
<file path=[Content_Types].xml><?xml version="1.0" encoding="utf-8"?>
<Types xmlns="http://schemas.openxmlformats.org/package/2006/content-types">
  <Default Extension="png" ContentType="image/png"/>
  <Default Extension="bmp" ContentType="image/bmp"/>
  <Default Extension="pdf" ContentType="application/pdf"/>
  <Default Extension="rels" ContentType="application/vnd.openxmlformats-package.relationships+xml"/>
  <Default Extension="jpeg" ContentType="image/jpg"/>
  <Default Extension="mov" ContentType="application/movie"/>
  <Default Extension="xml" ContentType="application/xml"/>
  <Default Extension="gif" ContentType="image/gif"/>
  <Default Extension="tif" ContentType="image/tif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14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Slides/notesSlide7.xml" ContentType="application/vnd.openxmlformats-officedocument.presentationml.notesSlide+xml"/>
  <Override PartName="/ppt/tableStyles.xml" ContentType="application/vnd.openxmlformats-officedocument.presentationml.tableStyles+xml"/>
  <Override PartName="/ppt/media/image1.jpeg" ContentType="image/jpeg"/>
  <Override PartName="/ppt/media/image2.jpeg" ContentType="image/jpeg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1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</p:sldIdLst>
  <p:sldSz cx="13004800" cy="9753600"/>
  <p:notesSz cx="6858000" cy="9144000"/>
  <p:defaultTextStyle>
    <a:lvl1pPr algn="ctr" defTabSz="584200">
      <a:defRPr sz="3800">
        <a:solidFill>
          <a:srgbClr val="FFFFFF"/>
        </a:solidFill>
        <a:latin typeface="+mn-lt"/>
        <a:ea typeface="+mn-ea"/>
        <a:cs typeface="+mn-cs"/>
        <a:sym typeface="Helvetica Light"/>
      </a:defRPr>
    </a:lvl1pPr>
    <a:lvl2pPr indent="228600" algn="ctr" defTabSz="584200">
      <a:defRPr sz="3800">
        <a:solidFill>
          <a:srgbClr val="FFFFFF"/>
        </a:solidFill>
        <a:latin typeface="+mn-lt"/>
        <a:ea typeface="+mn-ea"/>
        <a:cs typeface="+mn-cs"/>
        <a:sym typeface="Helvetica Light"/>
      </a:defRPr>
    </a:lvl2pPr>
    <a:lvl3pPr indent="457200" algn="ctr" defTabSz="584200">
      <a:defRPr sz="3800">
        <a:solidFill>
          <a:srgbClr val="FFFFFF"/>
        </a:solidFill>
        <a:latin typeface="+mn-lt"/>
        <a:ea typeface="+mn-ea"/>
        <a:cs typeface="+mn-cs"/>
        <a:sym typeface="Helvetica Light"/>
      </a:defRPr>
    </a:lvl3pPr>
    <a:lvl4pPr indent="685800" algn="ctr" defTabSz="584200">
      <a:defRPr sz="3800">
        <a:solidFill>
          <a:srgbClr val="FFFFFF"/>
        </a:solidFill>
        <a:latin typeface="+mn-lt"/>
        <a:ea typeface="+mn-ea"/>
        <a:cs typeface="+mn-cs"/>
        <a:sym typeface="Helvetica Light"/>
      </a:defRPr>
    </a:lvl4pPr>
    <a:lvl5pPr indent="914400" algn="ctr" defTabSz="584200">
      <a:defRPr sz="3800">
        <a:solidFill>
          <a:srgbClr val="FFFFFF"/>
        </a:solidFill>
        <a:latin typeface="+mn-lt"/>
        <a:ea typeface="+mn-ea"/>
        <a:cs typeface="+mn-cs"/>
        <a:sym typeface="Helvetica Light"/>
      </a:defRPr>
    </a:lvl5pPr>
    <a:lvl6pPr indent="1143000" algn="ctr" defTabSz="584200">
      <a:defRPr sz="3800">
        <a:solidFill>
          <a:srgbClr val="FFFFFF"/>
        </a:solidFill>
        <a:latin typeface="+mn-lt"/>
        <a:ea typeface="+mn-ea"/>
        <a:cs typeface="+mn-cs"/>
        <a:sym typeface="Helvetica Light"/>
      </a:defRPr>
    </a:lvl6pPr>
    <a:lvl7pPr indent="1371600" algn="ctr" defTabSz="584200">
      <a:defRPr sz="3800">
        <a:solidFill>
          <a:srgbClr val="FFFFFF"/>
        </a:solidFill>
        <a:latin typeface="+mn-lt"/>
        <a:ea typeface="+mn-ea"/>
        <a:cs typeface="+mn-cs"/>
        <a:sym typeface="Helvetica Light"/>
      </a:defRPr>
    </a:lvl7pPr>
    <a:lvl8pPr indent="1600200" algn="ctr" defTabSz="584200">
      <a:defRPr sz="3800">
        <a:solidFill>
          <a:srgbClr val="FFFFFF"/>
        </a:solidFill>
        <a:latin typeface="+mn-lt"/>
        <a:ea typeface="+mn-ea"/>
        <a:cs typeface="+mn-cs"/>
        <a:sym typeface="Helvetica Light"/>
      </a:defRPr>
    </a:lvl8pPr>
    <a:lvl9pPr indent="1828800" algn="ctr" defTabSz="584200">
      <a:defRPr sz="3800">
        <a:solidFill>
          <a:srgbClr val="FFFFFF"/>
        </a:solidFill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F5F0C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87CED4">
              <a:alpha val="2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254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5DC123">
              <a:alpha val="19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89B1A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3632E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3632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8A433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8A433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45761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77C83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77C83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commentAuthors" Target="commentAuthors.xml"/><Relationship Id="rId21" Type="http://schemas.openxmlformats.org/officeDocument/2006/relationships/slide" Target="slides/slide14.xml"/><Relationship Id="rId7" Type="http://schemas.openxmlformats.org/officeDocument/2006/relationships/notesMaster" Target="notesMasters/notesMaster1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customXml" Target="../customXml/item3.xml"/><Relationship Id="rId2" Type="http://schemas.openxmlformats.org/officeDocument/2006/relationships/viewProps" Target="viewProps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presProps" Target="presProps.xml"/><Relationship Id="rId6" Type="http://schemas.openxmlformats.org/officeDocument/2006/relationships/theme" Target="theme/theme1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customXml" Target="../customXml/item2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customXml" Target="../customXml/item1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8" Type="http://schemas.openxmlformats.org/officeDocument/2006/relationships/slide" Target="slides/slide1.xml"/></Relationships>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4" name="Shape 34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</Relationships>

</file>

<file path=ppt/notesSlides/_rels/notesSlide2.xml.rels><?xml version="1.0" encoding="UTF-8" standalone="yes"?>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</Relationships>

</file>

<file path=ppt/notesSlides/_rels/notesSlide3.xml.rels><?xml version="1.0" encoding="UTF-8" standalone="yes"?>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</Relationships>

</file>

<file path=ppt/notesSlides/_rels/notesSlide4.xml.rels><?xml version="1.0" encoding="UTF-8" standalone="yes"?>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</Relationships>

</file>

<file path=ppt/notesSlides/_rels/notesSlide5.xml.rels><?xml version="1.0" encoding="UTF-8" standalone="yes"?>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
</file>

<file path=ppt/notesSlides/_rels/notesSlide6.xml.rels><?xml version="1.0" encoding="UTF-8" standalone="yes"?>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</Relationships>

</file>

<file path=ppt/notesSlides/_rels/notesSlide7.xml.rels><?xml version="1.0" encoding="UTF-8" standalone="yes"?><Relationships xmlns="http://schemas.openxmlformats.org/package/2006/relationships"><Relationship Id="rId1" Type="http://schemas.openxmlformats.org/officeDocument/2006/relationships/slide" Target="../slides/slide23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74" name="Shape 74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200"/>
              <a:t>apply some physical basics and common sense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80" name="Shape 80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200"/>
              <a:t>K.J.N. Balling, Professor of Chemistry at the Prague Polytechnic (1835 - xx)</a:t>
            </a:r>
            <a:endParaRPr sz="2200"/>
          </a:p>
          <a:p>
            <a:pPr lvl="0">
              <a:defRPr sz="1800"/>
            </a:pPr>
            <a:r>
              <a:rPr sz="2200"/>
              <a:t>Other basic knowledge of fermentation in a brewery …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86" name="Shape 86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200"/>
              <a:t>Technical data of CO2 …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92" name="Shape 92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200"/>
              <a:t>Now we need some input about the brand’s fermentation, which we collect the CO2 from.</a:t>
            </a:r>
            <a:endParaRPr sz="2200"/>
          </a:p>
          <a:p>
            <a:pPr lvl="0">
              <a:defRPr sz="1800"/>
            </a:pPr>
            <a:r>
              <a:rPr sz="2200"/>
              <a:t>Red is the temperature in ºC according to recipe, dark blue the extract in ºP, in cyan the CO2 collection curve in kg/h, and medium blue the refrigeration load caused by the fermentation in kW. [3.517 kW per T.R.]</a:t>
            </a:r>
            <a:endParaRPr sz="2200"/>
          </a:p>
          <a:p>
            <a:pPr lvl="0">
              <a:defRPr sz="1800"/>
            </a:pPr>
            <a:r>
              <a:rPr sz="2200"/>
              <a:t>This is an example where the collection is started relatively late, almost half of the extract is already digested by “our guys” the yeast.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98" name="Shape 98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200"/>
              <a:t>Another high gravity brand with slower fermentation, filled into the second and third tank.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104" name="Shape 104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200"/>
              <a:t>A third brand with more common characteristics goes into the fourth tank.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145" name="Shape 145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200"/>
              <a:t>for your time and attention</a:t>
            </a:r>
            <a:endParaRPr sz="2200"/>
          </a:p>
          <a:p>
            <a:pPr lvl="0">
              <a:defRPr sz="1800"/>
            </a:pPr>
            <a:r>
              <a:rPr sz="2200"/>
              <a:t>for letting me work on this as one of my last tasks in this company.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>
            <a:lvl1pPr>
              <a:defRPr i="0" sz="8000"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7" name="Shape 7"/>
          <p:cNvSpPr/>
          <p:nvPr>
            <p:ph type="body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One</a:t>
            </a:r>
            <a:endParaRPr sz="32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Two</a:t>
            </a:r>
            <a:endParaRPr sz="32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Three</a:t>
            </a:r>
            <a:endParaRPr sz="32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Four</a:t>
            </a:r>
            <a:endParaRPr sz="32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Five</a:t>
            </a:r>
          </a:p>
        </p:txBody>
      </p:sp>
      <p:pic>
        <p:nvPicPr>
          <p:cNvPr id="8" name="BEILOGO_6.jpg"/>
          <p:cNvPicPr/>
          <p:nvPr/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329277" y="198647"/>
            <a:ext cx="1666592" cy="103557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>
            <a:lvl1pPr>
              <a:defRPr i="0" sz="8000"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11" name="Shape 11"/>
          <p:cNvSpPr/>
          <p:nvPr>
            <p:ph type="body" idx="1"/>
          </p:nvPr>
        </p:nvSpPr>
        <p:spPr>
          <a:xfrm>
            <a:off x="1270000" y="8191500"/>
            <a:ext cx="10464800" cy="12192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>
                <a:latin typeface="+mn-lt"/>
                <a:ea typeface="+mn-ea"/>
                <a:cs typeface="+mn-cs"/>
                <a:sym typeface="Helvetica Light"/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3200">
                <a:latin typeface="+mn-lt"/>
                <a:ea typeface="+mn-ea"/>
                <a:cs typeface="+mn-cs"/>
                <a:sym typeface="Helvetica Light"/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3200">
                <a:latin typeface="+mn-lt"/>
                <a:ea typeface="+mn-ea"/>
                <a:cs typeface="+mn-cs"/>
                <a:sym typeface="Helvetica Light"/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3200">
                <a:latin typeface="+mn-lt"/>
                <a:ea typeface="+mn-ea"/>
                <a:cs typeface="+mn-cs"/>
                <a:sym typeface="Helvetica Light"/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3200">
                <a:latin typeface="+mn-lt"/>
                <a:ea typeface="+mn-ea"/>
                <a:cs typeface="+mn-cs"/>
                <a:sym typeface="Helvetica Light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One</a:t>
            </a:r>
            <a:endParaRPr sz="32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Two</a:t>
            </a:r>
            <a:endParaRPr sz="32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Three</a:t>
            </a:r>
            <a:endParaRPr sz="32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Four</a:t>
            </a:r>
            <a:endParaRPr sz="32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>
            <a:lvl1pPr>
              <a:defRPr i="0" sz="8000"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/>
          <p:nvPr>
            <p:ph type="title"/>
          </p:nvPr>
        </p:nvSpPr>
        <p:spPr>
          <a:xfrm>
            <a:off x="952500" y="762000"/>
            <a:ext cx="5334000" cy="4000500"/>
          </a:xfrm>
          <a:prstGeom prst="rect">
            <a:avLst/>
          </a:prstGeom>
        </p:spPr>
        <p:txBody>
          <a:bodyPr anchor="b"/>
          <a:lstStyle>
            <a:lvl1pPr>
              <a:defRPr i="0"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16" name="Shape 16"/>
          <p:cNvSpPr/>
          <p:nvPr>
            <p:ph type="body" idx="1"/>
          </p:nvPr>
        </p:nvSpPr>
        <p:spPr>
          <a:xfrm>
            <a:off x="952500" y="5003800"/>
            <a:ext cx="5334000" cy="4000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>
                <a:latin typeface="+mn-lt"/>
                <a:ea typeface="+mn-ea"/>
                <a:cs typeface="+mn-cs"/>
                <a:sym typeface="Helvetica Light"/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3200">
                <a:latin typeface="+mn-lt"/>
                <a:ea typeface="+mn-ea"/>
                <a:cs typeface="+mn-cs"/>
                <a:sym typeface="Helvetica Light"/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3200">
                <a:latin typeface="+mn-lt"/>
                <a:ea typeface="+mn-ea"/>
                <a:cs typeface="+mn-cs"/>
                <a:sym typeface="Helvetica Light"/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3200">
                <a:latin typeface="+mn-lt"/>
                <a:ea typeface="+mn-ea"/>
                <a:cs typeface="+mn-cs"/>
                <a:sym typeface="Helvetica Light"/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3200">
                <a:latin typeface="+mn-lt"/>
                <a:ea typeface="+mn-ea"/>
                <a:cs typeface="+mn-cs"/>
                <a:sym typeface="Helvetica Light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One</a:t>
            </a:r>
            <a:endParaRPr sz="32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Two</a:t>
            </a:r>
            <a:endParaRPr sz="32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Three</a:t>
            </a:r>
            <a:endParaRPr sz="32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Four</a:t>
            </a:r>
            <a:endParaRPr sz="32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>
            <p:ph type="title"/>
          </p:nvPr>
        </p:nvSpPr>
        <p:spPr>
          <a:xfrm>
            <a:off x="952500" y="406400"/>
            <a:ext cx="11099800" cy="2120900"/>
          </a:xfrm>
          <a:prstGeom prst="rect">
            <a:avLst/>
          </a:prstGeom>
        </p:spPr>
        <p:txBody>
          <a:bodyPr/>
          <a:lstStyle>
            <a:lvl1pPr>
              <a:defRPr i="0" sz="8000"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i="0" sz="1800">
                <a:solidFill>
                  <a:srgbClr val="000000"/>
                </a:solidFill>
              </a:defRPr>
            </a:pPr>
            <a:r>
              <a:rPr i="1" sz="6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21" name="Shape 21"/>
          <p:cNvSpPr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>
            <a:lvl2pPr marL="914400" indent="-457200"/>
            <a:lvl3pPr marL="1371600" indent="-457200"/>
            <a:lvl4pPr marL="1828800" indent="-457200"/>
            <a:lvl5pPr marL="2286000" indent="-457200"/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</a:rPr>
              <a:t>Body Level One</a:t>
            </a:r>
            <a:endParaRPr sz="30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</a:rPr>
              <a:t>Body Level Two</a:t>
            </a:r>
            <a:endParaRPr sz="30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</a:rPr>
              <a:t>Body Level Three</a:t>
            </a:r>
            <a:endParaRPr sz="30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</a:rPr>
              <a:t>Body Level Four</a:t>
            </a:r>
            <a:endParaRPr sz="30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</a:rPr>
              <a:t>Body Level Five</a:t>
            </a:r>
          </a:p>
        </p:txBody>
      </p:sp>
      <p:sp>
        <p:nvSpPr>
          <p:cNvPr id="22" name="Shape 2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  <p:sp>
        <p:nvSpPr>
          <p:cNvPr id="23" name="Shape 23"/>
          <p:cNvSpPr/>
          <p:nvPr>
            <p:ph type="obj" sz="half" idx="3"/>
          </p:nvPr>
        </p:nvSpPr>
        <p:spPr>
          <a:xfrm>
            <a:off x="7315200" y="2768600"/>
            <a:ext cx="4419600" cy="5715000"/>
          </a:xfrm>
          <a:prstGeom prst="rect">
            <a:avLst/>
          </a:prstGeom>
        </p:spPr>
        <p:txBody>
          <a:bodyPr/>
          <a:lstStyle/>
          <a:p>
            <a:pPr lvl="0" marL="0" indent="0" algn="ctr">
              <a:spcBef>
                <a:spcPts val="0"/>
              </a:spcBef>
              <a:buSzTx/>
              <a:buNone/>
              <a:defRPr sz="4000"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>
            <p:ph type="title"/>
          </p:nvPr>
        </p:nvSpPr>
        <p:spPr>
          <a:xfrm>
            <a:off x="952500" y="406400"/>
            <a:ext cx="11099800" cy="2120900"/>
          </a:xfrm>
          <a:prstGeom prst="rect">
            <a:avLst/>
          </a:prstGeom>
        </p:spPr>
        <p:txBody>
          <a:bodyPr/>
          <a:lstStyle>
            <a:lvl1pPr>
              <a:defRPr i="0" sz="8000"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26" name="Shape 26"/>
          <p:cNvSpPr/>
          <p:nvPr>
            <p:ph type="body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81000" indent="-381000">
              <a:spcBef>
                <a:spcPts val="3800"/>
              </a:spcBef>
              <a:defRPr sz="2800">
                <a:latin typeface="+mn-lt"/>
                <a:ea typeface="+mn-ea"/>
                <a:cs typeface="+mn-cs"/>
                <a:sym typeface="Helvetica Light"/>
              </a:defRPr>
            </a:lvl1pPr>
            <a:lvl2pPr marL="762000" indent="-381000">
              <a:spcBef>
                <a:spcPts val="3800"/>
              </a:spcBef>
              <a:defRPr sz="2800">
                <a:latin typeface="+mn-lt"/>
                <a:ea typeface="+mn-ea"/>
                <a:cs typeface="+mn-cs"/>
                <a:sym typeface="Helvetica Light"/>
              </a:defRPr>
            </a:lvl2pPr>
            <a:lvl3pPr marL="1143000" indent="-381000">
              <a:spcBef>
                <a:spcPts val="3800"/>
              </a:spcBef>
              <a:defRPr sz="2800">
                <a:latin typeface="+mn-lt"/>
                <a:ea typeface="+mn-ea"/>
                <a:cs typeface="+mn-cs"/>
                <a:sym typeface="Helvetica Light"/>
              </a:defRPr>
            </a:lvl3pPr>
            <a:lvl4pPr marL="1524000" indent="-381000">
              <a:spcBef>
                <a:spcPts val="3800"/>
              </a:spcBef>
              <a:defRPr sz="2800">
                <a:latin typeface="+mn-lt"/>
                <a:ea typeface="+mn-ea"/>
                <a:cs typeface="+mn-cs"/>
                <a:sym typeface="Helvetica Light"/>
              </a:defRPr>
            </a:lvl4pPr>
            <a:lvl5pPr marL="1905000" indent="-381000">
              <a:spcBef>
                <a:spcPts val="3800"/>
              </a:spcBef>
              <a:defRPr sz="2800">
                <a:latin typeface="+mn-lt"/>
                <a:ea typeface="+mn-ea"/>
                <a:cs typeface="+mn-cs"/>
                <a:sym typeface="Helvetica Light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One</a:t>
            </a:r>
            <a:endParaRPr sz="28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Two</a:t>
            </a:r>
            <a:endParaRPr sz="28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Three</a:t>
            </a:r>
            <a:endParaRPr sz="28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Four</a:t>
            </a:r>
            <a:endParaRPr sz="28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>
            <a:lvl1pPr marL="457200" indent="-457200">
              <a:defRPr sz="3800">
                <a:latin typeface="+mn-lt"/>
                <a:ea typeface="+mn-ea"/>
                <a:cs typeface="+mn-cs"/>
                <a:sym typeface="Helvetica Light"/>
              </a:defRPr>
            </a:lvl1pPr>
            <a:lvl2pPr marL="914400" indent="-457200">
              <a:defRPr sz="3800">
                <a:latin typeface="+mn-lt"/>
                <a:ea typeface="+mn-ea"/>
                <a:cs typeface="+mn-cs"/>
                <a:sym typeface="Helvetica Light"/>
              </a:defRPr>
            </a:lvl2pPr>
            <a:lvl3pPr marL="1371600" indent="-457200">
              <a:defRPr sz="3800">
                <a:latin typeface="+mn-lt"/>
                <a:ea typeface="+mn-ea"/>
                <a:cs typeface="+mn-cs"/>
                <a:sym typeface="Helvetica Light"/>
              </a:defRPr>
            </a:lvl3pPr>
            <a:lvl4pPr marL="1828800" indent="-457200">
              <a:defRPr sz="3800">
                <a:latin typeface="+mn-lt"/>
                <a:ea typeface="+mn-ea"/>
                <a:cs typeface="+mn-cs"/>
                <a:sym typeface="Helvetica Light"/>
              </a:defRPr>
            </a:lvl4pPr>
            <a:lvl5pPr marL="2286000" indent="-457200">
              <a:defRPr sz="3800">
                <a:latin typeface="+mn-lt"/>
                <a:ea typeface="+mn-ea"/>
                <a:cs typeface="+mn-cs"/>
                <a:sym typeface="Helvetica Light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One</a:t>
            </a:r>
            <a:endParaRPr sz="38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Two</a:t>
            </a:r>
            <a:endParaRPr sz="38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Three</a:t>
            </a:r>
            <a:endParaRPr sz="38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Four</a:t>
            </a:r>
            <a:endParaRPr sz="38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952500" y="406400"/>
            <a:ext cx="11099800" cy="10746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i="0" sz="1800">
                <a:solidFill>
                  <a:srgbClr val="000000"/>
                </a:solidFill>
              </a:defRPr>
            </a:pPr>
            <a:r>
              <a:rPr i="1" sz="6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3" name="Shape 3"/>
          <p:cNvSpPr/>
          <p:nvPr>
            <p:ph type="body" sz="half" idx="1"/>
          </p:nvPr>
        </p:nvSpPr>
        <p:spPr>
          <a:xfrm>
            <a:off x="952500" y="1464367"/>
            <a:ext cx="11099800" cy="7412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2pPr marL="914400" indent="-457200"/>
            <a:lvl3pPr marL="1371600" indent="-457200"/>
            <a:lvl4pPr marL="1828800" indent="-457200"/>
            <a:lvl5pPr marL="2286000" indent="-457200"/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</a:rPr>
              <a:t>Body Level One</a:t>
            </a:r>
            <a:endParaRPr sz="30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</a:rPr>
              <a:t>Body Level Two</a:t>
            </a:r>
            <a:endParaRPr sz="30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</a:rPr>
              <a:t>Body Level Three</a:t>
            </a:r>
            <a:endParaRPr sz="30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</a:rPr>
              <a:t>Body Level Four</a:t>
            </a:r>
            <a:endParaRPr sz="30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</a:rPr>
              <a:t>Body Level Five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>
              <a:defRPr sz="1800"/>
            </a:lvl1pPr>
          </a:lstStyle>
          <a:p>
            <a:pPr lvl="0"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transition spd="med" advClick="1"/>
  <p:txStyles>
    <p:titleStyle>
      <a:lvl1pPr algn="ctr" defTabSz="584200">
        <a:defRPr i="1" sz="6000">
          <a:solidFill>
            <a:srgbClr val="FFFFFF"/>
          </a:solidFill>
          <a:latin typeface="Times New Roman"/>
          <a:ea typeface="Times New Roman"/>
          <a:cs typeface="Times New Roman"/>
          <a:sym typeface="Times New Roman"/>
        </a:defRPr>
      </a:lvl1pPr>
      <a:lvl2pPr indent="228600" algn="ctr" defTabSz="584200">
        <a:defRPr i="1" sz="6000">
          <a:solidFill>
            <a:srgbClr val="FFFFFF"/>
          </a:solidFill>
          <a:latin typeface="Times New Roman"/>
          <a:ea typeface="Times New Roman"/>
          <a:cs typeface="Times New Roman"/>
          <a:sym typeface="Times New Roman"/>
        </a:defRPr>
      </a:lvl2pPr>
      <a:lvl3pPr indent="457200" algn="ctr" defTabSz="584200">
        <a:defRPr i="1" sz="6000">
          <a:solidFill>
            <a:srgbClr val="FFFFFF"/>
          </a:solidFill>
          <a:latin typeface="Times New Roman"/>
          <a:ea typeface="Times New Roman"/>
          <a:cs typeface="Times New Roman"/>
          <a:sym typeface="Times New Roman"/>
        </a:defRPr>
      </a:lvl3pPr>
      <a:lvl4pPr indent="685800" algn="ctr" defTabSz="584200">
        <a:defRPr i="1" sz="6000">
          <a:solidFill>
            <a:srgbClr val="FFFFFF"/>
          </a:solidFill>
          <a:latin typeface="Times New Roman"/>
          <a:ea typeface="Times New Roman"/>
          <a:cs typeface="Times New Roman"/>
          <a:sym typeface="Times New Roman"/>
        </a:defRPr>
      </a:lvl4pPr>
      <a:lvl5pPr indent="914400" algn="ctr" defTabSz="584200">
        <a:defRPr i="1" sz="6000">
          <a:solidFill>
            <a:srgbClr val="FFFFFF"/>
          </a:solidFill>
          <a:latin typeface="Times New Roman"/>
          <a:ea typeface="Times New Roman"/>
          <a:cs typeface="Times New Roman"/>
          <a:sym typeface="Times New Roman"/>
        </a:defRPr>
      </a:lvl5pPr>
      <a:lvl6pPr indent="1143000" algn="ctr" defTabSz="584200">
        <a:defRPr i="1" sz="6000">
          <a:solidFill>
            <a:srgbClr val="FFFFFF"/>
          </a:solidFill>
          <a:latin typeface="Times New Roman"/>
          <a:ea typeface="Times New Roman"/>
          <a:cs typeface="Times New Roman"/>
          <a:sym typeface="Times New Roman"/>
        </a:defRPr>
      </a:lvl6pPr>
      <a:lvl7pPr indent="1371600" algn="ctr" defTabSz="584200">
        <a:defRPr i="1" sz="6000">
          <a:solidFill>
            <a:srgbClr val="FFFFFF"/>
          </a:solidFill>
          <a:latin typeface="Times New Roman"/>
          <a:ea typeface="Times New Roman"/>
          <a:cs typeface="Times New Roman"/>
          <a:sym typeface="Times New Roman"/>
        </a:defRPr>
      </a:lvl7pPr>
      <a:lvl8pPr indent="1600200" algn="ctr" defTabSz="584200">
        <a:defRPr i="1" sz="6000">
          <a:solidFill>
            <a:srgbClr val="FFFFFF"/>
          </a:solidFill>
          <a:latin typeface="Times New Roman"/>
          <a:ea typeface="Times New Roman"/>
          <a:cs typeface="Times New Roman"/>
          <a:sym typeface="Times New Roman"/>
        </a:defRPr>
      </a:lvl8pPr>
      <a:lvl9pPr indent="1828800" algn="ctr" defTabSz="584200">
        <a:defRPr i="1" sz="6000">
          <a:solidFill>
            <a:srgbClr val="FFFFFF"/>
          </a:solidFill>
          <a:latin typeface="Times New Roman"/>
          <a:ea typeface="Times New Roman"/>
          <a:cs typeface="Times New Roman"/>
          <a:sym typeface="Times New Roman"/>
        </a:defRPr>
      </a:lvl9pPr>
    </p:titleStyle>
    <p:bodyStyle>
      <a:lvl1pPr marL="457199" indent="-457199" defTabSz="584200">
        <a:spcBef>
          <a:spcPts val="4200"/>
        </a:spcBef>
        <a:buSzPct val="75000"/>
        <a:buChar char="•"/>
        <a:defRPr sz="3000">
          <a:solidFill>
            <a:srgbClr val="FFFFFF"/>
          </a:solidFill>
          <a:latin typeface="Arial"/>
          <a:ea typeface="Arial"/>
          <a:cs typeface="Arial"/>
          <a:sym typeface="Arial"/>
        </a:defRPr>
      </a:lvl1pPr>
      <a:lvl2pPr marL="818147" indent="-360947" defTabSz="584200">
        <a:spcBef>
          <a:spcPts val="4200"/>
        </a:spcBef>
        <a:buSzPct val="75000"/>
        <a:buChar char="•"/>
        <a:defRPr sz="3000">
          <a:solidFill>
            <a:srgbClr val="FFFFFF"/>
          </a:solidFill>
          <a:latin typeface="Arial"/>
          <a:ea typeface="Arial"/>
          <a:cs typeface="Arial"/>
          <a:sym typeface="Arial"/>
        </a:defRPr>
      </a:lvl2pPr>
      <a:lvl3pPr marL="1275347" indent="-360947" defTabSz="584200">
        <a:spcBef>
          <a:spcPts val="4200"/>
        </a:spcBef>
        <a:buSzPct val="75000"/>
        <a:buChar char="•"/>
        <a:defRPr sz="3000">
          <a:solidFill>
            <a:srgbClr val="FFFFFF"/>
          </a:solidFill>
          <a:latin typeface="Arial"/>
          <a:ea typeface="Arial"/>
          <a:cs typeface="Arial"/>
          <a:sym typeface="Arial"/>
        </a:defRPr>
      </a:lvl3pPr>
      <a:lvl4pPr marL="1732547" indent="-360947" defTabSz="584200">
        <a:spcBef>
          <a:spcPts val="4200"/>
        </a:spcBef>
        <a:buSzPct val="75000"/>
        <a:buChar char="•"/>
        <a:defRPr sz="3000">
          <a:solidFill>
            <a:srgbClr val="FFFFFF"/>
          </a:solidFill>
          <a:latin typeface="Arial"/>
          <a:ea typeface="Arial"/>
          <a:cs typeface="Arial"/>
          <a:sym typeface="Arial"/>
        </a:defRPr>
      </a:lvl4pPr>
      <a:lvl5pPr marL="2189747" indent="-360947" defTabSz="584200">
        <a:spcBef>
          <a:spcPts val="4200"/>
        </a:spcBef>
        <a:buSzPct val="75000"/>
        <a:buChar char="•"/>
        <a:defRPr sz="3000">
          <a:solidFill>
            <a:srgbClr val="FFFFFF"/>
          </a:solidFill>
          <a:latin typeface="Arial"/>
          <a:ea typeface="Arial"/>
          <a:cs typeface="Arial"/>
          <a:sym typeface="Arial"/>
        </a:defRPr>
      </a:lvl5pPr>
      <a:lvl6pPr marL="2646947" indent="-360947" defTabSz="584200">
        <a:spcBef>
          <a:spcPts val="4200"/>
        </a:spcBef>
        <a:buSzPct val="75000"/>
        <a:buChar char="•"/>
        <a:defRPr sz="3000">
          <a:solidFill>
            <a:srgbClr val="FFFFFF"/>
          </a:solidFill>
          <a:latin typeface="Arial"/>
          <a:ea typeface="Arial"/>
          <a:cs typeface="Arial"/>
          <a:sym typeface="Arial"/>
        </a:defRPr>
      </a:lvl6pPr>
      <a:lvl7pPr marL="3104147" indent="-360947" defTabSz="584200">
        <a:spcBef>
          <a:spcPts val="4200"/>
        </a:spcBef>
        <a:buSzPct val="75000"/>
        <a:buChar char="•"/>
        <a:defRPr sz="3000">
          <a:solidFill>
            <a:srgbClr val="FFFFFF"/>
          </a:solidFill>
          <a:latin typeface="Arial"/>
          <a:ea typeface="Arial"/>
          <a:cs typeface="Arial"/>
          <a:sym typeface="Arial"/>
        </a:defRPr>
      </a:lvl7pPr>
      <a:lvl8pPr marL="3561347" indent="-360947" defTabSz="584200">
        <a:spcBef>
          <a:spcPts val="4200"/>
        </a:spcBef>
        <a:buSzPct val="75000"/>
        <a:buChar char="•"/>
        <a:defRPr sz="3000">
          <a:solidFill>
            <a:srgbClr val="FFFFFF"/>
          </a:solidFill>
          <a:latin typeface="Arial"/>
          <a:ea typeface="Arial"/>
          <a:cs typeface="Arial"/>
          <a:sym typeface="Arial"/>
        </a:defRPr>
      </a:lvl8pPr>
      <a:lvl9pPr marL="4018547" indent="-360947" defTabSz="584200">
        <a:spcBef>
          <a:spcPts val="4200"/>
        </a:spcBef>
        <a:buSzPct val="75000"/>
        <a:buChar char="•"/>
        <a:defRPr sz="3000">
          <a:solidFill>
            <a:srgbClr val="FFFFFF"/>
          </a:solidFill>
          <a:latin typeface="Arial"/>
          <a:ea typeface="Arial"/>
          <a:cs typeface="Arial"/>
          <a:sym typeface="Arial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jpeg"/><Relationship Id="rId4" Type="http://schemas.openxmlformats.org/officeDocument/2006/relationships/image" Target="../media/image12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Tools for CO</a:t>
            </a:r>
            <a:r>
              <a:rPr baseline="-5999" sz="8000">
                <a:solidFill>
                  <a:srgbClr val="FFFFFF"/>
                </a:solidFill>
              </a:rPr>
              <a:t>2</a:t>
            </a:r>
            <a:r>
              <a:rPr sz="8000">
                <a:solidFill>
                  <a:srgbClr val="FFFFFF"/>
                </a:solidFill>
              </a:rPr>
              <a:t> Recovery for Breweries</a:t>
            </a:r>
          </a:p>
        </p:txBody>
      </p:sp>
      <p:sp>
        <p:nvSpPr>
          <p:cNvPr id="37" name="Shape 37"/>
          <p:cNvSpPr/>
          <p:nvPr>
            <p:ph type="body" idx="1"/>
          </p:nvPr>
        </p:nvSpPr>
        <p:spPr>
          <a:xfrm>
            <a:off x="1270000" y="4931497"/>
            <a:ext cx="10464800" cy="4310394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  <a:latin typeface="DIN Alternate"/>
                <a:ea typeface="DIN Alternate"/>
                <a:cs typeface="DIN Alternate"/>
                <a:sym typeface="DIN Alternate"/>
              </a:rPr>
              <a:t>and remarks to Pressure Piping</a:t>
            </a:r>
            <a:endParaRPr sz="3200">
              <a:solidFill>
                <a:srgbClr val="FFFFFF"/>
              </a:solidFill>
              <a:latin typeface="DIN Alternate"/>
              <a:ea typeface="DIN Alternate"/>
              <a:cs typeface="DIN Alternate"/>
              <a:sym typeface="DIN Alternate"/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3200">
              <a:solidFill>
                <a:srgbClr val="FFFFFF"/>
              </a:solidFill>
              <a:latin typeface="DIN Alternate"/>
              <a:ea typeface="DIN Alternate"/>
              <a:cs typeface="DIN Alternate"/>
              <a:sym typeface="DIN Alternate"/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  <a:latin typeface="DIN Alternate"/>
                <a:ea typeface="DIN Alternate"/>
                <a:cs typeface="DIN Alternate"/>
                <a:sym typeface="DIN Alternate"/>
              </a:rPr>
              <a:t>for the 2015 Ontario Technical Conference</a:t>
            </a:r>
            <a:endParaRPr sz="3200">
              <a:solidFill>
                <a:srgbClr val="FFFFFF"/>
              </a:solidFill>
              <a:latin typeface="DIN Alternate"/>
              <a:ea typeface="DIN Alternate"/>
              <a:cs typeface="DIN Alternate"/>
              <a:sym typeface="DIN Alternate"/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  <a:latin typeface="DIN Alternate"/>
                <a:ea typeface="DIN Alternate"/>
                <a:cs typeface="DIN Alternate"/>
                <a:sym typeface="DIN Alternate"/>
              </a:rPr>
              <a:t>of the Master Brewers’ Association of the Americas, District Ontario</a:t>
            </a:r>
            <a:endParaRPr sz="3200">
              <a:solidFill>
                <a:srgbClr val="FFFFFF"/>
              </a:solidFill>
              <a:latin typeface="DIN Alternate"/>
              <a:ea typeface="DIN Alternate"/>
              <a:cs typeface="DIN Alternate"/>
              <a:sym typeface="DIN Alternate"/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  <a:latin typeface="DIN Alternate"/>
                <a:ea typeface="DIN Alternate"/>
                <a:cs typeface="DIN Alternate"/>
                <a:sym typeface="DIN Alternate"/>
              </a:rPr>
              <a:t>Toronto, Ontario, 2015-Jan-28</a:t>
            </a:r>
            <a:endParaRPr sz="3200">
              <a:solidFill>
                <a:srgbClr val="FFFFFF"/>
              </a:solidFill>
              <a:latin typeface="DIN Alternate"/>
              <a:ea typeface="DIN Alternate"/>
              <a:cs typeface="DIN Alternate"/>
              <a:sym typeface="DIN Alternate"/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3200">
              <a:solidFill>
                <a:srgbClr val="FFFFFF"/>
              </a:solidFill>
              <a:latin typeface="DIN Alternate"/>
              <a:ea typeface="DIN Alternate"/>
              <a:cs typeface="DIN Alternate"/>
              <a:sym typeface="DIN Alternate"/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  <a:latin typeface="DIN Alternate"/>
                <a:ea typeface="DIN Alternate"/>
                <a:cs typeface="DIN Alternate"/>
                <a:sym typeface="DIN Alternate"/>
              </a:rPr>
              <a:t>Ueli Schrader, Beverage Engineering Inc. BEI</a:t>
            </a:r>
          </a:p>
        </p:txBody>
      </p:sp>
      <p:sp>
        <p:nvSpPr>
          <p:cNvPr id="38" name="Shape 38"/>
          <p:cNvSpPr/>
          <p:nvPr>
            <p:ph type="sldNum" sz="quarter" idx="4294967295"/>
          </p:nvPr>
        </p:nvSpPr>
        <p:spPr>
          <a:xfrm>
            <a:off x="6375349" y="9245600"/>
            <a:ext cx="241402" cy="381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FFFFFF"/>
                </a:solidFill>
              </a:rPr>
            </a:fld>
          </a:p>
        </p:txBody>
      </p:sp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i="0" sz="1800">
                <a:solidFill>
                  <a:srgbClr val="000000"/>
                </a:solidFill>
              </a:defRPr>
            </a:pPr>
            <a:r>
              <a:rPr i="1" sz="6000">
                <a:solidFill>
                  <a:srgbClr val="FFFFFF"/>
                </a:solidFill>
              </a:rPr>
              <a:t>CO</a:t>
            </a:r>
            <a:r>
              <a:rPr baseline="-5999" i="1" sz="6000">
                <a:solidFill>
                  <a:srgbClr val="FFFFFF"/>
                </a:solidFill>
              </a:rPr>
              <a:t>2</a:t>
            </a:r>
            <a:r>
              <a:rPr i="1" sz="6000">
                <a:solidFill>
                  <a:srgbClr val="FFFFFF"/>
                </a:solidFill>
              </a:rPr>
              <a:t> Recovery</a:t>
            </a:r>
          </a:p>
        </p:txBody>
      </p:sp>
      <p:sp>
        <p:nvSpPr>
          <p:cNvPr id="77" name="Shape 7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448055" indent="-448055" defTabSz="572516">
              <a:spcBef>
                <a:spcPts val="4100"/>
              </a:spcBef>
              <a:defRPr sz="1800">
                <a:solidFill>
                  <a:srgbClr val="000000"/>
                </a:solidFill>
              </a:defRPr>
            </a:pPr>
            <a:r>
              <a:rPr sz="3332">
                <a:solidFill>
                  <a:srgbClr val="FFFFFF"/>
                </a:solidFill>
              </a:rPr>
              <a:t>CO</a:t>
            </a:r>
            <a:r>
              <a:rPr baseline="-5999" sz="3332">
                <a:solidFill>
                  <a:srgbClr val="FFFFFF"/>
                </a:solidFill>
              </a:rPr>
              <a:t>2</a:t>
            </a:r>
            <a:r>
              <a:rPr sz="3332">
                <a:solidFill>
                  <a:srgbClr val="FFFFFF"/>
                </a:solidFill>
              </a:rPr>
              <a:t> Collection (wet gas discharged from fermentation).</a:t>
            </a:r>
            <a:endParaRPr sz="3332">
              <a:solidFill>
                <a:srgbClr val="FFFFFF"/>
              </a:solidFill>
            </a:endParaRPr>
          </a:p>
          <a:p>
            <a:pPr lvl="0" marL="448055" indent="-448055" defTabSz="572516">
              <a:spcBef>
                <a:spcPts val="4100"/>
              </a:spcBef>
              <a:defRPr sz="1800">
                <a:solidFill>
                  <a:srgbClr val="000000"/>
                </a:solidFill>
              </a:defRPr>
            </a:pPr>
            <a:r>
              <a:rPr sz="3332">
                <a:solidFill>
                  <a:srgbClr val="FFFFFF"/>
                </a:solidFill>
              </a:rPr>
              <a:t>The amount of fermentation is defined by Balling</a:t>
            </a:r>
            <a:br>
              <a:rPr sz="3332">
                <a:solidFill>
                  <a:srgbClr val="FFFFFF"/>
                </a:solidFill>
              </a:rPr>
            </a:br>
            <a:r>
              <a:rPr sz="3332">
                <a:solidFill>
                  <a:srgbClr val="FFFFFF"/>
                </a:solidFill>
              </a:rPr>
              <a:t>2.0665 kg of extract will produce</a:t>
            </a:r>
            <a:br>
              <a:rPr sz="3332">
                <a:solidFill>
                  <a:srgbClr val="FFFFFF"/>
                </a:solidFill>
              </a:rPr>
            </a:br>
            <a:r>
              <a:rPr sz="3332">
                <a:solidFill>
                  <a:srgbClr val="FFFFFF"/>
                </a:solidFill>
              </a:rPr>
              <a:t>1.0000 kg of ethanol and</a:t>
            </a:r>
            <a:br>
              <a:rPr sz="3332">
                <a:solidFill>
                  <a:srgbClr val="FFFFFF"/>
                </a:solidFill>
              </a:rPr>
            </a:br>
            <a:r>
              <a:rPr sz="3332">
                <a:solidFill>
                  <a:srgbClr val="FFFFFF"/>
                </a:solidFill>
              </a:rPr>
              <a:t>0.9565 kg of CO</a:t>
            </a:r>
            <a:r>
              <a:rPr baseline="-5999" sz="3332">
                <a:solidFill>
                  <a:srgbClr val="FFFFFF"/>
                </a:solidFill>
              </a:rPr>
              <a:t>2</a:t>
            </a:r>
            <a:r>
              <a:rPr sz="3332">
                <a:solidFill>
                  <a:srgbClr val="FFFFFF"/>
                </a:solidFill>
              </a:rPr>
              <a:t> and </a:t>
            </a:r>
            <a:br>
              <a:rPr sz="3332">
                <a:solidFill>
                  <a:srgbClr val="FFFFFF"/>
                </a:solidFill>
              </a:rPr>
            </a:br>
            <a:r>
              <a:rPr sz="3332">
                <a:solidFill>
                  <a:srgbClr val="FFFFFF"/>
                </a:solidFill>
              </a:rPr>
              <a:t>0.1100 kg of yeast, and by doing so</a:t>
            </a:r>
            <a:br>
              <a:rPr sz="3332">
                <a:solidFill>
                  <a:srgbClr val="FFFFFF"/>
                </a:solidFill>
              </a:rPr>
            </a:br>
            <a:r>
              <a:rPr sz="3332">
                <a:solidFill>
                  <a:srgbClr val="FFFFFF"/>
                </a:solidFill>
              </a:rPr>
              <a:t>generate 1’178 kJ of heat</a:t>
            </a:r>
            <a:endParaRPr sz="3332">
              <a:solidFill>
                <a:srgbClr val="FFFFFF"/>
              </a:solidFill>
            </a:endParaRPr>
          </a:p>
          <a:p>
            <a:pPr lvl="0" marL="448055" indent="-448055" defTabSz="572516">
              <a:spcBef>
                <a:spcPts val="4100"/>
              </a:spcBef>
              <a:defRPr sz="1800">
                <a:solidFill>
                  <a:srgbClr val="000000"/>
                </a:solidFill>
              </a:defRPr>
            </a:pPr>
            <a:r>
              <a:rPr sz="3332">
                <a:solidFill>
                  <a:srgbClr val="FFFFFF"/>
                </a:solidFill>
              </a:rPr>
              <a:t>In the brewery the CO</a:t>
            </a:r>
            <a:r>
              <a:rPr baseline="-5999" sz="3332">
                <a:solidFill>
                  <a:srgbClr val="FFFFFF"/>
                </a:solidFill>
              </a:rPr>
              <a:t>2</a:t>
            </a:r>
            <a:r>
              <a:rPr sz="3332">
                <a:solidFill>
                  <a:srgbClr val="FFFFFF"/>
                </a:solidFill>
              </a:rPr>
              <a:t> amount is defined by</a:t>
            </a:r>
            <a:br>
              <a:rPr sz="3332">
                <a:solidFill>
                  <a:srgbClr val="FFFFFF"/>
                </a:solidFill>
              </a:rPr>
            </a:br>
            <a:r>
              <a:rPr sz="3332">
                <a:solidFill>
                  <a:srgbClr val="FFFFFF"/>
                </a:solidFill>
              </a:rPr>
              <a:t>- the rate fermenters are filled,</a:t>
            </a:r>
            <a:br>
              <a:rPr sz="3332">
                <a:solidFill>
                  <a:srgbClr val="FFFFFF"/>
                </a:solidFill>
              </a:rPr>
            </a:br>
            <a:r>
              <a:rPr sz="3332">
                <a:solidFill>
                  <a:srgbClr val="FFFFFF"/>
                </a:solidFill>
              </a:rPr>
              <a:t>- the rate each fermenter collected from ferments,</a:t>
            </a:r>
            <a:br>
              <a:rPr sz="3332">
                <a:solidFill>
                  <a:srgbClr val="FFFFFF"/>
                </a:solidFill>
              </a:rPr>
            </a:br>
            <a:r>
              <a:rPr sz="3332">
                <a:solidFill>
                  <a:srgbClr val="FFFFFF"/>
                </a:solidFill>
              </a:rPr>
              <a:t>- the time delay chosen when to switch from venting to collection.</a:t>
            </a:r>
            <a:br>
              <a:rPr sz="3332">
                <a:solidFill>
                  <a:srgbClr val="FFFFFF"/>
                </a:solidFill>
              </a:rPr>
            </a:br>
            <a:r>
              <a:rPr sz="3332">
                <a:solidFill>
                  <a:srgbClr val="FFFFFF"/>
                </a:solidFill>
              </a:rPr>
              <a:t>- other events.</a:t>
            </a:r>
          </a:p>
        </p:txBody>
      </p:sp>
      <p:sp>
        <p:nvSpPr>
          <p:cNvPr id="78" name="Shape 78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FFFFFF"/>
                </a:solidFill>
              </a:rPr>
            </a:fld>
          </a:p>
        </p:txBody>
      </p:sp>
    </p:spTree>
  </p:cSld>
  <p:clrMapOvr>
    <a:masterClrMapping/>
  </p:clrMapOvr>
  <p:transition spd="slow" advClick="1"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i="0" sz="1800">
                <a:solidFill>
                  <a:srgbClr val="000000"/>
                </a:solidFill>
              </a:defRPr>
            </a:pPr>
            <a:r>
              <a:rPr i="1" sz="6000">
                <a:solidFill>
                  <a:srgbClr val="FFFFFF"/>
                </a:solidFill>
              </a:rPr>
              <a:t>CO</a:t>
            </a:r>
            <a:r>
              <a:rPr baseline="-5999" i="1" sz="6000">
                <a:solidFill>
                  <a:srgbClr val="FFFFFF"/>
                </a:solidFill>
              </a:rPr>
              <a:t>2</a:t>
            </a:r>
            <a:r>
              <a:rPr i="1" sz="6000">
                <a:solidFill>
                  <a:srgbClr val="FFFFFF"/>
                </a:solidFill>
              </a:rPr>
              <a:t> Recovery</a:t>
            </a:r>
          </a:p>
        </p:txBody>
      </p:sp>
      <p:sp>
        <p:nvSpPr>
          <p:cNvPr id="83" name="Shape 83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FFFFFF"/>
                </a:solidFill>
              </a:rPr>
            </a:fld>
          </a:p>
        </p:txBody>
      </p:sp>
      <p:pic>
        <p:nvPicPr>
          <p:cNvPr id="84" name="Screen Shot 2015-01-28 at 19.27.26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305758" y="78335"/>
            <a:ext cx="7772401" cy="9753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 advClick="1"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i="0" sz="1800">
                <a:solidFill>
                  <a:srgbClr val="000000"/>
                </a:solidFill>
              </a:defRPr>
            </a:pPr>
            <a:r>
              <a:rPr i="1" sz="6000">
                <a:solidFill>
                  <a:srgbClr val="FFFFFF"/>
                </a:solidFill>
              </a:rPr>
              <a:t>CO</a:t>
            </a:r>
            <a:r>
              <a:rPr baseline="-5999" i="1" sz="6000">
                <a:solidFill>
                  <a:srgbClr val="FFFFFF"/>
                </a:solidFill>
              </a:rPr>
              <a:t>2</a:t>
            </a:r>
            <a:r>
              <a:rPr i="1" sz="6000">
                <a:solidFill>
                  <a:srgbClr val="FFFFFF"/>
                </a:solidFill>
              </a:rPr>
              <a:t> Recovery</a:t>
            </a:r>
          </a:p>
        </p:txBody>
      </p:sp>
      <p:sp>
        <p:nvSpPr>
          <p:cNvPr id="89" name="Shape 89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FFFFFF"/>
                </a:solidFill>
              </a:rPr>
            </a:fld>
          </a:p>
        </p:txBody>
      </p:sp>
      <p:pic>
        <p:nvPicPr>
          <p:cNvPr id="90" name="pasted-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952" y="1476014"/>
            <a:ext cx="13008704" cy="712614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 advClick="1"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i="0" sz="1800">
                <a:solidFill>
                  <a:srgbClr val="000000"/>
                </a:solidFill>
              </a:defRPr>
            </a:pPr>
            <a:r>
              <a:rPr i="1" sz="6000">
                <a:solidFill>
                  <a:srgbClr val="FFFFFF"/>
                </a:solidFill>
              </a:rPr>
              <a:t>CO</a:t>
            </a:r>
            <a:r>
              <a:rPr baseline="-5999" i="1" sz="6000">
                <a:solidFill>
                  <a:srgbClr val="FFFFFF"/>
                </a:solidFill>
              </a:rPr>
              <a:t>2</a:t>
            </a:r>
            <a:r>
              <a:rPr i="1" sz="6000">
                <a:solidFill>
                  <a:srgbClr val="FFFFFF"/>
                </a:solidFill>
              </a:rPr>
              <a:t> Recovery</a:t>
            </a:r>
          </a:p>
        </p:txBody>
      </p:sp>
      <p:sp>
        <p:nvSpPr>
          <p:cNvPr id="95" name="Shape 95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FFFFFF"/>
                </a:solidFill>
              </a:rPr>
            </a:fld>
          </a:p>
        </p:txBody>
      </p:sp>
      <p:pic>
        <p:nvPicPr>
          <p:cNvPr id="96" name="pasted-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5615" y="1856420"/>
            <a:ext cx="13016030" cy="644271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 advClick="1"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i="0" sz="1800">
                <a:solidFill>
                  <a:srgbClr val="000000"/>
                </a:solidFill>
              </a:defRPr>
            </a:pPr>
            <a:r>
              <a:rPr i="1" sz="6000">
                <a:solidFill>
                  <a:srgbClr val="FFFFFF"/>
                </a:solidFill>
              </a:rPr>
              <a:t>CO</a:t>
            </a:r>
            <a:r>
              <a:rPr baseline="-5999" i="1" sz="6000">
                <a:solidFill>
                  <a:srgbClr val="FFFFFF"/>
                </a:solidFill>
              </a:rPr>
              <a:t>2</a:t>
            </a:r>
            <a:r>
              <a:rPr i="1" sz="6000">
                <a:solidFill>
                  <a:srgbClr val="FFFFFF"/>
                </a:solidFill>
              </a:rPr>
              <a:t> Recovery</a:t>
            </a:r>
          </a:p>
        </p:txBody>
      </p:sp>
      <p:sp>
        <p:nvSpPr>
          <p:cNvPr id="101" name="Shape 101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FFFFFF"/>
                </a:solidFill>
              </a:rPr>
            </a:fld>
          </a:p>
        </p:txBody>
      </p:sp>
      <p:pic>
        <p:nvPicPr>
          <p:cNvPr id="102" name="pasted-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1481" y="1852494"/>
            <a:ext cx="13047762" cy="645842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 advClick="1"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i="0" sz="1800">
                <a:solidFill>
                  <a:srgbClr val="000000"/>
                </a:solidFill>
              </a:defRPr>
            </a:pPr>
            <a:r>
              <a:rPr i="1" sz="6000">
                <a:solidFill>
                  <a:srgbClr val="FFFFFF"/>
                </a:solidFill>
              </a:rPr>
              <a:t>CO</a:t>
            </a:r>
            <a:r>
              <a:rPr baseline="-5999" i="1" sz="6000">
                <a:solidFill>
                  <a:srgbClr val="FFFFFF"/>
                </a:solidFill>
              </a:rPr>
              <a:t>2</a:t>
            </a:r>
            <a:r>
              <a:rPr i="1" sz="6000">
                <a:solidFill>
                  <a:srgbClr val="FFFFFF"/>
                </a:solidFill>
              </a:rPr>
              <a:t> Recovery</a:t>
            </a:r>
          </a:p>
        </p:txBody>
      </p:sp>
      <p:sp>
        <p:nvSpPr>
          <p:cNvPr id="107" name="Shape 107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FFFFFF"/>
                </a:solidFill>
              </a:rPr>
            </a:fld>
          </a:p>
        </p:txBody>
      </p:sp>
      <p:pic>
        <p:nvPicPr>
          <p:cNvPr id="108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84511" y="1554140"/>
            <a:ext cx="11035778" cy="723338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 advClick="1"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i="0" sz="1800">
                <a:solidFill>
                  <a:srgbClr val="000000"/>
                </a:solidFill>
              </a:defRPr>
            </a:pPr>
            <a:r>
              <a:rPr i="1" sz="6000">
                <a:solidFill>
                  <a:srgbClr val="FFFFFF"/>
                </a:solidFill>
              </a:rPr>
              <a:t>CO</a:t>
            </a:r>
            <a:r>
              <a:rPr baseline="-5999" i="1" sz="6000">
                <a:solidFill>
                  <a:srgbClr val="FFFFFF"/>
                </a:solidFill>
              </a:rPr>
              <a:t>2</a:t>
            </a:r>
            <a:r>
              <a:rPr i="1" sz="6000">
                <a:solidFill>
                  <a:srgbClr val="FFFFFF"/>
                </a:solidFill>
              </a:rPr>
              <a:t> Recovery</a:t>
            </a:r>
          </a:p>
        </p:txBody>
      </p:sp>
      <p:sp>
        <p:nvSpPr>
          <p:cNvPr id="111" name="Shape 11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112" name="Shape 112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FFFFFF"/>
                </a:solidFill>
              </a:rPr>
            </a:fld>
          </a:p>
        </p:txBody>
      </p:sp>
      <p:pic>
        <p:nvPicPr>
          <p:cNvPr id="113" name="Screen Shot 2015-01-28 at 19.49.00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7650" y="1367183"/>
            <a:ext cx="12509500" cy="78359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 advClick="1">
    <p:dissolv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i="0" sz="1800">
                <a:solidFill>
                  <a:srgbClr val="000000"/>
                </a:solidFill>
              </a:defRPr>
            </a:pPr>
            <a:r>
              <a:rPr i="1" sz="6000">
                <a:solidFill>
                  <a:srgbClr val="FFFFFF"/>
                </a:solidFill>
              </a:rPr>
              <a:t>CO2 Recovery</a:t>
            </a:r>
          </a:p>
        </p:txBody>
      </p:sp>
      <p:sp>
        <p:nvSpPr>
          <p:cNvPr id="116" name="Shape 116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FFFFFF"/>
                </a:solidFill>
              </a:rPr>
            </a:fld>
          </a:p>
        </p:txBody>
      </p:sp>
      <p:pic>
        <p:nvPicPr>
          <p:cNvPr id="117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1531" y="1683589"/>
            <a:ext cx="12501738" cy="69975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 advClick="1">
    <p:dissolv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i="0" sz="1800">
                <a:solidFill>
                  <a:srgbClr val="000000"/>
                </a:solidFill>
              </a:defRPr>
            </a:pPr>
            <a:r>
              <a:rPr i="1" sz="6000">
                <a:solidFill>
                  <a:srgbClr val="0433FF"/>
                </a:solidFill>
              </a:rPr>
              <a:t>CO</a:t>
            </a:r>
            <a:r>
              <a:rPr baseline="-5999" i="1" sz="6000">
                <a:solidFill>
                  <a:srgbClr val="0433FF"/>
                </a:solidFill>
              </a:rPr>
              <a:t>2</a:t>
            </a:r>
            <a:r>
              <a:rPr i="1" sz="6000">
                <a:solidFill>
                  <a:srgbClr val="0433FF"/>
                </a:solidFill>
              </a:rPr>
              <a:t> Recovery</a:t>
            </a:r>
          </a:p>
        </p:txBody>
      </p:sp>
      <p:sp>
        <p:nvSpPr>
          <p:cNvPr id="120" name="Shape 120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FFFFFF"/>
                </a:solidFill>
              </a:rPr>
            </a:fld>
          </a:p>
        </p:txBody>
      </p:sp>
      <p:pic>
        <p:nvPicPr>
          <p:cNvPr id="121" name="CO2 Recovery Sketch_RevA-2015-01-26.pdf"/>
          <p:cNvPicPr/>
          <p:nvPr/>
        </p:nvPicPr>
        <p:blipFill>
          <a:blip r:embed="rId2">
            <a:extLst/>
          </a:blip>
          <a:srcRect l="3208" t="5016" r="3208" b="6262"/>
          <a:stretch>
            <a:fillRect/>
          </a:stretch>
        </p:blipFill>
        <p:spPr>
          <a:xfrm>
            <a:off x="0" y="1172741"/>
            <a:ext cx="13004800" cy="797588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 advClick="1">
    <p:dissolv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i="0" sz="1800">
                <a:solidFill>
                  <a:srgbClr val="000000"/>
                </a:solidFill>
              </a:defRPr>
            </a:pPr>
            <a:r>
              <a:rPr i="1" sz="6000">
                <a:solidFill>
                  <a:srgbClr val="0433FF"/>
                </a:solidFill>
              </a:rPr>
              <a:t>CO</a:t>
            </a:r>
            <a:r>
              <a:rPr baseline="-5999" i="1" sz="6000">
                <a:solidFill>
                  <a:srgbClr val="0433FF"/>
                </a:solidFill>
              </a:rPr>
              <a:t>2</a:t>
            </a:r>
            <a:r>
              <a:rPr i="1" sz="6000">
                <a:solidFill>
                  <a:srgbClr val="0433FF"/>
                </a:solidFill>
              </a:rPr>
              <a:t> Recovery</a:t>
            </a:r>
          </a:p>
        </p:txBody>
      </p:sp>
      <p:sp>
        <p:nvSpPr>
          <p:cNvPr id="124" name="Shape 124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FFFFFF"/>
                </a:solidFill>
              </a:rPr>
            </a:fld>
          </a:p>
        </p:txBody>
      </p:sp>
      <p:pic>
        <p:nvPicPr>
          <p:cNvPr id="125" name="CO2 Recovery Sketch_RevA-2015-01-26.pdf"/>
          <p:cNvPicPr/>
          <p:nvPr/>
        </p:nvPicPr>
        <p:blipFill>
          <a:blip r:embed="rId2">
            <a:extLst/>
          </a:blip>
          <a:srcRect l="6861" t="2658" r="50018" b="56462"/>
          <a:stretch>
            <a:fillRect/>
          </a:stretch>
        </p:blipFill>
        <p:spPr>
          <a:xfrm>
            <a:off x="0" y="1172741"/>
            <a:ext cx="13004800" cy="797588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 advClick="1">
    <p:cover dir="l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i="0" sz="1800">
                <a:solidFill>
                  <a:srgbClr val="000000"/>
                </a:solidFill>
              </a:defRPr>
            </a:pPr>
            <a:r>
              <a:rPr i="1" sz="6000">
                <a:solidFill>
                  <a:srgbClr val="FFFFFF"/>
                </a:solidFill>
              </a:rPr>
              <a:t>Boiler and Pressure Vessel</a:t>
            </a:r>
          </a:p>
        </p:txBody>
      </p:sp>
      <p:sp>
        <p:nvSpPr>
          <p:cNvPr id="41" name="Shape 4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</a:rPr>
              <a:t>Registered Piping Systems in Ontario via TSSA</a:t>
            </a:r>
            <a:endParaRPr sz="3000">
              <a:solidFill>
                <a:srgbClr val="FFFFFF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</a:rPr>
              <a:t>Do I really need to register my CO</a:t>
            </a:r>
            <a:r>
              <a:rPr baseline="-5999" sz="3000">
                <a:solidFill>
                  <a:srgbClr val="FFFFFF"/>
                </a:solidFill>
              </a:rPr>
              <a:t>2</a:t>
            </a:r>
            <a:r>
              <a:rPr sz="3000">
                <a:solidFill>
                  <a:srgbClr val="FFFFFF"/>
                </a:solidFill>
              </a:rPr>
              <a:t>- or Brew House Piping?</a:t>
            </a:r>
          </a:p>
        </p:txBody>
      </p:sp>
      <p:sp>
        <p:nvSpPr>
          <p:cNvPr id="42" name="Shape 42"/>
          <p:cNvSpPr/>
          <p:nvPr>
            <p:ph type="sldNum" sz="quarter" idx="2"/>
          </p:nvPr>
        </p:nvSpPr>
        <p:spPr>
          <a:xfrm>
            <a:off x="6375349" y="9245600"/>
            <a:ext cx="241402" cy="381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FFFFFF"/>
                </a:solidFill>
              </a:rPr>
            </a:fld>
          </a:p>
        </p:txBody>
      </p:sp>
    </p:spTree>
  </p:cSld>
  <p:clrMapOvr>
    <a:masterClrMapping/>
  </p:clrMapOvr>
  <p:transition spd="slow" advClick="1">
    <p:dissolv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i="0" sz="1800">
                <a:solidFill>
                  <a:srgbClr val="000000"/>
                </a:solidFill>
              </a:defRPr>
            </a:pPr>
            <a:r>
              <a:rPr i="1" sz="6000">
                <a:solidFill>
                  <a:srgbClr val="0433FF"/>
                </a:solidFill>
              </a:rPr>
              <a:t>CO</a:t>
            </a:r>
            <a:r>
              <a:rPr baseline="-5999" i="1" sz="6000">
                <a:solidFill>
                  <a:srgbClr val="0433FF"/>
                </a:solidFill>
              </a:rPr>
              <a:t>2</a:t>
            </a:r>
            <a:r>
              <a:rPr i="1" sz="6000">
                <a:solidFill>
                  <a:srgbClr val="0433FF"/>
                </a:solidFill>
              </a:rPr>
              <a:t> Recovery</a:t>
            </a:r>
          </a:p>
        </p:txBody>
      </p:sp>
      <p:sp>
        <p:nvSpPr>
          <p:cNvPr id="128" name="Shape 128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FFFFFF"/>
                </a:solidFill>
              </a:rPr>
            </a:fld>
          </a:p>
        </p:txBody>
      </p:sp>
      <p:pic>
        <p:nvPicPr>
          <p:cNvPr id="129" name="CO2 Recovery Sketch_RevA-2015-01-26.pdf"/>
          <p:cNvPicPr/>
          <p:nvPr/>
        </p:nvPicPr>
        <p:blipFill>
          <a:blip r:embed="rId2">
            <a:extLst/>
          </a:blip>
          <a:srcRect l="36992" t="0" r="8495" b="53853"/>
          <a:stretch>
            <a:fillRect/>
          </a:stretch>
        </p:blipFill>
        <p:spPr>
          <a:xfrm>
            <a:off x="0" y="2026688"/>
            <a:ext cx="13004800" cy="712193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 advClick="1">
    <p:cover dir="l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i="0" sz="1800">
                <a:solidFill>
                  <a:srgbClr val="000000"/>
                </a:solidFill>
              </a:defRPr>
            </a:pPr>
            <a:r>
              <a:rPr i="1" sz="6000">
                <a:solidFill>
                  <a:srgbClr val="0433FF"/>
                </a:solidFill>
              </a:rPr>
              <a:t>CO</a:t>
            </a:r>
            <a:r>
              <a:rPr baseline="-5999" i="1" sz="6000">
                <a:solidFill>
                  <a:srgbClr val="0433FF"/>
                </a:solidFill>
              </a:rPr>
              <a:t>2</a:t>
            </a:r>
            <a:r>
              <a:rPr i="1" sz="6000">
                <a:solidFill>
                  <a:srgbClr val="0433FF"/>
                </a:solidFill>
              </a:rPr>
              <a:t> Recovery</a:t>
            </a:r>
          </a:p>
        </p:txBody>
      </p:sp>
      <p:sp>
        <p:nvSpPr>
          <p:cNvPr id="132" name="Shape 132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FFFFFF"/>
                </a:solidFill>
              </a:rPr>
            </a:fld>
          </a:p>
        </p:txBody>
      </p:sp>
      <p:pic>
        <p:nvPicPr>
          <p:cNvPr id="133" name="CO2 Recovery Sketch_RevA-2015-01-26.pdf"/>
          <p:cNvPicPr/>
          <p:nvPr/>
        </p:nvPicPr>
        <p:blipFill>
          <a:blip r:embed="rId2">
            <a:extLst/>
          </a:blip>
          <a:srcRect l="8873" t="43057" r="37481" b="6084"/>
          <a:stretch>
            <a:fillRect/>
          </a:stretch>
        </p:blipFill>
        <p:spPr>
          <a:xfrm>
            <a:off x="0" y="1172741"/>
            <a:ext cx="13004800" cy="797588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 advClick="1">
    <p:cover dir="l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i="0" sz="1800">
                <a:solidFill>
                  <a:srgbClr val="000000"/>
                </a:solidFill>
              </a:defRPr>
            </a:pPr>
            <a:r>
              <a:rPr i="1" sz="6000">
                <a:solidFill>
                  <a:srgbClr val="0433FF"/>
                </a:solidFill>
              </a:rPr>
              <a:t>CO</a:t>
            </a:r>
            <a:r>
              <a:rPr baseline="-5999" i="1" sz="6000">
                <a:solidFill>
                  <a:srgbClr val="0433FF"/>
                </a:solidFill>
              </a:rPr>
              <a:t>2</a:t>
            </a:r>
            <a:r>
              <a:rPr i="1" sz="6000">
                <a:solidFill>
                  <a:srgbClr val="0433FF"/>
                </a:solidFill>
              </a:rPr>
              <a:t> Recovery</a:t>
            </a:r>
          </a:p>
        </p:txBody>
      </p:sp>
      <p:sp>
        <p:nvSpPr>
          <p:cNvPr id="136" name="Shape 136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FFFFFF"/>
                </a:solidFill>
              </a:rPr>
            </a:fld>
          </a:p>
        </p:txBody>
      </p:sp>
      <p:pic>
        <p:nvPicPr>
          <p:cNvPr id="137" name="CO2 Recovery Sketch_RevA-2015-01-26.pdf"/>
          <p:cNvPicPr/>
          <p:nvPr/>
        </p:nvPicPr>
        <p:blipFill>
          <a:blip r:embed="rId2">
            <a:extLst/>
          </a:blip>
          <a:srcRect l="37340" t="43057" r="9014" b="6084"/>
          <a:stretch>
            <a:fillRect/>
          </a:stretch>
        </p:blipFill>
        <p:spPr>
          <a:xfrm>
            <a:off x="0" y="1172741"/>
            <a:ext cx="13004800" cy="797588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 advClick="1">
    <p:cover dir="l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i="0" sz="1800">
                <a:solidFill>
                  <a:srgbClr val="000000"/>
                </a:solidFill>
              </a:defRPr>
            </a:pPr>
            <a:r>
              <a:rPr i="1" sz="6000">
                <a:solidFill>
                  <a:srgbClr val="FFFFFF"/>
                </a:solidFill>
              </a:rPr>
              <a:t>Thank You</a:t>
            </a:r>
          </a:p>
        </p:txBody>
      </p:sp>
      <p:sp>
        <p:nvSpPr>
          <p:cNvPr id="140" name="Shape 14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457200" indent="-457200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FFFFFF"/>
                </a:solidFill>
              </a:rPr>
              <a:t>For Listening</a:t>
            </a:r>
            <a:endParaRPr sz="3400">
              <a:solidFill>
                <a:srgbClr val="FFFFFF"/>
              </a:solidFill>
            </a:endParaRPr>
          </a:p>
          <a:p>
            <a:pPr lvl="0" marL="457200" indent="-457200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FFFFFF"/>
                </a:solidFill>
              </a:rPr>
              <a:t>Attila Soti and BEI for letting me</a:t>
            </a:r>
          </a:p>
        </p:txBody>
      </p:sp>
      <p:sp>
        <p:nvSpPr>
          <p:cNvPr id="141" name="Shape 141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FFFFFF"/>
                </a:solidFill>
              </a:rPr>
            </a:fld>
          </a:p>
        </p:txBody>
      </p:sp>
      <p:pic>
        <p:nvPicPr>
          <p:cNvPr id="142" name="BEILOGO_6.jpg"/>
          <p:cNvPicPr/>
          <p:nvPr/>
        </p:nvPicPr>
        <p:blipFill>
          <a:blip r:embed="rId3">
            <a:extLst/>
          </a:blip>
          <a:srcRect l="0" t="0" r="0" b="0"/>
          <a:stretch>
            <a:fillRect/>
          </a:stretch>
        </p:blipFill>
        <p:spPr>
          <a:xfrm>
            <a:off x="329277" y="198647"/>
            <a:ext cx="1666592" cy="1035579"/>
          </a:xfrm>
          <a:prstGeom prst="rect">
            <a:avLst/>
          </a:prstGeom>
          <a:ln w="12700">
            <a:miter lim="400000"/>
          </a:ln>
        </p:spPr>
      </p:pic>
      <p:pic>
        <p:nvPicPr>
          <p:cNvPr id="143" name="Screen Shot 2012-05-25 at 11.17.02 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970924" y="90923"/>
            <a:ext cx="3924158" cy="288570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i="0" sz="1800">
                <a:solidFill>
                  <a:srgbClr val="000000"/>
                </a:solidFill>
              </a:defRPr>
            </a:pPr>
            <a:r>
              <a:rPr i="1" sz="6000">
                <a:solidFill>
                  <a:srgbClr val="FFFFFF"/>
                </a:solidFill>
              </a:rPr>
              <a:t>Boiler and Pressure Vessel</a:t>
            </a:r>
          </a:p>
        </p:txBody>
      </p:sp>
      <p:sp>
        <p:nvSpPr>
          <p:cNvPr id="45" name="Shape 4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</a:rPr>
              <a:t>TSSA: SAFETY INFORMATION BULLETIN: SB00-7 Rev. 4</a:t>
            </a:r>
            <a:endParaRPr sz="3000">
              <a:solidFill>
                <a:srgbClr val="FFFFFF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</a:rPr>
              <a:t>Guide for the Scope of Services Requiring Registration and Inspection of Pressure Piping Systems by Boilers and Pressure Vessels Safety Division (BPVSD) for Installations in the Province of Ontario.</a:t>
            </a:r>
          </a:p>
        </p:txBody>
      </p:sp>
      <p:sp>
        <p:nvSpPr>
          <p:cNvPr id="46" name="Shape 46"/>
          <p:cNvSpPr/>
          <p:nvPr>
            <p:ph type="sldNum" sz="quarter" idx="2"/>
          </p:nvPr>
        </p:nvSpPr>
        <p:spPr>
          <a:xfrm>
            <a:off x="6375349" y="9245600"/>
            <a:ext cx="241402" cy="381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FFFFFF"/>
                </a:solidFill>
              </a:rPr>
            </a:fld>
          </a:p>
        </p:txBody>
      </p:sp>
      <p:pic>
        <p:nvPicPr>
          <p:cNvPr id="47" name="Screen Shot 2014-12-30 at 11.28.27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5977031"/>
            <a:ext cx="13004800" cy="245594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 advClick="1"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i="0" sz="1800">
                <a:solidFill>
                  <a:srgbClr val="000000"/>
                </a:solidFill>
              </a:defRPr>
            </a:pPr>
            <a:r>
              <a:rPr i="1" sz="6000">
                <a:solidFill>
                  <a:srgbClr val="FFFFFF"/>
                </a:solidFill>
              </a:rPr>
              <a:t>Boiler and Pressure Vessel</a:t>
            </a:r>
          </a:p>
        </p:txBody>
      </p:sp>
      <p:sp>
        <p:nvSpPr>
          <p:cNvPr id="50" name="Shape 50"/>
          <p:cNvSpPr/>
          <p:nvPr>
            <p:ph type="sldNum" sz="quarter" idx="2"/>
          </p:nvPr>
        </p:nvSpPr>
        <p:spPr>
          <a:xfrm>
            <a:off x="6375349" y="9245600"/>
            <a:ext cx="241402" cy="381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FFFFFF"/>
                </a:solidFill>
              </a:rPr>
            </a:fld>
          </a:p>
        </p:txBody>
      </p:sp>
      <p:pic>
        <p:nvPicPr>
          <p:cNvPr id="51" name="Screen Shot 2014-12-30 at 11.30.2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684126"/>
            <a:ext cx="13004800" cy="5909348"/>
          </a:xfrm>
          <a:prstGeom prst="rect">
            <a:avLst/>
          </a:prstGeom>
          <a:ln w="12700">
            <a:miter lim="400000"/>
          </a:ln>
        </p:spPr>
      </p:pic>
      <p:sp>
        <p:nvSpPr>
          <p:cNvPr id="52" name="Shape 52"/>
          <p:cNvSpPr/>
          <p:nvPr/>
        </p:nvSpPr>
        <p:spPr>
          <a:xfrm>
            <a:off x="8664410" y="2828464"/>
            <a:ext cx="961915" cy="422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200">
                <a:solidFill>
                  <a:srgbClr val="00397A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00397A"/>
                </a:solidFill>
              </a:rPr>
              <a:t>65.6ºC</a:t>
            </a:r>
          </a:p>
        </p:txBody>
      </p:sp>
    </p:spTree>
  </p:cSld>
  <p:clrMapOvr>
    <a:masterClrMapping/>
  </p:clrMapOvr>
  <p:transition spd="slow" advClick="1"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i="0" sz="1800">
                <a:solidFill>
                  <a:srgbClr val="000000"/>
                </a:solidFill>
              </a:defRPr>
            </a:pPr>
            <a:r>
              <a:rPr i="1" sz="6000">
                <a:solidFill>
                  <a:srgbClr val="FFFFFF"/>
                </a:solidFill>
              </a:rPr>
              <a:t>Boiler and Pressure Vessel</a:t>
            </a:r>
          </a:p>
        </p:txBody>
      </p:sp>
      <p:sp>
        <p:nvSpPr>
          <p:cNvPr id="55" name="Shape 55"/>
          <p:cNvSpPr/>
          <p:nvPr>
            <p:ph type="sldNum" sz="quarter" idx="2"/>
          </p:nvPr>
        </p:nvSpPr>
        <p:spPr>
          <a:xfrm>
            <a:off x="6375349" y="9245600"/>
            <a:ext cx="241402" cy="381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FFFFFF"/>
                </a:solidFill>
              </a:rPr>
            </a:fld>
          </a:p>
        </p:txBody>
      </p:sp>
      <p:pic>
        <p:nvPicPr>
          <p:cNvPr id="56" name="Screen Shot 2014-12-30 at 11.31.14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660966"/>
            <a:ext cx="13004800" cy="595566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 advClick="1"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i="0" sz="1800">
                <a:solidFill>
                  <a:srgbClr val="000000"/>
                </a:solidFill>
              </a:defRPr>
            </a:pPr>
            <a:r>
              <a:rPr i="1" sz="6000">
                <a:solidFill>
                  <a:srgbClr val="FFFFFF"/>
                </a:solidFill>
              </a:rPr>
              <a:t>Boiler and Pressure Vessel</a:t>
            </a:r>
          </a:p>
        </p:txBody>
      </p:sp>
      <p:sp>
        <p:nvSpPr>
          <p:cNvPr id="59" name="Shape 5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457200" indent="-457200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FFFFFF"/>
                </a:solidFill>
              </a:rPr>
              <a:t>Summary:</a:t>
            </a:r>
            <a:endParaRPr sz="3400">
              <a:solidFill>
                <a:srgbClr val="FFFFFF"/>
              </a:solidFill>
            </a:endParaRPr>
          </a:p>
          <a:p>
            <a:pPr lvl="0" marL="457200" indent="-457200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FFFFFF"/>
                </a:solidFill>
              </a:rPr>
              <a:t>Register with TSSA all new product piping</a:t>
            </a:r>
            <a:endParaRPr sz="3400">
              <a:solidFill>
                <a:srgbClr val="FFFFFF"/>
              </a:solidFill>
            </a:endParaRPr>
          </a:p>
          <a:p>
            <a:pPr lvl="0" marL="457200" indent="-457200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FFFFFF"/>
                </a:solidFill>
              </a:rPr>
              <a:t>Do not register</a:t>
            </a:r>
            <a:br>
              <a:rPr sz="3400">
                <a:solidFill>
                  <a:srgbClr val="FFFFFF"/>
                </a:solidFill>
              </a:rPr>
            </a:br>
            <a:r>
              <a:rPr sz="3400">
                <a:solidFill>
                  <a:srgbClr val="FFFFFF"/>
                </a:solidFill>
              </a:rPr>
              <a:t>    low pressure pipes and</a:t>
            </a:r>
            <a:br>
              <a:rPr sz="3400">
                <a:solidFill>
                  <a:srgbClr val="FFFFFF"/>
                </a:solidFill>
              </a:rPr>
            </a:br>
            <a:r>
              <a:rPr sz="3400">
                <a:solidFill>
                  <a:srgbClr val="FFFFFF"/>
                </a:solidFill>
              </a:rPr>
              <a:t>    cold water, vents, small compressed air pipes</a:t>
            </a:r>
            <a:endParaRPr sz="3400">
              <a:solidFill>
                <a:srgbClr val="FFFFFF"/>
              </a:solidFill>
            </a:endParaRPr>
          </a:p>
          <a:p>
            <a:pPr lvl="0" marL="457200" indent="-457200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FFFFFF"/>
                </a:solidFill>
              </a:rPr>
              <a:t>Use only CRN-registered components (valves and instruments) for </a:t>
            </a:r>
            <a:r>
              <a:rPr b="1" sz="3400">
                <a:solidFill>
                  <a:srgbClr val="FF2600"/>
                </a:solidFill>
              </a:rPr>
              <a:t>all product</a:t>
            </a:r>
            <a:r>
              <a:rPr sz="3400">
                <a:solidFill>
                  <a:srgbClr val="FFFFFF"/>
                </a:solidFill>
              </a:rPr>
              <a:t> (and …) </a:t>
            </a:r>
            <a:r>
              <a:rPr b="1" sz="3400">
                <a:solidFill>
                  <a:srgbClr val="FF2600"/>
                </a:solidFill>
              </a:rPr>
              <a:t>piping</a:t>
            </a:r>
            <a:r>
              <a:rPr sz="3400">
                <a:solidFill>
                  <a:srgbClr val="FFFFFF"/>
                </a:solidFill>
              </a:rPr>
              <a:t> projects</a:t>
            </a:r>
            <a:endParaRPr sz="3400">
              <a:solidFill>
                <a:srgbClr val="FFFFFF"/>
              </a:solidFill>
            </a:endParaRPr>
          </a:p>
          <a:p>
            <a:pPr lvl="0" marL="457200" indent="-457200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FFFFFF"/>
                </a:solidFill>
              </a:rPr>
              <a:t>Ask your contractor to do the TSSA registration</a:t>
            </a:r>
          </a:p>
        </p:txBody>
      </p:sp>
      <p:sp>
        <p:nvSpPr>
          <p:cNvPr id="60" name="Shape 60"/>
          <p:cNvSpPr/>
          <p:nvPr>
            <p:ph type="sldNum" sz="quarter" idx="2"/>
          </p:nvPr>
        </p:nvSpPr>
        <p:spPr>
          <a:xfrm>
            <a:off x="6375349" y="9245600"/>
            <a:ext cx="241402" cy="381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FFFFFF"/>
                </a:solidFill>
              </a:rPr>
            </a:fld>
          </a:p>
        </p:txBody>
      </p:sp>
    </p:spTree>
  </p:cSld>
  <p:clrMapOvr>
    <a:masterClrMapping/>
  </p:clrMapOvr>
  <p:transition spd="slow" advClick="1"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i="0" sz="1800">
                <a:solidFill>
                  <a:srgbClr val="000000"/>
                </a:solidFill>
              </a:defRPr>
            </a:pPr>
            <a:r>
              <a:rPr i="1" sz="6000">
                <a:solidFill>
                  <a:srgbClr val="FFFFFF"/>
                </a:solidFill>
              </a:rPr>
              <a:t>CO</a:t>
            </a:r>
            <a:r>
              <a:rPr baseline="-5999" i="1" sz="6000">
                <a:solidFill>
                  <a:srgbClr val="FFFFFF"/>
                </a:solidFill>
              </a:rPr>
              <a:t>2</a:t>
            </a:r>
            <a:r>
              <a:rPr i="1" sz="6000">
                <a:solidFill>
                  <a:srgbClr val="FFFFFF"/>
                </a:solidFill>
              </a:rPr>
              <a:t> Recovery</a:t>
            </a:r>
          </a:p>
        </p:txBody>
      </p:sp>
      <p:sp>
        <p:nvSpPr>
          <p:cNvPr id="63" name="Shape 6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457200" indent="-457200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FFFFFF"/>
                </a:solidFill>
              </a:rPr>
              <a:t>Why?</a:t>
            </a:r>
            <a:endParaRPr sz="3400">
              <a:solidFill>
                <a:srgbClr val="FFFFFF"/>
              </a:solidFill>
            </a:endParaRPr>
          </a:p>
          <a:p>
            <a:pPr lvl="0" marL="457200" indent="-457200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FFFFFF"/>
                </a:solidFill>
              </a:rPr>
              <a:t>What is involved?</a:t>
            </a:r>
          </a:p>
        </p:txBody>
      </p:sp>
      <p:sp>
        <p:nvSpPr>
          <p:cNvPr id="64" name="Shape 64"/>
          <p:cNvSpPr/>
          <p:nvPr>
            <p:ph type="sldNum" sz="quarter" idx="2"/>
          </p:nvPr>
        </p:nvSpPr>
        <p:spPr>
          <a:xfrm>
            <a:off x="6375349" y="9245600"/>
            <a:ext cx="241402" cy="381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FFFFFF"/>
                </a:solidFill>
              </a:rPr>
            </a:fld>
          </a:p>
        </p:txBody>
      </p:sp>
    </p:spTree>
  </p:cSld>
  <p:clrMapOvr>
    <a:masterClrMapping/>
  </p:clrMapOvr>
  <p:transition spd="slow" advClick="1"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i="0" sz="1800">
                <a:solidFill>
                  <a:srgbClr val="000000"/>
                </a:solidFill>
              </a:defRPr>
            </a:pPr>
            <a:r>
              <a:rPr i="1" sz="6000">
                <a:solidFill>
                  <a:srgbClr val="FFFFFF"/>
                </a:solidFill>
              </a:rPr>
              <a:t>CO</a:t>
            </a:r>
            <a:r>
              <a:rPr baseline="-5999" i="1" sz="6000">
                <a:solidFill>
                  <a:srgbClr val="FFFFFF"/>
                </a:solidFill>
              </a:rPr>
              <a:t>2</a:t>
            </a:r>
            <a:r>
              <a:rPr i="1" sz="6000">
                <a:solidFill>
                  <a:srgbClr val="FFFFFF"/>
                </a:solidFill>
              </a:rPr>
              <a:t> Recovery</a:t>
            </a:r>
          </a:p>
        </p:txBody>
      </p:sp>
      <p:sp>
        <p:nvSpPr>
          <p:cNvPr id="67" name="Shape 6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457200" indent="-457200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FFFFFF"/>
                </a:solidFill>
              </a:rPr>
              <a:t>Why?</a:t>
            </a:r>
            <a:endParaRPr sz="34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FFFFFF"/>
                </a:solidFill>
              </a:rPr>
              <a:t>Money: Make or buy </a:t>
            </a:r>
            <a:endParaRPr sz="34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FFFFFF"/>
                </a:solidFill>
              </a:rPr>
              <a:t>CO</a:t>
            </a:r>
            <a:r>
              <a:rPr baseline="-5999" sz="3400">
                <a:solidFill>
                  <a:srgbClr val="FFFFFF"/>
                </a:solidFill>
              </a:rPr>
              <a:t>2</a:t>
            </a:r>
            <a:r>
              <a:rPr sz="3400">
                <a:solidFill>
                  <a:srgbClr val="FFFFFF"/>
                </a:solidFill>
              </a:rPr>
              <a:t> The fifth essential ingredient of beer !</a:t>
            </a:r>
            <a:endParaRPr sz="34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FFFFFF"/>
                </a:solidFill>
              </a:rPr>
              <a:t>Other like environmental, compliance …</a:t>
            </a:r>
          </a:p>
        </p:txBody>
      </p:sp>
      <p:sp>
        <p:nvSpPr>
          <p:cNvPr id="68" name="Shape 68"/>
          <p:cNvSpPr/>
          <p:nvPr>
            <p:ph type="sldNum" sz="quarter" idx="2"/>
          </p:nvPr>
        </p:nvSpPr>
        <p:spPr>
          <a:xfrm>
            <a:off x="6375349" y="9245600"/>
            <a:ext cx="241402" cy="381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FFFFFF"/>
                </a:solidFill>
              </a:rPr>
            </a:fld>
          </a:p>
        </p:txBody>
      </p:sp>
    </p:spTree>
  </p:cSld>
  <p:clrMapOvr>
    <a:masterClrMapping/>
  </p:clrMapOvr>
  <p:transition spd="slow" advClick="1"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i="0" sz="1800">
                <a:solidFill>
                  <a:srgbClr val="000000"/>
                </a:solidFill>
              </a:defRPr>
            </a:pPr>
            <a:r>
              <a:rPr i="1" sz="6000">
                <a:solidFill>
                  <a:srgbClr val="FFFFFF"/>
                </a:solidFill>
              </a:rPr>
              <a:t>CO</a:t>
            </a:r>
            <a:r>
              <a:rPr baseline="-5999" i="1" sz="6000">
                <a:solidFill>
                  <a:srgbClr val="FFFFFF"/>
                </a:solidFill>
              </a:rPr>
              <a:t>2</a:t>
            </a:r>
            <a:r>
              <a:rPr i="1" sz="6000">
                <a:solidFill>
                  <a:srgbClr val="FFFFFF"/>
                </a:solidFill>
              </a:rPr>
              <a:t> Recovery</a:t>
            </a:r>
          </a:p>
        </p:txBody>
      </p:sp>
      <p:sp>
        <p:nvSpPr>
          <p:cNvPr id="71" name="Shape 7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361188" indent="-361188" defTabSz="461518">
              <a:spcBef>
                <a:spcPts val="3300"/>
              </a:spcBef>
              <a:defRPr sz="1800">
                <a:solidFill>
                  <a:srgbClr val="000000"/>
                </a:solidFill>
              </a:defRPr>
            </a:pPr>
            <a:r>
              <a:rPr sz="2686">
                <a:solidFill>
                  <a:srgbClr val="FFFFFF"/>
                </a:solidFill>
              </a:rPr>
              <a:t>What is involved?</a:t>
            </a:r>
            <a:endParaRPr sz="2686">
              <a:solidFill>
                <a:srgbClr val="FFFFFF"/>
              </a:solidFill>
            </a:endParaRPr>
          </a:p>
          <a:p>
            <a:pPr lvl="1" marL="722376" indent="-361188" defTabSz="461518">
              <a:spcBef>
                <a:spcPts val="3300"/>
              </a:spcBef>
              <a:defRPr sz="1800">
                <a:solidFill>
                  <a:srgbClr val="000000"/>
                </a:solidFill>
              </a:defRPr>
            </a:pPr>
            <a:r>
              <a:rPr sz="2686">
                <a:solidFill>
                  <a:srgbClr val="FFFFFF"/>
                </a:solidFill>
              </a:rPr>
              <a:t>Buffer, because collection and usage do not occur at the same time.</a:t>
            </a:r>
            <a:endParaRPr sz="2686">
              <a:solidFill>
                <a:srgbClr val="FFFFFF"/>
              </a:solidFill>
            </a:endParaRPr>
          </a:p>
          <a:p>
            <a:pPr lvl="2" marL="1083563" indent="-361188" defTabSz="461518">
              <a:spcBef>
                <a:spcPts val="3300"/>
              </a:spcBef>
              <a:defRPr sz="1800">
                <a:solidFill>
                  <a:srgbClr val="000000"/>
                </a:solidFill>
              </a:defRPr>
            </a:pPr>
            <a:r>
              <a:rPr sz="2686">
                <a:solidFill>
                  <a:srgbClr val="FFFFFF"/>
                </a:solidFill>
              </a:rPr>
              <a:t>(Superheated) Gas Buffer. Pressure / Temperature / Volume </a:t>
            </a:r>
            <a:br>
              <a:rPr sz="2686">
                <a:solidFill>
                  <a:srgbClr val="FFFFFF"/>
                </a:solidFill>
              </a:rPr>
            </a:br>
            <a:r>
              <a:rPr sz="2686">
                <a:solidFill>
                  <a:srgbClr val="FFFFFF"/>
                </a:solidFill>
              </a:rPr>
              <a:t>0 psig ; 15.6ºC ; 1.84 kg/m</a:t>
            </a:r>
            <a:r>
              <a:rPr baseline="31999" sz="2686">
                <a:solidFill>
                  <a:srgbClr val="FFFFFF"/>
                </a:solidFill>
              </a:rPr>
              <a:t>3</a:t>
            </a:r>
            <a:r>
              <a:rPr sz="2686">
                <a:solidFill>
                  <a:srgbClr val="FFFFFF"/>
                </a:solidFill>
              </a:rPr>
              <a:t> gas</a:t>
            </a:r>
            <a:endParaRPr sz="2686">
              <a:solidFill>
                <a:srgbClr val="FFFFFF"/>
              </a:solidFill>
            </a:endParaRPr>
          </a:p>
          <a:p>
            <a:pPr lvl="2" marL="1083563" indent="-361188" defTabSz="461518">
              <a:spcBef>
                <a:spcPts val="3300"/>
              </a:spcBef>
              <a:defRPr sz="1800">
                <a:solidFill>
                  <a:srgbClr val="000000"/>
                </a:solidFill>
              </a:defRPr>
            </a:pPr>
            <a:r>
              <a:rPr sz="2686">
                <a:solidFill>
                  <a:srgbClr val="FFFFFF"/>
                </a:solidFill>
              </a:rPr>
              <a:t>Liquid Buffer (boiling liquid): Pressure 250 psig / Temperature -8.4ºF = -22.5ºC; 1’042 kg/m</a:t>
            </a:r>
            <a:r>
              <a:rPr baseline="31999" sz="2686">
                <a:solidFill>
                  <a:srgbClr val="FFFFFF"/>
                </a:solidFill>
              </a:rPr>
              <a:t>3</a:t>
            </a:r>
            <a:r>
              <a:rPr sz="2686">
                <a:solidFill>
                  <a:srgbClr val="FFFFFF"/>
                </a:solidFill>
              </a:rPr>
              <a:t> liquid and 35 kg/m</a:t>
            </a:r>
            <a:r>
              <a:rPr baseline="31999" sz="2686">
                <a:solidFill>
                  <a:srgbClr val="FFFFFF"/>
                </a:solidFill>
              </a:rPr>
              <a:t>3</a:t>
            </a:r>
            <a:r>
              <a:rPr sz="2686">
                <a:solidFill>
                  <a:srgbClr val="FFFFFF"/>
                </a:solidFill>
              </a:rPr>
              <a:t> gas</a:t>
            </a:r>
            <a:endParaRPr sz="2686">
              <a:solidFill>
                <a:srgbClr val="FFFFFF"/>
              </a:solidFill>
            </a:endParaRPr>
          </a:p>
          <a:p>
            <a:pPr lvl="1" marL="722376" indent="-361188" defTabSz="461518">
              <a:spcBef>
                <a:spcPts val="3300"/>
              </a:spcBef>
              <a:defRPr sz="1800">
                <a:solidFill>
                  <a:srgbClr val="000000"/>
                </a:solidFill>
              </a:defRPr>
            </a:pPr>
            <a:r>
              <a:rPr sz="2686">
                <a:solidFill>
                  <a:srgbClr val="FFFFFF"/>
                </a:solidFill>
              </a:rPr>
              <a:t>Technical Installation</a:t>
            </a:r>
            <a:endParaRPr sz="2686">
              <a:solidFill>
                <a:srgbClr val="FFFFFF"/>
              </a:solidFill>
            </a:endParaRPr>
          </a:p>
          <a:p>
            <a:pPr lvl="2" marL="1083563" indent="-361188" defTabSz="461518">
              <a:spcBef>
                <a:spcPts val="3300"/>
              </a:spcBef>
              <a:defRPr sz="1800">
                <a:solidFill>
                  <a:srgbClr val="000000"/>
                </a:solidFill>
              </a:defRPr>
            </a:pPr>
            <a:r>
              <a:rPr sz="2686">
                <a:solidFill>
                  <a:srgbClr val="FFFFFF"/>
                </a:solidFill>
              </a:rPr>
              <a:t>each machine has its price (installed) and operating costs</a:t>
            </a:r>
            <a:endParaRPr sz="2686">
              <a:solidFill>
                <a:srgbClr val="FFFFFF"/>
              </a:solidFill>
            </a:endParaRPr>
          </a:p>
          <a:p>
            <a:pPr lvl="2" marL="1083563" indent="-361188" defTabSz="461518">
              <a:spcBef>
                <a:spcPts val="3300"/>
              </a:spcBef>
              <a:defRPr sz="1800">
                <a:solidFill>
                  <a:srgbClr val="000000"/>
                </a:solidFill>
              </a:defRPr>
            </a:pPr>
            <a:r>
              <a:rPr sz="2686">
                <a:solidFill>
                  <a:srgbClr val="FFFFFF"/>
                </a:solidFill>
              </a:rPr>
              <a:t>each machine has its limits (operating envelope).</a:t>
            </a:r>
            <a:endParaRPr sz="2686">
              <a:solidFill>
                <a:srgbClr val="FFFFFF"/>
              </a:solidFill>
            </a:endParaRPr>
          </a:p>
          <a:p>
            <a:pPr lvl="2" marL="1083563" indent="-361188" defTabSz="461518">
              <a:spcBef>
                <a:spcPts val="3300"/>
              </a:spcBef>
              <a:defRPr sz="1800">
                <a:solidFill>
                  <a:srgbClr val="000000"/>
                </a:solidFill>
              </a:defRPr>
            </a:pPr>
            <a:r>
              <a:rPr sz="2686">
                <a:solidFill>
                  <a:srgbClr val="FFFFFF"/>
                </a:solidFill>
              </a:rPr>
              <a:t>each machine requires space and maintenance.</a:t>
            </a:r>
          </a:p>
        </p:txBody>
      </p:sp>
      <p:sp>
        <p:nvSpPr>
          <p:cNvPr id="72" name="Shape 72"/>
          <p:cNvSpPr/>
          <p:nvPr>
            <p:ph type="sldNum" sz="quarter" idx="2"/>
          </p:nvPr>
        </p:nvSpPr>
        <p:spPr>
          <a:xfrm>
            <a:off x="6375349" y="9245600"/>
            <a:ext cx="241402" cy="381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FFFFFF"/>
                </a:solidFill>
              </a:rPr>
            </a:fld>
          </a:p>
        </p:txBody>
      </p:sp>
    </p:spTree>
  </p:cSld>
  <p:clrMapOvr>
    <a:masterClrMapping/>
  </p:clrMapOvr>
  <p:transition spd="slow" advClick="1">
    <p:dissolve/>
  </p:transition>
</p:sld>
</file>

<file path=ppt/theme/theme1.xml><?xml version="1.0" encoding="utf-8"?>
<a:theme xmlns:a="http://schemas.openxmlformats.org/drawingml/2006/main" xmlns:r="http://schemas.openxmlformats.org/officeDocument/2006/relationships" name="Gradient">
  <a:themeElements>
    <a:clrScheme name="Gradient">
      <a:dk1>
        <a:srgbClr val="FF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189B1A"/>
      </a:accent2>
      <a:accent3>
        <a:srgbClr val="008C91"/>
      </a:accent3>
      <a:accent4>
        <a:srgbClr val="5747C1"/>
      </a:accent4>
      <a:accent5>
        <a:srgbClr val="971817"/>
      </a:accent5>
      <a:accent6>
        <a:srgbClr val="BC8027"/>
      </a:accent6>
      <a:hlink>
        <a:srgbClr val="0000FF"/>
      </a:hlink>
      <a:folHlink>
        <a:srgbClr val="FF00FF"/>
      </a:folHlink>
    </a:clrScheme>
    <a:fontScheme name="Gradient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Gradi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rgbClr val="0066C1"/>
            </a:gs>
            <a:gs pos="100000">
              <a:srgbClr val="094593"/>
            </a:gs>
          </a:gsLst>
          <a:lin ang="5400000" scaled="0"/>
        </a:gradFill>
        <a:ln w="12700" cap="flat">
          <a:noFill/>
          <a:miter lim="400000"/>
        </a:ln>
        <a:effectLst>
          <a:outerShdw sx="100000" sy="100000" kx="0" ky="0" algn="b" rotWithShape="0" blurRad="76200" dist="0" dir="18900000">
            <a:srgbClr val="000000">
              <a:alpha val="8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25400" dist="23998" dir="2700000">
                <a:srgbClr val="000000">
                  <a:alpha val="31034"/>
                </a:srgbClr>
              </a:outerShdw>
            </a:effectLst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8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Gradient">
  <a:themeElements>
    <a:clrScheme name="Gradient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189B1A"/>
      </a:accent2>
      <a:accent3>
        <a:srgbClr val="008C91"/>
      </a:accent3>
      <a:accent4>
        <a:srgbClr val="5747C1"/>
      </a:accent4>
      <a:accent5>
        <a:srgbClr val="971817"/>
      </a:accent5>
      <a:accent6>
        <a:srgbClr val="BC8027"/>
      </a:accent6>
      <a:hlink>
        <a:srgbClr val="0000FF"/>
      </a:hlink>
      <a:folHlink>
        <a:srgbClr val="FF00FF"/>
      </a:folHlink>
    </a:clrScheme>
    <a:fontScheme name="Gradient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Gradi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rgbClr val="0066C1"/>
            </a:gs>
            <a:gs pos="100000">
              <a:srgbClr val="094593"/>
            </a:gs>
          </a:gsLst>
          <a:lin ang="5400000" scaled="0"/>
        </a:gradFill>
        <a:ln w="12700" cap="flat">
          <a:noFill/>
          <a:miter lim="400000"/>
        </a:ln>
        <a:effectLst>
          <a:outerShdw sx="100000" sy="100000" kx="0" ky="0" algn="b" rotWithShape="0" blurRad="76200" dist="0" dir="18900000">
            <a:srgbClr val="000000">
              <a:alpha val="8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25400" dist="23998" dir="2700000">
                <a:srgbClr val="000000">
                  <a:alpha val="31034"/>
                </a:srgbClr>
              </a:outerShdw>
            </a:effectLst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8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8F17393E0BAEA4089102F6B212C3CF1" ma:contentTypeVersion="2" ma:contentTypeDescription="Create a new document." ma:contentTypeScope="" ma:versionID="7481cfc28d18a4ac0bf44a179c8d3c58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9fc5f63cddc813ae2817f831fe6e6473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172C464E-402A-4CB5-B3F4-2AE6AA75E9DC}"/>
</file>

<file path=customXml/itemProps2.xml><?xml version="1.0" encoding="utf-8"?>
<ds:datastoreItem xmlns:ds="http://schemas.openxmlformats.org/officeDocument/2006/customXml" ds:itemID="{7379D1EB-26BD-47DB-8F03-017D17EA86D0}"/>
</file>

<file path=customXml/itemProps3.xml><?xml version="1.0" encoding="utf-8"?>
<ds:datastoreItem xmlns:ds="http://schemas.openxmlformats.org/officeDocument/2006/customXml" ds:itemID="{40DE6974-1133-461E-93D7-0C8BB6964A79}"/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0x01010058F17393E0BAEA4089102F6B212C3CF1</vt:lpwstr>
  </property>
  <property fmtid="{D5CDD505-2E9C-101B-9397-08002B2CF9AE}" pid="3" name="Order">
    <vt:r8>4600</vt:r8>
  </property>
  <property fmtid="{D5CDD505-2E9C-101B-9397-08002B2CF9AE}" pid="5" name="xd_ProgID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TemplateUrl">
    <vt:lpwstr/>
  </property>
</Properties>
</file>