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8.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935" r:id="rId6"/>
    <p:sldId id="882" r:id="rId7"/>
    <p:sldId id="884" r:id="rId8"/>
    <p:sldId id="936" r:id="rId9"/>
    <p:sldId id="946" r:id="rId10"/>
    <p:sldId id="872" r:id="rId11"/>
    <p:sldId id="330" r:id="rId12"/>
    <p:sldId id="948" r:id="rId13"/>
    <p:sldId id="890" r:id="rId14"/>
    <p:sldId id="952" r:id="rId15"/>
    <p:sldId id="953" r:id="rId16"/>
    <p:sldId id="949" r:id="rId17"/>
    <p:sldId id="956" r:id="rId18"/>
    <p:sldId id="951" r:id="rId19"/>
    <p:sldId id="947" r:id="rId20"/>
    <p:sldId id="944" r:id="rId21"/>
    <p:sldId id="938" r:id="rId22"/>
    <p:sldId id="939" r:id="rId23"/>
    <p:sldId id="957" r:id="rId24"/>
    <p:sldId id="273" r:id="rId25"/>
    <p:sldId id="958" r:id="rId26"/>
    <p:sldId id="889"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Setup Instructions" id="{AA5788D2-30F8-42C7-B07F-59431EDBC0E5}">
          <p14:sldIdLst/>
        </p14:section>
        <p14:section name="Content Slides" id="{E75644C2-F9D4-4D53-AFA6-143D071050E2}">
          <p14:sldIdLst>
            <p14:sldId id="256"/>
            <p14:sldId id="935"/>
            <p14:sldId id="882"/>
            <p14:sldId id="884"/>
            <p14:sldId id="936"/>
            <p14:sldId id="946"/>
            <p14:sldId id="872"/>
            <p14:sldId id="330"/>
            <p14:sldId id="948"/>
            <p14:sldId id="890"/>
            <p14:sldId id="952"/>
            <p14:sldId id="953"/>
            <p14:sldId id="949"/>
            <p14:sldId id="956"/>
            <p14:sldId id="951"/>
            <p14:sldId id="947"/>
            <p14:sldId id="944"/>
            <p14:sldId id="938"/>
            <p14:sldId id="939"/>
            <p14:sldId id="957"/>
            <p14:sldId id="273"/>
            <p14:sldId id="958"/>
            <p14:sldId id="889"/>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A626"/>
    <a:srgbClr val="545759"/>
    <a:srgbClr val="96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5" autoAdjust="0"/>
    <p:restoredTop sz="81429" autoAdjust="0"/>
  </p:normalViewPr>
  <p:slideViewPr>
    <p:cSldViewPr snapToGrid="0">
      <p:cViewPr varScale="1">
        <p:scale>
          <a:sx n="97" d="100"/>
          <a:sy n="97" d="100"/>
        </p:scale>
        <p:origin x="816"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oa-fs01\shares\Group%20Share\PSPP%20-%20Barley%20Program\MSU%20Quality%20Lab\In%20Progress\Ionic%20Testing\2022%20Ionic%20Water%20Differenc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oa-fs01\shares\Group%20Share\PSPP%20-%20Barley%20Program\MSU%20Quality%20Lab\In%20Progress\Ionic%20Testing\2022%20Ionic%20Water%20Differenc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oa-fs01\shares\Group%20Share\PSPP%20-%20Barley%20Program\MSU%20Quality%20Lab\In%20Progress\Ionic%20Testing\2022%20Ionic%20Water%20Differenc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oa-fs01\shares\Group%20Share\PSPP%20-%20Barley%20Program\MSU%20Quality%20Lab\In%20Progress\Ionic%20Testing\2022%20Ionic%20Water%20Differenc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oa-fs01\shares\Group%20Share\PSPP%20-%20Barley%20Program\MSU%20Quality%20Lab\In%20Progress\Ionic%20Testing\2022%20Ionic%20Water%20Differenc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oa-fs01\shares\Group%20Share\PSPP%20-%20Barley%20Program\MSU%20Quality%20Lab\In%20Progress\Ionic%20Testing\2022%20Ionic%20Water%20Differenc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oa-fs01\shares\Group%20Share\PSPP%20-%20Barley%20Program\MSU%20Quality%20Lab\In%20Progress\Ionic%20Testing\2022%20Ionic%20Water%20Difference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coa-fs01\shares\Group%20Share\PSPP%20-%20Barley%20Program\MSU%20Quality%20Lab\In%20Progress\Ionic%20Testing\2022%20Ionic%20Water%20Difference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5680539932508439"/>
          <c:y val="6.944444444444444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'Sorted x treatment'!$I$93</c:f>
              <c:strCache>
                <c:ptCount val="1"/>
                <c:pt idx="0">
                  <c:v>AA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'Sorted x treatment'!$E$94:$H$96</c:f>
              <c:strCache>
                <c:ptCount val="3"/>
                <c:pt idx="0">
                  <c:v>RO</c:v>
                </c:pt>
                <c:pt idx="1">
                  <c:v>Dortmund</c:v>
                </c:pt>
                <c:pt idx="2">
                  <c:v>Burton</c:v>
                </c:pt>
              </c:strCache>
            </c:strRef>
          </c:cat>
          <c:val>
            <c:numRef>
              <c:f>'Sorted x treatment'!$I$94:$I$96</c:f>
              <c:numCache>
                <c:formatCode>0</c:formatCode>
                <c:ptCount val="3"/>
                <c:pt idx="0">
                  <c:v>78</c:v>
                </c:pt>
                <c:pt idx="1">
                  <c:v>88</c:v>
                </c:pt>
                <c:pt idx="2">
                  <c:v>88</c:v>
                </c:pt>
              </c:numCache>
            </c:numRef>
          </c:val>
          <c:extLst>
            <c:ext xmlns:c16="http://schemas.microsoft.com/office/drawing/2014/chart" uri="{C3380CC4-5D6E-409C-BE32-E72D297353CC}">
              <c16:uniqueId val="{00000000-5753-4D86-B001-826FCA1DEC7F}"/>
            </c:ext>
          </c:extLst>
        </c:ser>
        <c:dLbls>
          <c:dLblPos val="outEnd"/>
          <c:showLegendKey val="0"/>
          <c:showVal val="1"/>
          <c:showCatName val="0"/>
          <c:showSerName val="0"/>
          <c:showPercent val="0"/>
          <c:showBubbleSize val="0"/>
        </c:dLbls>
        <c:gapWidth val="219"/>
        <c:overlap val="-27"/>
        <c:axId val="997377640"/>
        <c:axId val="997379280"/>
      </c:barChart>
      <c:catAx>
        <c:axId val="997377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379280"/>
        <c:crosses val="autoZero"/>
        <c:auto val="1"/>
        <c:lblAlgn val="ctr"/>
        <c:lblOffset val="100"/>
        <c:noMultiLvlLbl val="0"/>
      </c:catAx>
      <c:valAx>
        <c:axId val="997379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377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'Sorted x treatment'!$I$81</c:f>
              <c:strCache>
                <c:ptCount val="1"/>
                <c:pt idx="0">
                  <c:v>Color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'Sorted x treatment'!$E$82:$H$84</c:f>
              <c:strCache>
                <c:ptCount val="3"/>
                <c:pt idx="0">
                  <c:v>RO</c:v>
                </c:pt>
                <c:pt idx="1">
                  <c:v>Dortmund</c:v>
                </c:pt>
                <c:pt idx="2">
                  <c:v>Burton</c:v>
                </c:pt>
              </c:strCache>
            </c:strRef>
          </c:cat>
          <c:val>
            <c:numRef>
              <c:f>'Sorted x treatment'!$I$82:$I$84</c:f>
              <c:numCache>
                <c:formatCode>0.0</c:formatCode>
                <c:ptCount val="3"/>
                <c:pt idx="0">
                  <c:v>2.0069287500000002</c:v>
                </c:pt>
                <c:pt idx="1">
                  <c:v>2.1211125000000002</c:v>
                </c:pt>
                <c:pt idx="2">
                  <c:v>2.2386181250000003</c:v>
                </c:pt>
              </c:numCache>
            </c:numRef>
          </c:val>
          <c:extLst>
            <c:ext xmlns:c16="http://schemas.microsoft.com/office/drawing/2014/chart" uri="{C3380CC4-5D6E-409C-BE32-E72D297353CC}">
              <c16:uniqueId val="{00000000-F365-4EBE-9A70-540EFEFD8E2A}"/>
            </c:ext>
          </c:extLst>
        </c:ser>
        <c:dLbls>
          <c:dLblPos val="outEnd"/>
          <c:showLegendKey val="0"/>
          <c:showVal val="1"/>
          <c:showCatName val="0"/>
          <c:showSerName val="0"/>
          <c:showPercent val="0"/>
          <c:showBubbleSize val="0"/>
        </c:dLbls>
        <c:gapWidth val="219"/>
        <c:overlap val="-27"/>
        <c:axId val="999117064"/>
        <c:axId val="999117392"/>
      </c:barChart>
      <c:catAx>
        <c:axId val="999117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9117392"/>
        <c:crosses val="autoZero"/>
        <c:auto val="1"/>
        <c:lblAlgn val="ctr"/>
        <c:lblOffset val="100"/>
        <c:noMultiLvlLbl val="0"/>
      </c:catAx>
      <c:valAx>
        <c:axId val="9991173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9117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'Sorted x treatment'!$I$85</c:f>
              <c:strCache>
                <c:ptCount val="1"/>
                <c:pt idx="0">
                  <c:v>B-Glucan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'Sorted x treatment'!$E$86:$H$88</c:f>
              <c:strCache>
                <c:ptCount val="3"/>
                <c:pt idx="0">
                  <c:v>RO</c:v>
                </c:pt>
                <c:pt idx="1">
                  <c:v>Dortmund</c:v>
                </c:pt>
                <c:pt idx="2">
                  <c:v>Burton</c:v>
                </c:pt>
              </c:strCache>
            </c:strRef>
          </c:cat>
          <c:val>
            <c:numRef>
              <c:f>'Sorted x treatment'!$I$86:$I$88</c:f>
              <c:numCache>
                <c:formatCode>0</c:formatCode>
                <c:ptCount val="3"/>
                <c:pt idx="0">
                  <c:v>196</c:v>
                </c:pt>
                <c:pt idx="1">
                  <c:v>161</c:v>
                </c:pt>
                <c:pt idx="2">
                  <c:v>140</c:v>
                </c:pt>
              </c:numCache>
            </c:numRef>
          </c:val>
          <c:extLst>
            <c:ext xmlns:c16="http://schemas.microsoft.com/office/drawing/2014/chart" uri="{C3380CC4-5D6E-409C-BE32-E72D297353CC}">
              <c16:uniqueId val="{00000000-E8EA-4C5E-8734-BCBBFB06A3DB}"/>
            </c:ext>
          </c:extLst>
        </c:ser>
        <c:dLbls>
          <c:dLblPos val="outEnd"/>
          <c:showLegendKey val="0"/>
          <c:showVal val="1"/>
          <c:showCatName val="0"/>
          <c:showSerName val="0"/>
          <c:showPercent val="0"/>
          <c:showBubbleSize val="0"/>
        </c:dLbls>
        <c:gapWidth val="219"/>
        <c:overlap val="-27"/>
        <c:axId val="963598328"/>
        <c:axId val="963598656"/>
      </c:barChart>
      <c:catAx>
        <c:axId val="963598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3598656"/>
        <c:crosses val="autoZero"/>
        <c:auto val="1"/>
        <c:lblAlgn val="ctr"/>
        <c:lblOffset val="100"/>
        <c:noMultiLvlLbl val="0"/>
      </c:catAx>
      <c:valAx>
        <c:axId val="963598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3598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7391857267841521"/>
          <c:y val="4.050925925925925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'Sorted x treatment'!$I$89</c:f>
              <c:strCache>
                <c:ptCount val="1"/>
                <c:pt idx="0">
                  <c:v>pH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'Sorted x treatment'!$E$90:$H$92</c:f>
              <c:strCache>
                <c:ptCount val="3"/>
                <c:pt idx="0">
                  <c:v>RO</c:v>
                </c:pt>
                <c:pt idx="1">
                  <c:v>Dortmund</c:v>
                </c:pt>
                <c:pt idx="2">
                  <c:v>Burton</c:v>
                </c:pt>
              </c:strCache>
            </c:strRef>
          </c:cat>
          <c:val>
            <c:numRef>
              <c:f>'Sorted x treatment'!$I$90:$I$92</c:f>
              <c:numCache>
                <c:formatCode>0.00</c:formatCode>
                <c:ptCount val="3"/>
                <c:pt idx="0">
                  <c:v>5.98</c:v>
                </c:pt>
                <c:pt idx="1">
                  <c:v>6.08</c:v>
                </c:pt>
                <c:pt idx="2">
                  <c:v>6.06</c:v>
                </c:pt>
              </c:numCache>
            </c:numRef>
          </c:val>
          <c:extLst>
            <c:ext xmlns:c16="http://schemas.microsoft.com/office/drawing/2014/chart" uri="{C3380CC4-5D6E-409C-BE32-E72D297353CC}">
              <c16:uniqueId val="{00000000-9BDB-4228-9ED0-27B227EF3806}"/>
            </c:ext>
          </c:extLst>
        </c:ser>
        <c:dLbls>
          <c:dLblPos val="outEnd"/>
          <c:showLegendKey val="0"/>
          <c:showVal val="1"/>
          <c:showCatName val="0"/>
          <c:showSerName val="0"/>
          <c:showPercent val="0"/>
          <c:showBubbleSize val="0"/>
        </c:dLbls>
        <c:gapWidth val="219"/>
        <c:overlap val="-27"/>
        <c:axId val="1106546680"/>
        <c:axId val="1106547664"/>
      </c:barChart>
      <c:catAx>
        <c:axId val="1106546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6547664"/>
        <c:crosses val="autoZero"/>
        <c:auto val="1"/>
        <c:lblAlgn val="ctr"/>
        <c:lblOffset val="100"/>
        <c:noMultiLvlLbl val="0"/>
      </c:catAx>
      <c:valAx>
        <c:axId val="11065476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6546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'Sorted x treatment'!$I$97</c:f>
              <c:strCache>
                <c:ptCount val="1"/>
                <c:pt idx="0">
                  <c:v>Extract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'Sorted x treatment'!$E$98:$H$100</c:f>
              <c:strCache>
                <c:ptCount val="3"/>
                <c:pt idx="0">
                  <c:v>RO</c:v>
                </c:pt>
                <c:pt idx="1">
                  <c:v>Dortmund</c:v>
                </c:pt>
                <c:pt idx="2">
                  <c:v>Burton</c:v>
                </c:pt>
              </c:strCache>
            </c:strRef>
          </c:cat>
          <c:val>
            <c:numRef>
              <c:f>'Sorted x treatment'!$I$98:$I$100</c:f>
              <c:numCache>
                <c:formatCode>0.0</c:formatCode>
                <c:ptCount val="3"/>
                <c:pt idx="0">
                  <c:v>79.3</c:v>
                </c:pt>
                <c:pt idx="1">
                  <c:v>78.900000000000006</c:v>
                </c:pt>
                <c:pt idx="2">
                  <c:v>78.599999999999994</c:v>
                </c:pt>
              </c:numCache>
            </c:numRef>
          </c:val>
          <c:extLst>
            <c:ext xmlns:c16="http://schemas.microsoft.com/office/drawing/2014/chart" uri="{C3380CC4-5D6E-409C-BE32-E72D297353CC}">
              <c16:uniqueId val="{00000000-4A73-42E4-8B54-97263676A53A}"/>
            </c:ext>
          </c:extLst>
        </c:ser>
        <c:dLbls>
          <c:dLblPos val="outEnd"/>
          <c:showLegendKey val="0"/>
          <c:showVal val="1"/>
          <c:showCatName val="0"/>
          <c:showSerName val="0"/>
          <c:showPercent val="0"/>
          <c:showBubbleSize val="0"/>
        </c:dLbls>
        <c:gapWidth val="219"/>
        <c:overlap val="-27"/>
        <c:axId val="655231888"/>
        <c:axId val="777838176"/>
      </c:barChart>
      <c:catAx>
        <c:axId val="65523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838176"/>
        <c:crosses val="autoZero"/>
        <c:auto val="1"/>
        <c:lblAlgn val="ctr"/>
        <c:lblOffset val="100"/>
        <c:noMultiLvlLbl val="0"/>
      </c:catAx>
      <c:valAx>
        <c:axId val="7778381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5231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477778828940283"/>
          <c:y val="3.256027603593594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'Sorted x treatment'!$AM$80</c:f>
              <c:strCache>
                <c:ptCount val="1"/>
                <c:pt idx="0">
                  <c:v>Sodium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'Sorted x treatment'!$AL$81:$AL$83</c:f>
              <c:strCache>
                <c:ptCount val="3"/>
                <c:pt idx="0">
                  <c:v>RO</c:v>
                </c:pt>
                <c:pt idx="1">
                  <c:v>Dortmund</c:v>
                </c:pt>
                <c:pt idx="2">
                  <c:v>Burton</c:v>
                </c:pt>
              </c:strCache>
            </c:strRef>
          </c:cat>
          <c:val>
            <c:numRef>
              <c:f>'Sorted x treatment'!$AM$81:$AM$83</c:f>
              <c:numCache>
                <c:formatCode>0.0</c:formatCode>
                <c:ptCount val="3"/>
                <c:pt idx="0">
                  <c:v>7</c:v>
                </c:pt>
                <c:pt idx="1">
                  <c:v>14.4</c:v>
                </c:pt>
                <c:pt idx="2">
                  <c:v>10.5</c:v>
                </c:pt>
              </c:numCache>
            </c:numRef>
          </c:val>
          <c:extLst>
            <c:ext xmlns:c16="http://schemas.microsoft.com/office/drawing/2014/chart" uri="{C3380CC4-5D6E-409C-BE32-E72D297353CC}">
              <c16:uniqueId val="{00000000-D33A-41F1-8B07-85B8E2EBF509}"/>
            </c:ext>
          </c:extLst>
        </c:ser>
        <c:dLbls>
          <c:dLblPos val="outEnd"/>
          <c:showLegendKey val="0"/>
          <c:showVal val="1"/>
          <c:showCatName val="0"/>
          <c:showSerName val="0"/>
          <c:showPercent val="0"/>
          <c:showBubbleSize val="0"/>
        </c:dLbls>
        <c:gapWidth val="219"/>
        <c:overlap val="-27"/>
        <c:axId val="1058501368"/>
        <c:axId val="1058508256"/>
      </c:barChart>
      <c:catAx>
        <c:axId val="1058501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08256"/>
        <c:crosses val="autoZero"/>
        <c:auto val="1"/>
        <c:lblAlgn val="ctr"/>
        <c:lblOffset val="100"/>
        <c:noMultiLvlLbl val="0"/>
      </c:catAx>
      <c:valAx>
        <c:axId val="10585082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0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Magnesium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'Sorted x treatment'!$AM$80</c:f>
              <c:strCache>
                <c:ptCount val="1"/>
                <c:pt idx="0">
                  <c:v>Sodium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'Sorted x treatment'!$AL$85:$AL$87</c:f>
              <c:strCache>
                <c:ptCount val="3"/>
                <c:pt idx="0">
                  <c:v>RO</c:v>
                </c:pt>
                <c:pt idx="1">
                  <c:v>Dortmund</c:v>
                </c:pt>
                <c:pt idx="2">
                  <c:v>Burton</c:v>
                </c:pt>
              </c:strCache>
            </c:strRef>
          </c:cat>
          <c:val>
            <c:numRef>
              <c:f>'Sorted x treatment'!$AM$85:$AM$87</c:f>
              <c:numCache>
                <c:formatCode>0</c:formatCode>
                <c:ptCount val="3"/>
                <c:pt idx="0">
                  <c:v>83</c:v>
                </c:pt>
                <c:pt idx="1">
                  <c:v>77</c:v>
                </c:pt>
                <c:pt idx="2">
                  <c:v>71</c:v>
                </c:pt>
              </c:numCache>
            </c:numRef>
          </c:val>
          <c:extLst>
            <c:ext xmlns:c16="http://schemas.microsoft.com/office/drawing/2014/chart" uri="{C3380CC4-5D6E-409C-BE32-E72D297353CC}">
              <c16:uniqueId val="{00000000-56E5-4903-BCF5-EE4AC511AB24}"/>
            </c:ext>
          </c:extLst>
        </c:ser>
        <c:dLbls>
          <c:dLblPos val="outEnd"/>
          <c:showLegendKey val="0"/>
          <c:showVal val="1"/>
          <c:showCatName val="0"/>
          <c:showSerName val="0"/>
          <c:showPercent val="0"/>
          <c:showBubbleSize val="0"/>
        </c:dLbls>
        <c:gapWidth val="219"/>
        <c:overlap val="-27"/>
        <c:axId val="1058501368"/>
        <c:axId val="1058508256"/>
      </c:barChart>
      <c:catAx>
        <c:axId val="1058501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08256"/>
        <c:crosses val="autoZero"/>
        <c:auto val="1"/>
        <c:lblAlgn val="ctr"/>
        <c:lblOffset val="100"/>
        <c:noMultiLvlLbl val="0"/>
      </c:catAx>
      <c:valAx>
        <c:axId val="1058508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0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Potassium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'Sorted x treatment'!$AM$80</c:f>
              <c:strCache>
                <c:ptCount val="1"/>
                <c:pt idx="0">
                  <c:v>Sodium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'Sorted x treatment'!$AL$89:$AL$91</c:f>
              <c:strCache>
                <c:ptCount val="3"/>
                <c:pt idx="0">
                  <c:v>RO</c:v>
                </c:pt>
                <c:pt idx="1">
                  <c:v>Dortmund</c:v>
                </c:pt>
                <c:pt idx="2">
                  <c:v>Burton</c:v>
                </c:pt>
              </c:strCache>
            </c:strRef>
          </c:cat>
          <c:val>
            <c:numRef>
              <c:f>'Sorted x treatment'!$AM$89:$AM$91</c:f>
              <c:numCache>
                <c:formatCode>0</c:formatCode>
                <c:ptCount val="3"/>
                <c:pt idx="0">
                  <c:v>404</c:v>
                </c:pt>
                <c:pt idx="1">
                  <c:v>366</c:v>
                </c:pt>
                <c:pt idx="2">
                  <c:v>364</c:v>
                </c:pt>
              </c:numCache>
            </c:numRef>
          </c:val>
          <c:extLst>
            <c:ext xmlns:c16="http://schemas.microsoft.com/office/drawing/2014/chart" uri="{C3380CC4-5D6E-409C-BE32-E72D297353CC}">
              <c16:uniqueId val="{00000000-F73F-42B3-8F84-F0B20386349C}"/>
            </c:ext>
          </c:extLst>
        </c:ser>
        <c:dLbls>
          <c:dLblPos val="outEnd"/>
          <c:showLegendKey val="0"/>
          <c:showVal val="1"/>
          <c:showCatName val="0"/>
          <c:showSerName val="0"/>
          <c:showPercent val="0"/>
          <c:showBubbleSize val="0"/>
        </c:dLbls>
        <c:gapWidth val="219"/>
        <c:overlap val="-27"/>
        <c:axId val="1058501368"/>
        <c:axId val="1058508256"/>
      </c:barChart>
      <c:catAx>
        <c:axId val="1058501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08256"/>
        <c:crosses val="autoZero"/>
        <c:auto val="1"/>
        <c:lblAlgn val="ctr"/>
        <c:lblOffset val="100"/>
        <c:noMultiLvlLbl val="0"/>
      </c:catAx>
      <c:valAx>
        <c:axId val="1058508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50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0.49115</cdr:x>
      <cdr:y>0.21533</cdr:y>
    </cdr:from>
    <cdr:to>
      <cdr:x>0.66789</cdr:x>
      <cdr:y>0.32711</cdr:y>
    </cdr:to>
    <cdr:sp macro="" textlink="">
      <cdr:nvSpPr>
        <cdr:cNvPr id="2" name="TextBox 9">
          <a:extLst xmlns:a="http://schemas.openxmlformats.org/drawingml/2006/main">
            <a:ext uri="{FF2B5EF4-FFF2-40B4-BE49-F238E27FC236}">
              <a16:creationId xmlns:a16="http://schemas.microsoft.com/office/drawing/2014/main" id="{ABE53078-118C-FE63-D0F3-893DE2F82B58}"/>
            </a:ext>
          </a:extLst>
        </cdr:cNvPr>
        <cdr:cNvSpPr txBox="1"/>
      </cdr:nvSpPr>
      <cdr:spPr>
        <a:xfrm xmlns:a="http://schemas.openxmlformats.org/drawingml/2006/main">
          <a:off x="1787262" y="503924"/>
          <a:ext cx="64312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a:t>b</a:t>
          </a:r>
        </a:p>
      </cdr:txBody>
    </cdr:sp>
  </cdr:relSizeAnchor>
  <cdr:relSizeAnchor xmlns:cdr="http://schemas.openxmlformats.org/drawingml/2006/chartDrawing">
    <cdr:from>
      <cdr:x>0.78023</cdr:x>
      <cdr:y>0.37476</cdr:y>
    </cdr:from>
    <cdr:to>
      <cdr:x>0.95697</cdr:x>
      <cdr:y>0.48655</cdr:y>
    </cdr:to>
    <cdr:sp macro="" textlink="">
      <cdr:nvSpPr>
        <cdr:cNvPr id="3" name="TextBox 22">
          <a:extLst xmlns:a="http://schemas.openxmlformats.org/drawingml/2006/main">
            <a:ext uri="{FF2B5EF4-FFF2-40B4-BE49-F238E27FC236}">
              <a16:creationId xmlns:a16="http://schemas.microsoft.com/office/drawing/2014/main" id="{7178DB74-30A8-2468-89B6-85614800B881}"/>
            </a:ext>
          </a:extLst>
        </cdr:cNvPr>
        <cdr:cNvSpPr txBox="1"/>
      </cdr:nvSpPr>
      <cdr:spPr>
        <a:xfrm xmlns:a="http://schemas.openxmlformats.org/drawingml/2006/main">
          <a:off x="2839208" y="877042"/>
          <a:ext cx="64312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a:t>c</a:t>
          </a:r>
        </a:p>
      </cdr:txBody>
    </cdr:sp>
  </cdr:relSizeAnchor>
  <cdr:relSizeAnchor xmlns:cdr="http://schemas.openxmlformats.org/drawingml/2006/chartDrawing">
    <cdr:from>
      <cdr:x>0.19572</cdr:x>
      <cdr:y>0.03182</cdr:y>
    </cdr:from>
    <cdr:to>
      <cdr:x>0.37246</cdr:x>
      <cdr:y>0.14361</cdr:y>
    </cdr:to>
    <cdr:sp macro="" textlink="">
      <cdr:nvSpPr>
        <cdr:cNvPr id="4" name="TextBox 24">
          <a:extLst xmlns:a="http://schemas.openxmlformats.org/drawingml/2006/main">
            <a:ext uri="{FF2B5EF4-FFF2-40B4-BE49-F238E27FC236}">
              <a16:creationId xmlns:a16="http://schemas.microsoft.com/office/drawing/2014/main" id="{8843C3E8-5012-680B-00D3-4AABD8C41354}"/>
            </a:ext>
          </a:extLst>
        </cdr:cNvPr>
        <cdr:cNvSpPr txBox="1"/>
      </cdr:nvSpPr>
      <cdr:spPr>
        <a:xfrm xmlns:a="http://schemas.openxmlformats.org/drawingml/2006/main">
          <a:off x="712212" y="74468"/>
          <a:ext cx="64312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a:t>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AA3E9-6253-48F2-9892-C85955644B5E}"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C8F0E-D1D5-40C7-B9E8-E335AB43E2EF}" type="slidenum">
              <a:rPr lang="en-US" smtClean="0"/>
              <a:t>‹#›</a:t>
            </a:fld>
            <a:endParaRPr lang="en-US"/>
          </a:p>
        </p:txBody>
      </p:sp>
    </p:spTree>
    <p:extLst>
      <p:ext uri="{BB962C8B-B14F-4D97-AF65-F5344CB8AC3E}">
        <p14:creationId xmlns:p14="http://schemas.microsoft.com/office/powerpoint/2010/main" val="299685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1</a:t>
            </a:fld>
            <a:endParaRPr lang="en-US"/>
          </a:p>
        </p:txBody>
      </p:sp>
    </p:spTree>
    <p:extLst>
      <p:ext uri="{BB962C8B-B14F-4D97-AF65-F5344CB8AC3E}">
        <p14:creationId xmlns:p14="http://schemas.microsoft.com/office/powerpoint/2010/main" val="149066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It’s time to answer some of the questions you’ve been asking from the Q&amp;A panel.  </a:t>
            </a:r>
          </a:p>
          <a:p>
            <a:endParaRPr lang="en-US" dirty="0"/>
          </a:p>
          <a:p>
            <a:r>
              <a:rPr lang="en-US" dirty="0"/>
              <a:t>DO:</a:t>
            </a:r>
          </a:p>
          <a:p>
            <a:r>
              <a:rPr lang="en-US" dirty="0"/>
              <a:t>Make sure to use their name and show appreciation for the comment.</a:t>
            </a: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24</a:t>
            </a:fld>
            <a:endParaRPr lang="en-US"/>
          </a:p>
        </p:txBody>
      </p:sp>
    </p:spTree>
    <p:extLst>
      <p:ext uri="{BB962C8B-B14F-4D97-AF65-F5344CB8AC3E}">
        <p14:creationId xmlns:p14="http://schemas.microsoft.com/office/powerpoint/2010/main" val="198908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53917-14FF-40F9-8C0A-DF2C8705B9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78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Chloride</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0" i="0" u="none" strike="noStrike" kern="1200" dirty="0">
                <a:solidFill>
                  <a:srgbClr val="000000"/>
                </a:solidFill>
                <a:effectLst/>
                <a:latin typeface="Verdana" panose="020B0604030504040204" pitchFamily="34" charset="0"/>
              </a:rPr>
              <a:t>Chloride is associated with palate fullness and contributes to the perception of beer body. Excessive chloride may inhibit yeast flocculation and promote can corrosion. Important in ratio to Sulphate</a:t>
            </a:r>
            <a:r>
              <a:rPr lang="en-US" sz="1800" b="1" i="0" u="none" strike="noStrike" kern="1200" dirty="0">
                <a:solidFill>
                  <a:srgbClr val="000000"/>
                </a:solidFill>
                <a:effectLst/>
                <a:latin typeface="Verdana" panose="020B0604030504040204" pitchFamily="34" charset="0"/>
              </a:rPr>
              <a:t>.</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Iron</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0" i="0" u="none" strike="noStrike" kern="1200" dirty="0">
                <a:solidFill>
                  <a:srgbClr val="000000"/>
                </a:solidFill>
                <a:effectLst/>
                <a:latin typeface="Verdana" panose="020B0604030504040204" pitchFamily="34" charset="0"/>
              </a:rPr>
              <a:t>Iron in beer can be detrimental for sensory, stability, and quality. Beer iron content should be as low as possible. Levels above 0.2 mg/l can lead to incomplete conversion, haze, and hampered yeast activity</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Magnesium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0" i="0" u="none" strike="noStrike" kern="1200" dirty="0">
                <a:solidFill>
                  <a:srgbClr val="000000"/>
                </a:solidFill>
                <a:effectLst/>
                <a:latin typeface="Verdana" panose="020B0604030504040204" pitchFamily="34" charset="0"/>
              </a:rPr>
              <a:t>Enhance beer character with sour astringent flavor. Key yeast nutrient (helps under stress)</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Potassium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0" i="0" u="none" strike="noStrike" kern="1200" dirty="0">
                <a:solidFill>
                  <a:srgbClr val="000000"/>
                </a:solidFill>
                <a:effectLst/>
                <a:latin typeface="Verdana" panose="020B0604030504040204" pitchFamily="34" charset="0"/>
              </a:rPr>
              <a:t>Malt is naturally high in potassium. Potassium can taste salty at high concentrations and brewers using potassium softened water may have issue if malt contributions are high.</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Silica</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0" i="0" u="none" strike="noStrike" kern="1200" dirty="0">
                <a:solidFill>
                  <a:srgbClr val="000000"/>
                </a:solidFill>
                <a:effectLst/>
                <a:latin typeface="Verdana" panose="020B0604030504040204" pitchFamily="34" charset="0"/>
              </a:rPr>
              <a:t>Silicates can be extracted from malt husks. High levels can cause slow runoff and haze in beer. Silica can combine with calcium and magnesium to produce heavy scale in pipes and can foul reverse osmosis membranes.</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Sodium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0" i="0" u="none" strike="noStrike" kern="1200" dirty="0">
                <a:solidFill>
                  <a:srgbClr val="000000"/>
                </a:solidFill>
                <a:effectLst/>
                <a:latin typeface="Verdana" panose="020B0604030504040204" pitchFamily="34" charset="0"/>
              </a:rPr>
              <a:t>Can round out beer flavor, accentuating the sweetness of malt, especially in association with chloride. Low sodium will create a cleaner flavor while high levels may taste harsh and excessively sour.</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Sulfate</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0" i="0" u="none" strike="noStrike" kern="1200" dirty="0">
                <a:solidFill>
                  <a:srgbClr val="000000"/>
                </a:solidFill>
                <a:effectLst/>
                <a:latin typeface="Verdana" panose="020B0604030504040204" pitchFamily="34" charset="0"/>
              </a:rPr>
              <a:t>Sulfate accentuates hop bitterness, making it seem drier and crisper. Important in ratio to Chloride. Sulphates positively affect protein and starch degradation, which promotes filtration and trub sedimentation. High levels may lead to poor hop utilization and harsh, salty, laxative characters in finished beer.</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5</a:t>
            </a:fld>
            <a:endParaRPr lang="en-US"/>
          </a:p>
        </p:txBody>
      </p:sp>
    </p:spTree>
    <p:extLst>
      <p:ext uri="{BB962C8B-B14F-4D97-AF65-F5344CB8AC3E}">
        <p14:creationId xmlns:p14="http://schemas.microsoft.com/office/powerpoint/2010/main" val="211519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Potassium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217 - 348</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Sodium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7 - 40</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Magnesium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30-95</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Sulfate</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1 - 110</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Chloride</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40 - 210</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Iron</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0.01 – 0.14</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Silica</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113 - 161</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6</a:t>
            </a:fld>
            <a:endParaRPr lang="en-US"/>
          </a:p>
        </p:txBody>
      </p:sp>
    </p:spTree>
    <p:extLst>
      <p:ext uri="{BB962C8B-B14F-4D97-AF65-F5344CB8AC3E}">
        <p14:creationId xmlns:p14="http://schemas.microsoft.com/office/powerpoint/2010/main" val="333444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n-US" sz="1800" b="0" i="0" u="none" strike="noStrike" baseline="0" dirty="0">
                <a:solidFill>
                  <a:srgbClr val="F1F1F1"/>
                </a:solidFill>
                <a:latin typeface="Calibri" panose="020F0502020204030204" pitchFamily="34" charset="0"/>
              </a:rPr>
              <a:t>Sanchez, G.; </a:t>
            </a:r>
            <a:r>
              <a:rPr lang="en-US" sz="1800" b="0" i="1" u="none" strike="noStrike" baseline="0" dirty="0">
                <a:solidFill>
                  <a:srgbClr val="F1F1F1"/>
                </a:solidFill>
                <a:latin typeface="Calibri" panose="020F0502020204030204" pitchFamily="34" charset="0"/>
              </a:rPr>
              <a:t>Salts &amp; Minerals &amp; Their Impacts in Brewing &amp; Beer</a:t>
            </a:r>
            <a:endParaRPr lang="en-US" sz="1800" b="0" i="0" u="none" strike="noStrike" baseline="0" dirty="0">
              <a:solidFill>
                <a:srgbClr val="F1F1F1"/>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A22E89-6977-AD4A-B9FA-B0EFF9D8B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32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Potassium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217 - 348</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Sodium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7 - 40</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Magnesium</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30-95</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Sulfate</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1 - 110</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Chloride</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40 - 210</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Iron</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0.01 – 0.14</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Silica</a:t>
            </a:r>
            <a:endParaRPr lang="en-US" sz="1800" b="0" i="0" u="none" strike="noStrike" dirty="0">
              <a:effectLst/>
              <a:latin typeface="Arial" panose="020B0604020202020204" pitchFamily="34" charset="0"/>
            </a:endParaRPr>
          </a:p>
          <a:p>
            <a:pPr marL="0" marR="0" algn="ctr" rtl="0" eaLnBrk="1" fontAlgn="ctr" latinLnBrk="0" hangingPunct="1">
              <a:lnSpc>
                <a:spcPct val="107000"/>
              </a:lnSpc>
              <a:spcBef>
                <a:spcPts val="0"/>
              </a:spcBef>
              <a:spcAft>
                <a:spcPts val="0"/>
              </a:spcAft>
            </a:pPr>
            <a:r>
              <a:rPr lang="en-US" sz="1800" b="1" i="0" u="none" strike="noStrike" kern="1200" dirty="0">
                <a:solidFill>
                  <a:srgbClr val="000000"/>
                </a:solidFill>
                <a:effectLst/>
                <a:latin typeface="Verdana" panose="020B0604030504040204" pitchFamily="34" charset="0"/>
              </a:rPr>
              <a:t>113 - 161</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8</a:t>
            </a:fld>
            <a:endParaRPr lang="en-US"/>
          </a:p>
        </p:txBody>
      </p:sp>
    </p:spTree>
    <p:extLst>
      <p:ext uri="{BB962C8B-B14F-4D97-AF65-F5344CB8AC3E}">
        <p14:creationId xmlns:p14="http://schemas.microsoft.com/office/powerpoint/2010/main" val="1801725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21</a:t>
            </a:fld>
            <a:endParaRPr lang="en-US"/>
          </a:p>
        </p:txBody>
      </p:sp>
    </p:spTree>
    <p:extLst>
      <p:ext uri="{BB962C8B-B14F-4D97-AF65-F5344CB8AC3E}">
        <p14:creationId xmlns:p14="http://schemas.microsoft.com/office/powerpoint/2010/main" val="11664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22</a:t>
            </a:fld>
            <a:endParaRPr lang="en-US"/>
          </a:p>
        </p:txBody>
      </p:sp>
    </p:spTree>
    <p:extLst>
      <p:ext uri="{BB962C8B-B14F-4D97-AF65-F5344CB8AC3E}">
        <p14:creationId xmlns:p14="http://schemas.microsoft.com/office/powerpoint/2010/main" val="1473367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C8F0E-D1D5-40C7-B9E8-E335AB43E2EF}" type="slidenum">
              <a:rPr lang="en-US" smtClean="0"/>
              <a:t>23</a:t>
            </a:fld>
            <a:endParaRPr lang="en-US"/>
          </a:p>
        </p:txBody>
      </p:sp>
    </p:spTree>
    <p:extLst>
      <p:ext uri="{BB962C8B-B14F-4D97-AF65-F5344CB8AC3E}">
        <p14:creationId xmlns:p14="http://schemas.microsoft.com/office/powerpoint/2010/main" val="2830502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vessel, barrel&#10;&#10;Description automatically generated">
            <a:extLst>
              <a:ext uri="{FF2B5EF4-FFF2-40B4-BE49-F238E27FC236}">
                <a16:creationId xmlns:a16="http://schemas.microsoft.com/office/drawing/2014/main" id="{F5F01AAB-3C7A-429F-A427-98000F9236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943DAA-8F79-4530-BC4C-50A33F0D17C5}"/>
              </a:ext>
            </a:extLst>
          </p:cNvPr>
          <p:cNvSpPr>
            <a:spLocks noGrp="1"/>
          </p:cNvSpPr>
          <p:nvPr>
            <p:ph type="ctrTitle"/>
          </p:nvPr>
        </p:nvSpPr>
        <p:spPr>
          <a:xfrm>
            <a:off x="5486399" y="2165351"/>
            <a:ext cx="5962651" cy="1616074"/>
          </a:xfrm>
          <a:noFill/>
        </p:spPr>
        <p:txBody>
          <a:bodyPr anchor="ctr" anchorCtr="0">
            <a:noAutofit/>
          </a:bodyPr>
          <a:lstStyle>
            <a:lvl1pPr algn="l">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917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10/4/2023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Arc 6">
            <a:extLst>
              <a:ext uri="{FF2B5EF4-FFF2-40B4-BE49-F238E27FC236}">
                <a16:creationId xmlns:a16="http://schemas.microsoft.com/office/drawing/2014/main" id="{0CF80F04-B0FA-43FA-8CD7-CBA82C2D921E}"/>
              </a:ext>
            </a:extLst>
          </p:cNvPr>
          <p:cNvSpPr/>
          <p:nvPr userDrawn="1"/>
        </p:nvSpPr>
        <p:spPr>
          <a:xfrm>
            <a:off x="5361471" y="-1920271"/>
            <a:ext cx="8168262" cy="8168260"/>
          </a:xfrm>
          <a:prstGeom prst="arc">
            <a:avLst>
              <a:gd name="adj1" fmla="val 7433064"/>
              <a:gd name="adj2" fmla="val 114108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46633F85-7409-4DD5-B0D1-2AAF26F64355}"/>
              </a:ext>
            </a:extLst>
          </p:cNvPr>
          <p:cNvSpPr>
            <a:spLocks noGrp="1"/>
          </p:cNvSpPr>
          <p:nvPr>
            <p:ph type="pic" sz="quarter" idx="13"/>
          </p:nvPr>
        </p:nvSpPr>
        <p:spPr>
          <a:xfrm>
            <a:off x="5639422" y="0"/>
            <a:ext cx="6552578" cy="5965526"/>
          </a:xfrm>
          <a:custGeom>
            <a:avLst/>
            <a:gdLst>
              <a:gd name="connsiteX0" fmla="*/ 618515 w 6552578"/>
              <a:gd name="connsiteY0" fmla="*/ 0 h 5965526"/>
              <a:gd name="connsiteX1" fmla="*/ 6552578 w 6552578"/>
              <a:gd name="connsiteY1" fmla="*/ 0 h 5965526"/>
              <a:gd name="connsiteX2" fmla="*/ 6552578 w 6552578"/>
              <a:gd name="connsiteY2" fmla="*/ 4882974 h 5965526"/>
              <a:gd name="connsiteX3" fmla="*/ 6334194 w 6552578"/>
              <a:gd name="connsiteY3" fmla="*/ 5081456 h 5965526"/>
              <a:gd name="connsiteX4" fmla="*/ 3871537 w 6552578"/>
              <a:gd name="connsiteY4" fmla="*/ 5965526 h 5965526"/>
              <a:gd name="connsiteX5" fmla="*/ 0 w 6552578"/>
              <a:gd name="connsiteY5" fmla="*/ 2093989 h 5965526"/>
              <a:gd name="connsiteX6" fmla="*/ 512935 w 6552578"/>
              <a:gd name="connsiteY6" fmla="*/ 166905 h 59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578" h="5965526">
                <a:moveTo>
                  <a:pt x="618515" y="0"/>
                </a:moveTo>
                <a:lnTo>
                  <a:pt x="6552578" y="0"/>
                </a:lnTo>
                <a:lnTo>
                  <a:pt x="6552578" y="4882974"/>
                </a:lnTo>
                <a:lnTo>
                  <a:pt x="6334194" y="5081456"/>
                </a:lnTo>
                <a:cubicBezTo>
                  <a:pt x="5664964" y="5633753"/>
                  <a:pt x="4806995" y="5965526"/>
                  <a:pt x="3871537" y="5965526"/>
                </a:cubicBezTo>
                <a:cubicBezTo>
                  <a:pt x="1733347" y="5965526"/>
                  <a:pt x="0" y="4232179"/>
                  <a:pt x="0" y="2093989"/>
                </a:cubicBezTo>
                <a:cubicBezTo>
                  <a:pt x="0" y="1392395"/>
                  <a:pt x="186623" y="734390"/>
                  <a:pt x="512935" y="166905"/>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2987040" y="2124729"/>
            <a:ext cx="3108960" cy="3108960"/>
          </a:xfrm>
          <a:prstGeom prst="ellipse">
            <a:avLst/>
          </a:prstGeom>
          <a:solidFill>
            <a:schemeClr val="accent1">
              <a:alpha val="85000"/>
            </a:schemeClr>
          </a:solidFill>
        </p:spPr>
        <p:txBody>
          <a:bodyPr lIns="0" rIns="0" anchor="ctr" anchorCtr="0">
            <a:noAutofit/>
          </a:bodyPr>
          <a:lstStyle>
            <a:lvl1pPr algn="ctr">
              <a:lnSpc>
                <a:spcPct val="100000"/>
              </a:lnSpc>
              <a:defRPr sz="2700">
                <a:solidFill>
                  <a:schemeClr val="bg1"/>
                </a:solidFill>
              </a:defRPr>
            </a:lvl1pPr>
          </a:lstStyle>
          <a:p>
            <a:r>
              <a:rPr lang="en-US" dirty="0"/>
              <a:t>Click to edit Master title style</a:t>
            </a:r>
          </a:p>
        </p:txBody>
      </p:sp>
      <p:sp>
        <p:nvSpPr>
          <p:cNvPr id="8" name="Arc 7">
            <a:extLst>
              <a:ext uri="{FF2B5EF4-FFF2-40B4-BE49-F238E27FC236}">
                <a16:creationId xmlns:a16="http://schemas.microsoft.com/office/drawing/2014/main" id="{CDCCA8F9-9DC2-41EE-84FA-020C15068925}"/>
              </a:ext>
            </a:extLst>
          </p:cNvPr>
          <p:cNvSpPr/>
          <p:nvPr userDrawn="1"/>
        </p:nvSpPr>
        <p:spPr>
          <a:xfrm>
            <a:off x="5122935" y="-2158807"/>
            <a:ext cx="8645334" cy="8645332"/>
          </a:xfrm>
          <a:prstGeom prst="arc">
            <a:avLst>
              <a:gd name="adj1" fmla="val 6708937"/>
              <a:gd name="adj2" fmla="val 1236386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60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6" name="Picture 5" descr="A picture containing text, monitor, television, electronics&#10;&#10;Description automatically generated">
            <a:extLst>
              <a:ext uri="{FF2B5EF4-FFF2-40B4-BE49-F238E27FC236}">
                <a16:creationId xmlns:a16="http://schemas.microsoft.com/office/drawing/2014/main" id="{306413B8-C2A3-4DD3-BCAA-F18191C72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354" y="332013"/>
            <a:ext cx="11583778" cy="5983062"/>
          </a:xfrm>
          <a:prstGeom prst="rect">
            <a:avLst/>
          </a:prstGeom>
        </p:spPr>
      </p:pic>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10/4/2023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7" name="Media Placeholder 3">
            <a:extLst>
              <a:ext uri="{FF2B5EF4-FFF2-40B4-BE49-F238E27FC236}">
                <a16:creationId xmlns:a16="http://schemas.microsoft.com/office/drawing/2014/main" id="{B82C0DBA-8DF2-48A8-9B90-E2B2551FBA21}"/>
              </a:ext>
            </a:extLst>
          </p:cNvPr>
          <p:cNvSpPr>
            <a:spLocks noGrp="1"/>
          </p:cNvSpPr>
          <p:nvPr>
            <p:ph type="media" sz="quarter" idx="14"/>
          </p:nvPr>
        </p:nvSpPr>
        <p:spPr>
          <a:xfrm>
            <a:off x="1666875" y="771524"/>
            <a:ext cx="8505825" cy="4752975"/>
          </a:xfrm>
          <a:solidFill>
            <a:schemeClr val="bg1">
              <a:lumMod val="95000"/>
            </a:schemeClr>
          </a:solidFill>
        </p:spPr>
        <p:txBody>
          <a:bodyPr anchor="ctr" anchorCtr="0"/>
          <a:lstStyle>
            <a:lvl1pPr algn="ctr">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9706733" y="1802438"/>
            <a:ext cx="2227301" cy="2227301"/>
          </a:xfrm>
          <a:prstGeom prst="ellipse">
            <a:avLst/>
          </a:prstGeom>
          <a:solidFill>
            <a:schemeClr val="accent1">
              <a:alpha val="90000"/>
            </a:schemeClr>
          </a:solidFill>
        </p:spPr>
        <p:txBody>
          <a:bodyPr lIns="0" rIns="0" anchor="ctr" anchorCtr="0">
            <a:noAutofit/>
          </a:bodyPr>
          <a:lstStyle>
            <a:lvl1pPr algn="ctr">
              <a:defRPr sz="2000">
                <a:solidFill>
                  <a:schemeClr val="bg1"/>
                </a:solidFill>
              </a:defRPr>
            </a:lvl1pPr>
          </a:lstStyle>
          <a:p>
            <a:r>
              <a:rPr lang="en-US"/>
              <a:t>Click to edit Master title style</a:t>
            </a:r>
          </a:p>
        </p:txBody>
      </p:sp>
    </p:spTree>
    <p:extLst>
      <p:ext uri="{BB962C8B-B14F-4D97-AF65-F5344CB8AC3E}">
        <p14:creationId xmlns:p14="http://schemas.microsoft.com/office/powerpoint/2010/main" val="108452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81AF6-C5F1-448A-8CA4-15DFC8C3BD20}"/>
              </a:ext>
            </a:extLst>
          </p:cNvPr>
          <p:cNvSpPr>
            <a:spLocks noGrp="1"/>
          </p:cNvSpPr>
          <p:nvPr>
            <p:ph type="dt" sz="half" idx="10"/>
          </p:nvPr>
        </p:nvSpPr>
        <p:spPr/>
        <p:txBody>
          <a:bodyPr/>
          <a:lstStyle/>
          <a:p>
            <a:fld id="{3767D9FF-1075-49AE-81E1-3A800281B142}" type="datetime1">
              <a:rPr lang="en-US" smtClean="0"/>
              <a:t>10/4/2023</a:t>
            </a:fld>
            <a:endParaRPr lang="en-US"/>
          </a:p>
        </p:txBody>
      </p:sp>
      <p:sp>
        <p:nvSpPr>
          <p:cNvPr id="3" name="Footer Placeholder 2">
            <a:extLst>
              <a:ext uri="{FF2B5EF4-FFF2-40B4-BE49-F238E27FC236}">
                <a16:creationId xmlns:a16="http://schemas.microsoft.com/office/drawing/2014/main" id="{EC7F07AC-DD76-4557-8199-3C087F75B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48E9B-0743-4DE2-A59C-C8C65A40BC9A}"/>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054974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B7E6A-C98F-45F1-98F8-92FD5569C44A}"/>
              </a:ext>
            </a:extLst>
          </p:cNvPr>
          <p:cNvSpPr>
            <a:spLocks noGrp="1"/>
          </p:cNvSpPr>
          <p:nvPr>
            <p:ph type="title"/>
          </p:nvPr>
        </p:nvSpPr>
        <p:spPr>
          <a:xfrm>
            <a:off x="495300" y="457200"/>
            <a:ext cx="7286625" cy="6381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A36B43A-1B85-4C3C-8227-EF53AD6E76DD}"/>
              </a:ext>
            </a:extLst>
          </p:cNvPr>
          <p:cNvSpPr>
            <a:spLocks noGrp="1"/>
          </p:cNvSpPr>
          <p:nvPr>
            <p:ph idx="1"/>
          </p:nvPr>
        </p:nvSpPr>
        <p:spPr>
          <a:xfrm>
            <a:off x="495300" y="1485900"/>
            <a:ext cx="72866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18">
            <a:extLst>
              <a:ext uri="{FF2B5EF4-FFF2-40B4-BE49-F238E27FC236}">
                <a16:creationId xmlns:a16="http://schemas.microsoft.com/office/drawing/2014/main" id="{86631AA5-28DA-44FB-85F1-3361D94166F6}"/>
              </a:ext>
            </a:extLst>
          </p:cNvPr>
          <p:cNvSpPr>
            <a:spLocks/>
          </p:cNvSpPr>
          <p:nvPr userDrawn="1"/>
        </p:nvSpPr>
        <p:spPr bwMode="auto">
          <a:xfrm>
            <a:off x="7874069" y="-9468"/>
            <a:ext cx="4327961" cy="4196925"/>
          </a:xfrm>
          <a:custGeom>
            <a:avLst/>
            <a:gdLst>
              <a:gd name="T0" fmla="*/ 911 w 911"/>
              <a:gd name="T1" fmla="*/ 404 h 809"/>
              <a:gd name="T2" fmla="*/ 897 w 911"/>
              <a:gd name="T3" fmla="*/ 455 h 809"/>
              <a:gd name="T4" fmla="*/ 718 w 911"/>
              <a:gd name="T5" fmla="*/ 759 h 809"/>
              <a:gd name="T6" fmla="*/ 632 w 911"/>
              <a:gd name="T7" fmla="*/ 809 h 809"/>
              <a:gd name="T8" fmla="*/ 284 w 911"/>
              <a:gd name="T9" fmla="*/ 809 h 809"/>
              <a:gd name="T10" fmla="*/ 198 w 911"/>
              <a:gd name="T11" fmla="*/ 759 h 809"/>
              <a:gd name="T12" fmla="*/ 19 w 911"/>
              <a:gd name="T13" fmla="*/ 455 h 809"/>
              <a:gd name="T14" fmla="*/ 19 w 911"/>
              <a:gd name="T15" fmla="*/ 354 h 809"/>
              <a:gd name="T16" fmla="*/ 198 w 911"/>
              <a:gd name="T17" fmla="*/ 49 h 809"/>
              <a:gd name="T18" fmla="*/ 284 w 911"/>
              <a:gd name="T19" fmla="*/ 0 h 809"/>
              <a:gd name="T20" fmla="*/ 632 w 911"/>
              <a:gd name="T21" fmla="*/ 0 h 809"/>
              <a:gd name="T22" fmla="*/ 718 w 911"/>
              <a:gd name="T23" fmla="*/ 49 h 809"/>
              <a:gd name="T24" fmla="*/ 897 w 911"/>
              <a:gd name="T25" fmla="*/ 354 h 809"/>
              <a:gd name="T26" fmla="*/ 911 w 911"/>
              <a:gd name="T27" fmla="*/ 404 h 809"/>
              <a:gd name="connsiteX0" fmla="*/ 9948 w 9948"/>
              <a:gd name="connsiteY0" fmla="*/ 4994 h 10000"/>
              <a:gd name="connsiteX1" fmla="*/ 9794 w 9948"/>
              <a:gd name="connsiteY1" fmla="*/ 5624 h 10000"/>
              <a:gd name="connsiteX2" fmla="*/ 7829 w 9948"/>
              <a:gd name="connsiteY2" fmla="*/ 9382 h 10000"/>
              <a:gd name="connsiteX3" fmla="*/ 6885 w 9948"/>
              <a:gd name="connsiteY3" fmla="*/ 10000 h 10000"/>
              <a:gd name="connsiteX4" fmla="*/ 3065 w 9948"/>
              <a:gd name="connsiteY4" fmla="*/ 10000 h 10000"/>
              <a:gd name="connsiteX5" fmla="*/ 2121 w 9948"/>
              <a:gd name="connsiteY5" fmla="*/ 9382 h 10000"/>
              <a:gd name="connsiteX6" fmla="*/ 157 w 9948"/>
              <a:gd name="connsiteY6" fmla="*/ 5624 h 10000"/>
              <a:gd name="connsiteX7" fmla="*/ 157 w 9948"/>
              <a:gd name="connsiteY7" fmla="*/ 4376 h 10000"/>
              <a:gd name="connsiteX8" fmla="*/ 1126 w 9948"/>
              <a:gd name="connsiteY8" fmla="*/ 2488 h 10000"/>
              <a:gd name="connsiteX9" fmla="*/ 2121 w 9948"/>
              <a:gd name="connsiteY9" fmla="*/ 606 h 10000"/>
              <a:gd name="connsiteX10" fmla="*/ 3065 w 9948"/>
              <a:gd name="connsiteY10" fmla="*/ 0 h 10000"/>
              <a:gd name="connsiteX11" fmla="*/ 6885 w 9948"/>
              <a:gd name="connsiteY11" fmla="*/ 0 h 10000"/>
              <a:gd name="connsiteX12" fmla="*/ 7829 w 9948"/>
              <a:gd name="connsiteY12" fmla="*/ 606 h 10000"/>
              <a:gd name="connsiteX13" fmla="*/ 9794 w 9948"/>
              <a:gd name="connsiteY13" fmla="*/ 4376 h 10000"/>
              <a:gd name="connsiteX14" fmla="*/ 9948 w 9948"/>
              <a:gd name="connsiteY14" fmla="*/ 499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14" fmla="*/ 3227 w 10000"/>
              <a:gd name="connsiteY14" fmla="*/ 164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13" fmla="*/ 2132 w 10000"/>
              <a:gd name="connsiteY13" fmla="*/ 606 h 10000"/>
              <a:gd name="connsiteX0" fmla="*/ 3081 w 10000"/>
              <a:gd name="connsiteY0" fmla="*/ 0 h 10000"/>
              <a:gd name="connsiteX1" fmla="*/ 6921 w 10000"/>
              <a:gd name="connsiteY1" fmla="*/ 0 h 10000"/>
              <a:gd name="connsiteX2" fmla="*/ 7870 w 10000"/>
              <a:gd name="connsiteY2" fmla="*/ 606 h 10000"/>
              <a:gd name="connsiteX3" fmla="*/ 9845 w 10000"/>
              <a:gd name="connsiteY3" fmla="*/ 4376 h 10000"/>
              <a:gd name="connsiteX4" fmla="*/ 10000 w 10000"/>
              <a:gd name="connsiteY4" fmla="*/ 4994 h 10000"/>
              <a:gd name="connsiteX5" fmla="*/ 9845 w 10000"/>
              <a:gd name="connsiteY5" fmla="*/ 5624 h 10000"/>
              <a:gd name="connsiteX6" fmla="*/ 7870 w 10000"/>
              <a:gd name="connsiteY6" fmla="*/ 9382 h 10000"/>
              <a:gd name="connsiteX7" fmla="*/ 6921 w 10000"/>
              <a:gd name="connsiteY7" fmla="*/ 10000 h 10000"/>
              <a:gd name="connsiteX8" fmla="*/ 3081 w 10000"/>
              <a:gd name="connsiteY8" fmla="*/ 10000 h 10000"/>
              <a:gd name="connsiteX9" fmla="*/ 2132 w 10000"/>
              <a:gd name="connsiteY9" fmla="*/ 9382 h 10000"/>
              <a:gd name="connsiteX10" fmla="*/ 158 w 10000"/>
              <a:gd name="connsiteY10" fmla="*/ 5624 h 10000"/>
              <a:gd name="connsiteX11" fmla="*/ 158 w 10000"/>
              <a:gd name="connsiteY11" fmla="*/ 4376 h 10000"/>
              <a:gd name="connsiteX12" fmla="*/ 1132 w 10000"/>
              <a:gd name="connsiteY12" fmla="*/ 2488 h 10000"/>
              <a:gd name="connsiteX0" fmla="*/ 6921 w 10000"/>
              <a:gd name="connsiteY0" fmla="*/ 0 h 10000"/>
              <a:gd name="connsiteX1" fmla="*/ 7870 w 10000"/>
              <a:gd name="connsiteY1" fmla="*/ 606 h 10000"/>
              <a:gd name="connsiteX2" fmla="*/ 9845 w 10000"/>
              <a:gd name="connsiteY2" fmla="*/ 4376 h 10000"/>
              <a:gd name="connsiteX3" fmla="*/ 10000 w 10000"/>
              <a:gd name="connsiteY3" fmla="*/ 4994 h 10000"/>
              <a:gd name="connsiteX4" fmla="*/ 9845 w 10000"/>
              <a:gd name="connsiteY4" fmla="*/ 5624 h 10000"/>
              <a:gd name="connsiteX5" fmla="*/ 7870 w 10000"/>
              <a:gd name="connsiteY5" fmla="*/ 9382 h 10000"/>
              <a:gd name="connsiteX6" fmla="*/ 6921 w 10000"/>
              <a:gd name="connsiteY6" fmla="*/ 10000 h 10000"/>
              <a:gd name="connsiteX7" fmla="*/ 3081 w 10000"/>
              <a:gd name="connsiteY7" fmla="*/ 10000 h 10000"/>
              <a:gd name="connsiteX8" fmla="*/ 2132 w 10000"/>
              <a:gd name="connsiteY8" fmla="*/ 9382 h 10000"/>
              <a:gd name="connsiteX9" fmla="*/ 158 w 10000"/>
              <a:gd name="connsiteY9" fmla="*/ 5624 h 10000"/>
              <a:gd name="connsiteX10" fmla="*/ 158 w 10000"/>
              <a:gd name="connsiteY10" fmla="*/ 4376 h 10000"/>
              <a:gd name="connsiteX11" fmla="*/ 1132 w 10000"/>
              <a:gd name="connsiteY11" fmla="*/ 2488 h 10000"/>
              <a:gd name="connsiteX0" fmla="*/ 7870 w 10000"/>
              <a:gd name="connsiteY0" fmla="*/ 0 h 9394"/>
              <a:gd name="connsiteX1" fmla="*/ 9845 w 10000"/>
              <a:gd name="connsiteY1" fmla="*/ 3770 h 9394"/>
              <a:gd name="connsiteX2" fmla="*/ 10000 w 10000"/>
              <a:gd name="connsiteY2" fmla="*/ 4388 h 9394"/>
              <a:gd name="connsiteX3" fmla="*/ 9845 w 10000"/>
              <a:gd name="connsiteY3" fmla="*/ 5018 h 9394"/>
              <a:gd name="connsiteX4" fmla="*/ 7870 w 10000"/>
              <a:gd name="connsiteY4" fmla="*/ 8776 h 9394"/>
              <a:gd name="connsiteX5" fmla="*/ 6921 w 10000"/>
              <a:gd name="connsiteY5" fmla="*/ 9394 h 9394"/>
              <a:gd name="connsiteX6" fmla="*/ 3081 w 10000"/>
              <a:gd name="connsiteY6" fmla="*/ 9394 h 9394"/>
              <a:gd name="connsiteX7" fmla="*/ 2132 w 10000"/>
              <a:gd name="connsiteY7" fmla="*/ 8776 h 9394"/>
              <a:gd name="connsiteX8" fmla="*/ 158 w 10000"/>
              <a:gd name="connsiteY8" fmla="*/ 5018 h 9394"/>
              <a:gd name="connsiteX9" fmla="*/ 158 w 10000"/>
              <a:gd name="connsiteY9" fmla="*/ 3770 h 9394"/>
              <a:gd name="connsiteX10" fmla="*/ 1132 w 10000"/>
              <a:gd name="connsiteY10" fmla="*/ 1882 h 9394"/>
              <a:gd name="connsiteX0" fmla="*/ 9845 w 10000"/>
              <a:gd name="connsiteY0" fmla="*/ 2010 h 7997"/>
              <a:gd name="connsiteX1" fmla="*/ 10000 w 10000"/>
              <a:gd name="connsiteY1" fmla="*/ 2668 h 7997"/>
              <a:gd name="connsiteX2" fmla="*/ 9845 w 10000"/>
              <a:gd name="connsiteY2" fmla="*/ 3339 h 7997"/>
              <a:gd name="connsiteX3" fmla="*/ 7870 w 10000"/>
              <a:gd name="connsiteY3" fmla="*/ 7339 h 7997"/>
              <a:gd name="connsiteX4" fmla="*/ 6921 w 10000"/>
              <a:gd name="connsiteY4" fmla="*/ 7997 h 7997"/>
              <a:gd name="connsiteX5" fmla="*/ 3081 w 10000"/>
              <a:gd name="connsiteY5" fmla="*/ 7997 h 7997"/>
              <a:gd name="connsiteX6" fmla="*/ 2132 w 10000"/>
              <a:gd name="connsiteY6" fmla="*/ 7339 h 7997"/>
              <a:gd name="connsiteX7" fmla="*/ 158 w 10000"/>
              <a:gd name="connsiteY7" fmla="*/ 3339 h 7997"/>
              <a:gd name="connsiteX8" fmla="*/ 158 w 10000"/>
              <a:gd name="connsiteY8" fmla="*/ 2010 h 7997"/>
              <a:gd name="connsiteX9" fmla="*/ 1132 w 10000"/>
              <a:gd name="connsiteY9" fmla="*/ 0 h 7997"/>
              <a:gd name="connsiteX0" fmla="*/ 10000 w 10000"/>
              <a:gd name="connsiteY0" fmla="*/ 3336 h 10000"/>
              <a:gd name="connsiteX1" fmla="*/ 9845 w 10000"/>
              <a:gd name="connsiteY1" fmla="*/ 4175 h 10000"/>
              <a:gd name="connsiteX2" fmla="*/ 7870 w 10000"/>
              <a:gd name="connsiteY2" fmla="*/ 9177 h 10000"/>
              <a:gd name="connsiteX3" fmla="*/ 6921 w 10000"/>
              <a:gd name="connsiteY3" fmla="*/ 10000 h 10000"/>
              <a:gd name="connsiteX4" fmla="*/ 3081 w 10000"/>
              <a:gd name="connsiteY4" fmla="*/ 10000 h 10000"/>
              <a:gd name="connsiteX5" fmla="*/ 2132 w 10000"/>
              <a:gd name="connsiteY5" fmla="*/ 9177 h 10000"/>
              <a:gd name="connsiteX6" fmla="*/ 158 w 10000"/>
              <a:gd name="connsiteY6" fmla="*/ 4175 h 10000"/>
              <a:gd name="connsiteX7" fmla="*/ 158 w 10000"/>
              <a:gd name="connsiteY7" fmla="*/ 2513 h 10000"/>
              <a:gd name="connsiteX8" fmla="*/ 1132 w 10000"/>
              <a:gd name="connsiteY8" fmla="*/ 0 h 10000"/>
              <a:gd name="connsiteX0" fmla="*/ 9845 w 9845"/>
              <a:gd name="connsiteY0" fmla="*/ 4175 h 10000"/>
              <a:gd name="connsiteX1" fmla="*/ 7870 w 9845"/>
              <a:gd name="connsiteY1" fmla="*/ 9177 h 10000"/>
              <a:gd name="connsiteX2" fmla="*/ 6921 w 9845"/>
              <a:gd name="connsiteY2" fmla="*/ 10000 h 10000"/>
              <a:gd name="connsiteX3" fmla="*/ 3081 w 9845"/>
              <a:gd name="connsiteY3" fmla="*/ 10000 h 10000"/>
              <a:gd name="connsiteX4" fmla="*/ 2132 w 9845"/>
              <a:gd name="connsiteY4" fmla="*/ 9177 h 10000"/>
              <a:gd name="connsiteX5" fmla="*/ 158 w 9845"/>
              <a:gd name="connsiteY5" fmla="*/ 4175 h 10000"/>
              <a:gd name="connsiteX6" fmla="*/ 158 w 9845"/>
              <a:gd name="connsiteY6" fmla="*/ 2513 h 10000"/>
              <a:gd name="connsiteX7" fmla="*/ 1132 w 9845"/>
              <a:gd name="connsiteY7" fmla="*/ 0 h 10000"/>
              <a:gd name="connsiteX0" fmla="*/ 7994 w 7994"/>
              <a:gd name="connsiteY0" fmla="*/ 9177 h 10000"/>
              <a:gd name="connsiteX1" fmla="*/ 7030 w 7994"/>
              <a:gd name="connsiteY1" fmla="*/ 10000 h 10000"/>
              <a:gd name="connsiteX2" fmla="*/ 3130 w 7994"/>
              <a:gd name="connsiteY2" fmla="*/ 10000 h 10000"/>
              <a:gd name="connsiteX3" fmla="*/ 2166 w 7994"/>
              <a:gd name="connsiteY3" fmla="*/ 9177 h 10000"/>
              <a:gd name="connsiteX4" fmla="*/ 160 w 7994"/>
              <a:gd name="connsiteY4" fmla="*/ 4175 h 10000"/>
              <a:gd name="connsiteX5" fmla="*/ 160 w 7994"/>
              <a:gd name="connsiteY5" fmla="*/ 2513 h 10000"/>
              <a:gd name="connsiteX6" fmla="*/ 1150 w 7994"/>
              <a:gd name="connsiteY6" fmla="*/ 0 h 10000"/>
              <a:gd name="connsiteX0" fmla="*/ 8794 w 8794"/>
              <a:gd name="connsiteY0" fmla="*/ 10000 h 10000"/>
              <a:gd name="connsiteX1" fmla="*/ 3915 w 8794"/>
              <a:gd name="connsiteY1" fmla="*/ 10000 h 10000"/>
              <a:gd name="connsiteX2" fmla="*/ 2710 w 8794"/>
              <a:gd name="connsiteY2" fmla="*/ 9177 h 10000"/>
              <a:gd name="connsiteX3" fmla="*/ 200 w 8794"/>
              <a:gd name="connsiteY3" fmla="*/ 4175 h 10000"/>
              <a:gd name="connsiteX4" fmla="*/ 200 w 8794"/>
              <a:gd name="connsiteY4" fmla="*/ 2513 h 10000"/>
              <a:gd name="connsiteX5" fmla="*/ 1439 w 8794"/>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 h="10000">
                <a:moveTo>
                  <a:pt x="8794" y="10000"/>
                </a:moveTo>
                <a:lnTo>
                  <a:pt x="3915" y="10000"/>
                </a:lnTo>
                <a:cubicBezTo>
                  <a:pt x="3410" y="10000"/>
                  <a:pt x="2962" y="9687"/>
                  <a:pt x="2710" y="9177"/>
                </a:cubicBezTo>
                <a:lnTo>
                  <a:pt x="200" y="4175"/>
                </a:lnTo>
                <a:cubicBezTo>
                  <a:pt x="-66" y="3665"/>
                  <a:pt x="-66" y="3024"/>
                  <a:pt x="200" y="2513"/>
                </a:cubicBezTo>
                <a:lnTo>
                  <a:pt x="1439" y="0"/>
                </a:lnTo>
              </a:path>
            </a:pathLst>
          </a:custGeom>
          <a:noFill/>
          <a:ln w="158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Picture Placeholder 10">
            <a:extLst>
              <a:ext uri="{FF2B5EF4-FFF2-40B4-BE49-F238E27FC236}">
                <a16:creationId xmlns:a16="http://schemas.microsoft.com/office/drawing/2014/main" id="{A5CA1A5C-0A61-492F-AAE5-1FE7DBD102EC}"/>
              </a:ext>
            </a:extLst>
          </p:cNvPr>
          <p:cNvSpPr>
            <a:spLocks noGrp="1"/>
          </p:cNvSpPr>
          <p:nvPr>
            <p:ph type="pic" sz="quarter" idx="22"/>
          </p:nvPr>
        </p:nvSpPr>
        <p:spPr>
          <a:xfrm>
            <a:off x="8327201" y="0"/>
            <a:ext cx="3864799" cy="3895725"/>
          </a:xfrm>
          <a:custGeom>
            <a:avLst/>
            <a:gdLst>
              <a:gd name="connsiteX0" fmla="*/ 682634 w 3864799"/>
              <a:gd name="connsiteY0" fmla="*/ 0 h 3895725"/>
              <a:gd name="connsiteX1" fmla="*/ 3864799 w 3864799"/>
              <a:gd name="connsiteY1" fmla="*/ 0 h 3895725"/>
              <a:gd name="connsiteX2" fmla="*/ 3864799 w 3864799"/>
              <a:gd name="connsiteY2" fmla="*/ 3895725 h 3895725"/>
              <a:gd name="connsiteX3" fmla="*/ 3766850 w 3864799"/>
              <a:gd name="connsiteY3" fmla="*/ 3895725 h 3895725"/>
              <a:gd name="connsiteX4" fmla="*/ 1763483 w 3864799"/>
              <a:gd name="connsiteY4" fmla="*/ 3895725 h 3895725"/>
              <a:gd name="connsiteX5" fmla="*/ 1218924 w 3864799"/>
              <a:gd name="connsiteY5" fmla="*/ 3585416 h 3895725"/>
              <a:gd name="connsiteX6" fmla="*/ 85483 w 3864799"/>
              <a:gd name="connsiteY6" fmla="*/ 1660231 h 3895725"/>
              <a:gd name="connsiteX7" fmla="*/ 85483 w 3864799"/>
              <a:gd name="connsiteY7" fmla="*/ 1014280 h 3895725"/>
              <a:gd name="connsiteX8" fmla="*/ 678457 w 3864799"/>
              <a:gd name="connsiteY8" fmla="*/ 7095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799" h="3895725">
                <a:moveTo>
                  <a:pt x="682634" y="0"/>
                </a:moveTo>
                <a:lnTo>
                  <a:pt x="3864799" y="0"/>
                </a:lnTo>
                <a:lnTo>
                  <a:pt x="3864799" y="3895725"/>
                </a:lnTo>
                <a:lnTo>
                  <a:pt x="3766850" y="3895725"/>
                </a:lnTo>
                <a:cubicBezTo>
                  <a:pt x="1763483" y="3895725"/>
                  <a:pt x="1763483" y="3895725"/>
                  <a:pt x="1763483" y="3895725"/>
                </a:cubicBezTo>
                <a:cubicBezTo>
                  <a:pt x="1541861" y="3895725"/>
                  <a:pt x="1332902" y="3775401"/>
                  <a:pt x="1218924" y="3585416"/>
                </a:cubicBezTo>
                <a:cubicBezTo>
                  <a:pt x="85483" y="1660231"/>
                  <a:pt x="85483" y="1660231"/>
                  <a:pt x="85483" y="1660231"/>
                </a:cubicBezTo>
                <a:cubicBezTo>
                  <a:pt x="-28495" y="1457580"/>
                  <a:pt x="-28495" y="1210599"/>
                  <a:pt x="85483" y="1014280"/>
                </a:cubicBezTo>
                <a:cubicBezTo>
                  <a:pt x="333423" y="593146"/>
                  <a:pt x="527127" y="264135"/>
                  <a:pt x="678457" y="7095"/>
                </a:cubicBezTo>
                <a:close/>
              </a:path>
            </a:pathLst>
          </a:custGeom>
          <a:solidFill>
            <a:schemeClr val="bg1">
              <a:lumMod val="95000"/>
            </a:schemeClr>
          </a:solidFill>
        </p:spPr>
        <p:txBody>
          <a:bodyPr wrap="square" anchor="ctr" anchorCtr="0">
            <a:noAutofit/>
          </a:bodyPr>
          <a:lstStyle>
            <a:lvl1pPr algn="ctr">
              <a:defRPr/>
            </a:lvl1pPr>
          </a:lstStyle>
          <a:p>
            <a:endParaRPr lang="en-US" dirty="0"/>
          </a:p>
        </p:txBody>
      </p:sp>
      <p:sp>
        <p:nvSpPr>
          <p:cNvPr id="10" name="Text Placeholder 55">
            <a:extLst>
              <a:ext uri="{FF2B5EF4-FFF2-40B4-BE49-F238E27FC236}">
                <a16:creationId xmlns:a16="http://schemas.microsoft.com/office/drawing/2014/main" id="{822B2D30-B60B-41A7-BEAF-2F8849133E8F}"/>
              </a:ext>
            </a:extLst>
          </p:cNvPr>
          <p:cNvSpPr>
            <a:spLocks noGrp="1"/>
          </p:cNvSpPr>
          <p:nvPr>
            <p:ph type="body" sz="quarter" idx="21" hasCustomPrompt="1"/>
          </p:nvPr>
        </p:nvSpPr>
        <p:spPr>
          <a:xfrm>
            <a:off x="7379745" y="2420763"/>
            <a:ext cx="2174287" cy="1941630"/>
          </a:xfrm>
          <a:custGeom>
            <a:avLst/>
            <a:gdLst>
              <a:gd name="connsiteX0" fmla="*/ 1050883 w 3416783"/>
              <a:gd name="connsiteY0" fmla="*/ 0 h 3051175"/>
              <a:gd name="connsiteX1" fmla="*/ 2367787 w 3416783"/>
              <a:gd name="connsiteY1" fmla="*/ 0 h 3051175"/>
              <a:gd name="connsiteX2" fmla="*/ 2692297 w 3416783"/>
              <a:gd name="connsiteY2" fmla="*/ 185034 h 3051175"/>
              <a:gd name="connsiteX3" fmla="*/ 3367729 w 3416783"/>
              <a:gd name="connsiteY3" fmla="*/ 1333001 h 3051175"/>
              <a:gd name="connsiteX4" fmla="*/ 3416783 w 3416783"/>
              <a:gd name="connsiteY4" fmla="*/ 1525588 h 3051175"/>
              <a:gd name="connsiteX5" fmla="*/ 3367729 w 3416783"/>
              <a:gd name="connsiteY5" fmla="*/ 1718174 h 3051175"/>
              <a:gd name="connsiteX6" fmla="*/ 2692297 w 3416783"/>
              <a:gd name="connsiteY6" fmla="*/ 2866141 h 3051175"/>
              <a:gd name="connsiteX7" fmla="*/ 2367787 w 3416783"/>
              <a:gd name="connsiteY7" fmla="*/ 3051175 h 3051175"/>
              <a:gd name="connsiteX8" fmla="*/ 1050883 w 3416783"/>
              <a:gd name="connsiteY8" fmla="*/ 3051175 h 3051175"/>
              <a:gd name="connsiteX9" fmla="*/ 726373 w 3416783"/>
              <a:gd name="connsiteY9" fmla="*/ 2866141 h 3051175"/>
              <a:gd name="connsiteX10" fmla="*/ 50940 w 3416783"/>
              <a:gd name="connsiteY10" fmla="*/ 1718174 h 3051175"/>
              <a:gd name="connsiteX11" fmla="*/ 50940 w 3416783"/>
              <a:gd name="connsiteY11" fmla="*/ 1333001 h 3051175"/>
              <a:gd name="connsiteX12" fmla="*/ 726373 w 3416783"/>
              <a:gd name="connsiteY12" fmla="*/ 185034 h 3051175"/>
              <a:gd name="connsiteX13" fmla="*/ 1050883 w 3416783"/>
              <a:gd name="connsiteY13" fmla="*/ 0 h 30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783" h="3051175">
                <a:moveTo>
                  <a:pt x="1050883" y="0"/>
                </a:moveTo>
                <a:cubicBezTo>
                  <a:pt x="2367787" y="0"/>
                  <a:pt x="2367787" y="0"/>
                  <a:pt x="2367787" y="0"/>
                </a:cubicBezTo>
                <a:cubicBezTo>
                  <a:pt x="2499855" y="0"/>
                  <a:pt x="2624376" y="67972"/>
                  <a:pt x="2692297" y="185034"/>
                </a:cubicBezTo>
                <a:cubicBezTo>
                  <a:pt x="3367729" y="1333001"/>
                  <a:pt x="3367729" y="1333001"/>
                  <a:pt x="3367729" y="1333001"/>
                </a:cubicBezTo>
                <a:cubicBezTo>
                  <a:pt x="3401690" y="1393420"/>
                  <a:pt x="3416783" y="1457616"/>
                  <a:pt x="3416783" y="1525588"/>
                </a:cubicBezTo>
                <a:cubicBezTo>
                  <a:pt x="3416783" y="1589783"/>
                  <a:pt x="3401690" y="1657755"/>
                  <a:pt x="3367729" y="1718174"/>
                </a:cubicBezTo>
                <a:cubicBezTo>
                  <a:pt x="2692297" y="2866141"/>
                  <a:pt x="2692297" y="2866141"/>
                  <a:pt x="2692297" y="2866141"/>
                </a:cubicBezTo>
                <a:cubicBezTo>
                  <a:pt x="2624376" y="2979427"/>
                  <a:pt x="2499855" y="3051175"/>
                  <a:pt x="2367787" y="3051175"/>
                </a:cubicBezTo>
                <a:cubicBezTo>
                  <a:pt x="1050883" y="3051175"/>
                  <a:pt x="1050883" y="3051175"/>
                  <a:pt x="1050883" y="3051175"/>
                </a:cubicBezTo>
                <a:cubicBezTo>
                  <a:pt x="918815" y="3051175"/>
                  <a:pt x="794294" y="2979427"/>
                  <a:pt x="726373" y="2866141"/>
                </a:cubicBezTo>
                <a:cubicBezTo>
                  <a:pt x="50940" y="1718174"/>
                  <a:pt x="50940" y="1718174"/>
                  <a:pt x="50940" y="1718174"/>
                </a:cubicBezTo>
                <a:cubicBezTo>
                  <a:pt x="-16980" y="1597336"/>
                  <a:pt x="-16980" y="1450064"/>
                  <a:pt x="50940" y="1333001"/>
                </a:cubicBezTo>
                <a:cubicBezTo>
                  <a:pt x="726373" y="185034"/>
                  <a:pt x="726373" y="185034"/>
                  <a:pt x="726373" y="185034"/>
                </a:cubicBezTo>
                <a:cubicBezTo>
                  <a:pt x="794294" y="67972"/>
                  <a:pt x="918815" y="0"/>
                  <a:pt x="1050883" y="0"/>
                </a:cubicBezTo>
                <a:close/>
              </a:path>
            </a:pathLst>
          </a:custGeom>
          <a:solidFill>
            <a:schemeClr val="accent4">
              <a:lumMod val="75000"/>
              <a:alpha val="67000"/>
            </a:schemeClr>
          </a:solidFill>
          <a:ln w="234950" cap="rnd">
            <a:noFill/>
          </a:ln>
        </p:spPr>
        <p:txBody>
          <a:bodyPr wrap="square" lIns="274320" tIns="45720" rIns="274320" bIns="45720" anchor="ctr" anchorCtr="0">
            <a:noAutofit/>
          </a:bodyPr>
          <a:lstStyle>
            <a:lvl1pPr algn="ctr">
              <a:lnSpc>
                <a:spcPct val="90000"/>
              </a:lnSpc>
              <a:spcBef>
                <a:spcPts val="0"/>
              </a:spcBef>
              <a:spcAft>
                <a:spcPts val="0"/>
              </a:spcAft>
              <a:defRPr sz="2000">
                <a:solidFill>
                  <a:schemeClr val="bg1"/>
                </a:solidFill>
                <a:latin typeface="Arial" panose="020B0604020202020204" pitchFamily="34" charset="0"/>
              </a:defRPr>
            </a:lvl1pPr>
          </a:lstStyle>
          <a:p>
            <a:pPr lvl="0"/>
            <a:r>
              <a:rPr lang="en-US" dirty="0"/>
              <a:t>Click to edit callout text</a:t>
            </a:r>
          </a:p>
        </p:txBody>
      </p:sp>
      <p:sp>
        <p:nvSpPr>
          <p:cNvPr id="5" name="Date Placeholder 4">
            <a:extLst>
              <a:ext uri="{FF2B5EF4-FFF2-40B4-BE49-F238E27FC236}">
                <a16:creationId xmlns:a16="http://schemas.microsoft.com/office/drawing/2014/main" id="{DBBFCB4C-8776-4361-8B5F-30B08F602BBC}"/>
              </a:ext>
            </a:extLst>
          </p:cNvPr>
          <p:cNvSpPr>
            <a:spLocks noGrp="1"/>
          </p:cNvSpPr>
          <p:nvPr>
            <p:ph type="dt" sz="half" idx="23"/>
          </p:nvPr>
        </p:nvSpPr>
        <p:spPr/>
        <p:txBody>
          <a:bodyPr/>
          <a:lstStyle/>
          <a:p>
            <a:fld id="{6859FE1C-CF5B-4163-A3BE-E2E8286AD1CB}" type="datetimeyyyy">
              <a:rPr lang="en-US" smtClean="0"/>
              <a:t>2023</a:t>
            </a:fld>
            <a:endParaRPr lang="en-US" dirty="0"/>
          </a:p>
        </p:txBody>
      </p:sp>
      <p:sp>
        <p:nvSpPr>
          <p:cNvPr id="9" name="Footer Placeholder 8">
            <a:extLst>
              <a:ext uri="{FF2B5EF4-FFF2-40B4-BE49-F238E27FC236}">
                <a16:creationId xmlns:a16="http://schemas.microsoft.com/office/drawing/2014/main" id="{104735C7-6B31-4420-A394-9C564BA10FF8}"/>
              </a:ext>
            </a:extLst>
          </p:cNvPr>
          <p:cNvSpPr>
            <a:spLocks noGrp="1"/>
          </p:cNvSpPr>
          <p:nvPr>
            <p:ph type="ftr" sz="quarter" idx="24"/>
          </p:nvPr>
        </p:nvSpPr>
        <p:spPr/>
        <p:txBody>
          <a:bodyPr/>
          <a:lstStyle/>
          <a:p>
            <a:r>
              <a:rPr lang="en-US" dirty="0"/>
              <a:t>American Society of Brewing Chemists</a:t>
            </a:r>
          </a:p>
        </p:txBody>
      </p:sp>
      <p:sp>
        <p:nvSpPr>
          <p:cNvPr id="12" name="Slide Number Placeholder 11">
            <a:extLst>
              <a:ext uri="{FF2B5EF4-FFF2-40B4-BE49-F238E27FC236}">
                <a16:creationId xmlns:a16="http://schemas.microsoft.com/office/drawing/2014/main" id="{920CBC70-E7B8-4B8E-A209-C9515994A95D}"/>
              </a:ext>
            </a:extLst>
          </p:cNvPr>
          <p:cNvSpPr>
            <a:spLocks noGrp="1"/>
          </p:cNvSpPr>
          <p:nvPr>
            <p:ph type="sldNum" sz="quarter" idx="25"/>
          </p:nvPr>
        </p:nvSpPr>
        <p:spPr>
          <a:xfrm>
            <a:off x="11134182" y="6505575"/>
            <a:ext cx="751662" cy="215900"/>
          </a:xfrm>
          <a:prstGeom prst="rect">
            <a:avLst/>
          </a:prstGeom>
        </p:spPr>
        <p:txBody>
          <a:bodyPr/>
          <a:lstStyle/>
          <a:p>
            <a:fld id="{0E9987EA-89AE-4521-A4A1-59C7EEEFA47E}" type="slidenum">
              <a:rPr lang="en-US" smtClean="0"/>
              <a:pPr/>
              <a:t>‹#›</a:t>
            </a:fld>
            <a:endParaRPr lang="en-US" dirty="0"/>
          </a:p>
        </p:txBody>
      </p:sp>
    </p:spTree>
    <p:extLst>
      <p:ext uri="{BB962C8B-B14F-4D97-AF65-F5344CB8AC3E}">
        <p14:creationId xmlns:p14="http://schemas.microsoft.com/office/powerpoint/2010/main" val="3221177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A9634C-365A-9845-9775-8941B6FBB9ED}"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C8EB61-6689-BD46-842D-184A5EFC0833}" type="slidenum">
              <a:rPr lang="en-US" smtClean="0"/>
              <a:t>‹#›</a:t>
            </a:fld>
            <a:endParaRPr lang="en-US"/>
          </a:p>
        </p:txBody>
      </p:sp>
    </p:spTree>
    <p:extLst>
      <p:ext uri="{BB962C8B-B14F-4D97-AF65-F5344CB8AC3E}">
        <p14:creationId xmlns:p14="http://schemas.microsoft.com/office/powerpoint/2010/main" val="70649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ull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558B3-5C46-B641-829F-C4CB77141497}"/>
              </a:ext>
            </a:extLst>
          </p:cNvPr>
          <p:cNvPicPr>
            <a:picLocks noChangeAspect="1"/>
          </p:cNvPicPr>
          <p:nvPr userDrawn="1"/>
        </p:nvPicPr>
        <p:blipFill>
          <a:blip r:embed="rId2"/>
          <a:srcRect/>
          <a:stretch/>
        </p:blipFill>
        <p:spPr>
          <a:xfrm>
            <a:off x="1" y="1130"/>
            <a:ext cx="12191998" cy="6855738"/>
          </a:xfrm>
          <a:prstGeom prst="rect">
            <a:avLst/>
          </a:prstGeom>
        </p:spPr>
      </p:pic>
      <p:sp>
        <p:nvSpPr>
          <p:cNvPr id="6" name="Title 1"/>
          <p:cNvSpPr>
            <a:spLocks noGrp="1"/>
          </p:cNvSpPr>
          <p:nvPr>
            <p:ph type="title" hasCustomPrompt="1"/>
          </p:nvPr>
        </p:nvSpPr>
        <p:spPr>
          <a:xfrm>
            <a:off x="608234" y="646422"/>
            <a:ext cx="10975532" cy="765551"/>
          </a:xfrm>
          <a:prstGeom prst="rect">
            <a:avLst/>
          </a:prstGeom>
        </p:spPr>
        <p:txBody>
          <a:bodyPr anchor="t">
            <a:normAutofit/>
          </a:bodyPr>
          <a:lstStyle>
            <a:lvl1pPr algn="ctr">
              <a:defRPr sz="5000" baseline="0">
                <a:solidFill>
                  <a:srgbClr val="68371A"/>
                </a:solidFill>
              </a:defRPr>
            </a:lvl1pPr>
          </a:lstStyle>
          <a:p>
            <a:r>
              <a:rPr lang="en-US" dirty="0"/>
              <a:t>FULL SLIDE CONTENT TITLE</a:t>
            </a:r>
          </a:p>
        </p:txBody>
      </p:sp>
      <p:sp>
        <p:nvSpPr>
          <p:cNvPr id="4" name="Text Placeholder 3">
            <a:extLst>
              <a:ext uri="{FF2B5EF4-FFF2-40B4-BE49-F238E27FC236}">
                <a16:creationId xmlns:a16="http://schemas.microsoft.com/office/drawing/2014/main" id="{2E744777-F4C2-4CD4-9787-18184C7FBAF2}"/>
              </a:ext>
            </a:extLst>
          </p:cNvPr>
          <p:cNvSpPr>
            <a:spLocks noGrp="1"/>
          </p:cNvSpPr>
          <p:nvPr>
            <p:ph type="body" sz="quarter" idx="10"/>
          </p:nvPr>
        </p:nvSpPr>
        <p:spPr>
          <a:xfrm>
            <a:off x="608013" y="1571625"/>
            <a:ext cx="10975532" cy="4189413"/>
          </a:xfrm>
        </p:spPr>
        <p:txBody>
          <a:bodyPr/>
          <a:lstStyle>
            <a:lvl1pPr>
              <a:defRPr>
                <a:solidFill>
                  <a:srgbClr val="68371A"/>
                </a:solidFill>
              </a:defRPr>
            </a:lvl1pPr>
            <a:lvl2pPr>
              <a:defRPr>
                <a:solidFill>
                  <a:srgbClr val="68371A"/>
                </a:solidFill>
              </a:defRPr>
            </a:lvl2pPr>
            <a:lvl3pPr>
              <a:defRPr>
                <a:solidFill>
                  <a:srgbClr val="68371A"/>
                </a:solidFill>
              </a:defRPr>
            </a:lvl3pPr>
            <a:lvl4pPr>
              <a:defRPr>
                <a:solidFill>
                  <a:srgbClr val="68371A"/>
                </a:solidFill>
              </a:defRPr>
            </a:lvl4pPr>
            <a:lvl5pPr>
              <a:defRPr>
                <a:solidFill>
                  <a:srgbClr val="68371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966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10/4/2023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18721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photo &amp;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a:xfrm>
            <a:off x="495300" y="457200"/>
            <a:ext cx="8296275"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96275"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10/4/2023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2" name="Picture Placeholder 11">
            <a:extLst>
              <a:ext uri="{FF2B5EF4-FFF2-40B4-BE49-F238E27FC236}">
                <a16:creationId xmlns:a16="http://schemas.microsoft.com/office/drawing/2014/main" id="{7AC8B374-B020-4234-AE35-F4E4EC29E3E0}"/>
              </a:ext>
            </a:extLst>
          </p:cNvPr>
          <p:cNvSpPr>
            <a:spLocks noGrp="1"/>
          </p:cNvSpPr>
          <p:nvPr>
            <p:ph type="pic" sz="quarter" idx="13"/>
          </p:nvPr>
        </p:nvSpPr>
        <p:spPr>
          <a:xfrm>
            <a:off x="8791576" y="1"/>
            <a:ext cx="3400425" cy="3367473"/>
          </a:xfrm>
          <a:custGeom>
            <a:avLst/>
            <a:gdLst>
              <a:gd name="connsiteX0" fmla="*/ 428976 w 3400425"/>
              <a:gd name="connsiteY0" fmla="*/ 0 h 3367473"/>
              <a:gd name="connsiteX1" fmla="*/ 3400425 w 3400425"/>
              <a:gd name="connsiteY1" fmla="*/ 0 h 3367473"/>
              <a:gd name="connsiteX2" fmla="*/ 3400425 w 3400425"/>
              <a:gd name="connsiteY2" fmla="*/ 2913856 h 3367473"/>
              <a:gd name="connsiteX3" fmla="*/ 3273302 w 3400425"/>
              <a:gd name="connsiteY3" fmla="*/ 3008917 h 3367473"/>
              <a:gd name="connsiteX4" fmla="*/ 2099469 w 3400425"/>
              <a:gd name="connsiteY4" fmla="*/ 3367473 h 3367473"/>
              <a:gd name="connsiteX5" fmla="*/ 0 w 3400425"/>
              <a:gd name="connsiteY5" fmla="*/ 1268004 h 3367473"/>
              <a:gd name="connsiteX6" fmla="*/ 358556 w 3400425"/>
              <a:gd name="connsiteY6" fmla="*/ 94171 h 336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00425" h="3367473">
                <a:moveTo>
                  <a:pt x="428976" y="0"/>
                </a:moveTo>
                <a:lnTo>
                  <a:pt x="3400425" y="0"/>
                </a:lnTo>
                <a:lnTo>
                  <a:pt x="3400425" y="2913856"/>
                </a:lnTo>
                <a:lnTo>
                  <a:pt x="3273302" y="3008917"/>
                </a:lnTo>
                <a:cubicBezTo>
                  <a:pt x="2938225" y="3235291"/>
                  <a:pt x="2534283" y="3367473"/>
                  <a:pt x="2099469" y="3367473"/>
                </a:cubicBezTo>
                <a:cubicBezTo>
                  <a:pt x="939964" y="3367473"/>
                  <a:pt x="0" y="2427509"/>
                  <a:pt x="0" y="1268004"/>
                </a:cubicBezTo>
                <a:cubicBezTo>
                  <a:pt x="0" y="833190"/>
                  <a:pt x="132183" y="429248"/>
                  <a:pt x="358556" y="94171"/>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13" name="Arc 12">
            <a:extLst>
              <a:ext uri="{FF2B5EF4-FFF2-40B4-BE49-F238E27FC236}">
                <a16:creationId xmlns:a16="http://schemas.microsoft.com/office/drawing/2014/main" id="{0460E7E6-F751-4C6F-82B4-920161AF76D0}"/>
              </a:ext>
            </a:extLst>
          </p:cNvPr>
          <p:cNvSpPr/>
          <p:nvPr userDrawn="1"/>
        </p:nvSpPr>
        <p:spPr>
          <a:xfrm>
            <a:off x="8586598" y="-857249"/>
            <a:ext cx="4568570" cy="4568570"/>
          </a:xfrm>
          <a:prstGeom prst="arc">
            <a:avLst>
              <a:gd name="adj1" fmla="val 4766645"/>
              <a:gd name="adj2" fmla="val 104875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251798A2-B42F-4A01-A8F1-61E525D15C63}"/>
              </a:ext>
            </a:extLst>
          </p:cNvPr>
          <p:cNvSpPr/>
          <p:nvPr userDrawn="1"/>
        </p:nvSpPr>
        <p:spPr>
          <a:xfrm>
            <a:off x="8379334" y="-1064513"/>
            <a:ext cx="4983098" cy="4983098"/>
          </a:xfrm>
          <a:prstGeom prst="arc">
            <a:avLst>
              <a:gd name="adj1" fmla="val 3945693"/>
              <a:gd name="adj2" fmla="val 11422654"/>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C1934F7-D09B-4404-B236-74B94B935827}"/>
              </a:ext>
            </a:extLst>
          </p:cNvPr>
          <p:cNvSpPr>
            <a:spLocks noGrp="1"/>
          </p:cNvSpPr>
          <p:nvPr>
            <p:ph type="body" sz="quarter" idx="14"/>
          </p:nvPr>
        </p:nvSpPr>
        <p:spPr>
          <a:xfrm>
            <a:off x="9204542" y="2904423"/>
            <a:ext cx="2028322" cy="2028323"/>
          </a:xfrm>
          <a:prstGeom prst="ellipse">
            <a:avLst/>
          </a:prstGeom>
          <a:solidFill>
            <a:schemeClr val="accent1">
              <a:alpha val="90000"/>
            </a:schemeClr>
          </a:solidFill>
        </p:spPr>
        <p:txBody>
          <a:bodyPr lIns="45720" rIns="45720" anchor="ctr" anchorCtr="0">
            <a:noAutofit/>
          </a:bodyPr>
          <a:lstStyle>
            <a:lvl1pPr marL="0" indent="0" algn="ctr">
              <a:lnSpc>
                <a:spcPct val="100000"/>
              </a:lnSpc>
              <a:spcBef>
                <a:spcPts val="0"/>
              </a:spcBef>
              <a:buNone/>
              <a:defRPr sz="18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80989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09C57F67-7878-4527-B292-8E053B77907C}"/>
              </a:ext>
            </a:extLst>
          </p:cNvPr>
          <p:cNvSpPr/>
          <p:nvPr userDrawn="1"/>
        </p:nvSpPr>
        <p:spPr>
          <a:xfrm>
            <a:off x="2924175" y="2724150"/>
            <a:ext cx="1772920" cy="17729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5052060" y="2028826"/>
            <a:ext cx="6619875" cy="4233798"/>
          </a:xfrm>
        </p:spPr>
        <p:txBody>
          <a:bodyPr numCol="2" spcCol="365760">
            <a:normAutofit/>
          </a:bodyPr>
          <a:lstStyle>
            <a:lvl1pPr marL="0" indent="0">
              <a:lnSpc>
                <a:spcPct val="113000"/>
              </a:lnSpc>
              <a:buNone/>
              <a:defRPr sz="1400"/>
            </a:lvl1pPr>
            <a:lvl2pPr>
              <a:defRPr sz="1400"/>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10/4/2023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8" name="Picture Placeholder 7">
            <a:extLst>
              <a:ext uri="{FF2B5EF4-FFF2-40B4-BE49-F238E27FC236}">
                <a16:creationId xmlns:a16="http://schemas.microsoft.com/office/drawing/2014/main" id="{AEF898A1-DDC9-4F8B-BC1A-96D5E9075DBD}"/>
              </a:ext>
            </a:extLst>
          </p:cNvPr>
          <p:cNvSpPr>
            <a:spLocks noGrp="1"/>
          </p:cNvSpPr>
          <p:nvPr>
            <p:ph type="pic" sz="quarter" idx="13"/>
          </p:nvPr>
        </p:nvSpPr>
        <p:spPr>
          <a:xfrm>
            <a:off x="845820" y="1485899"/>
            <a:ext cx="2667000" cy="2667000"/>
          </a:xfrm>
          <a:prstGeom prst="ellipse">
            <a:avLst/>
          </a:prstGeom>
          <a:solidFill>
            <a:schemeClr val="bg1">
              <a:lumMod val="95000"/>
            </a:schemeClr>
          </a:solidFill>
        </p:spPr>
        <p:txBody>
          <a:bodyPr anchor="ctr" anchorCtr="0">
            <a:normAutofit/>
          </a:bodyPr>
          <a:lstStyle>
            <a:lvl1pPr marL="0" indent="0" algn="ctr">
              <a:buNone/>
              <a:defRPr sz="1800"/>
            </a:lvl1pPr>
          </a:lstStyle>
          <a:p>
            <a:endParaRPr lang="en-US"/>
          </a:p>
        </p:txBody>
      </p:sp>
      <p:sp>
        <p:nvSpPr>
          <p:cNvPr id="10" name="Arc 9">
            <a:extLst>
              <a:ext uri="{FF2B5EF4-FFF2-40B4-BE49-F238E27FC236}">
                <a16:creationId xmlns:a16="http://schemas.microsoft.com/office/drawing/2014/main" id="{35E1E5A6-12AA-42D3-9A6D-DB3306364A98}"/>
              </a:ext>
            </a:extLst>
          </p:cNvPr>
          <p:cNvSpPr/>
          <p:nvPr userDrawn="1"/>
        </p:nvSpPr>
        <p:spPr>
          <a:xfrm>
            <a:off x="674371" y="1314451"/>
            <a:ext cx="3009900" cy="3009898"/>
          </a:xfrm>
          <a:prstGeom prst="arc">
            <a:avLst>
              <a:gd name="adj1" fmla="val 6153649"/>
              <a:gd name="adj2" fmla="val 133047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0BEDF70-860C-4597-9501-A5128A14F372}"/>
              </a:ext>
            </a:extLst>
          </p:cNvPr>
          <p:cNvSpPr>
            <a:spLocks noGrp="1"/>
          </p:cNvSpPr>
          <p:nvPr>
            <p:ph type="body" sz="quarter" idx="14"/>
          </p:nvPr>
        </p:nvSpPr>
        <p:spPr>
          <a:xfrm>
            <a:off x="5052061" y="1498600"/>
            <a:ext cx="6644640" cy="396875"/>
          </a:xfrm>
        </p:spPr>
        <p:txBody>
          <a:bodyPr>
            <a:normAutofit/>
          </a:bodyPr>
          <a:lstStyle>
            <a:lvl1pPr marL="0" indent="0">
              <a:buNone/>
              <a:defRPr sz="1800" b="1">
                <a:solidFill>
                  <a:schemeClr val="accent1"/>
                </a:solidFill>
              </a:defRPr>
            </a:lvl1pPr>
            <a:lvl2pPr marL="285750" indent="0">
              <a:buNone/>
              <a:defRPr/>
            </a:lvl2pPr>
          </a:lstStyle>
          <a:p>
            <a:pPr lvl="0"/>
            <a:r>
              <a:rPr lang="en-US" dirty="0"/>
              <a:t>Click to edit Master text styles</a:t>
            </a:r>
          </a:p>
        </p:txBody>
      </p:sp>
      <p:sp>
        <p:nvSpPr>
          <p:cNvPr id="11" name="Arc 10">
            <a:extLst>
              <a:ext uri="{FF2B5EF4-FFF2-40B4-BE49-F238E27FC236}">
                <a16:creationId xmlns:a16="http://schemas.microsoft.com/office/drawing/2014/main" id="{83E2B6C1-C261-4C36-B0F1-29608144B4EC}"/>
              </a:ext>
            </a:extLst>
          </p:cNvPr>
          <p:cNvSpPr/>
          <p:nvPr userDrawn="1"/>
        </p:nvSpPr>
        <p:spPr>
          <a:xfrm>
            <a:off x="502921" y="1143001"/>
            <a:ext cx="3352800" cy="3352798"/>
          </a:xfrm>
          <a:prstGeom prst="arc">
            <a:avLst>
              <a:gd name="adj1" fmla="val 3764528"/>
              <a:gd name="adj2" fmla="val 142751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207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964-E538-461B-AA44-290206FA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4877A-C895-4F19-844A-EAE30800195C}"/>
              </a:ext>
            </a:extLst>
          </p:cNvPr>
          <p:cNvSpPr>
            <a:spLocks noGrp="1"/>
          </p:cNvSpPr>
          <p:nvPr>
            <p:ph idx="1"/>
          </p:nvPr>
        </p:nvSpPr>
        <p:spPr>
          <a:xfrm>
            <a:off x="495300" y="1485900"/>
            <a:ext cx="82296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F2EBE-CDAC-4364-8D98-889265C01516}"/>
              </a:ext>
            </a:extLst>
          </p:cNvPr>
          <p:cNvSpPr>
            <a:spLocks noGrp="1"/>
          </p:cNvSpPr>
          <p:nvPr>
            <p:ph type="dt" sz="half" idx="10"/>
          </p:nvPr>
        </p:nvSpPr>
        <p:spPr/>
        <p:txBody>
          <a:bodyPr/>
          <a:lstStyle/>
          <a:p>
            <a:fld id="{04021807-1C55-45AC-9EBD-E11C057D343E}" type="datetime1">
              <a:rPr lang="en-US" smtClean="0"/>
              <a:t>10/4/2023</a:t>
            </a:fld>
            <a:endParaRPr lang="en-US"/>
          </a:p>
        </p:txBody>
      </p:sp>
      <p:sp>
        <p:nvSpPr>
          <p:cNvPr id="5" name="Footer Placeholder 4">
            <a:extLst>
              <a:ext uri="{FF2B5EF4-FFF2-40B4-BE49-F238E27FC236}">
                <a16:creationId xmlns:a16="http://schemas.microsoft.com/office/drawing/2014/main" id="{4E765FF8-9920-470E-851B-DF3564848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9B7B-9E8F-4032-9781-75443F831FCF}"/>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11" name="Picture Placeholder 10">
            <a:extLst>
              <a:ext uri="{FF2B5EF4-FFF2-40B4-BE49-F238E27FC236}">
                <a16:creationId xmlns:a16="http://schemas.microsoft.com/office/drawing/2014/main" id="{3244790C-31A1-439F-9FF8-EAD55AB510E9}"/>
              </a:ext>
            </a:extLst>
          </p:cNvPr>
          <p:cNvSpPr>
            <a:spLocks noGrp="1"/>
          </p:cNvSpPr>
          <p:nvPr>
            <p:ph type="pic" sz="quarter" idx="13"/>
          </p:nvPr>
        </p:nvSpPr>
        <p:spPr>
          <a:xfrm>
            <a:off x="8619362" y="1256536"/>
            <a:ext cx="3572639" cy="3962400"/>
          </a:xfrm>
          <a:custGeom>
            <a:avLst/>
            <a:gdLst>
              <a:gd name="connsiteX0" fmla="*/ 1981200 w 3572639"/>
              <a:gd name="connsiteY0" fmla="*/ 0 h 3962400"/>
              <a:gd name="connsiteX1" fmla="*/ 3509990 w 3572639"/>
              <a:gd name="connsiteY1" fmla="*/ 720973 h 3962400"/>
              <a:gd name="connsiteX2" fmla="*/ 3572639 w 3572639"/>
              <a:gd name="connsiteY2" fmla="*/ 804752 h 3962400"/>
              <a:gd name="connsiteX3" fmla="*/ 3572639 w 3572639"/>
              <a:gd name="connsiteY3" fmla="*/ 3157649 h 3962400"/>
              <a:gd name="connsiteX4" fmla="*/ 3509990 w 3572639"/>
              <a:gd name="connsiteY4" fmla="*/ 3241428 h 3962400"/>
              <a:gd name="connsiteX5" fmla="*/ 1981200 w 3572639"/>
              <a:gd name="connsiteY5" fmla="*/ 3962400 h 3962400"/>
              <a:gd name="connsiteX6" fmla="*/ 0 w 3572639"/>
              <a:gd name="connsiteY6" fmla="*/ 1981200 h 3962400"/>
              <a:gd name="connsiteX7" fmla="*/ 1981200 w 3572639"/>
              <a:gd name="connsiteY7" fmla="*/ 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639" h="3962400">
                <a:moveTo>
                  <a:pt x="1981200" y="0"/>
                </a:moveTo>
                <a:cubicBezTo>
                  <a:pt x="2596680" y="0"/>
                  <a:pt x="3146609" y="280657"/>
                  <a:pt x="3509990" y="720973"/>
                </a:cubicBezTo>
                <a:lnTo>
                  <a:pt x="3572639" y="804752"/>
                </a:lnTo>
                <a:lnTo>
                  <a:pt x="3572639" y="3157649"/>
                </a:lnTo>
                <a:lnTo>
                  <a:pt x="3509990" y="3241428"/>
                </a:lnTo>
                <a:cubicBezTo>
                  <a:pt x="3146609" y="3681744"/>
                  <a:pt x="2596680" y="3962400"/>
                  <a:pt x="1981200" y="3962400"/>
                </a:cubicBezTo>
                <a:cubicBezTo>
                  <a:pt x="887013" y="3962400"/>
                  <a:pt x="0" y="3075387"/>
                  <a:pt x="0" y="1981200"/>
                </a:cubicBezTo>
                <a:cubicBezTo>
                  <a:pt x="0" y="887013"/>
                  <a:pt x="887013" y="0"/>
                  <a:pt x="1981200" y="0"/>
                </a:cubicBez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sp>
        <p:nvSpPr>
          <p:cNvPr id="9" name="Arc 8">
            <a:extLst>
              <a:ext uri="{FF2B5EF4-FFF2-40B4-BE49-F238E27FC236}">
                <a16:creationId xmlns:a16="http://schemas.microsoft.com/office/drawing/2014/main" id="{1B366663-935B-443B-95EC-0984024602A6}"/>
              </a:ext>
            </a:extLst>
          </p:cNvPr>
          <p:cNvSpPr/>
          <p:nvPr userDrawn="1"/>
        </p:nvSpPr>
        <p:spPr>
          <a:xfrm>
            <a:off x="8218550" y="855725"/>
            <a:ext cx="4764023" cy="4764023"/>
          </a:xfrm>
          <a:prstGeom prst="arc">
            <a:avLst>
              <a:gd name="adj1" fmla="val 4144231"/>
              <a:gd name="adj2" fmla="val 1361924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6CE76404-4F35-428F-ADE4-32D0EA6C09B2}"/>
              </a:ext>
            </a:extLst>
          </p:cNvPr>
          <p:cNvSpPr/>
          <p:nvPr userDrawn="1"/>
        </p:nvSpPr>
        <p:spPr>
          <a:xfrm>
            <a:off x="8399524" y="1036700"/>
            <a:ext cx="4402076" cy="4402074"/>
          </a:xfrm>
          <a:prstGeom prst="arc">
            <a:avLst>
              <a:gd name="adj1" fmla="val 4955923"/>
              <a:gd name="adj2" fmla="val 121903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6942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several, arranged&#10;&#10;Description automatically generated">
            <a:extLst>
              <a:ext uri="{FF2B5EF4-FFF2-40B4-BE49-F238E27FC236}">
                <a16:creationId xmlns:a16="http://schemas.microsoft.com/office/drawing/2014/main" id="{63DA2A1E-756D-448B-A1A9-A85986F459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625"/>
          <a:stretch/>
        </p:blipFill>
        <p:spPr>
          <a:xfrm rot="5400000">
            <a:off x="2667001" y="-2666998"/>
            <a:ext cx="6857998" cy="12191998"/>
          </a:xfrm>
          <a:prstGeom prst="rect">
            <a:avLst/>
          </a:prstGeom>
        </p:spPr>
      </p:pic>
      <p:sp>
        <p:nvSpPr>
          <p:cNvPr id="25" name="Rectangle 24">
            <a:extLst>
              <a:ext uri="{FF2B5EF4-FFF2-40B4-BE49-F238E27FC236}">
                <a16:creationId xmlns:a16="http://schemas.microsoft.com/office/drawing/2014/main" id="{D68B11BF-6238-484B-B9A8-3030FE37A159}"/>
              </a:ext>
            </a:extLst>
          </p:cNvPr>
          <p:cNvSpPr/>
          <p:nvPr userDrawn="1"/>
        </p:nvSpPr>
        <p:spPr>
          <a:xfrm>
            <a:off x="1" y="0"/>
            <a:ext cx="12191999" cy="6858000"/>
          </a:xfrm>
          <a:prstGeom prst="rect">
            <a:avLst/>
          </a:prstGeom>
          <a:gradFill flip="none" rotWithShape="1">
            <a:gsLst>
              <a:gs pos="7000">
                <a:schemeClr val="tx1">
                  <a:alpha val="96000"/>
                </a:schemeClr>
              </a:gs>
              <a:gs pos="100000">
                <a:schemeClr val="tx2">
                  <a:alpha val="5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B389-F985-4CB9-A0FE-EDA93E1F37E8}"/>
              </a:ext>
            </a:extLst>
          </p:cNvPr>
          <p:cNvSpPr>
            <a:spLocks noGrp="1"/>
          </p:cNvSpPr>
          <p:nvPr>
            <p:ph type="title" hasCustomPrompt="1"/>
          </p:nvPr>
        </p:nvSpPr>
        <p:spPr>
          <a:xfrm>
            <a:off x="3370521" y="2794981"/>
            <a:ext cx="8821478" cy="830997"/>
          </a:xfrm>
          <a:solidFill>
            <a:schemeClr val="accent1">
              <a:alpha val="83000"/>
            </a:schemeClr>
          </a:solidFill>
        </p:spPr>
        <p:txBody>
          <a:bodyPr wrap="square" lIns="182880" anchor="ctr" anchorCtr="0">
            <a:spAutoFit/>
          </a:bodyPr>
          <a:lstStyle>
            <a:lvl1pPr algn="l">
              <a:lnSpc>
                <a:spcPct val="100000"/>
              </a:lnSpc>
              <a:defRPr sz="48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3A4DE681-E2E5-42DA-B246-7916E6E0B7AF}"/>
              </a:ext>
            </a:extLst>
          </p:cNvPr>
          <p:cNvSpPr>
            <a:spLocks noGrp="1"/>
          </p:cNvSpPr>
          <p:nvPr>
            <p:ph type="body" idx="1"/>
          </p:nvPr>
        </p:nvSpPr>
        <p:spPr>
          <a:xfrm>
            <a:off x="4412512" y="3774559"/>
            <a:ext cx="7779486" cy="414670"/>
          </a:xfrm>
          <a:solidFill>
            <a:schemeClr val="tx1">
              <a:alpha val="52000"/>
            </a:schemeClr>
          </a:solidFill>
        </p:spPr>
        <p:txBody>
          <a:bodyPr anchor="ctr" anchorCtr="0">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3625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D2F-C3AF-4433-8B93-2749CEB8A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9E876-B336-4B1C-ACE8-0E1D6BC2EAEB}"/>
              </a:ext>
            </a:extLst>
          </p:cNvPr>
          <p:cNvSpPr>
            <a:spLocks noGrp="1"/>
          </p:cNvSpPr>
          <p:nvPr>
            <p:ph sz="half" idx="1"/>
          </p:nvPr>
        </p:nvSpPr>
        <p:spPr>
          <a:xfrm>
            <a:off x="495300" y="1485899"/>
            <a:ext cx="5524500" cy="47640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DA12746-D088-46FF-A0B5-496507E6BC1F}"/>
              </a:ext>
            </a:extLst>
          </p:cNvPr>
          <p:cNvSpPr>
            <a:spLocks noGrp="1"/>
          </p:cNvSpPr>
          <p:nvPr>
            <p:ph sz="half" idx="2"/>
          </p:nvPr>
        </p:nvSpPr>
        <p:spPr>
          <a:xfrm>
            <a:off x="6172200" y="1485899"/>
            <a:ext cx="5524500" cy="4764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CE463D-1D15-4C8E-8904-FB1015E32750}"/>
              </a:ext>
            </a:extLst>
          </p:cNvPr>
          <p:cNvSpPr>
            <a:spLocks noGrp="1"/>
          </p:cNvSpPr>
          <p:nvPr>
            <p:ph type="dt" sz="half" idx="10"/>
          </p:nvPr>
        </p:nvSpPr>
        <p:spPr/>
        <p:txBody>
          <a:bodyPr/>
          <a:lstStyle/>
          <a:p>
            <a:fld id="{017153DD-18CF-451E-A68A-C837A50CA867}" type="datetime1">
              <a:rPr lang="en-US" smtClean="0"/>
              <a:t>10/4/2023</a:t>
            </a:fld>
            <a:endParaRPr lang="en-US"/>
          </a:p>
        </p:txBody>
      </p:sp>
      <p:sp>
        <p:nvSpPr>
          <p:cNvPr id="6" name="Footer Placeholder 5">
            <a:extLst>
              <a:ext uri="{FF2B5EF4-FFF2-40B4-BE49-F238E27FC236}">
                <a16:creationId xmlns:a16="http://schemas.microsoft.com/office/drawing/2014/main" id="{A867834A-E3EB-4D55-8696-548EFFECD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84DCF-BBB5-4E65-B279-A2351F1066B1}"/>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400738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10/4/2023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Tree>
    <p:extLst>
      <p:ext uri="{BB962C8B-B14F-4D97-AF65-F5344CB8AC3E}">
        <p14:creationId xmlns:p14="http://schemas.microsoft.com/office/powerpoint/2010/main" val="258983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n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97B4352-D1BB-4505-834E-666925B7C3CC}"/>
              </a:ext>
            </a:extLst>
          </p:cNvPr>
          <p:cNvSpPr>
            <a:spLocks noGrp="1"/>
          </p:cNvSpPr>
          <p:nvPr>
            <p:ph type="pic" sz="quarter" idx="13"/>
          </p:nvPr>
        </p:nvSpPr>
        <p:spPr>
          <a:xfrm>
            <a:off x="0" y="1"/>
            <a:ext cx="6532646" cy="5470357"/>
          </a:xfrm>
          <a:custGeom>
            <a:avLst/>
            <a:gdLst>
              <a:gd name="connsiteX0" fmla="*/ 0 w 6532646"/>
              <a:gd name="connsiteY0" fmla="*/ 0 h 5470357"/>
              <a:gd name="connsiteX1" fmla="*/ 6000618 w 6532646"/>
              <a:gd name="connsiteY1" fmla="*/ 0 h 5470357"/>
              <a:gd name="connsiteX2" fmla="*/ 6098727 w 6532646"/>
              <a:gd name="connsiteY2" fmla="*/ 161492 h 5470357"/>
              <a:gd name="connsiteX3" fmla="*/ 6532646 w 6532646"/>
              <a:gd name="connsiteY3" fmla="*/ 1875171 h 5470357"/>
              <a:gd name="connsiteX4" fmla="*/ 2937460 w 6532646"/>
              <a:gd name="connsiteY4" fmla="*/ 5470357 h 5470357"/>
              <a:gd name="connsiteX5" fmla="*/ 163240 w 6532646"/>
              <a:gd name="connsiteY5" fmla="*/ 4162043 h 5470357"/>
              <a:gd name="connsiteX6" fmla="*/ 0 w 6532646"/>
              <a:gd name="connsiteY6" fmla="*/ 3943746 h 54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2646" h="5470357">
                <a:moveTo>
                  <a:pt x="0" y="0"/>
                </a:moveTo>
                <a:lnTo>
                  <a:pt x="6000618" y="0"/>
                </a:lnTo>
                <a:lnTo>
                  <a:pt x="6098727" y="161492"/>
                </a:lnTo>
                <a:cubicBezTo>
                  <a:pt x="6375457" y="670906"/>
                  <a:pt x="6532646" y="1254682"/>
                  <a:pt x="6532646" y="1875171"/>
                </a:cubicBezTo>
                <a:cubicBezTo>
                  <a:pt x="6532646" y="3860737"/>
                  <a:pt x="4923026" y="5470357"/>
                  <a:pt x="2937460" y="5470357"/>
                </a:cubicBezTo>
                <a:cubicBezTo>
                  <a:pt x="1820579" y="5470357"/>
                  <a:pt x="822650" y="4961063"/>
                  <a:pt x="163240" y="4162043"/>
                </a:cubicBezTo>
                <a:lnTo>
                  <a:pt x="0" y="3943746"/>
                </a:lnTo>
                <a:close/>
              </a:path>
            </a:pathLst>
          </a:custGeom>
          <a:solidFill>
            <a:schemeClr val="bg1">
              <a:lumMod val="95000"/>
            </a:schemeClr>
          </a:solidFill>
          <a:ln>
            <a:noFill/>
          </a:ln>
        </p:spPr>
        <p:txBody>
          <a:bodyPr wrap="square" anchor="ctr" anchorCtr="0">
            <a:noAutofit/>
          </a:bodyPr>
          <a:lstStyle>
            <a:lvl1pPr marL="0" indent="0" algn="ctr">
              <a:buNone/>
              <a:defRPr/>
            </a:lvl1pPr>
          </a:lstStyle>
          <a:p>
            <a:endParaRPr lang="en-US"/>
          </a:p>
        </p:txBody>
      </p:sp>
      <p:sp>
        <p:nvSpPr>
          <p:cNvPr id="2" name="Title 1">
            <a:extLst>
              <a:ext uri="{FF2B5EF4-FFF2-40B4-BE49-F238E27FC236}">
                <a16:creationId xmlns:a16="http://schemas.microsoft.com/office/drawing/2014/main" id="{74CFC91C-80A3-4B52-B579-11C632E77F6E}"/>
              </a:ext>
            </a:extLst>
          </p:cNvPr>
          <p:cNvSpPr>
            <a:spLocks noGrp="1"/>
          </p:cNvSpPr>
          <p:nvPr>
            <p:ph type="title"/>
          </p:nvPr>
        </p:nvSpPr>
        <p:spPr>
          <a:xfrm>
            <a:off x="7074650" y="3698973"/>
            <a:ext cx="5117350" cy="640080"/>
          </a:xfrm>
        </p:spPr>
        <p:txBody>
          <a:bodyPr>
            <a:noAutofit/>
          </a:bodyPr>
          <a:lstStyle>
            <a:lvl1pPr>
              <a:defRPr sz="5400" cap="all" baseline="0"/>
            </a:lvl1pPr>
          </a:lstStyle>
          <a:p>
            <a:r>
              <a:rPr lang="en-US" dirty="0"/>
              <a:t>Click to edit</a:t>
            </a:r>
          </a:p>
        </p:txBody>
      </p:sp>
      <p:sp>
        <p:nvSpPr>
          <p:cNvPr id="3" name="Date Placeholder 2">
            <a:extLst>
              <a:ext uri="{FF2B5EF4-FFF2-40B4-BE49-F238E27FC236}">
                <a16:creationId xmlns:a16="http://schemas.microsoft.com/office/drawing/2014/main" id="{10C467AB-EF55-4F72-9B85-B8EC69A6B46E}"/>
              </a:ext>
            </a:extLst>
          </p:cNvPr>
          <p:cNvSpPr>
            <a:spLocks noGrp="1"/>
          </p:cNvSpPr>
          <p:nvPr>
            <p:ph type="dt" sz="half" idx="10"/>
          </p:nvPr>
        </p:nvSpPr>
        <p:spPr/>
        <p:txBody>
          <a:bodyPr/>
          <a:lstStyle/>
          <a:p>
            <a:fld id="{1CD4D292-55DA-4D08-B17E-ACE5FA50D9C1}" type="datetime1">
              <a:rPr lang="en-US" smtClean="0"/>
              <a:t>10/4/2023</a:t>
            </a:fld>
            <a:endParaRPr lang="en-US"/>
          </a:p>
        </p:txBody>
      </p:sp>
      <p:sp>
        <p:nvSpPr>
          <p:cNvPr id="4" name="Footer Placeholder 3">
            <a:extLst>
              <a:ext uri="{FF2B5EF4-FFF2-40B4-BE49-F238E27FC236}">
                <a16:creationId xmlns:a16="http://schemas.microsoft.com/office/drawing/2014/main" id="{CA783CA8-E341-4099-A391-671AE3531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C484B-A738-42FF-B046-03CBEC0DF75E}"/>
              </a:ext>
            </a:extLst>
          </p:cNvPr>
          <p:cNvSpPr>
            <a:spLocks noGrp="1"/>
          </p:cNvSpPr>
          <p:nvPr>
            <p:ph type="sldNum" sz="quarter" idx="12"/>
          </p:nvPr>
        </p:nvSpPr>
        <p:spPr/>
        <p:txBody>
          <a:bodyPr/>
          <a:lstStyle/>
          <a:p>
            <a:fld id="{B5915699-0F63-4C61-80D8-C6D5EC39C3C1}" type="slidenum">
              <a:rPr lang="en-US" smtClean="0"/>
              <a:t>‹#›</a:t>
            </a:fld>
            <a:endParaRPr lang="en-US"/>
          </a:p>
        </p:txBody>
      </p:sp>
      <p:sp>
        <p:nvSpPr>
          <p:cNvPr id="6" name="Oval 5">
            <a:extLst>
              <a:ext uri="{FF2B5EF4-FFF2-40B4-BE49-F238E27FC236}">
                <a16:creationId xmlns:a16="http://schemas.microsoft.com/office/drawing/2014/main" id="{755A2FB0-9CD1-48A1-ADF9-A919F02759B3}"/>
              </a:ext>
            </a:extLst>
          </p:cNvPr>
          <p:cNvSpPr/>
          <p:nvPr userDrawn="1"/>
        </p:nvSpPr>
        <p:spPr>
          <a:xfrm>
            <a:off x="6096000" y="3563567"/>
            <a:ext cx="942975" cy="9429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Arial Black" panose="020B0A04020102020204" pitchFamily="34" charset="0"/>
              </a:rPr>
              <a:t>1</a:t>
            </a:r>
          </a:p>
        </p:txBody>
      </p:sp>
      <p:sp>
        <p:nvSpPr>
          <p:cNvPr id="15" name="Text Placeholder 14">
            <a:extLst>
              <a:ext uri="{FF2B5EF4-FFF2-40B4-BE49-F238E27FC236}">
                <a16:creationId xmlns:a16="http://schemas.microsoft.com/office/drawing/2014/main" id="{57D95B0D-8F05-430D-B872-D3B51CE4AB39}"/>
              </a:ext>
            </a:extLst>
          </p:cNvPr>
          <p:cNvSpPr>
            <a:spLocks noGrp="1"/>
          </p:cNvSpPr>
          <p:nvPr>
            <p:ph type="body" sz="quarter" idx="14" hasCustomPrompt="1"/>
          </p:nvPr>
        </p:nvSpPr>
        <p:spPr>
          <a:xfrm>
            <a:off x="7176977" y="4392853"/>
            <a:ext cx="4710223" cy="640080"/>
          </a:xfrm>
        </p:spPr>
        <p:txBody>
          <a:bodyPr>
            <a:normAutofit/>
          </a:bodyPr>
          <a:lstStyle>
            <a:lvl1pPr marL="0" indent="0">
              <a:buNone/>
              <a:defRPr sz="3200"/>
            </a:lvl1pPr>
          </a:lstStyle>
          <a:p>
            <a:pPr lvl="0"/>
            <a:r>
              <a:rPr lang="en-US" dirty="0"/>
              <a:t>Click to edit text styles</a:t>
            </a:r>
          </a:p>
        </p:txBody>
      </p:sp>
    </p:spTree>
    <p:extLst>
      <p:ext uri="{BB962C8B-B14F-4D97-AF65-F5344CB8AC3E}">
        <p14:creationId xmlns:p14="http://schemas.microsoft.com/office/powerpoint/2010/main" val="371282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close up of a yellow surface&#10;&#10;Description automatically generated with low confidence">
            <a:extLst>
              <a:ext uri="{FF2B5EF4-FFF2-40B4-BE49-F238E27FC236}">
                <a16:creationId xmlns:a16="http://schemas.microsoft.com/office/drawing/2014/main" id="{01CDD7BF-5523-4041-8061-9344446639CB}"/>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24786" r="480" b="68187"/>
          <a:stretch/>
        </p:blipFill>
        <p:spPr>
          <a:xfrm>
            <a:off x="4279900" y="6485860"/>
            <a:ext cx="7912100" cy="372140"/>
          </a:xfrm>
          <a:prstGeom prst="rect">
            <a:avLst/>
          </a:prstGeom>
        </p:spPr>
      </p:pic>
      <p:sp>
        <p:nvSpPr>
          <p:cNvPr id="8" name="Rectangle 7">
            <a:extLst>
              <a:ext uri="{FF2B5EF4-FFF2-40B4-BE49-F238E27FC236}">
                <a16:creationId xmlns:a16="http://schemas.microsoft.com/office/drawing/2014/main" id="{9DB7EDB3-1F32-4125-8CB3-0EEFA3751E49}"/>
              </a:ext>
            </a:extLst>
          </p:cNvPr>
          <p:cNvSpPr/>
          <p:nvPr userDrawn="1"/>
        </p:nvSpPr>
        <p:spPr>
          <a:xfrm>
            <a:off x="0" y="6485860"/>
            <a:ext cx="9962707" cy="372140"/>
          </a:xfrm>
          <a:prstGeom prst="rect">
            <a:avLst/>
          </a:prstGeom>
          <a:gradFill flip="none" rotWithShape="1">
            <a:gsLst>
              <a:gs pos="610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434CD2C-CABF-4687-A303-B09BF6804338}"/>
              </a:ext>
            </a:extLst>
          </p:cNvPr>
          <p:cNvSpPr>
            <a:spLocks noGrp="1"/>
          </p:cNvSpPr>
          <p:nvPr>
            <p:ph type="title"/>
          </p:nvPr>
        </p:nvSpPr>
        <p:spPr>
          <a:xfrm>
            <a:off x="495300" y="457200"/>
            <a:ext cx="11201400" cy="64008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8B073B-8565-4118-BD9A-4526647FF59A}"/>
              </a:ext>
            </a:extLst>
          </p:cNvPr>
          <p:cNvSpPr>
            <a:spLocks noGrp="1"/>
          </p:cNvSpPr>
          <p:nvPr>
            <p:ph type="body" idx="1"/>
          </p:nvPr>
        </p:nvSpPr>
        <p:spPr>
          <a:xfrm>
            <a:off x="495300" y="1485900"/>
            <a:ext cx="11201400" cy="47640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0F99A6F-D0FF-429A-B74B-988691ACFD6A}"/>
              </a:ext>
            </a:extLst>
          </p:cNvPr>
          <p:cNvSpPr>
            <a:spLocks noGrp="1"/>
          </p:cNvSpPr>
          <p:nvPr>
            <p:ph type="ftr" sz="quarter" idx="3"/>
          </p:nvPr>
        </p:nvSpPr>
        <p:spPr>
          <a:xfrm>
            <a:off x="2362200" y="6559169"/>
            <a:ext cx="3566160" cy="219456"/>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5ABBC873-8801-48F4-81EC-CC141B104D84}"/>
              </a:ext>
            </a:extLst>
          </p:cNvPr>
          <p:cNvSpPr>
            <a:spLocks noGrp="1"/>
          </p:cNvSpPr>
          <p:nvPr>
            <p:ph type="sldNum" sz="quarter" idx="4"/>
          </p:nvPr>
        </p:nvSpPr>
        <p:spPr>
          <a:xfrm>
            <a:off x="11138526" y="6559169"/>
            <a:ext cx="481974" cy="219456"/>
          </a:xfrm>
          <a:prstGeom prst="rect">
            <a:avLst/>
          </a:prstGeom>
          <a:noFill/>
        </p:spPr>
        <p:txBody>
          <a:bodyPr vert="horz" lIns="91440" tIns="45720" rIns="91440" bIns="45720" rtlCol="0" anchor="ctr"/>
          <a:lstStyle>
            <a:lvl1pPr algn="r">
              <a:defRPr sz="1200">
                <a:solidFill>
                  <a:schemeClr val="bg1"/>
                </a:solidFill>
              </a:defRPr>
            </a:lvl1pPr>
          </a:lstStyle>
          <a:p>
            <a:fld id="{B5915699-0F63-4C61-80D8-C6D5EC39C3C1}" type="slidenum">
              <a:rPr lang="en-US" smtClean="0"/>
              <a:pPr/>
              <a:t>‹#›</a:t>
            </a:fld>
            <a:endParaRPr lang="en-US" dirty="0"/>
          </a:p>
        </p:txBody>
      </p:sp>
      <p:sp>
        <p:nvSpPr>
          <p:cNvPr id="4" name="Date Placeholder 3">
            <a:extLst>
              <a:ext uri="{FF2B5EF4-FFF2-40B4-BE49-F238E27FC236}">
                <a16:creationId xmlns:a16="http://schemas.microsoft.com/office/drawing/2014/main" id="{B0858534-20FF-428C-A5B5-E792690EEFB4}"/>
              </a:ext>
            </a:extLst>
          </p:cNvPr>
          <p:cNvSpPr>
            <a:spLocks noGrp="1"/>
          </p:cNvSpPr>
          <p:nvPr>
            <p:ph type="dt" sz="half" idx="2"/>
          </p:nvPr>
        </p:nvSpPr>
        <p:spPr>
          <a:xfrm>
            <a:off x="1457325" y="6559169"/>
            <a:ext cx="914400" cy="219456"/>
          </a:xfrm>
          <a:prstGeom prst="rect">
            <a:avLst/>
          </a:prstGeom>
        </p:spPr>
        <p:txBody>
          <a:bodyPr vert="horz" lIns="91440" tIns="45720" rIns="91440" bIns="45720" rtlCol="0" anchor="ctr"/>
          <a:lstStyle>
            <a:lvl1pPr algn="l">
              <a:defRPr sz="1200">
                <a:solidFill>
                  <a:schemeClr val="bg1"/>
                </a:solidFill>
              </a:defRPr>
            </a:lvl1pPr>
          </a:lstStyle>
          <a:p>
            <a:fld id="{2E00B8AE-DF69-4F86-ADE3-928BC0E92655}" type="datetime1">
              <a:rPr lang="en-US" smtClean="0"/>
              <a:t>10/4/2023</a:t>
            </a:fld>
            <a:endParaRPr lang="en-US"/>
          </a:p>
        </p:txBody>
      </p:sp>
      <p:pic>
        <p:nvPicPr>
          <p:cNvPr id="10" name="Picture 9" descr="Logo&#10;&#10;Description automatically generated">
            <a:extLst>
              <a:ext uri="{FF2B5EF4-FFF2-40B4-BE49-F238E27FC236}">
                <a16:creationId xmlns:a16="http://schemas.microsoft.com/office/drawing/2014/main" id="{376DEE15-4979-469B-8A1E-7FC35BE4BE9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35255" y="5939940"/>
            <a:ext cx="1188720" cy="830557"/>
          </a:xfrm>
          <a:prstGeom prst="rect">
            <a:avLst/>
          </a:prstGeom>
        </p:spPr>
      </p:pic>
    </p:spTree>
    <p:extLst>
      <p:ext uri="{BB962C8B-B14F-4D97-AF65-F5344CB8AC3E}">
        <p14:creationId xmlns:p14="http://schemas.microsoft.com/office/powerpoint/2010/main" val="3444495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6" r:id="rId5"/>
    <p:sldLayoutId id="2147483651" r:id="rId6"/>
    <p:sldLayoutId id="2147483652" r:id="rId7"/>
    <p:sldLayoutId id="2147483654" r:id="rId8"/>
    <p:sldLayoutId id="2147483661" r:id="rId9"/>
    <p:sldLayoutId id="2147483660" r:id="rId10"/>
    <p:sldLayoutId id="2147483657" r:id="rId11"/>
    <p:sldLayoutId id="2147483655" r:id="rId12"/>
    <p:sldLayoutId id="2147483664" r:id="rId13"/>
    <p:sldLayoutId id="2147483665" r:id="rId14"/>
    <p:sldLayoutId id="2147483666" r:id="rId15"/>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12" userDrawn="1">
          <p15:clr>
            <a:srgbClr val="F26B43"/>
          </p15:clr>
        </p15:guide>
        <p15:guide id="3" pos="7368" userDrawn="1">
          <p15:clr>
            <a:srgbClr val="F26B43"/>
          </p15:clr>
        </p15:guide>
        <p15:guide id="4"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image" Target="../media/image8.jpg"/><Relationship Id="rId16"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jpg"/><Relationship Id="rId14"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mailto:Hannah.turner2@montana.edu" TargetMode="External"/><Relationship Id="rId5" Type="http://schemas.openxmlformats.org/officeDocument/2006/relationships/image" Target="../media/image61.jpe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15.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7.png"/><Relationship Id="rId15" Type="http://schemas.microsoft.com/office/2007/relationships/hdphoto" Target="../media/hdphoto5.wdp"/><Relationship Id="rId10"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EF68-433B-4884-B280-334BD444E7D3}"/>
              </a:ext>
            </a:extLst>
          </p:cNvPr>
          <p:cNvSpPr>
            <a:spLocks noGrp="1"/>
          </p:cNvSpPr>
          <p:nvPr>
            <p:ph type="ctrTitle"/>
          </p:nvPr>
        </p:nvSpPr>
        <p:spPr>
          <a:xfrm>
            <a:off x="5075831" y="1217517"/>
            <a:ext cx="6536808" cy="1616074"/>
          </a:xfrm>
        </p:spPr>
        <p:txBody>
          <a:bodyPr/>
          <a:lstStyle/>
          <a:p>
            <a:pPr algn="ctr"/>
            <a:r>
              <a:rPr lang="en-US" sz="4400" dirty="0"/>
              <a:t>Tasked with Terroir</a:t>
            </a:r>
            <a:br>
              <a:rPr lang="en-US" dirty="0"/>
            </a:br>
            <a:r>
              <a:rPr lang="en-US" sz="2000" dirty="0"/>
              <a:t>Investigating the contributions of barley to wort ionic composition, impacting brew process and flavor.</a:t>
            </a:r>
            <a:br>
              <a:rPr lang="en-US" sz="2000" dirty="0"/>
            </a:br>
            <a:br>
              <a:rPr lang="en-US" sz="2000" dirty="0"/>
            </a:br>
            <a:r>
              <a:rPr lang="en-US" sz="2000" dirty="0"/>
              <a:t>Hannah Turner – Montana State University</a:t>
            </a:r>
            <a:endParaRPr lang="en-US" dirty="0"/>
          </a:p>
        </p:txBody>
      </p:sp>
      <p:pic>
        <p:nvPicPr>
          <p:cNvPr id="5" name="Picture 4">
            <a:extLst>
              <a:ext uri="{FF2B5EF4-FFF2-40B4-BE49-F238E27FC236}">
                <a16:creationId xmlns:a16="http://schemas.microsoft.com/office/drawing/2014/main" id="{87559198-080E-F47E-7CEB-3192E3E6C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487" y="3270789"/>
            <a:ext cx="1507496" cy="1548598"/>
          </a:xfrm>
          <a:prstGeom prst="rect">
            <a:avLst/>
          </a:prstGeom>
        </p:spPr>
      </p:pic>
    </p:spTree>
    <p:extLst>
      <p:ext uri="{BB962C8B-B14F-4D97-AF65-F5344CB8AC3E}">
        <p14:creationId xmlns:p14="http://schemas.microsoft.com/office/powerpoint/2010/main" val="3823084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CE15-0CF9-4788-A534-48BAB7D3A8C1}"/>
              </a:ext>
            </a:extLst>
          </p:cNvPr>
          <p:cNvSpPr>
            <a:spLocks noGrp="1"/>
          </p:cNvSpPr>
          <p:nvPr>
            <p:ph type="title"/>
          </p:nvPr>
        </p:nvSpPr>
        <p:spPr>
          <a:xfrm>
            <a:off x="495300" y="457200"/>
            <a:ext cx="6092281" cy="1180026"/>
          </a:xfrm>
        </p:spPr>
        <p:txBody>
          <a:bodyPr>
            <a:normAutofit fontScale="90000"/>
          </a:bodyPr>
          <a:lstStyle/>
          <a:p>
            <a:r>
              <a:rPr lang="en-US" dirty="0"/>
              <a:t>30 Diverse Heirloom Malts</a:t>
            </a:r>
            <a:br>
              <a:rPr lang="en-US" dirty="0"/>
            </a:br>
            <a:r>
              <a:rPr lang="en-US" sz="2000" dirty="0"/>
              <a:t>-Same growing conditions</a:t>
            </a:r>
            <a:br>
              <a:rPr lang="en-US" sz="2000" dirty="0"/>
            </a:br>
            <a:r>
              <a:rPr lang="en-US" sz="2000" dirty="0"/>
              <a:t>-Same malting conditions</a:t>
            </a:r>
            <a:endParaRPr lang="en-US" dirty="0"/>
          </a:p>
        </p:txBody>
      </p:sp>
      <p:pic>
        <p:nvPicPr>
          <p:cNvPr id="12" name="Picture 11">
            <a:extLst>
              <a:ext uri="{FF2B5EF4-FFF2-40B4-BE49-F238E27FC236}">
                <a16:creationId xmlns:a16="http://schemas.microsoft.com/office/drawing/2014/main" id="{B8433277-5FDC-1929-72A3-E245F80A809C}"/>
              </a:ext>
            </a:extLst>
          </p:cNvPr>
          <p:cNvPicPr>
            <a:picLocks noChangeAspect="1"/>
          </p:cNvPicPr>
          <p:nvPr/>
        </p:nvPicPr>
        <p:blipFill>
          <a:blip r:embed="rId2"/>
          <a:stretch>
            <a:fillRect/>
          </a:stretch>
        </p:blipFill>
        <p:spPr>
          <a:xfrm>
            <a:off x="8283306" y="218417"/>
            <a:ext cx="3615962" cy="1993019"/>
          </a:xfrm>
          <a:prstGeom prst="rect">
            <a:avLst/>
          </a:prstGeom>
        </p:spPr>
      </p:pic>
      <p:pic>
        <p:nvPicPr>
          <p:cNvPr id="18" name="Picture 17">
            <a:extLst>
              <a:ext uri="{FF2B5EF4-FFF2-40B4-BE49-F238E27FC236}">
                <a16:creationId xmlns:a16="http://schemas.microsoft.com/office/drawing/2014/main" id="{CF6A84B6-ECF9-6368-920E-4CDE0D73ABDD}"/>
              </a:ext>
            </a:extLst>
          </p:cNvPr>
          <p:cNvPicPr>
            <a:picLocks noChangeAspect="1"/>
          </p:cNvPicPr>
          <p:nvPr/>
        </p:nvPicPr>
        <p:blipFill>
          <a:blip r:embed="rId3"/>
          <a:stretch>
            <a:fillRect/>
          </a:stretch>
        </p:blipFill>
        <p:spPr>
          <a:xfrm>
            <a:off x="4458966" y="1637226"/>
            <a:ext cx="3615961" cy="1996874"/>
          </a:xfrm>
          <a:prstGeom prst="rect">
            <a:avLst/>
          </a:prstGeom>
        </p:spPr>
      </p:pic>
      <p:pic>
        <p:nvPicPr>
          <p:cNvPr id="19" name="Picture 18">
            <a:extLst>
              <a:ext uri="{FF2B5EF4-FFF2-40B4-BE49-F238E27FC236}">
                <a16:creationId xmlns:a16="http://schemas.microsoft.com/office/drawing/2014/main" id="{350C4B1D-842A-C7FA-EAC8-087269F5E7DC}"/>
              </a:ext>
            </a:extLst>
          </p:cNvPr>
          <p:cNvPicPr>
            <a:picLocks noChangeAspect="1"/>
          </p:cNvPicPr>
          <p:nvPr/>
        </p:nvPicPr>
        <p:blipFill>
          <a:blip r:embed="rId4"/>
          <a:stretch>
            <a:fillRect/>
          </a:stretch>
        </p:blipFill>
        <p:spPr>
          <a:xfrm>
            <a:off x="4458964" y="3815688"/>
            <a:ext cx="3615963" cy="1996875"/>
          </a:xfrm>
          <a:prstGeom prst="rect">
            <a:avLst/>
          </a:prstGeom>
        </p:spPr>
      </p:pic>
      <p:pic>
        <p:nvPicPr>
          <p:cNvPr id="20" name="Picture 19">
            <a:extLst>
              <a:ext uri="{FF2B5EF4-FFF2-40B4-BE49-F238E27FC236}">
                <a16:creationId xmlns:a16="http://schemas.microsoft.com/office/drawing/2014/main" id="{DD3B094F-C476-A090-D142-760632CE65E0}"/>
              </a:ext>
            </a:extLst>
          </p:cNvPr>
          <p:cNvPicPr>
            <a:picLocks noChangeAspect="1"/>
          </p:cNvPicPr>
          <p:nvPr/>
        </p:nvPicPr>
        <p:blipFill>
          <a:blip r:embed="rId5"/>
          <a:stretch>
            <a:fillRect/>
          </a:stretch>
        </p:blipFill>
        <p:spPr>
          <a:xfrm>
            <a:off x="8283306" y="4646564"/>
            <a:ext cx="3615962" cy="1996874"/>
          </a:xfrm>
          <a:prstGeom prst="rect">
            <a:avLst/>
          </a:prstGeom>
        </p:spPr>
      </p:pic>
      <p:sp>
        <p:nvSpPr>
          <p:cNvPr id="23" name="TextBox 22">
            <a:extLst>
              <a:ext uri="{FF2B5EF4-FFF2-40B4-BE49-F238E27FC236}">
                <a16:creationId xmlns:a16="http://schemas.microsoft.com/office/drawing/2014/main" id="{21602CD0-393E-C033-BC31-228CCD647482}"/>
              </a:ext>
            </a:extLst>
          </p:cNvPr>
          <p:cNvSpPr txBox="1"/>
          <p:nvPr/>
        </p:nvSpPr>
        <p:spPr>
          <a:xfrm>
            <a:off x="8830778" y="619997"/>
            <a:ext cx="1372765" cy="265373"/>
          </a:xfrm>
          <a:prstGeom prst="rect">
            <a:avLst/>
          </a:prstGeom>
          <a:solidFill>
            <a:schemeClr val="accent5"/>
          </a:solidFill>
          <a:ln>
            <a:solidFill>
              <a:schemeClr val="tx1"/>
            </a:solidFill>
          </a:ln>
        </p:spPr>
        <p:txBody>
          <a:bodyPr wrap="square" rtlCol="0">
            <a:spAutoFit/>
          </a:bodyPr>
          <a:lstStyle/>
          <a:p>
            <a:r>
              <a:rPr lang="en-US" sz="1100" dirty="0">
                <a:solidFill>
                  <a:schemeClr val="bg1"/>
                </a:solidFill>
              </a:rPr>
              <a:t>Range: 0 – 0.13</a:t>
            </a:r>
          </a:p>
        </p:txBody>
      </p:sp>
      <p:sp>
        <p:nvSpPr>
          <p:cNvPr id="24" name="TextBox 23">
            <a:extLst>
              <a:ext uri="{FF2B5EF4-FFF2-40B4-BE49-F238E27FC236}">
                <a16:creationId xmlns:a16="http://schemas.microsoft.com/office/drawing/2014/main" id="{57572B3E-2DBD-06B7-5CFD-3C2F0293B48F}"/>
              </a:ext>
            </a:extLst>
          </p:cNvPr>
          <p:cNvSpPr txBox="1"/>
          <p:nvPr/>
        </p:nvSpPr>
        <p:spPr>
          <a:xfrm>
            <a:off x="4956332" y="2072936"/>
            <a:ext cx="1342868"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28 - 59</a:t>
            </a:r>
          </a:p>
        </p:txBody>
      </p:sp>
      <p:pic>
        <p:nvPicPr>
          <p:cNvPr id="25" name="Picture 24">
            <a:extLst>
              <a:ext uri="{FF2B5EF4-FFF2-40B4-BE49-F238E27FC236}">
                <a16:creationId xmlns:a16="http://schemas.microsoft.com/office/drawing/2014/main" id="{FFFD511E-3F0E-2564-FA9C-2AB22F5D7BC1}"/>
              </a:ext>
            </a:extLst>
          </p:cNvPr>
          <p:cNvPicPr>
            <a:picLocks noChangeAspect="1"/>
          </p:cNvPicPr>
          <p:nvPr/>
        </p:nvPicPr>
        <p:blipFill>
          <a:blip r:embed="rId6"/>
          <a:stretch>
            <a:fillRect/>
          </a:stretch>
        </p:blipFill>
        <p:spPr>
          <a:xfrm>
            <a:off x="8283307" y="2430563"/>
            <a:ext cx="3615961" cy="1996874"/>
          </a:xfrm>
          <a:prstGeom prst="rect">
            <a:avLst/>
          </a:prstGeom>
        </p:spPr>
      </p:pic>
      <p:sp>
        <p:nvSpPr>
          <p:cNvPr id="26" name="TextBox 25">
            <a:extLst>
              <a:ext uri="{FF2B5EF4-FFF2-40B4-BE49-F238E27FC236}">
                <a16:creationId xmlns:a16="http://schemas.microsoft.com/office/drawing/2014/main" id="{06184D96-34A6-E3A5-473B-E6532FBF1FA6}"/>
              </a:ext>
            </a:extLst>
          </p:cNvPr>
          <p:cNvSpPr txBox="1"/>
          <p:nvPr/>
        </p:nvSpPr>
        <p:spPr>
          <a:xfrm>
            <a:off x="4956332" y="4288937"/>
            <a:ext cx="1342868"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57 - 102</a:t>
            </a:r>
          </a:p>
        </p:txBody>
      </p:sp>
      <p:sp>
        <p:nvSpPr>
          <p:cNvPr id="27" name="TextBox 26">
            <a:extLst>
              <a:ext uri="{FF2B5EF4-FFF2-40B4-BE49-F238E27FC236}">
                <a16:creationId xmlns:a16="http://schemas.microsoft.com/office/drawing/2014/main" id="{008BA3BA-AF95-3815-0388-6468C3187BD8}"/>
              </a:ext>
            </a:extLst>
          </p:cNvPr>
          <p:cNvSpPr txBox="1"/>
          <p:nvPr/>
        </p:nvSpPr>
        <p:spPr>
          <a:xfrm>
            <a:off x="8703777" y="2856708"/>
            <a:ext cx="1626766" cy="276999"/>
          </a:xfrm>
          <a:prstGeom prst="rect">
            <a:avLst/>
          </a:prstGeom>
          <a:solidFill>
            <a:schemeClr val="accent6">
              <a:lumMod val="75000"/>
            </a:schemeClr>
          </a:solidFill>
          <a:ln>
            <a:solidFill>
              <a:schemeClr val="tx1"/>
            </a:solidFill>
          </a:ln>
        </p:spPr>
        <p:txBody>
          <a:bodyPr wrap="square" rtlCol="0">
            <a:spAutoFit/>
          </a:bodyPr>
          <a:lstStyle/>
          <a:p>
            <a:r>
              <a:rPr lang="en-US" sz="1200" dirty="0">
                <a:solidFill>
                  <a:schemeClr val="bg1"/>
                </a:solidFill>
              </a:rPr>
              <a:t>Range: 114 - 181</a:t>
            </a:r>
          </a:p>
        </p:txBody>
      </p:sp>
      <p:sp>
        <p:nvSpPr>
          <p:cNvPr id="28" name="TextBox 27">
            <a:extLst>
              <a:ext uri="{FF2B5EF4-FFF2-40B4-BE49-F238E27FC236}">
                <a16:creationId xmlns:a16="http://schemas.microsoft.com/office/drawing/2014/main" id="{C33D27E2-77F3-C166-4D9B-2090BE756EAD}"/>
              </a:ext>
            </a:extLst>
          </p:cNvPr>
          <p:cNvSpPr txBox="1"/>
          <p:nvPr/>
        </p:nvSpPr>
        <p:spPr>
          <a:xfrm>
            <a:off x="8772720" y="5120937"/>
            <a:ext cx="1557824" cy="276999"/>
          </a:xfrm>
          <a:prstGeom prst="rect">
            <a:avLst/>
          </a:prstGeom>
          <a:solidFill>
            <a:schemeClr val="accent6">
              <a:lumMod val="75000"/>
            </a:schemeClr>
          </a:solidFill>
          <a:ln>
            <a:solidFill>
              <a:schemeClr val="tx1"/>
            </a:solidFill>
          </a:ln>
        </p:spPr>
        <p:txBody>
          <a:bodyPr wrap="square" rtlCol="0">
            <a:spAutoFit/>
          </a:bodyPr>
          <a:lstStyle/>
          <a:p>
            <a:r>
              <a:rPr lang="en-US" sz="1200" dirty="0">
                <a:solidFill>
                  <a:schemeClr val="bg1"/>
                </a:solidFill>
              </a:rPr>
              <a:t>Range: 162 - 255</a:t>
            </a:r>
          </a:p>
        </p:txBody>
      </p:sp>
      <p:sp>
        <p:nvSpPr>
          <p:cNvPr id="30" name="TextBox 29">
            <a:extLst>
              <a:ext uri="{FF2B5EF4-FFF2-40B4-BE49-F238E27FC236}">
                <a16:creationId xmlns:a16="http://schemas.microsoft.com/office/drawing/2014/main" id="{706688DF-100A-DFBF-5F46-CEB41F539F35}"/>
              </a:ext>
            </a:extLst>
          </p:cNvPr>
          <p:cNvSpPr txBox="1"/>
          <p:nvPr/>
        </p:nvSpPr>
        <p:spPr>
          <a:xfrm>
            <a:off x="252428" y="1925940"/>
            <a:ext cx="4455220" cy="3416320"/>
          </a:xfrm>
          <a:prstGeom prst="rect">
            <a:avLst/>
          </a:prstGeom>
          <a:noFill/>
        </p:spPr>
        <p:txBody>
          <a:bodyPr wrap="square" rtlCol="0">
            <a:spAutoFit/>
          </a:bodyPr>
          <a:lstStyle/>
          <a:p>
            <a:r>
              <a:rPr lang="en-US" sz="2400" u="sng" dirty="0"/>
              <a:t>Most Impacted: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Potassium, doubled+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Silica, doubled+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Chloride, doubled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Magnesium, doubled</a:t>
            </a:r>
          </a:p>
        </p:txBody>
      </p:sp>
    </p:spTree>
    <p:extLst>
      <p:ext uri="{BB962C8B-B14F-4D97-AF65-F5344CB8AC3E}">
        <p14:creationId xmlns:p14="http://schemas.microsoft.com/office/powerpoint/2010/main" val="3850127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a:bodyPr>
          <a:lstStyle/>
          <a:p>
            <a:r>
              <a:rPr lang="en-US" dirty="0"/>
              <a:t>Variation by Location</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r>
              <a:rPr lang="en-US" dirty="0"/>
              <a:t>Environmental component (the field)</a:t>
            </a:r>
          </a:p>
        </p:txBody>
      </p:sp>
    </p:spTree>
    <p:extLst>
      <p:ext uri="{BB962C8B-B14F-4D97-AF65-F5344CB8AC3E}">
        <p14:creationId xmlns:p14="http://schemas.microsoft.com/office/powerpoint/2010/main" val="1480931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D8417-CDB8-7627-A770-6B2A173BF655}"/>
              </a:ext>
            </a:extLst>
          </p:cNvPr>
          <p:cNvPicPr>
            <a:picLocks noChangeAspect="1"/>
          </p:cNvPicPr>
          <p:nvPr/>
        </p:nvPicPr>
        <p:blipFill>
          <a:blip r:embed="rId2"/>
          <a:stretch>
            <a:fillRect/>
          </a:stretch>
        </p:blipFill>
        <p:spPr>
          <a:xfrm>
            <a:off x="8392091" y="188413"/>
            <a:ext cx="3611880" cy="2145604"/>
          </a:xfrm>
          <a:prstGeom prst="rect">
            <a:avLst/>
          </a:prstGeom>
        </p:spPr>
      </p:pic>
      <p:sp>
        <p:nvSpPr>
          <p:cNvPr id="2" name="Title 1">
            <a:extLst>
              <a:ext uri="{FF2B5EF4-FFF2-40B4-BE49-F238E27FC236}">
                <a16:creationId xmlns:a16="http://schemas.microsoft.com/office/drawing/2014/main" id="{92FACE15-0CF9-4788-A534-48BAB7D3A8C1}"/>
              </a:ext>
            </a:extLst>
          </p:cNvPr>
          <p:cNvSpPr>
            <a:spLocks noGrp="1"/>
          </p:cNvSpPr>
          <p:nvPr>
            <p:ph type="title"/>
          </p:nvPr>
        </p:nvSpPr>
        <p:spPr>
          <a:xfrm>
            <a:off x="495300" y="457200"/>
            <a:ext cx="7153729" cy="1180026"/>
          </a:xfrm>
        </p:spPr>
        <p:txBody>
          <a:bodyPr>
            <a:normAutofit fontScale="90000"/>
          </a:bodyPr>
          <a:lstStyle/>
          <a:p>
            <a:r>
              <a:rPr lang="en-US" dirty="0"/>
              <a:t>32 Barleys from across Montana</a:t>
            </a:r>
            <a:br>
              <a:rPr lang="en-US" dirty="0"/>
            </a:br>
            <a:r>
              <a:rPr lang="en-US" sz="2000" dirty="0"/>
              <a:t>-varied varieties</a:t>
            </a:r>
            <a:br>
              <a:rPr lang="en-US" sz="2000" dirty="0"/>
            </a:br>
            <a:r>
              <a:rPr lang="en-US" sz="2000" dirty="0"/>
              <a:t>-varied locations</a:t>
            </a:r>
            <a:endParaRPr lang="en-US" dirty="0"/>
          </a:p>
        </p:txBody>
      </p:sp>
      <p:sp>
        <p:nvSpPr>
          <p:cNvPr id="23" name="TextBox 22">
            <a:extLst>
              <a:ext uri="{FF2B5EF4-FFF2-40B4-BE49-F238E27FC236}">
                <a16:creationId xmlns:a16="http://schemas.microsoft.com/office/drawing/2014/main" id="{21602CD0-393E-C033-BC31-228CCD647482}"/>
              </a:ext>
            </a:extLst>
          </p:cNvPr>
          <p:cNvSpPr txBox="1"/>
          <p:nvPr/>
        </p:nvSpPr>
        <p:spPr>
          <a:xfrm>
            <a:off x="8830778" y="619997"/>
            <a:ext cx="1372765" cy="265373"/>
          </a:xfrm>
          <a:prstGeom prst="rect">
            <a:avLst/>
          </a:prstGeom>
          <a:solidFill>
            <a:schemeClr val="accent5"/>
          </a:solidFill>
          <a:ln>
            <a:solidFill>
              <a:schemeClr val="tx1"/>
            </a:solidFill>
          </a:ln>
        </p:spPr>
        <p:txBody>
          <a:bodyPr wrap="square" rtlCol="0">
            <a:spAutoFit/>
          </a:bodyPr>
          <a:lstStyle/>
          <a:p>
            <a:r>
              <a:rPr lang="en-US" sz="1100" dirty="0">
                <a:solidFill>
                  <a:schemeClr val="bg1"/>
                </a:solidFill>
              </a:rPr>
              <a:t>Range: 0 – 0.13</a:t>
            </a:r>
          </a:p>
        </p:txBody>
      </p:sp>
      <p:pic>
        <p:nvPicPr>
          <p:cNvPr id="4" name="Picture 3">
            <a:extLst>
              <a:ext uri="{FF2B5EF4-FFF2-40B4-BE49-F238E27FC236}">
                <a16:creationId xmlns:a16="http://schemas.microsoft.com/office/drawing/2014/main" id="{517F2886-C444-FCE1-B557-C44B39FF5E7F}"/>
              </a:ext>
            </a:extLst>
          </p:cNvPr>
          <p:cNvPicPr>
            <a:picLocks noChangeAspect="1"/>
          </p:cNvPicPr>
          <p:nvPr/>
        </p:nvPicPr>
        <p:blipFill>
          <a:blip r:embed="rId3"/>
          <a:stretch>
            <a:fillRect/>
          </a:stretch>
        </p:blipFill>
        <p:spPr>
          <a:xfrm>
            <a:off x="4613304" y="1261215"/>
            <a:ext cx="3611880" cy="2145605"/>
          </a:xfrm>
          <a:prstGeom prst="rect">
            <a:avLst/>
          </a:prstGeom>
        </p:spPr>
      </p:pic>
      <p:sp>
        <p:nvSpPr>
          <p:cNvPr id="24" name="TextBox 23">
            <a:extLst>
              <a:ext uri="{FF2B5EF4-FFF2-40B4-BE49-F238E27FC236}">
                <a16:creationId xmlns:a16="http://schemas.microsoft.com/office/drawing/2014/main" id="{57572B3E-2DBD-06B7-5CFD-3C2F0293B48F}"/>
              </a:ext>
            </a:extLst>
          </p:cNvPr>
          <p:cNvSpPr txBox="1"/>
          <p:nvPr/>
        </p:nvSpPr>
        <p:spPr>
          <a:xfrm>
            <a:off x="5095045" y="1674779"/>
            <a:ext cx="1342868"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50 - 146</a:t>
            </a:r>
          </a:p>
        </p:txBody>
      </p:sp>
      <p:pic>
        <p:nvPicPr>
          <p:cNvPr id="5" name="Picture 4">
            <a:extLst>
              <a:ext uri="{FF2B5EF4-FFF2-40B4-BE49-F238E27FC236}">
                <a16:creationId xmlns:a16="http://schemas.microsoft.com/office/drawing/2014/main" id="{90C0F45A-AFCA-343E-9BD3-1CF2AD2758E5}"/>
              </a:ext>
            </a:extLst>
          </p:cNvPr>
          <p:cNvPicPr>
            <a:picLocks noChangeAspect="1"/>
          </p:cNvPicPr>
          <p:nvPr/>
        </p:nvPicPr>
        <p:blipFill>
          <a:blip r:embed="rId4"/>
          <a:stretch>
            <a:fillRect/>
          </a:stretch>
        </p:blipFill>
        <p:spPr>
          <a:xfrm>
            <a:off x="4613304" y="3636173"/>
            <a:ext cx="3611880" cy="2146969"/>
          </a:xfrm>
          <a:prstGeom prst="rect">
            <a:avLst/>
          </a:prstGeom>
        </p:spPr>
      </p:pic>
      <p:sp>
        <p:nvSpPr>
          <p:cNvPr id="26" name="TextBox 25">
            <a:extLst>
              <a:ext uri="{FF2B5EF4-FFF2-40B4-BE49-F238E27FC236}">
                <a16:creationId xmlns:a16="http://schemas.microsoft.com/office/drawing/2014/main" id="{06184D96-34A6-E3A5-473B-E6532FBF1FA6}"/>
              </a:ext>
            </a:extLst>
          </p:cNvPr>
          <p:cNvSpPr txBox="1"/>
          <p:nvPr/>
        </p:nvSpPr>
        <p:spPr>
          <a:xfrm>
            <a:off x="5023004" y="4102210"/>
            <a:ext cx="1342868"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59 - 92</a:t>
            </a:r>
          </a:p>
        </p:txBody>
      </p:sp>
      <p:pic>
        <p:nvPicPr>
          <p:cNvPr id="6" name="Picture 5">
            <a:extLst>
              <a:ext uri="{FF2B5EF4-FFF2-40B4-BE49-F238E27FC236}">
                <a16:creationId xmlns:a16="http://schemas.microsoft.com/office/drawing/2014/main" id="{1B453383-6C71-54D2-EDA6-02102A1D8E7D}"/>
              </a:ext>
            </a:extLst>
          </p:cNvPr>
          <p:cNvPicPr>
            <a:picLocks noChangeAspect="1"/>
          </p:cNvPicPr>
          <p:nvPr/>
        </p:nvPicPr>
        <p:blipFill>
          <a:blip r:embed="rId5"/>
          <a:stretch>
            <a:fillRect/>
          </a:stretch>
        </p:blipFill>
        <p:spPr>
          <a:xfrm>
            <a:off x="8392091" y="2357205"/>
            <a:ext cx="3611880" cy="2147604"/>
          </a:xfrm>
          <a:prstGeom prst="rect">
            <a:avLst/>
          </a:prstGeom>
        </p:spPr>
      </p:pic>
      <p:sp>
        <p:nvSpPr>
          <p:cNvPr id="27" name="TextBox 26">
            <a:extLst>
              <a:ext uri="{FF2B5EF4-FFF2-40B4-BE49-F238E27FC236}">
                <a16:creationId xmlns:a16="http://schemas.microsoft.com/office/drawing/2014/main" id="{008BA3BA-AF95-3815-0388-6468C3187BD8}"/>
              </a:ext>
            </a:extLst>
          </p:cNvPr>
          <p:cNvSpPr txBox="1"/>
          <p:nvPr/>
        </p:nvSpPr>
        <p:spPr>
          <a:xfrm>
            <a:off x="8738248" y="2747548"/>
            <a:ext cx="1626766" cy="276999"/>
          </a:xfrm>
          <a:prstGeom prst="rect">
            <a:avLst/>
          </a:prstGeom>
          <a:solidFill>
            <a:schemeClr val="accent6">
              <a:lumMod val="75000"/>
            </a:schemeClr>
          </a:solidFill>
          <a:ln>
            <a:solidFill>
              <a:schemeClr val="tx1"/>
            </a:solidFill>
          </a:ln>
        </p:spPr>
        <p:txBody>
          <a:bodyPr wrap="square" rtlCol="0">
            <a:spAutoFit/>
          </a:bodyPr>
          <a:lstStyle/>
          <a:p>
            <a:r>
              <a:rPr lang="en-US" sz="1200" dirty="0">
                <a:solidFill>
                  <a:schemeClr val="bg1"/>
                </a:solidFill>
              </a:rPr>
              <a:t>Range: 78 - 185</a:t>
            </a:r>
          </a:p>
        </p:txBody>
      </p:sp>
      <p:pic>
        <p:nvPicPr>
          <p:cNvPr id="7" name="Picture 6">
            <a:extLst>
              <a:ext uri="{FF2B5EF4-FFF2-40B4-BE49-F238E27FC236}">
                <a16:creationId xmlns:a16="http://schemas.microsoft.com/office/drawing/2014/main" id="{02D488F2-EA9E-1FB7-E20B-15A2326DAB60}"/>
              </a:ext>
            </a:extLst>
          </p:cNvPr>
          <p:cNvPicPr>
            <a:picLocks noChangeAspect="1"/>
          </p:cNvPicPr>
          <p:nvPr/>
        </p:nvPicPr>
        <p:blipFill>
          <a:blip r:embed="rId6"/>
          <a:stretch>
            <a:fillRect/>
          </a:stretch>
        </p:blipFill>
        <p:spPr>
          <a:xfrm>
            <a:off x="8392091" y="4498988"/>
            <a:ext cx="3611880" cy="2150971"/>
          </a:xfrm>
          <a:prstGeom prst="rect">
            <a:avLst/>
          </a:prstGeom>
        </p:spPr>
      </p:pic>
      <p:sp>
        <p:nvSpPr>
          <p:cNvPr id="28" name="TextBox 27">
            <a:extLst>
              <a:ext uri="{FF2B5EF4-FFF2-40B4-BE49-F238E27FC236}">
                <a16:creationId xmlns:a16="http://schemas.microsoft.com/office/drawing/2014/main" id="{C33D27E2-77F3-C166-4D9B-2090BE756EAD}"/>
              </a:ext>
            </a:extLst>
          </p:cNvPr>
          <p:cNvSpPr txBox="1"/>
          <p:nvPr/>
        </p:nvSpPr>
        <p:spPr>
          <a:xfrm>
            <a:off x="8772719" y="4865812"/>
            <a:ext cx="1557824" cy="276999"/>
          </a:xfrm>
          <a:prstGeom prst="rect">
            <a:avLst/>
          </a:prstGeom>
          <a:solidFill>
            <a:schemeClr val="accent6">
              <a:lumMod val="75000"/>
            </a:schemeClr>
          </a:solidFill>
          <a:ln>
            <a:solidFill>
              <a:schemeClr val="tx1"/>
            </a:solidFill>
          </a:ln>
        </p:spPr>
        <p:txBody>
          <a:bodyPr wrap="square" rtlCol="0">
            <a:spAutoFit/>
          </a:bodyPr>
          <a:lstStyle/>
          <a:p>
            <a:r>
              <a:rPr lang="en-US" sz="1200" dirty="0">
                <a:solidFill>
                  <a:schemeClr val="bg1"/>
                </a:solidFill>
              </a:rPr>
              <a:t>Range: 228- 565</a:t>
            </a:r>
          </a:p>
        </p:txBody>
      </p:sp>
      <p:sp>
        <p:nvSpPr>
          <p:cNvPr id="29" name="TextBox 28">
            <a:extLst>
              <a:ext uri="{FF2B5EF4-FFF2-40B4-BE49-F238E27FC236}">
                <a16:creationId xmlns:a16="http://schemas.microsoft.com/office/drawing/2014/main" id="{B8F00B46-0782-4142-3170-64929B649701}"/>
              </a:ext>
            </a:extLst>
          </p:cNvPr>
          <p:cNvSpPr txBox="1"/>
          <p:nvPr/>
        </p:nvSpPr>
        <p:spPr>
          <a:xfrm>
            <a:off x="326914" y="1866579"/>
            <a:ext cx="4455220" cy="3416320"/>
          </a:xfrm>
          <a:prstGeom prst="rect">
            <a:avLst/>
          </a:prstGeom>
          <a:noFill/>
        </p:spPr>
        <p:txBody>
          <a:bodyPr wrap="square" rtlCol="0">
            <a:spAutoFit/>
          </a:bodyPr>
          <a:lstStyle/>
          <a:p>
            <a:r>
              <a:rPr lang="en-US" sz="2400" dirty="0"/>
              <a:t>Most Impacted:</a:t>
            </a:r>
          </a:p>
          <a:p>
            <a:endParaRPr lang="en-US" sz="2400" dirty="0"/>
          </a:p>
          <a:p>
            <a:pPr marL="285750" indent="-285750">
              <a:buFont typeface="Arial" panose="020B0604020202020204" pitchFamily="34" charset="0"/>
              <a:buChar char="•"/>
            </a:pPr>
            <a:r>
              <a:rPr lang="en-US" sz="2400" dirty="0"/>
              <a:t>Chloride, tripled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Potassium, doubled+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Silica, doubled+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Magnesium, doubled</a:t>
            </a:r>
          </a:p>
        </p:txBody>
      </p:sp>
    </p:spTree>
    <p:extLst>
      <p:ext uri="{BB962C8B-B14F-4D97-AF65-F5344CB8AC3E}">
        <p14:creationId xmlns:p14="http://schemas.microsoft.com/office/powerpoint/2010/main" val="843222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a:bodyPr>
          <a:lstStyle/>
          <a:p>
            <a:r>
              <a:rPr lang="en-US" dirty="0"/>
              <a:t>Variation by Malthouse</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r>
              <a:rPr lang="en-US" dirty="0"/>
              <a:t>Includes genetic and environmental variation</a:t>
            </a:r>
          </a:p>
        </p:txBody>
      </p:sp>
    </p:spTree>
    <p:extLst>
      <p:ext uri="{BB962C8B-B14F-4D97-AF65-F5344CB8AC3E}">
        <p14:creationId xmlns:p14="http://schemas.microsoft.com/office/powerpoint/2010/main" val="355654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0551-6429-AD4A-A08D-2930F15FA00A}"/>
              </a:ext>
            </a:extLst>
          </p:cNvPr>
          <p:cNvSpPr>
            <a:spLocks noGrp="1"/>
          </p:cNvSpPr>
          <p:nvPr>
            <p:ph type="title"/>
          </p:nvPr>
        </p:nvSpPr>
        <p:spPr/>
        <p:txBody>
          <a:bodyPr/>
          <a:lstStyle/>
          <a:p>
            <a:r>
              <a:rPr lang="en-US" dirty="0"/>
              <a:t>34 Malthouses, 90 malts</a:t>
            </a:r>
          </a:p>
        </p:txBody>
      </p:sp>
      <p:pic>
        <p:nvPicPr>
          <p:cNvPr id="5" name="Content Placeholder 4">
            <a:extLst>
              <a:ext uri="{FF2B5EF4-FFF2-40B4-BE49-F238E27FC236}">
                <a16:creationId xmlns:a16="http://schemas.microsoft.com/office/drawing/2014/main" id="{53F082DE-3D61-46F6-C559-DF51D7598D18}"/>
              </a:ext>
            </a:extLst>
          </p:cNvPr>
          <p:cNvPicPr>
            <a:picLocks noGrp="1"/>
          </p:cNvPicPr>
          <p:nvPr>
            <p:ph idx="1"/>
          </p:nvPr>
        </p:nvPicPr>
        <p:blipFill rotWithShape="1">
          <a:blip r:embed="rId2"/>
          <a:srcRect b="12542"/>
          <a:stretch/>
        </p:blipFill>
        <p:spPr>
          <a:xfrm>
            <a:off x="4547590" y="1373364"/>
            <a:ext cx="3611880" cy="1993392"/>
          </a:xfrm>
          <a:prstGeom prst="rect">
            <a:avLst/>
          </a:prstGeom>
        </p:spPr>
      </p:pic>
      <p:sp>
        <p:nvSpPr>
          <p:cNvPr id="4" name="Slide Number Placeholder 3">
            <a:extLst>
              <a:ext uri="{FF2B5EF4-FFF2-40B4-BE49-F238E27FC236}">
                <a16:creationId xmlns:a16="http://schemas.microsoft.com/office/drawing/2014/main" id="{88C4DF0B-7D68-D1EF-C35B-BF73FF2AE809}"/>
              </a:ext>
            </a:extLst>
          </p:cNvPr>
          <p:cNvSpPr>
            <a:spLocks noGrp="1"/>
          </p:cNvSpPr>
          <p:nvPr>
            <p:ph type="sldNum" sz="quarter" idx="12"/>
          </p:nvPr>
        </p:nvSpPr>
        <p:spPr/>
        <p:txBody>
          <a:bodyPr/>
          <a:lstStyle/>
          <a:p>
            <a:fld id="{B5915699-0F63-4C61-80D8-C6D5EC39C3C1}" type="slidenum">
              <a:rPr lang="en-US" smtClean="0"/>
              <a:t>14</a:t>
            </a:fld>
            <a:endParaRPr lang="en-US"/>
          </a:p>
        </p:txBody>
      </p:sp>
      <p:pic>
        <p:nvPicPr>
          <p:cNvPr id="6" name="Picture 5">
            <a:extLst>
              <a:ext uri="{FF2B5EF4-FFF2-40B4-BE49-F238E27FC236}">
                <a16:creationId xmlns:a16="http://schemas.microsoft.com/office/drawing/2014/main" id="{A08B914E-BFB6-78DB-A817-4DAF0221B30B}"/>
              </a:ext>
            </a:extLst>
          </p:cNvPr>
          <p:cNvPicPr>
            <a:picLocks/>
          </p:cNvPicPr>
          <p:nvPr/>
        </p:nvPicPr>
        <p:blipFill rotWithShape="1">
          <a:blip r:embed="rId3"/>
          <a:srcRect b="11673"/>
          <a:stretch/>
        </p:blipFill>
        <p:spPr>
          <a:xfrm>
            <a:off x="8284077" y="144540"/>
            <a:ext cx="3611880" cy="1993392"/>
          </a:xfrm>
          <a:prstGeom prst="rect">
            <a:avLst/>
          </a:prstGeom>
        </p:spPr>
      </p:pic>
      <p:pic>
        <p:nvPicPr>
          <p:cNvPr id="7" name="Picture 6">
            <a:extLst>
              <a:ext uri="{FF2B5EF4-FFF2-40B4-BE49-F238E27FC236}">
                <a16:creationId xmlns:a16="http://schemas.microsoft.com/office/drawing/2014/main" id="{4A329479-108E-268F-2BFC-160DFF33269E}"/>
              </a:ext>
            </a:extLst>
          </p:cNvPr>
          <p:cNvPicPr>
            <a:picLocks/>
          </p:cNvPicPr>
          <p:nvPr/>
        </p:nvPicPr>
        <p:blipFill rotWithShape="1">
          <a:blip r:embed="rId4"/>
          <a:srcRect b="11673"/>
          <a:stretch/>
        </p:blipFill>
        <p:spPr>
          <a:xfrm>
            <a:off x="4672197" y="3491245"/>
            <a:ext cx="3611880" cy="1993392"/>
          </a:xfrm>
          <a:prstGeom prst="rect">
            <a:avLst/>
          </a:prstGeom>
        </p:spPr>
      </p:pic>
      <p:pic>
        <p:nvPicPr>
          <p:cNvPr id="8" name="Picture 7">
            <a:extLst>
              <a:ext uri="{FF2B5EF4-FFF2-40B4-BE49-F238E27FC236}">
                <a16:creationId xmlns:a16="http://schemas.microsoft.com/office/drawing/2014/main" id="{862E87CD-598B-44A0-E56B-BCD5945070D9}"/>
              </a:ext>
            </a:extLst>
          </p:cNvPr>
          <p:cNvPicPr>
            <a:picLocks/>
          </p:cNvPicPr>
          <p:nvPr/>
        </p:nvPicPr>
        <p:blipFill>
          <a:blip r:embed="rId5"/>
          <a:stretch>
            <a:fillRect/>
          </a:stretch>
        </p:blipFill>
        <p:spPr>
          <a:xfrm>
            <a:off x="8284077" y="4444091"/>
            <a:ext cx="3611880" cy="1993392"/>
          </a:xfrm>
          <a:prstGeom prst="rect">
            <a:avLst/>
          </a:prstGeom>
        </p:spPr>
      </p:pic>
      <p:pic>
        <p:nvPicPr>
          <p:cNvPr id="9" name="Picture 8">
            <a:extLst>
              <a:ext uri="{FF2B5EF4-FFF2-40B4-BE49-F238E27FC236}">
                <a16:creationId xmlns:a16="http://schemas.microsoft.com/office/drawing/2014/main" id="{704E6BBC-5EF4-EBC2-B5B9-13A16B08AFF4}"/>
              </a:ext>
            </a:extLst>
          </p:cNvPr>
          <p:cNvPicPr>
            <a:picLocks/>
          </p:cNvPicPr>
          <p:nvPr/>
        </p:nvPicPr>
        <p:blipFill>
          <a:blip r:embed="rId6"/>
          <a:stretch>
            <a:fillRect/>
          </a:stretch>
        </p:blipFill>
        <p:spPr>
          <a:xfrm>
            <a:off x="8284077" y="2370060"/>
            <a:ext cx="3611880" cy="1993392"/>
          </a:xfrm>
          <a:prstGeom prst="rect">
            <a:avLst/>
          </a:prstGeom>
        </p:spPr>
      </p:pic>
      <p:sp>
        <p:nvSpPr>
          <p:cNvPr id="10" name="TextBox 9">
            <a:extLst>
              <a:ext uri="{FF2B5EF4-FFF2-40B4-BE49-F238E27FC236}">
                <a16:creationId xmlns:a16="http://schemas.microsoft.com/office/drawing/2014/main" id="{08AE2400-6A77-C928-2A42-A01830B9EC99}"/>
              </a:ext>
            </a:extLst>
          </p:cNvPr>
          <p:cNvSpPr txBox="1"/>
          <p:nvPr/>
        </p:nvSpPr>
        <p:spPr>
          <a:xfrm>
            <a:off x="4906360" y="1732836"/>
            <a:ext cx="1342868"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37 - 179</a:t>
            </a:r>
          </a:p>
        </p:txBody>
      </p:sp>
      <p:sp>
        <p:nvSpPr>
          <p:cNvPr id="11" name="TextBox 10">
            <a:extLst>
              <a:ext uri="{FF2B5EF4-FFF2-40B4-BE49-F238E27FC236}">
                <a16:creationId xmlns:a16="http://schemas.microsoft.com/office/drawing/2014/main" id="{6846A99D-864D-ADFC-120D-2471EB69ADF3}"/>
              </a:ext>
            </a:extLst>
          </p:cNvPr>
          <p:cNvSpPr txBox="1"/>
          <p:nvPr/>
        </p:nvSpPr>
        <p:spPr>
          <a:xfrm>
            <a:off x="5010662" y="3922934"/>
            <a:ext cx="1342868"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55 - 107</a:t>
            </a:r>
          </a:p>
        </p:txBody>
      </p:sp>
      <p:sp>
        <p:nvSpPr>
          <p:cNvPr id="12" name="TextBox 11">
            <a:extLst>
              <a:ext uri="{FF2B5EF4-FFF2-40B4-BE49-F238E27FC236}">
                <a16:creationId xmlns:a16="http://schemas.microsoft.com/office/drawing/2014/main" id="{A224939F-45E3-54EA-B7E3-D374226A4A86}"/>
              </a:ext>
            </a:extLst>
          </p:cNvPr>
          <p:cNvSpPr txBox="1"/>
          <p:nvPr/>
        </p:nvSpPr>
        <p:spPr>
          <a:xfrm>
            <a:off x="8556703" y="708903"/>
            <a:ext cx="1646840"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0.05 -  0.33</a:t>
            </a:r>
          </a:p>
        </p:txBody>
      </p:sp>
      <p:sp>
        <p:nvSpPr>
          <p:cNvPr id="13" name="TextBox 12">
            <a:extLst>
              <a:ext uri="{FF2B5EF4-FFF2-40B4-BE49-F238E27FC236}">
                <a16:creationId xmlns:a16="http://schemas.microsoft.com/office/drawing/2014/main" id="{EA273878-DD1F-D057-2AB4-9E60864552AA}"/>
              </a:ext>
            </a:extLst>
          </p:cNvPr>
          <p:cNvSpPr txBox="1"/>
          <p:nvPr/>
        </p:nvSpPr>
        <p:spPr>
          <a:xfrm>
            <a:off x="8556703" y="2756093"/>
            <a:ext cx="1342868"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35 - 187</a:t>
            </a:r>
          </a:p>
        </p:txBody>
      </p:sp>
      <p:sp>
        <p:nvSpPr>
          <p:cNvPr id="14" name="TextBox 13">
            <a:extLst>
              <a:ext uri="{FF2B5EF4-FFF2-40B4-BE49-F238E27FC236}">
                <a16:creationId xmlns:a16="http://schemas.microsoft.com/office/drawing/2014/main" id="{098379A4-02EA-7B2E-BCCB-FE71F382A5E4}"/>
              </a:ext>
            </a:extLst>
          </p:cNvPr>
          <p:cNvSpPr txBox="1"/>
          <p:nvPr/>
        </p:nvSpPr>
        <p:spPr>
          <a:xfrm>
            <a:off x="8556703" y="4749485"/>
            <a:ext cx="1646840" cy="261610"/>
          </a:xfrm>
          <a:prstGeom prst="rect">
            <a:avLst/>
          </a:prstGeom>
          <a:solidFill>
            <a:schemeClr val="accent6">
              <a:lumMod val="75000"/>
            </a:schemeClr>
          </a:solidFill>
          <a:ln>
            <a:solidFill>
              <a:schemeClr val="tx1"/>
            </a:solidFill>
          </a:ln>
        </p:spPr>
        <p:txBody>
          <a:bodyPr wrap="square" rtlCol="0">
            <a:spAutoFit/>
          </a:bodyPr>
          <a:lstStyle/>
          <a:p>
            <a:r>
              <a:rPr lang="en-US" sz="1100" dirty="0">
                <a:solidFill>
                  <a:schemeClr val="bg1"/>
                </a:solidFill>
              </a:rPr>
              <a:t>Range: 248 - 628</a:t>
            </a:r>
          </a:p>
        </p:txBody>
      </p:sp>
      <p:sp>
        <p:nvSpPr>
          <p:cNvPr id="15" name="TextBox 14">
            <a:extLst>
              <a:ext uri="{FF2B5EF4-FFF2-40B4-BE49-F238E27FC236}">
                <a16:creationId xmlns:a16="http://schemas.microsoft.com/office/drawing/2014/main" id="{708CAE2D-CFBA-37A9-F484-570779AEAA9C}"/>
              </a:ext>
            </a:extLst>
          </p:cNvPr>
          <p:cNvSpPr txBox="1"/>
          <p:nvPr/>
        </p:nvSpPr>
        <p:spPr>
          <a:xfrm>
            <a:off x="326533" y="1409940"/>
            <a:ext cx="4455220" cy="4154984"/>
          </a:xfrm>
          <a:prstGeom prst="rect">
            <a:avLst/>
          </a:prstGeom>
          <a:noFill/>
        </p:spPr>
        <p:txBody>
          <a:bodyPr wrap="square" rtlCol="0">
            <a:spAutoFit/>
          </a:bodyPr>
          <a:lstStyle/>
          <a:p>
            <a:r>
              <a:rPr lang="en-US" sz="2400" dirty="0"/>
              <a:t>Impacts:</a:t>
            </a:r>
          </a:p>
          <a:p>
            <a:endParaRPr lang="en-US" sz="2400" dirty="0"/>
          </a:p>
          <a:p>
            <a:pPr marL="285750" indent="-285750">
              <a:buFont typeface="Arial" panose="020B0604020202020204" pitchFamily="34" charset="0"/>
              <a:buChar char="•"/>
            </a:pPr>
            <a:r>
              <a:rPr lang="en-US" sz="2400" dirty="0"/>
              <a:t>Iron, 6 fold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Chloride, quadrupled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Potassium, doubled+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Silica, 5 fold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Magnesium, doubled</a:t>
            </a:r>
          </a:p>
        </p:txBody>
      </p:sp>
    </p:spTree>
    <p:extLst>
      <p:ext uri="{BB962C8B-B14F-4D97-AF65-F5344CB8AC3E}">
        <p14:creationId xmlns:p14="http://schemas.microsoft.com/office/powerpoint/2010/main" val="3728962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35E17-25D7-6387-0E17-984A41E04DC2}"/>
              </a:ext>
            </a:extLst>
          </p:cNvPr>
          <p:cNvSpPr>
            <a:spLocks noGrp="1"/>
          </p:cNvSpPr>
          <p:nvPr>
            <p:ph type="title"/>
          </p:nvPr>
        </p:nvSpPr>
        <p:spPr>
          <a:xfrm>
            <a:off x="495300" y="457200"/>
            <a:ext cx="11201400" cy="1416204"/>
          </a:xfrm>
        </p:spPr>
        <p:txBody>
          <a:bodyPr>
            <a:normAutofit/>
          </a:bodyPr>
          <a:lstStyle/>
          <a:p>
            <a:r>
              <a:rPr lang="en-US" dirty="0"/>
              <a:t>Terroir</a:t>
            </a:r>
            <a:br>
              <a:rPr lang="en-US" dirty="0"/>
            </a:br>
            <a:r>
              <a:rPr lang="en-US" sz="2000" dirty="0"/>
              <a:t>-34 malthouses, 1-4 malts from each</a:t>
            </a:r>
            <a:br>
              <a:rPr lang="en-US" sz="2000" dirty="0"/>
            </a:br>
            <a:endParaRPr lang="en-US" dirty="0"/>
          </a:p>
        </p:txBody>
      </p:sp>
      <p:sp>
        <p:nvSpPr>
          <p:cNvPr id="4" name="Slide Number Placeholder 3">
            <a:extLst>
              <a:ext uri="{FF2B5EF4-FFF2-40B4-BE49-F238E27FC236}">
                <a16:creationId xmlns:a16="http://schemas.microsoft.com/office/drawing/2014/main" id="{EF8CAE1A-0EFB-0EF5-039D-5971361CEF4A}"/>
              </a:ext>
            </a:extLst>
          </p:cNvPr>
          <p:cNvSpPr>
            <a:spLocks noGrp="1"/>
          </p:cNvSpPr>
          <p:nvPr>
            <p:ph type="sldNum" sz="quarter" idx="12"/>
          </p:nvPr>
        </p:nvSpPr>
        <p:spPr/>
        <p:txBody>
          <a:bodyPr/>
          <a:lstStyle/>
          <a:p>
            <a:fld id="{B5915699-0F63-4C61-80D8-C6D5EC39C3C1}" type="slidenum">
              <a:rPr lang="en-US" smtClean="0"/>
              <a:t>15</a:t>
            </a:fld>
            <a:endParaRPr lang="en-US"/>
          </a:p>
        </p:txBody>
      </p:sp>
      <p:pic>
        <p:nvPicPr>
          <p:cNvPr id="11" name="Content Placeholder 10">
            <a:extLst>
              <a:ext uri="{FF2B5EF4-FFF2-40B4-BE49-F238E27FC236}">
                <a16:creationId xmlns:a16="http://schemas.microsoft.com/office/drawing/2014/main" id="{2A5DB6F5-B66F-99AB-4338-EED9BC91299A}"/>
              </a:ext>
            </a:extLst>
          </p:cNvPr>
          <p:cNvPicPr>
            <a:picLocks noGrp="1" noChangeAspect="1"/>
          </p:cNvPicPr>
          <p:nvPr>
            <p:ph idx="1"/>
          </p:nvPr>
        </p:nvPicPr>
        <p:blipFill>
          <a:blip r:embed="rId2"/>
          <a:stretch>
            <a:fillRect/>
          </a:stretch>
        </p:blipFill>
        <p:spPr>
          <a:xfrm>
            <a:off x="596900" y="1826120"/>
            <a:ext cx="11201400" cy="3205759"/>
          </a:xfrm>
          <a:prstGeom prst="rect">
            <a:avLst/>
          </a:prstGeom>
        </p:spPr>
      </p:pic>
      <p:sp>
        <p:nvSpPr>
          <p:cNvPr id="12" name="TextBox 11">
            <a:extLst>
              <a:ext uri="{FF2B5EF4-FFF2-40B4-BE49-F238E27FC236}">
                <a16:creationId xmlns:a16="http://schemas.microsoft.com/office/drawing/2014/main" id="{6681EA2F-96ED-81B7-521A-7392B43D08A3}"/>
              </a:ext>
            </a:extLst>
          </p:cNvPr>
          <p:cNvSpPr txBox="1"/>
          <p:nvPr/>
        </p:nvSpPr>
        <p:spPr>
          <a:xfrm>
            <a:off x="203200" y="5238182"/>
            <a:ext cx="11988800" cy="307777"/>
          </a:xfrm>
          <a:prstGeom prst="rect">
            <a:avLst/>
          </a:prstGeom>
          <a:noFill/>
        </p:spPr>
        <p:txBody>
          <a:bodyPr wrap="square" rtlCol="0">
            <a:spAutoFit/>
          </a:bodyPr>
          <a:lstStyle/>
          <a:p>
            <a:r>
              <a:rPr lang="en-US" sz="1400" dirty="0"/>
              <a:t>Each bar represents one malt, 90 total. The high sodium bars represent 6 malts from two different, but closely located malthouses.</a:t>
            </a:r>
          </a:p>
        </p:txBody>
      </p:sp>
      <p:sp>
        <p:nvSpPr>
          <p:cNvPr id="14" name="TextBox 13">
            <a:extLst>
              <a:ext uri="{FF2B5EF4-FFF2-40B4-BE49-F238E27FC236}">
                <a16:creationId xmlns:a16="http://schemas.microsoft.com/office/drawing/2014/main" id="{24A35A11-6383-E8DC-0A13-76555B566ADE}"/>
              </a:ext>
            </a:extLst>
          </p:cNvPr>
          <p:cNvSpPr txBox="1"/>
          <p:nvPr/>
        </p:nvSpPr>
        <p:spPr>
          <a:xfrm>
            <a:off x="7260648" y="2355462"/>
            <a:ext cx="3877878" cy="923330"/>
          </a:xfrm>
          <a:prstGeom prst="rect">
            <a:avLst/>
          </a:prstGeom>
          <a:solidFill>
            <a:schemeClr val="bg2">
              <a:lumMod val="75000"/>
            </a:schemeClr>
          </a:solidFill>
        </p:spPr>
        <p:txBody>
          <a:bodyPr wrap="square">
            <a:spAutoFit/>
          </a:bodyPr>
          <a:lstStyle/>
          <a:p>
            <a:pPr algn="ctr"/>
            <a:r>
              <a:rPr lang="en-US" sz="1800" dirty="0">
                <a:solidFill>
                  <a:schemeClr val="bg1"/>
                </a:solidFill>
              </a:rPr>
              <a:t>Two malthouses (3 malts each), from similar proximity. </a:t>
            </a:r>
          </a:p>
          <a:p>
            <a:pPr algn="ctr"/>
            <a:r>
              <a:rPr lang="en-US" sz="1800" dirty="0">
                <a:solidFill>
                  <a:schemeClr val="bg1"/>
                </a:solidFill>
              </a:rPr>
              <a:t>A demonstration of terroir!</a:t>
            </a:r>
            <a:endParaRPr lang="en-US" dirty="0">
              <a:solidFill>
                <a:schemeClr val="bg1"/>
              </a:solidFill>
            </a:endParaRPr>
          </a:p>
        </p:txBody>
      </p:sp>
      <p:sp>
        <p:nvSpPr>
          <p:cNvPr id="15" name="Arrow: Right 14">
            <a:extLst>
              <a:ext uri="{FF2B5EF4-FFF2-40B4-BE49-F238E27FC236}">
                <a16:creationId xmlns:a16="http://schemas.microsoft.com/office/drawing/2014/main" id="{C68E857F-77D4-9B60-B992-0C6ECEC16EDA}"/>
              </a:ext>
            </a:extLst>
          </p:cNvPr>
          <p:cNvSpPr/>
          <p:nvPr/>
        </p:nvSpPr>
        <p:spPr>
          <a:xfrm rot="10368410">
            <a:off x="6105009" y="2875392"/>
            <a:ext cx="943428" cy="203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087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a:bodyPr>
          <a:lstStyle/>
          <a:p>
            <a:r>
              <a:rPr lang="en-US" dirty="0"/>
              <a:t>Tailored Malting Water</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r>
              <a:rPr lang="en-US" dirty="0"/>
              <a:t>Does malting water profile matter?</a:t>
            </a:r>
          </a:p>
        </p:txBody>
      </p:sp>
    </p:spTree>
    <p:extLst>
      <p:ext uri="{BB962C8B-B14F-4D97-AF65-F5344CB8AC3E}">
        <p14:creationId xmlns:p14="http://schemas.microsoft.com/office/powerpoint/2010/main" val="657487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99FC9-9149-1F19-E9DD-F158C4A2C6EA}"/>
              </a:ext>
            </a:extLst>
          </p:cNvPr>
          <p:cNvSpPr>
            <a:spLocks noGrp="1"/>
          </p:cNvSpPr>
          <p:nvPr>
            <p:ph type="title"/>
          </p:nvPr>
        </p:nvSpPr>
        <p:spPr/>
        <p:txBody>
          <a:bodyPr>
            <a:normAutofit fontScale="90000"/>
          </a:bodyPr>
          <a:lstStyle/>
          <a:p>
            <a:r>
              <a:rPr lang="en-US" dirty="0"/>
              <a:t>Study: Can Malthouse Water Impact Malt Minerals?</a:t>
            </a:r>
          </a:p>
        </p:txBody>
      </p:sp>
      <p:sp>
        <p:nvSpPr>
          <p:cNvPr id="3" name="Content Placeholder 2">
            <a:extLst>
              <a:ext uri="{FF2B5EF4-FFF2-40B4-BE49-F238E27FC236}">
                <a16:creationId xmlns:a16="http://schemas.microsoft.com/office/drawing/2014/main" id="{B415A12E-2630-33F6-0233-32BA8EDDDA1A}"/>
              </a:ext>
            </a:extLst>
          </p:cNvPr>
          <p:cNvSpPr>
            <a:spLocks noGrp="1"/>
          </p:cNvSpPr>
          <p:nvPr>
            <p:ph idx="1"/>
          </p:nvPr>
        </p:nvSpPr>
        <p:spPr>
          <a:xfrm>
            <a:off x="217479" y="1272613"/>
            <a:ext cx="11506926" cy="4809743"/>
          </a:xfrm>
        </p:spPr>
        <p:txBody>
          <a:bodyPr>
            <a:normAutofit/>
          </a:bodyPr>
          <a:lstStyle/>
          <a:p>
            <a:pPr marL="0" indent="0" algn="ctr">
              <a:buNone/>
            </a:pPr>
            <a:r>
              <a:rPr lang="en-US" sz="2400" dirty="0"/>
              <a:t>Beers are styled by traditional water profiles, </a:t>
            </a:r>
          </a:p>
          <a:p>
            <a:pPr marL="0" indent="0" algn="ctr">
              <a:buNone/>
            </a:pPr>
            <a:r>
              <a:rPr lang="en-US" sz="2000" dirty="0"/>
              <a:t>Malts from those historic beers would have been made with the same water!</a:t>
            </a:r>
          </a:p>
          <a:p>
            <a:pPr marL="0" indent="0" algn="ctr">
              <a:buNone/>
            </a:pPr>
            <a:endParaRPr lang="en-US" sz="2000" dirty="0"/>
          </a:p>
          <a:p>
            <a:pPr lvl="1"/>
            <a:endParaRPr lang="en-US" sz="2000" dirty="0"/>
          </a:p>
        </p:txBody>
      </p:sp>
      <p:graphicFrame>
        <p:nvGraphicFramePr>
          <p:cNvPr id="4" name="Table 5">
            <a:extLst>
              <a:ext uri="{FF2B5EF4-FFF2-40B4-BE49-F238E27FC236}">
                <a16:creationId xmlns:a16="http://schemas.microsoft.com/office/drawing/2014/main" id="{7027A583-C423-2BD6-5C12-3543644761ED}"/>
              </a:ext>
            </a:extLst>
          </p:cNvPr>
          <p:cNvGraphicFramePr>
            <a:graphicFrameLocks noGrp="1"/>
          </p:cNvGraphicFramePr>
          <p:nvPr>
            <p:extLst>
              <p:ext uri="{D42A27DB-BD31-4B8C-83A1-F6EECF244321}">
                <p14:modId xmlns:p14="http://schemas.microsoft.com/office/powerpoint/2010/main" val="3732141944"/>
              </p:ext>
            </p:extLst>
          </p:nvPr>
        </p:nvGraphicFramePr>
        <p:xfrm>
          <a:off x="7286171" y="2581286"/>
          <a:ext cx="4209144" cy="3004101"/>
        </p:xfrm>
        <a:graphic>
          <a:graphicData uri="http://schemas.openxmlformats.org/drawingml/2006/table">
            <a:tbl>
              <a:tblPr firstRow="1" bandRow="1">
                <a:tableStyleId>{5C22544A-7EE6-4342-B048-85BDC9FD1C3A}</a:tableStyleId>
              </a:tblPr>
              <a:tblGrid>
                <a:gridCol w="1052286">
                  <a:extLst>
                    <a:ext uri="{9D8B030D-6E8A-4147-A177-3AD203B41FA5}">
                      <a16:colId xmlns:a16="http://schemas.microsoft.com/office/drawing/2014/main" val="3498291926"/>
                    </a:ext>
                  </a:extLst>
                </a:gridCol>
                <a:gridCol w="1052286">
                  <a:extLst>
                    <a:ext uri="{9D8B030D-6E8A-4147-A177-3AD203B41FA5}">
                      <a16:colId xmlns:a16="http://schemas.microsoft.com/office/drawing/2014/main" val="2869119877"/>
                    </a:ext>
                  </a:extLst>
                </a:gridCol>
                <a:gridCol w="1052286">
                  <a:extLst>
                    <a:ext uri="{9D8B030D-6E8A-4147-A177-3AD203B41FA5}">
                      <a16:colId xmlns:a16="http://schemas.microsoft.com/office/drawing/2014/main" val="635706408"/>
                    </a:ext>
                  </a:extLst>
                </a:gridCol>
                <a:gridCol w="1052286">
                  <a:extLst>
                    <a:ext uri="{9D8B030D-6E8A-4147-A177-3AD203B41FA5}">
                      <a16:colId xmlns:a16="http://schemas.microsoft.com/office/drawing/2014/main" val="1212642062"/>
                    </a:ext>
                  </a:extLst>
                </a:gridCol>
              </a:tblGrid>
              <a:tr h="363843">
                <a:tc gridSpan="4">
                  <a:txBody>
                    <a:bodyPr/>
                    <a:lstStyle/>
                    <a:p>
                      <a:pPr algn="ctr"/>
                      <a:r>
                        <a:rPr lang="en-US" sz="1600" dirty="0">
                          <a:solidFill>
                            <a:schemeClr val="tx1"/>
                          </a:solidFill>
                        </a:rPr>
                        <a:t>Water Mineral Content: mg/L</a:t>
                      </a:r>
                    </a:p>
                  </a:txBody>
                  <a:tcPr anchor="ctr">
                    <a:solidFill>
                      <a:schemeClr val="accent1">
                        <a:lumMod val="60000"/>
                        <a:lumOff val="40000"/>
                      </a:schemeClr>
                    </a:solid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1732781052"/>
                  </a:ext>
                </a:extLst>
              </a:tr>
              <a:tr h="363843">
                <a:tc>
                  <a:txBody>
                    <a:bodyPr/>
                    <a:lstStyle/>
                    <a:p>
                      <a:pPr algn="ctr"/>
                      <a:r>
                        <a:rPr lang="en-US" sz="1200" dirty="0"/>
                        <a:t>Mineral</a:t>
                      </a:r>
                    </a:p>
                  </a:txBody>
                  <a:tcPr anchor="ctr">
                    <a:solidFill>
                      <a:schemeClr val="accent1"/>
                    </a:solidFill>
                  </a:tcPr>
                </a:tc>
                <a:tc>
                  <a:txBody>
                    <a:bodyPr/>
                    <a:lstStyle/>
                    <a:p>
                      <a:pPr algn="ctr"/>
                      <a:r>
                        <a:rPr lang="en-US" sz="1200" dirty="0"/>
                        <a:t>RO</a:t>
                      </a:r>
                    </a:p>
                  </a:txBody>
                  <a:tcPr anchor="ctr">
                    <a:solidFill>
                      <a:schemeClr val="accent1"/>
                    </a:solidFill>
                  </a:tcPr>
                </a:tc>
                <a:tc>
                  <a:txBody>
                    <a:bodyPr/>
                    <a:lstStyle/>
                    <a:p>
                      <a:pPr algn="ctr"/>
                      <a:r>
                        <a:rPr lang="en-US" sz="1200" dirty="0"/>
                        <a:t>Dortmund</a:t>
                      </a:r>
                    </a:p>
                  </a:txBody>
                  <a:tcPr anchor="ctr">
                    <a:solidFill>
                      <a:schemeClr val="accent1"/>
                    </a:solidFill>
                  </a:tcPr>
                </a:tc>
                <a:tc>
                  <a:txBody>
                    <a:bodyPr/>
                    <a:lstStyle/>
                    <a:p>
                      <a:pPr algn="ctr"/>
                      <a:r>
                        <a:rPr lang="en-US" sz="1200" dirty="0"/>
                        <a:t>Burton on Trent</a:t>
                      </a:r>
                    </a:p>
                  </a:txBody>
                  <a:tcPr anchor="ctr">
                    <a:solidFill>
                      <a:schemeClr val="accent1"/>
                    </a:solidFill>
                  </a:tcPr>
                </a:tc>
                <a:extLst>
                  <a:ext uri="{0D108BD9-81ED-4DB2-BD59-A6C34878D82A}">
                    <a16:rowId xmlns:a16="http://schemas.microsoft.com/office/drawing/2014/main" val="4145148399"/>
                  </a:ext>
                </a:extLst>
              </a:tr>
              <a:tr h="363843">
                <a:tc>
                  <a:txBody>
                    <a:bodyPr/>
                    <a:lstStyle/>
                    <a:p>
                      <a:pPr algn="ctr"/>
                      <a:r>
                        <a:rPr lang="en-US" sz="1200" dirty="0"/>
                        <a:t>K</a:t>
                      </a:r>
                    </a:p>
                  </a:txBody>
                  <a:tcPr anchor="ctr"/>
                </a:tc>
                <a:tc>
                  <a:txBody>
                    <a:bodyPr/>
                    <a:lstStyle/>
                    <a:p>
                      <a:pPr algn="ctr"/>
                      <a:r>
                        <a:rPr lang="en-US" sz="1200" dirty="0"/>
                        <a:t>&lt;1</a:t>
                      </a:r>
                    </a:p>
                  </a:txBody>
                  <a:tcPr anchor="ctr"/>
                </a:tc>
                <a:tc>
                  <a:txBody>
                    <a:bodyPr/>
                    <a:lstStyle/>
                    <a:p>
                      <a:pPr algn="ctr"/>
                      <a:r>
                        <a:rPr lang="en-US" sz="1200" dirty="0"/>
                        <a:t>0.8</a:t>
                      </a:r>
                    </a:p>
                  </a:txBody>
                  <a:tcPr anchor="ctr"/>
                </a:tc>
                <a:tc>
                  <a:txBody>
                    <a:bodyPr/>
                    <a:lstStyle/>
                    <a:p>
                      <a:pPr algn="ctr"/>
                      <a:r>
                        <a:rPr lang="en-US" sz="1200" dirty="0"/>
                        <a:t>2.5</a:t>
                      </a:r>
                    </a:p>
                  </a:txBody>
                  <a:tcPr anchor="ctr"/>
                </a:tc>
                <a:extLst>
                  <a:ext uri="{0D108BD9-81ED-4DB2-BD59-A6C34878D82A}">
                    <a16:rowId xmlns:a16="http://schemas.microsoft.com/office/drawing/2014/main" val="2086972899"/>
                  </a:ext>
                </a:extLst>
              </a:tr>
              <a:tr h="363843">
                <a:tc>
                  <a:txBody>
                    <a:bodyPr/>
                    <a:lstStyle/>
                    <a:p>
                      <a:pPr algn="ctr"/>
                      <a:r>
                        <a:rPr lang="en-US" sz="1200" dirty="0"/>
                        <a:t>Mg</a:t>
                      </a:r>
                    </a:p>
                  </a:txBody>
                  <a:tcPr anchor="ctr"/>
                </a:tc>
                <a:tc>
                  <a:txBody>
                    <a:bodyPr/>
                    <a:lstStyle/>
                    <a:p>
                      <a:pPr algn="ctr"/>
                      <a:r>
                        <a:rPr lang="en-US" sz="1200" dirty="0"/>
                        <a:t>&lt;1</a:t>
                      </a:r>
                    </a:p>
                  </a:txBody>
                  <a:tcPr anchor="ctr"/>
                </a:tc>
                <a:tc>
                  <a:txBody>
                    <a:bodyPr/>
                    <a:lstStyle/>
                    <a:p>
                      <a:pPr algn="ctr"/>
                      <a:r>
                        <a:rPr lang="en-US" sz="1200" dirty="0"/>
                        <a:t>53</a:t>
                      </a:r>
                    </a:p>
                  </a:txBody>
                  <a:tcPr anchor="ctr"/>
                </a:tc>
                <a:tc>
                  <a:txBody>
                    <a:bodyPr/>
                    <a:lstStyle/>
                    <a:p>
                      <a:pPr algn="ctr"/>
                      <a:r>
                        <a:rPr lang="en-US" sz="1200" dirty="0"/>
                        <a:t>54</a:t>
                      </a:r>
                    </a:p>
                  </a:txBody>
                  <a:tcPr anchor="ctr"/>
                </a:tc>
                <a:extLst>
                  <a:ext uri="{0D108BD9-81ED-4DB2-BD59-A6C34878D82A}">
                    <a16:rowId xmlns:a16="http://schemas.microsoft.com/office/drawing/2014/main" val="3702572704"/>
                  </a:ext>
                </a:extLst>
              </a:tr>
              <a:tr h="363843">
                <a:tc>
                  <a:txBody>
                    <a:bodyPr/>
                    <a:lstStyle/>
                    <a:p>
                      <a:pPr algn="ctr"/>
                      <a:r>
                        <a:rPr lang="en-US" sz="1200" dirty="0"/>
                        <a:t>Na</a:t>
                      </a:r>
                    </a:p>
                  </a:txBody>
                  <a:tcPr anchor="ctr"/>
                </a:tc>
                <a:tc>
                  <a:txBody>
                    <a:bodyPr/>
                    <a:lstStyle/>
                    <a:p>
                      <a:pPr algn="ctr"/>
                      <a:r>
                        <a:rPr lang="en-US" sz="1200" dirty="0"/>
                        <a:t>&lt;1</a:t>
                      </a:r>
                    </a:p>
                  </a:txBody>
                  <a:tcPr anchor="ctr"/>
                </a:tc>
                <a:tc>
                  <a:txBody>
                    <a:bodyPr/>
                    <a:lstStyle/>
                    <a:p>
                      <a:pPr algn="ctr"/>
                      <a:r>
                        <a:rPr lang="en-US" sz="1200" dirty="0"/>
                        <a:t>109</a:t>
                      </a:r>
                    </a:p>
                  </a:txBody>
                  <a:tcPr anchor="ctr"/>
                </a:tc>
                <a:tc>
                  <a:txBody>
                    <a:bodyPr/>
                    <a:lstStyle/>
                    <a:p>
                      <a:pPr algn="ctr"/>
                      <a:r>
                        <a:rPr lang="en-US" sz="1200" dirty="0"/>
                        <a:t>66</a:t>
                      </a:r>
                    </a:p>
                  </a:txBody>
                  <a:tcPr anchor="ctr"/>
                </a:tc>
                <a:extLst>
                  <a:ext uri="{0D108BD9-81ED-4DB2-BD59-A6C34878D82A}">
                    <a16:rowId xmlns:a16="http://schemas.microsoft.com/office/drawing/2014/main" val="479351457"/>
                  </a:ext>
                </a:extLst>
              </a:tr>
              <a:tr h="363843">
                <a:tc>
                  <a:txBody>
                    <a:bodyPr/>
                    <a:lstStyle/>
                    <a:p>
                      <a:pPr algn="ctr"/>
                      <a:r>
                        <a:rPr lang="en-US" sz="1200" dirty="0"/>
                        <a:t>SO4</a:t>
                      </a:r>
                    </a:p>
                  </a:txBody>
                  <a:tcPr anchor="ctr"/>
                </a:tc>
                <a:tc>
                  <a:txBody>
                    <a:bodyPr/>
                    <a:lstStyle/>
                    <a:p>
                      <a:pPr algn="ctr"/>
                      <a:r>
                        <a:rPr lang="en-US" sz="1200" dirty="0"/>
                        <a:t>&lt;1</a:t>
                      </a:r>
                    </a:p>
                  </a:txBody>
                  <a:tcPr anchor="ctr"/>
                </a:tc>
                <a:tc>
                  <a:txBody>
                    <a:bodyPr/>
                    <a:lstStyle/>
                    <a:p>
                      <a:pPr algn="ctr"/>
                      <a:r>
                        <a:rPr lang="en-US" sz="1200" dirty="0"/>
                        <a:t>310</a:t>
                      </a:r>
                    </a:p>
                  </a:txBody>
                  <a:tcPr anchor="ctr"/>
                </a:tc>
                <a:tc>
                  <a:txBody>
                    <a:bodyPr/>
                    <a:lstStyle/>
                    <a:p>
                      <a:pPr algn="ctr"/>
                      <a:r>
                        <a:rPr lang="en-US" sz="1200" dirty="0"/>
                        <a:t>800</a:t>
                      </a:r>
                    </a:p>
                  </a:txBody>
                  <a:tcPr anchor="ctr"/>
                </a:tc>
                <a:extLst>
                  <a:ext uri="{0D108BD9-81ED-4DB2-BD59-A6C34878D82A}">
                    <a16:rowId xmlns:a16="http://schemas.microsoft.com/office/drawing/2014/main" val="2093582350"/>
                  </a:ext>
                </a:extLst>
              </a:tr>
              <a:tr h="363843">
                <a:tc>
                  <a:txBody>
                    <a:bodyPr/>
                    <a:lstStyle/>
                    <a:p>
                      <a:pPr algn="ctr"/>
                      <a:r>
                        <a:rPr lang="en-US" sz="1200" dirty="0"/>
                        <a:t>Cl</a:t>
                      </a:r>
                    </a:p>
                  </a:txBody>
                  <a:tcPr anchor="ctr"/>
                </a:tc>
                <a:tc>
                  <a:txBody>
                    <a:bodyPr/>
                    <a:lstStyle/>
                    <a:p>
                      <a:pPr algn="ctr"/>
                      <a:r>
                        <a:rPr lang="en-US" sz="1200" dirty="0"/>
                        <a:t>&lt;1</a:t>
                      </a:r>
                    </a:p>
                  </a:txBody>
                  <a:tcPr anchor="ctr"/>
                </a:tc>
                <a:tc>
                  <a:txBody>
                    <a:bodyPr/>
                    <a:lstStyle/>
                    <a:p>
                      <a:pPr algn="ctr"/>
                      <a:r>
                        <a:rPr lang="en-US" sz="1200" dirty="0"/>
                        <a:t>130</a:t>
                      </a:r>
                    </a:p>
                  </a:txBody>
                  <a:tcPr anchor="ctr"/>
                </a:tc>
                <a:tc>
                  <a:txBody>
                    <a:bodyPr/>
                    <a:lstStyle/>
                    <a:p>
                      <a:pPr algn="ctr"/>
                      <a:r>
                        <a:rPr lang="en-US" sz="1200" dirty="0"/>
                        <a:t>29</a:t>
                      </a:r>
                    </a:p>
                  </a:txBody>
                  <a:tcPr anchor="ctr"/>
                </a:tc>
                <a:extLst>
                  <a:ext uri="{0D108BD9-81ED-4DB2-BD59-A6C34878D82A}">
                    <a16:rowId xmlns:a16="http://schemas.microsoft.com/office/drawing/2014/main" val="1803970760"/>
                  </a:ext>
                </a:extLst>
              </a:tr>
              <a:tr h="363843">
                <a:tc>
                  <a:txBody>
                    <a:bodyPr/>
                    <a:lstStyle/>
                    <a:p>
                      <a:pPr algn="ctr"/>
                      <a:r>
                        <a:rPr lang="en-US" sz="1200" dirty="0"/>
                        <a:t>Hardness</a:t>
                      </a:r>
                    </a:p>
                  </a:txBody>
                  <a:tcPr anchor="ctr"/>
                </a:tc>
                <a:tc>
                  <a:txBody>
                    <a:bodyPr/>
                    <a:lstStyle/>
                    <a:p>
                      <a:pPr algn="ctr"/>
                      <a:r>
                        <a:rPr lang="en-US" sz="1200" dirty="0"/>
                        <a:t>&lt;1</a:t>
                      </a:r>
                    </a:p>
                  </a:txBody>
                  <a:tcPr anchor="ctr"/>
                </a:tc>
                <a:tc>
                  <a:txBody>
                    <a:bodyPr/>
                    <a:lstStyle/>
                    <a:p>
                      <a:pPr algn="ctr"/>
                      <a:r>
                        <a:rPr lang="en-US" sz="1200" dirty="0"/>
                        <a:t>320</a:t>
                      </a:r>
                    </a:p>
                  </a:txBody>
                  <a:tcPr anchor="ctr"/>
                </a:tc>
                <a:tc>
                  <a:txBody>
                    <a:bodyPr/>
                    <a:lstStyle/>
                    <a:p>
                      <a:pPr algn="ctr"/>
                      <a:r>
                        <a:rPr lang="en-US" sz="1200" dirty="0"/>
                        <a:t>650</a:t>
                      </a:r>
                    </a:p>
                  </a:txBody>
                  <a:tcPr anchor="ctr"/>
                </a:tc>
                <a:extLst>
                  <a:ext uri="{0D108BD9-81ED-4DB2-BD59-A6C34878D82A}">
                    <a16:rowId xmlns:a16="http://schemas.microsoft.com/office/drawing/2014/main" val="3438052237"/>
                  </a:ext>
                </a:extLst>
              </a:tr>
            </a:tbl>
          </a:graphicData>
        </a:graphic>
      </p:graphicFrame>
      <p:sp>
        <p:nvSpPr>
          <p:cNvPr id="7" name="TextBox 6">
            <a:extLst>
              <a:ext uri="{FF2B5EF4-FFF2-40B4-BE49-F238E27FC236}">
                <a16:creationId xmlns:a16="http://schemas.microsoft.com/office/drawing/2014/main" id="{D2DDD670-D6D6-8CCA-F1FA-B26BF1C39DFF}"/>
              </a:ext>
            </a:extLst>
          </p:cNvPr>
          <p:cNvSpPr txBox="1"/>
          <p:nvPr/>
        </p:nvSpPr>
        <p:spPr>
          <a:xfrm>
            <a:off x="467595" y="2405953"/>
            <a:ext cx="7714462" cy="3108543"/>
          </a:xfrm>
          <a:prstGeom prst="rect">
            <a:avLst/>
          </a:prstGeom>
          <a:noFill/>
        </p:spPr>
        <p:txBody>
          <a:bodyPr wrap="square">
            <a:spAutoFit/>
          </a:bodyPr>
          <a:lstStyle/>
          <a:p>
            <a:pPr marL="457200" indent="-457200" algn="ctr">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5 varieties, 3 reps (from varied environments)</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Buzz, Copeland, Genie, Metcalfe, Violetta</a:t>
            </a:r>
          </a:p>
          <a:p>
            <a:pPr marL="914400" lvl="1" indent="-457200">
              <a:buFont typeface="Arial" panose="020B0604020202020204" pitchFamily="34" charset="0"/>
              <a:buChar char="•"/>
            </a:pPr>
            <a:r>
              <a:rPr lang="en-US" sz="2000" dirty="0">
                <a:latin typeface="Calibri" panose="020F0502020204030204" pitchFamily="34" charset="0"/>
                <a:cs typeface="Calibri" panose="020F0502020204030204" pitchFamily="34" charset="0"/>
              </a:rPr>
              <a:t>45 samples total</a:t>
            </a:r>
          </a:p>
          <a:p>
            <a:pPr lvl="1"/>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3 mineral profiles: Zero, medium, high</a:t>
            </a:r>
          </a:p>
          <a:p>
            <a:pPr marL="914400" lvl="1" indent="-457200">
              <a:buFont typeface="Arial" panose="020B0604020202020204" pitchFamily="34" charset="0"/>
              <a:buChar char="•"/>
            </a:pPr>
            <a:r>
              <a:rPr lang="en-US" sz="2000" dirty="0">
                <a:latin typeface="Calibri" panose="020F0502020204030204" pitchFamily="34" charset="0"/>
                <a:cs typeface="Calibri" panose="020F0502020204030204" pitchFamily="34" charset="0"/>
              </a:rPr>
              <a:t>RO, </a:t>
            </a:r>
            <a:r>
              <a:rPr lang="en-US" sz="2000" dirty="0" err="1">
                <a:latin typeface="Calibri" panose="020F0502020204030204" pitchFamily="34" charset="0"/>
                <a:cs typeface="Calibri" panose="020F0502020204030204" pitchFamily="34" charset="0"/>
              </a:rPr>
              <a:t>Dortmond</a:t>
            </a:r>
            <a:r>
              <a:rPr lang="en-US" sz="2000" dirty="0">
                <a:latin typeface="Calibri" panose="020F0502020204030204" pitchFamily="34" charset="0"/>
                <a:cs typeface="Calibri" panose="020F0502020204030204" pitchFamily="34" charset="0"/>
              </a:rPr>
              <a:t>, Burton on Trent</a:t>
            </a:r>
          </a:p>
          <a:p>
            <a:pPr lvl="1"/>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Malting kept consistent but for water treatment</a:t>
            </a:r>
          </a:p>
        </p:txBody>
      </p:sp>
    </p:spTree>
    <p:extLst>
      <p:ext uri="{BB962C8B-B14F-4D97-AF65-F5344CB8AC3E}">
        <p14:creationId xmlns:p14="http://schemas.microsoft.com/office/powerpoint/2010/main" val="517252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9E65-F433-5196-19A6-88AFC01D121A}"/>
              </a:ext>
            </a:extLst>
          </p:cNvPr>
          <p:cNvSpPr>
            <a:spLocks noGrp="1"/>
          </p:cNvSpPr>
          <p:nvPr>
            <p:ph type="title"/>
          </p:nvPr>
        </p:nvSpPr>
        <p:spPr/>
        <p:txBody>
          <a:bodyPr/>
          <a:lstStyle/>
          <a:p>
            <a:r>
              <a:rPr lang="en-US" dirty="0"/>
              <a:t>Effect of Water Treatment on Malt Quality</a:t>
            </a:r>
          </a:p>
        </p:txBody>
      </p:sp>
      <p:sp>
        <p:nvSpPr>
          <p:cNvPr id="11" name="TextBox 10">
            <a:extLst>
              <a:ext uri="{FF2B5EF4-FFF2-40B4-BE49-F238E27FC236}">
                <a16:creationId xmlns:a16="http://schemas.microsoft.com/office/drawing/2014/main" id="{40F5E5E7-2B1B-57A9-DB85-091417056C74}"/>
              </a:ext>
            </a:extLst>
          </p:cNvPr>
          <p:cNvSpPr txBox="1"/>
          <p:nvPr/>
        </p:nvSpPr>
        <p:spPr>
          <a:xfrm>
            <a:off x="2509193" y="987371"/>
            <a:ext cx="6780680" cy="307777"/>
          </a:xfrm>
          <a:prstGeom prst="rect">
            <a:avLst/>
          </a:prstGeom>
          <a:noFill/>
        </p:spPr>
        <p:txBody>
          <a:bodyPr wrap="square" rtlCol="0">
            <a:spAutoFit/>
          </a:bodyPr>
          <a:lstStyle/>
          <a:p>
            <a:r>
              <a:rPr lang="en-US" sz="1400" dirty="0"/>
              <a:t>Letters (a, b, c) indicate statistical differences p &lt; 0.00, or </a:t>
            </a:r>
            <a:r>
              <a:rPr lang="en-US" sz="1400" dirty="0">
                <a:solidFill>
                  <a:srgbClr val="0070C0"/>
                </a:solidFill>
              </a:rPr>
              <a:t>p &lt; 0.05</a:t>
            </a:r>
          </a:p>
        </p:txBody>
      </p:sp>
      <p:graphicFrame>
        <p:nvGraphicFramePr>
          <p:cNvPr id="16" name="Chart 15">
            <a:extLst>
              <a:ext uri="{FF2B5EF4-FFF2-40B4-BE49-F238E27FC236}">
                <a16:creationId xmlns:a16="http://schemas.microsoft.com/office/drawing/2014/main" id="{2F0E8D0A-FB40-2038-9E7C-EB1DA1ED6899}"/>
              </a:ext>
            </a:extLst>
          </p:cNvPr>
          <p:cNvGraphicFramePr>
            <a:graphicFrameLocks/>
          </p:cNvGraphicFramePr>
          <p:nvPr/>
        </p:nvGraphicFramePr>
        <p:xfrm>
          <a:off x="4696959" y="3809929"/>
          <a:ext cx="3200400" cy="2194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a:extLst>
              <a:ext uri="{FF2B5EF4-FFF2-40B4-BE49-F238E27FC236}">
                <a16:creationId xmlns:a16="http://schemas.microsoft.com/office/drawing/2014/main" id="{EAAD5B43-AB60-CAB1-A551-A1F78B4863DB}"/>
              </a:ext>
            </a:extLst>
          </p:cNvPr>
          <p:cNvGraphicFramePr>
            <a:graphicFrameLocks/>
          </p:cNvGraphicFramePr>
          <p:nvPr/>
        </p:nvGraphicFramePr>
        <p:xfrm>
          <a:off x="8263681" y="1448879"/>
          <a:ext cx="3200400" cy="2194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DC47F4F9-78DA-4313-C381-D1EAE2D03E98}"/>
              </a:ext>
            </a:extLst>
          </p:cNvPr>
          <p:cNvGraphicFramePr>
            <a:graphicFrameLocks/>
          </p:cNvGraphicFramePr>
          <p:nvPr/>
        </p:nvGraphicFramePr>
        <p:xfrm>
          <a:off x="4706106" y="1448879"/>
          <a:ext cx="3200400" cy="2194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467F3115-3B6A-C71C-9CB9-F488D9D06C11}"/>
              </a:ext>
            </a:extLst>
          </p:cNvPr>
          <p:cNvGraphicFramePr>
            <a:graphicFrameLocks/>
          </p:cNvGraphicFramePr>
          <p:nvPr/>
        </p:nvGraphicFramePr>
        <p:xfrm>
          <a:off x="8263681" y="3809929"/>
          <a:ext cx="3200400" cy="2194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id="{8D3ACD98-39D8-C54B-840C-BDF4D1C1B1E0}"/>
              </a:ext>
            </a:extLst>
          </p:cNvPr>
          <p:cNvGraphicFramePr>
            <a:graphicFrameLocks/>
          </p:cNvGraphicFramePr>
          <p:nvPr/>
        </p:nvGraphicFramePr>
        <p:xfrm>
          <a:off x="449606" y="2205917"/>
          <a:ext cx="3757027" cy="2675874"/>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ABE53078-118C-FE63-D0F3-893DE2F82B58}"/>
              </a:ext>
            </a:extLst>
          </p:cNvPr>
          <p:cNvSpPr txBox="1"/>
          <p:nvPr/>
        </p:nvSpPr>
        <p:spPr>
          <a:xfrm>
            <a:off x="2328119" y="2995937"/>
            <a:ext cx="643128" cy="261610"/>
          </a:xfrm>
          <a:prstGeom prst="rect">
            <a:avLst/>
          </a:prstGeom>
          <a:noFill/>
        </p:spPr>
        <p:txBody>
          <a:bodyPr wrap="square" rtlCol="0">
            <a:spAutoFit/>
          </a:bodyPr>
          <a:lstStyle/>
          <a:p>
            <a:r>
              <a:rPr lang="en-US" sz="1100" dirty="0"/>
              <a:t>b</a:t>
            </a:r>
          </a:p>
        </p:txBody>
      </p:sp>
      <p:sp>
        <p:nvSpPr>
          <p:cNvPr id="24" name="TextBox 23">
            <a:extLst>
              <a:ext uri="{FF2B5EF4-FFF2-40B4-BE49-F238E27FC236}">
                <a16:creationId xmlns:a16="http://schemas.microsoft.com/office/drawing/2014/main" id="{4C7C6D06-50C1-5AD8-8592-3ED5B5AD06D6}"/>
              </a:ext>
            </a:extLst>
          </p:cNvPr>
          <p:cNvSpPr txBox="1"/>
          <p:nvPr/>
        </p:nvSpPr>
        <p:spPr>
          <a:xfrm>
            <a:off x="3408133" y="3487920"/>
            <a:ext cx="643128" cy="261610"/>
          </a:xfrm>
          <a:prstGeom prst="rect">
            <a:avLst/>
          </a:prstGeom>
          <a:noFill/>
        </p:spPr>
        <p:txBody>
          <a:bodyPr wrap="square" rtlCol="0">
            <a:spAutoFit/>
          </a:bodyPr>
          <a:lstStyle/>
          <a:p>
            <a:r>
              <a:rPr lang="en-US" sz="1100" dirty="0"/>
              <a:t>c</a:t>
            </a:r>
          </a:p>
        </p:txBody>
      </p:sp>
      <p:sp>
        <p:nvSpPr>
          <p:cNvPr id="25" name="TextBox 24">
            <a:extLst>
              <a:ext uri="{FF2B5EF4-FFF2-40B4-BE49-F238E27FC236}">
                <a16:creationId xmlns:a16="http://schemas.microsoft.com/office/drawing/2014/main" id="{8843C3E8-5012-680B-00D3-4AABD8C41354}"/>
              </a:ext>
            </a:extLst>
          </p:cNvPr>
          <p:cNvSpPr txBox="1"/>
          <p:nvPr/>
        </p:nvSpPr>
        <p:spPr>
          <a:xfrm>
            <a:off x="1262037" y="2326183"/>
            <a:ext cx="643128" cy="261610"/>
          </a:xfrm>
          <a:prstGeom prst="rect">
            <a:avLst/>
          </a:prstGeom>
          <a:noFill/>
        </p:spPr>
        <p:txBody>
          <a:bodyPr wrap="square" rtlCol="0">
            <a:spAutoFit/>
          </a:bodyPr>
          <a:lstStyle/>
          <a:p>
            <a:r>
              <a:rPr lang="en-US" sz="1100" dirty="0"/>
              <a:t>a</a:t>
            </a:r>
          </a:p>
        </p:txBody>
      </p:sp>
      <p:sp>
        <p:nvSpPr>
          <p:cNvPr id="26" name="TextBox 25">
            <a:extLst>
              <a:ext uri="{FF2B5EF4-FFF2-40B4-BE49-F238E27FC236}">
                <a16:creationId xmlns:a16="http://schemas.microsoft.com/office/drawing/2014/main" id="{787BE73A-9547-4C84-C7C1-FAA74F7ECC1A}"/>
              </a:ext>
            </a:extLst>
          </p:cNvPr>
          <p:cNvSpPr txBox="1"/>
          <p:nvPr/>
        </p:nvSpPr>
        <p:spPr>
          <a:xfrm>
            <a:off x="6297159" y="1960919"/>
            <a:ext cx="643128" cy="261610"/>
          </a:xfrm>
          <a:prstGeom prst="rect">
            <a:avLst/>
          </a:prstGeom>
          <a:noFill/>
        </p:spPr>
        <p:txBody>
          <a:bodyPr wrap="square" rtlCol="0">
            <a:spAutoFit/>
          </a:bodyPr>
          <a:lstStyle/>
          <a:p>
            <a:r>
              <a:rPr lang="en-US" sz="1100" dirty="0"/>
              <a:t>b</a:t>
            </a:r>
          </a:p>
        </p:txBody>
      </p:sp>
      <p:sp>
        <p:nvSpPr>
          <p:cNvPr id="27" name="TextBox 26">
            <a:extLst>
              <a:ext uri="{FF2B5EF4-FFF2-40B4-BE49-F238E27FC236}">
                <a16:creationId xmlns:a16="http://schemas.microsoft.com/office/drawing/2014/main" id="{89D03A43-8C2D-E3CF-FDBC-292B5A230777}"/>
              </a:ext>
            </a:extLst>
          </p:cNvPr>
          <p:cNvSpPr txBox="1"/>
          <p:nvPr/>
        </p:nvSpPr>
        <p:spPr>
          <a:xfrm>
            <a:off x="7198990" y="2037061"/>
            <a:ext cx="643128" cy="261610"/>
          </a:xfrm>
          <a:prstGeom prst="rect">
            <a:avLst/>
          </a:prstGeom>
          <a:noFill/>
        </p:spPr>
        <p:txBody>
          <a:bodyPr wrap="square" rtlCol="0">
            <a:spAutoFit/>
          </a:bodyPr>
          <a:lstStyle/>
          <a:p>
            <a:r>
              <a:rPr lang="en-US" sz="1100" dirty="0"/>
              <a:t>c</a:t>
            </a:r>
          </a:p>
        </p:txBody>
      </p:sp>
      <p:sp>
        <p:nvSpPr>
          <p:cNvPr id="28" name="TextBox 27">
            <a:extLst>
              <a:ext uri="{FF2B5EF4-FFF2-40B4-BE49-F238E27FC236}">
                <a16:creationId xmlns:a16="http://schemas.microsoft.com/office/drawing/2014/main" id="{BBE75F45-9F4E-7F78-87C6-703106A48A04}"/>
              </a:ext>
            </a:extLst>
          </p:cNvPr>
          <p:cNvSpPr txBox="1"/>
          <p:nvPr/>
        </p:nvSpPr>
        <p:spPr>
          <a:xfrm>
            <a:off x="5395328" y="1699309"/>
            <a:ext cx="643128" cy="261610"/>
          </a:xfrm>
          <a:prstGeom prst="rect">
            <a:avLst/>
          </a:prstGeom>
          <a:noFill/>
        </p:spPr>
        <p:txBody>
          <a:bodyPr wrap="square" rtlCol="0">
            <a:spAutoFit/>
          </a:bodyPr>
          <a:lstStyle/>
          <a:p>
            <a:r>
              <a:rPr lang="en-US" sz="1100" dirty="0"/>
              <a:t>a</a:t>
            </a:r>
          </a:p>
        </p:txBody>
      </p:sp>
      <p:sp>
        <p:nvSpPr>
          <p:cNvPr id="29" name="TextBox 28">
            <a:extLst>
              <a:ext uri="{FF2B5EF4-FFF2-40B4-BE49-F238E27FC236}">
                <a16:creationId xmlns:a16="http://schemas.microsoft.com/office/drawing/2014/main" id="{0310CAF7-2D97-7E85-D138-A80BEF596939}"/>
              </a:ext>
            </a:extLst>
          </p:cNvPr>
          <p:cNvSpPr txBox="1"/>
          <p:nvPr/>
        </p:nvSpPr>
        <p:spPr>
          <a:xfrm>
            <a:off x="6249537" y="3970011"/>
            <a:ext cx="643128" cy="261610"/>
          </a:xfrm>
          <a:prstGeom prst="rect">
            <a:avLst/>
          </a:prstGeom>
          <a:noFill/>
        </p:spPr>
        <p:txBody>
          <a:bodyPr wrap="square" rtlCol="0">
            <a:spAutoFit/>
          </a:bodyPr>
          <a:lstStyle/>
          <a:p>
            <a:r>
              <a:rPr lang="en-US" sz="1100" dirty="0"/>
              <a:t>b</a:t>
            </a:r>
          </a:p>
        </p:txBody>
      </p:sp>
      <p:sp>
        <p:nvSpPr>
          <p:cNvPr id="30" name="TextBox 29">
            <a:extLst>
              <a:ext uri="{FF2B5EF4-FFF2-40B4-BE49-F238E27FC236}">
                <a16:creationId xmlns:a16="http://schemas.microsoft.com/office/drawing/2014/main" id="{C158C53A-904D-F71A-3AD4-018D9620FCDA}"/>
              </a:ext>
            </a:extLst>
          </p:cNvPr>
          <p:cNvSpPr txBox="1"/>
          <p:nvPr/>
        </p:nvSpPr>
        <p:spPr>
          <a:xfrm>
            <a:off x="7149455" y="3970011"/>
            <a:ext cx="643128" cy="261610"/>
          </a:xfrm>
          <a:prstGeom prst="rect">
            <a:avLst/>
          </a:prstGeom>
          <a:noFill/>
        </p:spPr>
        <p:txBody>
          <a:bodyPr wrap="square" rtlCol="0">
            <a:spAutoFit/>
          </a:bodyPr>
          <a:lstStyle/>
          <a:p>
            <a:r>
              <a:rPr lang="en-US" sz="1100" dirty="0"/>
              <a:t>b</a:t>
            </a:r>
          </a:p>
        </p:txBody>
      </p:sp>
      <p:sp>
        <p:nvSpPr>
          <p:cNvPr id="31" name="TextBox 30">
            <a:extLst>
              <a:ext uri="{FF2B5EF4-FFF2-40B4-BE49-F238E27FC236}">
                <a16:creationId xmlns:a16="http://schemas.microsoft.com/office/drawing/2014/main" id="{ADB75602-8B8D-DFA3-F2AC-2403EAE32C70}"/>
              </a:ext>
            </a:extLst>
          </p:cNvPr>
          <p:cNvSpPr txBox="1"/>
          <p:nvPr/>
        </p:nvSpPr>
        <p:spPr>
          <a:xfrm>
            <a:off x="5328272" y="4690962"/>
            <a:ext cx="643128" cy="261610"/>
          </a:xfrm>
          <a:prstGeom prst="rect">
            <a:avLst/>
          </a:prstGeom>
          <a:noFill/>
        </p:spPr>
        <p:txBody>
          <a:bodyPr wrap="square" rtlCol="0">
            <a:spAutoFit/>
          </a:bodyPr>
          <a:lstStyle/>
          <a:p>
            <a:r>
              <a:rPr lang="en-US" sz="1100" dirty="0"/>
              <a:t>a</a:t>
            </a:r>
          </a:p>
        </p:txBody>
      </p:sp>
      <p:sp>
        <p:nvSpPr>
          <p:cNvPr id="32" name="TextBox 31">
            <a:extLst>
              <a:ext uri="{FF2B5EF4-FFF2-40B4-BE49-F238E27FC236}">
                <a16:creationId xmlns:a16="http://schemas.microsoft.com/office/drawing/2014/main" id="{C087B884-B68B-5C25-A84D-E0DBE5279A63}"/>
              </a:ext>
            </a:extLst>
          </p:cNvPr>
          <p:cNvSpPr txBox="1"/>
          <p:nvPr/>
        </p:nvSpPr>
        <p:spPr>
          <a:xfrm>
            <a:off x="9847886" y="1994116"/>
            <a:ext cx="643128" cy="261610"/>
          </a:xfrm>
          <a:prstGeom prst="rect">
            <a:avLst/>
          </a:prstGeom>
          <a:noFill/>
        </p:spPr>
        <p:txBody>
          <a:bodyPr wrap="square" rtlCol="0">
            <a:spAutoFit/>
          </a:bodyPr>
          <a:lstStyle/>
          <a:p>
            <a:r>
              <a:rPr lang="en-US" sz="1100" dirty="0">
                <a:solidFill>
                  <a:srgbClr val="0070C0"/>
                </a:solidFill>
              </a:rPr>
              <a:t>b</a:t>
            </a:r>
          </a:p>
        </p:txBody>
      </p:sp>
      <p:sp>
        <p:nvSpPr>
          <p:cNvPr id="33" name="TextBox 32">
            <a:extLst>
              <a:ext uri="{FF2B5EF4-FFF2-40B4-BE49-F238E27FC236}">
                <a16:creationId xmlns:a16="http://schemas.microsoft.com/office/drawing/2014/main" id="{E6D72E40-7238-FF1A-A091-D21A5132E097}"/>
              </a:ext>
            </a:extLst>
          </p:cNvPr>
          <p:cNvSpPr txBox="1"/>
          <p:nvPr/>
        </p:nvSpPr>
        <p:spPr>
          <a:xfrm>
            <a:off x="10747801" y="1583427"/>
            <a:ext cx="643128" cy="261610"/>
          </a:xfrm>
          <a:prstGeom prst="rect">
            <a:avLst/>
          </a:prstGeom>
          <a:noFill/>
        </p:spPr>
        <p:txBody>
          <a:bodyPr wrap="square" rtlCol="0">
            <a:spAutoFit/>
          </a:bodyPr>
          <a:lstStyle/>
          <a:p>
            <a:r>
              <a:rPr lang="en-US" sz="1100" dirty="0">
                <a:solidFill>
                  <a:srgbClr val="0070C0"/>
                </a:solidFill>
              </a:rPr>
              <a:t>c</a:t>
            </a:r>
          </a:p>
        </p:txBody>
      </p:sp>
      <p:sp>
        <p:nvSpPr>
          <p:cNvPr id="34" name="TextBox 33">
            <a:extLst>
              <a:ext uri="{FF2B5EF4-FFF2-40B4-BE49-F238E27FC236}">
                <a16:creationId xmlns:a16="http://schemas.microsoft.com/office/drawing/2014/main" id="{070F838A-7CD3-6804-8FDF-E3168D5BC79F}"/>
              </a:ext>
            </a:extLst>
          </p:cNvPr>
          <p:cNvSpPr txBox="1"/>
          <p:nvPr/>
        </p:nvSpPr>
        <p:spPr>
          <a:xfrm>
            <a:off x="8919006" y="2326183"/>
            <a:ext cx="643128" cy="261610"/>
          </a:xfrm>
          <a:prstGeom prst="rect">
            <a:avLst/>
          </a:prstGeom>
          <a:noFill/>
        </p:spPr>
        <p:txBody>
          <a:bodyPr wrap="square" rtlCol="0">
            <a:spAutoFit/>
          </a:bodyPr>
          <a:lstStyle/>
          <a:p>
            <a:r>
              <a:rPr lang="en-US" sz="1100" dirty="0"/>
              <a:t>a</a:t>
            </a:r>
          </a:p>
        </p:txBody>
      </p:sp>
      <p:sp>
        <p:nvSpPr>
          <p:cNvPr id="35" name="TextBox 34">
            <a:extLst>
              <a:ext uri="{FF2B5EF4-FFF2-40B4-BE49-F238E27FC236}">
                <a16:creationId xmlns:a16="http://schemas.microsoft.com/office/drawing/2014/main" id="{09474F35-AD51-33BC-B47F-90BB5E66EEE7}"/>
              </a:ext>
            </a:extLst>
          </p:cNvPr>
          <p:cNvSpPr txBox="1"/>
          <p:nvPr/>
        </p:nvSpPr>
        <p:spPr>
          <a:xfrm>
            <a:off x="9863881" y="3944880"/>
            <a:ext cx="643128" cy="261610"/>
          </a:xfrm>
          <a:prstGeom prst="rect">
            <a:avLst/>
          </a:prstGeom>
          <a:noFill/>
        </p:spPr>
        <p:txBody>
          <a:bodyPr wrap="square" rtlCol="0">
            <a:spAutoFit/>
          </a:bodyPr>
          <a:lstStyle/>
          <a:p>
            <a:r>
              <a:rPr lang="en-US" sz="1100" dirty="0">
                <a:solidFill>
                  <a:srgbClr val="0070C0"/>
                </a:solidFill>
              </a:rPr>
              <a:t>b</a:t>
            </a:r>
          </a:p>
        </p:txBody>
      </p:sp>
      <p:sp>
        <p:nvSpPr>
          <p:cNvPr id="36" name="TextBox 35">
            <a:extLst>
              <a:ext uri="{FF2B5EF4-FFF2-40B4-BE49-F238E27FC236}">
                <a16:creationId xmlns:a16="http://schemas.microsoft.com/office/drawing/2014/main" id="{7F2CC40D-E1B9-E1BD-7087-DE4BBF29280C}"/>
              </a:ext>
            </a:extLst>
          </p:cNvPr>
          <p:cNvSpPr txBox="1"/>
          <p:nvPr/>
        </p:nvSpPr>
        <p:spPr>
          <a:xfrm>
            <a:off x="10747801" y="3985760"/>
            <a:ext cx="643128" cy="261610"/>
          </a:xfrm>
          <a:prstGeom prst="rect">
            <a:avLst/>
          </a:prstGeom>
          <a:noFill/>
        </p:spPr>
        <p:txBody>
          <a:bodyPr wrap="square" rtlCol="0">
            <a:spAutoFit/>
          </a:bodyPr>
          <a:lstStyle/>
          <a:p>
            <a:r>
              <a:rPr lang="en-US" sz="1100" dirty="0">
                <a:solidFill>
                  <a:srgbClr val="0070C0"/>
                </a:solidFill>
              </a:rPr>
              <a:t>c</a:t>
            </a:r>
          </a:p>
        </p:txBody>
      </p:sp>
      <p:sp>
        <p:nvSpPr>
          <p:cNvPr id="37" name="TextBox 36">
            <a:extLst>
              <a:ext uri="{FF2B5EF4-FFF2-40B4-BE49-F238E27FC236}">
                <a16:creationId xmlns:a16="http://schemas.microsoft.com/office/drawing/2014/main" id="{82B00E4A-3EDF-9472-C093-F0E7E12CC7B0}"/>
              </a:ext>
            </a:extLst>
          </p:cNvPr>
          <p:cNvSpPr txBox="1"/>
          <p:nvPr/>
        </p:nvSpPr>
        <p:spPr>
          <a:xfrm>
            <a:off x="8964343" y="4701621"/>
            <a:ext cx="643128" cy="261610"/>
          </a:xfrm>
          <a:prstGeom prst="rect">
            <a:avLst/>
          </a:prstGeom>
          <a:noFill/>
        </p:spPr>
        <p:txBody>
          <a:bodyPr wrap="square" rtlCol="0">
            <a:spAutoFit/>
          </a:bodyPr>
          <a:lstStyle/>
          <a:p>
            <a:r>
              <a:rPr lang="en-US" sz="1100" dirty="0"/>
              <a:t>a</a:t>
            </a:r>
          </a:p>
        </p:txBody>
      </p:sp>
    </p:spTree>
    <p:extLst>
      <p:ext uri="{BB962C8B-B14F-4D97-AF65-F5344CB8AC3E}">
        <p14:creationId xmlns:p14="http://schemas.microsoft.com/office/powerpoint/2010/main" val="310786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9E65-F433-5196-19A6-88AFC01D121A}"/>
              </a:ext>
            </a:extLst>
          </p:cNvPr>
          <p:cNvSpPr>
            <a:spLocks noGrp="1"/>
          </p:cNvSpPr>
          <p:nvPr>
            <p:ph type="title"/>
          </p:nvPr>
        </p:nvSpPr>
        <p:spPr/>
        <p:txBody>
          <a:bodyPr/>
          <a:lstStyle/>
          <a:p>
            <a:r>
              <a:rPr lang="en-US" dirty="0"/>
              <a:t>Effect of Water Treatment on Minerals</a:t>
            </a:r>
          </a:p>
        </p:txBody>
      </p:sp>
      <p:sp>
        <p:nvSpPr>
          <p:cNvPr id="11" name="TextBox 10">
            <a:extLst>
              <a:ext uri="{FF2B5EF4-FFF2-40B4-BE49-F238E27FC236}">
                <a16:creationId xmlns:a16="http://schemas.microsoft.com/office/drawing/2014/main" id="{40F5E5E7-2B1B-57A9-DB85-091417056C74}"/>
              </a:ext>
            </a:extLst>
          </p:cNvPr>
          <p:cNvSpPr txBox="1"/>
          <p:nvPr/>
        </p:nvSpPr>
        <p:spPr>
          <a:xfrm>
            <a:off x="2573079" y="1060602"/>
            <a:ext cx="6387275" cy="307777"/>
          </a:xfrm>
          <a:prstGeom prst="rect">
            <a:avLst/>
          </a:prstGeom>
          <a:noFill/>
        </p:spPr>
        <p:txBody>
          <a:bodyPr wrap="square" rtlCol="0">
            <a:spAutoFit/>
          </a:bodyPr>
          <a:lstStyle/>
          <a:p>
            <a:r>
              <a:rPr lang="en-US" sz="1400" dirty="0"/>
              <a:t>Letters (a, b, c) indicate statistical differences p &lt; 0.00, or </a:t>
            </a:r>
            <a:r>
              <a:rPr lang="en-US" sz="1400" dirty="0">
                <a:solidFill>
                  <a:srgbClr val="0070C0"/>
                </a:solidFill>
              </a:rPr>
              <a:t>p &lt; 0.05</a:t>
            </a:r>
          </a:p>
        </p:txBody>
      </p:sp>
      <p:graphicFrame>
        <p:nvGraphicFramePr>
          <p:cNvPr id="4" name="Chart 3">
            <a:extLst>
              <a:ext uri="{FF2B5EF4-FFF2-40B4-BE49-F238E27FC236}">
                <a16:creationId xmlns:a16="http://schemas.microsoft.com/office/drawing/2014/main" id="{67526DB7-E242-75F2-AABB-88B578BC9810}"/>
              </a:ext>
            </a:extLst>
          </p:cNvPr>
          <p:cNvGraphicFramePr>
            <a:graphicFrameLocks/>
          </p:cNvGraphicFramePr>
          <p:nvPr/>
        </p:nvGraphicFramePr>
        <p:xfrm>
          <a:off x="420954" y="1684542"/>
          <a:ext cx="3297936" cy="2340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880DB02-251F-431D-99A8-286F141AD700}"/>
              </a:ext>
            </a:extLst>
          </p:cNvPr>
          <p:cNvGraphicFramePr>
            <a:graphicFrameLocks/>
          </p:cNvGraphicFramePr>
          <p:nvPr/>
        </p:nvGraphicFramePr>
        <p:xfrm>
          <a:off x="4078944" y="1684542"/>
          <a:ext cx="3638921" cy="2340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4BD3BDF6-B094-46F1-8087-F0CAC0A020E0}"/>
              </a:ext>
            </a:extLst>
          </p:cNvPr>
          <p:cNvGraphicFramePr>
            <a:graphicFrameLocks/>
          </p:cNvGraphicFramePr>
          <p:nvPr/>
        </p:nvGraphicFramePr>
        <p:xfrm>
          <a:off x="8102686" y="1684542"/>
          <a:ext cx="3742555" cy="234027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ABE53078-118C-FE63-D0F3-893DE2F82B58}"/>
              </a:ext>
            </a:extLst>
          </p:cNvPr>
          <p:cNvSpPr txBox="1"/>
          <p:nvPr/>
        </p:nvSpPr>
        <p:spPr>
          <a:xfrm>
            <a:off x="2069922" y="1853704"/>
            <a:ext cx="643128" cy="261610"/>
          </a:xfrm>
          <a:prstGeom prst="rect">
            <a:avLst/>
          </a:prstGeom>
          <a:noFill/>
        </p:spPr>
        <p:txBody>
          <a:bodyPr wrap="square" rtlCol="0">
            <a:spAutoFit/>
          </a:bodyPr>
          <a:lstStyle/>
          <a:p>
            <a:r>
              <a:rPr lang="en-US" sz="1100" dirty="0"/>
              <a:t>b</a:t>
            </a:r>
          </a:p>
        </p:txBody>
      </p:sp>
      <p:sp>
        <p:nvSpPr>
          <p:cNvPr id="23" name="TextBox 22">
            <a:extLst>
              <a:ext uri="{FF2B5EF4-FFF2-40B4-BE49-F238E27FC236}">
                <a16:creationId xmlns:a16="http://schemas.microsoft.com/office/drawing/2014/main" id="{7178DB74-30A8-2468-89B6-85614800B881}"/>
              </a:ext>
            </a:extLst>
          </p:cNvPr>
          <p:cNvSpPr txBox="1"/>
          <p:nvPr/>
        </p:nvSpPr>
        <p:spPr>
          <a:xfrm>
            <a:off x="2982798" y="2188466"/>
            <a:ext cx="643128" cy="261610"/>
          </a:xfrm>
          <a:prstGeom prst="rect">
            <a:avLst/>
          </a:prstGeom>
          <a:noFill/>
        </p:spPr>
        <p:txBody>
          <a:bodyPr wrap="square" rtlCol="0">
            <a:spAutoFit/>
          </a:bodyPr>
          <a:lstStyle/>
          <a:p>
            <a:r>
              <a:rPr lang="en-US" sz="1100" dirty="0"/>
              <a:t>c</a:t>
            </a:r>
          </a:p>
        </p:txBody>
      </p:sp>
      <p:sp>
        <p:nvSpPr>
          <p:cNvPr id="25" name="TextBox 24">
            <a:extLst>
              <a:ext uri="{FF2B5EF4-FFF2-40B4-BE49-F238E27FC236}">
                <a16:creationId xmlns:a16="http://schemas.microsoft.com/office/drawing/2014/main" id="{8843C3E8-5012-680B-00D3-4AABD8C41354}"/>
              </a:ext>
            </a:extLst>
          </p:cNvPr>
          <p:cNvSpPr txBox="1"/>
          <p:nvPr/>
        </p:nvSpPr>
        <p:spPr>
          <a:xfrm>
            <a:off x="1143326" y="2561584"/>
            <a:ext cx="643128" cy="261610"/>
          </a:xfrm>
          <a:prstGeom prst="rect">
            <a:avLst/>
          </a:prstGeom>
          <a:noFill/>
        </p:spPr>
        <p:txBody>
          <a:bodyPr wrap="square" rtlCol="0">
            <a:spAutoFit/>
          </a:bodyPr>
          <a:lstStyle/>
          <a:p>
            <a:r>
              <a:rPr lang="en-US" sz="1100" dirty="0"/>
              <a:t>a</a:t>
            </a:r>
          </a:p>
        </p:txBody>
      </p:sp>
      <p:sp>
        <p:nvSpPr>
          <p:cNvPr id="8" name="TextBox 7">
            <a:extLst>
              <a:ext uri="{FF2B5EF4-FFF2-40B4-BE49-F238E27FC236}">
                <a16:creationId xmlns:a16="http://schemas.microsoft.com/office/drawing/2014/main" id="{644756F7-2755-2030-2323-0CA7D0B15E4D}"/>
              </a:ext>
            </a:extLst>
          </p:cNvPr>
          <p:cNvSpPr txBox="1"/>
          <p:nvPr/>
        </p:nvSpPr>
        <p:spPr>
          <a:xfrm>
            <a:off x="9961570" y="2556079"/>
            <a:ext cx="643128" cy="261610"/>
          </a:xfrm>
          <a:prstGeom prst="rect">
            <a:avLst/>
          </a:prstGeom>
          <a:noFill/>
        </p:spPr>
        <p:txBody>
          <a:bodyPr wrap="square" rtlCol="0">
            <a:spAutoFit/>
          </a:bodyPr>
          <a:lstStyle/>
          <a:p>
            <a:r>
              <a:rPr lang="en-US" sz="1100" dirty="0"/>
              <a:t>b</a:t>
            </a:r>
          </a:p>
        </p:txBody>
      </p:sp>
      <p:sp>
        <p:nvSpPr>
          <p:cNvPr id="9" name="TextBox 8">
            <a:extLst>
              <a:ext uri="{FF2B5EF4-FFF2-40B4-BE49-F238E27FC236}">
                <a16:creationId xmlns:a16="http://schemas.microsoft.com/office/drawing/2014/main" id="{DA0150C3-93F8-416A-0D45-BED52B527D20}"/>
              </a:ext>
            </a:extLst>
          </p:cNvPr>
          <p:cNvSpPr txBox="1"/>
          <p:nvPr/>
        </p:nvSpPr>
        <p:spPr>
          <a:xfrm>
            <a:off x="11043238" y="2640228"/>
            <a:ext cx="643128" cy="261610"/>
          </a:xfrm>
          <a:prstGeom prst="rect">
            <a:avLst/>
          </a:prstGeom>
          <a:noFill/>
        </p:spPr>
        <p:txBody>
          <a:bodyPr wrap="square" rtlCol="0">
            <a:spAutoFit/>
          </a:bodyPr>
          <a:lstStyle/>
          <a:p>
            <a:r>
              <a:rPr lang="en-US" sz="1100" dirty="0"/>
              <a:t>b</a:t>
            </a:r>
          </a:p>
        </p:txBody>
      </p:sp>
      <p:sp>
        <p:nvSpPr>
          <p:cNvPr id="12" name="TextBox 11">
            <a:extLst>
              <a:ext uri="{FF2B5EF4-FFF2-40B4-BE49-F238E27FC236}">
                <a16:creationId xmlns:a16="http://schemas.microsoft.com/office/drawing/2014/main" id="{00AAF084-47E6-E3B4-DEF0-2784640BA840}"/>
              </a:ext>
            </a:extLst>
          </p:cNvPr>
          <p:cNvSpPr txBox="1"/>
          <p:nvPr/>
        </p:nvSpPr>
        <p:spPr>
          <a:xfrm>
            <a:off x="8866196" y="1759010"/>
            <a:ext cx="643128" cy="261610"/>
          </a:xfrm>
          <a:prstGeom prst="rect">
            <a:avLst/>
          </a:prstGeom>
          <a:noFill/>
        </p:spPr>
        <p:txBody>
          <a:bodyPr wrap="square" rtlCol="0">
            <a:spAutoFit/>
          </a:bodyPr>
          <a:lstStyle/>
          <a:p>
            <a:r>
              <a:rPr lang="en-US" sz="1100" dirty="0"/>
              <a:t>a</a:t>
            </a:r>
          </a:p>
        </p:txBody>
      </p:sp>
      <p:sp>
        <p:nvSpPr>
          <p:cNvPr id="14" name="TextBox 13">
            <a:extLst>
              <a:ext uri="{FF2B5EF4-FFF2-40B4-BE49-F238E27FC236}">
                <a16:creationId xmlns:a16="http://schemas.microsoft.com/office/drawing/2014/main" id="{0E7E6CB0-BF50-4AB2-BC5D-B978A199BAF0}"/>
              </a:ext>
            </a:extLst>
          </p:cNvPr>
          <p:cNvSpPr txBox="1"/>
          <p:nvPr/>
        </p:nvSpPr>
        <p:spPr>
          <a:xfrm>
            <a:off x="634314" y="4212023"/>
            <a:ext cx="2865881" cy="1200329"/>
          </a:xfrm>
          <a:prstGeom prst="rect">
            <a:avLst/>
          </a:prstGeom>
          <a:noFill/>
        </p:spPr>
        <p:txBody>
          <a:bodyPr wrap="square">
            <a:spAutoFit/>
          </a:bodyPr>
          <a:lstStyle/>
          <a:p>
            <a:pPr algn="ctr"/>
            <a:r>
              <a:rPr lang="en-US" sz="1200" b="0" i="0" dirty="0">
                <a:solidFill>
                  <a:srgbClr val="333333"/>
                </a:solidFill>
                <a:effectLst/>
                <a:latin typeface="Open Sans" panose="020B0606030504020204" pitchFamily="34" charset="0"/>
              </a:rPr>
              <a:t>Can round out beer flavor, accentuating the sweetness of malt, especially in association with chloride ions. Low sodium will create a cleaner flavor while high levels may taste harsh and excessively sour.</a:t>
            </a:r>
            <a:endParaRPr lang="en-US" sz="1200" dirty="0"/>
          </a:p>
        </p:txBody>
      </p:sp>
      <p:sp>
        <p:nvSpPr>
          <p:cNvPr id="20" name="TextBox 19">
            <a:extLst>
              <a:ext uri="{FF2B5EF4-FFF2-40B4-BE49-F238E27FC236}">
                <a16:creationId xmlns:a16="http://schemas.microsoft.com/office/drawing/2014/main" id="{A84C2E9B-42F9-1D55-E32F-CDDA45B9C5B5}"/>
              </a:ext>
            </a:extLst>
          </p:cNvPr>
          <p:cNvSpPr txBox="1"/>
          <p:nvPr/>
        </p:nvSpPr>
        <p:spPr>
          <a:xfrm>
            <a:off x="4199711" y="4236176"/>
            <a:ext cx="3518154" cy="1384995"/>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lang="en-US" sz="14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Enhances beer character with sour astringent flavor. Key yeast nutrient (helps under stress), impacts pH and ac</a:t>
            </a:r>
            <a:r>
              <a:rPr kumimoji="0" lang="en-US"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celerates</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Maillard chemistry (color, flavor).</a:t>
            </a:r>
          </a:p>
          <a:p>
            <a:endParaRPr lang="en-US" sz="1400" dirty="0"/>
          </a:p>
        </p:txBody>
      </p:sp>
      <p:sp>
        <p:nvSpPr>
          <p:cNvPr id="38" name="TextBox 37">
            <a:extLst>
              <a:ext uri="{FF2B5EF4-FFF2-40B4-BE49-F238E27FC236}">
                <a16:creationId xmlns:a16="http://schemas.microsoft.com/office/drawing/2014/main" id="{E652187A-E35B-42CC-A47A-D77720313044}"/>
              </a:ext>
            </a:extLst>
          </p:cNvPr>
          <p:cNvSpPr txBox="1"/>
          <p:nvPr/>
        </p:nvSpPr>
        <p:spPr>
          <a:xfrm>
            <a:off x="8216209" y="4212023"/>
            <a:ext cx="3490722" cy="1015663"/>
          </a:xfrm>
          <a:prstGeom prst="rect">
            <a:avLst/>
          </a:prstGeom>
          <a:noFill/>
        </p:spPr>
        <p:txBody>
          <a:bodyPr wrap="square">
            <a:spAutoFit/>
          </a:bodyPr>
          <a:lstStyle/>
          <a:p>
            <a:pPr algn="ctr"/>
            <a:r>
              <a:rPr lang="en-US" sz="1200" b="0" i="0" dirty="0">
                <a:solidFill>
                  <a:srgbClr val="333333"/>
                </a:solidFill>
                <a:effectLst/>
                <a:latin typeface="Open Sans" panose="020B0606030504020204" pitchFamily="34" charset="0"/>
              </a:rPr>
              <a:t>Malt naturally has high potassium contributions. Potassium can taste salty at high concentrations – brewers utilizing potassium softened water may have issue if malt contributions are high.</a:t>
            </a:r>
            <a:endParaRPr lang="en-US" sz="1200" dirty="0"/>
          </a:p>
        </p:txBody>
      </p:sp>
      <p:sp>
        <p:nvSpPr>
          <p:cNvPr id="3" name="TextBox 2">
            <a:extLst>
              <a:ext uri="{FF2B5EF4-FFF2-40B4-BE49-F238E27FC236}">
                <a16:creationId xmlns:a16="http://schemas.microsoft.com/office/drawing/2014/main" id="{C208504A-808B-0B2E-64F4-4A93548832CF}"/>
              </a:ext>
            </a:extLst>
          </p:cNvPr>
          <p:cNvSpPr txBox="1"/>
          <p:nvPr/>
        </p:nvSpPr>
        <p:spPr>
          <a:xfrm>
            <a:off x="510746" y="5477413"/>
            <a:ext cx="3227189" cy="307777"/>
          </a:xfrm>
          <a:prstGeom prst="rect">
            <a:avLst/>
          </a:prstGeom>
          <a:noFill/>
        </p:spPr>
        <p:txBody>
          <a:bodyPr wrap="square" rtlCol="0">
            <a:spAutoFit/>
          </a:bodyPr>
          <a:lstStyle/>
          <a:p>
            <a:pPr algn="ctr"/>
            <a:r>
              <a:rPr lang="en-US" sz="1400" dirty="0">
                <a:solidFill>
                  <a:srgbClr val="0070C0"/>
                </a:solidFill>
              </a:rPr>
              <a:t>&lt;1	109	66</a:t>
            </a:r>
          </a:p>
        </p:txBody>
      </p:sp>
      <p:sp>
        <p:nvSpPr>
          <p:cNvPr id="13" name="TextBox 12">
            <a:extLst>
              <a:ext uri="{FF2B5EF4-FFF2-40B4-BE49-F238E27FC236}">
                <a16:creationId xmlns:a16="http://schemas.microsoft.com/office/drawing/2014/main" id="{F82BB465-E094-3706-4888-3626B22CDFEF}"/>
              </a:ext>
            </a:extLst>
          </p:cNvPr>
          <p:cNvSpPr txBox="1"/>
          <p:nvPr/>
        </p:nvSpPr>
        <p:spPr>
          <a:xfrm>
            <a:off x="4345193" y="5477412"/>
            <a:ext cx="3227189" cy="307777"/>
          </a:xfrm>
          <a:prstGeom prst="rect">
            <a:avLst/>
          </a:prstGeom>
          <a:noFill/>
        </p:spPr>
        <p:txBody>
          <a:bodyPr wrap="square" rtlCol="0">
            <a:spAutoFit/>
          </a:bodyPr>
          <a:lstStyle/>
          <a:p>
            <a:pPr algn="ctr"/>
            <a:r>
              <a:rPr lang="en-US" sz="1400" dirty="0">
                <a:solidFill>
                  <a:srgbClr val="0070C0"/>
                </a:solidFill>
              </a:rPr>
              <a:t>&lt;1	52.5	53.6</a:t>
            </a:r>
          </a:p>
        </p:txBody>
      </p:sp>
      <p:sp>
        <p:nvSpPr>
          <p:cNvPr id="16" name="TextBox 15">
            <a:extLst>
              <a:ext uri="{FF2B5EF4-FFF2-40B4-BE49-F238E27FC236}">
                <a16:creationId xmlns:a16="http://schemas.microsoft.com/office/drawing/2014/main" id="{53006BC4-B4BA-B4B9-EA07-DF85452CAA93}"/>
              </a:ext>
            </a:extLst>
          </p:cNvPr>
          <p:cNvSpPr txBox="1"/>
          <p:nvPr/>
        </p:nvSpPr>
        <p:spPr>
          <a:xfrm>
            <a:off x="8503493" y="5467282"/>
            <a:ext cx="3227189" cy="307777"/>
          </a:xfrm>
          <a:prstGeom prst="rect">
            <a:avLst/>
          </a:prstGeom>
          <a:noFill/>
        </p:spPr>
        <p:txBody>
          <a:bodyPr wrap="square" rtlCol="0">
            <a:spAutoFit/>
          </a:bodyPr>
          <a:lstStyle/>
          <a:p>
            <a:pPr algn="ctr"/>
            <a:r>
              <a:rPr lang="en-US" sz="1400" dirty="0">
                <a:solidFill>
                  <a:srgbClr val="0070C0"/>
                </a:solidFill>
              </a:rPr>
              <a:t>&lt;1	0.73	2.49</a:t>
            </a:r>
          </a:p>
        </p:txBody>
      </p:sp>
      <p:sp>
        <p:nvSpPr>
          <p:cNvPr id="18" name="TextBox 17">
            <a:extLst>
              <a:ext uri="{FF2B5EF4-FFF2-40B4-BE49-F238E27FC236}">
                <a16:creationId xmlns:a16="http://schemas.microsoft.com/office/drawing/2014/main" id="{8AF9AF96-F67F-84A2-37B4-7ABE6518D734}"/>
              </a:ext>
            </a:extLst>
          </p:cNvPr>
          <p:cNvSpPr txBox="1"/>
          <p:nvPr/>
        </p:nvSpPr>
        <p:spPr>
          <a:xfrm>
            <a:off x="4199711" y="5969089"/>
            <a:ext cx="3871017" cy="307777"/>
          </a:xfrm>
          <a:prstGeom prst="rect">
            <a:avLst/>
          </a:prstGeom>
          <a:noFill/>
        </p:spPr>
        <p:txBody>
          <a:bodyPr wrap="square" rtlCol="0">
            <a:spAutoFit/>
          </a:bodyPr>
          <a:lstStyle/>
          <a:p>
            <a:pPr algn="ctr"/>
            <a:r>
              <a:rPr lang="en-US" sz="1400" dirty="0">
                <a:solidFill>
                  <a:srgbClr val="0070C0"/>
                </a:solidFill>
              </a:rPr>
              <a:t>*values measure in the varied waters</a:t>
            </a:r>
          </a:p>
        </p:txBody>
      </p:sp>
    </p:spTree>
    <p:extLst>
      <p:ext uri="{BB962C8B-B14F-4D97-AF65-F5344CB8AC3E}">
        <p14:creationId xmlns:p14="http://schemas.microsoft.com/office/powerpoint/2010/main" val="1372061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3E4CF72B-1510-4FC2-A644-77DC62A22D18}"/>
              </a:ext>
            </a:extLst>
          </p:cNvPr>
          <p:cNvPicPr>
            <a:picLocks noChangeAspect="1"/>
          </p:cNvPicPr>
          <p:nvPr/>
        </p:nvPicPr>
        <p:blipFill>
          <a:blip r:embed="rId3"/>
          <a:stretch>
            <a:fillRect/>
          </a:stretch>
        </p:blipFill>
        <p:spPr>
          <a:xfrm>
            <a:off x="7129455" y="3997294"/>
            <a:ext cx="1996802" cy="1996802"/>
          </a:xfrm>
          <a:prstGeom prst="rect">
            <a:avLst/>
          </a:prstGeom>
        </p:spPr>
      </p:pic>
      <p:sp>
        <p:nvSpPr>
          <p:cNvPr id="12" name="object 12"/>
          <p:cNvSpPr txBox="1"/>
          <p:nvPr/>
        </p:nvSpPr>
        <p:spPr>
          <a:xfrm>
            <a:off x="3242292" y="514916"/>
            <a:ext cx="5883965" cy="764312"/>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2800" b="0" i="0" u="none" strike="noStrike" kern="1200" cap="none" spc="-25" normalizeH="0" baseline="0" noProof="0" dirty="0">
                <a:ln>
                  <a:noFill/>
                </a:ln>
                <a:solidFill>
                  <a:prstClr val="black"/>
                </a:solidFill>
                <a:effectLst/>
                <a:uLnTx/>
                <a:uFillTx/>
                <a:latin typeface="Calibri"/>
                <a:ea typeface="+mn-ea"/>
                <a:cs typeface="Calibri"/>
              </a:rPr>
              <a:t>Barley</a:t>
            </a:r>
            <a:r>
              <a:rPr kumimoji="0" lang="en-US" sz="2800" b="0" i="0" u="none" strike="noStrike" kern="1200" cap="none" spc="-25" normalizeH="0" baseline="0" noProof="0" dirty="0">
                <a:ln>
                  <a:noFill/>
                </a:ln>
                <a:solidFill>
                  <a:prstClr val="black"/>
                </a:solidFill>
                <a:effectLst/>
                <a:uLnTx/>
                <a:uFillTx/>
                <a:latin typeface="Calibri"/>
                <a:ea typeface="+mn-ea"/>
                <a:cs typeface="Calibri"/>
              </a:rPr>
              <a:t> Breeding, Malt &amp; </a:t>
            </a:r>
            <a:r>
              <a:rPr kumimoji="0" sz="2800" b="0" i="0" u="none" strike="noStrike" kern="1200" cap="none" spc="-10" normalizeH="0" baseline="0" noProof="0" dirty="0">
                <a:ln>
                  <a:noFill/>
                </a:ln>
                <a:solidFill>
                  <a:prstClr val="black"/>
                </a:solidFill>
                <a:effectLst/>
                <a:uLnTx/>
                <a:uFillTx/>
                <a:latin typeface="Calibri"/>
                <a:ea typeface="+mn-ea"/>
                <a:cs typeface="Calibri"/>
              </a:rPr>
              <a:t>Brewing </a:t>
            </a:r>
            <a:r>
              <a:rPr kumimoji="0" sz="2800" b="0" i="0" u="none" strike="noStrike" kern="1200" cap="none" spc="0" normalizeH="0" baseline="0" noProof="0" dirty="0">
                <a:ln>
                  <a:noFill/>
                </a:ln>
                <a:solidFill>
                  <a:prstClr val="black"/>
                </a:solidFill>
                <a:effectLst/>
                <a:uLnTx/>
                <a:uFillTx/>
                <a:latin typeface="Calibri"/>
                <a:ea typeface="+mn-ea"/>
                <a:cs typeface="Calibri"/>
              </a:rPr>
              <a:t>Quality</a:t>
            </a: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Supporting the region and beyond via</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5" name="Picture 14">
            <a:extLst>
              <a:ext uri="{FF2B5EF4-FFF2-40B4-BE49-F238E27FC236}">
                <a16:creationId xmlns:a16="http://schemas.microsoft.com/office/drawing/2014/main" id="{FA2E7139-022B-4632-B223-B9BD90785DA5}"/>
              </a:ext>
              <a:ext uri="{C183D7F6-B498-43B3-948B-1728B52AA6E4}">
                <adec:decorative xmlns:adec="http://schemas.microsoft.com/office/drawing/2017/decorative" val="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7515" t="10606" r="8724" b="35693"/>
          <a:stretch/>
        </p:blipFill>
        <p:spPr>
          <a:xfrm>
            <a:off x="3056642" y="4126081"/>
            <a:ext cx="2022777" cy="1963545"/>
          </a:xfrm>
          <a:prstGeom prst="rect">
            <a:avLst/>
          </a:prstGeom>
        </p:spPr>
      </p:pic>
      <p:pic>
        <p:nvPicPr>
          <p:cNvPr id="17" name="Picture 16" descr="A large green field with trees in the background&#10;&#10;Description automatically generated">
            <a:extLst>
              <a:ext uri="{FF2B5EF4-FFF2-40B4-BE49-F238E27FC236}">
                <a16:creationId xmlns:a16="http://schemas.microsoft.com/office/drawing/2014/main" id="{9F3F541A-14B3-4642-9A02-ED4452BED64D}"/>
              </a:ext>
            </a:extLst>
          </p:cNvPr>
          <p:cNvPicPr>
            <a:picLocks noChangeAspect="1"/>
          </p:cNvPicPr>
          <p:nvPr/>
        </p:nvPicPr>
        <p:blipFill>
          <a:blip r:embed="rId6"/>
          <a:stretch>
            <a:fillRect/>
          </a:stretch>
        </p:blipFill>
        <p:spPr>
          <a:xfrm>
            <a:off x="7720721" y="1933741"/>
            <a:ext cx="4349960" cy="1970532"/>
          </a:xfrm>
          <a:prstGeom prst="rect">
            <a:avLst/>
          </a:prstGeom>
        </p:spPr>
      </p:pic>
      <p:pic>
        <p:nvPicPr>
          <p:cNvPr id="19" name="Picture 18">
            <a:extLst>
              <a:ext uri="{FF2B5EF4-FFF2-40B4-BE49-F238E27FC236}">
                <a16:creationId xmlns:a16="http://schemas.microsoft.com/office/drawing/2014/main" id="{9BAC2097-2F11-484D-8495-4A365A772FB1}"/>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121319" y="2318246"/>
            <a:ext cx="2847984" cy="2031366"/>
          </a:xfrm>
          <a:prstGeom prst="rect">
            <a:avLst/>
          </a:prstGeom>
        </p:spPr>
      </p:pic>
      <p:pic>
        <p:nvPicPr>
          <p:cNvPr id="21" name="Picture 20">
            <a:extLst>
              <a:ext uri="{FF2B5EF4-FFF2-40B4-BE49-F238E27FC236}">
                <a16:creationId xmlns:a16="http://schemas.microsoft.com/office/drawing/2014/main" id="{35BE77E2-1412-4F76-B5C5-04BF4FD4FD92}"/>
              </a:ext>
            </a:extLst>
          </p:cNvPr>
          <p:cNvPicPr>
            <a:picLocks noChangeAspect="1"/>
          </p:cNvPicPr>
          <p:nvPr/>
        </p:nvPicPr>
        <p:blipFill rotWithShape="1">
          <a:blip r:embed="rId8"/>
          <a:srcRect t="16111"/>
          <a:stretch/>
        </p:blipFill>
        <p:spPr>
          <a:xfrm>
            <a:off x="114354" y="4415595"/>
            <a:ext cx="2826709" cy="1647568"/>
          </a:xfrm>
          <a:prstGeom prst="rect">
            <a:avLst/>
          </a:prstGeom>
        </p:spPr>
      </p:pic>
      <p:sp>
        <p:nvSpPr>
          <p:cNvPr id="24" name="TextBox 23">
            <a:extLst>
              <a:ext uri="{FF2B5EF4-FFF2-40B4-BE49-F238E27FC236}">
                <a16:creationId xmlns:a16="http://schemas.microsoft.com/office/drawing/2014/main" id="{DFC9BD1D-042A-45EB-9BF7-708C1EAB8550}"/>
              </a:ext>
            </a:extLst>
          </p:cNvPr>
          <p:cNvSpPr txBox="1"/>
          <p:nvPr/>
        </p:nvSpPr>
        <p:spPr>
          <a:xfrm>
            <a:off x="8606214" y="5755656"/>
            <a:ext cx="3498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www.montana.edu/barleybreeding</a:t>
            </a:r>
          </a:p>
        </p:txBody>
      </p:sp>
      <p:pic>
        <p:nvPicPr>
          <p:cNvPr id="26" name="Picture 25">
            <a:extLst>
              <a:ext uri="{FF2B5EF4-FFF2-40B4-BE49-F238E27FC236}">
                <a16:creationId xmlns:a16="http://schemas.microsoft.com/office/drawing/2014/main" id="{24CC712D-1FF7-4F32-ACF0-8AAC86CF0DF1}"/>
              </a:ext>
            </a:extLst>
          </p:cNvPr>
          <p:cNvPicPr>
            <a:picLocks noChangeAspect="1"/>
          </p:cNvPicPr>
          <p:nvPr/>
        </p:nvPicPr>
        <p:blipFill>
          <a:blip r:embed="rId9"/>
          <a:stretch>
            <a:fillRect/>
          </a:stretch>
        </p:blipFill>
        <p:spPr>
          <a:xfrm>
            <a:off x="5132423" y="1980437"/>
            <a:ext cx="2527088" cy="1893063"/>
          </a:xfrm>
          <a:prstGeom prst="rect">
            <a:avLst/>
          </a:prstGeom>
        </p:spPr>
      </p:pic>
      <p:pic>
        <p:nvPicPr>
          <p:cNvPr id="27" name="Picture 26">
            <a:extLst>
              <a:ext uri="{FF2B5EF4-FFF2-40B4-BE49-F238E27FC236}">
                <a16:creationId xmlns:a16="http://schemas.microsoft.com/office/drawing/2014/main" id="{D09C9E47-CD02-4650-9897-31E42E22CDB9}"/>
              </a:ext>
            </a:extLst>
          </p:cNvPr>
          <p:cNvPicPr>
            <a:picLocks noChangeAspect="1"/>
          </p:cNvPicPr>
          <p:nvPr/>
        </p:nvPicPr>
        <p:blipFill>
          <a:blip r:embed="rId10"/>
          <a:stretch>
            <a:fillRect/>
          </a:stretch>
        </p:blipFill>
        <p:spPr>
          <a:xfrm>
            <a:off x="3048436" y="2596334"/>
            <a:ext cx="2022778" cy="1468231"/>
          </a:xfrm>
          <a:prstGeom prst="rect">
            <a:avLst/>
          </a:prstGeom>
        </p:spPr>
      </p:pic>
      <p:pic>
        <p:nvPicPr>
          <p:cNvPr id="28" name="Picture 27">
            <a:extLst>
              <a:ext uri="{FF2B5EF4-FFF2-40B4-BE49-F238E27FC236}">
                <a16:creationId xmlns:a16="http://schemas.microsoft.com/office/drawing/2014/main" id="{217F1FEB-CD18-4106-93DA-BC685194ADDD}"/>
              </a:ext>
            </a:extLst>
          </p:cNvPr>
          <p:cNvPicPr>
            <a:picLocks noChangeAspect="1"/>
          </p:cNvPicPr>
          <p:nvPr/>
        </p:nvPicPr>
        <p:blipFill>
          <a:blip r:embed="rId11"/>
          <a:stretch>
            <a:fillRect/>
          </a:stretch>
        </p:blipFill>
        <p:spPr>
          <a:xfrm>
            <a:off x="3048437" y="1340744"/>
            <a:ext cx="2022778" cy="1190309"/>
          </a:xfrm>
          <a:prstGeom prst="rect">
            <a:avLst/>
          </a:prstGeom>
        </p:spPr>
      </p:pic>
      <p:pic>
        <p:nvPicPr>
          <p:cNvPr id="29" name="Picture 28">
            <a:extLst>
              <a:ext uri="{FF2B5EF4-FFF2-40B4-BE49-F238E27FC236}">
                <a16:creationId xmlns:a16="http://schemas.microsoft.com/office/drawing/2014/main" id="{DEDC0A8C-1205-4886-83B2-4CD0CC94D07E}"/>
              </a:ext>
            </a:extLst>
          </p:cNvPr>
          <p:cNvPicPr>
            <a:picLocks noChangeAspect="1"/>
          </p:cNvPicPr>
          <p:nvPr/>
        </p:nvPicPr>
        <p:blipFill>
          <a:blip r:embed="rId12"/>
          <a:stretch>
            <a:fillRect/>
          </a:stretch>
        </p:blipFill>
        <p:spPr>
          <a:xfrm>
            <a:off x="5183600" y="3965382"/>
            <a:ext cx="1804572" cy="2060627"/>
          </a:xfrm>
          <a:prstGeom prst="rect">
            <a:avLst/>
          </a:prstGeom>
        </p:spPr>
      </p:pic>
      <p:pic>
        <p:nvPicPr>
          <p:cNvPr id="30" name="Picture 29">
            <a:extLst>
              <a:ext uri="{FF2B5EF4-FFF2-40B4-BE49-F238E27FC236}">
                <a16:creationId xmlns:a16="http://schemas.microsoft.com/office/drawing/2014/main" id="{81F2989F-D442-4EF0-BE92-7E0CE72F5A4E}"/>
              </a:ext>
            </a:extLst>
          </p:cNvPr>
          <p:cNvPicPr>
            <a:picLocks noChangeAspect="1"/>
          </p:cNvPicPr>
          <p:nvPr/>
        </p:nvPicPr>
        <p:blipFill>
          <a:blip r:embed="rId13"/>
          <a:stretch>
            <a:fillRect/>
          </a:stretch>
        </p:blipFill>
        <p:spPr>
          <a:xfrm>
            <a:off x="10404221" y="3965382"/>
            <a:ext cx="1683598" cy="1777131"/>
          </a:xfrm>
          <a:prstGeom prst="rect">
            <a:avLst/>
          </a:prstGeom>
        </p:spPr>
      </p:pic>
      <p:pic>
        <p:nvPicPr>
          <p:cNvPr id="34" name="Picture 33">
            <a:extLst>
              <a:ext uri="{FF2B5EF4-FFF2-40B4-BE49-F238E27FC236}">
                <a16:creationId xmlns:a16="http://schemas.microsoft.com/office/drawing/2014/main" id="{BA679B8F-98E3-4EFB-BF90-5A8C9FA473C3}"/>
              </a:ext>
            </a:extLst>
          </p:cNvPr>
          <p:cNvPicPr>
            <a:picLocks noChangeAspect="1"/>
          </p:cNvPicPr>
          <p:nvPr/>
        </p:nvPicPr>
        <p:blipFill>
          <a:blip r:embed="rId14"/>
          <a:stretch>
            <a:fillRect/>
          </a:stretch>
        </p:blipFill>
        <p:spPr>
          <a:xfrm>
            <a:off x="9344196" y="481206"/>
            <a:ext cx="2760127" cy="1365551"/>
          </a:xfrm>
          <a:prstGeom prst="rect">
            <a:avLst/>
          </a:prstGeom>
        </p:spPr>
      </p:pic>
      <p:sp>
        <p:nvSpPr>
          <p:cNvPr id="35" name="Rectangle 34">
            <a:extLst>
              <a:ext uri="{FF2B5EF4-FFF2-40B4-BE49-F238E27FC236}">
                <a16:creationId xmlns:a16="http://schemas.microsoft.com/office/drawing/2014/main" id="{F3DBAAEC-8EBF-4E19-8F5B-7FD7BA5C1802}"/>
              </a:ext>
            </a:extLst>
          </p:cNvPr>
          <p:cNvSpPr/>
          <p:nvPr/>
        </p:nvSpPr>
        <p:spPr>
          <a:xfrm>
            <a:off x="5183600" y="1385092"/>
            <a:ext cx="3984809" cy="461665"/>
          </a:xfrm>
          <a:prstGeom prst="rect">
            <a:avLst/>
          </a:prstGeom>
        </p:spPr>
        <p:txBody>
          <a:bodyPr wrap="none">
            <a:spAutoFit/>
          </a:bodyPr>
          <a:lstStyle/>
          <a:p>
            <a:pPr marL="0" marR="0" lvl="0" indent="0" algn="ctr" defTabSz="914400" rtl="0" eaLnBrk="1" fontAlgn="auto" latinLnBrk="0" hangingPunct="1">
              <a:lnSpc>
                <a:spcPct val="100000"/>
              </a:lnSpc>
              <a:spcBef>
                <a:spcPts val="35"/>
              </a:spcBef>
              <a:spcAft>
                <a:spcPts val="0"/>
              </a:spcAft>
              <a:buClrTx/>
              <a:buSzTx/>
              <a:buFontTx/>
              <a:buNone/>
              <a:tabLst/>
              <a:defRPr/>
            </a:pPr>
            <a:r>
              <a:rPr kumimoji="0" lang="en-US" sz="2400" b="0" i="0" u="none" strike="noStrike" kern="1200" cap="none" spc="-10" normalizeH="0" baseline="0" noProof="0" dirty="0">
                <a:ln>
                  <a:noFill/>
                </a:ln>
                <a:solidFill>
                  <a:prstClr val="black"/>
                </a:solidFill>
                <a:effectLst/>
                <a:uLnTx/>
                <a:uFillTx/>
                <a:latin typeface="Calibri"/>
                <a:ea typeface="+mn-ea"/>
                <a:cs typeface="Calibri"/>
              </a:rPr>
              <a:t>Research </a:t>
            </a:r>
            <a:r>
              <a:rPr kumimoji="0" lang="en-US" sz="2400" b="0" i="0" u="none" strike="noStrike" kern="1200" cap="none" spc="0" normalizeH="0" baseline="0" noProof="0" dirty="0">
                <a:ln>
                  <a:noFill/>
                </a:ln>
                <a:solidFill>
                  <a:prstClr val="black"/>
                </a:solidFill>
                <a:effectLst/>
                <a:uLnTx/>
                <a:uFillTx/>
                <a:latin typeface="Calibri"/>
                <a:ea typeface="+mn-ea"/>
                <a:cs typeface="Calibri"/>
              </a:rPr>
              <a:t>| </a:t>
            </a:r>
            <a:r>
              <a:rPr kumimoji="0" lang="en-US" sz="2400" b="0" i="0" u="none" strike="noStrike" kern="1200" cap="none" spc="-5" normalizeH="0" baseline="0" noProof="0" dirty="0">
                <a:ln>
                  <a:noFill/>
                </a:ln>
                <a:solidFill>
                  <a:prstClr val="black"/>
                </a:solidFill>
                <a:effectLst/>
                <a:uLnTx/>
                <a:uFillTx/>
                <a:latin typeface="Calibri"/>
                <a:ea typeface="+mn-ea"/>
                <a:cs typeface="Calibri"/>
              </a:rPr>
              <a:t>Service </a:t>
            </a:r>
            <a:r>
              <a:rPr kumimoji="0" lang="en-US" sz="2400" b="0" i="0" u="none" strike="noStrike" kern="1200" cap="none" spc="0" normalizeH="0" baseline="0" noProof="0" dirty="0">
                <a:ln>
                  <a:noFill/>
                </a:ln>
                <a:solidFill>
                  <a:prstClr val="black"/>
                </a:solidFill>
                <a:effectLst/>
                <a:uLnTx/>
                <a:uFillTx/>
                <a:latin typeface="Calibri"/>
                <a:ea typeface="+mn-ea"/>
                <a:cs typeface="Calibri"/>
              </a:rPr>
              <a:t>|</a:t>
            </a:r>
            <a:r>
              <a:rPr kumimoji="0" lang="en-US" sz="2400" b="0" i="0" u="none" strike="noStrike" kern="1200" cap="none" spc="10" normalizeH="0" baseline="0" noProof="0" dirty="0">
                <a:ln>
                  <a:noFill/>
                </a:ln>
                <a:solidFill>
                  <a:prstClr val="black"/>
                </a:solidFill>
                <a:effectLst/>
                <a:uLnTx/>
                <a:uFillTx/>
                <a:latin typeface="Calibri"/>
                <a:ea typeface="+mn-ea"/>
                <a:cs typeface="Calibri"/>
              </a:rPr>
              <a:t> </a:t>
            </a:r>
            <a:r>
              <a:rPr kumimoji="0" lang="en-US" sz="2400" b="0" i="0" u="none" strike="noStrike" kern="1200" cap="none" spc="-10" normalizeH="0" baseline="0" noProof="0" dirty="0">
                <a:ln>
                  <a:noFill/>
                </a:ln>
                <a:solidFill>
                  <a:prstClr val="black"/>
                </a:solidFill>
                <a:effectLst/>
                <a:uLnTx/>
                <a:uFillTx/>
                <a:latin typeface="Calibri"/>
                <a:ea typeface="+mn-ea"/>
                <a:cs typeface="Calibri"/>
              </a:rPr>
              <a:t>Education</a:t>
            </a:r>
            <a:endParaRPr kumimoji="0" lang="en-US" sz="24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3" name="Picture 2">
            <a:extLst>
              <a:ext uri="{FF2B5EF4-FFF2-40B4-BE49-F238E27FC236}">
                <a16:creationId xmlns:a16="http://schemas.microsoft.com/office/drawing/2014/main" id="{7AEF5F00-C870-4521-8931-B76243496FED}"/>
              </a:ext>
            </a:extLst>
          </p:cNvPr>
          <p:cNvPicPr>
            <a:picLocks noChangeAspect="1"/>
          </p:cNvPicPr>
          <p:nvPr/>
        </p:nvPicPr>
        <p:blipFill>
          <a:blip r:embed="rId15"/>
          <a:stretch>
            <a:fillRect/>
          </a:stretch>
        </p:blipFill>
        <p:spPr>
          <a:xfrm>
            <a:off x="406477" y="492549"/>
            <a:ext cx="2301580" cy="1733823"/>
          </a:xfrm>
          <a:prstGeom prst="rect">
            <a:avLst/>
          </a:prstGeom>
        </p:spPr>
      </p:pic>
      <p:pic>
        <p:nvPicPr>
          <p:cNvPr id="5" name="Picture 4">
            <a:extLst>
              <a:ext uri="{FF2B5EF4-FFF2-40B4-BE49-F238E27FC236}">
                <a16:creationId xmlns:a16="http://schemas.microsoft.com/office/drawing/2014/main" id="{BE230AEF-7A33-496B-92FA-0F43E7F3D207}"/>
              </a:ext>
            </a:extLst>
          </p:cNvPr>
          <p:cNvPicPr>
            <a:picLocks noChangeAspect="1"/>
          </p:cNvPicPr>
          <p:nvPr/>
        </p:nvPicPr>
        <p:blipFill>
          <a:blip r:embed="rId16"/>
          <a:stretch>
            <a:fillRect/>
          </a:stretch>
        </p:blipFill>
        <p:spPr>
          <a:xfrm>
            <a:off x="9100132" y="4326709"/>
            <a:ext cx="1255136" cy="13438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a:bodyPr>
          <a:lstStyle/>
          <a:p>
            <a:r>
              <a:rPr lang="en-US" dirty="0"/>
              <a:t>Applied Concept</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r>
              <a:rPr lang="en-US" dirty="0"/>
              <a:t>Does malting water profile matter?</a:t>
            </a:r>
          </a:p>
        </p:txBody>
      </p:sp>
    </p:spTree>
    <p:extLst>
      <p:ext uri="{BB962C8B-B14F-4D97-AF65-F5344CB8AC3E}">
        <p14:creationId xmlns:p14="http://schemas.microsoft.com/office/powerpoint/2010/main" val="1800087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E3734E-4B8D-6C4A-B7F1-5B3C1DE04685}"/>
              </a:ext>
            </a:extLst>
          </p:cNvPr>
          <p:cNvSpPr txBox="1"/>
          <p:nvPr/>
        </p:nvSpPr>
        <p:spPr>
          <a:xfrm>
            <a:off x="1445340" y="2056518"/>
            <a:ext cx="10631481" cy="3960824"/>
          </a:xfrm>
          <a:prstGeom prst="rect">
            <a:avLst/>
          </a:prstGeom>
          <a:solidFill>
            <a:schemeClr val="bg1"/>
          </a:solidFill>
        </p:spPr>
        <p:txBody>
          <a:bodyPr wrap="square" rtlCol="0">
            <a:spAutoFit/>
          </a:bodyPr>
          <a:lstStyle/>
          <a:p>
            <a:endParaRPr lang="en-US" dirty="0"/>
          </a:p>
        </p:txBody>
      </p:sp>
      <p:pic>
        <p:nvPicPr>
          <p:cNvPr id="9" name="Picture Placeholder 8">
            <a:extLst>
              <a:ext uri="{FF2B5EF4-FFF2-40B4-BE49-F238E27FC236}">
                <a16:creationId xmlns:a16="http://schemas.microsoft.com/office/drawing/2014/main" id="{03DF0A6A-D305-4A11-A0FD-8EA9DECF166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7201" t="13031" b="11033"/>
          <a:stretch/>
        </p:blipFill>
        <p:spPr>
          <a:xfrm>
            <a:off x="0" y="-103472"/>
            <a:ext cx="4863501" cy="4470400"/>
          </a:xfrm>
          <a:solidFill>
            <a:schemeClr val="bg1">
              <a:lumMod val="95000"/>
            </a:schemeClr>
          </a:solidFill>
          <a:ln w="19050">
            <a:solidFill>
              <a:srgbClr val="D4A626">
                <a:alpha val="54000"/>
              </a:srgbClr>
            </a:solidFill>
          </a:ln>
        </p:spPr>
      </p:pic>
      <p:sp>
        <p:nvSpPr>
          <p:cNvPr id="3" name="Slide Number Placeholder 2">
            <a:extLst>
              <a:ext uri="{FF2B5EF4-FFF2-40B4-BE49-F238E27FC236}">
                <a16:creationId xmlns:a16="http://schemas.microsoft.com/office/drawing/2014/main" id="{71FB5E16-835C-4574-AA98-310F81EE4EE6}"/>
              </a:ext>
            </a:extLst>
          </p:cNvPr>
          <p:cNvSpPr>
            <a:spLocks noGrp="1"/>
          </p:cNvSpPr>
          <p:nvPr>
            <p:ph type="sldNum" sz="quarter" idx="12"/>
          </p:nvPr>
        </p:nvSpPr>
        <p:spPr>
          <a:xfrm>
            <a:off x="11138526" y="6559169"/>
            <a:ext cx="481974" cy="219456"/>
          </a:xfrm>
        </p:spPr>
        <p:txBody>
          <a:bodyPr/>
          <a:lstStyle/>
          <a:p>
            <a:fld id="{B5915699-0F63-4C61-80D8-C6D5EC39C3C1}" type="slidenum">
              <a:rPr lang="en-US" smtClean="0"/>
              <a:pPr/>
              <a:t>21</a:t>
            </a:fld>
            <a:endParaRPr lang="en-US"/>
          </a:p>
        </p:txBody>
      </p:sp>
      <p:sp>
        <p:nvSpPr>
          <p:cNvPr id="5" name="Text Placeholder 4">
            <a:extLst>
              <a:ext uri="{FF2B5EF4-FFF2-40B4-BE49-F238E27FC236}">
                <a16:creationId xmlns:a16="http://schemas.microsoft.com/office/drawing/2014/main" id="{4FFA2D00-21AE-F9A2-63AC-E40D13C54A11}"/>
              </a:ext>
            </a:extLst>
          </p:cNvPr>
          <p:cNvSpPr>
            <a:spLocks noGrp="1"/>
          </p:cNvSpPr>
          <p:nvPr>
            <p:ph type="body" sz="quarter" idx="14"/>
          </p:nvPr>
        </p:nvSpPr>
        <p:spPr>
          <a:xfrm>
            <a:off x="4729544" y="2491302"/>
            <a:ext cx="6944058" cy="1378744"/>
          </a:xfrm>
        </p:spPr>
        <p:txBody>
          <a:bodyPr>
            <a:normAutofit/>
          </a:bodyPr>
          <a:lstStyle/>
          <a:p>
            <a:pPr algn="ctr"/>
            <a:r>
              <a:rPr lang="en-US" sz="2400" dirty="0">
                <a:solidFill>
                  <a:schemeClr val="tx1"/>
                </a:solidFill>
              </a:rPr>
              <a:t>Bespoke Malt: Farmhouse Pilsner</a:t>
            </a:r>
          </a:p>
          <a:p>
            <a:pPr algn="ctr"/>
            <a:r>
              <a:rPr lang="en-US" sz="2400" dirty="0">
                <a:solidFill>
                  <a:schemeClr val="tx1"/>
                </a:solidFill>
              </a:rPr>
              <a:t>A custom malt from targeted water profile</a:t>
            </a:r>
          </a:p>
        </p:txBody>
      </p:sp>
      <p:pic>
        <p:nvPicPr>
          <p:cNvPr id="1026" name="Picture 2" descr="Riverbend Malt House Named One Of Inc. 5000 Fastest Growing Private ...">
            <a:extLst>
              <a:ext uri="{FF2B5EF4-FFF2-40B4-BE49-F238E27FC236}">
                <a16:creationId xmlns:a16="http://schemas.microsoft.com/office/drawing/2014/main" id="{1F40C841-D781-966D-58D4-D27E996C1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188" y="333033"/>
            <a:ext cx="4544954" cy="16286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9">
            <a:extLst>
              <a:ext uri="{FF2B5EF4-FFF2-40B4-BE49-F238E27FC236}">
                <a16:creationId xmlns:a16="http://schemas.microsoft.com/office/drawing/2014/main" id="{7698E655-6865-FA97-DE17-CC93C00290AA}"/>
              </a:ext>
            </a:extLst>
          </p:cNvPr>
          <p:cNvGraphicFramePr>
            <a:graphicFrameLocks noGrp="1"/>
          </p:cNvGraphicFramePr>
          <p:nvPr>
            <p:extLst>
              <p:ext uri="{D42A27DB-BD31-4B8C-83A1-F6EECF244321}">
                <p14:modId xmlns:p14="http://schemas.microsoft.com/office/powerpoint/2010/main" val="2332344038"/>
              </p:ext>
            </p:extLst>
          </p:nvPr>
        </p:nvGraphicFramePr>
        <p:xfrm>
          <a:off x="4729544" y="3603666"/>
          <a:ext cx="7024914" cy="2346960"/>
        </p:xfrm>
        <a:graphic>
          <a:graphicData uri="http://schemas.openxmlformats.org/drawingml/2006/table">
            <a:tbl>
              <a:tblPr firstRow="1" bandRow="1">
                <a:tableStyleId>{5C22544A-7EE6-4342-B048-85BDC9FD1C3A}</a:tableStyleId>
              </a:tblPr>
              <a:tblGrid>
                <a:gridCol w="2341638">
                  <a:extLst>
                    <a:ext uri="{9D8B030D-6E8A-4147-A177-3AD203B41FA5}">
                      <a16:colId xmlns:a16="http://schemas.microsoft.com/office/drawing/2014/main" val="4040320035"/>
                    </a:ext>
                  </a:extLst>
                </a:gridCol>
                <a:gridCol w="2341638">
                  <a:extLst>
                    <a:ext uri="{9D8B030D-6E8A-4147-A177-3AD203B41FA5}">
                      <a16:colId xmlns:a16="http://schemas.microsoft.com/office/drawing/2014/main" val="4276393498"/>
                    </a:ext>
                  </a:extLst>
                </a:gridCol>
                <a:gridCol w="2341638">
                  <a:extLst>
                    <a:ext uri="{9D8B030D-6E8A-4147-A177-3AD203B41FA5}">
                      <a16:colId xmlns:a16="http://schemas.microsoft.com/office/drawing/2014/main" val="489693573"/>
                    </a:ext>
                  </a:extLst>
                </a:gridCol>
              </a:tblGrid>
              <a:tr h="264895">
                <a:tc>
                  <a:txBody>
                    <a:bodyPr/>
                    <a:lstStyle/>
                    <a:p>
                      <a:pPr algn="ctr"/>
                      <a:r>
                        <a:rPr lang="en-US" sz="1600" dirty="0"/>
                        <a:t>All in mg/L</a:t>
                      </a:r>
                    </a:p>
                  </a:txBody>
                  <a:tcPr/>
                </a:tc>
                <a:tc>
                  <a:txBody>
                    <a:bodyPr/>
                    <a:lstStyle/>
                    <a:p>
                      <a:pPr algn="ctr"/>
                      <a:r>
                        <a:rPr lang="en-US" sz="1600" dirty="0"/>
                        <a:t>Starting Water</a:t>
                      </a:r>
                    </a:p>
                  </a:txBody>
                  <a:tcPr/>
                </a:tc>
                <a:tc>
                  <a:txBody>
                    <a:bodyPr/>
                    <a:lstStyle/>
                    <a:p>
                      <a:pPr algn="ctr"/>
                      <a:r>
                        <a:rPr lang="en-US" sz="1600" dirty="0"/>
                        <a:t>Target Water</a:t>
                      </a:r>
                    </a:p>
                  </a:txBody>
                  <a:tcPr/>
                </a:tc>
                <a:extLst>
                  <a:ext uri="{0D108BD9-81ED-4DB2-BD59-A6C34878D82A}">
                    <a16:rowId xmlns:a16="http://schemas.microsoft.com/office/drawing/2014/main" val="2574418885"/>
                  </a:ext>
                </a:extLst>
              </a:tr>
              <a:tr h="264895">
                <a:tc>
                  <a:txBody>
                    <a:bodyPr/>
                    <a:lstStyle/>
                    <a:p>
                      <a:pPr algn="ctr"/>
                      <a:r>
                        <a:rPr lang="en-US" sz="1600" dirty="0"/>
                        <a:t>Calcium</a:t>
                      </a:r>
                    </a:p>
                  </a:txBody>
                  <a:tcPr/>
                </a:tc>
                <a:tc>
                  <a:txBody>
                    <a:bodyPr/>
                    <a:lstStyle/>
                    <a:p>
                      <a:pPr algn="ctr"/>
                      <a:r>
                        <a:rPr lang="en-US" sz="1600" dirty="0"/>
                        <a:t>1.7</a:t>
                      </a:r>
                    </a:p>
                  </a:txBody>
                  <a:tcPr/>
                </a:tc>
                <a:tc>
                  <a:txBody>
                    <a:bodyPr/>
                    <a:lstStyle/>
                    <a:p>
                      <a:pPr algn="ctr"/>
                      <a:r>
                        <a:rPr lang="en-US" sz="1600" dirty="0"/>
                        <a:t>88</a:t>
                      </a:r>
                    </a:p>
                  </a:txBody>
                  <a:tcPr/>
                </a:tc>
                <a:extLst>
                  <a:ext uri="{0D108BD9-81ED-4DB2-BD59-A6C34878D82A}">
                    <a16:rowId xmlns:a16="http://schemas.microsoft.com/office/drawing/2014/main" val="1337374622"/>
                  </a:ext>
                </a:extLst>
              </a:tr>
              <a:tr h="264895">
                <a:tc>
                  <a:txBody>
                    <a:bodyPr/>
                    <a:lstStyle/>
                    <a:p>
                      <a:pPr algn="ctr"/>
                      <a:r>
                        <a:rPr lang="en-US" sz="1600" dirty="0"/>
                        <a:t>Magnesium</a:t>
                      </a:r>
                    </a:p>
                  </a:txBody>
                  <a:tcPr/>
                </a:tc>
                <a:tc>
                  <a:txBody>
                    <a:bodyPr/>
                    <a:lstStyle/>
                    <a:p>
                      <a:pPr algn="ctr"/>
                      <a:r>
                        <a:rPr lang="en-US" sz="1600" dirty="0"/>
                        <a:t>&lt;1</a:t>
                      </a:r>
                    </a:p>
                  </a:txBody>
                  <a:tcPr/>
                </a:tc>
                <a:tc>
                  <a:txBody>
                    <a:bodyPr/>
                    <a:lstStyle/>
                    <a:p>
                      <a:pPr algn="ctr"/>
                      <a:r>
                        <a:rPr lang="en-US" sz="1600" dirty="0"/>
                        <a:t>14</a:t>
                      </a:r>
                    </a:p>
                  </a:txBody>
                  <a:tcPr/>
                </a:tc>
                <a:extLst>
                  <a:ext uri="{0D108BD9-81ED-4DB2-BD59-A6C34878D82A}">
                    <a16:rowId xmlns:a16="http://schemas.microsoft.com/office/drawing/2014/main" val="3547601685"/>
                  </a:ext>
                </a:extLst>
              </a:tr>
              <a:tr h="264895">
                <a:tc>
                  <a:txBody>
                    <a:bodyPr/>
                    <a:lstStyle/>
                    <a:p>
                      <a:pPr algn="ctr"/>
                      <a:r>
                        <a:rPr lang="en-US" sz="1600" dirty="0"/>
                        <a:t>Sulfate</a:t>
                      </a:r>
                    </a:p>
                  </a:txBody>
                  <a:tcPr/>
                </a:tc>
                <a:tc>
                  <a:txBody>
                    <a:bodyPr/>
                    <a:lstStyle/>
                    <a:p>
                      <a:pPr algn="ctr"/>
                      <a:r>
                        <a:rPr lang="en-US" sz="1600" dirty="0"/>
                        <a:t>2</a:t>
                      </a:r>
                    </a:p>
                  </a:txBody>
                  <a:tcPr/>
                </a:tc>
                <a:tc>
                  <a:txBody>
                    <a:bodyPr/>
                    <a:lstStyle/>
                    <a:p>
                      <a:pPr algn="ctr"/>
                      <a:r>
                        <a:rPr lang="en-US" sz="1600" dirty="0"/>
                        <a:t>90</a:t>
                      </a:r>
                    </a:p>
                  </a:txBody>
                  <a:tcPr/>
                </a:tc>
                <a:extLst>
                  <a:ext uri="{0D108BD9-81ED-4DB2-BD59-A6C34878D82A}">
                    <a16:rowId xmlns:a16="http://schemas.microsoft.com/office/drawing/2014/main" val="3275360364"/>
                  </a:ext>
                </a:extLst>
              </a:tr>
              <a:tr h="264895">
                <a:tc>
                  <a:txBody>
                    <a:bodyPr/>
                    <a:lstStyle/>
                    <a:p>
                      <a:pPr algn="ctr"/>
                      <a:r>
                        <a:rPr lang="en-US" sz="1600" dirty="0"/>
                        <a:t>Sodium</a:t>
                      </a:r>
                    </a:p>
                  </a:txBody>
                  <a:tcPr/>
                </a:tc>
                <a:tc>
                  <a:txBody>
                    <a:bodyPr/>
                    <a:lstStyle/>
                    <a:p>
                      <a:pPr algn="ctr"/>
                      <a:r>
                        <a:rPr lang="en-US" sz="1600" dirty="0"/>
                        <a:t>18</a:t>
                      </a:r>
                    </a:p>
                  </a:txBody>
                  <a:tcPr/>
                </a:tc>
                <a:tc>
                  <a:txBody>
                    <a:bodyPr/>
                    <a:lstStyle/>
                    <a:p>
                      <a:pPr algn="ctr"/>
                      <a:r>
                        <a:rPr lang="en-US" sz="1600" dirty="0"/>
                        <a:t>18</a:t>
                      </a:r>
                    </a:p>
                  </a:txBody>
                  <a:tcPr/>
                </a:tc>
                <a:extLst>
                  <a:ext uri="{0D108BD9-81ED-4DB2-BD59-A6C34878D82A}">
                    <a16:rowId xmlns:a16="http://schemas.microsoft.com/office/drawing/2014/main" val="172868034"/>
                  </a:ext>
                </a:extLst>
              </a:tr>
              <a:tr h="264895">
                <a:tc>
                  <a:txBody>
                    <a:bodyPr/>
                    <a:lstStyle/>
                    <a:p>
                      <a:pPr algn="ctr"/>
                      <a:r>
                        <a:rPr lang="en-US" sz="1600" dirty="0"/>
                        <a:t>Chloride</a:t>
                      </a:r>
                    </a:p>
                  </a:txBody>
                  <a:tcPr/>
                </a:tc>
                <a:tc>
                  <a:txBody>
                    <a:bodyPr/>
                    <a:lstStyle/>
                    <a:p>
                      <a:pPr algn="ctr"/>
                      <a:r>
                        <a:rPr lang="en-US" sz="1600" dirty="0"/>
                        <a:t>3</a:t>
                      </a:r>
                    </a:p>
                  </a:txBody>
                  <a:tcPr/>
                </a:tc>
                <a:tc>
                  <a:txBody>
                    <a:bodyPr/>
                    <a:lstStyle/>
                    <a:p>
                      <a:pPr algn="ctr"/>
                      <a:r>
                        <a:rPr lang="en-US" sz="1600" dirty="0"/>
                        <a:t>35</a:t>
                      </a:r>
                    </a:p>
                  </a:txBody>
                  <a:tcPr/>
                </a:tc>
                <a:extLst>
                  <a:ext uri="{0D108BD9-81ED-4DB2-BD59-A6C34878D82A}">
                    <a16:rowId xmlns:a16="http://schemas.microsoft.com/office/drawing/2014/main" val="2602520630"/>
                  </a:ext>
                </a:extLst>
              </a:tr>
              <a:tr h="264895">
                <a:tc>
                  <a:txBody>
                    <a:bodyPr/>
                    <a:lstStyle/>
                    <a:p>
                      <a:pPr algn="ctr"/>
                      <a:r>
                        <a:rPr lang="en-US" sz="1600" dirty="0"/>
                        <a:t>Bicarbonate</a:t>
                      </a:r>
                    </a:p>
                  </a:txBody>
                  <a:tcPr/>
                </a:tc>
                <a:tc>
                  <a:txBody>
                    <a:bodyPr/>
                    <a:lstStyle/>
                    <a:p>
                      <a:pPr algn="ctr"/>
                      <a:r>
                        <a:rPr lang="en-US" sz="1600" dirty="0"/>
                        <a:t>22</a:t>
                      </a:r>
                    </a:p>
                  </a:txBody>
                  <a:tcPr/>
                </a:tc>
                <a:tc>
                  <a:txBody>
                    <a:bodyPr/>
                    <a:lstStyle/>
                    <a:p>
                      <a:pPr algn="ctr"/>
                      <a:r>
                        <a:rPr lang="en-US" sz="1600" dirty="0"/>
                        <a:t>183</a:t>
                      </a:r>
                    </a:p>
                  </a:txBody>
                  <a:tcPr/>
                </a:tc>
                <a:extLst>
                  <a:ext uri="{0D108BD9-81ED-4DB2-BD59-A6C34878D82A}">
                    <a16:rowId xmlns:a16="http://schemas.microsoft.com/office/drawing/2014/main" val="740710532"/>
                  </a:ext>
                </a:extLst>
              </a:tr>
            </a:tbl>
          </a:graphicData>
        </a:graphic>
      </p:graphicFrame>
      <p:sp>
        <p:nvSpPr>
          <p:cNvPr id="11" name="TextBox 10">
            <a:extLst>
              <a:ext uri="{FF2B5EF4-FFF2-40B4-BE49-F238E27FC236}">
                <a16:creationId xmlns:a16="http://schemas.microsoft.com/office/drawing/2014/main" id="{BBD1166B-9AD5-D017-A21F-341CC357E74A}"/>
              </a:ext>
            </a:extLst>
          </p:cNvPr>
          <p:cNvSpPr txBox="1"/>
          <p:nvPr/>
        </p:nvSpPr>
        <p:spPr>
          <a:xfrm>
            <a:off x="324465" y="4777146"/>
            <a:ext cx="4001729" cy="923330"/>
          </a:xfrm>
          <a:prstGeom prst="rect">
            <a:avLst/>
          </a:prstGeom>
          <a:noFill/>
        </p:spPr>
        <p:txBody>
          <a:bodyPr wrap="square">
            <a:spAutoFit/>
          </a:bodyPr>
          <a:lstStyle/>
          <a:p>
            <a:pPr algn="ctr"/>
            <a:r>
              <a:rPr lang="en-US" sz="1800" dirty="0"/>
              <a:t>Floor malted 2 ton batch,</a:t>
            </a:r>
          </a:p>
          <a:p>
            <a:pPr algn="ctr"/>
            <a:r>
              <a:rPr lang="en-US" dirty="0"/>
              <a:t>s</a:t>
            </a:r>
            <a:r>
              <a:rPr lang="en-US" sz="1800" dirty="0"/>
              <a:t>alts dissolved in a 5 G bucket and added to each steep.</a:t>
            </a:r>
          </a:p>
        </p:txBody>
      </p:sp>
    </p:spTree>
    <p:extLst>
      <p:ext uri="{BB962C8B-B14F-4D97-AF65-F5344CB8AC3E}">
        <p14:creationId xmlns:p14="http://schemas.microsoft.com/office/powerpoint/2010/main" val="2994017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EF9FA-1F5E-6290-AC78-7D31DBE6C00E}"/>
              </a:ext>
            </a:extLst>
          </p:cNvPr>
          <p:cNvSpPr>
            <a:spLocks noGrp="1"/>
          </p:cNvSpPr>
          <p:nvPr>
            <p:ph type="title"/>
          </p:nvPr>
        </p:nvSpPr>
        <p:spPr>
          <a:xfrm>
            <a:off x="495300" y="298831"/>
            <a:ext cx="11201400" cy="640080"/>
          </a:xfrm>
        </p:spPr>
        <p:txBody>
          <a:bodyPr/>
          <a:lstStyle/>
          <a:p>
            <a:r>
              <a:rPr lang="en-US" dirty="0"/>
              <a:t>Resulting Malts</a:t>
            </a:r>
          </a:p>
        </p:txBody>
      </p:sp>
      <p:sp>
        <p:nvSpPr>
          <p:cNvPr id="5" name="Slide Number Placeholder 4">
            <a:extLst>
              <a:ext uri="{FF2B5EF4-FFF2-40B4-BE49-F238E27FC236}">
                <a16:creationId xmlns:a16="http://schemas.microsoft.com/office/drawing/2014/main" id="{58B97F45-E729-F699-CF65-893CCAD81003}"/>
              </a:ext>
            </a:extLst>
          </p:cNvPr>
          <p:cNvSpPr>
            <a:spLocks noGrp="1"/>
          </p:cNvSpPr>
          <p:nvPr>
            <p:ph type="sldNum" sz="quarter" idx="12"/>
          </p:nvPr>
        </p:nvSpPr>
        <p:spPr/>
        <p:txBody>
          <a:bodyPr/>
          <a:lstStyle/>
          <a:p>
            <a:fld id="{B5915699-0F63-4C61-80D8-C6D5EC39C3C1}" type="slidenum">
              <a:rPr lang="en-US" smtClean="0"/>
              <a:t>22</a:t>
            </a:fld>
            <a:endParaRPr lang="en-US"/>
          </a:p>
        </p:txBody>
      </p:sp>
      <p:graphicFrame>
        <p:nvGraphicFramePr>
          <p:cNvPr id="6" name="Table 6">
            <a:extLst>
              <a:ext uri="{FF2B5EF4-FFF2-40B4-BE49-F238E27FC236}">
                <a16:creationId xmlns:a16="http://schemas.microsoft.com/office/drawing/2014/main" id="{7E7DFC21-8593-5AB0-EE1E-753EFAB00682}"/>
              </a:ext>
            </a:extLst>
          </p:cNvPr>
          <p:cNvGraphicFramePr>
            <a:graphicFrameLocks noGrp="1"/>
          </p:cNvGraphicFramePr>
          <p:nvPr>
            <p:extLst>
              <p:ext uri="{D42A27DB-BD31-4B8C-83A1-F6EECF244321}">
                <p14:modId xmlns:p14="http://schemas.microsoft.com/office/powerpoint/2010/main" val="3111613175"/>
              </p:ext>
            </p:extLst>
          </p:nvPr>
        </p:nvGraphicFramePr>
        <p:xfrm>
          <a:off x="1002136" y="1059180"/>
          <a:ext cx="10504968" cy="4739640"/>
        </p:xfrm>
        <a:graphic>
          <a:graphicData uri="http://schemas.openxmlformats.org/drawingml/2006/table">
            <a:tbl>
              <a:tblPr firstRow="1" bandRow="1">
                <a:tableStyleId>{5C22544A-7EE6-4342-B048-85BDC9FD1C3A}</a:tableStyleId>
              </a:tblPr>
              <a:tblGrid>
                <a:gridCol w="2612934">
                  <a:extLst>
                    <a:ext uri="{9D8B030D-6E8A-4147-A177-3AD203B41FA5}">
                      <a16:colId xmlns:a16="http://schemas.microsoft.com/office/drawing/2014/main" val="2310652870"/>
                    </a:ext>
                  </a:extLst>
                </a:gridCol>
                <a:gridCol w="3848986">
                  <a:extLst>
                    <a:ext uri="{9D8B030D-6E8A-4147-A177-3AD203B41FA5}">
                      <a16:colId xmlns:a16="http://schemas.microsoft.com/office/drawing/2014/main" val="4251699354"/>
                    </a:ext>
                  </a:extLst>
                </a:gridCol>
                <a:gridCol w="4043048">
                  <a:extLst>
                    <a:ext uri="{9D8B030D-6E8A-4147-A177-3AD203B41FA5}">
                      <a16:colId xmlns:a16="http://schemas.microsoft.com/office/drawing/2014/main" val="1754490296"/>
                    </a:ext>
                  </a:extLst>
                </a:gridCol>
              </a:tblGrid>
              <a:tr h="370840">
                <a:tc>
                  <a:txBody>
                    <a:bodyPr/>
                    <a:lstStyle/>
                    <a:p>
                      <a:pPr algn="ctr"/>
                      <a:endParaRPr lang="en-US" sz="1600" dirty="0"/>
                    </a:p>
                  </a:txBody>
                  <a:tcPr anchor="ctr"/>
                </a:tc>
                <a:tc>
                  <a:txBody>
                    <a:bodyPr/>
                    <a:lstStyle/>
                    <a:p>
                      <a:pPr algn="ctr"/>
                      <a:r>
                        <a:rPr lang="en-US" sz="1600" dirty="0"/>
                        <a:t>Control</a:t>
                      </a:r>
                    </a:p>
                  </a:txBody>
                  <a:tcPr anchor="ctr"/>
                </a:tc>
                <a:tc>
                  <a:txBody>
                    <a:bodyPr/>
                    <a:lstStyle/>
                    <a:p>
                      <a:pPr algn="ctr"/>
                      <a:r>
                        <a:rPr lang="en-US" sz="1600" dirty="0"/>
                        <a:t>Bespoke</a:t>
                      </a:r>
                    </a:p>
                  </a:txBody>
                  <a:tcPr anchor="ctr"/>
                </a:tc>
                <a:extLst>
                  <a:ext uri="{0D108BD9-81ED-4DB2-BD59-A6C34878D82A}">
                    <a16:rowId xmlns:a16="http://schemas.microsoft.com/office/drawing/2014/main" val="3073299497"/>
                  </a:ext>
                </a:extLst>
              </a:tr>
              <a:tr h="370840">
                <a:tc>
                  <a:txBody>
                    <a:bodyPr/>
                    <a:lstStyle/>
                    <a:p>
                      <a:pPr algn="ctr"/>
                      <a:r>
                        <a:rPr lang="en-US" sz="1600" dirty="0"/>
                        <a:t>Extract (FG %)</a:t>
                      </a:r>
                    </a:p>
                  </a:txBody>
                  <a:tcPr anchor="ctr"/>
                </a:tc>
                <a:tc>
                  <a:txBody>
                    <a:bodyPr/>
                    <a:lstStyle/>
                    <a:p>
                      <a:pPr algn="ctr"/>
                      <a:r>
                        <a:rPr lang="en-US" sz="1600" dirty="0"/>
                        <a:t>80.8</a:t>
                      </a:r>
                    </a:p>
                  </a:txBody>
                  <a:tcPr anchor="ctr"/>
                </a:tc>
                <a:tc>
                  <a:txBody>
                    <a:bodyPr/>
                    <a:lstStyle/>
                    <a:p>
                      <a:pPr algn="ctr"/>
                      <a:r>
                        <a:rPr lang="en-US" sz="1600" dirty="0"/>
                        <a:t>80.7</a:t>
                      </a:r>
                    </a:p>
                  </a:txBody>
                  <a:tcPr anchor="ctr"/>
                </a:tc>
                <a:extLst>
                  <a:ext uri="{0D108BD9-81ED-4DB2-BD59-A6C34878D82A}">
                    <a16:rowId xmlns:a16="http://schemas.microsoft.com/office/drawing/2014/main" val="3563756711"/>
                  </a:ext>
                </a:extLst>
              </a:tr>
              <a:tr h="370840">
                <a:tc>
                  <a:txBody>
                    <a:bodyPr/>
                    <a:lstStyle/>
                    <a:p>
                      <a:pPr algn="ctr"/>
                      <a:r>
                        <a:rPr lang="en-US" sz="1600" dirty="0"/>
                        <a:t>B-Glucan (mg/L)</a:t>
                      </a:r>
                    </a:p>
                  </a:txBody>
                  <a:tcPr anchor="ctr"/>
                </a:tc>
                <a:tc>
                  <a:txBody>
                    <a:bodyPr/>
                    <a:lstStyle/>
                    <a:p>
                      <a:pPr algn="ctr"/>
                      <a:r>
                        <a:rPr lang="en-US" sz="1600" dirty="0"/>
                        <a:t>81</a:t>
                      </a:r>
                    </a:p>
                  </a:txBody>
                  <a:tcPr anchor="ctr"/>
                </a:tc>
                <a:tc>
                  <a:txBody>
                    <a:bodyPr/>
                    <a:lstStyle/>
                    <a:p>
                      <a:pPr algn="ctr"/>
                      <a:r>
                        <a:rPr lang="en-US" sz="1600" dirty="0"/>
                        <a:t>562 (normal filtration)</a:t>
                      </a:r>
                    </a:p>
                  </a:txBody>
                  <a:tcPr anchor="ctr"/>
                </a:tc>
                <a:extLst>
                  <a:ext uri="{0D108BD9-81ED-4DB2-BD59-A6C34878D82A}">
                    <a16:rowId xmlns:a16="http://schemas.microsoft.com/office/drawing/2014/main" val="3184459869"/>
                  </a:ext>
                </a:extLst>
              </a:tr>
              <a:tr h="370840">
                <a:tc>
                  <a:txBody>
                    <a:bodyPr/>
                    <a:lstStyle/>
                    <a:p>
                      <a:pPr algn="ctr"/>
                      <a:r>
                        <a:rPr lang="en-US" sz="1600" dirty="0"/>
                        <a:t>Color (SRM)</a:t>
                      </a:r>
                    </a:p>
                  </a:txBody>
                  <a:tcPr anchor="ctr"/>
                </a:tc>
                <a:tc>
                  <a:txBody>
                    <a:bodyPr/>
                    <a:lstStyle/>
                    <a:p>
                      <a:pPr algn="ctr"/>
                      <a:r>
                        <a:rPr lang="en-US" sz="1600" dirty="0"/>
                        <a:t>1.8</a:t>
                      </a:r>
                    </a:p>
                  </a:txBody>
                  <a:tcPr anchor="ctr"/>
                </a:tc>
                <a:tc>
                  <a:txBody>
                    <a:bodyPr/>
                    <a:lstStyle/>
                    <a:p>
                      <a:pPr algn="ctr"/>
                      <a:r>
                        <a:rPr lang="en-US" sz="1600" dirty="0"/>
                        <a:t>2.0</a:t>
                      </a:r>
                    </a:p>
                  </a:txBody>
                  <a:tcPr anchor="ctr"/>
                </a:tc>
                <a:extLst>
                  <a:ext uri="{0D108BD9-81ED-4DB2-BD59-A6C34878D82A}">
                    <a16:rowId xmlns:a16="http://schemas.microsoft.com/office/drawing/2014/main" val="280480464"/>
                  </a:ext>
                </a:extLst>
              </a:tr>
              <a:tr h="370840">
                <a:tc>
                  <a:txBody>
                    <a:bodyPr/>
                    <a:lstStyle/>
                    <a:p>
                      <a:pPr algn="ctr"/>
                      <a:r>
                        <a:rPr lang="en-US" sz="1600" dirty="0"/>
                        <a:t>A-amylase (D.U.)</a:t>
                      </a:r>
                    </a:p>
                  </a:txBody>
                  <a:tcPr anchor="ctr"/>
                </a:tc>
                <a:tc>
                  <a:txBody>
                    <a:bodyPr/>
                    <a:lstStyle/>
                    <a:p>
                      <a:pPr algn="ctr"/>
                      <a:r>
                        <a:rPr lang="en-US" sz="1600" dirty="0"/>
                        <a:t>52</a:t>
                      </a:r>
                    </a:p>
                  </a:txBody>
                  <a:tcPr anchor="ctr"/>
                </a:tc>
                <a:tc>
                  <a:txBody>
                    <a:bodyPr/>
                    <a:lstStyle/>
                    <a:p>
                      <a:pPr algn="ctr"/>
                      <a:r>
                        <a:rPr lang="en-US" sz="1600" dirty="0"/>
                        <a:t>54</a:t>
                      </a:r>
                    </a:p>
                  </a:txBody>
                  <a:tcPr anchor="ctr"/>
                </a:tc>
                <a:extLst>
                  <a:ext uri="{0D108BD9-81ED-4DB2-BD59-A6C34878D82A}">
                    <a16:rowId xmlns:a16="http://schemas.microsoft.com/office/drawing/2014/main" val="735096489"/>
                  </a:ext>
                </a:extLst>
              </a:tr>
              <a:tr h="370840">
                <a:tc>
                  <a:txBody>
                    <a:bodyPr/>
                    <a:lstStyle/>
                    <a:p>
                      <a:pPr algn="ctr"/>
                      <a:r>
                        <a:rPr lang="en-US" sz="1600" dirty="0"/>
                        <a:t>pH</a:t>
                      </a:r>
                    </a:p>
                  </a:txBody>
                  <a:tcPr anchor="ctr"/>
                </a:tc>
                <a:tc>
                  <a:txBody>
                    <a:bodyPr/>
                    <a:lstStyle/>
                    <a:p>
                      <a:pPr algn="ctr"/>
                      <a:r>
                        <a:rPr lang="en-US" sz="1600" dirty="0"/>
                        <a:t>6.1</a:t>
                      </a:r>
                    </a:p>
                  </a:txBody>
                  <a:tcPr anchor="ctr"/>
                </a:tc>
                <a:tc>
                  <a:txBody>
                    <a:bodyPr/>
                    <a:lstStyle/>
                    <a:p>
                      <a:pPr algn="ctr"/>
                      <a:r>
                        <a:rPr lang="en-US" sz="1600" dirty="0"/>
                        <a:t>5.8</a:t>
                      </a:r>
                    </a:p>
                  </a:txBody>
                  <a:tcPr anchor="ctr"/>
                </a:tc>
                <a:extLst>
                  <a:ext uri="{0D108BD9-81ED-4DB2-BD59-A6C34878D82A}">
                    <a16:rowId xmlns:a16="http://schemas.microsoft.com/office/drawing/2014/main" val="3138467723"/>
                  </a:ext>
                </a:extLst>
              </a:tr>
              <a:tr h="370840">
                <a:tc>
                  <a:txBody>
                    <a:bodyPr/>
                    <a:lstStyle/>
                    <a:p>
                      <a:pPr algn="ctr"/>
                      <a:r>
                        <a:rPr lang="en-US" sz="1600" dirty="0"/>
                        <a:t>Chloride (mg/L)</a:t>
                      </a:r>
                    </a:p>
                  </a:txBody>
                  <a:tcPr anchor="ctr"/>
                </a:tc>
                <a:tc>
                  <a:txBody>
                    <a:bodyPr/>
                    <a:lstStyle/>
                    <a:p>
                      <a:pPr algn="ctr"/>
                      <a:r>
                        <a:rPr lang="en-US" sz="1600" dirty="0"/>
                        <a:t>125</a:t>
                      </a:r>
                    </a:p>
                  </a:txBody>
                  <a:tcPr anchor="ctr"/>
                </a:tc>
                <a:tc>
                  <a:txBody>
                    <a:bodyPr/>
                    <a:lstStyle/>
                    <a:p>
                      <a:pPr algn="ctr"/>
                      <a:r>
                        <a:rPr lang="en-US" sz="1600" dirty="0"/>
                        <a:t>51</a:t>
                      </a:r>
                    </a:p>
                  </a:txBody>
                  <a:tcPr anchor="ctr"/>
                </a:tc>
                <a:extLst>
                  <a:ext uri="{0D108BD9-81ED-4DB2-BD59-A6C34878D82A}">
                    <a16:rowId xmlns:a16="http://schemas.microsoft.com/office/drawing/2014/main" val="2065654779"/>
                  </a:ext>
                </a:extLst>
              </a:tr>
              <a:tr h="370840">
                <a:tc>
                  <a:txBody>
                    <a:bodyPr/>
                    <a:lstStyle/>
                    <a:p>
                      <a:pPr algn="ctr"/>
                      <a:r>
                        <a:rPr lang="en-US" sz="1600" dirty="0"/>
                        <a:t>Potassium (mg/L)</a:t>
                      </a:r>
                    </a:p>
                  </a:txBody>
                  <a:tcPr anchor="ctr"/>
                </a:tc>
                <a:tc>
                  <a:txBody>
                    <a:bodyPr/>
                    <a:lstStyle/>
                    <a:p>
                      <a:pPr algn="ctr"/>
                      <a:r>
                        <a:rPr lang="en-US" sz="1600" dirty="0"/>
                        <a:t>444</a:t>
                      </a:r>
                    </a:p>
                  </a:txBody>
                  <a:tcPr anchor="ctr"/>
                </a:tc>
                <a:tc>
                  <a:txBody>
                    <a:bodyPr/>
                    <a:lstStyle/>
                    <a:p>
                      <a:pPr algn="ctr"/>
                      <a:r>
                        <a:rPr lang="en-US" sz="1600" dirty="0"/>
                        <a:t>400</a:t>
                      </a:r>
                    </a:p>
                  </a:txBody>
                  <a:tcPr anchor="ctr"/>
                </a:tc>
                <a:extLst>
                  <a:ext uri="{0D108BD9-81ED-4DB2-BD59-A6C34878D82A}">
                    <a16:rowId xmlns:a16="http://schemas.microsoft.com/office/drawing/2014/main" val="2068409408"/>
                  </a:ext>
                </a:extLst>
              </a:tr>
              <a:tr h="370840">
                <a:tc>
                  <a:txBody>
                    <a:bodyPr/>
                    <a:lstStyle/>
                    <a:p>
                      <a:pPr algn="ctr"/>
                      <a:r>
                        <a:rPr lang="en-US" sz="1600" dirty="0"/>
                        <a:t>Hardness (mg/L)</a:t>
                      </a:r>
                    </a:p>
                  </a:txBody>
                  <a:tcPr anchor="ctr"/>
                </a:tc>
                <a:tc>
                  <a:txBody>
                    <a:bodyPr/>
                    <a:lstStyle/>
                    <a:p>
                      <a:pPr algn="ctr"/>
                      <a:r>
                        <a:rPr lang="en-US" sz="1600" dirty="0"/>
                        <a:t>293</a:t>
                      </a:r>
                    </a:p>
                  </a:txBody>
                  <a:tcPr anchor="ctr"/>
                </a:tc>
                <a:tc>
                  <a:txBody>
                    <a:bodyPr/>
                    <a:lstStyle/>
                    <a:p>
                      <a:pPr algn="ctr"/>
                      <a:r>
                        <a:rPr lang="en-US" sz="1600" dirty="0"/>
                        <a:t>341</a:t>
                      </a:r>
                    </a:p>
                  </a:txBody>
                  <a:tcPr anchor="ctr"/>
                </a:tc>
                <a:extLst>
                  <a:ext uri="{0D108BD9-81ED-4DB2-BD59-A6C34878D82A}">
                    <a16:rowId xmlns:a16="http://schemas.microsoft.com/office/drawing/2014/main" val="2985818990"/>
                  </a:ext>
                </a:extLst>
              </a:tr>
              <a:tr h="370840">
                <a:tc>
                  <a:txBody>
                    <a:bodyPr/>
                    <a:lstStyle/>
                    <a:p>
                      <a:pPr algn="ctr"/>
                      <a:r>
                        <a:rPr lang="en-US" sz="1600" dirty="0"/>
                        <a:t>Tasting Notes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Better clarity, rich body, lingering finish. Sugar cookie and green tea.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Reduced clarity, less pronounced melon and fruit with more grainy/hay flavor. Undercooked pasta.</a:t>
                      </a:r>
                    </a:p>
                  </a:txBody>
                  <a:tcPr anchor="ctr"/>
                </a:tc>
                <a:extLst>
                  <a:ext uri="{0D108BD9-81ED-4DB2-BD59-A6C34878D82A}">
                    <a16:rowId xmlns:a16="http://schemas.microsoft.com/office/drawing/2014/main" val="1410385693"/>
                  </a:ext>
                </a:extLst>
              </a:tr>
              <a:tr h="370840">
                <a:tc>
                  <a:txBody>
                    <a:bodyPr/>
                    <a:lstStyle/>
                    <a:p>
                      <a:pPr algn="ctr"/>
                      <a:r>
                        <a:rPr lang="en-US" sz="1600" dirty="0"/>
                        <a:t>Brewing Partners</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Little Animals Brewing, </a:t>
                      </a:r>
                      <a:r>
                        <a:rPr lang="en-US" sz="1600" dirty="0" err="1"/>
                        <a:t>Leveller</a:t>
                      </a:r>
                      <a:r>
                        <a:rPr lang="en-US" sz="1600" dirty="0"/>
                        <a:t> Brewing Company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*Brewers reported smooth brew days with great efficiency</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extLst>
                  <a:ext uri="{0D108BD9-81ED-4DB2-BD59-A6C34878D82A}">
                    <a16:rowId xmlns:a16="http://schemas.microsoft.com/office/drawing/2014/main" val="2183374095"/>
                  </a:ext>
                </a:extLst>
              </a:tr>
            </a:tbl>
          </a:graphicData>
        </a:graphic>
      </p:graphicFrame>
    </p:spTree>
    <p:extLst>
      <p:ext uri="{BB962C8B-B14F-4D97-AF65-F5344CB8AC3E}">
        <p14:creationId xmlns:p14="http://schemas.microsoft.com/office/powerpoint/2010/main" val="843024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AADE96-977B-4F0E-ACC1-65F6EE991150}"/>
              </a:ext>
            </a:extLst>
          </p:cNvPr>
          <p:cNvSpPr/>
          <p:nvPr/>
        </p:nvSpPr>
        <p:spPr>
          <a:xfrm>
            <a:off x="0" y="0"/>
            <a:ext cx="12192000" cy="6858000"/>
          </a:xfrm>
          <a:prstGeom prst="rect">
            <a:avLst/>
          </a:prstGeom>
          <a:solidFill>
            <a:srgbClr val="000000">
              <a:alpha val="16078"/>
            </a:srgbClr>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5301D00-D603-44F2-8598-CE8E7F21C57D}"/>
              </a:ext>
            </a:extLst>
          </p:cNvPr>
          <p:cNvPicPr>
            <a:picLocks noChangeAspect="1"/>
          </p:cNvPicPr>
          <p:nvPr/>
        </p:nvPicPr>
        <p:blipFill>
          <a:blip r:embed="rId3"/>
          <a:stretch>
            <a:fillRect/>
          </a:stretch>
        </p:blipFill>
        <p:spPr>
          <a:xfrm>
            <a:off x="1" y="-12095"/>
            <a:ext cx="12192000" cy="6870095"/>
          </a:xfrm>
          <a:prstGeom prst="rect">
            <a:avLst/>
          </a:prstGeom>
        </p:spPr>
      </p:pic>
      <p:sp>
        <p:nvSpPr>
          <p:cNvPr id="2" name="Title 1">
            <a:extLst>
              <a:ext uri="{FF2B5EF4-FFF2-40B4-BE49-F238E27FC236}">
                <a16:creationId xmlns:a16="http://schemas.microsoft.com/office/drawing/2014/main" id="{C104AEE2-A4B2-4132-ADBC-ADE56416706D}"/>
              </a:ext>
            </a:extLst>
          </p:cNvPr>
          <p:cNvSpPr>
            <a:spLocks noGrp="1"/>
          </p:cNvSpPr>
          <p:nvPr>
            <p:ph type="title"/>
          </p:nvPr>
        </p:nvSpPr>
        <p:spPr>
          <a:xfrm>
            <a:off x="3507710" y="512564"/>
            <a:ext cx="11201400" cy="640080"/>
          </a:xfrm>
        </p:spPr>
        <p:txBody>
          <a:bodyPr>
            <a:normAutofit/>
          </a:bodyPr>
          <a:lstStyle/>
          <a:p>
            <a:r>
              <a:rPr lang="en-US" sz="4000" b="1" dirty="0">
                <a:solidFill>
                  <a:sysClr val="windowText" lastClr="000000"/>
                </a:solidFill>
              </a:rPr>
              <a:t>Possible Impacts</a:t>
            </a:r>
          </a:p>
        </p:txBody>
      </p:sp>
      <p:sp>
        <p:nvSpPr>
          <p:cNvPr id="6" name="Title 1">
            <a:extLst>
              <a:ext uri="{FF2B5EF4-FFF2-40B4-BE49-F238E27FC236}">
                <a16:creationId xmlns:a16="http://schemas.microsoft.com/office/drawing/2014/main" id="{3C5C0B7D-B77E-4677-8197-5C951BEF6901}"/>
              </a:ext>
            </a:extLst>
          </p:cNvPr>
          <p:cNvSpPr txBox="1">
            <a:spLocks/>
          </p:cNvSpPr>
          <p:nvPr/>
        </p:nvSpPr>
        <p:spPr>
          <a:xfrm>
            <a:off x="582701" y="25670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ea typeface="+mj-ea"/>
                <a:cs typeface="+mj-cs"/>
              </a:rPr>
              <a:t>Possible Impacts</a:t>
            </a:r>
          </a:p>
        </p:txBody>
      </p:sp>
      <p:sp>
        <p:nvSpPr>
          <p:cNvPr id="9" name="Rectangle 8">
            <a:extLst>
              <a:ext uri="{FF2B5EF4-FFF2-40B4-BE49-F238E27FC236}">
                <a16:creationId xmlns:a16="http://schemas.microsoft.com/office/drawing/2014/main" id="{1F9D2897-4F28-5964-7D99-C111DAEF51BB}"/>
              </a:ext>
            </a:extLst>
          </p:cNvPr>
          <p:cNvSpPr/>
          <p:nvPr/>
        </p:nvSpPr>
        <p:spPr>
          <a:xfrm>
            <a:off x="718457" y="1444170"/>
            <a:ext cx="10837044" cy="3124200"/>
          </a:xfrm>
          <a:prstGeom prst="rect">
            <a:avLst/>
          </a:prstGeom>
          <a:solidFill>
            <a:schemeClr val="tx2">
              <a:alpha val="60000"/>
            </a:schemeClr>
          </a:solidFill>
          <a:effectLst>
            <a:softEdge rad="165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01B9F6-C99F-4EE3-B7D3-1FA45B307020}"/>
              </a:ext>
            </a:extLst>
          </p:cNvPr>
          <p:cNvSpPr>
            <a:spLocks noGrp="1"/>
          </p:cNvSpPr>
          <p:nvPr>
            <p:ph idx="1"/>
          </p:nvPr>
        </p:nvSpPr>
        <p:spPr>
          <a:xfrm>
            <a:off x="869487" y="1678647"/>
            <a:ext cx="10972800" cy="4525963"/>
          </a:xfrm>
        </p:spPr>
        <p:txBody>
          <a:bodyPr>
            <a:normAutofit/>
          </a:bodyPr>
          <a:lstStyle/>
          <a:p>
            <a:r>
              <a:rPr lang="en-US" b="1" dirty="0">
                <a:solidFill>
                  <a:schemeClr val="tx1"/>
                </a:solidFill>
              </a:rPr>
              <a:t>Empower maltsters -&gt; greater product understanding</a:t>
            </a:r>
          </a:p>
          <a:p>
            <a:r>
              <a:rPr lang="en-US" b="1" dirty="0">
                <a:solidFill>
                  <a:schemeClr val="tx1"/>
                </a:solidFill>
              </a:rPr>
              <a:t>Empower brewers -&gt; more informed mineral decisions</a:t>
            </a:r>
          </a:p>
          <a:p>
            <a:r>
              <a:rPr lang="en-US" b="1" dirty="0">
                <a:solidFill>
                  <a:schemeClr val="tx1"/>
                </a:solidFill>
              </a:rPr>
              <a:t>Improve brewhouse performance </a:t>
            </a:r>
          </a:p>
          <a:p>
            <a:r>
              <a:rPr lang="en-US" b="1" dirty="0">
                <a:solidFill>
                  <a:schemeClr val="tx1"/>
                </a:solidFill>
              </a:rPr>
              <a:t>Reduce wastewater treatment needs</a:t>
            </a:r>
          </a:p>
          <a:p>
            <a:r>
              <a:rPr lang="en-US" b="1" dirty="0">
                <a:solidFill>
                  <a:schemeClr val="tx1"/>
                </a:solidFill>
              </a:rPr>
              <a:t>Generate a terroir basis for barley and malt</a:t>
            </a:r>
          </a:p>
          <a:p>
            <a:r>
              <a:rPr lang="en-US" b="1" dirty="0">
                <a:solidFill>
                  <a:schemeClr val="tx1"/>
                </a:solidFill>
              </a:rPr>
              <a:t>New product development – targeted malt water profiles?</a:t>
            </a:r>
          </a:p>
        </p:txBody>
      </p:sp>
      <p:sp>
        <p:nvSpPr>
          <p:cNvPr id="5" name="Content Placeholder 2">
            <a:extLst>
              <a:ext uri="{FF2B5EF4-FFF2-40B4-BE49-F238E27FC236}">
                <a16:creationId xmlns:a16="http://schemas.microsoft.com/office/drawing/2014/main" id="{07E5FA1E-BED3-1456-79E0-1B2453BB522D}"/>
              </a:ext>
            </a:extLst>
          </p:cNvPr>
          <p:cNvSpPr txBox="1">
            <a:spLocks/>
          </p:cNvSpPr>
          <p:nvPr/>
        </p:nvSpPr>
        <p:spPr>
          <a:xfrm>
            <a:off x="898515" y="1693162"/>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lumMod val="65000"/>
                    <a:lumOff val="35000"/>
                  </a:schemeClr>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250" indent="-228600" algn="l" defTabSz="914400" rtl="0" eaLnBrk="1" latinLnBrk="0" hangingPunct="1">
              <a:lnSpc>
                <a:spcPct val="90000"/>
              </a:lnSpc>
              <a:spcBef>
                <a:spcPts val="500"/>
              </a:spcBef>
              <a:buClr>
                <a:schemeClr val="accent1">
                  <a:lumMod val="60000"/>
                  <a:lumOff val="40000"/>
                </a:schemeClr>
              </a:buClr>
              <a:buFont typeface="Wingdings" panose="05000000000000000000" pitchFamily="2" charset="2"/>
              <a:buChar char="§"/>
              <a:defRPr sz="1800" kern="1200">
                <a:solidFill>
                  <a:schemeClr val="tx1">
                    <a:lumMod val="65000"/>
                    <a:lumOff val="35000"/>
                  </a:schemeClr>
                </a:solidFill>
                <a:latin typeface="+mn-lt"/>
                <a:ea typeface="+mn-ea"/>
                <a:cs typeface="+mn-cs"/>
              </a:defRPr>
            </a:lvl3pPr>
            <a:lvl4pPr marL="120015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lumMod val="65000"/>
                    <a:lumOff val="3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Empower maltsters -&gt; greater product understanding</a:t>
            </a:r>
          </a:p>
          <a:p>
            <a:r>
              <a:rPr lang="en-US" b="1" dirty="0">
                <a:solidFill>
                  <a:schemeClr val="bg1"/>
                </a:solidFill>
              </a:rPr>
              <a:t>Empower brewers -&gt; more informed mineral decisions</a:t>
            </a:r>
          </a:p>
          <a:p>
            <a:r>
              <a:rPr lang="en-US" b="1" dirty="0">
                <a:solidFill>
                  <a:schemeClr val="bg1"/>
                </a:solidFill>
              </a:rPr>
              <a:t>Improve brewhouse performance </a:t>
            </a:r>
          </a:p>
          <a:p>
            <a:r>
              <a:rPr lang="en-US" b="1" dirty="0">
                <a:solidFill>
                  <a:schemeClr val="bg1"/>
                </a:solidFill>
              </a:rPr>
              <a:t>Reduce wastewater treatment needs</a:t>
            </a:r>
          </a:p>
          <a:p>
            <a:r>
              <a:rPr lang="en-US" b="1" dirty="0">
                <a:solidFill>
                  <a:schemeClr val="bg1"/>
                </a:solidFill>
              </a:rPr>
              <a:t>Generate a terroir basis for barley and malt</a:t>
            </a:r>
          </a:p>
          <a:p>
            <a:r>
              <a:rPr lang="en-US" b="1" dirty="0">
                <a:solidFill>
                  <a:schemeClr val="bg1"/>
                </a:solidFill>
              </a:rPr>
              <a:t>New product development – targeted malt water profiles?</a:t>
            </a:r>
          </a:p>
        </p:txBody>
      </p:sp>
      <p:sp>
        <p:nvSpPr>
          <p:cNvPr id="10" name="TextBox 9">
            <a:extLst>
              <a:ext uri="{FF2B5EF4-FFF2-40B4-BE49-F238E27FC236}">
                <a16:creationId xmlns:a16="http://schemas.microsoft.com/office/drawing/2014/main" id="{662457DF-8C10-1E33-6154-8174B3BAB6B6}"/>
              </a:ext>
            </a:extLst>
          </p:cNvPr>
          <p:cNvSpPr txBox="1"/>
          <p:nvPr/>
        </p:nvSpPr>
        <p:spPr>
          <a:xfrm>
            <a:off x="2602750" y="5399126"/>
            <a:ext cx="7068457" cy="830997"/>
          </a:xfrm>
          <a:prstGeom prst="rect">
            <a:avLst/>
          </a:prstGeom>
          <a:solidFill>
            <a:schemeClr val="bg2">
              <a:lumMod val="75000"/>
            </a:schemeClr>
          </a:solidFill>
        </p:spPr>
        <p:txBody>
          <a:bodyPr wrap="square" rtlCol="0">
            <a:spAutoFit/>
          </a:bodyPr>
          <a:lstStyle/>
          <a:p>
            <a:pPr algn="ctr"/>
            <a:r>
              <a:rPr lang="en-US" sz="2400" b="1" dirty="0">
                <a:solidFill>
                  <a:schemeClr val="bg1"/>
                </a:solidFill>
              </a:rPr>
              <a:t>We are just scratching the surface, </a:t>
            </a:r>
          </a:p>
          <a:p>
            <a:pPr algn="ctr"/>
            <a:r>
              <a:rPr lang="en-US" sz="2400" b="1" dirty="0">
                <a:solidFill>
                  <a:schemeClr val="bg1"/>
                </a:solidFill>
              </a:rPr>
              <a:t>so many more questions to explore!</a:t>
            </a:r>
          </a:p>
        </p:txBody>
      </p:sp>
    </p:spTree>
    <p:extLst>
      <p:ext uri="{BB962C8B-B14F-4D97-AF65-F5344CB8AC3E}">
        <p14:creationId xmlns:p14="http://schemas.microsoft.com/office/powerpoint/2010/main" val="2275155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0D182D-C513-4C6A-AC19-B642E7FBCF83}"/>
              </a:ext>
            </a:extLst>
          </p:cNvPr>
          <p:cNvSpPr>
            <a:spLocks noGrp="1"/>
          </p:cNvSpPr>
          <p:nvPr>
            <p:ph type="sldNum" sz="quarter" idx="12"/>
          </p:nvPr>
        </p:nvSpPr>
        <p:spPr/>
        <p:txBody>
          <a:bodyPr/>
          <a:lstStyle/>
          <a:p>
            <a:fld id="{B5915699-0F63-4C61-80D8-C6D5EC39C3C1}" type="slidenum">
              <a:rPr lang="en-US" smtClean="0"/>
              <a:t>24</a:t>
            </a:fld>
            <a:endParaRPr lang="en-US"/>
          </a:p>
        </p:txBody>
      </p:sp>
      <p:grpSp>
        <p:nvGrpSpPr>
          <p:cNvPr id="11" name="Group 10">
            <a:extLst>
              <a:ext uri="{FF2B5EF4-FFF2-40B4-BE49-F238E27FC236}">
                <a16:creationId xmlns:a16="http://schemas.microsoft.com/office/drawing/2014/main" id="{8F61FA3A-9039-4A6D-904A-72DD6E5C8D96}"/>
              </a:ext>
            </a:extLst>
          </p:cNvPr>
          <p:cNvGrpSpPr/>
          <p:nvPr/>
        </p:nvGrpSpPr>
        <p:grpSpPr>
          <a:xfrm>
            <a:off x="431276" y="1100294"/>
            <a:ext cx="4410854" cy="3862805"/>
            <a:chOff x="3481975" y="1472873"/>
            <a:chExt cx="4410854" cy="3862805"/>
          </a:xfrm>
        </p:grpSpPr>
        <p:sp>
          <p:nvSpPr>
            <p:cNvPr id="6" name="Oval 5">
              <a:extLst>
                <a:ext uri="{FF2B5EF4-FFF2-40B4-BE49-F238E27FC236}">
                  <a16:creationId xmlns:a16="http://schemas.microsoft.com/office/drawing/2014/main" id="{0E4F169C-5D28-409C-9DC9-A1A4CB8B8299}"/>
                </a:ext>
              </a:extLst>
            </p:cNvPr>
            <p:cNvSpPr/>
            <p:nvPr/>
          </p:nvSpPr>
          <p:spPr>
            <a:xfrm>
              <a:off x="5246906" y="2689755"/>
              <a:ext cx="2645923" cy="26459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latin typeface="+mj-lt"/>
                </a:rPr>
                <a:t>A</a:t>
              </a:r>
            </a:p>
          </p:txBody>
        </p:sp>
        <p:sp>
          <p:nvSpPr>
            <p:cNvPr id="4" name="Oval 3">
              <a:extLst>
                <a:ext uri="{FF2B5EF4-FFF2-40B4-BE49-F238E27FC236}">
                  <a16:creationId xmlns:a16="http://schemas.microsoft.com/office/drawing/2014/main" id="{7E0D9557-9426-4171-8675-285C557410FA}"/>
                </a:ext>
              </a:extLst>
            </p:cNvPr>
            <p:cNvSpPr/>
            <p:nvPr/>
          </p:nvSpPr>
          <p:spPr>
            <a:xfrm>
              <a:off x="3481975" y="1472873"/>
              <a:ext cx="2645923" cy="2645923"/>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2880" bIns="274320" rtlCol="0" anchor="ctr"/>
            <a:lstStyle/>
            <a:p>
              <a:pPr algn="ctr"/>
              <a:r>
                <a:rPr lang="en-US" sz="13800" b="1" dirty="0">
                  <a:latin typeface="+mj-lt"/>
                </a:rPr>
                <a:t>Q</a:t>
              </a:r>
            </a:p>
          </p:txBody>
        </p:sp>
        <p:pic>
          <p:nvPicPr>
            <p:cNvPr id="8" name="Graphic 7">
              <a:extLst>
                <a:ext uri="{FF2B5EF4-FFF2-40B4-BE49-F238E27FC236}">
                  <a16:creationId xmlns:a16="http://schemas.microsoft.com/office/drawing/2014/main" id="{C03415D3-2D64-49E6-B51A-EEEC7FFAA4C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79557" y="2061516"/>
              <a:ext cx="1109332" cy="1235213"/>
            </a:xfrm>
            <a:prstGeom prst="rect">
              <a:avLst/>
            </a:prstGeom>
          </p:spPr>
        </p:pic>
      </p:grpSp>
      <p:pic>
        <p:nvPicPr>
          <p:cNvPr id="5" name="Picture 4">
            <a:extLst>
              <a:ext uri="{FF2B5EF4-FFF2-40B4-BE49-F238E27FC236}">
                <a16:creationId xmlns:a16="http://schemas.microsoft.com/office/drawing/2014/main" id="{72FEE71E-68B6-A09F-6B7F-D2C6A360A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8365" y="1052809"/>
            <a:ext cx="2053140" cy="2053140"/>
          </a:xfrm>
          <a:prstGeom prst="rect">
            <a:avLst/>
          </a:prstGeom>
        </p:spPr>
      </p:pic>
      <p:sp>
        <p:nvSpPr>
          <p:cNvPr id="10" name="TextBox 9">
            <a:extLst>
              <a:ext uri="{FF2B5EF4-FFF2-40B4-BE49-F238E27FC236}">
                <a16:creationId xmlns:a16="http://schemas.microsoft.com/office/drawing/2014/main" id="{B46A3989-1443-A54B-4C0D-1DCFFC8B387D}"/>
              </a:ext>
            </a:extLst>
          </p:cNvPr>
          <p:cNvSpPr txBox="1"/>
          <p:nvPr/>
        </p:nvSpPr>
        <p:spPr>
          <a:xfrm>
            <a:off x="5709492" y="4726491"/>
            <a:ext cx="6130886" cy="1200329"/>
          </a:xfrm>
          <a:prstGeom prst="rect">
            <a:avLst/>
          </a:prstGeom>
          <a:noFill/>
        </p:spPr>
        <p:txBody>
          <a:bodyPr wrap="square">
            <a:spAutoFit/>
          </a:bodyPr>
          <a:lstStyle/>
          <a:p>
            <a:pPr marL="0" indent="0" algn="ctr">
              <a:buNone/>
            </a:pPr>
            <a:r>
              <a:rPr lang="en-US" dirty="0"/>
              <a:t>Hannah Turner</a:t>
            </a:r>
            <a:endParaRPr lang="en-US" sz="1800" dirty="0"/>
          </a:p>
          <a:p>
            <a:pPr marL="0" indent="0" algn="ctr">
              <a:buNone/>
            </a:pPr>
            <a:r>
              <a:rPr lang="en-US" sz="1800" dirty="0">
                <a:hlinkClick r:id="rId6"/>
              </a:rPr>
              <a:t>Hannah.turner2@montana.edu</a:t>
            </a:r>
            <a:endParaRPr lang="en-US" sz="1800" dirty="0"/>
          </a:p>
          <a:p>
            <a:pPr marL="0" indent="0" algn="ctr">
              <a:buNone/>
            </a:pPr>
            <a:r>
              <a:rPr lang="en-US" sz="1800" dirty="0"/>
              <a:t>Instagram: @msu.barley.malt.brew.lab</a:t>
            </a:r>
          </a:p>
          <a:p>
            <a:pPr marL="0" indent="0" algn="ctr">
              <a:buNone/>
            </a:pPr>
            <a:r>
              <a:rPr lang="en-US" sz="1800" dirty="0"/>
              <a:t>www.montana.edu/barleybreeding</a:t>
            </a:r>
          </a:p>
        </p:txBody>
      </p:sp>
      <p:sp>
        <p:nvSpPr>
          <p:cNvPr id="12" name="TextBox 11">
            <a:extLst>
              <a:ext uri="{FF2B5EF4-FFF2-40B4-BE49-F238E27FC236}">
                <a16:creationId xmlns:a16="http://schemas.microsoft.com/office/drawing/2014/main" id="{05A6E715-A617-D20A-9841-490D6D203FBA}"/>
              </a:ext>
            </a:extLst>
          </p:cNvPr>
          <p:cNvSpPr txBox="1"/>
          <p:nvPr/>
        </p:nvSpPr>
        <p:spPr>
          <a:xfrm>
            <a:off x="6434323" y="3523019"/>
            <a:ext cx="4704203" cy="369332"/>
          </a:xfrm>
          <a:prstGeom prst="rect">
            <a:avLst/>
          </a:prstGeom>
          <a:noFill/>
        </p:spPr>
        <p:txBody>
          <a:bodyPr wrap="square" rtlCol="0">
            <a:spAutoFit/>
          </a:bodyPr>
          <a:lstStyle/>
          <a:p>
            <a:r>
              <a:rPr lang="en-US" dirty="0"/>
              <a:t>Check out our website    for more info!</a:t>
            </a:r>
          </a:p>
        </p:txBody>
      </p:sp>
      <p:sp>
        <p:nvSpPr>
          <p:cNvPr id="15" name="Arrow: Down 14">
            <a:extLst>
              <a:ext uri="{FF2B5EF4-FFF2-40B4-BE49-F238E27FC236}">
                <a16:creationId xmlns:a16="http://schemas.microsoft.com/office/drawing/2014/main" id="{46B18996-4C38-A1CF-7634-C56D60C072C3}"/>
              </a:ext>
            </a:extLst>
          </p:cNvPr>
          <p:cNvSpPr/>
          <p:nvPr/>
        </p:nvSpPr>
        <p:spPr>
          <a:xfrm rot="10800000">
            <a:off x="9144858" y="3456058"/>
            <a:ext cx="176263" cy="3697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07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D8A6-67CE-48FB-BE47-2B5CE586EB69}"/>
              </a:ext>
            </a:extLst>
          </p:cNvPr>
          <p:cNvSpPr>
            <a:spLocks noGrp="1"/>
          </p:cNvSpPr>
          <p:nvPr>
            <p:ph type="title"/>
          </p:nvPr>
        </p:nvSpPr>
        <p:spPr>
          <a:xfrm>
            <a:off x="495300" y="276763"/>
            <a:ext cx="11201400" cy="640080"/>
          </a:xfrm>
        </p:spPr>
        <p:txBody>
          <a:bodyPr>
            <a:normAutofit fontScale="90000"/>
          </a:bodyPr>
          <a:lstStyle/>
          <a:p>
            <a:r>
              <a:rPr lang="en-US" dirty="0"/>
              <a:t>Recent studies show terroir to be impactful for barley, yet causation is not defined.</a:t>
            </a:r>
          </a:p>
        </p:txBody>
      </p:sp>
      <p:sp>
        <p:nvSpPr>
          <p:cNvPr id="3" name="Text Placeholder 2">
            <a:extLst>
              <a:ext uri="{FF2B5EF4-FFF2-40B4-BE49-F238E27FC236}">
                <a16:creationId xmlns:a16="http://schemas.microsoft.com/office/drawing/2014/main" id="{B8E1037F-19D1-48DF-ACBC-9EB6498944A7}"/>
              </a:ext>
            </a:extLst>
          </p:cNvPr>
          <p:cNvSpPr>
            <a:spLocks noGrp="1"/>
          </p:cNvSpPr>
          <p:nvPr>
            <p:ph type="body" idx="1"/>
          </p:nvPr>
        </p:nvSpPr>
        <p:spPr>
          <a:xfrm>
            <a:off x="220980" y="1123633"/>
            <a:ext cx="5386917" cy="639762"/>
          </a:xfrm>
        </p:spPr>
        <p:txBody>
          <a:bodyPr>
            <a:normAutofit fontScale="92500"/>
          </a:bodyPr>
          <a:lstStyle/>
          <a:p>
            <a:r>
              <a:rPr lang="en-US" dirty="0"/>
              <a:t>Beer – Oregon: Herb et al 2017 </a:t>
            </a:r>
          </a:p>
        </p:txBody>
      </p:sp>
      <p:sp>
        <p:nvSpPr>
          <p:cNvPr id="4" name="Content Placeholder 3">
            <a:extLst>
              <a:ext uri="{FF2B5EF4-FFF2-40B4-BE49-F238E27FC236}">
                <a16:creationId xmlns:a16="http://schemas.microsoft.com/office/drawing/2014/main" id="{ACA15ECB-75C3-4306-9242-946DA13D3122}"/>
              </a:ext>
            </a:extLst>
          </p:cNvPr>
          <p:cNvSpPr>
            <a:spLocks noGrp="1"/>
          </p:cNvSpPr>
          <p:nvPr>
            <p:ph sz="half" idx="2"/>
          </p:nvPr>
        </p:nvSpPr>
        <p:spPr>
          <a:xfrm>
            <a:off x="648125" y="1763395"/>
            <a:ext cx="6762767" cy="3951288"/>
          </a:xfrm>
        </p:spPr>
        <p:txBody>
          <a:bodyPr>
            <a:normAutofit/>
          </a:bodyPr>
          <a:lstStyle/>
          <a:p>
            <a:r>
              <a:rPr lang="en-US" sz="1700" dirty="0"/>
              <a:t>Sensory on a large number of beers </a:t>
            </a:r>
          </a:p>
          <a:p>
            <a:r>
              <a:rPr lang="en-US" sz="1700" dirty="0"/>
              <a:t>Three varieties, three locations</a:t>
            </a:r>
          </a:p>
          <a:p>
            <a:r>
              <a:rPr lang="en-US" sz="1700" dirty="0"/>
              <a:t>Conclusions:</a:t>
            </a:r>
          </a:p>
          <a:p>
            <a:pPr lvl="1"/>
            <a:r>
              <a:rPr lang="en-US" sz="1700" dirty="0"/>
              <a:t>Variety &amp; environment have an effect</a:t>
            </a:r>
          </a:p>
        </p:txBody>
      </p:sp>
      <p:sp>
        <p:nvSpPr>
          <p:cNvPr id="5" name="Text Placeholder 4">
            <a:extLst>
              <a:ext uri="{FF2B5EF4-FFF2-40B4-BE49-F238E27FC236}">
                <a16:creationId xmlns:a16="http://schemas.microsoft.com/office/drawing/2014/main" id="{D9A87CE0-B062-4C8D-B955-6FB90615AEB1}"/>
              </a:ext>
            </a:extLst>
          </p:cNvPr>
          <p:cNvSpPr>
            <a:spLocks noGrp="1"/>
          </p:cNvSpPr>
          <p:nvPr>
            <p:ph type="body" sz="quarter" idx="3"/>
          </p:nvPr>
        </p:nvSpPr>
        <p:spPr>
          <a:xfrm>
            <a:off x="235387" y="3194706"/>
            <a:ext cx="6415852" cy="639762"/>
          </a:xfrm>
        </p:spPr>
        <p:txBody>
          <a:bodyPr>
            <a:normAutofit fontScale="92500"/>
          </a:bodyPr>
          <a:lstStyle/>
          <a:p>
            <a:r>
              <a:rPr lang="en-US" dirty="0"/>
              <a:t>Whiskey – Ireland: </a:t>
            </a:r>
            <a:r>
              <a:rPr lang="en-US" dirty="0" err="1"/>
              <a:t>Kyraleou</a:t>
            </a:r>
            <a:r>
              <a:rPr lang="en-US" dirty="0"/>
              <a:t> et al 2021</a:t>
            </a:r>
          </a:p>
        </p:txBody>
      </p:sp>
      <p:sp>
        <p:nvSpPr>
          <p:cNvPr id="6" name="Content Placeholder 5">
            <a:extLst>
              <a:ext uri="{FF2B5EF4-FFF2-40B4-BE49-F238E27FC236}">
                <a16:creationId xmlns:a16="http://schemas.microsoft.com/office/drawing/2014/main" id="{6861FF76-E36F-45A1-9290-4E77FD129B47}"/>
              </a:ext>
            </a:extLst>
          </p:cNvPr>
          <p:cNvSpPr>
            <a:spLocks noGrp="1"/>
          </p:cNvSpPr>
          <p:nvPr>
            <p:ph sz="quarter" idx="4"/>
          </p:nvPr>
        </p:nvSpPr>
        <p:spPr>
          <a:xfrm>
            <a:off x="685168" y="3847644"/>
            <a:ext cx="6089925" cy="2118312"/>
          </a:xfrm>
        </p:spPr>
        <p:txBody>
          <a:bodyPr>
            <a:normAutofit/>
          </a:bodyPr>
          <a:lstStyle/>
          <a:p>
            <a:r>
              <a:rPr lang="en-US" sz="1700" dirty="0"/>
              <a:t>Sensory &amp; chemical on new make whiskeys</a:t>
            </a:r>
          </a:p>
          <a:p>
            <a:r>
              <a:rPr lang="en-US" sz="1700" dirty="0"/>
              <a:t>Two varieties, two locations</a:t>
            </a:r>
          </a:p>
          <a:p>
            <a:r>
              <a:rPr lang="en-US" sz="1700" dirty="0"/>
              <a:t>Conclusions:</a:t>
            </a:r>
          </a:p>
          <a:p>
            <a:pPr lvl="1"/>
            <a:r>
              <a:rPr lang="en-US" sz="1700" dirty="0"/>
              <a:t>Variety, environment &amp; season have impacts</a:t>
            </a:r>
          </a:p>
        </p:txBody>
      </p:sp>
      <p:pic>
        <p:nvPicPr>
          <p:cNvPr id="7" name="Picture 6">
            <a:extLst>
              <a:ext uri="{FF2B5EF4-FFF2-40B4-BE49-F238E27FC236}">
                <a16:creationId xmlns:a16="http://schemas.microsoft.com/office/drawing/2014/main" id="{F9BF08A1-DAB3-4190-AB69-484F8190B0BB}"/>
              </a:ext>
            </a:extLst>
          </p:cNvPr>
          <p:cNvPicPr>
            <a:picLocks noChangeAspect="1"/>
          </p:cNvPicPr>
          <p:nvPr/>
        </p:nvPicPr>
        <p:blipFill rotWithShape="1">
          <a:blip r:embed="rId2"/>
          <a:srcRect l="32813" t="25777" r="38359" b="10000"/>
          <a:stretch/>
        </p:blipFill>
        <p:spPr>
          <a:xfrm>
            <a:off x="6719318" y="1737042"/>
            <a:ext cx="2553758" cy="3200107"/>
          </a:xfrm>
          <a:prstGeom prst="rect">
            <a:avLst/>
          </a:prstGeom>
        </p:spPr>
      </p:pic>
      <p:pic>
        <p:nvPicPr>
          <p:cNvPr id="8" name="Picture 7">
            <a:extLst>
              <a:ext uri="{FF2B5EF4-FFF2-40B4-BE49-F238E27FC236}">
                <a16:creationId xmlns:a16="http://schemas.microsoft.com/office/drawing/2014/main" id="{A988CE64-5543-4E33-82FC-7D491B0758FE}"/>
              </a:ext>
            </a:extLst>
          </p:cNvPr>
          <p:cNvPicPr>
            <a:picLocks noChangeAspect="1"/>
          </p:cNvPicPr>
          <p:nvPr/>
        </p:nvPicPr>
        <p:blipFill rotWithShape="1">
          <a:blip r:embed="rId3"/>
          <a:srcRect l="71739" t="20724" r="11468" b="5942"/>
          <a:stretch/>
        </p:blipFill>
        <p:spPr>
          <a:xfrm>
            <a:off x="9445405" y="2920265"/>
            <a:ext cx="2609852" cy="3205303"/>
          </a:xfrm>
          <a:prstGeom prst="rect">
            <a:avLst/>
          </a:prstGeom>
        </p:spPr>
      </p:pic>
      <p:sp>
        <p:nvSpPr>
          <p:cNvPr id="9" name="TextBox 8">
            <a:extLst>
              <a:ext uri="{FF2B5EF4-FFF2-40B4-BE49-F238E27FC236}">
                <a16:creationId xmlns:a16="http://schemas.microsoft.com/office/drawing/2014/main" id="{61A3F3DA-7F29-4408-92BC-30E78D3DF24B}"/>
              </a:ext>
            </a:extLst>
          </p:cNvPr>
          <p:cNvSpPr txBox="1"/>
          <p:nvPr/>
        </p:nvSpPr>
        <p:spPr>
          <a:xfrm>
            <a:off x="7003439" y="4096580"/>
            <a:ext cx="18626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outerShdw blurRad="50800" dist="38100" dir="18900000" algn="bl" rotWithShape="0">
                    <a:prstClr val="black">
                      <a:alpha val="40000"/>
                    </a:prstClr>
                  </a:outerShdw>
                </a:effectLst>
                <a:uLnTx/>
                <a:uFillTx/>
                <a:latin typeface="Calibri"/>
                <a:ea typeface="+mn-ea"/>
                <a:cs typeface="+mn-cs"/>
              </a:rPr>
              <a:t>Oregon</a:t>
            </a:r>
          </a:p>
        </p:txBody>
      </p:sp>
      <p:sp>
        <p:nvSpPr>
          <p:cNvPr id="10" name="TextBox 9">
            <a:extLst>
              <a:ext uri="{FF2B5EF4-FFF2-40B4-BE49-F238E27FC236}">
                <a16:creationId xmlns:a16="http://schemas.microsoft.com/office/drawing/2014/main" id="{ADEE1E46-A384-402A-9DEA-77663C8A6A76}"/>
              </a:ext>
            </a:extLst>
          </p:cNvPr>
          <p:cNvSpPr txBox="1"/>
          <p:nvPr/>
        </p:nvSpPr>
        <p:spPr>
          <a:xfrm>
            <a:off x="9240939" y="3179690"/>
            <a:ext cx="18626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outerShdw blurRad="50800" dist="38100" dir="18900000" algn="bl" rotWithShape="0">
                    <a:prstClr val="black">
                      <a:alpha val="40000"/>
                    </a:prstClr>
                  </a:outerShdw>
                </a:effectLst>
                <a:uLnTx/>
                <a:uFillTx/>
                <a:latin typeface="Calibri"/>
                <a:ea typeface="+mn-ea"/>
                <a:cs typeface="+mn-cs"/>
              </a:rPr>
              <a:t>Ireland</a:t>
            </a:r>
          </a:p>
        </p:txBody>
      </p:sp>
    </p:spTree>
    <p:extLst>
      <p:ext uri="{BB962C8B-B14F-4D97-AF65-F5344CB8AC3E}">
        <p14:creationId xmlns:p14="http://schemas.microsoft.com/office/powerpoint/2010/main" val="970461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BC83-2E9F-4E64-B18E-32D339637AD2}"/>
              </a:ext>
            </a:extLst>
          </p:cNvPr>
          <p:cNvSpPr>
            <a:spLocks noGrp="1"/>
          </p:cNvSpPr>
          <p:nvPr>
            <p:ph type="title"/>
          </p:nvPr>
        </p:nvSpPr>
        <p:spPr>
          <a:xfrm>
            <a:off x="223100" y="211973"/>
            <a:ext cx="9563672" cy="1143000"/>
          </a:xfrm>
        </p:spPr>
        <p:txBody>
          <a:bodyPr/>
          <a:lstStyle/>
          <a:p>
            <a:r>
              <a:rPr lang="en-US" dirty="0"/>
              <a:t>What Could Cause Barley Terroir?</a:t>
            </a:r>
          </a:p>
        </p:txBody>
      </p:sp>
      <p:sp>
        <p:nvSpPr>
          <p:cNvPr id="3" name="Content Placeholder 2">
            <a:extLst>
              <a:ext uri="{FF2B5EF4-FFF2-40B4-BE49-F238E27FC236}">
                <a16:creationId xmlns:a16="http://schemas.microsoft.com/office/drawing/2014/main" id="{970E023C-750E-4D43-B8AA-36D72579032E}"/>
              </a:ext>
            </a:extLst>
          </p:cNvPr>
          <p:cNvSpPr>
            <a:spLocks noGrp="1"/>
          </p:cNvSpPr>
          <p:nvPr>
            <p:ph idx="1"/>
          </p:nvPr>
        </p:nvSpPr>
        <p:spPr>
          <a:xfrm>
            <a:off x="239808" y="2426419"/>
            <a:ext cx="3693459" cy="3307429"/>
          </a:xfrm>
        </p:spPr>
        <p:txBody>
          <a:bodyPr>
            <a:normAutofit/>
          </a:bodyPr>
          <a:lstStyle/>
          <a:p>
            <a:pPr lvl="1"/>
            <a:r>
              <a:rPr lang="en-US" sz="2400" dirty="0"/>
              <a:t>Soil</a:t>
            </a:r>
          </a:p>
          <a:p>
            <a:pPr lvl="1"/>
            <a:r>
              <a:rPr lang="en-US" sz="2400" dirty="0"/>
              <a:t>Nutrients applied</a:t>
            </a:r>
          </a:p>
          <a:p>
            <a:pPr lvl="1"/>
            <a:r>
              <a:rPr lang="en-US" sz="2400" dirty="0"/>
              <a:t>Moisture availability</a:t>
            </a:r>
          </a:p>
          <a:p>
            <a:pPr lvl="1"/>
            <a:r>
              <a:rPr lang="en-US" sz="2400" dirty="0"/>
              <a:t>Rain/Water profiles</a:t>
            </a:r>
          </a:p>
          <a:p>
            <a:pPr lvl="1"/>
            <a:r>
              <a:rPr lang="en-US" sz="2400" dirty="0"/>
              <a:t>Temperature</a:t>
            </a:r>
          </a:p>
          <a:p>
            <a:pPr lvl="1"/>
            <a:r>
              <a:rPr lang="en-US" sz="2400" dirty="0"/>
              <a:t>Seasonal variation</a:t>
            </a:r>
          </a:p>
        </p:txBody>
      </p:sp>
      <p:sp>
        <p:nvSpPr>
          <p:cNvPr id="4" name="Right Brace 3">
            <a:extLst>
              <a:ext uri="{FF2B5EF4-FFF2-40B4-BE49-F238E27FC236}">
                <a16:creationId xmlns:a16="http://schemas.microsoft.com/office/drawing/2014/main" id="{ED8E6BBA-74D5-4C12-ABBE-985345712A48}"/>
              </a:ext>
            </a:extLst>
          </p:cNvPr>
          <p:cNvSpPr/>
          <p:nvPr/>
        </p:nvSpPr>
        <p:spPr>
          <a:xfrm>
            <a:off x="3610537" y="1936924"/>
            <a:ext cx="887505" cy="30536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5A3D442-7D7E-4833-BD1E-F7E95C83C026}"/>
              </a:ext>
            </a:extLst>
          </p:cNvPr>
          <p:cNvSpPr txBox="1"/>
          <p:nvPr/>
        </p:nvSpPr>
        <p:spPr>
          <a:xfrm>
            <a:off x="8527674" y="3191788"/>
            <a:ext cx="342451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Barley genetics (regulated reactions specific to each variety) will interact with environment to create unique variances</a:t>
            </a:r>
          </a:p>
        </p:txBody>
      </p:sp>
      <p:sp>
        <p:nvSpPr>
          <p:cNvPr id="6" name="TextBox 5">
            <a:extLst>
              <a:ext uri="{FF2B5EF4-FFF2-40B4-BE49-F238E27FC236}">
                <a16:creationId xmlns:a16="http://schemas.microsoft.com/office/drawing/2014/main" id="{07D72166-7657-4FAE-8DC8-192112A5E309}"/>
              </a:ext>
            </a:extLst>
          </p:cNvPr>
          <p:cNvSpPr txBox="1"/>
          <p:nvPr/>
        </p:nvSpPr>
        <p:spPr>
          <a:xfrm>
            <a:off x="9439835" y="2389187"/>
            <a:ext cx="164054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a:ea typeface="+mn-ea"/>
                <a:cs typeface="+mn-cs"/>
              </a:rPr>
              <a:t>G x E</a:t>
            </a:r>
          </a:p>
        </p:txBody>
      </p:sp>
      <p:sp>
        <p:nvSpPr>
          <p:cNvPr id="7" name="TextBox 6">
            <a:extLst>
              <a:ext uri="{FF2B5EF4-FFF2-40B4-BE49-F238E27FC236}">
                <a16:creationId xmlns:a16="http://schemas.microsoft.com/office/drawing/2014/main" id="{0D71B2B8-FC8C-47E1-82FC-BAECF9B4D090}"/>
              </a:ext>
            </a:extLst>
          </p:cNvPr>
          <p:cNvSpPr txBox="1"/>
          <p:nvPr/>
        </p:nvSpPr>
        <p:spPr>
          <a:xfrm>
            <a:off x="239808" y="5416149"/>
            <a:ext cx="850470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BACC6">
                    <a:lumMod val="50000"/>
                  </a:srgbClr>
                </a:solidFill>
                <a:effectLst/>
                <a:uLnTx/>
                <a:uFillTx/>
                <a:latin typeface="Calibri"/>
                <a:ea typeface="+mn-ea"/>
                <a:cs typeface="+mn-cs"/>
              </a:rPr>
              <a:t>One approach to measuring –&gt; mineral content of malts</a:t>
            </a:r>
          </a:p>
        </p:txBody>
      </p:sp>
      <p:sp>
        <p:nvSpPr>
          <p:cNvPr id="8" name="TextBox 7">
            <a:extLst>
              <a:ext uri="{FF2B5EF4-FFF2-40B4-BE49-F238E27FC236}">
                <a16:creationId xmlns:a16="http://schemas.microsoft.com/office/drawing/2014/main" id="{17423E5D-4841-46E7-B0D9-A133569B357D}"/>
              </a:ext>
            </a:extLst>
          </p:cNvPr>
          <p:cNvSpPr txBox="1"/>
          <p:nvPr/>
        </p:nvSpPr>
        <p:spPr>
          <a:xfrm>
            <a:off x="446028" y="1265911"/>
            <a:ext cx="275943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Growing Environment:</a:t>
            </a:r>
          </a:p>
        </p:txBody>
      </p:sp>
      <p:sp>
        <p:nvSpPr>
          <p:cNvPr id="9" name="TextBox 8">
            <a:extLst>
              <a:ext uri="{FF2B5EF4-FFF2-40B4-BE49-F238E27FC236}">
                <a16:creationId xmlns:a16="http://schemas.microsoft.com/office/drawing/2014/main" id="{B8150CA1-F591-47E1-864A-E6EB0F53EFA7}"/>
              </a:ext>
            </a:extLst>
          </p:cNvPr>
          <p:cNvSpPr txBox="1"/>
          <p:nvPr/>
        </p:nvSpPr>
        <p:spPr>
          <a:xfrm>
            <a:off x="4377748" y="1210913"/>
            <a:ext cx="314661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Malting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a:rPr>
              <a:t>Environment:</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BC81223B-88DE-407B-B0AB-542E9AD18683}"/>
              </a:ext>
            </a:extLst>
          </p:cNvPr>
          <p:cNvSpPr txBox="1">
            <a:spLocks/>
          </p:cNvSpPr>
          <p:nvPr/>
        </p:nvSpPr>
        <p:spPr>
          <a:xfrm>
            <a:off x="4239745" y="2452277"/>
            <a:ext cx="3712509" cy="26793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Water profile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Process amendments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Temperature</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Timing</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sz="2400" noProof="0" dirty="0">
                <a:solidFill>
                  <a:prstClr val="black"/>
                </a:solidFill>
                <a:latin typeface="Calibri"/>
              </a:rPr>
              <a:t>Floor/pneumatic</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ight Brace 10">
            <a:extLst>
              <a:ext uri="{FF2B5EF4-FFF2-40B4-BE49-F238E27FC236}">
                <a16:creationId xmlns:a16="http://schemas.microsoft.com/office/drawing/2014/main" id="{17B47AB1-F5B8-4D4E-9FE7-7AFEE2F2C77E}"/>
              </a:ext>
            </a:extLst>
          </p:cNvPr>
          <p:cNvSpPr/>
          <p:nvPr/>
        </p:nvSpPr>
        <p:spPr>
          <a:xfrm>
            <a:off x="7546042" y="1955401"/>
            <a:ext cx="887505" cy="30536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CF8862EB-30F7-2671-415A-53ADD2AA15A4}"/>
              </a:ext>
            </a:extLst>
          </p:cNvPr>
          <p:cNvPicPr>
            <a:picLocks noChangeAspect="1"/>
          </p:cNvPicPr>
          <p:nvPr/>
        </p:nvPicPr>
        <p:blipFill>
          <a:blip r:embed="rId3"/>
          <a:stretch>
            <a:fillRect/>
          </a:stretch>
        </p:blipFill>
        <p:spPr>
          <a:xfrm>
            <a:off x="9036991" y="920995"/>
            <a:ext cx="2549206" cy="1433928"/>
          </a:xfrm>
          <a:prstGeom prst="rect">
            <a:avLst/>
          </a:prstGeom>
        </p:spPr>
      </p:pic>
      <p:pic>
        <p:nvPicPr>
          <p:cNvPr id="15" name="Picture 14">
            <a:extLst>
              <a:ext uri="{FF2B5EF4-FFF2-40B4-BE49-F238E27FC236}">
                <a16:creationId xmlns:a16="http://schemas.microsoft.com/office/drawing/2014/main" id="{A214F2C8-AC3B-1013-B5CF-B42478639DB9}"/>
              </a:ext>
            </a:extLst>
          </p:cNvPr>
          <p:cNvPicPr>
            <a:picLocks noChangeAspect="1"/>
          </p:cNvPicPr>
          <p:nvPr/>
        </p:nvPicPr>
        <p:blipFill>
          <a:blip r:embed="rId4"/>
          <a:stretch>
            <a:fillRect/>
          </a:stretch>
        </p:blipFill>
        <p:spPr>
          <a:xfrm>
            <a:off x="9099192" y="4491106"/>
            <a:ext cx="2549206" cy="1475752"/>
          </a:xfrm>
          <a:prstGeom prst="rect">
            <a:avLst/>
          </a:prstGeom>
        </p:spPr>
      </p:pic>
    </p:spTree>
    <p:extLst>
      <p:ext uri="{BB962C8B-B14F-4D97-AF65-F5344CB8AC3E}">
        <p14:creationId xmlns:p14="http://schemas.microsoft.com/office/powerpoint/2010/main" val="270194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AA9CD3-9ACA-9A14-E3A3-313700ABD1D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3309503-311E-429F-9E46-C66A67C0F958}"/>
              </a:ext>
            </a:extLst>
          </p:cNvPr>
          <p:cNvSpPr>
            <a:spLocks noGrp="1"/>
          </p:cNvSpPr>
          <p:nvPr>
            <p:ph type="title"/>
          </p:nvPr>
        </p:nvSpPr>
        <p:spPr>
          <a:xfrm>
            <a:off x="0" y="316805"/>
            <a:ext cx="12100560" cy="765551"/>
          </a:xfrm>
        </p:spPr>
        <p:txBody>
          <a:bodyPr>
            <a:normAutofit/>
          </a:bodyPr>
          <a:lstStyle/>
          <a:p>
            <a:r>
              <a:rPr lang="en-US" sz="4000" dirty="0">
                <a:solidFill>
                  <a:srgbClr val="002060"/>
                </a:solidFill>
              </a:rPr>
              <a:t>IMPACTS OF MINERAL COMPOSITION</a:t>
            </a:r>
          </a:p>
        </p:txBody>
      </p:sp>
      <p:sp>
        <p:nvSpPr>
          <p:cNvPr id="6" name="Text Placeholder 5">
            <a:extLst>
              <a:ext uri="{FF2B5EF4-FFF2-40B4-BE49-F238E27FC236}">
                <a16:creationId xmlns:a16="http://schemas.microsoft.com/office/drawing/2014/main" id="{D22C7BFA-6758-4731-8695-D8C3EFA33A0F}"/>
              </a:ext>
            </a:extLst>
          </p:cNvPr>
          <p:cNvSpPr>
            <a:spLocks noGrp="1"/>
          </p:cNvSpPr>
          <p:nvPr>
            <p:ph type="body" sz="quarter" idx="10"/>
          </p:nvPr>
        </p:nvSpPr>
        <p:spPr>
          <a:xfrm>
            <a:off x="608234" y="1282168"/>
            <a:ext cx="10975532" cy="4189413"/>
          </a:xfrm>
        </p:spPr>
        <p:txBody>
          <a:bodyPr>
            <a:normAutofit/>
          </a:bodyPr>
          <a:lstStyle/>
          <a:p>
            <a:r>
              <a:rPr lang="en-US" sz="2000" dirty="0"/>
              <a:t>FLAVOR: 		  HOPPY 	      MALTY</a:t>
            </a:r>
          </a:p>
          <a:p>
            <a:endParaRPr lang="en-US" sz="2000" dirty="0"/>
          </a:p>
          <a:p>
            <a:pPr marL="914400" lvl="2" indent="0">
              <a:buNone/>
            </a:pPr>
            <a:endParaRPr lang="en-US" sz="1400" dirty="0"/>
          </a:p>
          <a:p>
            <a:pPr marL="914400" lvl="2" indent="0">
              <a:buNone/>
            </a:pPr>
            <a:r>
              <a:rPr lang="en-US" sz="1400" dirty="0"/>
              <a:t>	      </a:t>
            </a:r>
            <a:r>
              <a:rPr lang="en-US" sz="2000" dirty="0"/>
              <a:t>CLEAN               SWEET		   SOUR</a:t>
            </a:r>
            <a:endParaRPr lang="en-US" sz="1400" dirty="0"/>
          </a:p>
          <a:p>
            <a:pPr marL="0" indent="0">
              <a:buNone/>
            </a:pPr>
            <a:endParaRPr lang="en-US" sz="2000" dirty="0"/>
          </a:p>
          <a:p>
            <a:r>
              <a:rPr lang="en-US" sz="2000" dirty="0"/>
              <a:t>APPEARANCE:  </a:t>
            </a:r>
          </a:p>
          <a:p>
            <a:endParaRPr lang="en-US" sz="2000" dirty="0"/>
          </a:p>
          <a:p>
            <a:pPr marL="457200" lvl="1" indent="0">
              <a:buNone/>
            </a:pPr>
            <a:r>
              <a:rPr lang="en-US" sz="1800" dirty="0"/>
              <a:t>   		          HAZE	  		COLOR</a:t>
            </a:r>
            <a:endParaRPr lang="en-US" dirty="0"/>
          </a:p>
          <a:p>
            <a:endParaRPr lang="en-US" sz="2000" dirty="0"/>
          </a:p>
          <a:p>
            <a:r>
              <a:rPr lang="en-US" sz="2000" dirty="0"/>
              <a:t>PROCESS: </a:t>
            </a:r>
          </a:p>
          <a:p>
            <a:pPr marL="0" indent="0">
              <a:lnSpc>
                <a:spcPct val="120000"/>
              </a:lnSpc>
              <a:spcAft>
                <a:spcPts val="600"/>
              </a:spcAft>
              <a:buNone/>
            </a:pPr>
            <a:r>
              <a:rPr lang="en-US" sz="2000" dirty="0"/>
              <a:t>Time, enzymes, beer stone, runoff, yeast flocculation, hop utilization, waste stream</a:t>
            </a:r>
          </a:p>
        </p:txBody>
      </p:sp>
      <p:cxnSp>
        <p:nvCxnSpPr>
          <p:cNvPr id="3" name="Straight Arrow Connector 2">
            <a:extLst>
              <a:ext uri="{FF2B5EF4-FFF2-40B4-BE49-F238E27FC236}">
                <a16:creationId xmlns:a16="http://schemas.microsoft.com/office/drawing/2014/main" id="{A49E80D0-7943-43D3-813C-FC9E736E15F4}"/>
              </a:ext>
            </a:extLst>
          </p:cNvPr>
          <p:cNvCxnSpPr/>
          <p:nvPr/>
        </p:nvCxnSpPr>
        <p:spPr>
          <a:xfrm>
            <a:off x="4577080" y="1498508"/>
            <a:ext cx="10464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53D0361-6141-4ED8-9D01-6B06D29A73D2}"/>
              </a:ext>
            </a:extLst>
          </p:cNvPr>
          <p:cNvCxnSpPr/>
          <p:nvPr/>
        </p:nvCxnSpPr>
        <p:spPr>
          <a:xfrm>
            <a:off x="3869265" y="2444625"/>
            <a:ext cx="10464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F03AB6D-6032-47C7-9DDB-74B06302D1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6200000">
            <a:off x="2269661" y="776157"/>
            <a:ext cx="939057" cy="1444702"/>
          </a:xfrm>
          <a:prstGeom prst="rect">
            <a:avLst/>
          </a:prstGeom>
        </p:spPr>
      </p:pic>
      <p:pic>
        <p:nvPicPr>
          <p:cNvPr id="10" name="Picture 9">
            <a:extLst>
              <a:ext uri="{FF2B5EF4-FFF2-40B4-BE49-F238E27FC236}">
                <a16:creationId xmlns:a16="http://schemas.microsoft.com/office/drawing/2014/main" id="{1E3D3051-28E3-40DC-9F85-3D7F2CC584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89" b="90000" l="9926" r="96000">
                        <a14:foregroundMark x1="64444" y1="10444" x2="73778" y2="9333"/>
                        <a14:foregroundMark x1="73778" y1="9333" x2="65185" y2="11111"/>
                        <a14:foregroundMark x1="65185" y1="11111" x2="65185" y2="11111"/>
                        <a14:foregroundMark x1="88741" y1="20000" x2="93778" y2="29111"/>
                        <a14:foregroundMark x1="93778" y1="29111" x2="96444" y2="42444"/>
                        <a14:foregroundMark x1="96444" y1="42444" x2="95407" y2="56444"/>
                        <a14:foregroundMark x1="95407" y1="56444" x2="92296" y2="66667"/>
                        <a14:foregroundMark x1="92296" y1="66667" x2="93185" y2="34889"/>
                        <a14:foregroundMark x1="93185" y1="34889" x2="91704" y2="51778"/>
                        <a14:foregroundMark x1="91704" y1="51778" x2="90519" y2="31111"/>
                        <a14:foregroundMark x1="90519" y1="31111" x2="87704" y2="42222"/>
                        <a14:foregroundMark x1="87704" y1="42222" x2="88148" y2="48444"/>
                        <a14:foregroundMark x1="93481" y1="29556" x2="94222" y2="56667"/>
                        <a14:foregroundMark x1="94222" y1="56667" x2="96000" y2="39778"/>
                        <a14:foregroundMark x1="96000" y1="39778" x2="92889" y2="27778"/>
                        <a14:foregroundMark x1="61630" y1="82222" x2="62815" y2="83111"/>
                        <a14:foregroundMark x1="78519" y1="83333" x2="88000" y2="75111"/>
                        <a14:backgroundMark x1="49630" y1="23556" x2="51259" y2="20000"/>
                        <a14:backgroundMark x1="49778" y1="23556" x2="51407" y2="20222"/>
                        <a14:backgroundMark x1="62147" y1="84221" x2="65926" y2="86889"/>
                        <a14:backgroundMark x1="62455" y1="83710" x2="62667" y2="83778"/>
                        <a14:backgroundMark x1="60593" y1="83111" x2="61013" y2="83246"/>
                        <a14:backgroundMark x1="61037" y1="82444" x2="61412" y2="82585"/>
                        <a14:backgroundMark x1="45926" y1="60889" x2="48296" y2="67333"/>
                        <a14:backgroundMark x1="48000" y1="64889" x2="48889" y2="67111"/>
                      </a14:backgroundRemoval>
                    </a14:imgEffect>
                  </a14:imgLayer>
                </a14:imgProps>
              </a:ext>
            </a:extLst>
          </a:blip>
          <a:stretch>
            <a:fillRect/>
          </a:stretch>
        </p:blipFill>
        <p:spPr>
          <a:xfrm>
            <a:off x="5896694" y="866260"/>
            <a:ext cx="2027394" cy="1351596"/>
          </a:xfrm>
          <a:prstGeom prst="rect">
            <a:avLst/>
          </a:prstGeom>
        </p:spPr>
      </p:pic>
      <p:pic>
        <p:nvPicPr>
          <p:cNvPr id="11" name="Picture 10">
            <a:extLst>
              <a:ext uri="{FF2B5EF4-FFF2-40B4-BE49-F238E27FC236}">
                <a16:creationId xmlns:a16="http://schemas.microsoft.com/office/drawing/2014/main" id="{9B108711-7B59-4B90-B28C-ECB854FF9AE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063594" y="1734068"/>
            <a:ext cx="1363992" cy="1112894"/>
          </a:xfrm>
          <a:prstGeom prst="rect">
            <a:avLst/>
          </a:prstGeom>
        </p:spPr>
      </p:pic>
      <p:pic>
        <p:nvPicPr>
          <p:cNvPr id="13" name="Picture 12">
            <a:extLst>
              <a:ext uri="{FF2B5EF4-FFF2-40B4-BE49-F238E27FC236}">
                <a16:creationId xmlns:a16="http://schemas.microsoft.com/office/drawing/2014/main" id="{08B43197-F0CB-4D02-9514-AB057E7F73C7}"/>
              </a:ext>
            </a:extLst>
          </p:cNvPr>
          <p:cNvPicPr>
            <a:picLocks noChangeAspect="1"/>
          </p:cNvPicPr>
          <p:nvPr/>
        </p:nvPicPr>
        <p:blipFill>
          <a:blip r:embed="rId9"/>
          <a:stretch>
            <a:fillRect/>
          </a:stretch>
        </p:blipFill>
        <p:spPr>
          <a:xfrm>
            <a:off x="4208939" y="3149195"/>
            <a:ext cx="1414621" cy="1414621"/>
          </a:xfrm>
          <a:prstGeom prst="rect">
            <a:avLst/>
          </a:prstGeom>
        </p:spPr>
      </p:pic>
      <p:pic>
        <p:nvPicPr>
          <p:cNvPr id="14" name="Picture 13">
            <a:extLst>
              <a:ext uri="{FF2B5EF4-FFF2-40B4-BE49-F238E27FC236}">
                <a16:creationId xmlns:a16="http://schemas.microsoft.com/office/drawing/2014/main" id="{32173609-929F-4C67-B76B-0BA9B58BD44F}"/>
              </a:ext>
            </a:extLst>
          </p:cNvPr>
          <p:cNvPicPr>
            <a:picLocks noChangeAspect="1"/>
          </p:cNvPicPr>
          <p:nvPr/>
        </p:nvPicPr>
        <p:blipFill rotWithShape="1">
          <a:blip r:embed="rId10"/>
          <a:srcRect r="48666" b="17429"/>
          <a:stretch/>
        </p:blipFill>
        <p:spPr>
          <a:xfrm>
            <a:off x="6997184" y="3008722"/>
            <a:ext cx="2027394" cy="1489557"/>
          </a:xfrm>
          <a:prstGeom prst="rect">
            <a:avLst/>
          </a:prstGeom>
        </p:spPr>
      </p:pic>
      <p:pic>
        <p:nvPicPr>
          <p:cNvPr id="16" name="Picture 15">
            <a:extLst>
              <a:ext uri="{FF2B5EF4-FFF2-40B4-BE49-F238E27FC236}">
                <a16:creationId xmlns:a16="http://schemas.microsoft.com/office/drawing/2014/main" id="{3280D761-8AFA-498D-B82B-43F5F53005F5}"/>
              </a:ext>
            </a:extLst>
          </p:cNvPr>
          <p:cNvPicPr>
            <a:picLocks noChangeAspect="1"/>
          </p:cNvPicPr>
          <p:nvPr/>
        </p:nvPicPr>
        <p:blipFill>
          <a:blip r:embed="rId11"/>
          <a:stretch>
            <a:fillRect/>
          </a:stretch>
        </p:blipFill>
        <p:spPr>
          <a:xfrm>
            <a:off x="9919207" y="5464939"/>
            <a:ext cx="1532753" cy="1149565"/>
          </a:xfrm>
          <a:prstGeom prst="rect">
            <a:avLst/>
          </a:prstGeom>
        </p:spPr>
      </p:pic>
      <p:pic>
        <p:nvPicPr>
          <p:cNvPr id="17" name="Picture 16">
            <a:extLst>
              <a:ext uri="{FF2B5EF4-FFF2-40B4-BE49-F238E27FC236}">
                <a16:creationId xmlns:a16="http://schemas.microsoft.com/office/drawing/2014/main" id="{34029602-FFA6-4646-91F0-75712D8F38CF}"/>
              </a:ext>
            </a:extLst>
          </p:cNvPr>
          <p:cNvPicPr>
            <a:picLocks noChangeAspect="1"/>
          </p:cNvPicPr>
          <p:nvPr/>
        </p:nvPicPr>
        <p:blipFill rotWithShape="1">
          <a:blip r:embed="rId12"/>
          <a:srcRect r="22538" b="18283"/>
          <a:stretch/>
        </p:blipFill>
        <p:spPr>
          <a:xfrm>
            <a:off x="8063594" y="5464940"/>
            <a:ext cx="1629136" cy="1149565"/>
          </a:xfrm>
          <a:prstGeom prst="rect">
            <a:avLst/>
          </a:prstGeom>
        </p:spPr>
      </p:pic>
      <p:pic>
        <p:nvPicPr>
          <p:cNvPr id="18" name="Picture 17">
            <a:extLst>
              <a:ext uri="{FF2B5EF4-FFF2-40B4-BE49-F238E27FC236}">
                <a16:creationId xmlns:a16="http://schemas.microsoft.com/office/drawing/2014/main" id="{C6D9D652-E060-462A-A3EE-AF3377CF87B2}"/>
              </a:ext>
            </a:extLst>
          </p:cNvPr>
          <p:cNvPicPr>
            <a:picLocks noChangeAspect="1"/>
          </p:cNvPicPr>
          <p:nvPr/>
        </p:nvPicPr>
        <p:blipFill>
          <a:blip r:embed="rId13"/>
          <a:stretch>
            <a:fillRect/>
          </a:stretch>
        </p:blipFill>
        <p:spPr>
          <a:xfrm>
            <a:off x="6095442" y="5446971"/>
            <a:ext cx="1803484" cy="1202910"/>
          </a:xfrm>
          <a:prstGeom prst="rect">
            <a:avLst/>
          </a:prstGeom>
        </p:spPr>
      </p:pic>
      <p:pic>
        <p:nvPicPr>
          <p:cNvPr id="19" name="Picture 18">
            <a:extLst>
              <a:ext uri="{FF2B5EF4-FFF2-40B4-BE49-F238E27FC236}">
                <a16:creationId xmlns:a16="http://schemas.microsoft.com/office/drawing/2014/main" id="{B59EB6C2-918F-4F9C-B84D-0D23383FF5D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506416" y="5415859"/>
            <a:ext cx="2234337" cy="1489558"/>
          </a:xfrm>
          <a:prstGeom prst="rect">
            <a:avLst/>
          </a:prstGeom>
        </p:spPr>
      </p:pic>
      <p:pic>
        <p:nvPicPr>
          <p:cNvPr id="20" name="Picture 19">
            <a:extLst>
              <a:ext uri="{FF2B5EF4-FFF2-40B4-BE49-F238E27FC236}">
                <a16:creationId xmlns:a16="http://schemas.microsoft.com/office/drawing/2014/main" id="{EEC5518B-2A8A-4653-A454-63AF3F95AD30}"/>
              </a:ext>
            </a:extLst>
          </p:cNvPr>
          <p:cNvPicPr>
            <a:picLocks noChangeAspect="1"/>
          </p:cNvPicPr>
          <p:nvPr/>
        </p:nvPicPr>
        <p:blipFill>
          <a:blip r:embed="rId16"/>
          <a:stretch>
            <a:fillRect/>
          </a:stretch>
        </p:blipFill>
        <p:spPr>
          <a:xfrm>
            <a:off x="3461540" y="5671394"/>
            <a:ext cx="1947387" cy="888843"/>
          </a:xfrm>
          <a:prstGeom prst="rect">
            <a:avLst/>
          </a:prstGeom>
        </p:spPr>
      </p:pic>
      <p:pic>
        <p:nvPicPr>
          <p:cNvPr id="2" name="Picture 1">
            <a:extLst>
              <a:ext uri="{FF2B5EF4-FFF2-40B4-BE49-F238E27FC236}">
                <a16:creationId xmlns:a16="http://schemas.microsoft.com/office/drawing/2014/main" id="{AD268D99-266B-4E18-BFA2-8429FC545DE1}"/>
              </a:ext>
            </a:extLst>
          </p:cNvPr>
          <p:cNvPicPr>
            <a:picLocks noChangeAspect="1"/>
          </p:cNvPicPr>
          <p:nvPr/>
        </p:nvPicPr>
        <p:blipFill rotWithShape="1">
          <a:blip r:embed="rId17"/>
          <a:srcRect r="66544"/>
          <a:stretch/>
        </p:blipFill>
        <p:spPr>
          <a:xfrm>
            <a:off x="2241540" y="1838922"/>
            <a:ext cx="463938" cy="1004458"/>
          </a:xfrm>
          <a:prstGeom prst="rect">
            <a:avLst/>
          </a:prstGeom>
        </p:spPr>
      </p:pic>
      <p:cxnSp>
        <p:nvCxnSpPr>
          <p:cNvPr id="15" name="Straight Arrow Connector 14">
            <a:extLst>
              <a:ext uri="{FF2B5EF4-FFF2-40B4-BE49-F238E27FC236}">
                <a16:creationId xmlns:a16="http://schemas.microsoft.com/office/drawing/2014/main" id="{7C65814A-43E7-8560-86CD-57677A588BF5}"/>
              </a:ext>
            </a:extLst>
          </p:cNvPr>
          <p:cNvCxnSpPr/>
          <p:nvPr/>
        </p:nvCxnSpPr>
        <p:spPr>
          <a:xfrm>
            <a:off x="6124470" y="2429010"/>
            <a:ext cx="10464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30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a:bodyPr>
          <a:lstStyle/>
          <a:p>
            <a:r>
              <a:rPr lang="en-US" dirty="0"/>
              <a:t>Early Observations</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r>
              <a:rPr lang="en-US" dirty="0"/>
              <a:t>Do we see differences?</a:t>
            </a:r>
          </a:p>
        </p:txBody>
      </p:sp>
    </p:spTree>
    <p:extLst>
      <p:ext uri="{BB962C8B-B14F-4D97-AF65-F5344CB8AC3E}">
        <p14:creationId xmlns:p14="http://schemas.microsoft.com/office/powerpoint/2010/main" val="40100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B638-19D5-449F-AD52-5D90F879E44B}"/>
              </a:ext>
            </a:extLst>
          </p:cNvPr>
          <p:cNvSpPr>
            <a:spLocks noGrp="1"/>
          </p:cNvSpPr>
          <p:nvPr>
            <p:ph type="title"/>
          </p:nvPr>
        </p:nvSpPr>
        <p:spPr>
          <a:xfrm>
            <a:off x="321624" y="335754"/>
            <a:ext cx="11201400" cy="640080"/>
          </a:xfrm>
        </p:spPr>
        <p:txBody>
          <a:bodyPr/>
          <a:lstStyle/>
          <a:p>
            <a:r>
              <a:rPr lang="en-US" dirty="0"/>
              <a:t>Sulfate to Chloride Ratio</a:t>
            </a:r>
          </a:p>
        </p:txBody>
      </p:sp>
      <p:sp>
        <p:nvSpPr>
          <p:cNvPr id="3" name="Content Placeholder 2">
            <a:extLst>
              <a:ext uri="{FF2B5EF4-FFF2-40B4-BE49-F238E27FC236}">
                <a16:creationId xmlns:a16="http://schemas.microsoft.com/office/drawing/2014/main" id="{576E4CEE-04AB-4499-ABCA-02C9637CD981}"/>
              </a:ext>
            </a:extLst>
          </p:cNvPr>
          <p:cNvSpPr>
            <a:spLocks noGrp="1"/>
          </p:cNvSpPr>
          <p:nvPr>
            <p:ph idx="1"/>
          </p:nvPr>
        </p:nvSpPr>
        <p:spPr>
          <a:xfrm>
            <a:off x="251936" y="1317992"/>
            <a:ext cx="5749046" cy="4525963"/>
          </a:xfrm>
        </p:spPr>
        <p:txBody>
          <a:bodyPr>
            <a:normAutofit/>
          </a:bodyPr>
          <a:lstStyle/>
          <a:p>
            <a:r>
              <a:rPr lang="en-US" sz="1800" dirty="0"/>
              <a:t>Sulfate favors: dry, bitter flavor -&gt; hoppy</a:t>
            </a:r>
          </a:p>
          <a:p>
            <a:r>
              <a:rPr lang="en-US" sz="1800" dirty="0"/>
              <a:t>Chloride favors: sweet, full flavor -&gt; malty</a:t>
            </a:r>
          </a:p>
          <a:p>
            <a:endParaRPr lang="en-US" sz="1800" dirty="0"/>
          </a:p>
          <a:p>
            <a:pPr marL="0" indent="0" algn="ctr">
              <a:buNone/>
            </a:pPr>
            <a:r>
              <a:rPr lang="en-US" sz="1800" b="1" u="sng" dirty="0"/>
              <a:t>Is ratio more important?</a:t>
            </a:r>
          </a:p>
          <a:p>
            <a:pPr marL="0" indent="0" algn="ctr">
              <a:buNone/>
            </a:pPr>
            <a:r>
              <a:rPr lang="en-US" sz="1800" b="1" u="sng" dirty="0"/>
              <a:t>Or actual levels?</a:t>
            </a:r>
          </a:p>
          <a:p>
            <a:pPr marL="0" indent="0" algn="ctr">
              <a:buNone/>
            </a:pPr>
            <a:r>
              <a:rPr lang="en-US" sz="1800" b="1" u="sng" dirty="0"/>
              <a:t>Either way, its impacted by malt!</a:t>
            </a:r>
          </a:p>
          <a:p>
            <a:pPr marL="0" indent="0" algn="ctr">
              <a:buNone/>
            </a:pPr>
            <a:endParaRPr lang="en-US" sz="1800" b="1" u="sng" dirty="0"/>
          </a:p>
          <a:p>
            <a:r>
              <a:rPr lang="en-US" sz="1800" dirty="0"/>
              <a:t>General ratios</a:t>
            </a:r>
            <a:r>
              <a:rPr lang="en-US" sz="2000" dirty="0"/>
              <a:t>:</a:t>
            </a:r>
          </a:p>
          <a:p>
            <a:pPr lvl="2"/>
            <a:r>
              <a:rPr lang="en-US" sz="1600" dirty="0"/>
              <a:t>2:1    SO</a:t>
            </a:r>
            <a:r>
              <a:rPr lang="en-US" sz="1600" baseline="-25000" dirty="0"/>
              <a:t>4</a:t>
            </a:r>
            <a:r>
              <a:rPr lang="en-US" sz="1600" baseline="30000" dirty="0"/>
              <a:t>2-</a:t>
            </a:r>
            <a:r>
              <a:rPr lang="en-US" sz="1600" dirty="0"/>
              <a:t>:Cl – for bitter beers</a:t>
            </a:r>
          </a:p>
          <a:p>
            <a:pPr lvl="2"/>
            <a:r>
              <a:rPr lang="en-US" sz="1600" dirty="0"/>
              <a:t>1:2    SO</a:t>
            </a:r>
            <a:r>
              <a:rPr lang="en-US" sz="1600" baseline="-25000" dirty="0"/>
              <a:t>4</a:t>
            </a:r>
            <a:r>
              <a:rPr lang="en-US" sz="1600" baseline="30000" dirty="0"/>
              <a:t>2-</a:t>
            </a:r>
            <a:r>
              <a:rPr lang="en-US" sz="1600" dirty="0"/>
              <a:t>:Cl – for mild ales</a:t>
            </a:r>
            <a:endParaRPr lang="en-US" sz="1600" baseline="30000" dirty="0"/>
          </a:p>
          <a:p>
            <a:pPr lvl="2"/>
            <a:r>
              <a:rPr lang="en-US" sz="1600" dirty="0"/>
              <a:t>1:3    SO</a:t>
            </a:r>
            <a:r>
              <a:rPr lang="en-US" sz="1600" baseline="-25000" dirty="0"/>
              <a:t>4</a:t>
            </a:r>
            <a:r>
              <a:rPr lang="en-US" sz="1600" baseline="30000" dirty="0"/>
              <a:t>2-</a:t>
            </a:r>
            <a:r>
              <a:rPr lang="en-US" sz="1600" dirty="0"/>
              <a:t> :Cl – for stouts and porters</a:t>
            </a:r>
          </a:p>
        </p:txBody>
      </p:sp>
      <p:sp>
        <p:nvSpPr>
          <p:cNvPr id="5" name="TextBox 4">
            <a:extLst>
              <a:ext uri="{FF2B5EF4-FFF2-40B4-BE49-F238E27FC236}">
                <a16:creationId xmlns:a16="http://schemas.microsoft.com/office/drawing/2014/main" id="{7CCEF128-800D-47B8-8D8B-819D0053BDFD}"/>
              </a:ext>
            </a:extLst>
          </p:cNvPr>
          <p:cNvSpPr txBox="1"/>
          <p:nvPr/>
        </p:nvSpPr>
        <p:spPr>
          <a:xfrm>
            <a:off x="0" y="5848113"/>
            <a:ext cx="818238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Katy Orr, 2017</a:t>
            </a:r>
          </a:p>
        </p:txBody>
      </p:sp>
      <p:sp>
        <p:nvSpPr>
          <p:cNvPr id="8" name="Rectangle 7">
            <a:extLst>
              <a:ext uri="{FF2B5EF4-FFF2-40B4-BE49-F238E27FC236}">
                <a16:creationId xmlns:a16="http://schemas.microsoft.com/office/drawing/2014/main" id="{740E5669-C8E1-A670-CBFE-3A7E4F042484}"/>
              </a:ext>
            </a:extLst>
          </p:cNvPr>
          <p:cNvSpPr/>
          <p:nvPr/>
        </p:nvSpPr>
        <p:spPr>
          <a:xfrm>
            <a:off x="6017342" y="976163"/>
            <a:ext cx="5922722" cy="49298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graph showing differences of sulfate:chloride ratio due to growing location">
            <a:extLst>
              <a:ext uri="{FF2B5EF4-FFF2-40B4-BE49-F238E27FC236}">
                <a16:creationId xmlns:a16="http://schemas.microsoft.com/office/drawing/2014/main" id="{3D815FAC-4CB9-7A87-3232-9FF3767D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801" y="2160494"/>
            <a:ext cx="5046477" cy="3444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A769B8C-5E6F-FC89-799E-BBB2E7B5F56C}"/>
              </a:ext>
            </a:extLst>
          </p:cNvPr>
          <p:cNvSpPr txBox="1"/>
          <p:nvPr/>
        </p:nvSpPr>
        <p:spPr>
          <a:xfrm>
            <a:off x="6530801" y="1209715"/>
            <a:ext cx="5285319" cy="707886"/>
          </a:xfrm>
          <a:prstGeom prst="rect">
            <a:avLst/>
          </a:prstGeom>
          <a:noFill/>
        </p:spPr>
        <p:txBody>
          <a:bodyPr wrap="square">
            <a:spAutoFit/>
          </a:bodyPr>
          <a:lstStyle/>
          <a:p>
            <a:pPr algn="ctr"/>
            <a:r>
              <a:rPr lang="en-US" sz="2000" dirty="0"/>
              <a:t>9 commercial varieties grown at 4 diverse locations across Montana</a:t>
            </a:r>
          </a:p>
        </p:txBody>
      </p:sp>
    </p:spTree>
    <p:extLst>
      <p:ext uri="{BB962C8B-B14F-4D97-AF65-F5344CB8AC3E}">
        <p14:creationId xmlns:p14="http://schemas.microsoft.com/office/powerpoint/2010/main" val="18551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3159F053-8348-4E18-ABAD-31A8FEC00802}"/>
              </a:ext>
            </a:extLst>
          </p:cNvPr>
          <p:cNvPicPr>
            <a:picLocks noGrp="1" noChangeAspect="1"/>
          </p:cNvPicPr>
          <p:nvPr>
            <p:ph idx="1"/>
          </p:nvPr>
        </p:nvPicPr>
        <p:blipFill>
          <a:blip r:embed="rId3"/>
          <a:stretch>
            <a:fillRect/>
          </a:stretch>
        </p:blipFill>
        <p:spPr>
          <a:xfrm>
            <a:off x="875807" y="1877214"/>
            <a:ext cx="4462572" cy="3910896"/>
          </a:xfrm>
          <a:prstGeom prst="rect">
            <a:avLst/>
          </a:prstGeom>
        </p:spPr>
      </p:pic>
      <p:sp>
        <p:nvSpPr>
          <p:cNvPr id="7" name="TextBox 6">
            <a:extLst>
              <a:ext uri="{FF2B5EF4-FFF2-40B4-BE49-F238E27FC236}">
                <a16:creationId xmlns:a16="http://schemas.microsoft.com/office/drawing/2014/main" id="{4A49FB0A-8674-47A6-94D5-8BAFCB8B0C17}"/>
              </a:ext>
            </a:extLst>
          </p:cNvPr>
          <p:cNvSpPr txBox="1"/>
          <p:nvPr/>
        </p:nvSpPr>
        <p:spPr>
          <a:xfrm>
            <a:off x="3107094" y="-10436"/>
            <a:ext cx="94892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dirty="0">
                <a:ln>
                  <a:noFill/>
                </a:ln>
                <a:solidFill>
                  <a:prstClr val="white"/>
                </a:solidFill>
                <a:effectLst/>
                <a:uLnTx/>
                <a:uFillTx/>
                <a:latin typeface="Calibri"/>
                <a:ea typeface="+mn-ea"/>
                <a:cs typeface="+mn-cs"/>
              </a:rPr>
              <a:t>Barley, Malt &amp; Brewing Quality Lab</a:t>
            </a:r>
          </a:p>
        </p:txBody>
      </p:sp>
      <p:sp>
        <p:nvSpPr>
          <p:cNvPr id="5" name="Title 4">
            <a:extLst>
              <a:ext uri="{FF2B5EF4-FFF2-40B4-BE49-F238E27FC236}">
                <a16:creationId xmlns:a16="http://schemas.microsoft.com/office/drawing/2014/main" id="{3BD7420E-1265-4146-A8F0-5B86E7509829}"/>
              </a:ext>
            </a:extLst>
          </p:cNvPr>
          <p:cNvSpPr txBox="1">
            <a:spLocks noGrp="1"/>
          </p:cNvSpPr>
          <p:nvPr>
            <p:ph type="title"/>
          </p:nvPr>
        </p:nvSpPr>
        <p:spPr>
          <a:xfrm>
            <a:off x="235974" y="379674"/>
            <a:ext cx="586002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Magnesium-Accelerated Maillard Reactions</a:t>
            </a:r>
          </a:p>
        </p:txBody>
      </p:sp>
      <p:sp>
        <p:nvSpPr>
          <p:cNvPr id="8" name="TextBox 7">
            <a:extLst>
              <a:ext uri="{FF2B5EF4-FFF2-40B4-BE49-F238E27FC236}">
                <a16:creationId xmlns:a16="http://schemas.microsoft.com/office/drawing/2014/main" id="{8418E390-C40B-492E-BBF5-8A2722104164}"/>
              </a:ext>
            </a:extLst>
          </p:cNvPr>
          <p:cNvSpPr txBox="1"/>
          <p:nvPr/>
        </p:nvSpPr>
        <p:spPr>
          <a:xfrm>
            <a:off x="2106688" y="5546909"/>
            <a:ext cx="18791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Omari et al 2020</a:t>
            </a:r>
          </a:p>
        </p:txBody>
      </p:sp>
      <p:sp>
        <p:nvSpPr>
          <p:cNvPr id="2" name="Title 4">
            <a:extLst>
              <a:ext uri="{FF2B5EF4-FFF2-40B4-BE49-F238E27FC236}">
                <a16:creationId xmlns:a16="http://schemas.microsoft.com/office/drawing/2014/main" id="{49A3E46C-096D-6306-58E3-896EB3E6CC5F}"/>
              </a:ext>
            </a:extLst>
          </p:cNvPr>
          <p:cNvSpPr txBox="1">
            <a:spLocks/>
          </p:cNvSpPr>
          <p:nvPr/>
        </p:nvSpPr>
        <p:spPr>
          <a:xfrm>
            <a:off x="738156" y="1069890"/>
            <a:ext cx="4340955" cy="707886"/>
          </a:xfrm>
          <a:prstGeom prst="rect">
            <a:avLst/>
          </a:prstGeom>
          <a:noFill/>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defTabSz="457200">
              <a:lnSpc>
                <a:spcPct val="100000"/>
              </a:lnSpc>
              <a:spcBef>
                <a:spcPts val="0"/>
              </a:spcBef>
              <a:defRPr/>
            </a:pPr>
            <a:r>
              <a:rPr lang="en-US" sz="2000" u="sng" dirty="0">
                <a:solidFill>
                  <a:prstClr val="black"/>
                </a:solidFill>
                <a:latin typeface="Calibri"/>
                <a:ea typeface="+mn-ea"/>
                <a:cs typeface="+mn-cs"/>
              </a:rPr>
              <a:t>Higher Mg levels in wort = accelerated color and Maillard flavor development</a:t>
            </a:r>
          </a:p>
        </p:txBody>
      </p:sp>
      <p:sp>
        <p:nvSpPr>
          <p:cNvPr id="15" name="Rectangle 14">
            <a:extLst>
              <a:ext uri="{FF2B5EF4-FFF2-40B4-BE49-F238E27FC236}">
                <a16:creationId xmlns:a16="http://schemas.microsoft.com/office/drawing/2014/main" id="{63F24179-7666-D33D-39A3-5CF5B885DAC7}"/>
              </a:ext>
            </a:extLst>
          </p:cNvPr>
          <p:cNvSpPr/>
          <p:nvPr/>
        </p:nvSpPr>
        <p:spPr>
          <a:xfrm>
            <a:off x="6459791" y="841339"/>
            <a:ext cx="5289755" cy="53198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A4392F-E18E-FD70-2FE0-1D34912C0427}"/>
              </a:ext>
            </a:extLst>
          </p:cNvPr>
          <p:cNvSpPr/>
          <p:nvPr/>
        </p:nvSpPr>
        <p:spPr>
          <a:xfrm>
            <a:off x="6892411" y="2345327"/>
            <a:ext cx="4567633" cy="33862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33C314F-8B58-78C8-8036-B3A607B9DD36}"/>
              </a:ext>
            </a:extLst>
          </p:cNvPr>
          <p:cNvPicPr>
            <a:picLocks noChangeAspect="1"/>
          </p:cNvPicPr>
          <p:nvPr/>
        </p:nvPicPr>
        <p:blipFill>
          <a:blip r:embed="rId4"/>
          <a:stretch>
            <a:fillRect/>
          </a:stretch>
        </p:blipFill>
        <p:spPr>
          <a:xfrm>
            <a:off x="6892411" y="2345327"/>
            <a:ext cx="4567633" cy="3386248"/>
          </a:xfrm>
          <a:prstGeom prst="rect">
            <a:avLst/>
          </a:prstGeom>
        </p:spPr>
      </p:pic>
      <p:sp>
        <p:nvSpPr>
          <p:cNvPr id="17" name="TextBox 16">
            <a:extLst>
              <a:ext uri="{FF2B5EF4-FFF2-40B4-BE49-F238E27FC236}">
                <a16:creationId xmlns:a16="http://schemas.microsoft.com/office/drawing/2014/main" id="{43B1FB13-2ADD-44F5-666F-9C72362A4C37}"/>
              </a:ext>
            </a:extLst>
          </p:cNvPr>
          <p:cNvSpPr txBox="1"/>
          <p:nvPr/>
        </p:nvSpPr>
        <p:spPr>
          <a:xfrm>
            <a:off x="7175357" y="1270413"/>
            <a:ext cx="3858622" cy="830997"/>
          </a:xfrm>
          <a:prstGeom prst="rect">
            <a:avLst/>
          </a:prstGeom>
          <a:noFill/>
        </p:spPr>
        <p:txBody>
          <a:bodyPr wrap="square">
            <a:spAutoFit/>
          </a:bodyPr>
          <a:lstStyle/>
          <a:p>
            <a:pPr algn="ctr"/>
            <a:r>
              <a:rPr lang="en-US" sz="2400" dirty="0"/>
              <a:t>MSU Experimental lines at 6 MT Locations</a:t>
            </a:r>
          </a:p>
        </p:txBody>
      </p:sp>
    </p:spTree>
    <p:extLst>
      <p:ext uri="{BB962C8B-B14F-4D97-AF65-F5344CB8AC3E}">
        <p14:creationId xmlns:p14="http://schemas.microsoft.com/office/powerpoint/2010/main" val="16017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9EFF-FF4B-4482-802C-35E173FBF473}"/>
              </a:ext>
            </a:extLst>
          </p:cNvPr>
          <p:cNvSpPr>
            <a:spLocks noGrp="1"/>
          </p:cNvSpPr>
          <p:nvPr>
            <p:ph type="title"/>
          </p:nvPr>
        </p:nvSpPr>
        <p:spPr>
          <a:xfrm>
            <a:off x="3370521" y="2794981"/>
            <a:ext cx="8821478" cy="830997"/>
          </a:xfrm>
        </p:spPr>
        <p:txBody>
          <a:bodyPr>
            <a:normAutofit/>
          </a:bodyPr>
          <a:lstStyle/>
          <a:p>
            <a:r>
              <a:rPr lang="en-US" dirty="0"/>
              <a:t>Variation by Variety</a:t>
            </a:r>
          </a:p>
        </p:txBody>
      </p:sp>
      <p:sp>
        <p:nvSpPr>
          <p:cNvPr id="3" name="Text Placeholder 2">
            <a:extLst>
              <a:ext uri="{FF2B5EF4-FFF2-40B4-BE49-F238E27FC236}">
                <a16:creationId xmlns:a16="http://schemas.microsoft.com/office/drawing/2014/main" id="{1F9220CE-11B3-4F87-9269-080EA792C85A}"/>
              </a:ext>
            </a:extLst>
          </p:cNvPr>
          <p:cNvSpPr>
            <a:spLocks noGrp="1"/>
          </p:cNvSpPr>
          <p:nvPr>
            <p:ph type="body" idx="1"/>
          </p:nvPr>
        </p:nvSpPr>
        <p:spPr>
          <a:xfrm>
            <a:off x="4412512" y="3774559"/>
            <a:ext cx="7779486" cy="414670"/>
          </a:xfrm>
        </p:spPr>
        <p:txBody>
          <a:bodyPr>
            <a:normAutofit fontScale="92500" lnSpcReduction="10000"/>
          </a:bodyPr>
          <a:lstStyle/>
          <a:p>
            <a:r>
              <a:rPr lang="en-US" dirty="0"/>
              <a:t>The genetic component</a:t>
            </a:r>
          </a:p>
        </p:txBody>
      </p:sp>
    </p:spTree>
    <p:extLst>
      <p:ext uri="{BB962C8B-B14F-4D97-AF65-F5344CB8AC3E}">
        <p14:creationId xmlns:p14="http://schemas.microsoft.com/office/powerpoint/2010/main" val="2111621648"/>
      </p:ext>
    </p:extLst>
  </p:cSld>
  <p:clrMapOvr>
    <a:masterClrMapping/>
  </p:clrMapOvr>
</p:sld>
</file>

<file path=ppt/theme/theme1.xml><?xml version="1.0" encoding="utf-8"?>
<a:theme xmlns:a="http://schemas.openxmlformats.org/drawingml/2006/main" name="Office Theme">
  <a:themeElements>
    <a:clrScheme name="Master Brewers">
      <a:dk1>
        <a:sysClr val="windowText" lastClr="000000"/>
      </a:dk1>
      <a:lt1>
        <a:sysClr val="window" lastClr="FFFFFF"/>
      </a:lt1>
      <a:dk2>
        <a:srgbClr val="545759"/>
      </a:dk2>
      <a:lt2>
        <a:srgbClr val="D8D8D8"/>
      </a:lt2>
      <a:accent1>
        <a:srgbClr val="CD9700"/>
      </a:accent1>
      <a:accent2>
        <a:srgbClr val="000000"/>
      </a:accent2>
      <a:accent3>
        <a:srgbClr val="A42035"/>
      </a:accent3>
      <a:accent4>
        <a:srgbClr val="545759"/>
      </a:accent4>
      <a:accent5>
        <a:srgbClr val="A5A5A5"/>
      </a:accent5>
      <a:accent6>
        <a:srgbClr val="D8D8D8"/>
      </a:accent6>
      <a:hlink>
        <a:srgbClr val="CD9700"/>
      </a:hlink>
      <a:folHlink>
        <a:srgbClr val="A42035"/>
      </a:folHlink>
    </a:clrScheme>
    <a:fontScheme name="Custom 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8E48DF207BC498FDEC5380BE41383" ma:contentTypeVersion="2" ma:contentTypeDescription="Create a new document." ma:contentTypeScope="" ma:versionID="9a851b1bfb6feb8cb72be1ea783b5e8e">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382AAC0-331D-4ED5-8ECC-ACF48C2EE145}"/>
</file>

<file path=customXml/itemProps2.xml><?xml version="1.0" encoding="utf-8"?>
<ds:datastoreItem xmlns:ds="http://schemas.openxmlformats.org/officeDocument/2006/customXml" ds:itemID="{D30C31E0-472C-45D0-BDC0-17F194B915A8}"/>
</file>

<file path=customXml/itemProps3.xml><?xml version="1.0" encoding="utf-8"?>
<ds:datastoreItem xmlns:ds="http://schemas.openxmlformats.org/officeDocument/2006/customXml" ds:itemID="{27172419-F87E-4B72-AB63-B15DCEF3A989}"/>
</file>

<file path=docProps/app.xml><?xml version="1.0" encoding="utf-8"?>
<Properties xmlns="http://schemas.openxmlformats.org/officeDocument/2006/extended-properties" xmlns:vt="http://schemas.openxmlformats.org/officeDocument/2006/docPropsVTypes">
  <TotalTime>10869</TotalTime>
  <Words>1610</Words>
  <Application>Microsoft Office PowerPoint</Application>
  <PresentationFormat>Widescreen</PresentationFormat>
  <Paragraphs>360</Paragraphs>
  <Slides>24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Black</vt:lpstr>
      <vt:lpstr>Calibri</vt:lpstr>
      <vt:lpstr>Courier New</vt:lpstr>
      <vt:lpstr>Open Sans</vt:lpstr>
      <vt:lpstr>Verdana</vt:lpstr>
      <vt:lpstr>Wingdings</vt:lpstr>
      <vt:lpstr>Office Theme</vt:lpstr>
      <vt:lpstr>Tasked with Terroir Investigating the contributions of barley to wort ionic composition, impacting brew process and flavor.  Hannah Turner – Montana State University</vt:lpstr>
      <vt:lpstr>PowerPoint Presentation</vt:lpstr>
      <vt:lpstr>Recent studies show terroir to be impactful for barley, yet causation is not defined.</vt:lpstr>
      <vt:lpstr>What Could Cause Barley Terroir?</vt:lpstr>
      <vt:lpstr>IMPACTS OF MINERAL COMPOSITION</vt:lpstr>
      <vt:lpstr>Early Observations</vt:lpstr>
      <vt:lpstr>Sulfate to Chloride Ratio</vt:lpstr>
      <vt:lpstr>Magnesium-Accelerated Maillard Reactions</vt:lpstr>
      <vt:lpstr>Variation by Variety</vt:lpstr>
      <vt:lpstr>30 Diverse Heirloom Malts -Same growing conditions -Same malting conditions</vt:lpstr>
      <vt:lpstr>Variation by Location</vt:lpstr>
      <vt:lpstr>32 Barleys from across Montana -varied varieties -varied locations</vt:lpstr>
      <vt:lpstr>Variation by Malthouse</vt:lpstr>
      <vt:lpstr>34 Malthouses, 90 malts</vt:lpstr>
      <vt:lpstr>Terroir -34 malthouses, 1-4 malts from each </vt:lpstr>
      <vt:lpstr>Tailored Malting Water</vt:lpstr>
      <vt:lpstr>Study: Can Malthouse Water Impact Malt Minerals?</vt:lpstr>
      <vt:lpstr>Effect of Water Treatment on Malt Quality</vt:lpstr>
      <vt:lpstr>Effect of Water Treatment on Minerals</vt:lpstr>
      <vt:lpstr>Applied Concept</vt:lpstr>
      <vt:lpstr>PowerPoint Presentation</vt:lpstr>
      <vt:lpstr>Resulting Malts</vt:lpstr>
      <vt:lpstr>Possible Impacts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dc:creator>
  <cp:lastModifiedBy>Turner, Hannah</cp:lastModifiedBy>
  <cp:revision>44</cp:revision>
  <dcterms:created xsi:type="dcterms:W3CDTF">2021-04-21T17:24:54Z</dcterms:created>
  <dcterms:modified xsi:type="dcterms:W3CDTF">2023-10-06T20:15:53Z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0x0101006798E48DF207BC498FDEC5380BE41383</vt:lpwstr>
  </property>
</Properties>
</file>