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theme/themeOverride1.xml" ContentType="application/vnd.openxmlformats-officedocument.themeOverride+xml"/>
  <Override PartName="/ppt/notesSlides/notesSlide2.xml" ContentType="application/vnd.openxmlformats-officedocument.presentationml.notesSlide+xml"/>
  <Override PartName="/ppt/theme/themeOverride2.xml" ContentType="application/vnd.openxmlformats-officedocument.themeOverride+xml"/>
  <Override PartName="/ppt/theme/themeOverride3.xml" ContentType="application/vnd.openxmlformats-officedocument.themeOverride+xml"/>
  <Override PartName="/ppt/notesSlides/notesSlide3.xml" ContentType="application/vnd.openxmlformats-officedocument.presentationml.notesSlide+xml"/>
  <Override PartName="/ppt/theme/themeOverride4.xml" ContentType="application/vnd.openxmlformats-officedocument.themeOverride+xml"/>
  <Override PartName="/ppt/notesSlides/notesSlide4.xml" ContentType="application/vnd.openxmlformats-officedocument.presentationml.notesSlide+xml"/>
  <Override PartName="/ppt/theme/themeOverride5.xml" ContentType="application/vnd.openxmlformats-officedocument.themeOverride+xml"/>
  <Override PartName="/ppt/theme/themeOverride6.xml" ContentType="application/vnd.openxmlformats-officedocument.themeOverr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theme/themeOverride7.xml" ContentType="application/vnd.openxmlformats-officedocument.themeOverride+xml"/>
  <Override PartName="/ppt/notesSlides/notesSlide7.xml" ContentType="application/vnd.openxmlformats-officedocument.presentationml.notesSlide+xml"/>
  <Override PartName="/ppt/theme/themeOverride8.xml" ContentType="application/vnd.openxmlformats-officedocument.themeOverride+xml"/>
  <Override PartName="/ppt/notesSlides/notesSlide8.xml" ContentType="application/vnd.openxmlformats-officedocument.presentationml.notesSlide+xml"/>
  <Override PartName="/ppt/theme/themeOverride9.xml" ContentType="application/vnd.openxmlformats-officedocument.themeOverride+xml"/>
  <Override PartName="/ppt/notesSlides/notesSlide9.xml" ContentType="application/vnd.openxmlformats-officedocument.presentationml.notesSlide+xml"/>
  <Override PartName="/ppt/theme/themeOverride10.xml" ContentType="application/vnd.openxmlformats-officedocument.themeOverride+xml"/>
  <Override PartName="/ppt/notesSlides/notesSlide10.xml" ContentType="application/vnd.openxmlformats-officedocument.presentationml.notesSlide+xml"/>
  <Override PartName="/ppt/theme/themeOverride11.xml" ContentType="application/vnd.openxmlformats-officedocument.themeOverr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22"/>
  </p:notesMasterIdLst>
  <p:sldIdLst>
    <p:sldId id="256" r:id="rId5"/>
    <p:sldId id="302" r:id="rId6"/>
    <p:sldId id="257" r:id="rId7"/>
    <p:sldId id="294" r:id="rId8"/>
    <p:sldId id="311" r:id="rId9"/>
    <p:sldId id="258" r:id="rId10"/>
    <p:sldId id="362" r:id="rId11"/>
    <p:sldId id="363" r:id="rId12"/>
    <p:sldId id="361" r:id="rId13"/>
    <p:sldId id="365" r:id="rId14"/>
    <p:sldId id="312" r:id="rId15"/>
    <p:sldId id="349" r:id="rId16"/>
    <p:sldId id="270" r:id="rId17"/>
    <p:sldId id="360" r:id="rId18"/>
    <p:sldId id="348" r:id="rId19"/>
    <p:sldId id="281" r:id="rId20"/>
    <p:sldId id="275" r:id="rId2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Presenter Setup Instructions" id="{AA5788D2-30F8-42C7-B07F-59431EDBC0E5}">
          <p14:sldIdLst/>
        </p14:section>
        <p14:section name="Content Slides" id="{E75644C2-F9D4-4D53-AFA6-143D071050E2}">
          <p14:sldIdLst>
            <p14:sldId id="256"/>
            <p14:sldId id="302"/>
            <p14:sldId id="257"/>
            <p14:sldId id="294"/>
            <p14:sldId id="311"/>
            <p14:sldId id="258"/>
            <p14:sldId id="362"/>
            <p14:sldId id="363"/>
            <p14:sldId id="361"/>
            <p14:sldId id="365"/>
            <p14:sldId id="312"/>
            <p14:sldId id="349"/>
            <p14:sldId id="270"/>
            <p14:sldId id="360"/>
            <p14:sldId id="348"/>
            <p14:sldId id="281"/>
            <p14:sldId id="275"/>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4A626"/>
    <a:srgbClr val="545759"/>
    <a:srgbClr val="966E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CB6BF80-94D1-4F09-BA00-747C081EF762}" v="32" dt="2021-05-25T14:42:43.50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865" autoAdjust="0"/>
    <p:restoredTop sz="89681" autoAdjust="0"/>
  </p:normalViewPr>
  <p:slideViewPr>
    <p:cSldViewPr snapToGrid="0">
      <p:cViewPr varScale="1">
        <p:scale>
          <a:sx n="94" d="100"/>
          <a:sy n="94" d="100"/>
        </p:scale>
        <p:origin x="92" y="84"/>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notesMaster" Target="notesMasters/notesMaster1.xml"/><Relationship Id="rId27" Type="http://schemas.microsoft.com/office/2015/10/relationships/revisionInfo" Target="revisionInfo.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E2AA3E9-6253-48F2-9892-C85955644B5E}" type="datetimeFigureOut">
              <a:rPr lang="en-US" smtClean="0"/>
              <a:t>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FDC8F0E-D1D5-40C7-B9E8-E335AB43E2EF}" type="slidenum">
              <a:rPr lang="en-US" smtClean="0"/>
              <a:t>‹#›</a:t>
            </a:fld>
            <a:endParaRPr lang="en-US"/>
          </a:p>
        </p:txBody>
      </p:sp>
    </p:spTree>
    <p:extLst>
      <p:ext uri="{BB962C8B-B14F-4D97-AF65-F5344CB8AC3E}">
        <p14:creationId xmlns:p14="http://schemas.microsoft.com/office/powerpoint/2010/main" val="299685912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SAY:</a:t>
            </a:r>
          </a:p>
          <a:p>
            <a:endParaRPr lang="en-US" dirty="0"/>
          </a:p>
          <a:p>
            <a:r>
              <a:rPr lang="en-US" dirty="0"/>
              <a:t>Good morning everyone and welcome to today’s session. The [name association] presents [name of session title]. </a:t>
            </a:r>
          </a:p>
          <a:p>
            <a:endParaRPr lang="en-US" dirty="0"/>
          </a:p>
          <a:p>
            <a:r>
              <a:rPr lang="en-US" dirty="0"/>
              <a:t>I would like to introduce myself. I am [insert name], from [company]  and I am [position at company, brief relationship to association or topic] and I will be moderating the session. </a:t>
            </a:r>
          </a:p>
          <a:p>
            <a:endParaRPr lang="en-US" dirty="0"/>
          </a:p>
          <a:p>
            <a:endParaRPr lang="en-US" dirty="0"/>
          </a:p>
        </p:txBody>
      </p:sp>
      <p:sp>
        <p:nvSpPr>
          <p:cNvPr id="4" name="Slide Number Placeholder 3"/>
          <p:cNvSpPr>
            <a:spLocks noGrp="1"/>
          </p:cNvSpPr>
          <p:nvPr>
            <p:ph type="sldNum" sz="quarter" idx="5"/>
          </p:nvPr>
        </p:nvSpPr>
        <p:spPr/>
        <p:txBody>
          <a:bodyPr/>
          <a:lstStyle/>
          <a:p>
            <a:fld id="{4FDC8F0E-D1D5-40C7-B9E8-E335AB43E2EF}" type="slidenum">
              <a:rPr lang="en-US" smtClean="0"/>
              <a:t>1</a:t>
            </a:fld>
            <a:endParaRPr lang="en-US"/>
          </a:p>
        </p:txBody>
      </p:sp>
    </p:spTree>
    <p:extLst>
      <p:ext uri="{BB962C8B-B14F-4D97-AF65-F5344CB8AC3E}">
        <p14:creationId xmlns:p14="http://schemas.microsoft.com/office/powerpoint/2010/main" val="149066696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top graph highlights how starch content differs between environments and genotypes within each environment. LCS Genie and Odyssey were usually higher in starch in most environments except Davis 2 21-22. Davis and Davis 2 are essentially plots in Davis that were managed quite differently. Davis 2 was irrigated less than Davis (40mm for former, 109 mm for latter). Its possible this is the reason the two are significantly different in their average TSC (B). Nitrogen levels between the two was comparable. Samples were run as triplicates for both TSC and A:AP.  The higher levels of amylose was seen in 2021-21 years than 2021-22 years. Its also looks like Imperial 2020-21 was one of the year with lowest TSC and highest Amylose %</a:t>
            </a:r>
            <a:endParaRPr lang="en-AS" dirty="0"/>
          </a:p>
        </p:txBody>
      </p:sp>
      <p:sp>
        <p:nvSpPr>
          <p:cNvPr id="4" name="Slide Number Placeholder 3"/>
          <p:cNvSpPr>
            <a:spLocks noGrp="1"/>
          </p:cNvSpPr>
          <p:nvPr>
            <p:ph type="sldNum" sz="quarter" idx="5"/>
          </p:nvPr>
        </p:nvSpPr>
        <p:spPr/>
        <p:txBody>
          <a:bodyPr/>
          <a:lstStyle/>
          <a:p>
            <a:fld id="{4FDC8F0E-D1D5-40C7-B9E8-E335AB43E2EF}" type="slidenum">
              <a:rPr lang="en-US" smtClean="0"/>
              <a:t>14</a:t>
            </a:fld>
            <a:endParaRPr lang="en-US"/>
          </a:p>
        </p:txBody>
      </p:sp>
    </p:spTree>
    <p:extLst>
      <p:ext uri="{BB962C8B-B14F-4D97-AF65-F5344CB8AC3E}">
        <p14:creationId xmlns:p14="http://schemas.microsoft.com/office/powerpoint/2010/main" val="89904776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Results were run using LME model. For starch granule traits, due to a smaller N, G:E interaction was not inputted. Model selected due to unbalanced samples.</a:t>
            </a:r>
          </a:p>
          <a:p>
            <a:endParaRPr lang="en-A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B8A24A6-0D8E-4906-B4CD-2653F8E335E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0623649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If you found today’s topic particularly interesting, find ways to continue the learning. This paper talks about some background on grain quality assessment in California, and some key findings related to the importance of GxE.</a:t>
            </a:r>
          </a:p>
          <a:p>
            <a:r>
              <a:rPr lang="en-US" dirty="0"/>
              <a:t>I am happy to answer any questions today, or via email.</a:t>
            </a:r>
          </a:p>
          <a:p>
            <a:r>
              <a:rPr lang="en-US" dirty="0"/>
              <a:t>A bunch of us from UC Davis are working on building a solution for maltsters to help you predict grain yield and quality. Please take a minute to scan the QR code on the right and help us by answering a few simple questions. It should only take you a minute, but would be incredibly valuable for our market research. Thank you for your attention and I am open to any questions now</a:t>
            </a:r>
          </a:p>
        </p:txBody>
      </p:sp>
      <p:sp>
        <p:nvSpPr>
          <p:cNvPr id="4" name="Slide Number Placeholder 3"/>
          <p:cNvSpPr>
            <a:spLocks noGrp="1"/>
          </p:cNvSpPr>
          <p:nvPr>
            <p:ph type="sldNum" sz="quarter" idx="5"/>
          </p:nvPr>
        </p:nvSpPr>
        <p:spPr/>
        <p:txBody>
          <a:bodyPr/>
          <a:lstStyle/>
          <a:p>
            <a:fld id="{0EF4D091-29F5-4864-ACD4-79FBBED7C152}" type="slidenum">
              <a:rPr lang="en-US" smtClean="0"/>
              <a:t>16</a:t>
            </a:fld>
            <a:endParaRPr lang="en-US" dirty="0"/>
          </a:p>
        </p:txBody>
      </p:sp>
    </p:spTree>
    <p:extLst>
      <p:ext uri="{BB962C8B-B14F-4D97-AF65-F5344CB8AC3E}">
        <p14:creationId xmlns:p14="http://schemas.microsoft.com/office/powerpoint/2010/main" val="300766120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SAY:</a:t>
            </a:r>
          </a:p>
          <a:p>
            <a:r>
              <a:rPr lang="en-US" dirty="0"/>
              <a:t>It’s time to answer some of the questions you’ve been asking from the Q&amp;A panel.  </a:t>
            </a:r>
          </a:p>
          <a:p>
            <a:endParaRPr lang="en-US" dirty="0"/>
          </a:p>
          <a:p>
            <a:r>
              <a:rPr lang="en-US" dirty="0"/>
              <a:t>DO:</a:t>
            </a:r>
          </a:p>
          <a:p>
            <a:r>
              <a:rPr lang="en-US" dirty="0"/>
              <a:t>Make sure to use their name and show appreciation for the comment.</a:t>
            </a:r>
          </a:p>
          <a:p>
            <a:endParaRPr lang="en-US" dirty="0"/>
          </a:p>
        </p:txBody>
      </p:sp>
      <p:sp>
        <p:nvSpPr>
          <p:cNvPr id="4" name="Slide Number Placeholder 3"/>
          <p:cNvSpPr>
            <a:spLocks noGrp="1"/>
          </p:cNvSpPr>
          <p:nvPr>
            <p:ph type="sldNum" sz="quarter" idx="5"/>
          </p:nvPr>
        </p:nvSpPr>
        <p:spPr/>
        <p:txBody>
          <a:bodyPr/>
          <a:lstStyle/>
          <a:p>
            <a:fld id="{4FDC8F0E-D1D5-40C7-B9E8-E335AB43E2EF}" type="slidenum">
              <a:rPr lang="en-US" smtClean="0"/>
              <a:t>17</a:t>
            </a:fld>
            <a:endParaRPr lang="en-US"/>
          </a:p>
        </p:txBody>
      </p:sp>
    </p:spTree>
    <p:extLst>
      <p:ext uri="{BB962C8B-B14F-4D97-AF65-F5344CB8AC3E}">
        <p14:creationId xmlns:p14="http://schemas.microsoft.com/office/powerpoint/2010/main" val="19890849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S" dirty="0"/>
          </a:p>
        </p:txBody>
      </p:sp>
      <p:sp>
        <p:nvSpPr>
          <p:cNvPr id="4" name="Slide Number Placeholder 3"/>
          <p:cNvSpPr>
            <a:spLocks noGrp="1"/>
          </p:cNvSpPr>
          <p:nvPr>
            <p:ph type="sldNum" sz="quarter" idx="5"/>
          </p:nvPr>
        </p:nvSpPr>
        <p:spPr/>
        <p:txBody>
          <a:bodyPr/>
          <a:lstStyle/>
          <a:p>
            <a:fld id="{4FDC8F0E-D1D5-40C7-B9E8-E335AB43E2EF}" type="slidenum">
              <a:rPr lang="en-US" smtClean="0"/>
              <a:t>2</a:t>
            </a:fld>
            <a:endParaRPr lang="en-US"/>
          </a:p>
        </p:txBody>
      </p:sp>
    </p:spTree>
    <p:extLst>
      <p:ext uri="{BB962C8B-B14F-4D97-AF65-F5344CB8AC3E}">
        <p14:creationId xmlns:p14="http://schemas.microsoft.com/office/powerpoint/2010/main" val="14261975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Talk about how California is a relatively smaller growing region for malting barley. </a:t>
            </a:r>
          </a:p>
          <a:p>
            <a:r>
              <a:rPr lang="en-US" dirty="0"/>
              <a:t>Weather profile similar to Mediterranean climate (hot and dry summers, and rainy winters). </a:t>
            </a:r>
          </a:p>
          <a:p>
            <a:r>
              <a:rPr lang="en-US" dirty="0"/>
              <a:t>Talk about the locations chosen for the study span across the state. </a:t>
            </a:r>
          </a:p>
          <a:p>
            <a:r>
              <a:rPr lang="en-US" dirty="0"/>
              <a:t>Tulelake has a malting barley grown as a rotation crop, whereas imperial valley is a desert like region with minimal rainfall. </a:t>
            </a:r>
          </a:p>
          <a:p>
            <a:r>
              <a:rPr lang="en-US" dirty="0"/>
              <a:t>Central valley locations all have either a Mediterranean or semi-arid type climate profile.</a:t>
            </a:r>
          </a:p>
          <a:p>
            <a:r>
              <a:rPr lang="en-US" dirty="0"/>
              <a:t>Balanced mix of adapted varieties and commercial varieties.</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B8A24A6-0D8E-4906-B4CD-2653F8E335E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5956956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reason we decided to focus on this objective is 2 fold: one is because the effect of GXE has not yet been studied on starch gelatinization, and two we wanted to see if extreme environments do tend to have a dominant impact on starch quality from both a physical and compositional standpoint. These questions have not been examined in conjunction to date.</a:t>
            </a: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B8A24A6-0D8E-4906-B4CD-2653F8E335E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838159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talk about mealy and steely grains in the industry, but this is a visual observation based on a handful of grains. There is not much evidence </a:t>
            </a:r>
            <a:r>
              <a:rPr lang="en-US" dirty="0" err="1"/>
              <a:t>wehre</a:t>
            </a:r>
            <a:r>
              <a:rPr lang="en-US" dirty="0"/>
              <a:t> texture of the grain has been quantified in some way. Here we used consistently milled barley samples via laser diffraction and identified two peaks – one between 1-25 um and one between 25 to 100um. This bimodal distribution is unique and seem to follow a similar trend of the bimodal relationship between small and large starch granules. </a:t>
            </a:r>
          </a:p>
          <a:p>
            <a:r>
              <a:rPr lang="en-US" dirty="0"/>
              <a:t>Tulelake and Imperial (northernmost and southernmost locations) have a higher proportion of finer particles (A). 2016-17 and 2020-21 year have a higher proportion of finer particles (B). In terms of genotypes, UC Capay and Tahoe seem to have finer textures, compared to Full Pint and AAC Synergy had coarser textures. </a:t>
            </a:r>
            <a:endParaRPr lang="en-AS" dirty="0"/>
          </a:p>
        </p:txBody>
      </p:sp>
      <p:sp>
        <p:nvSpPr>
          <p:cNvPr id="4" name="Slide Number Placeholder 3"/>
          <p:cNvSpPr>
            <a:spLocks noGrp="1"/>
          </p:cNvSpPr>
          <p:nvPr>
            <p:ph type="sldNum" sz="quarter" idx="5"/>
          </p:nvPr>
        </p:nvSpPr>
        <p:spPr/>
        <p:txBody>
          <a:bodyPr/>
          <a:lstStyle/>
          <a:p>
            <a:fld id="{4FDC8F0E-D1D5-40C7-B9E8-E335AB43E2EF}" type="slidenum">
              <a:rPr lang="en-US" smtClean="0"/>
              <a:t>9</a:t>
            </a:fld>
            <a:endParaRPr lang="en-US"/>
          </a:p>
        </p:txBody>
      </p:sp>
    </p:spTree>
    <p:extLst>
      <p:ext uri="{BB962C8B-B14F-4D97-AF65-F5344CB8AC3E}">
        <p14:creationId xmlns:p14="http://schemas.microsoft.com/office/powerpoint/2010/main" val="59739517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talk about mealy and steely grains in the industry, but this is a visual observation based on a handful of grains. There is not much evidence </a:t>
            </a:r>
            <a:r>
              <a:rPr lang="en-US" dirty="0" err="1"/>
              <a:t>wehre</a:t>
            </a:r>
            <a:r>
              <a:rPr lang="en-US" dirty="0"/>
              <a:t> texture of the grain has been quantified in some way. Here we used consistently milled barley samples via laser diffraction and identified two peaks – one between 1-25 um and one between 25 to 100um. This bimodal distribution is unique and seem to follow a similar trend of the bimodal relationship between small and large starch granules. </a:t>
            </a:r>
          </a:p>
          <a:p>
            <a:r>
              <a:rPr lang="en-US" dirty="0"/>
              <a:t>Tulelake and Imperial (northernmost and southernmost locations) have a higher proportion of finer particles (A). 2016-17 and 2020-21 year have a higher proportion of finer particles (B). In terms of genotypes, UC Capay and Tahoe seem to have finer textures, compared to Full Pint and AAC Synergy had coarser textures. </a:t>
            </a:r>
            <a:endParaRPr lang="en-AS" dirty="0"/>
          </a:p>
        </p:txBody>
      </p:sp>
      <p:sp>
        <p:nvSpPr>
          <p:cNvPr id="4" name="Slide Number Placeholder 3"/>
          <p:cNvSpPr>
            <a:spLocks noGrp="1"/>
          </p:cNvSpPr>
          <p:nvPr>
            <p:ph type="sldNum" sz="quarter" idx="5"/>
          </p:nvPr>
        </p:nvSpPr>
        <p:spPr/>
        <p:txBody>
          <a:bodyPr/>
          <a:lstStyle/>
          <a:p>
            <a:fld id="{4FDC8F0E-D1D5-40C7-B9E8-E335AB43E2EF}" type="slidenum">
              <a:rPr lang="en-US" smtClean="0"/>
              <a:t>10</a:t>
            </a:fld>
            <a:endParaRPr lang="en-US"/>
          </a:p>
        </p:txBody>
      </p:sp>
    </p:spTree>
    <p:extLst>
      <p:ext uri="{BB962C8B-B14F-4D97-AF65-F5344CB8AC3E}">
        <p14:creationId xmlns:p14="http://schemas.microsoft.com/office/powerpoint/2010/main" val="212159872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2016-17 and 2020-21 sample contains visually more B-type granules than other years. The protein matrix seems to be surrounding the B-type granules more in these years, therefore explaining why it might take these granules to gelatinize last (higher offset and/or enthalpy)</a:t>
            </a:r>
          </a:p>
          <a:p>
            <a:r>
              <a:rPr lang="en-US" dirty="0"/>
              <a:t>Charlotte Schepper and the research group in Leuven have come up with a method to accurately quantify A-type and B-type starch granules. We collaborated with them to run Californian samples through their recently published method.</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B8A24A6-0D8E-4906-B4CD-2653F8E335E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1608101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line with the texture results, 2016-17 and 2020-21 year samples had the highest proportions of B-type granules. The cut off use to distinguish A and B type granules here was 5um.</a:t>
            </a:r>
          </a:p>
          <a:p>
            <a:r>
              <a:rPr lang="en-US" dirty="0"/>
              <a:t>However, we also wanted to see how the starch granule radius is distributed for these samples.</a:t>
            </a:r>
            <a:endParaRPr lang="en-A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B8A24A6-0D8E-4906-B4CD-2653F8E335E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2200390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Gelatinization temps are measured using Diffraction Scanning Calorimetry. The onset, peak and offset temps with the heat flow are usually measured.</a:t>
            </a:r>
          </a:p>
          <a:p>
            <a:r>
              <a:rPr lang="en-US" dirty="0"/>
              <a:t>This example if for the UC Tahoe genotype grown in multiple locations across multiple years.</a:t>
            </a:r>
          </a:p>
          <a:p>
            <a:r>
              <a:rPr lang="en-US" dirty="0"/>
              <a:t>Most industry folks tend to use peak temp to indicate starch conversion during mashing. But this figure demonstrates that while two samples can have almost the same onset and peak temps, the offset temp may be very different. You can also see the difference between peak and offset temps is quite different too. Its important to consider this during mashing, since if the mashing temp is set too low (or close to peak), not all of the starch will get converted in time.</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B8A24A6-0D8E-4906-B4CD-2653F8E335E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7000583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4" name="Picture 3" descr="A picture containing vessel, barrel&#10;&#10;Description automatically generated">
            <a:extLst>
              <a:ext uri="{FF2B5EF4-FFF2-40B4-BE49-F238E27FC236}">
                <a16:creationId xmlns:a16="http://schemas.microsoft.com/office/drawing/2014/main" id="{F5F01AAB-3C7A-429F-A427-98000F92360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D1943DAA-8F79-4530-BC4C-50A33F0D17C5}"/>
              </a:ext>
            </a:extLst>
          </p:cNvPr>
          <p:cNvSpPr>
            <a:spLocks noGrp="1"/>
          </p:cNvSpPr>
          <p:nvPr>
            <p:ph type="ctrTitle"/>
          </p:nvPr>
        </p:nvSpPr>
        <p:spPr>
          <a:xfrm>
            <a:off x="5486399" y="2165351"/>
            <a:ext cx="5962651" cy="1616074"/>
          </a:xfrm>
          <a:noFill/>
        </p:spPr>
        <p:txBody>
          <a:bodyPr anchor="ctr" anchorCtr="0">
            <a:noAutofit/>
          </a:bodyPr>
          <a:lstStyle>
            <a:lvl1pPr algn="l">
              <a:defRPr sz="3600">
                <a:solidFill>
                  <a:schemeClr val="bg1"/>
                </a:solidFill>
              </a:defRPr>
            </a:lvl1pPr>
          </a:lstStyle>
          <a:p>
            <a:r>
              <a:rPr lang="en-US" dirty="0"/>
              <a:t>Click to edit Master title style</a:t>
            </a:r>
          </a:p>
        </p:txBody>
      </p:sp>
    </p:spTree>
    <p:extLst>
      <p:ext uri="{BB962C8B-B14F-4D97-AF65-F5344CB8AC3E}">
        <p14:creationId xmlns:p14="http://schemas.microsoft.com/office/powerpoint/2010/main" val="2991782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amp; Photo">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10C467AB-EF55-4F72-9B85-B8EC69A6B46E}"/>
              </a:ext>
            </a:extLst>
          </p:cNvPr>
          <p:cNvSpPr>
            <a:spLocks noGrp="1"/>
          </p:cNvSpPr>
          <p:nvPr>
            <p:ph type="dt" sz="half" idx="10"/>
          </p:nvPr>
        </p:nvSpPr>
        <p:spPr/>
        <p:txBody>
          <a:bodyPr/>
          <a:lstStyle/>
          <a:p>
            <a:fld id="{1CD4D292-55DA-4D08-B17E-ACE5FA50D9C1}" type="datetime1">
              <a:rPr lang="en-US" smtClean="0"/>
              <a:t>10/7/2023</a:t>
            </a:fld>
            <a:endParaRPr lang="en-US"/>
          </a:p>
        </p:txBody>
      </p:sp>
      <p:sp>
        <p:nvSpPr>
          <p:cNvPr id="4" name="Footer Placeholder 3">
            <a:extLst>
              <a:ext uri="{FF2B5EF4-FFF2-40B4-BE49-F238E27FC236}">
                <a16:creationId xmlns:a16="http://schemas.microsoft.com/office/drawing/2014/main" id="{CA783CA8-E341-4099-A391-671AE35314B5}"/>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CD4C484B-A738-42FF-B046-03CBEC0DF75E}"/>
              </a:ext>
            </a:extLst>
          </p:cNvPr>
          <p:cNvSpPr>
            <a:spLocks noGrp="1"/>
          </p:cNvSpPr>
          <p:nvPr>
            <p:ph type="sldNum" sz="quarter" idx="12"/>
          </p:nvPr>
        </p:nvSpPr>
        <p:spPr/>
        <p:txBody>
          <a:bodyPr/>
          <a:lstStyle/>
          <a:p>
            <a:fld id="{B5915699-0F63-4C61-80D8-C6D5EC39C3C1}" type="slidenum">
              <a:rPr lang="en-US" smtClean="0"/>
              <a:t>‹#›</a:t>
            </a:fld>
            <a:endParaRPr lang="en-US"/>
          </a:p>
        </p:txBody>
      </p:sp>
      <p:sp>
        <p:nvSpPr>
          <p:cNvPr id="7" name="Arc 6">
            <a:extLst>
              <a:ext uri="{FF2B5EF4-FFF2-40B4-BE49-F238E27FC236}">
                <a16:creationId xmlns:a16="http://schemas.microsoft.com/office/drawing/2014/main" id="{0CF80F04-B0FA-43FA-8CD7-CBA82C2D921E}"/>
              </a:ext>
            </a:extLst>
          </p:cNvPr>
          <p:cNvSpPr/>
          <p:nvPr userDrawn="1"/>
        </p:nvSpPr>
        <p:spPr>
          <a:xfrm>
            <a:off x="5361471" y="-1920271"/>
            <a:ext cx="8168262" cy="8168260"/>
          </a:xfrm>
          <a:prstGeom prst="arc">
            <a:avLst>
              <a:gd name="adj1" fmla="val 7433064"/>
              <a:gd name="adj2" fmla="val 11410802"/>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5" name="Picture Placeholder 14">
            <a:extLst>
              <a:ext uri="{FF2B5EF4-FFF2-40B4-BE49-F238E27FC236}">
                <a16:creationId xmlns:a16="http://schemas.microsoft.com/office/drawing/2014/main" id="{46633F85-7409-4DD5-B0D1-2AAF26F64355}"/>
              </a:ext>
            </a:extLst>
          </p:cNvPr>
          <p:cNvSpPr>
            <a:spLocks noGrp="1"/>
          </p:cNvSpPr>
          <p:nvPr>
            <p:ph type="pic" sz="quarter" idx="13"/>
          </p:nvPr>
        </p:nvSpPr>
        <p:spPr>
          <a:xfrm>
            <a:off x="5639422" y="0"/>
            <a:ext cx="6552578" cy="5965526"/>
          </a:xfrm>
          <a:custGeom>
            <a:avLst/>
            <a:gdLst>
              <a:gd name="connsiteX0" fmla="*/ 618515 w 6552578"/>
              <a:gd name="connsiteY0" fmla="*/ 0 h 5965526"/>
              <a:gd name="connsiteX1" fmla="*/ 6552578 w 6552578"/>
              <a:gd name="connsiteY1" fmla="*/ 0 h 5965526"/>
              <a:gd name="connsiteX2" fmla="*/ 6552578 w 6552578"/>
              <a:gd name="connsiteY2" fmla="*/ 4882974 h 5965526"/>
              <a:gd name="connsiteX3" fmla="*/ 6334194 w 6552578"/>
              <a:gd name="connsiteY3" fmla="*/ 5081456 h 5965526"/>
              <a:gd name="connsiteX4" fmla="*/ 3871537 w 6552578"/>
              <a:gd name="connsiteY4" fmla="*/ 5965526 h 5965526"/>
              <a:gd name="connsiteX5" fmla="*/ 0 w 6552578"/>
              <a:gd name="connsiteY5" fmla="*/ 2093989 h 5965526"/>
              <a:gd name="connsiteX6" fmla="*/ 512935 w 6552578"/>
              <a:gd name="connsiteY6" fmla="*/ 166905 h 59655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2578" h="5965526">
                <a:moveTo>
                  <a:pt x="618515" y="0"/>
                </a:moveTo>
                <a:lnTo>
                  <a:pt x="6552578" y="0"/>
                </a:lnTo>
                <a:lnTo>
                  <a:pt x="6552578" y="4882974"/>
                </a:lnTo>
                <a:lnTo>
                  <a:pt x="6334194" y="5081456"/>
                </a:lnTo>
                <a:cubicBezTo>
                  <a:pt x="5664964" y="5633753"/>
                  <a:pt x="4806995" y="5965526"/>
                  <a:pt x="3871537" y="5965526"/>
                </a:cubicBezTo>
                <a:cubicBezTo>
                  <a:pt x="1733347" y="5965526"/>
                  <a:pt x="0" y="4232179"/>
                  <a:pt x="0" y="2093989"/>
                </a:cubicBezTo>
                <a:cubicBezTo>
                  <a:pt x="0" y="1392395"/>
                  <a:pt x="186623" y="734390"/>
                  <a:pt x="512935" y="166905"/>
                </a:cubicBezTo>
                <a:close/>
              </a:path>
            </a:pathLst>
          </a:custGeom>
          <a:solidFill>
            <a:schemeClr val="bg1">
              <a:lumMod val="95000"/>
            </a:schemeClr>
          </a:solidFill>
        </p:spPr>
        <p:txBody>
          <a:bodyPr wrap="square" anchor="ctr" anchorCtr="0">
            <a:noAutofit/>
          </a:bodyPr>
          <a:lstStyle>
            <a:lvl1pPr marL="0" indent="0" algn="ctr">
              <a:buNone/>
              <a:defRPr/>
            </a:lvl1pPr>
          </a:lstStyle>
          <a:p>
            <a:endParaRPr lang="en-US"/>
          </a:p>
        </p:txBody>
      </p:sp>
      <p:sp>
        <p:nvSpPr>
          <p:cNvPr id="2" name="Title 1">
            <a:extLst>
              <a:ext uri="{FF2B5EF4-FFF2-40B4-BE49-F238E27FC236}">
                <a16:creationId xmlns:a16="http://schemas.microsoft.com/office/drawing/2014/main" id="{74CFC91C-80A3-4B52-B579-11C632E77F6E}"/>
              </a:ext>
            </a:extLst>
          </p:cNvPr>
          <p:cNvSpPr>
            <a:spLocks noGrp="1"/>
          </p:cNvSpPr>
          <p:nvPr>
            <p:ph type="title"/>
          </p:nvPr>
        </p:nvSpPr>
        <p:spPr>
          <a:xfrm>
            <a:off x="2987040" y="2124729"/>
            <a:ext cx="3108960" cy="3108960"/>
          </a:xfrm>
          <a:prstGeom prst="ellipse">
            <a:avLst/>
          </a:prstGeom>
          <a:solidFill>
            <a:schemeClr val="accent1">
              <a:alpha val="85000"/>
            </a:schemeClr>
          </a:solidFill>
        </p:spPr>
        <p:txBody>
          <a:bodyPr lIns="0" rIns="0" anchor="ctr" anchorCtr="0">
            <a:noAutofit/>
          </a:bodyPr>
          <a:lstStyle>
            <a:lvl1pPr algn="ctr">
              <a:lnSpc>
                <a:spcPct val="100000"/>
              </a:lnSpc>
              <a:defRPr sz="2700">
                <a:solidFill>
                  <a:schemeClr val="bg1"/>
                </a:solidFill>
              </a:defRPr>
            </a:lvl1pPr>
          </a:lstStyle>
          <a:p>
            <a:r>
              <a:rPr lang="en-US" dirty="0"/>
              <a:t>Click to edit Master title style</a:t>
            </a:r>
          </a:p>
        </p:txBody>
      </p:sp>
      <p:sp>
        <p:nvSpPr>
          <p:cNvPr id="8" name="Arc 7">
            <a:extLst>
              <a:ext uri="{FF2B5EF4-FFF2-40B4-BE49-F238E27FC236}">
                <a16:creationId xmlns:a16="http://schemas.microsoft.com/office/drawing/2014/main" id="{CDCCA8F9-9DC2-41EE-84FA-020C15068925}"/>
              </a:ext>
            </a:extLst>
          </p:cNvPr>
          <p:cNvSpPr/>
          <p:nvPr userDrawn="1"/>
        </p:nvSpPr>
        <p:spPr>
          <a:xfrm>
            <a:off x="5122935" y="-2158807"/>
            <a:ext cx="8645334" cy="8645332"/>
          </a:xfrm>
          <a:prstGeom prst="arc">
            <a:avLst>
              <a:gd name="adj1" fmla="val 6708937"/>
              <a:gd name="adj2" fmla="val 12363861"/>
            </a:avLst>
          </a:prstGeom>
          <a:ln w="1905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239604693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Video">
    <p:spTree>
      <p:nvGrpSpPr>
        <p:cNvPr id="1" name=""/>
        <p:cNvGrpSpPr/>
        <p:nvPr/>
      </p:nvGrpSpPr>
      <p:grpSpPr>
        <a:xfrm>
          <a:off x="0" y="0"/>
          <a:ext cx="0" cy="0"/>
          <a:chOff x="0" y="0"/>
          <a:chExt cx="0" cy="0"/>
        </a:xfrm>
      </p:grpSpPr>
      <p:pic>
        <p:nvPicPr>
          <p:cNvPr id="6" name="Picture 5" descr="A picture containing text, monitor, television, electronics&#10;&#10;Description automatically generated">
            <a:extLst>
              <a:ext uri="{FF2B5EF4-FFF2-40B4-BE49-F238E27FC236}">
                <a16:creationId xmlns:a16="http://schemas.microsoft.com/office/drawing/2014/main" id="{306413B8-C2A3-4DD3-BCAA-F18191C723D8}"/>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88354" y="332013"/>
            <a:ext cx="11583778" cy="5983062"/>
          </a:xfrm>
          <a:prstGeom prst="rect">
            <a:avLst/>
          </a:prstGeom>
        </p:spPr>
      </p:pic>
      <p:sp>
        <p:nvSpPr>
          <p:cNvPr id="3" name="Date Placeholder 2">
            <a:extLst>
              <a:ext uri="{FF2B5EF4-FFF2-40B4-BE49-F238E27FC236}">
                <a16:creationId xmlns:a16="http://schemas.microsoft.com/office/drawing/2014/main" id="{10C467AB-EF55-4F72-9B85-B8EC69A6B46E}"/>
              </a:ext>
            </a:extLst>
          </p:cNvPr>
          <p:cNvSpPr>
            <a:spLocks noGrp="1"/>
          </p:cNvSpPr>
          <p:nvPr>
            <p:ph type="dt" sz="half" idx="10"/>
          </p:nvPr>
        </p:nvSpPr>
        <p:spPr/>
        <p:txBody>
          <a:bodyPr/>
          <a:lstStyle/>
          <a:p>
            <a:fld id="{1CD4D292-55DA-4D08-B17E-ACE5FA50D9C1}" type="datetime1">
              <a:rPr lang="en-US" smtClean="0"/>
              <a:t>10/7/2023</a:t>
            </a:fld>
            <a:endParaRPr lang="en-US"/>
          </a:p>
        </p:txBody>
      </p:sp>
      <p:sp>
        <p:nvSpPr>
          <p:cNvPr id="4" name="Footer Placeholder 3">
            <a:extLst>
              <a:ext uri="{FF2B5EF4-FFF2-40B4-BE49-F238E27FC236}">
                <a16:creationId xmlns:a16="http://schemas.microsoft.com/office/drawing/2014/main" id="{CA783CA8-E341-4099-A391-671AE35314B5}"/>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CD4C484B-A738-42FF-B046-03CBEC0DF75E}"/>
              </a:ext>
            </a:extLst>
          </p:cNvPr>
          <p:cNvSpPr>
            <a:spLocks noGrp="1"/>
          </p:cNvSpPr>
          <p:nvPr>
            <p:ph type="sldNum" sz="quarter" idx="12"/>
          </p:nvPr>
        </p:nvSpPr>
        <p:spPr/>
        <p:txBody>
          <a:bodyPr/>
          <a:lstStyle/>
          <a:p>
            <a:fld id="{B5915699-0F63-4C61-80D8-C6D5EC39C3C1}" type="slidenum">
              <a:rPr lang="en-US" smtClean="0"/>
              <a:t>‹#›</a:t>
            </a:fld>
            <a:endParaRPr lang="en-US"/>
          </a:p>
        </p:txBody>
      </p:sp>
      <p:sp>
        <p:nvSpPr>
          <p:cNvPr id="7" name="Media Placeholder 3">
            <a:extLst>
              <a:ext uri="{FF2B5EF4-FFF2-40B4-BE49-F238E27FC236}">
                <a16:creationId xmlns:a16="http://schemas.microsoft.com/office/drawing/2014/main" id="{B82C0DBA-8DF2-48A8-9B90-E2B2551FBA21}"/>
              </a:ext>
            </a:extLst>
          </p:cNvPr>
          <p:cNvSpPr>
            <a:spLocks noGrp="1"/>
          </p:cNvSpPr>
          <p:nvPr>
            <p:ph type="media" sz="quarter" idx="14"/>
          </p:nvPr>
        </p:nvSpPr>
        <p:spPr>
          <a:xfrm>
            <a:off x="1666875" y="771524"/>
            <a:ext cx="8505825" cy="4752975"/>
          </a:xfrm>
          <a:solidFill>
            <a:schemeClr val="bg1">
              <a:lumMod val="95000"/>
            </a:schemeClr>
          </a:solidFill>
        </p:spPr>
        <p:txBody>
          <a:bodyPr anchor="ctr" anchorCtr="0"/>
          <a:lstStyle>
            <a:lvl1pPr algn="ctr">
              <a:defRPr/>
            </a:lvl1pPr>
          </a:lstStyle>
          <a:p>
            <a:endParaRPr lang="en-US"/>
          </a:p>
        </p:txBody>
      </p:sp>
      <p:sp>
        <p:nvSpPr>
          <p:cNvPr id="2" name="Title 1">
            <a:extLst>
              <a:ext uri="{FF2B5EF4-FFF2-40B4-BE49-F238E27FC236}">
                <a16:creationId xmlns:a16="http://schemas.microsoft.com/office/drawing/2014/main" id="{74CFC91C-80A3-4B52-B579-11C632E77F6E}"/>
              </a:ext>
            </a:extLst>
          </p:cNvPr>
          <p:cNvSpPr>
            <a:spLocks noGrp="1"/>
          </p:cNvSpPr>
          <p:nvPr>
            <p:ph type="title"/>
          </p:nvPr>
        </p:nvSpPr>
        <p:spPr>
          <a:xfrm>
            <a:off x="9706733" y="1802438"/>
            <a:ext cx="2227301" cy="2227301"/>
          </a:xfrm>
          <a:prstGeom prst="ellipse">
            <a:avLst/>
          </a:prstGeom>
          <a:solidFill>
            <a:schemeClr val="accent1">
              <a:alpha val="90000"/>
            </a:schemeClr>
          </a:solidFill>
        </p:spPr>
        <p:txBody>
          <a:bodyPr lIns="0" rIns="0" anchor="ctr" anchorCtr="0">
            <a:noAutofit/>
          </a:bodyPr>
          <a:lstStyle>
            <a:lvl1pPr algn="ctr">
              <a:defRPr sz="2000">
                <a:solidFill>
                  <a:schemeClr val="bg1"/>
                </a:solidFill>
              </a:defRPr>
            </a:lvl1pPr>
          </a:lstStyle>
          <a:p>
            <a:r>
              <a:rPr lang="en-US"/>
              <a:t>Click to edit Master title style</a:t>
            </a:r>
          </a:p>
        </p:txBody>
      </p:sp>
    </p:spTree>
    <p:extLst>
      <p:ext uri="{BB962C8B-B14F-4D97-AF65-F5344CB8AC3E}">
        <p14:creationId xmlns:p14="http://schemas.microsoft.com/office/powerpoint/2010/main" val="108452162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C781AF6-C5F1-448A-8CA4-15DFC8C3BD20}"/>
              </a:ext>
            </a:extLst>
          </p:cNvPr>
          <p:cNvSpPr>
            <a:spLocks noGrp="1"/>
          </p:cNvSpPr>
          <p:nvPr>
            <p:ph type="dt" sz="half" idx="10"/>
          </p:nvPr>
        </p:nvSpPr>
        <p:spPr/>
        <p:txBody>
          <a:bodyPr/>
          <a:lstStyle/>
          <a:p>
            <a:fld id="{3767D9FF-1075-49AE-81E1-3A800281B142}" type="datetime1">
              <a:rPr lang="en-US" smtClean="0"/>
              <a:t>10/7/2023</a:t>
            </a:fld>
            <a:endParaRPr lang="en-US"/>
          </a:p>
        </p:txBody>
      </p:sp>
      <p:sp>
        <p:nvSpPr>
          <p:cNvPr id="3" name="Footer Placeholder 2">
            <a:extLst>
              <a:ext uri="{FF2B5EF4-FFF2-40B4-BE49-F238E27FC236}">
                <a16:creationId xmlns:a16="http://schemas.microsoft.com/office/drawing/2014/main" id="{EC7F07AC-DD76-4557-8199-3C087F75B099}"/>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87E48E9B-0743-4DE2-A59C-C8C65A40BC9A}"/>
              </a:ext>
            </a:extLst>
          </p:cNvPr>
          <p:cNvSpPr>
            <a:spLocks noGrp="1"/>
          </p:cNvSpPr>
          <p:nvPr>
            <p:ph type="sldNum" sz="quarter" idx="12"/>
          </p:nvPr>
        </p:nvSpPr>
        <p:spPr/>
        <p:txBody>
          <a:bodyPr/>
          <a:lstStyle/>
          <a:p>
            <a:fld id="{B5915699-0F63-4C61-80D8-C6D5EC39C3C1}" type="slidenum">
              <a:rPr lang="en-US" smtClean="0"/>
              <a:t>‹#›</a:t>
            </a:fld>
            <a:endParaRPr lang="en-US"/>
          </a:p>
        </p:txBody>
      </p:sp>
    </p:spTree>
    <p:extLst>
      <p:ext uri="{BB962C8B-B14F-4D97-AF65-F5344CB8AC3E}">
        <p14:creationId xmlns:p14="http://schemas.microsoft.com/office/powerpoint/2010/main" val="205497471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content, photo &amp; call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AB7E6A-C98F-45F1-98F8-92FD5569C44A}"/>
              </a:ext>
            </a:extLst>
          </p:cNvPr>
          <p:cNvSpPr>
            <a:spLocks noGrp="1"/>
          </p:cNvSpPr>
          <p:nvPr>
            <p:ph type="title"/>
          </p:nvPr>
        </p:nvSpPr>
        <p:spPr>
          <a:xfrm>
            <a:off x="495300" y="457200"/>
            <a:ext cx="7286625" cy="638174"/>
          </a:xfrm>
        </p:spPr>
        <p:txBody>
          <a:bodyPr/>
          <a:lstStyle/>
          <a:p>
            <a:r>
              <a:rPr lang="en-US"/>
              <a:t>Click to edit Master title style</a:t>
            </a:r>
          </a:p>
        </p:txBody>
      </p:sp>
      <p:sp>
        <p:nvSpPr>
          <p:cNvPr id="3" name="Content Placeholder 2">
            <a:extLst>
              <a:ext uri="{FF2B5EF4-FFF2-40B4-BE49-F238E27FC236}">
                <a16:creationId xmlns:a16="http://schemas.microsoft.com/office/drawing/2014/main" id="{AA36B43A-1B85-4C3C-8227-EF53AD6E76DD}"/>
              </a:ext>
            </a:extLst>
          </p:cNvPr>
          <p:cNvSpPr>
            <a:spLocks noGrp="1"/>
          </p:cNvSpPr>
          <p:nvPr>
            <p:ph idx="1"/>
          </p:nvPr>
        </p:nvSpPr>
        <p:spPr>
          <a:xfrm>
            <a:off x="495300" y="1485900"/>
            <a:ext cx="7286625" cy="47625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reeform 18">
            <a:extLst>
              <a:ext uri="{FF2B5EF4-FFF2-40B4-BE49-F238E27FC236}">
                <a16:creationId xmlns:a16="http://schemas.microsoft.com/office/drawing/2014/main" id="{86631AA5-28DA-44FB-85F1-3361D94166F6}"/>
              </a:ext>
            </a:extLst>
          </p:cNvPr>
          <p:cNvSpPr>
            <a:spLocks/>
          </p:cNvSpPr>
          <p:nvPr userDrawn="1"/>
        </p:nvSpPr>
        <p:spPr bwMode="auto">
          <a:xfrm>
            <a:off x="7874069" y="-9468"/>
            <a:ext cx="4327961" cy="4196925"/>
          </a:xfrm>
          <a:custGeom>
            <a:avLst/>
            <a:gdLst>
              <a:gd name="T0" fmla="*/ 911 w 911"/>
              <a:gd name="T1" fmla="*/ 404 h 809"/>
              <a:gd name="T2" fmla="*/ 897 w 911"/>
              <a:gd name="T3" fmla="*/ 455 h 809"/>
              <a:gd name="T4" fmla="*/ 718 w 911"/>
              <a:gd name="T5" fmla="*/ 759 h 809"/>
              <a:gd name="T6" fmla="*/ 632 w 911"/>
              <a:gd name="T7" fmla="*/ 809 h 809"/>
              <a:gd name="T8" fmla="*/ 284 w 911"/>
              <a:gd name="T9" fmla="*/ 809 h 809"/>
              <a:gd name="T10" fmla="*/ 198 w 911"/>
              <a:gd name="T11" fmla="*/ 759 h 809"/>
              <a:gd name="T12" fmla="*/ 19 w 911"/>
              <a:gd name="T13" fmla="*/ 455 h 809"/>
              <a:gd name="T14" fmla="*/ 19 w 911"/>
              <a:gd name="T15" fmla="*/ 354 h 809"/>
              <a:gd name="T16" fmla="*/ 198 w 911"/>
              <a:gd name="T17" fmla="*/ 49 h 809"/>
              <a:gd name="T18" fmla="*/ 284 w 911"/>
              <a:gd name="T19" fmla="*/ 0 h 809"/>
              <a:gd name="T20" fmla="*/ 632 w 911"/>
              <a:gd name="T21" fmla="*/ 0 h 809"/>
              <a:gd name="T22" fmla="*/ 718 w 911"/>
              <a:gd name="T23" fmla="*/ 49 h 809"/>
              <a:gd name="T24" fmla="*/ 897 w 911"/>
              <a:gd name="T25" fmla="*/ 354 h 809"/>
              <a:gd name="T26" fmla="*/ 911 w 911"/>
              <a:gd name="T27" fmla="*/ 404 h 809"/>
              <a:gd name="connsiteX0" fmla="*/ 9948 w 9948"/>
              <a:gd name="connsiteY0" fmla="*/ 4994 h 10000"/>
              <a:gd name="connsiteX1" fmla="*/ 9794 w 9948"/>
              <a:gd name="connsiteY1" fmla="*/ 5624 h 10000"/>
              <a:gd name="connsiteX2" fmla="*/ 7829 w 9948"/>
              <a:gd name="connsiteY2" fmla="*/ 9382 h 10000"/>
              <a:gd name="connsiteX3" fmla="*/ 6885 w 9948"/>
              <a:gd name="connsiteY3" fmla="*/ 10000 h 10000"/>
              <a:gd name="connsiteX4" fmla="*/ 3065 w 9948"/>
              <a:gd name="connsiteY4" fmla="*/ 10000 h 10000"/>
              <a:gd name="connsiteX5" fmla="*/ 2121 w 9948"/>
              <a:gd name="connsiteY5" fmla="*/ 9382 h 10000"/>
              <a:gd name="connsiteX6" fmla="*/ 157 w 9948"/>
              <a:gd name="connsiteY6" fmla="*/ 5624 h 10000"/>
              <a:gd name="connsiteX7" fmla="*/ 157 w 9948"/>
              <a:gd name="connsiteY7" fmla="*/ 4376 h 10000"/>
              <a:gd name="connsiteX8" fmla="*/ 1126 w 9948"/>
              <a:gd name="connsiteY8" fmla="*/ 2488 h 10000"/>
              <a:gd name="connsiteX9" fmla="*/ 2121 w 9948"/>
              <a:gd name="connsiteY9" fmla="*/ 606 h 10000"/>
              <a:gd name="connsiteX10" fmla="*/ 3065 w 9948"/>
              <a:gd name="connsiteY10" fmla="*/ 0 h 10000"/>
              <a:gd name="connsiteX11" fmla="*/ 6885 w 9948"/>
              <a:gd name="connsiteY11" fmla="*/ 0 h 10000"/>
              <a:gd name="connsiteX12" fmla="*/ 7829 w 9948"/>
              <a:gd name="connsiteY12" fmla="*/ 606 h 10000"/>
              <a:gd name="connsiteX13" fmla="*/ 9794 w 9948"/>
              <a:gd name="connsiteY13" fmla="*/ 4376 h 10000"/>
              <a:gd name="connsiteX14" fmla="*/ 9948 w 9948"/>
              <a:gd name="connsiteY14" fmla="*/ 4994 h 10000"/>
              <a:gd name="connsiteX0" fmla="*/ 3081 w 10000"/>
              <a:gd name="connsiteY0" fmla="*/ 0 h 10000"/>
              <a:gd name="connsiteX1" fmla="*/ 6921 w 10000"/>
              <a:gd name="connsiteY1" fmla="*/ 0 h 10000"/>
              <a:gd name="connsiteX2" fmla="*/ 7870 w 10000"/>
              <a:gd name="connsiteY2" fmla="*/ 606 h 10000"/>
              <a:gd name="connsiteX3" fmla="*/ 9845 w 10000"/>
              <a:gd name="connsiteY3" fmla="*/ 4376 h 10000"/>
              <a:gd name="connsiteX4" fmla="*/ 10000 w 10000"/>
              <a:gd name="connsiteY4" fmla="*/ 4994 h 10000"/>
              <a:gd name="connsiteX5" fmla="*/ 9845 w 10000"/>
              <a:gd name="connsiteY5" fmla="*/ 5624 h 10000"/>
              <a:gd name="connsiteX6" fmla="*/ 7870 w 10000"/>
              <a:gd name="connsiteY6" fmla="*/ 9382 h 10000"/>
              <a:gd name="connsiteX7" fmla="*/ 6921 w 10000"/>
              <a:gd name="connsiteY7" fmla="*/ 10000 h 10000"/>
              <a:gd name="connsiteX8" fmla="*/ 3081 w 10000"/>
              <a:gd name="connsiteY8" fmla="*/ 10000 h 10000"/>
              <a:gd name="connsiteX9" fmla="*/ 2132 w 10000"/>
              <a:gd name="connsiteY9" fmla="*/ 9382 h 10000"/>
              <a:gd name="connsiteX10" fmla="*/ 158 w 10000"/>
              <a:gd name="connsiteY10" fmla="*/ 5624 h 10000"/>
              <a:gd name="connsiteX11" fmla="*/ 158 w 10000"/>
              <a:gd name="connsiteY11" fmla="*/ 4376 h 10000"/>
              <a:gd name="connsiteX12" fmla="*/ 1132 w 10000"/>
              <a:gd name="connsiteY12" fmla="*/ 2488 h 10000"/>
              <a:gd name="connsiteX13" fmla="*/ 2132 w 10000"/>
              <a:gd name="connsiteY13" fmla="*/ 606 h 10000"/>
              <a:gd name="connsiteX14" fmla="*/ 3227 w 10000"/>
              <a:gd name="connsiteY14" fmla="*/ 164 h 10000"/>
              <a:gd name="connsiteX0" fmla="*/ 3081 w 10000"/>
              <a:gd name="connsiteY0" fmla="*/ 0 h 10000"/>
              <a:gd name="connsiteX1" fmla="*/ 6921 w 10000"/>
              <a:gd name="connsiteY1" fmla="*/ 0 h 10000"/>
              <a:gd name="connsiteX2" fmla="*/ 7870 w 10000"/>
              <a:gd name="connsiteY2" fmla="*/ 606 h 10000"/>
              <a:gd name="connsiteX3" fmla="*/ 9845 w 10000"/>
              <a:gd name="connsiteY3" fmla="*/ 4376 h 10000"/>
              <a:gd name="connsiteX4" fmla="*/ 10000 w 10000"/>
              <a:gd name="connsiteY4" fmla="*/ 4994 h 10000"/>
              <a:gd name="connsiteX5" fmla="*/ 9845 w 10000"/>
              <a:gd name="connsiteY5" fmla="*/ 5624 h 10000"/>
              <a:gd name="connsiteX6" fmla="*/ 7870 w 10000"/>
              <a:gd name="connsiteY6" fmla="*/ 9382 h 10000"/>
              <a:gd name="connsiteX7" fmla="*/ 6921 w 10000"/>
              <a:gd name="connsiteY7" fmla="*/ 10000 h 10000"/>
              <a:gd name="connsiteX8" fmla="*/ 3081 w 10000"/>
              <a:gd name="connsiteY8" fmla="*/ 10000 h 10000"/>
              <a:gd name="connsiteX9" fmla="*/ 2132 w 10000"/>
              <a:gd name="connsiteY9" fmla="*/ 9382 h 10000"/>
              <a:gd name="connsiteX10" fmla="*/ 158 w 10000"/>
              <a:gd name="connsiteY10" fmla="*/ 5624 h 10000"/>
              <a:gd name="connsiteX11" fmla="*/ 158 w 10000"/>
              <a:gd name="connsiteY11" fmla="*/ 4376 h 10000"/>
              <a:gd name="connsiteX12" fmla="*/ 1132 w 10000"/>
              <a:gd name="connsiteY12" fmla="*/ 2488 h 10000"/>
              <a:gd name="connsiteX13" fmla="*/ 2132 w 10000"/>
              <a:gd name="connsiteY13" fmla="*/ 606 h 10000"/>
              <a:gd name="connsiteX0" fmla="*/ 3081 w 10000"/>
              <a:gd name="connsiteY0" fmla="*/ 0 h 10000"/>
              <a:gd name="connsiteX1" fmla="*/ 6921 w 10000"/>
              <a:gd name="connsiteY1" fmla="*/ 0 h 10000"/>
              <a:gd name="connsiteX2" fmla="*/ 7870 w 10000"/>
              <a:gd name="connsiteY2" fmla="*/ 606 h 10000"/>
              <a:gd name="connsiteX3" fmla="*/ 9845 w 10000"/>
              <a:gd name="connsiteY3" fmla="*/ 4376 h 10000"/>
              <a:gd name="connsiteX4" fmla="*/ 10000 w 10000"/>
              <a:gd name="connsiteY4" fmla="*/ 4994 h 10000"/>
              <a:gd name="connsiteX5" fmla="*/ 9845 w 10000"/>
              <a:gd name="connsiteY5" fmla="*/ 5624 h 10000"/>
              <a:gd name="connsiteX6" fmla="*/ 7870 w 10000"/>
              <a:gd name="connsiteY6" fmla="*/ 9382 h 10000"/>
              <a:gd name="connsiteX7" fmla="*/ 6921 w 10000"/>
              <a:gd name="connsiteY7" fmla="*/ 10000 h 10000"/>
              <a:gd name="connsiteX8" fmla="*/ 3081 w 10000"/>
              <a:gd name="connsiteY8" fmla="*/ 10000 h 10000"/>
              <a:gd name="connsiteX9" fmla="*/ 2132 w 10000"/>
              <a:gd name="connsiteY9" fmla="*/ 9382 h 10000"/>
              <a:gd name="connsiteX10" fmla="*/ 158 w 10000"/>
              <a:gd name="connsiteY10" fmla="*/ 5624 h 10000"/>
              <a:gd name="connsiteX11" fmla="*/ 158 w 10000"/>
              <a:gd name="connsiteY11" fmla="*/ 4376 h 10000"/>
              <a:gd name="connsiteX12" fmla="*/ 1132 w 10000"/>
              <a:gd name="connsiteY12" fmla="*/ 2488 h 10000"/>
              <a:gd name="connsiteX0" fmla="*/ 6921 w 10000"/>
              <a:gd name="connsiteY0" fmla="*/ 0 h 10000"/>
              <a:gd name="connsiteX1" fmla="*/ 7870 w 10000"/>
              <a:gd name="connsiteY1" fmla="*/ 606 h 10000"/>
              <a:gd name="connsiteX2" fmla="*/ 9845 w 10000"/>
              <a:gd name="connsiteY2" fmla="*/ 4376 h 10000"/>
              <a:gd name="connsiteX3" fmla="*/ 10000 w 10000"/>
              <a:gd name="connsiteY3" fmla="*/ 4994 h 10000"/>
              <a:gd name="connsiteX4" fmla="*/ 9845 w 10000"/>
              <a:gd name="connsiteY4" fmla="*/ 5624 h 10000"/>
              <a:gd name="connsiteX5" fmla="*/ 7870 w 10000"/>
              <a:gd name="connsiteY5" fmla="*/ 9382 h 10000"/>
              <a:gd name="connsiteX6" fmla="*/ 6921 w 10000"/>
              <a:gd name="connsiteY6" fmla="*/ 10000 h 10000"/>
              <a:gd name="connsiteX7" fmla="*/ 3081 w 10000"/>
              <a:gd name="connsiteY7" fmla="*/ 10000 h 10000"/>
              <a:gd name="connsiteX8" fmla="*/ 2132 w 10000"/>
              <a:gd name="connsiteY8" fmla="*/ 9382 h 10000"/>
              <a:gd name="connsiteX9" fmla="*/ 158 w 10000"/>
              <a:gd name="connsiteY9" fmla="*/ 5624 h 10000"/>
              <a:gd name="connsiteX10" fmla="*/ 158 w 10000"/>
              <a:gd name="connsiteY10" fmla="*/ 4376 h 10000"/>
              <a:gd name="connsiteX11" fmla="*/ 1132 w 10000"/>
              <a:gd name="connsiteY11" fmla="*/ 2488 h 10000"/>
              <a:gd name="connsiteX0" fmla="*/ 7870 w 10000"/>
              <a:gd name="connsiteY0" fmla="*/ 0 h 9394"/>
              <a:gd name="connsiteX1" fmla="*/ 9845 w 10000"/>
              <a:gd name="connsiteY1" fmla="*/ 3770 h 9394"/>
              <a:gd name="connsiteX2" fmla="*/ 10000 w 10000"/>
              <a:gd name="connsiteY2" fmla="*/ 4388 h 9394"/>
              <a:gd name="connsiteX3" fmla="*/ 9845 w 10000"/>
              <a:gd name="connsiteY3" fmla="*/ 5018 h 9394"/>
              <a:gd name="connsiteX4" fmla="*/ 7870 w 10000"/>
              <a:gd name="connsiteY4" fmla="*/ 8776 h 9394"/>
              <a:gd name="connsiteX5" fmla="*/ 6921 w 10000"/>
              <a:gd name="connsiteY5" fmla="*/ 9394 h 9394"/>
              <a:gd name="connsiteX6" fmla="*/ 3081 w 10000"/>
              <a:gd name="connsiteY6" fmla="*/ 9394 h 9394"/>
              <a:gd name="connsiteX7" fmla="*/ 2132 w 10000"/>
              <a:gd name="connsiteY7" fmla="*/ 8776 h 9394"/>
              <a:gd name="connsiteX8" fmla="*/ 158 w 10000"/>
              <a:gd name="connsiteY8" fmla="*/ 5018 h 9394"/>
              <a:gd name="connsiteX9" fmla="*/ 158 w 10000"/>
              <a:gd name="connsiteY9" fmla="*/ 3770 h 9394"/>
              <a:gd name="connsiteX10" fmla="*/ 1132 w 10000"/>
              <a:gd name="connsiteY10" fmla="*/ 1882 h 9394"/>
              <a:gd name="connsiteX0" fmla="*/ 9845 w 10000"/>
              <a:gd name="connsiteY0" fmla="*/ 2010 h 7997"/>
              <a:gd name="connsiteX1" fmla="*/ 10000 w 10000"/>
              <a:gd name="connsiteY1" fmla="*/ 2668 h 7997"/>
              <a:gd name="connsiteX2" fmla="*/ 9845 w 10000"/>
              <a:gd name="connsiteY2" fmla="*/ 3339 h 7997"/>
              <a:gd name="connsiteX3" fmla="*/ 7870 w 10000"/>
              <a:gd name="connsiteY3" fmla="*/ 7339 h 7997"/>
              <a:gd name="connsiteX4" fmla="*/ 6921 w 10000"/>
              <a:gd name="connsiteY4" fmla="*/ 7997 h 7997"/>
              <a:gd name="connsiteX5" fmla="*/ 3081 w 10000"/>
              <a:gd name="connsiteY5" fmla="*/ 7997 h 7997"/>
              <a:gd name="connsiteX6" fmla="*/ 2132 w 10000"/>
              <a:gd name="connsiteY6" fmla="*/ 7339 h 7997"/>
              <a:gd name="connsiteX7" fmla="*/ 158 w 10000"/>
              <a:gd name="connsiteY7" fmla="*/ 3339 h 7997"/>
              <a:gd name="connsiteX8" fmla="*/ 158 w 10000"/>
              <a:gd name="connsiteY8" fmla="*/ 2010 h 7997"/>
              <a:gd name="connsiteX9" fmla="*/ 1132 w 10000"/>
              <a:gd name="connsiteY9" fmla="*/ 0 h 7997"/>
              <a:gd name="connsiteX0" fmla="*/ 10000 w 10000"/>
              <a:gd name="connsiteY0" fmla="*/ 3336 h 10000"/>
              <a:gd name="connsiteX1" fmla="*/ 9845 w 10000"/>
              <a:gd name="connsiteY1" fmla="*/ 4175 h 10000"/>
              <a:gd name="connsiteX2" fmla="*/ 7870 w 10000"/>
              <a:gd name="connsiteY2" fmla="*/ 9177 h 10000"/>
              <a:gd name="connsiteX3" fmla="*/ 6921 w 10000"/>
              <a:gd name="connsiteY3" fmla="*/ 10000 h 10000"/>
              <a:gd name="connsiteX4" fmla="*/ 3081 w 10000"/>
              <a:gd name="connsiteY4" fmla="*/ 10000 h 10000"/>
              <a:gd name="connsiteX5" fmla="*/ 2132 w 10000"/>
              <a:gd name="connsiteY5" fmla="*/ 9177 h 10000"/>
              <a:gd name="connsiteX6" fmla="*/ 158 w 10000"/>
              <a:gd name="connsiteY6" fmla="*/ 4175 h 10000"/>
              <a:gd name="connsiteX7" fmla="*/ 158 w 10000"/>
              <a:gd name="connsiteY7" fmla="*/ 2513 h 10000"/>
              <a:gd name="connsiteX8" fmla="*/ 1132 w 10000"/>
              <a:gd name="connsiteY8" fmla="*/ 0 h 10000"/>
              <a:gd name="connsiteX0" fmla="*/ 9845 w 9845"/>
              <a:gd name="connsiteY0" fmla="*/ 4175 h 10000"/>
              <a:gd name="connsiteX1" fmla="*/ 7870 w 9845"/>
              <a:gd name="connsiteY1" fmla="*/ 9177 h 10000"/>
              <a:gd name="connsiteX2" fmla="*/ 6921 w 9845"/>
              <a:gd name="connsiteY2" fmla="*/ 10000 h 10000"/>
              <a:gd name="connsiteX3" fmla="*/ 3081 w 9845"/>
              <a:gd name="connsiteY3" fmla="*/ 10000 h 10000"/>
              <a:gd name="connsiteX4" fmla="*/ 2132 w 9845"/>
              <a:gd name="connsiteY4" fmla="*/ 9177 h 10000"/>
              <a:gd name="connsiteX5" fmla="*/ 158 w 9845"/>
              <a:gd name="connsiteY5" fmla="*/ 4175 h 10000"/>
              <a:gd name="connsiteX6" fmla="*/ 158 w 9845"/>
              <a:gd name="connsiteY6" fmla="*/ 2513 h 10000"/>
              <a:gd name="connsiteX7" fmla="*/ 1132 w 9845"/>
              <a:gd name="connsiteY7" fmla="*/ 0 h 10000"/>
              <a:gd name="connsiteX0" fmla="*/ 7994 w 7994"/>
              <a:gd name="connsiteY0" fmla="*/ 9177 h 10000"/>
              <a:gd name="connsiteX1" fmla="*/ 7030 w 7994"/>
              <a:gd name="connsiteY1" fmla="*/ 10000 h 10000"/>
              <a:gd name="connsiteX2" fmla="*/ 3130 w 7994"/>
              <a:gd name="connsiteY2" fmla="*/ 10000 h 10000"/>
              <a:gd name="connsiteX3" fmla="*/ 2166 w 7994"/>
              <a:gd name="connsiteY3" fmla="*/ 9177 h 10000"/>
              <a:gd name="connsiteX4" fmla="*/ 160 w 7994"/>
              <a:gd name="connsiteY4" fmla="*/ 4175 h 10000"/>
              <a:gd name="connsiteX5" fmla="*/ 160 w 7994"/>
              <a:gd name="connsiteY5" fmla="*/ 2513 h 10000"/>
              <a:gd name="connsiteX6" fmla="*/ 1150 w 7994"/>
              <a:gd name="connsiteY6" fmla="*/ 0 h 10000"/>
              <a:gd name="connsiteX0" fmla="*/ 8794 w 8794"/>
              <a:gd name="connsiteY0" fmla="*/ 10000 h 10000"/>
              <a:gd name="connsiteX1" fmla="*/ 3915 w 8794"/>
              <a:gd name="connsiteY1" fmla="*/ 10000 h 10000"/>
              <a:gd name="connsiteX2" fmla="*/ 2710 w 8794"/>
              <a:gd name="connsiteY2" fmla="*/ 9177 h 10000"/>
              <a:gd name="connsiteX3" fmla="*/ 200 w 8794"/>
              <a:gd name="connsiteY3" fmla="*/ 4175 h 10000"/>
              <a:gd name="connsiteX4" fmla="*/ 200 w 8794"/>
              <a:gd name="connsiteY4" fmla="*/ 2513 h 10000"/>
              <a:gd name="connsiteX5" fmla="*/ 1439 w 8794"/>
              <a:gd name="connsiteY5" fmla="*/ 0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794" h="10000">
                <a:moveTo>
                  <a:pt x="8794" y="10000"/>
                </a:moveTo>
                <a:lnTo>
                  <a:pt x="3915" y="10000"/>
                </a:lnTo>
                <a:cubicBezTo>
                  <a:pt x="3410" y="10000"/>
                  <a:pt x="2962" y="9687"/>
                  <a:pt x="2710" y="9177"/>
                </a:cubicBezTo>
                <a:lnTo>
                  <a:pt x="200" y="4175"/>
                </a:lnTo>
                <a:cubicBezTo>
                  <a:pt x="-66" y="3665"/>
                  <a:pt x="-66" y="3024"/>
                  <a:pt x="200" y="2513"/>
                </a:cubicBezTo>
                <a:lnTo>
                  <a:pt x="1439" y="0"/>
                </a:lnTo>
              </a:path>
            </a:pathLst>
          </a:custGeom>
          <a:noFill/>
          <a:ln w="15875" cap="flat">
            <a:solidFill>
              <a:schemeClr val="accent4"/>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 name="Picture Placeholder 10">
            <a:extLst>
              <a:ext uri="{FF2B5EF4-FFF2-40B4-BE49-F238E27FC236}">
                <a16:creationId xmlns:a16="http://schemas.microsoft.com/office/drawing/2014/main" id="{A5CA1A5C-0A61-492F-AAE5-1FE7DBD102EC}"/>
              </a:ext>
            </a:extLst>
          </p:cNvPr>
          <p:cNvSpPr>
            <a:spLocks noGrp="1"/>
          </p:cNvSpPr>
          <p:nvPr>
            <p:ph type="pic" sz="quarter" idx="22"/>
          </p:nvPr>
        </p:nvSpPr>
        <p:spPr>
          <a:xfrm>
            <a:off x="8327201" y="0"/>
            <a:ext cx="3864799" cy="3895725"/>
          </a:xfrm>
          <a:custGeom>
            <a:avLst/>
            <a:gdLst>
              <a:gd name="connsiteX0" fmla="*/ 682634 w 3864799"/>
              <a:gd name="connsiteY0" fmla="*/ 0 h 3895725"/>
              <a:gd name="connsiteX1" fmla="*/ 3864799 w 3864799"/>
              <a:gd name="connsiteY1" fmla="*/ 0 h 3895725"/>
              <a:gd name="connsiteX2" fmla="*/ 3864799 w 3864799"/>
              <a:gd name="connsiteY2" fmla="*/ 3895725 h 3895725"/>
              <a:gd name="connsiteX3" fmla="*/ 3766850 w 3864799"/>
              <a:gd name="connsiteY3" fmla="*/ 3895725 h 3895725"/>
              <a:gd name="connsiteX4" fmla="*/ 1763483 w 3864799"/>
              <a:gd name="connsiteY4" fmla="*/ 3895725 h 3895725"/>
              <a:gd name="connsiteX5" fmla="*/ 1218924 w 3864799"/>
              <a:gd name="connsiteY5" fmla="*/ 3585416 h 3895725"/>
              <a:gd name="connsiteX6" fmla="*/ 85483 w 3864799"/>
              <a:gd name="connsiteY6" fmla="*/ 1660231 h 3895725"/>
              <a:gd name="connsiteX7" fmla="*/ 85483 w 3864799"/>
              <a:gd name="connsiteY7" fmla="*/ 1014280 h 3895725"/>
              <a:gd name="connsiteX8" fmla="*/ 678457 w 3864799"/>
              <a:gd name="connsiteY8" fmla="*/ 7095 h 3895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64799" h="3895725">
                <a:moveTo>
                  <a:pt x="682634" y="0"/>
                </a:moveTo>
                <a:lnTo>
                  <a:pt x="3864799" y="0"/>
                </a:lnTo>
                <a:lnTo>
                  <a:pt x="3864799" y="3895725"/>
                </a:lnTo>
                <a:lnTo>
                  <a:pt x="3766850" y="3895725"/>
                </a:lnTo>
                <a:cubicBezTo>
                  <a:pt x="1763483" y="3895725"/>
                  <a:pt x="1763483" y="3895725"/>
                  <a:pt x="1763483" y="3895725"/>
                </a:cubicBezTo>
                <a:cubicBezTo>
                  <a:pt x="1541861" y="3895725"/>
                  <a:pt x="1332902" y="3775401"/>
                  <a:pt x="1218924" y="3585416"/>
                </a:cubicBezTo>
                <a:cubicBezTo>
                  <a:pt x="85483" y="1660231"/>
                  <a:pt x="85483" y="1660231"/>
                  <a:pt x="85483" y="1660231"/>
                </a:cubicBezTo>
                <a:cubicBezTo>
                  <a:pt x="-28495" y="1457580"/>
                  <a:pt x="-28495" y="1210599"/>
                  <a:pt x="85483" y="1014280"/>
                </a:cubicBezTo>
                <a:cubicBezTo>
                  <a:pt x="333423" y="593146"/>
                  <a:pt x="527127" y="264135"/>
                  <a:pt x="678457" y="7095"/>
                </a:cubicBezTo>
                <a:close/>
              </a:path>
            </a:pathLst>
          </a:custGeom>
          <a:solidFill>
            <a:schemeClr val="bg1">
              <a:lumMod val="95000"/>
            </a:schemeClr>
          </a:solidFill>
        </p:spPr>
        <p:txBody>
          <a:bodyPr wrap="square" anchor="ctr" anchorCtr="0">
            <a:noAutofit/>
          </a:bodyPr>
          <a:lstStyle>
            <a:lvl1pPr algn="ctr">
              <a:defRPr/>
            </a:lvl1pPr>
          </a:lstStyle>
          <a:p>
            <a:endParaRPr lang="en-US" dirty="0"/>
          </a:p>
        </p:txBody>
      </p:sp>
      <p:sp>
        <p:nvSpPr>
          <p:cNvPr id="10" name="Text Placeholder 55">
            <a:extLst>
              <a:ext uri="{FF2B5EF4-FFF2-40B4-BE49-F238E27FC236}">
                <a16:creationId xmlns:a16="http://schemas.microsoft.com/office/drawing/2014/main" id="{822B2D30-B60B-41A7-BEAF-2F8849133E8F}"/>
              </a:ext>
            </a:extLst>
          </p:cNvPr>
          <p:cNvSpPr>
            <a:spLocks noGrp="1"/>
          </p:cNvSpPr>
          <p:nvPr>
            <p:ph type="body" sz="quarter" idx="21" hasCustomPrompt="1"/>
          </p:nvPr>
        </p:nvSpPr>
        <p:spPr>
          <a:xfrm>
            <a:off x="7379745" y="2420763"/>
            <a:ext cx="2174287" cy="1941630"/>
          </a:xfrm>
          <a:custGeom>
            <a:avLst/>
            <a:gdLst>
              <a:gd name="connsiteX0" fmla="*/ 1050883 w 3416783"/>
              <a:gd name="connsiteY0" fmla="*/ 0 h 3051175"/>
              <a:gd name="connsiteX1" fmla="*/ 2367787 w 3416783"/>
              <a:gd name="connsiteY1" fmla="*/ 0 h 3051175"/>
              <a:gd name="connsiteX2" fmla="*/ 2692297 w 3416783"/>
              <a:gd name="connsiteY2" fmla="*/ 185034 h 3051175"/>
              <a:gd name="connsiteX3" fmla="*/ 3367729 w 3416783"/>
              <a:gd name="connsiteY3" fmla="*/ 1333001 h 3051175"/>
              <a:gd name="connsiteX4" fmla="*/ 3416783 w 3416783"/>
              <a:gd name="connsiteY4" fmla="*/ 1525588 h 3051175"/>
              <a:gd name="connsiteX5" fmla="*/ 3367729 w 3416783"/>
              <a:gd name="connsiteY5" fmla="*/ 1718174 h 3051175"/>
              <a:gd name="connsiteX6" fmla="*/ 2692297 w 3416783"/>
              <a:gd name="connsiteY6" fmla="*/ 2866141 h 3051175"/>
              <a:gd name="connsiteX7" fmla="*/ 2367787 w 3416783"/>
              <a:gd name="connsiteY7" fmla="*/ 3051175 h 3051175"/>
              <a:gd name="connsiteX8" fmla="*/ 1050883 w 3416783"/>
              <a:gd name="connsiteY8" fmla="*/ 3051175 h 3051175"/>
              <a:gd name="connsiteX9" fmla="*/ 726373 w 3416783"/>
              <a:gd name="connsiteY9" fmla="*/ 2866141 h 3051175"/>
              <a:gd name="connsiteX10" fmla="*/ 50940 w 3416783"/>
              <a:gd name="connsiteY10" fmla="*/ 1718174 h 3051175"/>
              <a:gd name="connsiteX11" fmla="*/ 50940 w 3416783"/>
              <a:gd name="connsiteY11" fmla="*/ 1333001 h 3051175"/>
              <a:gd name="connsiteX12" fmla="*/ 726373 w 3416783"/>
              <a:gd name="connsiteY12" fmla="*/ 185034 h 3051175"/>
              <a:gd name="connsiteX13" fmla="*/ 1050883 w 3416783"/>
              <a:gd name="connsiteY13" fmla="*/ 0 h 3051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416783" h="3051175">
                <a:moveTo>
                  <a:pt x="1050883" y="0"/>
                </a:moveTo>
                <a:cubicBezTo>
                  <a:pt x="2367787" y="0"/>
                  <a:pt x="2367787" y="0"/>
                  <a:pt x="2367787" y="0"/>
                </a:cubicBezTo>
                <a:cubicBezTo>
                  <a:pt x="2499855" y="0"/>
                  <a:pt x="2624376" y="67972"/>
                  <a:pt x="2692297" y="185034"/>
                </a:cubicBezTo>
                <a:cubicBezTo>
                  <a:pt x="3367729" y="1333001"/>
                  <a:pt x="3367729" y="1333001"/>
                  <a:pt x="3367729" y="1333001"/>
                </a:cubicBezTo>
                <a:cubicBezTo>
                  <a:pt x="3401690" y="1393420"/>
                  <a:pt x="3416783" y="1457616"/>
                  <a:pt x="3416783" y="1525588"/>
                </a:cubicBezTo>
                <a:cubicBezTo>
                  <a:pt x="3416783" y="1589783"/>
                  <a:pt x="3401690" y="1657755"/>
                  <a:pt x="3367729" y="1718174"/>
                </a:cubicBezTo>
                <a:cubicBezTo>
                  <a:pt x="2692297" y="2866141"/>
                  <a:pt x="2692297" y="2866141"/>
                  <a:pt x="2692297" y="2866141"/>
                </a:cubicBezTo>
                <a:cubicBezTo>
                  <a:pt x="2624376" y="2979427"/>
                  <a:pt x="2499855" y="3051175"/>
                  <a:pt x="2367787" y="3051175"/>
                </a:cubicBezTo>
                <a:cubicBezTo>
                  <a:pt x="1050883" y="3051175"/>
                  <a:pt x="1050883" y="3051175"/>
                  <a:pt x="1050883" y="3051175"/>
                </a:cubicBezTo>
                <a:cubicBezTo>
                  <a:pt x="918815" y="3051175"/>
                  <a:pt x="794294" y="2979427"/>
                  <a:pt x="726373" y="2866141"/>
                </a:cubicBezTo>
                <a:cubicBezTo>
                  <a:pt x="50940" y="1718174"/>
                  <a:pt x="50940" y="1718174"/>
                  <a:pt x="50940" y="1718174"/>
                </a:cubicBezTo>
                <a:cubicBezTo>
                  <a:pt x="-16980" y="1597336"/>
                  <a:pt x="-16980" y="1450064"/>
                  <a:pt x="50940" y="1333001"/>
                </a:cubicBezTo>
                <a:cubicBezTo>
                  <a:pt x="726373" y="185034"/>
                  <a:pt x="726373" y="185034"/>
                  <a:pt x="726373" y="185034"/>
                </a:cubicBezTo>
                <a:cubicBezTo>
                  <a:pt x="794294" y="67972"/>
                  <a:pt x="918815" y="0"/>
                  <a:pt x="1050883" y="0"/>
                </a:cubicBezTo>
                <a:close/>
              </a:path>
            </a:pathLst>
          </a:custGeom>
          <a:solidFill>
            <a:schemeClr val="accent4">
              <a:lumMod val="75000"/>
              <a:alpha val="67000"/>
            </a:schemeClr>
          </a:solidFill>
          <a:ln w="234950" cap="rnd">
            <a:noFill/>
          </a:ln>
        </p:spPr>
        <p:txBody>
          <a:bodyPr wrap="square" lIns="274320" tIns="45720" rIns="274320" bIns="45720" anchor="ctr" anchorCtr="0">
            <a:noAutofit/>
          </a:bodyPr>
          <a:lstStyle>
            <a:lvl1pPr algn="ctr">
              <a:lnSpc>
                <a:spcPct val="90000"/>
              </a:lnSpc>
              <a:spcBef>
                <a:spcPts val="0"/>
              </a:spcBef>
              <a:spcAft>
                <a:spcPts val="0"/>
              </a:spcAft>
              <a:defRPr sz="2000">
                <a:solidFill>
                  <a:schemeClr val="bg1"/>
                </a:solidFill>
                <a:latin typeface="Arial" panose="020B0604020202020204" pitchFamily="34" charset="0"/>
              </a:defRPr>
            </a:lvl1pPr>
          </a:lstStyle>
          <a:p>
            <a:pPr lvl="0"/>
            <a:r>
              <a:rPr lang="en-US" dirty="0"/>
              <a:t>Click to edit callout text</a:t>
            </a:r>
          </a:p>
        </p:txBody>
      </p:sp>
      <p:sp>
        <p:nvSpPr>
          <p:cNvPr id="5" name="Date Placeholder 4">
            <a:extLst>
              <a:ext uri="{FF2B5EF4-FFF2-40B4-BE49-F238E27FC236}">
                <a16:creationId xmlns:a16="http://schemas.microsoft.com/office/drawing/2014/main" id="{DBBFCB4C-8776-4361-8B5F-30B08F602BBC}"/>
              </a:ext>
            </a:extLst>
          </p:cNvPr>
          <p:cNvSpPr>
            <a:spLocks noGrp="1"/>
          </p:cNvSpPr>
          <p:nvPr>
            <p:ph type="dt" sz="half" idx="23"/>
          </p:nvPr>
        </p:nvSpPr>
        <p:spPr/>
        <p:txBody>
          <a:bodyPr/>
          <a:lstStyle/>
          <a:p>
            <a:fld id="{6859FE1C-CF5B-4163-A3BE-E2E8286AD1CB}" type="datetimeyyyy">
              <a:rPr lang="en-US" smtClean="0"/>
              <a:t>2023</a:t>
            </a:fld>
            <a:endParaRPr lang="en-US" dirty="0"/>
          </a:p>
        </p:txBody>
      </p:sp>
      <p:sp>
        <p:nvSpPr>
          <p:cNvPr id="9" name="Footer Placeholder 8">
            <a:extLst>
              <a:ext uri="{FF2B5EF4-FFF2-40B4-BE49-F238E27FC236}">
                <a16:creationId xmlns:a16="http://schemas.microsoft.com/office/drawing/2014/main" id="{104735C7-6B31-4420-A394-9C564BA10FF8}"/>
              </a:ext>
            </a:extLst>
          </p:cNvPr>
          <p:cNvSpPr>
            <a:spLocks noGrp="1"/>
          </p:cNvSpPr>
          <p:nvPr>
            <p:ph type="ftr" sz="quarter" idx="24"/>
          </p:nvPr>
        </p:nvSpPr>
        <p:spPr/>
        <p:txBody>
          <a:bodyPr/>
          <a:lstStyle/>
          <a:p>
            <a:r>
              <a:rPr lang="en-US" dirty="0"/>
              <a:t>American Society of Brewing Chemists</a:t>
            </a:r>
          </a:p>
        </p:txBody>
      </p:sp>
      <p:sp>
        <p:nvSpPr>
          <p:cNvPr id="12" name="Slide Number Placeholder 11">
            <a:extLst>
              <a:ext uri="{FF2B5EF4-FFF2-40B4-BE49-F238E27FC236}">
                <a16:creationId xmlns:a16="http://schemas.microsoft.com/office/drawing/2014/main" id="{920CBC70-E7B8-4B8E-A209-C9515994A95D}"/>
              </a:ext>
            </a:extLst>
          </p:cNvPr>
          <p:cNvSpPr>
            <a:spLocks noGrp="1"/>
          </p:cNvSpPr>
          <p:nvPr>
            <p:ph type="sldNum" sz="quarter" idx="25"/>
          </p:nvPr>
        </p:nvSpPr>
        <p:spPr>
          <a:xfrm>
            <a:off x="11134182" y="6505575"/>
            <a:ext cx="751662" cy="215900"/>
          </a:xfrm>
          <a:prstGeom prst="rect">
            <a:avLst/>
          </a:prstGeom>
        </p:spPr>
        <p:txBody>
          <a:bodyPr/>
          <a:lstStyle/>
          <a:p>
            <a:fld id="{0E9987EA-89AE-4521-A4A1-59C7EEEFA47E}" type="slidenum">
              <a:rPr lang="en-US" smtClean="0"/>
              <a:pPr/>
              <a:t>‹#›</a:t>
            </a:fld>
            <a:endParaRPr lang="en-US" dirty="0"/>
          </a:p>
        </p:txBody>
      </p:sp>
    </p:spTree>
    <p:extLst>
      <p:ext uri="{BB962C8B-B14F-4D97-AF65-F5344CB8AC3E}">
        <p14:creationId xmlns:p14="http://schemas.microsoft.com/office/powerpoint/2010/main" val="322117706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1DA964-E538-461B-AA44-290206FA75A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514877A-C895-4F19-844A-EAE30800195C}"/>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D3F2EBE-CDAC-4364-8D98-889265C01516}"/>
              </a:ext>
            </a:extLst>
          </p:cNvPr>
          <p:cNvSpPr>
            <a:spLocks noGrp="1"/>
          </p:cNvSpPr>
          <p:nvPr>
            <p:ph type="dt" sz="half" idx="10"/>
          </p:nvPr>
        </p:nvSpPr>
        <p:spPr/>
        <p:txBody>
          <a:bodyPr/>
          <a:lstStyle/>
          <a:p>
            <a:fld id="{04021807-1C55-45AC-9EBD-E11C057D343E}" type="datetime1">
              <a:rPr lang="en-US" smtClean="0"/>
              <a:t>10/7/2023</a:t>
            </a:fld>
            <a:endParaRPr lang="en-US"/>
          </a:p>
        </p:txBody>
      </p:sp>
      <p:sp>
        <p:nvSpPr>
          <p:cNvPr id="5" name="Footer Placeholder 4">
            <a:extLst>
              <a:ext uri="{FF2B5EF4-FFF2-40B4-BE49-F238E27FC236}">
                <a16:creationId xmlns:a16="http://schemas.microsoft.com/office/drawing/2014/main" id="{4E765FF8-9920-470E-851B-DF356484840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8469B7B-9E8F-4032-9781-75443F831FCF}"/>
              </a:ext>
            </a:extLst>
          </p:cNvPr>
          <p:cNvSpPr>
            <a:spLocks noGrp="1"/>
          </p:cNvSpPr>
          <p:nvPr>
            <p:ph type="sldNum" sz="quarter" idx="12"/>
          </p:nvPr>
        </p:nvSpPr>
        <p:spPr/>
        <p:txBody>
          <a:bodyPr/>
          <a:lstStyle/>
          <a:p>
            <a:fld id="{B5915699-0F63-4C61-80D8-C6D5EC39C3C1}" type="slidenum">
              <a:rPr lang="en-US" smtClean="0"/>
              <a:t>‹#›</a:t>
            </a:fld>
            <a:endParaRPr lang="en-US"/>
          </a:p>
        </p:txBody>
      </p:sp>
    </p:spTree>
    <p:extLst>
      <p:ext uri="{BB962C8B-B14F-4D97-AF65-F5344CB8AC3E}">
        <p14:creationId xmlns:p14="http://schemas.microsoft.com/office/powerpoint/2010/main" val="21872180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content, photo &amp; call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1DA964-E538-461B-AA44-290206FA75AF}"/>
              </a:ext>
            </a:extLst>
          </p:cNvPr>
          <p:cNvSpPr>
            <a:spLocks noGrp="1"/>
          </p:cNvSpPr>
          <p:nvPr>
            <p:ph type="title"/>
          </p:nvPr>
        </p:nvSpPr>
        <p:spPr>
          <a:xfrm>
            <a:off x="495300" y="457200"/>
            <a:ext cx="8296275" cy="640080"/>
          </a:xfrm>
        </p:spPr>
        <p:txBody>
          <a:bodyPr/>
          <a:lstStyle/>
          <a:p>
            <a:r>
              <a:rPr lang="en-US"/>
              <a:t>Click to edit Master title style</a:t>
            </a:r>
          </a:p>
        </p:txBody>
      </p:sp>
      <p:sp>
        <p:nvSpPr>
          <p:cNvPr id="3" name="Content Placeholder 2">
            <a:extLst>
              <a:ext uri="{FF2B5EF4-FFF2-40B4-BE49-F238E27FC236}">
                <a16:creationId xmlns:a16="http://schemas.microsoft.com/office/drawing/2014/main" id="{8514877A-C895-4F19-844A-EAE30800195C}"/>
              </a:ext>
            </a:extLst>
          </p:cNvPr>
          <p:cNvSpPr>
            <a:spLocks noGrp="1"/>
          </p:cNvSpPr>
          <p:nvPr>
            <p:ph idx="1"/>
          </p:nvPr>
        </p:nvSpPr>
        <p:spPr>
          <a:xfrm>
            <a:off x="495300" y="1485900"/>
            <a:ext cx="8296275" cy="476402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D3F2EBE-CDAC-4364-8D98-889265C01516}"/>
              </a:ext>
            </a:extLst>
          </p:cNvPr>
          <p:cNvSpPr>
            <a:spLocks noGrp="1"/>
          </p:cNvSpPr>
          <p:nvPr>
            <p:ph type="dt" sz="half" idx="10"/>
          </p:nvPr>
        </p:nvSpPr>
        <p:spPr/>
        <p:txBody>
          <a:bodyPr/>
          <a:lstStyle/>
          <a:p>
            <a:fld id="{04021807-1C55-45AC-9EBD-E11C057D343E}" type="datetime1">
              <a:rPr lang="en-US" smtClean="0"/>
              <a:t>10/7/2023</a:t>
            </a:fld>
            <a:endParaRPr lang="en-US"/>
          </a:p>
        </p:txBody>
      </p:sp>
      <p:sp>
        <p:nvSpPr>
          <p:cNvPr id="5" name="Footer Placeholder 4">
            <a:extLst>
              <a:ext uri="{FF2B5EF4-FFF2-40B4-BE49-F238E27FC236}">
                <a16:creationId xmlns:a16="http://schemas.microsoft.com/office/drawing/2014/main" id="{4E765FF8-9920-470E-851B-DF356484840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8469B7B-9E8F-4032-9781-75443F831FCF}"/>
              </a:ext>
            </a:extLst>
          </p:cNvPr>
          <p:cNvSpPr>
            <a:spLocks noGrp="1"/>
          </p:cNvSpPr>
          <p:nvPr>
            <p:ph type="sldNum" sz="quarter" idx="12"/>
          </p:nvPr>
        </p:nvSpPr>
        <p:spPr/>
        <p:txBody>
          <a:bodyPr/>
          <a:lstStyle/>
          <a:p>
            <a:fld id="{B5915699-0F63-4C61-80D8-C6D5EC39C3C1}" type="slidenum">
              <a:rPr lang="en-US" smtClean="0"/>
              <a:t>‹#›</a:t>
            </a:fld>
            <a:endParaRPr lang="en-US"/>
          </a:p>
        </p:txBody>
      </p:sp>
      <p:sp>
        <p:nvSpPr>
          <p:cNvPr id="12" name="Picture Placeholder 11">
            <a:extLst>
              <a:ext uri="{FF2B5EF4-FFF2-40B4-BE49-F238E27FC236}">
                <a16:creationId xmlns:a16="http://schemas.microsoft.com/office/drawing/2014/main" id="{7AC8B374-B020-4234-AE35-F4E4EC29E3E0}"/>
              </a:ext>
            </a:extLst>
          </p:cNvPr>
          <p:cNvSpPr>
            <a:spLocks noGrp="1"/>
          </p:cNvSpPr>
          <p:nvPr>
            <p:ph type="pic" sz="quarter" idx="13"/>
          </p:nvPr>
        </p:nvSpPr>
        <p:spPr>
          <a:xfrm>
            <a:off x="8791576" y="1"/>
            <a:ext cx="3400425" cy="3367473"/>
          </a:xfrm>
          <a:custGeom>
            <a:avLst/>
            <a:gdLst>
              <a:gd name="connsiteX0" fmla="*/ 428976 w 3400425"/>
              <a:gd name="connsiteY0" fmla="*/ 0 h 3367473"/>
              <a:gd name="connsiteX1" fmla="*/ 3400425 w 3400425"/>
              <a:gd name="connsiteY1" fmla="*/ 0 h 3367473"/>
              <a:gd name="connsiteX2" fmla="*/ 3400425 w 3400425"/>
              <a:gd name="connsiteY2" fmla="*/ 2913856 h 3367473"/>
              <a:gd name="connsiteX3" fmla="*/ 3273302 w 3400425"/>
              <a:gd name="connsiteY3" fmla="*/ 3008917 h 3367473"/>
              <a:gd name="connsiteX4" fmla="*/ 2099469 w 3400425"/>
              <a:gd name="connsiteY4" fmla="*/ 3367473 h 3367473"/>
              <a:gd name="connsiteX5" fmla="*/ 0 w 3400425"/>
              <a:gd name="connsiteY5" fmla="*/ 1268004 h 3367473"/>
              <a:gd name="connsiteX6" fmla="*/ 358556 w 3400425"/>
              <a:gd name="connsiteY6" fmla="*/ 94171 h 33674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00425" h="3367473">
                <a:moveTo>
                  <a:pt x="428976" y="0"/>
                </a:moveTo>
                <a:lnTo>
                  <a:pt x="3400425" y="0"/>
                </a:lnTo>
                <a:lnTo>
                  <a:pt x="3400425" y="2913856"/>
                </a:lnTo>
                <a:lnTo>
                  <a:pt x="3273302" y="3008917"/>
                </a:lnTo>
                <a:cubicBezTo>
                  <a:pt x="2938225" y="3235291"/>
                  <a:pt x="2534283" y="3367473"/>
                  <a:pt x="2099469" y="3367473"/>
                </a:cubicBezTo>
                <a:cubicBezTo>
                  <a:pt x="939964" y="3367473"/>
                  <a:pt x="0" y="2427509"/>
                  <a:pt x="0" y="1268004"/>
                </a:cubicBezTo>
                <a:cubicBezTo>
                  <a:pt x="0" y="833190"/>
                  <a:pt x="132183" y="429248"/>
                  <a:pt x="358556" y="94171"/>
                </a:cubicBezTo>
                <a:close/>
              </a:path>
            </a:pathLst>
          </a:custGeom>
          <a:solidFill>
            <a:schemeClr val="bg1">
              <a:lumMod val="95000"/>
            </a:schemeClr>
          </a:solidFill>
        </p:spPr>
        <p:txBody>
          <a:bodyPr wrap="square" anchor="ctr" anchorCtr="0">
            <a:noAutofit/>
          </a:bodyPr>
          <a:lstStyle>
            <a:lvl1pPr marL="0" indent="0" algn="ctr">
              <a:buNone/>
              <a:defRPr/>
            </a:lvl1pPr>
          </a:lstStyle>
          <a:p>
            <a:endParaRPr lang="en-US"/>
          </a:p>
        </p:txBody>
      </p:sp>
      <p:sp>
        <p:nvSpPr>
          <p:cNvPr id="13" name="Arc 12">
            <a:extLst>
              <a:ext uri="{FF2B5EF4-FFF2-40B4-BE49-F238E27FC236}">
                <a16:creationId xmlns:a16="http://schemas.microsoft.com/office/drawing/2014/main" id="{0460E7E6-F751-4C6F-82B4-920161AF76D0}"/>
              </a:ext>
            </a:extLst>
          </p:cNvPr>
          <p:cNvSpPr/>
          <p:nvPr userDrawn="1"/>
        </p:nvSpPr>
        <p:spPr>
          <a:xfrm>
            <a:off x="8586598" y="-857249"/>
            <a:ext cx="4568570" cy="4568570"/>
          </a:xfrm>
          <a:prstGeom prst="arc">
            <a:avLst>
              <a:gd name="adj1" fmla="val 4766645"/>
              <a:gd name="adj2" fmla="val 10487584"/>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 name="Arc 9">
            <a:extLst>
              <a:ext uri="{FF2B5EF4-FFF2-40B4-BE49-F238E27FC236}">
                <a16:creationId xmlns:a16="http://schemas.microsoft.com/office/drawing/2014/main" id="{251798A2-B42F-4A01-A8F1-61E525D15C63}"/>
              </a:ext>
            </a:extLst>
          </p:cNvPr>
          <p:cNvSpPr/>
          <p:nvPr userDrawn="1"/>
        </p:nvSpPr>
        <p:spPr>
          <a:xfrm>
            <a:off x="8379334" y="-1064513"/>
            <a:ext cx="4983098" cy="4983098"/>
          </a:xfrm>
          <a:prstGeom prst="arc">
            <a:avLst>
              <a:gd name="adj1" fmla="val 3945693"/>
              <a:gd name="adj2" fmla="val 11422654"/>
            </a:avLst>
          </a:prstGeom>
          <a:ln w="19050">
            <a:solidFill>
              <a:schemeClr val="accent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5" name="Text Placeholder 14">
            <a:extLst>
              <a:ext uri="{FF2B5EF4-FFF2-40B4-BE49-F238E27FC236}">
                <a16:creationId xmlns:a16="http://schemas.microsoft.com/office/drawing/2014/main" id="{DC1934F7-D09B-4404-B236-74B94B935827}"/>
              </a:ext>
            </a:extLst>
          </p:cNvPr>
          <p:cNvSpPr>
            <a:spLocks noGrp="1"/>
          </p:cNvSpPr>
          <p:nvPr>
            <p:ph type="body" sz="quarter" idx="14"/>
          </p:nvPr>
        </p:nvSpPr>
        <p:spPr>
          <a:xfrm>
            <a:off x="9204542" y="2904423"/>
            <a:ext cx="2028322" cy="2028323"/>
          </a:xfrm>
          <a:prstGeom prst="ellipse">
            <a:avLst/>
          </a:prstGeom>
          <a:solidFill>
            <a:schemeClr val="accent1">
              <a:alpha val="90000"/>
            </a:schemeClr>
          </a:solidFill>
        </p:spPr>
        <p:txBody>
          <a:bodyPr lIns="45720" rIns="45720" anchor="ctr" anchorCtr="0">
            <a:noAutofit/>
          </a:bodyPr>
          <a:lstStyle>
            <a:lvl1pPr marL="0" indent="0" algn="ctr">
              <a:lnSpc>
                <a:spcPct val="100000"/>
              </a:lnSpc>
              <a:spcBef>
                <a:spcPts val="0"/>
              </a:spcBef>
              <a:buNone/>
              <a:defRPr sz="1800">
                <a:solidFill>
                  <a:schemeClr val="bg1"/>
                </a:solidFill>
              </a:defRPr>
            </a:lvl1pPr>
          </a:lstStyle>
          <a:p>
            <a:pPr lvl="0"/>
            <a:r>
              <a:rPr lang="en-US" dirty="0"/>
              <a:t>Click to edit Master text styles</a:t>
            </a:r>
          </a:p>
        </p:txBody>
      </p:sp>
    </p:spTree>
    <p:extLst>
      <p:ext uri="{BB962C8B-B14F-4D97-AF65-F5344CB8AC3E}">
        <p14:creationId xmlns:p14="http://schemas.microsoft.com/office/powerpoint/2010/main" val="380989386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Presenter bio">
    <p:spTree>
      <p:nvGrpSpPr>
        <p:cNvPr id="1" name=""/>
        <p:cNvGrpSpPr/>
        <p:nvPr/>
      </p:nvGrpSpPr>
      <p:grpSpPr>
        <a:xfrm>
          <a:off x="0" y="0"/>
          <a:ext cx="0" cy="0"/>
          <a:chOff x="0" y="0"/>
          <a:chExt cx="0" cy="0"/>
        </a:xfrm>
      </p:grpSpPr>
      <p:sp>
        <p:nvSpPr>
          <p:cNvPr id="9" name="Oval 8">
            <a:extLst>
              <a:ext uri="{FF2B5EF4-FFF2-40B4-BE49-F238E27FC236}">
                <a16:creationId xmlns:a16="http://schemas.microsoft.com/office/drawing/2014/main" id="{09C57F67-7878-4527-B292-8E053B77907C}"/>
              </a:ext>
            </a:extLst>
          </p:cNvPr>
          <p:cNvSpPr/>
          <p:nvPr userDrawn="1"/>
        </p:nvSpPr>
        <p:spPr>
          <a:xfrm>
            <a:off x="2924175" y="2724150"/>
            <a:ext cx="1772920" cy="1772920"/>
          </a:xfrm>
          <a:prstGeom prst="ellipse">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F1DA964-E538-461B-AA44-290206FA75A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514877A-C895-4F19-844A-EAE30800195C}"/>
              </a:ext>
            </a:extLst>
          </p:cNvPr>
          <p:cNvSpPr>
            <a:spLocks noGrp="1"/>
          </p:cNvSpPr>
          <p:nvPr>
            <p:ph idx="1"/>
          </p:nvPr>
        </p:nvSpPr>
        <p:spPr>
          <a:xfrm>
            <a:off x="5052060" y="2028826"/>
            <a:ext cx="6619875" cy="4233798"/>
          </a:xfrm>
        </p:spPr>
        <p:txBody>
          <a:bodyPr numCol="2" spcCol="365760">
            <a:normAutofit/>
          </a:bodyPr>
          <a:lstStyle>
            <a:lvl1pPr marL="0" indent="0">
              <a:lnSpc>
                <a:spcPct val="113000"/>
              </a:lnSpc>
              <a:buNone/>
              <a:defRPr sz="1400"/>
            </a:lvl1pPr>
            <a:lvl2pPr>
              <a:defRPr sz="1400"/>
            </a:lvl2pPr>
          </a:lstStyle>
          <a:p>
            <a:pPr lvl="0"/>
            <a:r>
              <a:rPr lang="en-US" dirty="0"/>
              <a:t>Click to edit Master text styles</a:t>
            </a:r>
          </a:p>
          <a:p>
            <a:pPr lvl="1"/>
            <a:r>
              <a:rPr lang="en-US" dirty="0"/>
              <a:t>Second level</a:t>
            </a:r>
          </a:p>
        </p:txBody>
      </p:sp>
      <p:sp>
        <p:nvSpPr>
          <p:cNvPr id="4" name="Date Placeholder 3">
            <a:extLst>
              <a:ext uri="{FF2B5EF4-FFF2-40B4-BE49-F238E27FC236}">
                <a16:creationId xmlns:a16="http://schemas.microsoft.com/office/drawing/2014/main" id="{DD3F2EBE-CDAC-4364-8D98-889265C01516}"/>
              </a:ext>
            </a:extLst>
          </p:cNvPr>
          <p:cNvSpPr>
            <a:spLocks noGrp="1"/>
          </p:cNvSpPr>
          <p:nvPr>
            <p:ph type="dt" sz="half" idx="10"/>
          </p:nvPr>
        </p:nvSpPr>
        <p:spPr/>
        <p:txBody>
          <a:bodyPr/>
          <a:lstStyle/>
          <a:p>
            <a:fld id="{04021807-1C55-45AC-9EBD-E11C057D343E}" type="datetime1">
              <a:rPr lang="en-US" smtClean="0"/>
              <a:t>10/7/2023</a:t>
            </a:fld>
            <a:endParaRPr lang="en-US"/>
          </a:p>
        </p:txBody>
      </p:sp>
      <p:sp>
        <p:nvSpPr>
          <p:cNvPr id="5" name="Footer Placeholder 4">
            <a:extLst>
              <a:ext uri="{FF2B5EF4-FFF2-40B4-BE49-F238E27FC236}">
                <a16:creationId xmlns:a16="http://schemas.microsoft.com/office/drawing/2014/main" id="{4E765FF8-9920-470E-851B-DF356484840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8469B7B-9E8F-4032-9781-75443F831FCF}"/>
              </a:ext>
            </a:extLst>
          </p:cNvPr>
          <p:cNvSpPr>
            <a:spLocks noGrp="1"/>
          </p:cNvSpPr>
          <p:nvPr>
            <p:ph type="sldNum" sz="quarter" idx="12"/>
          </p:nvPr>
        </p:nvSpPr>
        <p:spPr/>
        <p:txBody>
          <a:bodyPr/>
          <a:lstStyle/>
          <a:p>
            <a:fld id="{B5915699-0F63-4C61-80D8-C6D5EC39C3C1}" type="slidenum">
              <a:rPr lang="en-US" smtClean="0"/>
              <a:t>‹#›</a:t>
            </a:fld>
            <a:endParaRPr lang="en-US"/>
          </a:p>
        </p:txBody>
      </p:sp>
      <p:sp>
        <p:nvSpPr>
          <p:cNvPr id="8" name="Picture Placeholder 7">
            <a:extLst>
              <a:ext uri="{FF2B5EF4-FFF2-40B4-BE49-F238E27FC236}">
                <a16:creationId xmlns:a16="http://schemas.microsoft.com/office/drawing/2014/main" id="{AEF898A1-DDC9-4F8B-BC1A-96D5E9075DBD}"/>
              </a:ext>
            </a:extLst>
          </p:cNvPr>
          <p:cNvSpPr>
            <a:spLocks noGrp="1"/>
          </p:cNvSpPr>
          <p:nvPr>
            <p:ph type="pic" sz="quarter" idx="13"/>
          </p:nvPr>
        </p:nvSpPr>
        <p:spPr>
          <a:xfrm>
            <a:off x="845820" y="1485899"/>
            <a:ext cx="2667000" cy="2667000"/>
          </a:xfrm>
          <a:prstGeom prst="ellipse">
            <a:avLst/>
          </a:prstGeom>
          <a:solidFill>
            <a:schemeClr val="bg1">
              <a:lumMod val="95000"/>
            </a:schemeClr>
          </a:solidFill>
        </p:spPr>
        <p:txBody>
          <a:bodyPr anchor="ctr" anchorCtr="0">
            <a:normAutofit/>
          </a:bodyPr>
          <a:lstStyle>
            <a:lvl1pPr marL="0" indent="0" algn="ctr">
              <a:buNone/>
              <a:defRPr sz="1800"/>
            </a:lvl1pPr>
          </a:lstStyle>
          <a:p>
            <a:endParaRPr lang="en-US"/>
          </a:p>
        </p:txBody>
      </p:sp>
      <p:sp>
        <p:nvSpPr>
          <p:cNvPr id="10" name="Arc 9">
            <a:extLst>
              <a:ext uri="{FF2B5EF4-FFF2-40B4-BE49-F238E27FC236}">
                <a16:creationId xmlns:a16="http://schemas.microsoft.com/office/drawing/2014/main" id="{35E1E5A6-12AA-42D3-9A6D-DB3306364A98}"/>
              </a:ext>
            </a:extLst>
          </p:cNvPr>
          <p:cNvSpPr/>
          <p:nvPr userDrawn="1"/>
        </p:nvSpPr>
        <p:spPr>
          <a:xfrm>
            <a:off x="674371" y="1314451"/>
            <a:ext cx="3009900" cy="3009898"/>
          </a:xfrm>
          <a:prstGeom prst="arc">
            <a:avLst>
              <a:gd name="adj1" fmla="val 6153649"/>
              <a:gd name="adj2" fmla="val 13304700"/>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 name="Text Placeholder 11">
            <a:extLst>
              <a:ext uri="{FF2B5EF4-FFF2-40B4-BE49-F238E27FC236}">
                <a16:creationId xmlns:a16="http://schemas.microsoft.com/office/drawing/2014/main" id="{E0BEDF70-860C-4597-9501-A5128A14F372}"/>
              </a:ext>
            </a:extLst>
          </p:cNvPr>
          <p:cNvSpPr>
            <a:spLocks noGrp="1"/>
          </p:cNvSpPr>
          <p:nvPr>
            <p:ph type="body" sz="quarter" idx="14"/>
          </p:nvPr>
        </p:nvSpPr>
        <p:spPr>
          <a:xfrm>
            <a:off x="5052061" y="1498600"/>
            <a:ext cx="6644640" cy="396875"/>
          </a:xfrm>
        </p:spPr>
        <p:txBody>
          <a:bodyPr>
            <a:normAutofit/>
          </a:bodyPr>
          <a:lstStyle>
            <a:lvl1pPr marL="0" indent="0">
              <a:buNone/>
              <a:defRPr sz="1800" b="1">
                <a:solidFill>
                  <a:schemeClr val="accent1"/>
                </a:solidFill>
              </a:defRPr>
            </a:lvl1pPr>
            <a:lvl2pPr marL="285750" indent="0">
              <a:buNone/>
              <a:defRPr/>
            </a:lvl2pPr>
          </a:lstStyle>
          <a:p>
            <a:pPr lvl="0"/>
            <a:r>
              <a:rPr lang="en-US" dirty="0"/>
              <a:t>Click to edit Master text styles</a:t>
            </a:r>
          </a:p>
        </p:txBody>
      </p:sp>
      <p:sp>
        <p:nvSpPr>
          <p:cNvPr id="11" name="Arc 10">
            <a:extLst>
              <a:ext uri="{FF2B5EF4-FFF2-40B4-BE49-F238E27FC236}">
                <a16:creationId xmlns:a16="http://schemas.microsoft.com/office/drawing/2014/main" id="{83E2B6C1-C261-4C36-B0F1-29608144B4EC}"/>
              </a:ext>
            </a:extLst>
          </p:cNvPr>
          <p:cNvSpPr/>
          <p:nvPr userDrawn="1"/>
        </p:nvSpPr>
        <p:spPr>
          <a:xfrm>
            <a:off x="502921" y="1143001"/>
            <a:ext cx="3352800" cy="3352798"/>
          </a:xfrm>
          <a:prstGeom prst="arc">
            <a:avLst>
              <a:gd name="adj1" fmla="val 3764528"/>
              <a:gd name="adj2" fmla="val 14275120"/>
            </a:avLst>
          </a:prstGeom>
          <a:ln w="1905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226207448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Content &amp; Photo">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1DA964-E538-461B-AA44-290206FA75A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514877A-C895-4F19-844A-EAE30800195C}"/>
              </a:ext>
            </a:extLst>
          </p:cNvPr>
          <p:cNvSpPr>
            <a:spLocks noGrp="1"/>
          </p:cNvSpPr>
          <p:nvPr>
            <p:ph idx="1"/>
          </p:nvPr>
        </p:nvSpPr>
        <p:spPr>
          <a:xfrm>
            <a:off x="495300" y="1485900"/>
            <a:ext cx="8229600" cy="476402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D3F2EBE-CDAC-4364-8D98-889265C01516}"/>
              </a:ext>
            </a:extLst>
          </p:cNvPr>
          <p:cNvSpPr>
            <a:spLocks noGrp="1"/>
          </p:cNvSpPr>
          <p:nvPr>
            <p:ph type="dt" sz="half" idx="10"/>
          </p:nvPr>
        </p:nvSpPr>
        <p:spPr/>
        <p:txBody>
          <a:bodyPr/>
          <a:lstStyle/>
          <a:p>
            <a:fld id="{04021807-1C55-45AC-9EBD-E11C057D343E}" type="datetime1">
              <a:rPr lang="en-US" smtClean="0"/>
              <a:t>10/7/2023</a:t>
            </a:fld>
            <a:endParaRPr lang="en-US"/>
          </a:p>
        </p:txBody>
      </p:sp>
      <p:sp>
        <p:nvSpPr>
          <p:cNvPr id="5" name="Footer Placeholder 4">
            <a:extLst>
              <a:ext uri="{FF2B5EF4-FFF2-40B4-BE49-F238E27FC236}">
                <a16:creationId xmlns:a16="http://schemas.microsoft.com/office/drawing/2014/main" id="{4E765FF8-9920-470E-851B-DF356484840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8469B7B-9E8F-4032-9781-75443F831FCF}"/>
              </a:ext>
            </a:extLst>
          </p:cNvPr>
          <p:cNvSpPr>
            <a:spLocks noGrp="1"/>
          </p:cNvSpPr>
          <p:nvPr>
            <p:ph type="sldNum" sz="quarter" idx="12"/>
          </p:nvPr>
        </p:nvSpPr>
        <p:spPr/>
        <p:txBody>
          <a:bodyPr/>
          <a:lstStyle/>
          <a:p>
            <a:fld id="{B5915699-0F63-4C61-80D8-C6D5EC39C3C1}" type="slidenum">
              <a:rPr lang="en-US" smtClean="0"/>
              <a:t>‹#›</a:t>
            </a:fld>
            <a:endParaRPr lang="en-US"/>
          </a:p>
        </p:txBody>
      </p:sp>
      <p:sp>
        <p:nvSpPr>
          <p:cNvPr id="11" name="Picture Placeholder 10">
            <a:extLst>
              <a:ext uri="{FF2B5EF4-FFF2-40B4-BE49-F238E27FC236}">
                <a16:creationId xmlns:a16="http://schemas.microsoft.com/office/drawing/2014/main" id="{3244790C-31A1-439F-9FF8-EAD55AB510E9}"/>
              </a:ext>
            </a:extLst>
          </p:cNvPr>
          <p:cNvSpPr>
            <a:spLocks noGrp="1"/>
          </p:cNvSpPr>
          <p:nvPr>
            <p:ph type="pic" sz="quarter" idx="13"/>
          </p:nvPr>
        </p:nvSpPr>
        <p:spPr>
          <a:xfrm>
            <a:off x="8619362" y="1256536"/>
            <a:ext cx="3572639" cy="3962400"/>
          </a:xfrm>
          <a:custGeom>
            <a:avLst/>
            <a:gdLst>
              <a:gd name="connsiteX0" fmla="*/ 1981200 w 3572639"/>
              <a:gd name="connsiteY0" fmla="*/ 0 h 3962400"/>
              <a:gd name="connsiteX1" fmla="*/ 3509990 w 3572639"/>
              <a:gd name="connsiteY1" fmla="*/ 720973 h 3962400"/>
              <a:gd name="connsiteX2" fmla="*/ 3572639 w 3572639"/>
              <a:gd name="connsiteY2" fmla="*/ 804752 h 3962400"/>
              <a:gd name="connsiteX3" fmla="*/ 3572639 w 3572639"/>
              <a:gd name="connsiteY3" fmla="*/ 3157649 h 3962400"/>
              <a:gd name="connsiteX4" fmla="*/ 3509990 w 3572639"/>
              <a:gd name="connsiteY4" fmla="*/ 3241428 h 3962400"/>
              <a:gd name="connsiteX5" fmla="*/ 1981200 w 3572639"/>
              <a:gd name="connsiteY5" fmla="*/ 3962400 h 3962400"/>
              <a:gd name="connsiteX6" fmla="*/ 0 w 3572639"/>
              <a:gd name="connsiteY6" fmla="*/ 1981200 h 3962400"/>
              <a:gd name="connsiteX7" fmla="*/ 1981200 w 3572639"/>
              <a:gd name="connsiteY7" fmla="*/ 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72639" h="3962400">
                <a:moveTo>
                  <a:pt x="1981200" y="0"/>
                </a:moveTo>
                <a:cubicBezTo>
                  <a:pt x="2596680" y="0"/>
                  <a:pt x="3146609" y="280657"/>
                  <a:pt x="3509990" y="720973"/>
                </a:cubicBezTo>
                <a:lnTo>
                  <a:pt x="3572639" y="804752"/>
                </a:lnTo>
                <a:lnTo>
                  <a:pt x="3572639" y="3157649"/>
                </a:lnTo>
                <a:lnTo>
                  <a:pt x="3509990" y="3241428"/>
                </a:lnTo>
                <a:cubicBezTo>
                  <a:pt x="3146609" y="3681744"/>
                  <a:pt x="2596680" y="3962400"/>
                  <a:pt x="1981200" y="3962400"/>
                </a:cubicBezTo>
                <a:cubicBezTo>
                  <a:pt x="887013" y="3962400"/>
                  <a:pt x="0" y="3075387"/>
                  <a:pt x="0" y="1981200"/>
                </a:cubicBezTo>
                <a:cubicBezTo>
                  <a:pt x="0" y="887013"/>
                  <a:pt x="887013" y="0"/>
                  <a:pt x="1981200" y="0"/>
                </a:cubicBezTo>
                <a:close/>
              </a:path>
            </a:pathLst>
          </a:custGeom>
          <a:solidFill>
            <a:schemeClr val="bg1">
              <a:lumMod val="95000"/>
            </a:schemeClr>
          </a:solidFill>
        </p:spPr>
        <p:txBody>
          <a:bodyPr wrap="square" anchor="ctr" anchorCtr="0">
            <a:noAutofit/>
          </a:bodyPr>
          <a:lstStyle>
            <a:lvl1pPr marL="0" indent="0" algn="ctr">
              <a:buNone/>
              <a:defRPr/>
            </a:lvl1pPr>
          </a:lstStyle>
          <a:p>
            <a:endParaRPr lang="en-US"/>
          </a:p>
        </p:txBody>
      </p:sp>
      <p:sp>
        <p:nvSpPr>
          <p:cNvPr id="9" name="Arc 8">
            <a:extLst>
              <a:ext uri="{FF2B5EF4-FFF2-40B4-BE49-F238E27FC236}">
                <a16:creationId xmlns:a16="http://schemas.microsoft.com/office/drawing/2014/main" id="{1B366663-935B-443B-95EC-0984024602A6}"/>
              </a:ext>
            </a:extLst>
          </p:cNvPr>
          <p:cNvSpPr/>
          <p:nvPr userDrawn="1"/>
        </p:nvSpPr>
        <p:spPr>
          <a:xfrm>
            <a:off x="8218550" y="855725"/>
            <a:ext cx="4764023" cy="4764023"/>
          </a:xfrm>
          <a:prstGeom prst="arc">
            <a:avLst>
              <a:gd name="adj1" fmla="val 4144231"/>
              <a:gd name="adj2" fmla="val 13619249"/>
            </a:avLst>
          </a:prstGeom>
          <a:ln w="1905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 name="Arc 9">
            <a:extLst>
              <a:ext uri="{FF2B5EF4-FFF2-40B4-BE49-F238E27FC236}">
                <a16:creationId xmlns:a16="http://schemas.microsoft.com/office/drawing/2014/main" id="{6CE76404-4F35-428F-ADE4-32D0EA6C09B2}"/>
              </a:ext>
            </a:extLst>
          </p:cNvPr>
          <p:cNvSpPr/>
          <p:nvPr userDrawn="1"/>
        </p:nvSpPr>
        <p:spPr>
          <a:xfrm>
            <a:off x="8399524" y="1036700"/>
            <a:ext cx="4402076" cy="4402074"/>
          </a:xfrm>
          <a:prstGeom prst="arc">
            <a:avLst>
              <a:gd name="adj1" fmla="val 4955923"/>
              <a:gd name="adj2" fmla="val 12190314"/>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406942415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pic>
        <p:nvPicPr>
          <p:cNvPr id="12" name="Picture 11" descr="A picture containing indoor, several, arranged&#10;&#10;Description automatically generated">
            <a:extLst>
              <a:ext uri="{FF2B5EF4-FFF2-40B4-BE49-F238E27FC236}">
                <a16:creationId xmlns:a16="http://schemas.microsoft.com/office/drawing/2014/main" id="{63DA2A1E-756D-448B-A1A9-A85986F459E8}"/>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r="15625"/>
          <a:stretch/>
        </p:blipFill>
        <p:spPr>
          <a:xfrm rot="5400000">
            <a:off x="2667001" y="-2666998"/>
            <a:ext cx="6857998" cy="12191998"/>
          </a:xfrm>
          <a:prstGeom prst="rect">
            <a:avLst/>
          </a:prstGeom>
        </p:spPr>
      </p:pic>
      <p:sp>
        <p:nvSpPr>
          <p:cNvPr id="25" name="Rectangle 24">
            <a:extLst>
              <a:ext uri="{FF2B5EF4-FFF2-40B4-BE49-F238E27FC236}">
                <a16:creationId xmlns:a16="http://schemas.microsoft.com/office/drawing/2014/main" id="{D68B11BF-6238-484B-B9A8-3030FE37A159}"/>
              </a:ext>
            </a:extLst>
          </p:cNvPr>
          <p:cNvSpPr/>
          <p:nvPr userDrawn="1"/>
        </p:nvSpPr>
        <p:spPr>
          <a:xfrm>
            <a:off x="1" y="0"/>
            <a:ext cx="12191999" cy="6858000"/>
          </a:xfrm>
          <a:prstGeom prst="rect">
            <a:avLst/>
          </a:prstGeom>
          <a:gradFill flip="none" rotWithShape="1">
            <a:gsLst>
              <a:gs pos="7000">
                <a:schemeClr val="tx1">
                  <a:alpha val="96000"/>
                </a:schemeClr>
              </a:gs>
              <a:gs pos="100000">
                <a:schemeClr val="tx2">
                  <a:alpha val="59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B96B389-F985-4CB9-A0FE-EDA93E1F37E8}"/>
              </a:ext>
            </a:extLst>
          </p:cNvPr>
          <p:cNvSpPr>
            <a:spLocks noGrp="1"/>
          </p:cNvSpPr>
          <p:nvPr>
            <p:ph type="title" hasCustomPrompt="1"/>
          </p:nvPr>
        </p:nvSpPr>
        <p:spPr>
          <a:xfrm>
            <a:off x="3370521" y="2794981"/>
            <a:ext cx="8821478" cy="830997"/>
          </a:xfrm>
          <a:solidFill>
            <a:schemeClr val="accent1">
              <a:alpha val="83000"/>
            </a:schemeClr>
          </a:solidFill>
        </p:spPr>
        <p:txBody>
          <a:bodyPr wrap="square" lIns="182880" anchor="ctr" anchorCtr="0">
            <a:spAutoFit/>
          </a:bodyPr>
          <a:lstStyle>
            <a:lvl1pPr algn="l">
              <a:lnSpc>
                <a:spcPct val="100000"/>
              </a:lnSpc>
              <a:defRPr sz="4800">
                <a:solidFill>
                  <a:schemeClr val="bg1"/>
                </a:solidFill>
              </a:defRPr>
            </a:lvl1pPr>
          </a:lstStyle>
          <a:p>
            <a:r>
              <a:rPr lang="en-US" dirty="0"/>
              <a:t>Click to edit title</a:t>
            </a:r>
          </a:p>
        </p:txBody>
      </p:sp>
      <p:sp>
        <p:nvSpPr>
          <p:cNvPr id="3" name="Text Placeholder 2">
            <a:extLst>
              <a:ext uri="{FF2B5EF4-FFF2-40B4-BE49-F238E27FC236}">
                <a16:creationId xmlns:a16="http://schemas.microsoft.com/office/drawing/2014/main" id="{3A4DE681-E2E5-42DA-B246-7916E6E0B7AF}"/>
              </a:ext>
            </a:extLst>
          </p:cNvPr>
          <p:cNvSpPr>
            <a:spLocks noGrp="1"/>
          </p:cNvSpPr>
          <p:nvPr>
            <p:ph type="body" idx="1"/>
          </p:nvPr>
        </p:nvSpPr>
        <p:spPr>
          <a:xfrm>
            <a:off x="4412512" y="3774559"/>
            <a:ext cx="7779486" cy="414670"/>
          </a:xfrm>
          <a:solidFill>
            <a:schemeClr val="tx1">
              <a:alpha val="52000"/>
            </a:schemeClr>
          </a:solidFill>
        </p:spPr>
        <p:txBody>
          <a:bodyPr anchor="ctr" anchorCtr="0">
            <a:normAutofit/>
          </a:bodyPr>
          <a:lstStyle>
            <a:lvl1pPr marL="0" indent="0" algn="l">
              <a:lnSpc>
                <a:spcPct val="100000"/>
              </a:lnSpc>
              <a:spcBef>
                <a:spcPts val="0"/>
              </a:spcBef>
              <a:buNone/>
              <a:defRPr sz="24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Tree>
    <p:extLst>
      <p:ext uri="{BB962C8B-B14F-4D97-AF65-F5344CB8AC3E}">
        <p14:creationId xmlns:p14="http://schemas.microsoft.com/office/powerpoint/2010/main" val="40362537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380D2F-C3AF-4433-8B93-2749CEB8AF1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FD9E876-B336-4B1C-ACE8-0E1D6BC2EAEB}"/>
              </a:ext>
            </a:extLst>
          </p:cNvPr>
          <p:cNvSpPr>
            <a:spLocks noGrp="1"/>
          </p:cNvSpPr>
          <p:nvPr>
            <p:ph sz="half" idx="1"/>
          </p:nvPr>
        </p:nvSpPr>
        <p:spPr>
          <a:xfrm>
            <a:off x="495300" y="1485899"/>
            <a:ext cx="5524500" cy="4764024"/>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BDA12746-D088-46FF-A0B5-496507E6BC1F}"/>
              </a:ext>
            </a:extLst>
          </p:cNvPr>
          <p:cNvSpPr>
            <a:spLocks noGrp="1"/>
          </p:cNvSpPr>
          <p:nvPr>
            <p:ph sz="half" idx="2"/>
          </p:nvPr>
        </p:nvSpPr>
        <p:spPr>
          <a:xfrm>
            <a:off x="6172200" y="1485899"/>
            <a:ext cx="5524500" cy="476402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32CE463D-1D15-4C8E-8904-FB1015E32750}"/>
              </a:ext>
            </a:extLst>
          </p:cNvPr>
          <p:cNvSpPr>
            <a:spLocks noGrp="1"/>
          </p:cNvSpPr>
          <p:nvPr>
            <p:ph type="dt" sz="half" idx="10"/>
          </p:nvPr>
        </p:nvSpPr>
        <p:spPr/>
        <p:txBody>
          <a:bodyPr/>
          <a:lstStyle/>
          <a:p>
            <a:fld id="{017153DD-18CF-451E-A68A-C837A50CA867}" type="datetime1">
              <a:rPr lang="en-US" smtClean="0"/>
              <a:t>10/7/2023</a:t>
            </a:fld>
            <a:endParaRPr lang="en-US"/>
          </a:p>
        </p:txBody>
      </p:sp>
      <p:sp>
        <p:nvSpPr>
          <p:cNvPr id="6" name="Footer Placeholder 5">
            <a:extLst>
              <a:ext uri="{FF2B5EF4-FFF2-40B4-BE49-F238E27FC236}">
                <a16:creationId xmlns:a16="http://schemas.microsoft.com/office/drawing/2014/main" id="{A867834A-E3EB-4D55-8696-548EFFECDE8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E984DCF-BBB5-4E65-B279-A2351F1066B1}"/>
              </a:ext>
            </a:extLst>
          </p:cNvPr>
          <p:cNvSpPr>
            <a:spLocks noGrp="1"/>
          </p:cNvSpPr>
          <p:nvPr>
            <p:ph type="sldNum" sz="quarter" idx="12"/>
          </p:nvPr>
        </p:nvSpPr>
        <p:spPr/>
        <p:txBody>
          <a:bodyPr/>
          <a:lstStyle/>
          <a:p>
            <a:fld id="{B5915699-0F63-4C61-80D8-C6D5EC39C3C1}" type="slidenum">
              <a:rPr lang="en-US" smtClean="0"/>
              <a:t>‹#›</a:t>
            </a:fld>
            <a:endParaRPr lang="en-US"/>
          </a:p>
        </p:txBody>
      </p:sp>
    </p:spTree>
    <p:extLst>
      <p:ext uri="{BB962C8B-B14F-4D97-AF65-F5344CB8AC3E}">
        <p14:creationId xmlns:p14="http://schemas.microsoft.com/office/powerpoint/2010/main" val="40073841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CFC91C-80A3-4B52-B579-11C632E77F6E}"/>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10C467AB-EF55-4F72-9B85-B8EC69A6B46E}"/>
              </a:ext>
            </a:extLst>
          </p:cNvPr>
          <p:cNvSpPr>
            <a:spLocks noGrp="1"/>
          </p:cNvSpPr>
          <p:nvPr>
            <p:ph type="dt" sz="half" idx="10"/>
          </p:nvPr>
        </p:nvSpPr>
        <p:spPr/>
        <p:txBody>
          <a:bodyPr/>
          <a:lstStyle/>
          <a:p>
            <a:fld id="{1CD4D292-55DA-4D08-B17E-ACE5FA50D9C1}" type="datetime1">
              <a:rPr lang="en-US" smtClean="0"/>
              <a:t>10/7/2023</a:t>
            </a:fld>
            <a:endParaRPr lang="en-US"/>
          </a:p>
        </p:txBody>
      </p:sp>
      <p:sp>
        <p:nvSpPr>
          <p:cNvPr id="4" name="Footer Placeholder 3">
            <a:extLst>
              <a:ext uri="{FF2B5EF4-FFF2-40B4-BE49-F238E27FC236}">
                <a16:creationId xmlns:a16="http://schemas.microsoft.com/office/drawing/2014/main" id="{CA783CA8-E341-4099-A391-671AE35314B5}"/>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CD4C484B-A738-42FF-B046-03CBEC0DF75E}"/>
              </a:ext>
            </a:extLst>
          </p:cNvPr>
          <p:cNvSpPr>
            <a:spLocks noGrp="1"/>
          </p:cNvSpPr>
          <p:nvPr>
            <p:ph type="sldNum" sz="quarter" idx="12"/>
          </p:nvPr>
        </p:nvSpPr>
        <p:spPr/>
        <p:txBody>
          <a:bodyPr/>
          <a:lstStyle/>
          <a:p>
            <a:fld id="{B5915699-0F63-4C61-80D8-C6D5EC39C3C1}" type="slidenum">
              <a:rPr lang="en-US" smtClean="0"/>
              <a:t>‹#›</a:t>
            </a:fld>
            <a:endParaRPr lang="en-US"/>
          </a:p>
        </p:txBody>
      </p:sp>
    </p:spTree>
    <p:extLst>
      <p:ext uri="{BB962C8B-B14F-4D97-AF65-F5344CB8AC3E}">
        <p14:creationId xmlns:p14="http://schemas.microsoft.com/office/powerpoint/2010/main" val="258983116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One Thing">
    <p:spTree>
      <p:nvGrpSpPr>
        <p:cNvPr id="1" name=""/>
        <p:cNvGrpSpPr/>
        <p:nvPr/>
      </p:nvGrpSpPr>
      <p:grpSpPr>
        <a:xfrm>
          <a:off x="0" y="0"/>
          <a:ext cx="0" cy="0"/>
          <a:chOff x="0" y="0"/>
          <a:chExt cx="0" cy="0"/>
        </a:xfrm>
      </p:grpSpPr>
      <p:sp>
        <p:nvSpPr>
          <p:cNvPr id="13" name="Picture Placeholder 12">
            <a:extLst>
              <a:ext uri="{FF2B5EF4-FFF2-40B4-BE49-F238E27FC236}">
                <a16:creationId xmlns:a16="http://schemas.microsoft.com/office/drawing/2014/main" id="{997B4352-D1BB-4505-834E-666925B7C3CC}"/>
              </a:ext>
            </a:extLst>
          </p:cNvPr>
          <p:cNvSpPr>
            <a:spLocks noGrp="1"/>
          </p:cNvSpPr>
          <p:nvPr>
            <p:ph type="pic" sz="quarter" idx="13"/>
          </p:nvPr>
        </p:nvSpPr>
        <p:spPr>
          <a:xfrm>
            <a:off x="0" y="1"/>
            <a:ext cx="6532646" cy="5470357"/>
          </a:xfrm>
          <a:custGeom>
            <a:avLst/>
            <a:gdLst>
              <a:gd name="connsiteX0" fmla="*/ 0 w 6532646"/>
              <a:gd name="connsiteY0" fmla="*/ 0 h 5470357"/>
              <a:gd name="connsiteX1" fmla="*/ 6000618 w 6532646"/>
              <a:gd name="connsiteY1" fmla="*/ 0 h 5470357"/>
              <a:gd name="connsiteX2" fmla="*/ 6098727 w 6532646"/>
              <a:gd name="connsiteY2" fmla="*/ 161492 h 5470357"/>
              <a:gd name="connsiteX3" fmla="*/ 6532646 w 6532646"/>
              <a:gd name="connsiteY3" fmla="*/ 1875171 h 5470357"/>
              <a:gd name="connsiteX4" fmla="*/ 2937460 w 6532646"/>
              <a:gd name="connsiteY4" fmla="*/ 5470357 h 5470357"/>
              <a:gd name="connsiteX5" fmla="*/ 163240 w 6532646"/>
              <a:gd name="connsiteY5" fmla="*/ 4162043 h 5470357"/>
              <a:gd name="connsiteX6" fmla="*/ 0 w 6532646"/>
              <a:gd name="connsiteY6" fmla="*/ 3943746 h 54703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32646" h="5470357">
                <a:moveTo>
                  <a:pt x="0" y="0"/>
                </a:moveTo>
                <a:lnTo>
                  <a:pt x="6000618" y="0"/>
                </a:lnTo>
                <a:lnTo>
                  <a:pt x="6098727" y="161492"/>
                </a:lnTo>
                <a:cubicBezTo>
                  <a:pt x="6375457" y="670906"/>
                  <a:pt x="6532646" y="1254682"/>
                  <a:pt x="6532646" y="1875171"/>
                </a:cubicBezTo>
                <a:cubicBezTo>
                  <a:pt x="6532646" y="3860737"/>
                  <a:pt x="4923026" y="5470357"/>
                  <a:pt x="2937460" y="5470357"/>
                </a:cubicBezTo>
                <a:cubicBezTo>
                  <a:pt x="1820579" y="5470357"/>
                  <a:pt x="822650" y="4961063"/>
                  <a:pt x="163240" y="4162043"/>
                </a:cubicBezTo>
                <a:lnTo>
                  <a:pt x="0" y="3943746"/>
                </a:lnTo>
                <a:close/>
              </a:path>
            </a:pathLst>
          </a:custGeom>
          <a:solidFill>
            <a:schemeClr val="bg1">
              <a:lumMod val="95000"/>
            </a:schemeClr>
          </a:solidFill>
          <a:ln>
            <a:noFill/>
          </a:ln>
        </p:spPr>
        <p:txBody>
          <a:bodyPr wrap="square" anchor="ctr" anchorCtr="0">
            <a:noAutofit/>
          </a:bodyPr>
          <a:lstStyle>
            <a:lvl1pPr marL="0" indent="0" algn="ctr">
              <a:buNone/>
              <a:defRPr/>
            </a:lvl1pPr>
          </a:lstStyle>
          <a:p>
            <a:endParaRPr lang="en-US"/>
          </a:p>
        </p:txBody>
      </p:sp>
      <p:sp>
        <p:nvSpPr>
          <p:cNvPr id="2" name="Title 1">
            <a:extLst>
              <a:ext uri="{FF2B5EF4-FFF2-40B4-BE49-F238E27FC236}">
                <a16:creationId xmlns:a16="http://schemas.microsoft.com/office/drawing/2014/main" id="{74CFC91C-80A3-4B52-B579-11C632E77F6E}"/>
              </a:ext>
            </a:extLst>
          </p:cNvPr>
          <p:cNvSpPr>
            <a:spLocks noGrp="1"/>
          </p:cNvSpPr>
          <p:nvPr>
            <p:ph type="title"/>
          </p:nvPr>
        </p:nvSpPr>
        <p:spPr>
          <a:xfrm>
            <a:off x="7074650" y="3698973"/>
            <a:ext cx="5117350" cy="640080"/>
          </a:xfrm>
        </p:spPr>
        <p:txBody>
          <a:bodyPr>
            <a:noAutofit/>
          </a:bodyPr>
          <a:lstStyle>
            <a:lvl1pPr>
              <a:defRPr sz="5400" cap="all" baseline="0"/>
            </a:lvl1pPr>
          </a:lstStyle>
          <a:p>
            <a:r>
              <a:rPr lang="en-US" dirty="0"/>
              <a:t>Click to edit</a:t>
            </a:r>
          </a:p>
        </p:txBody>
      </p:sp>
      <p:sp>
        <p:nvSpPr>
          <p:cNvPr id="3" name="Date Placeholder 2">
            <a:extLst>
              <a:ext uri="{FF2B5EF4-FFF2-40B4-BE49-F238E27FC236}">
                <a16:creationId xmlns:a16="http://schemas.microsoft.com/office/drawing/2014/main" id="{10C467AB-EF55-4F72-9B85-B8EC69A6B46E}"/>
              </a:ext>
            </a:extLst>
          </p:cNvPr>
          <p:cNvSpPr>
            <a:spLocks noGrp="1"/>
          </p:cNvSpPr>
          <p:nvPr>
            <p:ph type="dt" sz="half" idx="10"/>
          </p:nvPr>
        </p:nvSpPr>
        <p:spPr/>
        <p:txBody>
          <a:bodyPr/>
          <a:lstStyle/>
          <a:p>
            <a:fld id="{1CD4D292-55DA-4D08-B17E-ACE5FA50D9C1}" type="datetime1">
              <a:rPr lang="en-US" smtClean="0"/>
              <a:t>10/7/2023</a:t>
            </a:fld>
            <a:endParaRPr lang="en-US"/>
          </a:p>
        </p:txBody>
      </p:sp>
      <p:sp>
        <p:nvSpPr>
          <p:cNvPr id="4" name="Footer Placeholder 3">
            <a:extLst>
              <a:ext uri="{FF2B5EF4-FFF2-40B4-BE49-F238E27FC236}">
                <a16:creationId xmlns:a16="http://schemas.microsoft.com/office/drawing/2014/main" id="{CA783CA8-E341-4099-A391-671AE35314B5}"/>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CD4C484B-A738-42FF-B046-03CBEC0DF75E}"/>
              </a:ext>
            </a:extLst>
          </p:cNvPr>
          <p:cNvSpPr>
            <a:spLocks noGrp="1"/>
          </p:cNvSpPr>
          <p:nvPr>
            <p:ph type="sldNum" sz="quarter" idx="12"/>
          </p:nvPr>
        </p:nvSpPr>
        <p:spPr/>
        <p:txBody>
          <a:bodyPr/>
          <a:lstStyle/>
          <a:p>
            <a:fld id="{B5915699-0F63-4C61-80D8-C6D5EC39C3C1}" type="slidenum">
              <a:rPr lang="en-US" smtClean="0"/>
              <a:t>‹#›</a:t>
            </a:fld>
            <a:endParaRPr lang="en-US"/>
          </a:p>
        </p:txBody>
      </p:sp>
      <p:sp>
        <p:nvSpPr>
          <p:cNvPr id="6" name="Oval 5">
            <a:extLst>
              <a:ext uri="{FF2B5EF4-FFF2-40B4-BE49-F238E27FC236}">
                <a16:creationId xmlns:a16="http://schemas.microsoft.com/office/drawing/2014/main" id="{755A2FB0-9CD1-48A1-ADF9-A919F02759B3}"/>
              </a:ext>
            </a:extLst>
          </p:cNvPr>
          <p:cNvSpPr/>
          <p:nvPr userDrawn="1"/>
        </p:nvSpPr>
        <p:spPr>
          <a:xfrm>
            <a:off x="6096000" y="3563567"/>
            <a:ext cx="942975" cy="942975"/>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dirty="0">
                <a:latin typeface="Arial Black" panose="020B0A04020102020204" pitchFamily="34" charset="0"/>
              </a:rPr>
              <a:t>1</a:t>
            </a:r>
          </a:p>
        </p:txBody>
      </p:sp>
      <p:sp>
        <p:nvSpPr>
          <p:cNvPr id="15" name="Text Placeholder 14">
            <a:extLst>
              <a:ext uri="{FF2B5EF4-FFF2-40B4-BE49-F238E27FC236}">
                <a16:creationId xmlns:a16="http://schemas.microsoft.com/office/drawing/2014/main" id="{57D95B0D-8F05-430D-B872-D3B51CE4AB39}"/>
              </a:ext>
            </a:extLst>
          </p:cNvPr>
          <p:cNvSpPr>
            <a:spLocks noGrp="1"/>
          </p:cNvSpPr>
          <p:nvPr>
            <p:ph type="body" sz="quarter" idx="14" hasCustomPrompt="1"/>
          </p:nvPr>
        </p:nvSpPr>
        <p:spPr>
          <a:xfrm>
            <a:off x="7176977" y="4392853"/>
            <a:ext cx="4710223" cy="640080"/>
          </a:xfrm>
        </p:spPr>
        <p:txBody>
          <a:bodyPr>
            <a:normAutofit/>
          </a:bodyPr>
          <a:lstStyle>
            <a:lvl1pPr marL="0" indent="0">
              <a:buNone/>
              <a:defRPr sz="3200"/>
            </a:lvl1pPr>
          </a:lstStyle>
          <a:p>
            <a:pPr lvl="0"/>
            <a:r>
              <a:rPr lang="en-US" dirty="0"/>
              <a:t>Click to edit text styles</a:t>
            </a:r>
          </a:p>
        </p:txBody>
      </p:sp>
    </p:spTree>
    <p:extLst>
      <p:ext uri="{BB962C8B-B14F-4D97-AF65-F5344CB8AC3E}">
        <p14:creationId xmlns:p14="http://schemas.microsoft.com/office/powerpoint/2010/main" val="371282398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7" name="Picture 16" descr="A close up of a yellow surface&#10;&#10;Description automatically generated with low confidence">
            <a:extLst>
              <a:ext uri="{FF2B5EF4-FFF2-40B4-BE49-F238E27FC236}">
                <a16:creationId xmlns:a16="http://schemas.microsoft.com/office/drawing/2014/main" id="{01CDD7BF-5523-4041-8061-9344446639CB}"/>
              </a:ext>
            </a:extLst>
          </p:cNvPr>
          <p:cNvPicPr>
            <a:picLocks noChangeAspect="1"/>
          </p:cNvPicPr>
          <p:nvPr userDrawn="1"/>
        </p:nvPicPr>
        <p:blipFill rotWithShape="1">
          <a:blip r:embed="rId15">
            <a:extLst>
              <a:ext uri="{28A0092B-C50C-407E-A947-70E740481C1C}">
                <a14:useLocalDpi xmlns:a14="http://schemas.microsoft.com/office/drawing/2010/main" val="0"/>
              </a:ext>
            </a:extLst>
          </a:blip>
          <a:srcRect t="24786" r="480" b="68187"/>
          <a:stretch/>
        </p:blipFill>
        <p:spPr>
          <a:xfrm>
            <a:off x="4279900" y="6485860"/>
            <a:ext cx="7912100" cy="372140"/>
          </a:xfrm>
          <a:prstGeom prst="rect">
            <a:avLst/>
          </a:prstGeom>
        </p:spPr>
      </p:pic>
      <p:sp>
        <p:nvSpPr>
          <p:cNvPr id="8" name="Rectangle 7">
            <a:extLst>
              <a:ext uri="{FF2B5EF4-FFF2-40B4-BE49-F238E27FC236}">
                <a16:creationId xmlns:a16="http://schemas.microsoft.com/office/drawing/2014/main" id="{9DB7EDB3-1F32-4125-8CB3-0EEFA3751E49}"/>
              </a:ext>
            </a:extLst>
          </p:cNvPr>
          <p:cNvSpPr/>
          <p:nvPr userDrawn="1"/>
        </p:nvSpPr>
        <p:spPr>
          <a:xfrm>
            <a:off x="0" y="6485860"/>
            <a:ext cx="9962707" cy="372140"/>
          </a:xfrm>
          <a:prstGeom prst="rect">
            <a:avLst/>
          </a:prstGeom>
          <a:gradFill flip="none" rotWithShape="1">
            <a:gsLst>
              <a:gs pos="61000">
                <a:schemeClr val="accent1"/>
              </a:gs>
              <a:gs pos="100000">
                <a:schemeClr val="accent1">
                  <a:alpha val="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a:extLst>
              <a:ext uri="{FF2B5EF4-FFF2-40B4-BE49-F238E27FC236}">
                <a16:creationId xmlns:a16="http://schemas.microsoft.com/office/drawing/2014/main" id="{5434CD2C-CABF-4687-A303-B09BF6804338}"/>
              </a:ext>
            </a:extLst>
          </p:cNvPr>
          <p:cNvSpPr>
            <a:spLocks noGrp="1"/>
          </p:cNvSpPr>
          <p:nvPr>
            <p:ph type="title"/>
          </p:nvPr>
        </p:nvSpPr>
        <p:spPr>
          <a:xfrm>
            <a:off x="495300" y="457200"/>
            <a:ext cx="11201400" cy="640080"/>
          </a:xfrm>
          <a:prstGeom prst="rect">
            <a:avLst/>
          </a:prstGeom>
        </p:spPr>
        <p:txBody>
          <a:bodyPr vert="horz" lIns="91440" tIns="45720" rIns="91440" bIns="45720" rtlCol="0" anchor="t" anchorCtr="0">
            <a:normAutofit/>
          </a:bodyPr>
          <a:lstStyle/>
          <a:p>
            <a:r>
              <a:rPr lang="en-US" dirty="0"/>
              <a:t>Click to edit Master title style</a:t>
            </a:r>
          </a:p>
        </p:txBody>
      </p:sp>
      <p:sp>
        <p:nvSpPr>
          <p:cNvPr id="3" name="Text Placeholder 2">
            <a:extLst>
              <a:ext uri="{FF2B5EF4-FFF2-40B4-BE49-F238E27FC236}">
                <a16:creationId xmlns:a16="http://schemas.microsoft.com/office/drawing/2014/main" id="{FF8B073B-8565-4118-BD9A-4526647FF59A}"/>
              </a:ext>
            </a:extLst>
          </p:cNvPr>
          <p:cNvSpPr>
            <a:spLocks noGrp="1"/>
          </p:cNvSpPr>
          <p:nvPr>
            <p:ph type="body" idx="1"/>
          </p:nvPr>
        </p:nvSpPr>
        <p:spPr>
          <a:xfrm>
            <a:off x="495300" y="1485900"/>
            <a:ext cx="11201400" cy="4764024"/>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a:extLst>
              <a:ext uri="{FF2B5EF4-FFF2-40B4-BE49-F238E27FC236}">
                <a16:creationId xmlns:a16="http://schemas.microsoft.com/office/drawing/2014/main" id="{B0F99A6F-D0FF-429A-B74B-988691ACFD6A}"/>
              </a:ext>
            </a:extLst>
          </p:cNvPr>
          <p:cNvSpPr>
            <a:spLocks noGrp="1"/>
          </p:cNvSpPr>
          <p:nvPr>
            <p:ph type="ftr" sz="quarter" idx="3"/>
          </p:nvPr>
        </p:nvSpPr>
        <p:spPr>
          <a:xfrm>
            <a:off x="2362200" y="6559169"/>
            <a:ext cx="3566160" cy="219456"/>
          </a:xfrm>
          <a:prstGeom prst="rect">
            <a:avLst/>
          </a:prstGeom>
        </p:spPr>
        <p:txBody>
          <a:bodyPr vert="horz" lIns="91440" tIns="45720" rIns="91440" bIns="45720" rtlCol="0" anchor="ctr"/>
          <a:lstStyle>
            <a:lvl1pPr algn="l">
              <a:defRPr sz="1200">
                <a:solidFill>
                  <a:schemeClr val="bg1"/>
                </a:solidFill>
              </a:defRPr>
            </a:lvl1pPr>
          </a:lstStyle>
          <a:p>
            <a:endParaRPr lang="en-US"/>
          </a:p>
        </p:txBody>
      </p:sp>
      <p:sp>
        <p:nvSpPr>
          <p:cNvPr id="6" name="Slide Number Placeholder 5">
            <a:extLst>
              <a:ext uri="{FF2B5EF4-FFF2-40B4-BE49-F238E27FC236}">
                <a16:creationId xmlns:a16="http://schemas.microsoft.com/office/drawing/2014/main" id="{5ABBC873-8801-48F4-81EC-CC141B104D84}"/>
              </a:ext>
            </a:extLst>
          </p:cNvPr>
          <p:cNvSpPr>
            <a:spLocks noGrp="1"/>
          </p:cNvSpPr>
          <p:nvPr>
            <p:ph type="sldNum" sz="quarter" idx="4"/>
          </p:nvPr>
        </p:nvSpPr>
        <p:spPr>
          <a:xfrm>
            <a:off x="11138526" y="6559169"/>
            <a:ext cx="481974" cy="219456"/>
          </a:xfrm>
          <a:prstGeom prst="rect">
            <a:avLst/>
          </a:prstGeom>
          <a:noFill/>
        </p:spPr>
        <p:txBody>
          <a:bodyPr vert="horz" lIns="91440" tIns="45720" rIns="91440" bIns="45720" rtlCol="0" anchor="ctr"/>
          <a:lstStyle>
            <a:lvl1pPr algn="r">
              <a:defRPr sz="1200">
                <a:solidFill>
                  <a:schemeClr val="bg1"/>
                </a:solidFill>
              </a:defRPr>
            </a:lvl1pPr>
          </a:lstStyle>
          <a:p>
            <a:fld id="{B5915699-0F63-4C61-80D8-C6D5EC39C3C1}" type="slidenum">
              <a:rPr lang="en-US" smtClean="0"/>
              <a:pPr/>
              <a:t>‹#›</a:t>
            </a:fld>
            <a:endParaRPr lang="en-US" dirty="0"/>
          </a:p>
        </p:txBody>
      </p:sp>
      <p:sp>
        <p:nvSpPr>
          <p:cNvPr id="4" name="Date Placeholder 3">
            <a:extLst>
              <a:ext uri="{FF2B5EF4-FFF2-40B4-BE49-F238E27FC236}">
                <a16:creationId xmlns:a16="http://schemas.microsoft.com/office/drawing/2014/main" id="{B0858534-20FF-428C-A5B5-E792690EEFB4}"/>
              </a:ext>
            </a:extLst>
          </p:cNvPr>
          <p:cNvSpPr>
            <a:spLocks noGrp="1"/>
          </p:cNvSpPr>
          <p:nvPr>
            <p:ph type="dt" sz="half" idx="2"/>
          </p:nvPr>
        </p:nvSpPr>
        <p:spPr>
          <a:xfrm>
            <a:off x="1457325" y="6559169"/>
            <a:ext cx="914400" cy="219456"/>
          </a:xfrm>
          <a:prstGeom prst="rect">
            <a:avLst/>
          </a:prstGeom>
        </p:spPr>
        <p:txBody>
          <a:bodyPr vert="horz" lIns="91440" tIns="45720" rIns="91440" bIns="45720" rtlCol="0" anchor="ctr"/>
          <a:lstStyle>
            <a:lvl1pPr algn="l">
              <a:defRPr sz="1200">
                <a:solidFill>
                  <a:schemeClr val="bg1"/>
                </a:solidFill>
              </a:defRPr>
            </a:lvl1pPr>
          </a:lstStyle>
          <a:p>
            <a:fld id="{2E00B8AE-DF69-4F86-ADE3-928BC0E92655}" type="datetime1">
              <a:rPr lang="en-US" smtClean="0"/>
              <a:t>10/7/2023</a:t>
            </a:fld>
            <a:endParaRPr lang="en-US"/>
          </a:p>
        </p:txBody>
      </p:sp>
      <p:pic>
        <p:nvPicPr>
          <p:cNvPr id="10" name="Picture 9" descr="Logo&#10;&#10;Description automatically generated">
            <a:extLst>
              <a:ext uri="{FF2B5EF4-FFF2-40B4-BE49-F238E27FC236}">
                <a16:creationId xmlns:a16="http://schemas.microsoft.com/office/drawing/2014/main" id="{376DEE15-4979-469B-8A1E-7FC35BE4BE9A}"/>
              </a:ext>
            </a:extLst>
          </p:cNvPr>
          <p:cNvPicPr>
            <a:picLocks noChangeAspect="1"/>
          </p:cNvPicPr>
          <p:nvPr userDrawn="1"/>
        </p:nvPicPr>
        <p:blipFill>
          <a:blip r:embed="rId16">
            <a:extLst>
              <a:ext uri="{28A0092B-C50C-407E-A947-70E740481C1C}">
                <a14:useLocalDpi xmlns:a14="http://schemas.microsoft.com/office/drawing/2010/main" val="0"/>
              </a:ext>
            </a:extLst>
          </a:blip>
          <a:stretch>
            <a:fillRect/>
          </a:stretch>
        </p:blipFill>
        <p:spPr>
          <a:xfrm>
            <a:off x="135255" y="5939940"/>
            <a:ext cx="1188720" cy="830557"/>
          </a:xfrm>
          <a:prstGeom prst="rect">
            <a:avLst/>
          </a:prstGeom>
        </p:spPr>
      </p:pic>
    </p:spTree>
    <p:extLst>
      <p:ext uri="{BB962C8B-B14F-4D97-AF65-F5344CB8AC3E}">
        <p14:creationId xmlns:p14="http://schemas.microsoft.com/office/powerpoint/2010/main" val="344449517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9" r:id="rId3"/>
    <p:sldLayoutId id="2147483658" r:id="rId4"/>
    <p:sldLayoutId id="2147483656" r:id="rId5"/>
    <p:sldLayoutId id="2147483651" r:id="rId6"/>
    <p:sldLayoutId id="2147483652" r:id="rId7"/>
    <p:sldLayoutId id="2147483654" r:id="rId8"/>
    <p:sldLayoutId id="2147483661" r:id="rId9"/>
    <p:sldLayoutId id="2147483660" r:id="rId10"/>
    <p:sldLayoutId id="2147483657" r:id="rId11"/>
    <p:sldLayoutId id="2147483655" r:id="rId12"/>
    <p:sldLayoutId id="2147483664" r:id="rId13"/>
  </p:sldLayoutIdLst>
  <p:hf hdr="0" ftr="0" dt="0"/>
  <p:txStyles>
    <p:titleStyle>
      <a:lvl1pPr algn="l" defTabSz="914400" rtl="0" eaLnBrk="1" latinLnBrk="0" hangingPunct="1">
        <a:lnSpc>
          <a:spcPct val="90000"/>
        </a:lnSpc>
        <a:spcBef>
          <a:spcPct val="0"/>
        </a:spcBef>
        <a:buNone/>
        <a:defRPr sz="3200" b="1" kern="1200">
          <a:solidFill>
            <a:schemeClr val="accent1"/>
          </a:solidFill>
          <a:latin typeface="+mj-lt"/>
          <a:ea typeface="+mj-ea"/>
          <a:cs typeface="+mj-cs"/>
        </a:defRPr>
      </a:lvl1pPr>
    </p:titleStyle>
    <p:bodyStyle>
      <a:lvl1pPr marL="228600" indent="-228600" algn="l" defTabSz="914400" rtl="0" eaLnBrk="1" latinLnBrk="0" hangingPunct="1">
        <a:lnSpc>
          <a:spcPct val="90000"/>
        </a:lnSpc>
        <a:spcBef>
          <a:spcPts val="1000"/>
        </a:spcBef>
        <a:buClr>
          <a:schemeClr val="accent1"/>
        </a:buClr>
        <a:buFont typeface="Arial" panose="020B0604020202020204" pitchFamily="34" charset="0"/>
        <a:buChar char="•"/>
        <a:defRPr sz="2400" kern="1200">
          <a:solidFill>
            <a:schemeClr val="tx1">
              <a:lumMod val="65000"/>
              <a:lumOff val="35000"/>
            </a:schemeClr>
          </a:solidFill>
          <a:latin typeface="+mn-lt"/>
          <a:ea typeface="+mn-ea"/>
          <a:cs typeface="+mn-cs"/>
        </a:defRPr>
      </a:lvl1pPr>
      <a:lvl2pPr marL="514350" indent="-228600" algn="l" defTabSz="914400" rtl="0" eaLnBrk="1" latinLnBrk="0" hangingPunct="1">
        <a:lnSpc>
          <a:spcPct val="90000"/>
        </a:lnSpc>
        <a:spcBef>
          <a:spcPts val="500"/>
        </a:spcBef>
        <a:buFont typeface="Arial" panose="020B0604020202020204" pitchFamily="34" charset="0"/>
        <a:buChar char="–"/>
        <a:defRPr sz="2000" kern="1200">
          <a:solidFill>
            <a:schemeClr val="tx1">
              <a:lumMod val="65000"/>
              <a:lumOff val="35000"/>
            </a:schemeClr>
          </a:solidFill>
          <a:latin typeface="+mn-lt"/>
          <a:ea typeface="+mn-ea"/>
          <a:cs typeface="+mn-cs"/>
        </a:defRPr>
      </a:lvl2pPr>
      <a:lvl3pPr marL="857250" indent="-228600" algn="l" defTabSz="914400" rtl="0" eaLnBrk="1" latinLnBrk="0" hangingPunct="1">
        <a:lnSpc>
          <a:spcPct val="90000"/>
        </a:lnSpc>
        <a:spcBef>
          <a:spcPts val="500"/>
        </a:spcBef>
        <a:buClr>
          <a:schemeClr val="accent1">
            <a:lumMod val="60000"/>
            <a:lumOff val="40000"/>
          </a:schemeClr>
        </a:buClr>
        <a:buFont typeface="Wingdings" panose="05000000000000000000" pitchFamily="2" charset="2"/>
        <a:buChar char="§"/>
        <a:defRPr sz="1800" kern="1200">
          <a:solidFill>
            <a:schemeClr val="tx1">
              <a:lumMod val="65000"/>
              <a:lumOff val="35000"/>
            </a:schemeClr>
          </a:solidFill>
          <a:latin typeface="+mn-lt"/>
          <a:ea typeface="+mn-ea"/>
          <a:cs typeface="+mn-cs"/>
        </a:defRPr>
      </a:lvl3pPr>
      <a:lvl4pPr marL="1200150" indent="-228600" algn="l" defTabSz="914400" rtl="0" eaLnBrk="1" latinLnBrk="0" hangingPunct="1">
        <a:lnSpc>
          <a:spcPct val="90000"/>
        </a:lnSpc>
        <a:spcBef>
          <a:spcPts val="500"/>
        </a:spcBef>
        <a:buFont typeface="Courier New" panose="02070309020205020404" pitchFamily="49" charset="0"/>
        <a:buChar char="o"/>
        <a:defRPr sz="1600" kern="1200">
          <a:solidFill>
            <a:schemeClr val="tx1">
              <a:lumMod val="65000"/>
              <a:lumOff val="35000"/>
            </a:schemeClr>
          </a:solidFill>
          <a:latin typeface="+mn-lt"/>
          <a:ea typeface="+mn-ea"/>
          <a:cs typeface="+mn-cs"/>
        </a:defRPr>
      </a:lvl4pPr>
      <a:lvl5pPr marL="1600200" indent="-228600" algn="l" defTabSz="914400" rtl="0" eaLnBrk="1" latinLnBrk="0" hangingPunct="1">
        <a:lnSpc>
          <a:spcPct val="90000"/>
        </a:lnSpc>
        <a:spcBef>
          <a:spcPts val="500"/>
        </a:spcBef>
        <a:buClr>
          <a:schemeClr val="accent1"/>
        </a:buClr>
        <a:buFont typeface="Arial" panose="020B0604020202020204" pitchFamily="34" charset="0"/>
        <a:buChar char="•"/>
        <a:defRPr sz="16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88" userDrawn="1">
          <p15:clr>
            <a:srgbClr val="F26B43"/>
          </p15:clr>
        </p15:guide>
        <p15:guide id="2" pos="312" userDrawn="1">
          <p15:clr>
            <a:srgbClr val="F26B43"/>
          </p15:clr>
        </p15:guide>
        <p15:guide id="3" pos="7368" userDrawn="1">
          <p15:clr>
            <a:srgbClr val="F26B43"/>
          </p15:clr>
        </p15:guide>
        <p15:guide id="4" orient="horz" pos="936"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2.xml"/><Relationship Id="rId1" Type="http://schemas.openxmlformats.org/officeDocument/2006/relationships/themeOverride" Target="../theme/themeOverride7.xml"/><Relationship Id="rId4" Type="http://schemas.openxmlformats.org/officeDocument/2006/relationships/image" Target="../media/image24.png"/></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2.xml"/><Relationship Id="rId1" Type="http://schemas.openxmlformats.org/officeDocument/2006/relationships/themeOverride" Target="../theme/themeOverride8.xml"/><Relationship Id="rId4" Type="http://schemas.openxmlformats.org/officeDocument/2006/relationships/image" Target="../media/image25.png"/></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2.xml"/><Relationship Id="rId1" Type="http://schemas.openxmlformats.org/officeDocument/2006/relationships/themeOverride" Target="../theme/themeOverride9.xml"/><Relationship Id="rId4" Type="http://schemas.openxmlformats.org/officeDocument/2006/relationships/image" Target="../media/image26.png"/></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2.xml"/><Relationship Id="rId1" Type="http://schemas.openxmlformats.org/officeDocument/2006/relationships/themeOverride" Target="../theme/themeOverride10.xml"/><Relationship Id="rId4" Type="http://schemas.openxmlformats.org/officeDocument/2006/relationships/image" Target="../media/image27.png"/></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2.xml"/><Relationship Id="rId1" Type="http://schemas.openxmlformats.org/officeDocument/2006/relationships/themeOverride" Target="../theme/themeOverride11.xml"/></Relationships>
</file>

<file path=ppt/slides/_rels/slide16.xml.rels><?xml version="1.0" encoding="UTF-8" standalone="yes"?>
<Relationships xmlns="http://schemas.openxmlformats.org/package/2006/relationships"><Relationship Id="rId3" Type="http://schemas.openxmlformats.org/officeDocument/2006/relationships/hyperlink" Target="https://acsess.onlinelibrary.wiley.com/doi/full/10.1002/agj2.21433" TargetMode="External"/><Relationship Id="rId2" Type="http://schemas.openxmlformats.org/officeDocument/2006/relationships/notesSlide" Target="../notesSlides/notesSlide12.xml"/><Relationship Id="rId1" Type="http://schemas.openxmlformats.org/officeDocument/2006/relationships/slideLayout" Target="../slideLayouts/slideLayout5.xml"/><Relationship Id="rId5" Type="http://schemas.openxmlformats.org/officeDocument/2006/relationships/image" Target="../media/image29.jpg"/><Relationship Id="rId4" Type="http://schemas.openxmlformats.org/officeDocument/2006/relationships/image" Target="../media/image28.png"/></Relationships>
</file>

<file path=ppt/slides/_rels/slide17.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3.xml"/><Relationship Id="rId1" Type="http://schemas.openxmlformats.org/officeDocument/2006/relationships/slideLayout" Target="../slideLayouts/slideLayout12.xml"/><Relationship Id="rId5" Type="http://schemas.openxmlformats.org/officeDocument/2006/relationships/image" Target="../media/image29.jpg"/><Relationship Id="rId4" Type="http://schemas.openxmlformats.org/officeDocument/2006/relationships/image" Target="../media/image31.svg"/></Relationships>
</file>

<file path=ppt/slides/_rels/slide2.xml.rels><?xml version="1.0" encoding="UTF-8" standalone="yes"?>
<Relationships xmlns="http://schemas.openxmlformats.org/package/2006/relationships"><Relationship Id="rId8" Type="http://schemas.openxmlformats.org/officeDocument/2006/relationships/image" Target="../media/image10.png"/><Relationship Id="rId13" Type="http://schemas.openxmlformats.org/officeDocument/2006/relationships/image" Target="../media/image15.png"/><Relationship Id="rId3" Type="http://schemas.openxmlformats.org/officeDocument/2006/relationships/notesSlide" Target="../notesSlides/notesSlide2.xml"/><Relationship Id="rId7" Type="http://schemas.openxmlformats.org/officeDocument/2006/relationships/image" Target="../media/image9.png"/><Relationship Id="rId12" Type="http://schemas.openxmlformats.org/officeDocument/2006/relationships/image" Target="../media/image14.jpeg"/><Relationship Id="rId17" Type="http://schemas.openxmlformats.org/officeDocument/2006/relationships/image" Target="../media/image19.png"/><Relationship Id="rId2" Type="http://schemas.openxmlformats.org/officeDocument/2006/relationships/slideLayout" Target="../slideLayouts/slideLayout2.xml"/><Relationship Id="rId16" Type="http://schemas.openxmlformats.org/officeDocument/2006/relationships/image" Target="../media/image18.png"/><Relationship Id="rId1" Type="http://schemas.openxmlformats.org/officeDocument/2006/relationships/themeOverride" Target="../theme/themeOverride1.xml"/><Relationship Id="rId6" Type="http://schemas.openxmlformats.org/officeDocument/2006/relationships/image" Target="../media/image8.png"/><Relationship Id="rId11" Type="http://schemas.openxmlformats.org/officeDocument/2006/relationships/image" Target="../media/image13.png"/><Relationship Id="rId5" Type="http://schemas.openxmlformats.org/officeDocument/2006/relationships/image" Target="../media/image7.png"/><Relationship Id="rId15" Type="http://schemas.openxmlformats.org/officeDocument/2006/relationships/image" Target="../media/image17.png"/><Relationship Id="rId10" Type="http://schemas.openxmlformats.org/officeDocument/2006/relationships/image" Target="../media/image12.png"/><Relationship Id="rId4" Type="http://schemas.openxmlformats.org/officeDocument/2006/relationships/image" Target="../media/image6.jpeg"/><Relationship Id="rId9" Type="http://schemas.openxmlformats.org/officeDocument/2006/relationships/image" Target="../media/image11.png"/><Relationship Id="rId14" Type="http://schemas.openxmlformats.org/officeDocument/2006/relationships/image" Target="../media/image16.png"/></Relationships>
</file>

<file path=ppt/slides/_rels/slide3.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hemeOverride" Target="../theme/themeOverride2.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themeOverride" Target="../theme/themeOverride3.xml"/><Relationship Id="rId4" Type="http://schemas.openxmlformats.org/officeDocument/2006/relationships/image" Target="../media/image20.pn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themeOverride" Target="../theme/themeOverride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xml"/><Relationship Id="rId1" Type="http://schemas.openxmlformats.org/officeDocument/2006/relationships/themeOverride" Target="../theme/themeOverride6.xml"/><Relationship Id="rId4" Type="http://schemas.openxmlformats.org/officeDocument/2006/relationships/image" Target="../media/image2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39F6846B-BDF1-B8A7-88F7-832FE2598153}"/>
              </a:ext>
            </a:extLst>
          </p:cNvPr>
          <p:cNvSpPr txBox="1">
            <a:spLocks/>
          </p:cNvSpPr>
          <p:nvPr/>
        </p:nvSpPr>
        <p:spPr>
          <a:xfrm>
            <a:off x="5292761" y="291830"/>
            <a:ext cx="6558119" cy="2897743"/>
          </a:xfrm>
          <a:prstGeom prst="rect">
            <a:avLst/>
          </a:prstGeom>
          <a:noFill/>
        </p:spPr>
        <p:txBody>
          <a:bodyPr vert="horz" lIns="91440" tIns="45720" rIns="91440" bIns="45720" rtlCol="0" anchor="ctr" anchorCtr="0">
            <a:noAutofit/>
          </a:bodyPr>
          <a:lstStyle>
            <a:lvl1pPr algn="l" defTabSz="914400" rtl="0" eaLnBrk="1" latinLnBrk="0" hangingPunct="1">
              <a:lnSpc>
                <a:spcPct val="90000"/>
              </a:lnSpc>
              <a:spcBef>
                <a:spcPct val="0"/>
              </a:spcBef>
              <a:buNone/>
              <a:defRPr sz="3600" b="1" kern="1200">
                <a:solidFill>
                  <a:schemeClr val="bg1"/>
                </a:solidFill>
                <a:latin typeface="+mj-lt"/>
                <a:ea typeface="+mj-ea"/>
                <a:cs typeface="+mj-cs"/>
              </a:defRPr>
            </a:lvl1pPr>
          </a:lstStyle>
          <a:p>
            <a:r>
              <a:rPr lang="en-US" sz="3200" dirty="0">
                <a:latin typeface="Proxima Nova Medium" panose="02000506030000020004"/>
                <a:ea typeface="Calibri" panose="020F0502020204030204" pitchFamily="34" charset="0"/>
              </a:rPr>
              <a:t>Effects of genotype, and environment on physical and compositional starch traits of malting barley</a:t>
            </a:r>
            <a:endParaRPr lang="en-US" sz="3200" dirty="0">
              <a:latin typeface="Proxima Nova Medium" panose="02000506030000020004"/>
            </a:endParaRPr>
          </a:p>
        </p:txBody>
      </p:sp>
      <p:sp>
        <p:nvSpPr>
          <p:cNvPr id="6" name="Subtitle 2">
            <a:extLst>
              <a:ext uri="{FF2B5EF4-FFF2-40B4-BE49-F238E27FC236}">
                <a16:creationId xmlns:a16="http://schemas.microsoft.com/office/drawing/2014/main" id="{DABA9544-66C9-4347-D680-3C854F27D05A}"/>
              </a:ext>
            </a:extLst>
          </p:cNvPr>
          <p:cNvSpPr txBox="1">
            <a:spLocks/>
          </p:cNvSpPr>
          <p:nvPr/>
        </p:nvSpPr>
        <p:spPr>
          <a:xfrm>
            <a:off x="5292762" y="3429000"/>
            <a:ext cx="6558119" cy="700873"/>
          </a:xfrm>
          <a:prstGeom prst="rect">
            <a:avLst/>
          </a:prstGeom>
        </p:spPr>
        <p:txBody>
          <a:bodyPr>
            <a:noAutofit/>
          </a:bodyPr>
          <a:lstStyle>
            <a:lvl1pPr marL="228600" indent="-228600" algn="l" defTabSz="914400" rtl="0" eaLnBrk="1" latinLnBrk="0" hangingPunct="1">
              <a:lnSpc>
                <a:spcPct val="90000"/>
              </a:lnSpc>
              <a:spcBef>
                <a:spcPts val="1000"/>
              </a:spcBef>
              <a:buClr>
                <a:schemeClr val="accent1"/>
              </a:buClr>
              <a:buFont typeface="Arial" panose="020B0604020202020204" pitchFamily="34" charset="0"/>
              <a:buChar char="•"/>
              <a:defRPr sz="2400" kern="1200">
                <a:solidFill>
                  <a:schemeClr val="tx1">
                    <a:lumMod val="65000"/>
                    <a:lumOff val="35000"/>
                  </a:schemeClr>
                </a:solidFill>
                <a:latin typeface="+mn-lt"/>
                <a:ea typeface="+mn-ea"/>
                <a:cs typeface="+mn-cs"/>
              </a:defRPr>
            </a:lvl1pPr>
            <a:lvl2pPr marL="514350" indent="-228600" algn="l" defTabSz="914400" rtl="0" eaLnBrk="1" latinLnBrk="0" hangingPunct="1">
              <a:lnSpc>
                <a:spcPct val="90000"/>
              </a:lnSpc>
              <a:spcBef>
                <a:spcPts val="500"/>
              </a:spcBef>
              <a:buFont typeface="Arial" panose="020B0604020202020204" pitchFamily="34" charset="0"/>
              <a:buChar char="–"/>
              <a:defRPr sz="2000" kern="1200">
                <a:solidFill>
                  <a:schemeClr val="tx1">
                    <a:lumMod val="65000"/>
                    <a:lumOff val="35000"/>
                  </a:schemeClr>
                </a:solidFill>
                <a:latin typeface="+mn-lt"/>
                <a:ea typeface="+mn-ea"/>
                <a:cs typeface="+mn-cs"/>
              </a:defRPr>
            </a:lvl2pPr>
            <a:lvl3pPr marL="857250" indent="-228600" algn="l" defTabSz="914400" rtl="0" eaLnBrk="1" latinLnBrk="0" hangingPunct="1">
              <a:lnSpc>
                <a:spcPct val="90000"/>
              </a:lnSpc>
              <a:spcBef>
                <a:spcPts val="500"/>
              </a:spcBef>
              <a:buClr>
                <a:schemeClr val="accent1">
                  <a:lumMod val="60000"/>
                  <a:lumOff val="40000"/>
                </a:schemeClr>
              </a:buClr>
              <a:buFont typeface="Wingdings" panose="05000000000000000000" pitchFamily="2" charset="2"/>
              <a:buChar char="§"/>
              <a:defRPr sz="1800" kern="1200">
                <a:solidFill>
                  <a:schemeClr val="tx1">
                    <a:lumMod val="65000"/>
                    <a:lumOff val="35000"/>
                  </a:schemeClr>
                </a:solidFill>
                <a:latin typeface="+mn-lt"/>
                <a:ea typeface="+mn-ea"/>
                <a:cs typeface="+mn-cs"/>
              </a:defRPr>
            </a:lvl3pPr>
            <a:lvl4pPr marL="1200150" indent="-228600" algn="l" defTabSz="914400" rtl="0" eaLnBrk="1" latinLnBrk="0" hangingPunct="1">
              <a:lnSpc>
                <a:spcPct val="90000"/>
              </a:lnSpc>
              <a:spcBef>
                <a:spcPts val="500"/>
              </a:spcBef>
              <a:buFont typeface="Courier New" panose="02070309020205020404" pitchFamily="49" charset="0"/>
              <a:buChar char="o"/>
              <a:defRPr sz="1600" kern="1200">
                <a:solidFill>
                  <a:schemeClr val="tx1">
                    <a:lumMod val="65000"/>
                    <a:lumOff val="35000"/>
                  </a:schemeClr>
                </a:solidFill>
                <a:latin typeface="+mn-lt"/>
                <a:ea typeface="+mn-ea"/>
                <a:cs typeface="+mn-cs"/>
              </a:defRPr>
            </a:lvl4pPr>
            <a:lvl5pPr marL="1600200" indent="-228600" algn="l" defTabSz="914400" rtl="0" eaLnBrk="1" latinLnBrk="0" hangingPunct="1">
              <a:lnSpc>
                <a:spcPct val="90000"/>
              </a:lnSpc>
              <a:spcBef>
                <a:spcPts val="500"/>
              </a:spcBef>
              <a:buClr>
                <a:schemeClr val="accent1"/>
              </a:buClr>
              <a:buFont typeface="Arial" panose="020B0604020202020204" pitchFamily="34" charset="0"/>
              <a:buChar char="•"/>
              <a:defRPr sz="16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700" b="1" dirty="0">
                <a:solidFill>
                  <a:schemeClr val="bg1"/>
                </a:solidFill>
                <a:latin typeface="Proxima Nova Medium" panose="02000506030000020004"/>
              </a:rPr>
              <a:t>Maany Ramanan</a:t>
            </a:r>
            <a:r>
              <a:rPr lang="en-US" sz="1700" b="1" baseline="30000" dirty="0">
                <a:solidFill>
                  <a:schemeClr val="bg1"/>
                </a:solidFill>
                <a:latin typeface="Proxima Nova Medium" panose="02000506030000020004"/>
              </a:rPr>
              <a:t>1</a:t>
            </a:r>
            <a:r>
              <a:rPr lang="en-US" sz="1700" dirty="0">
                <a:solidFill>
                  <a:schemeClr val="bg1"/>
                </a:solidFill>
                <a:latin typeface="Proxima Nova Medium" panose="02000506030000020004"/>
              </a:rPr>
              <a:t>, Christine Diepenbrock</a:t>
            </a:r>
            <a:r>
              <a:rPr lang="en-US" sz="1700" baseline="30000" dirty="0">
                <a:solidFill>
                  <a:schemeClr val="bg1"/>
                </a:solidFill>
                <a:latin typeface="Proxima Nova Medium" panose="02000506030000020004"/>
              </a:rPr>
              <a:t>2</a:t>
            </a:r>
            <a:r>
              <a:rPr lang="en-US" sz="1700" dirty="0">
                <a:solidFill>
                  <a:schemeClr val="bg1"/>
                </a:solidFill>
                <a:latin typeface="Proxima Nova Medium" panose="02000506030000020004"/>
              </a:rPr>
              <a:t>, and Glen Fox</a:t>
            </a:r>
            <a:r>
              <a:rPr lang="en-US" sz="1700" baseline="30000" dirty="0">
                <a:solidFill>
                  <a:schemeClr val="bg1"/>
                </a:solidFill>
                <a:latin typeface="Proxima Nova Medium" panose="02000506030000020004"/>
              </a:rPr>
              <a:t>1</a:t>
            </a:r>
            <a:br>
              <a:rPr lang="en-US" sz="1700" b="1" dirty="0">
                <a:solidFill>
                  <a:schemeClr val="bg1"/>
                </a:solidFill>
                <a:latin typeface="Proxima Nova Medium" panose="02000506030000020004"/>
              </a:rPr>
            </a:br>
            <a:br>
              <a:rPr lang="en-US" sz="1700" b="1" dirty="0">
                <a:solidFill>
                  <a:schemeClr val="bg1"/>
                </a:solidFill>
                <a:latin typeface="Proxima Nova Medium" panose="02000506030000020004"/>
              </a:rPr>
            </a:br>
            <a:r>
              <a:rPr lang="en-US" sz="1700" baseline="30000" dirty="0">
                <a:solidFill>
                  <a:schemeClr val="bg1"/>
                </a:solidFill>
                <a:latin typeface="Proxima Nova"/>
              </a:rPr>
              <a:t>1 </a:t>
            </a:r>
            <a:r>
              <a:rPr lang="en-US" sz="1700" dirty="0">
                <a:solidFill>
                  <a:schemeClr val="bg1"/>
                </a:solidFill>
                <a:latin typeface="Proxima Nova"/>
              </a:rPr>
              <a:t>Department of Food Science and Technology, University of California Davis, USA</a:t>
            </a:r>
            <a:br>
              <a:rPr lang="en-US" sz="1700" dirty="0">
                <a:solidFill>
                  <a:schemeClr val="bg1"/>
                </a:solidFill>
                <a:latin typeface="Proxima Nova"/>
              </a:rPr>
            </a:br>
            <a:r>
              <a:rPr lang="en-US" sz="1700" baseline="30000" dirty="0">
                <a:solidFill>
                  <a:schemeClr val="bg1"/>
                </a:solidFill>
                <a:latin typeface="Proxima Nova"/>
              </a:rPr>
              <a:t>2 </a:t>
            </a:r>
            <a:r>
              <a:rPr lang="en-US" sz="1700" dirty="0">
                <a:solidFill>
                  <a:schemeClr val="bg1"/>
                </a:solidFill>
                <a:latin typeface="Proxima Nova"/>
              </a:rPr>
              <a:t>Department of Plant Sciences, University of California Davis, USA</a:t>
            </a:r>
          </a:p>
          <a:p>
            <a:pPr marL="0" indent="0">
              <a:buNone/>
            </a:pPr>
            <a:r>
              <a:rPr lang="en-US" sz="1700" dirty="0">
                <a:solidFill>
                  <a:schemeClr val="bg1"/>
                </a:solidFill>
                <a:latin typeface="Proxima Nova Medium" panose="02000506030000020004"/>
              </a:rPr>
              <a:t>Oct 2023</a:t>
            </a:r>
          </a:p>
        </p:txBody>
      </p:sp>
    </p:spTree>
    <p:extLst>
      <p:ext uri="{BB962C8B-B14F-4D97-AF65-F5344CB8AC3E}">
        <p14:creationId xmlns:p14="http://schemas.microsoft.com/office/powerpoint/2010/main" val="382308415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1EDD76-D015-D402-529B-E53418465ED8}"/>
              </a:ext>
            </a:extLst>
          </p:cNvPr>
          <p:cNvSpPr>
            <a:spLocks noGrp="1"/>
          </p:cNvSpPr>
          <p:nvPr>
            <p:ph type="title"/>
          </p:nvPr>
        </p:nvSpPr>
        <p:spPr>
          <a:xfrm>
            <a:off x="296187" y="78614"/>
            <a:ext cx="11985155" cy="826677"/>
          </a:xfrm>
        </p:spPr>
        <p:txBody>
          <a:bodyPr>
            <a:noAutofit/>
          </a:bodyPr>
          <a:lstStyle/>
          <a:p>
            <a:r>
              <a:rPr lang="en-US" dirty="0"/>
              <a:t>Endosperm texture shows a bimodal relationship</a:t>
            </a:r>
            <a:endParaRPr lang="en-AS" dirty="0"/>
          </a:p>
        </p:txBody>
      </p:sp>
      <p:pic>
        <p:nvPicPr>
          <p:cNvPr id="6" name="Picture 5">
            <a:extLst>
              <a:ext uri="{FF2B5EF4-FFF2-40B4-BE49-F238E27FC236}">
                <a16:creationId xmlns:a16="http://schemas.microsoft.com/office/drawing/2014/main" id="{465A4B53-8F58-8F0A-0CF7-2C1B16B7801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54898" y="1659467"/>
            <a:ext cx="5846433" cy="3193190"/>
          </a:xfrm>
          <a:prstGeom prst="rect">
            <a:avLst/>
          </a:prstGeom>
        </p:spPr>
      </p:pic>
      <p:pic>
        <p:nvPicPr>
          <p:cNvPr id="8" name="Picture 7">
            <a:extLst>
              <a:ext uri="{FF2B5EF4-FFF2-40B4-BE49-F238E27FC236}">
                <a16:creationId xmlns:a16="http://schemas.microsoft.com/office/drawing/2014/main" id="{695C3D11-0AE3-D9A7-0ABD-62D53447F42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92871" y="1541715"/>
            <a:ext cx="6062027" cy="3310942"/>
          </a:xfrm>
          <a:prstGeom prst="rect">
            <a:avLst/>
          </a:prstGeom>
        </p:spPr>
      </p:pic>
    </p:spTree>
    <p:extLst>
      <p:ext uri="{BB962C8B-B14F-4D97-AF65-F5344CB8AC3E}">
        <p14:creationId xmlns:p14="http://schemas.microsoft.com/office/powerpoint/2010/main" val="24922261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FF5B5B-BB43-F595-704B-0B294BF06BDA}"/>
              </a:ext>
            </a:extLst>
          </p:cNvPr>
          <p:cNvSpPr>
            <a:spLocks noGrp="1"/>
          </p:cNvSpPr>
          <p:nvPr>
            <p:ph type="title"/>
          </p:nvPr>
        </p:nvSpPr>
        <p:spPr>
          <a:xfrm>
            <a:off x="171227" y="-14899"/>
            <a:ext cx="11849545" cy="923049"/>
          </a:xfrm>
        </p:spPr>
        <p:txBody>
          <a:bodyPr vert="horz" lIns="91440" tIns="45720" rIns="91440" bIns="45720" rtlCol="0" anchor="ctr">
            <a:normAutofit/>
          </a:bodyPr>
          <a:lstStyle/>
          <a:p>
            <a:pPr algn="ctr"/>
            <a:r>
              <a:rPr lang="en-US" sz="2800" dirty="0"/>
              <a:t>Higher volume of small starch granules in 2020-21</a:t>
            </a:r>
          </a:p>
        </p:txBody>
      </p:sp>
      <p:sp>
        <p:nvSpPr>
          <p:cNvPr id="7" name="Content Placeholder 3">
            <a:extLst>
              <a:ext uri="{FF2B5EF4-FFF2-40B4-BE49-F238E27FC236}">
                <a16:creationId xmlns:a16="http://schemas.microsoft.com/office/drawing/2014/main" id="{77538363-5D2D-A1AF-15AE-446641AF34D5}"/>
              </a:ext>
            </a:extLst>
          </p:cNvPr>
          <p:cNvSpPr txBox="1">
            <a:spLocks noGrp="1"/>
          </p:cNvSpPr>
          <p:nvPr>
            <p:ph idx="1"/>
          </p:nvPr>
        </p:nvSpPr>
        <p:spPr>
          <a:xfrm>
            <a:off x="7085011" y="816761"/>
            <a:ext cx="4853534" cy="3794372"/>
          </a:xfrm>
          <a:prstGeom prst="rect">
            <a:avLst/>
          </a:prstGeom>
          <a:noFill/>
        </p:spPr>
        <p:txBody>
          <a:bodyPr wrap="square" rtlCol="0">
            <a:spAutoFit/>
          </a:bodyPr>
          <a:lstStyle/>
          <a:p>
            <a:pPr marL="0" indent="0" algn="just">
              <a:buNone/>
            </a:pPr>
            <a:r>
              <a:rPr lang="en-US" sz="1700" dirty="0"/>
              <a:t>Genotype: UC Tahoe</a:t>
            </a:r>
          </a:p>
          <a:p>
            <a:pPr marL="0" indent="0" algn="just">
              <a:buNone/>
            </a:pPr>
            <a:r>
              <a:rPr lang="en-US" sz="1700" dirty="0"/>
              <a:t>Location: Davis</a:t>
            </a:r>
          </a:p>
          <a:p>
            <a:pPr marL="0" indent="0" algn="just">
              <a:buNone/>
            </a:pPr>
            <a:endParaRPr lang="en-US" sz="1700" dirty="0"/>
          </a:p>
          <a:p>
            <a:pPr algn="just"/>
            <a:r>
              <a:rPr lang="en-US" sz="1700" dirty="0"/>
              <a:t>B-type (small) starch granules are produced later in the grain development process.</a:t>
            </a:r>
          </a:p>
          <a:p>
            <a:pPr algn="just"/>
            <a:r>
              <a:rPr lang="en-US" sz="1700" dirty="0"/>
              <a:t>Small starch granules gelatinize slower than large starch granules and more likely to form dextrins than fermentable sugars. </a:t>
            </a:r>
          </a:p>
          <a:p>
            <a:pPr algn="just"/>
            <a:r>
              <a:rPr lang="en-US" sz="1700" dirty="0"/>
              <a:t>Higher proportion of small granules reduce mashing efficiency and total fermentable sugars.</a:t>
            </a:r>
          </a:p>
        </p:txBody>
      </p:sp>
      <p:sp>
        <p:nvSpPr>
          <p:cNvPr id="4" name="TextBox 3">
            <a:extLst>
              <a:ext uri="{FF2B5EF4-FFF2-40B4-BE49-F238E27FC236}">
                <a16:creationId xmlns:a16="http://schemas.microsoft.com/office/drawing/2014/main" id="{FEBDD12C-DCC9-D3EF-6850-D2A1BFB15E63}"/>
              </a:ext>
            </a:extLst>
          </p:cNvPr>
          <p:cNvSpPr txBox="1"/>
          <p:nvPr/>
        </p:nvSpPr>
        <p:spPr>
          <a:xfrm>
            <a:off x="1614044" y="6168643"/>
            <a:ext cx="6218421"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chemeClr val="accent4"/>
                </a:solidFill>
                <a:effectLst/>
                <a:uLnTx/>
                <a:uFillTx/>
                <a:latin typeface="Proxima Nova Medium"/>
                <a:ea typeface="+mn-ea"/>
                <a:cs typeface="+mn-cs"/>
              </a:rPr>
              <a:t>Unpublished results</a:t>
            </a:r>
          </a:p>
        </p:txBody>
      </p:sp>
      <p:pic>
        <p:nvPicPr>
          <p:cNvPr id="6" name="Picture 5">
            <a:extLst>
              <a:ext uri="{FF2B5EF4-FFF2-40B4-BE49-F238E27FC236}">
                <a16:creationId xmlns:a16="http://schemas.microsoft.com/office/drawing/2014/main" id="{E2FDBC46-3688-3CD2-3FD7-5E3A1874E261}"/>
              </a:ext>
            </a:extLst>
          </p:cNvPr>
          <p:cNvPicPr>
            <a:picLocks noChangeAspect="1"/>
          </p:cNvPicPr>
          <p:nvPr/>
        </p:nvPicPr>
        <p:blipFill>
          <a:blip r:embed="rId4"/>
          <a:stretch>
            <a:fillRect/>
          </a:stretch>
        </p:blipFill>
        <p:spPr>
          <a:xfrm>
            <a:off x="538833" y="816761"/>
            <a:ext cx="6463952" cy="5058745"/>
          </a:xfrm>
          <a:prstGeom prst="rect">
            <a:avLst/>
          </a:prstGeom>
        </p:spPr>
      </p:pic>
      <p:sp>
        <p:nvSpPr>
          <p:cNvPr id="8" name="TextBox 7">
            <a:extLst>
              <a:ext uri="{FF2B5EF4-FFF2-40B4-BE49-F238E27FC236}">
                <a16:creationId xmlns:a16="http://schemas.microsoft.com/office/drawing/2014/main" id="{BABB116A-B6B6-6355-5057-86E4936E8C3A}"/>
              </a:ext>
            </a:extLst>
          </p:cNvPr>
          <p:cNvSpPr txBox="1"/>
          <p:nvPr/>
        </p:nvSpPr>
        <p:spPr>
          <a:xfrm>
            <a:off x="1614044" y="6507197"/>
            <a:ext cx="6883900"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chemeClr val="accent4"/>
                </a:solidFill>
                <a:effectLst/>
                <a:uLnTx/>
                <a:uFillTx/>
                <a:latin typeface="Proxima Nova Medium"/>
                <a:ea typeface="+mn-ea"/>
                <a:cs typeface="+mn-cs"/>
              </a:rPr>
              <a:t>Karlsson et al., 1983; </a:t>
            </a:r>
            <a:r>
              <a:rPr kumimoji="0" lang="en-US" sz="1600" b="0" i="0" u="none" strike="noStrike" kern="1200" cap="none" spc="0" normalizeH="0" baseline="0" noProof="0" dirty="0" err="1">
                <a:ln>
                  <a:noFill/>
                </a:ln>
                <a:solidFill>
                  <a:schemeClr val="accent4"/>
                </a:solidFill>
                <a:effectLst/>
                <a:uLnTx/>
                <a:uFillTx/>
                <a:latin typeface="Proxima Nova Medium"/>
                <a:ea typeface="+mn-ea"/>
                <a:cs typeface="+mn-cs"/>
              </a:rPr>
              <a:t>Langenaeken</a:t>
            </a:r>
            <a:r>
              <a:rPr kumimoji="0" lang="en-US" sz="1600" b="0" i="0" u="none" strike="noStrike" kern="1200" cap="none" spc="0" normalizeH="0" baseline="0" noProof="0" dirty="0">
                <a:ln>
                  <a:noFill/>
                </a:ln>
                <a:solidFill>
                  <a:schemeClr val="accent4"/>
                </a:solidFill>
                <a:effectLst/>
                <a:uLnTx/>
                <a:uFillTx/>
                <a:latin typeface="Proxima Nova Medium"/>
                <a:ea typeface="+mn-ea"/>
                <a:cs typeface="+mn-cs"/>
              </a:rPr>
              <a:t> et al., 2019</a:t>
            </a:r>
          </a:p>
        </p:txBody>
      </p:sp>
    </p:spTree>
    <p:extLst>
      <p:ext uri="{BB962C8B-B14F-4D97-AF65-F5344CB8AC3E}">
        <p14:creationId xmlns:p14="http://schemas.microsoft.com/office/powerpoint/2010/main" val="3841011955"/>
      </p:ext>
    </p:extLst>
  </p:cSld>
  <p:clrMapOvr>
    <a:overrideClrMapping bg1="lt1" tx1="dk1" bg2="lt2" tx2="dk2" accent1="accent1" accent2="accent2" accent3="accent3" accent4="accent4" accent5="accent5" accent6="accent6" hlink="hlink" folHlink="folHlink"/>
  </p:clrMapOvr>
</p:sld>
</file>

<file path=ppt/slides/slide12.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72F40C-88EE-B04C-CCCE-B75EF7839374}"/>
              </a:ext>
            </a:extLst>
          </p:cNvPr>
          <p:cNvSpPr>
            <a:spLocks noGrp="1"/>
          </p:cNvSpPr>
          <p:nvPr>
            <p:ph type="title"/>
          </p:nvPr>
        </p:nvSpPr>
        <p:spPr>
          <a:xfrm>
            <a:off x="252919" y="130950"/>
            <a:ext cx="11527277" cy="1126156"/>
          </a:xfrm>
        </p:spPr>
        <p:txBody>
          <a:bodyPr vert="horz" lIns="91440" tIns="45720" rIns="91440" bIns="45720" rtlCol="0" anchor="ctr">
            <a:normAutofit/>
          </a:bodyPr>
          <a:lstStyle/>
          <a:p>
            <a:pPr algn="ctr"/>
            <a:r>
              <a:rPr lang="en-US" dirty="0"/>
              <a:t>Davis samples had a higher number and volume of small starch granules</a:t>
            </a:r>
            <a:endParaRPr lang="en-AS" dirty="0"/>
          </a:p>
        </p:txBody>
      </p:sp>
      <p:sp>
        <p:nvSpPr>
          <p:cNvPr id="7" name="TextBox 6">
            <a:extLst>
              <a:ext uri="{FF2B5EF4-FFF2-40B4-BE49-F238E27FC236}">
                <a16:creationId xmlns:a16="http://schemas.microsoft.com/office/drawing/2014/main" id="{AB9161A4-F3E6-8E0B-06AA-C6F69CC789C5}"/>
              </a:ext>
            </a:extLst>
          </p:cNvPr>
          <p:cNvSpPr txBox="1"/>
          <p:nvPr/>
        </p:nvSpPr>
        <p:spPr>
          <a:xfrm>
            <a:off x="1463436" y="6487172"/>
            <a:ext cx="6883900"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err="1">
                <a:ln>
                  <a:noFill/>
                </a:ln>
                <a:solidFill>
                  <a:schemeClr val="accent4"/>
                </a:solidFill>
                <a:effectLst/>
                <a:uLnTx/>
                <a:uFillTx/>
                <a:latin typeface="Proxima Nova Medium"/>
                <a:ea typeface="+mn-ea"/>
                <a:cs typeface="+mn-cs"/>
              </a:rPr>
              <a:t>Schepper</a:t>
            </a:r>
            <a:r>
              <a:rPr kumimoji="0" lang="en-US" sz="1600" b="0" i="0" u="none" strike="noStrike" kern="1200" cap="none" spc="0" normalizeH="0" baseline="0" noProof="0" dirty="0">
                <a:ln>
                  <a:noFill/>
                </a:ln>
                <a:solidFill>
                  <a:schemeClr val="accent4"/>
                </a:solidFill>
                <a:effectLst/>
                <a:uLnTx/>
                <a:uFillTx/>
                <a:latin typeface="Proxima Nova Medium"/>
                <a:ea typeface="+mn-ea"/>
                <a:cs typeface="+mn-cs"/>
              </a:rPr>
              <a:t> et al., 2022</a:t>
            </a:r>
          </a:p>
        </p:txBody>
      </p:sp>
      <p:pic>
        <p:nvPicPr>
          <p:cNvPr id="4" name="Picture 3">
            <a:extLst>
              <a:ext uri="{FF2B5EF4-FFF2-40B4-BE49-F238E27FC236}">
                <a16:creationId xmlns:a16="http://schemas.microsoft.com/office/drawing/2014/main" id="{4E5809EB-FD05-F913-4DE1-0BF2BA363D4A}"/>
              </a:ext>
            </a:extLst>
          </p:cNvPr>
          <p:cNvPicPr>
            <a:picLocks noChangeAspect="1"/>
          </p:cNvPicPr>
          <p:nvPr/>
        </p:nvPicPr>
        <p:blipFill rotWithShape="1">
          <a:blip r:embed="rId4">
            <a:extLst>
              <a:ext uri="{28A0092B-C50C-407E-A947-70E740481C1C}">
                <a14:useLocalDpi xmlns:a14="http://schemas.microsoft.com/office/drawing/2010/main" val="0"/>
              </a:ext>
            </a:extLst>
          </a:blip>
          <a:srcRect r="44544"/>
          <a:stretch/>
        </p:blipFill>
        <p:spPr>
          <a:xfrm>
            <a:off x="1463436" y="1109993"/>
            <a:ext cx="5607924" cy="5224781"/>
          </a:xfrm>
          <a:prstGeom prst="rect">
            <a:avLst/>
          </a:prstGeom>
        </p:spPr>
      </p:pic>
      <p:pic>
        <p:nvPicPr>
          <p:cNvPr id="5" name="Picture 4">
            <a:extLst>
              <a:ext uri="{FF2B5EF4-FFF2-40B4-BE49-F238E27FC236}">
                <a16:creationId xmlns:a16="http://schemas.microsoft.com/office/drawing/2014/main" id="{3E4C0353-8CBB-4185-BE99-6B1107C5AD6D}"/>
              </a:ext>
            </a:extLst>
          </p:cNvPr>
          <p:cNvPicPr>
            <a:picLocks noChangeAspect="1"/>
          </p:cNvPicPr>
          <p:nvPr/>
        </p:nvPicPr>
        <p:blipFill rotWithShape="1">
          <a:blip r:embed="rId4">
            <a:extLst>
              <a:ext uri="{28A0092B-C50C-407E-A947-70E740481C1C}">
                <a14:useLocalDpi xmlns:a14="http://schemas.microsoft.com/office/drawing/2010/main" val="0"/>
              </a:ext>
            </a:extLst>
          </a:blip>
          <a:srcRect l="55020"/>
          <a:stretch/>
        </p:blipFill>
        <p:spPr>
          <a:xfrm>
            <a:off x="7151487" y="1183550"/>
            <a:ext cx="4548582" cy="5224781"/>
          </a:xfrm>
          <a:prstGeom prst="rect">
            <a:avLst/>
          </a:prstGeom>
        </p:spPr>
      </p:pic>
    </p:spTree>
    <p:extLst>
      <p:ext uri="{BB962C8B-B14F-4D97-AF65-F5344CB8AC3E}">
        <p14:creationId xmlns:p14="http://schemas.microsoft.com/office/powerpoint/2010/main" val="2416888927"/>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933C706F-C683-4EA2-5B40-B831E5CA486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707317" y="1557986"/>
            <a:ext cx="8380288" cy="4329815"/>
          </a:xfrm>
          <a:prstGeom prst="rect">
            <a:avLst/>
          </a:prstGeom>
        </p:spPr>
      </p:pic>
      <p:sp>
        <p:nvSpPr>
          <p:cNvPr id="2" name="Title 1">
            <a:extLst>
              <a:ext uri="{FF2B5EF4-FFF2-40B4-BE49-F238E27FC236}">
                <a16:creationId xmlns:a16="http://schemas.microsoft.com/office/drawing/2014/main" id="{410559E1-9F68-4B2F-A18C-37B199EFE648}"/>
              </a:ext>
            </a:extLst>
          </p:cNvPr>
          <p:cNvSpPr>
            <a:spLocks noGrp="1"/>
          </p:cNvSpPr>
          <p:nvPr>
            <p:ph type="title"/>
          </p:nvPr>
        </p:nvSpPr>
        <p:spPr>
          <a:xfrm>
            <a:off x="703195" y="136187"/>
            <a:ext cx="10785610" cy="1074592"/>
          </a:xfrm>
        </p:spPr>
        <p:txBody>
          <a:bodyPr vert="horz" lIns="91440" tIns="45720" rIns="91440" bIns="45720" rtlCol="0" anchor="ctr">
            <a:noAutofit/>
          </a:bodyPr>
          <a:lstStyle/>
          <a:p>
            <a:pPr algn="ctr"/>
            <a:r>
              <a:rPr lang="en-US" dirty="0"/>
              <a:t>A higher difference between peak and offset temperature can be problematic downstream</a:t>
            </a:r>
          </a:p>
        </p:txBody>
      </p:sp>
      <p:cxnSp>
        <p:nvCxnSpPr>
          <p:cNvPr id="13" name="Straight Connector 12">
            <a:extLst>
              <a:ext uri="{FF2B5EF4-FFF2-40B4-BE49-F238E27FC236}">
                <a16:creationId xmlns:a16="http://schemas.microsoft.com/office/drawing/2014/main" id="{692356AC-EC04-EC01-A427-FD9C70A242D7}"/>
              </a:ext>
            </a:extLst>
          </p:cNvPr>
          <p:cNvCxnSpPr>
            <a:cxnSpLocks/>
          </p:cNvCxnSpPr>
          <p:nvPr/>
        </p:nvCxnSpPr>
        <p:spPr>
          <a:xfrm>
            <a:off x="7821323" y="3076852"/>
            <a:ext cx="0" cy="222510"/>
          </a:xfrm>
          <a:prstGeom prst="line">
            <a:avLst/>
          </a:prstGeom>
          <a:ln>
            <a:solidFill>
              <a:srgbClr val="F9877F"/>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18EAEA52-213E-7EAF-A169-3C793AAE33A1}"/>
              </a:ext>
            </a:extLst>
          </p:cNvPr>
          <p:cNvCxnSpPr>
            <a:cxnSpLocks/>
          </p:cNvCxnSpPr>
          <p:nvPr/>
        </p:nvCxnSpPr>
        <p:spPr>
          <a:xfrm>
            <a:off x="6631232" y="3120246"/>
            <a:ext cx="0" cy="222510"/>
          </a:xfrm>
          <a:prstGeom prst="line">
            <a:avLst/>
          </a:prstGeom>
          <a:ln>
            <a:solidFill>
              <a:srgbClr val="F9877F"/>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83F195E1-A4C6-8A71-97D7-16A13738CE9E}"/>
              </a:ext>
            </a:extLst>
          </p:cNvPr>
          <p:cNvCxnSpPr>
            <a:cxnSpLocks/>
          </p:cNvCxnSpPr>
          <p:nvPr/>
        </p:nvCxnSpPr>
        <p:spPr>
          <a:xfrm>
            <a:off x="4992498" y="2836144"/>
            <a:ext cx="0" cy="222510"/>
          </a:xfrm>
          <a:prstGeom prst="line">
            <a:avLst/>
          </a:prstGeom>
          <a:ln>
            <a:solidFill>
              <a:srgbClr val="F9877F"/>
            </a:solidFill>
          </a:ln>
        </p:spPr>
        <p:style>
          <a:lnRef idx="1">
            <a:schemeClr val="accent1"/>
          </a:lnRef>
          <a:fillRef idx="0">
            <a:schemeClr val="accent1"/>
          </a:fillRef>
          <a:effectRef idx="0">
            <a:schemeClr val="accent1"/>
          </a:effectRef>
          <a:fontRef idx="minor">
            <a:schemeClr val="tx1"/>
          </a:fontRef>
        </p:style>
      </p:cxnSp>
      <p:cxnSp>
        <p:nvCxnSpPr>
          <p:cNvPr id="21" name="Straight Arrow Connector 20">
            <a:extLst>
              <a:ext uri="{FF2B5EF4-FFF2-40B4-BE49-F238E27FC236}">
                <a16:creationId xmlns:a16="http://schemas.microsoft.com/office/drawing/2014/main" id="{255B7324-40FF-5256-BB49-4AC834695B76}"/>
              </a:ext>
            </a:extLst>
          </p:cNvPr>
          <p:cNvCxnSpPr>
            <a:cxnSpLocks/>
          </p:cNvCxnSpPr>
          <p:nvPr/>
        </p:nvCxnSpPr>
        <p:spPr>
          <a:xfrm>
            <a:off x="7864864" y="3292253"/>
            <a:ext cx="385283" cy="165890"/>
          </a:xfrm>
          <a:prstGeom prst="straightConnector1">
            <a:avLst/>
          </a:prstGeom>
          <a:ln>
            <a:headEnd type="triangle"/>
            <a:tailEnd type="triangle"/>
          </a:ln>
        </p:spPr>
        <p:style>
          <a:lnRef idx="1">
            <a:schemeClr val="dk1"/>
          </a:lnRef>
          <a:fillRef idx="0">
            <a:schemeClr val="dk1"/>
          </a:fillRef>
          <a:effectRef idx="0">
            <a:schemeClr val="dk1"/>
          </a:effectRef>
          <a:fontRef idx="minor">
            <a:schemeClr val="tx1"/>
          </a:fontRef>
        </p:style>
      </p:cxnSp>
      <p:sp>
        <p:nvSpPr>
          <p:cNvPr id="37" name="Left Brace 36">
            <a:extLst>
              <a:ext uri="{FF2B5EF4-FFF2-40B4-BE49-F238E27FC236}">
                <a16:creationId xmlns:a16="http://schemas.microsoft.com/office/drawing/2014/main" id="{A0840746-4968-A3FF-F211-32F804B413B7}"/>
              </a:ext>
            </a:extLst>
          </p:cNvPr>
          <p:cNvSpPr/>
          <p:nvPr/>
        </p:nvSpPr>
        <p:spPr>
          <a:xfrm rot="16200000">
            <a:off x="7178318" y="2832726"/>
            <a:ext cx="165889" cy="1022275"/>
          </a:xfrm>
          <a:prstGeom prst="leftBrace">
            <a:avLst>
              <a:gd name="adj1" fmla="val 8333"/>
              <a:gd name="adj2" fmla="val 44711"/>
            </a:avLst>
          </a:prstGeom>
          <a:ln>
            <a:solidFill>
              <a:srgbClr val="F9877F"/>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AS" sz="1800" b="0" i="0" u="none" strike="noStrike" kern="1200" cap="none" spc="0" normalizeH="0" baseline="0" noProof="0">
              <a:ln>
                <a:noFill/>
              </a:ln>
              <a:solidFill>
                <a:srgbClr val="022751"/>
              </a:solidFill>
              <a:effectLst/>
              <a:uLnTx/>
              <a:uFillTx/>
              <a:latin typeface="Calibri" panose="020F0502020204030204"/>
              <a:ea typeface="+mn-ea"/>
              <a:cs typeface="+mn-cs"/>
            </a:endParaRPr>
          </a:p>
        </p:txBody>
      </p:sp>
      <p:sp>
        <p:nvSpPr>
          <p:cNvPr id="4" name="TextBox 3">
            <a:extLst>
              <a:ext uri="{FF2B5EF4-FFF2-40B4-BE49-F238E27FC236}">
                <a16:creationId xmlns:a16="http://schemas.microsoft.com/office/drawing/2014/main" id="{43CD0A99-E1FB-CEC9-0D71-6103C3BC494E}"/>
              </a:ext>
            </a:extLst>
          </p:cNvPr>
          <p:cNvSpPr txBox="1"/>
          <p:nvPr/>
        </p:nvSpPr>
        <p:spPr>
          <a:xfrm>
            <a:off x="2232312" y="1763421"/>
            <a:ext cx="6094140" cy="369332"/>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Calibri" panose="020F0502020204030204"/>
                <a:ea typeface="+mn-ea"/>
                <a:cs typeface="+mn-cs"/>
              </a:rPr>
              <a:t>Genotype: UC Tahoe</a:t>
            </a:r>
          </a:p>
        </p:txBody>
      </p:sp>
      <p:cxnSp>
        <p:nvCxnSpPr>
          <p:cNvPr id="3" name="Straight Connector 2">
            <a:extLst>
              <a:ext uri="{FF2B5EF4-FFF2-40B4-BE49-F238E27FC236}">
                <a16:creationId xmlns:a16="http://schemas.microsoft.com/office/drawing/2014/main" id="{95E016A2-3D7D-6CEE-8662-71DDDF4129B5}"/>
              </a:ext>
            </a:extLst>
          </p:cNvPr>
          <p:cNvCxnSpPr>
            <a:cxnSpLocks/>
          </p:cNvCxnSpPr>
          <p:nvPr/>
        </p:nvCxnSpPr>
        <p:spPr>
          <a:xfrm>
            <a:off x="4990788" y="3204298"/>
            <a:ext cx="0" cy="222510"/>
          </a:xfrm>
          <a:prstGeom prst="line">
            <a:avLst/>
          </a:prstGeom>
          <a:ln>
            <a:solidFill>
              <a:srgbClr val="1AB7F7"/>
            </a:solidFill>
          </a:ln>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a16="http://schemas.microsoft.com/office/drawing/2014/main" id="{5F943788-0C35-D816-C437-7223C20E3FC0}"/>
              </a:ext>
            </a:extLst>
          </p:cNvPr>
          <p:cNvCxnSpPr>
            <a:cxnSpLocks/>
          </p:cNvCxnSpPr>
          <p:nvPr/>
        </p:nvCxnSpPr>
        <p:spPr>
          <a:xfrm>
            <a:off x="6612390" y="3459438"/>
            <a:ext cx="0" cy="222510"/>
          </a:xfrm>
          <a:prstGeom prst="line">
            <a:avLst/>
          </a:prstGeom>
          <a:ln>
            <a:solidFill>
              <a:srgbClr val="1AB7F7"/>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45B6C197-D300-C16A-5B7A-8D2014796E0C}"/>
              </a:ext>
            </a:extLst>
          </p:cNvPr>
          <p:cNvCxnSpPr>
            <a:cxnSpLocks/>
          </p:cNvCxnSpPr>
          <p:nvPr/>
        </p:nvCxnSpPr>
        <p:spPr>
          <a:xfrm>
            <a:off x="8326452" y="3416632"/>
            <a:ext cx="0" cy="222510"/>
          </a:xfrm>
          <a:prstGeom prst="line">
            <a:avLst/>
          </a:prstGeom>
          <a:ln>
            <a:solidFill>
              <a:srgbClr val="1AB7F7"/>
            </a:solidFill>
          </a:ln>
        </p:spPr>
        <p:style>
          <a:lnRef idx="1">
            <a:schemeClr val="accent1"/>
          </a:lnRef>
          <a:fillRef idx="0">
            <a:schemeClr val="accent1"/>
          </a:fillRef>
          <a:effectRef idx="0">
            <a:schemeClr val="accent1"/>
          </a:effectRef>
          <a:fontRef idx="minor">
            <a:schemeClr val="tx1"/>
          </a:fontRef>
        </p:style>
      </p:cxnSp>
      <p:sp>
        <p:nvSpPr>
          <p:cNvPr id="9" name="Left Brace 8">
            <a:extLst>
              <a:ext uri="{FF2B5EF4-FFF2-40B4-BE49-F238E27FC236}">
                <a16:creationId xmlns:a16="http://schemas.microsoft.com/office/drawing/2014/main" id="{693BE21F-C102-1395-1ED7-9A63F1003DDB}"/>
              </a:ext>
            </a:extLst>
          </p:cNvPr>
          <p:cNvSpPr/>
          <p:nvPr/>
        </p:nvSpPr>
        <p:spPr>
          <a:xfrm rot="16200000">
            <a:off x="7384702" y="2900320"/>
            <a:ext cx="146966" cy="1583924"/>
          </a:xfrm>
          <a:prstGeom prst="leftBrace">
            <a:avLst>
              <a:gd name="adj1" fmla="val 8333"/>
              <a:gd name="adj2" fmla="val 44711"/>
            </a:avLst>
          </a:prstGeom>
          <a:ln>
            <a:solidFill>
              <a:srgbClr val="1AB7F7"/>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AS" sz="1800" b="0" i="0" u="none" strike="noStrike" kern="1200" cap="none" spc="0" normalizeH="0" baseline="0" noProof="0">
              <a:ln>
                <a:noFill/>
              </a:ln>
              <a:solidFill>
                <a:srgbClr val="022751"/>
              </a:solidFill>
              <a:effectLst/>
              <a:uLnTx/>
              <a:uFillTx/>
              <a:latin typeface="Calibri" panose="020F0502020204030204"/>
              <a:ea typeface="+mn-ea"/>
              <a:cs typeface="+mn-cs"/>
            </a:endParaRPr>
          </a:p>
        </p:txBody>
      </p:sp>
      <p:sp>
        <p:nvSpPr>
          <p:cNvPr id="10" name="TextBox 9">
            <a:extLst>
              <a:ext uri="{FF2B5EF4-FFF2-40B4-BE49-F238E27FC236}">
                <a16:creationId xmlns:a16="http://schemas.microsoft.com/office/drawing/2014/main" id="{B376DA49-C3B1-44FA-11FD-D362DEFC0BBE}"/>
              </a:ext>
            </a:extLst>
          </p:cNvPr>
          <p:cNvSpPr txBox="1"/>
          <p:nvPr/>
        </p:nvSpPr>
        <p:spPr>
          <a:xfrm flipH="1">
            <a:off x="4628870" y="2506161"/>
            <a:ext cx="1022273"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22751"/>
                </a:solidFill>
                <a:effectLst/>
                <a:uLnTx/>
                <a:uFillTx/>
                <a:latin typeface="Calibri" panose="020F0502020204030204"/>
                <a:ea typeface="+mn-ea"/>
                <a:cs typeface="+mn-cs"/>
              </a:rPr>
              <a:t>Onset</a:t>
            </a:r>
            <a:endParaRPr kumimoji="0" lang="en-AS" sz="1800" b="0" i="0" u="none" strike="noStrike" kern="1200" cap="none" spc="0" normalizeH="0" baseline="0" noProof="0" dirty="0">
              <a:ln>
                <a:noFill/>
              </a:ln>
              <a:solidFill>
                <a:srgbClr val="022751"/>
              </a:solidFill>
              <a:effectLst/>
              <a:uLnTx/>
              <a:uFillTx/>
              <a:latin typeface="Calibri" panose="020F0502020204030204"/>
              <a:ea typeface="+mn-ea"/>
              <a:cs typeface="+mn-cs"/>
            </a:endParaRPr>
          </a:p>
        </p:txBody>
      </p:sp>
      <p:sp>
        <p:nvSpPr>
          <p:cNvPr id="11" name="TextBox 10">
            <a:extLst>
              <a:ext uri="{FF2B5EF4-FFF2-40B4-BE49-F238E27FC236}">
                <a16:creationId xmlns:a16="http://schemas.microsoft.com/office/drawing/2014/main" id="{09790E80-D60D-3FE0-2635-C0BFF7620B9F}"/>
              </a:ext>
            </a:extLst>
          </p:cNvPr>
          <p:cNvSpPr txBox="1"/>
          <p:nvPr/>
        </p:nvSpPr>
        <p:spPr>
          <a:xfrm flipH="1">
            <a:off x="6344111" y="2773093"/>
            <a:ext cx="644224"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22751"/>
                </a:solidFill>
                <a:effectLst/>
                <a:uLnTx/>
                <a:uFillTx/>
                <a:latin typeface="Calibri" panose="020F0502020204030204"/>
                <a:ea typeface="+mn-ea"/>
                <a:cs typeface="+mn-cs"/>
              </a:rPr>
              <a:t>Peak</a:t>
            </a:r>
            <a:endParaRPr kumimoji="0" lang="en-AS" sz="1800" b="0" i="0" u="none" strike="noStrike" kern="1200" cap="none" spc="0" normalizeH="0" baseline="0" noProof="0" dirty="0">
              <a:ln>
                <a:noFill/>
              </a:ln>
              <a:solidFill>
                <a:srgbClr val="022751"/>
              </a:solidFill>
              <a:effectLst/>
              <a:uLnTx/>
              <a:uFillTx/>
              <a:latin typeface="Calibri" panose="020F0502020204030204"/>
              <a:ea typeface="+mn-ea"/>
              <a:cs typeface="+mn-cs"/>
            </a:endParaRPr>
          </a:p>
        </p:txBody>
      </p:sp>
      <p:sp>
        <p:nvSpPr>
          <p:cNvPr id="12" name="TextBox 11">
            <a:extLst>
              <a:ext uri="{FF2B5EF4-FFF2-40B4-BE49-F238E27FC236}">
                <a16:creationId xmlns:a16="http://schemas.microsoft.com/office/drawing/2014/main" id="{605A88FB-12F1-A5EE-2F8D-B20F4945B2D7}"/>
              </a:ext>
            </a:extLst>
          </p:cNvPr>
          <p:cNvSpPr txBox="1"/>
          <p:nvPr/>
        </p:nvSpPr>
        <p:spPr>
          <a:xfrm flipH="1">
            <a:off x="7416934" y="2749779"/>
            <a:ext cx="840736"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22751"/>
                </a:solidFill>
                <a:effectLst/>
                <a:uLnTx/>
                <a:uFillTx/>
                <a:latin typeface="Calibri" panose="020F0502020204030204"/>
                <a:ea typeface="+mn-ea"/>
                <a:cs typeface="+mn-cs"/>
              </a:rPr>
              <a:t>Offset</a:t>
            </a:r>
            <a:endParaRPr kumimoji="0" lang="en-AS" sz="1800" b="0" i="0" u="none" strike="noStrike" kern="1200" cap="none" spc="0" normalizeH="0" baseline="0" noProof="0" dirty="0">
              <a:ln>
                <a:noFill/>
              </a:ln>
              <a:solidFill>
                <a:srgbClr val="022751"/>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7964519"/>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fade">
                                      <p:cBhvr>
                                        <p:cTn id="7" dur="500"/>
                                        <p:tgtEl>
                                          <p:spTgt spid="21"/>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7"/>
                                        </p:tgtEl>
                                        <p:attrNameLst>
                                          <p:attrName>style.visibility</p:attrName>
                                        </p:attrNameLst>
                                      </p:cBhvr>
                                      <p:to>
                                        <p:strVal val="visible"/>
                                      </p:to>
                                    </p:set>
                                    <p:animEffect transition="in" filter="fade">
                                      <p:cBhvr>
                                        <p:cTn id="10" dur="500"/>
                                        <p:tgtEl>
                                          <p:spTgt spid="37"/>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fade">
                                      <p:cBhvr>
                                        <p:cTn id="13"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9"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6BB3DA-2AF5-99B7-7DE7-9492E1C2F4C7}"/>
              </a:ext>
            </a:extLst>
          </p:cNvPr>
          <p:cNvSpPr>
            <a:spLocks noGrp="1"/>
          </p:cNvSpPr>
          <p:nvPr>
            <p:ph type="title"/>
          </p:nvPr>
        </p:nvSpPr>
        <p:spPr>
          <a:xfrm>
            <a:off x="339047" y="365125"/>
            <a:ext cx="11527605" cy="703387"/>
          </a:xfrm>
        </p:spPr>
        <p:txBody>
          <a:bodyPr>
            <a:noAutofit/>
          </a:bodyPr>
          <a:lstStyle/>
          <a:p>
            <a:pPr algn="ctr"/>
            <a:r>
              <a:rPr lang="en-US" dirty="0"/>
              <a:t>Starch content and A/AP ratio varies due to environment</a:t>
            </a:r>
            <a:endParaRPr lang="en-AS" dirty="0"/>
          </a:p>
        </p:txBody>
      </p:sp>
      <p:pic>
        <p:nvPicPr>
          <p:cNvPr id="5" name="Picture 4">
            <a:extLst>
              <a:ext uri="{FF2B5EF4-FFF2-40B4-BE49-F238E27FC236}">
                <a16:creationId xmlns:a16="http://schemas.microsoft.com/office/drawing/2014/main" id="{C4678D52-C30C-AAAB-26F7-C54E1C09985F}"/>
              </a:ext>
            </a:extLst>
          </p:cNvPr>
          <p:cNvPicPr>
            <a:picLocks noChangeAspect="1"/>
          </p:cNvPicPr>
          <p:nvPr/>
        </p:nvPicPr>
        <p:blipFill rotWithShape="1">
          <a:blip r:embed="rId4">
            <a:extLst>
              <a:ext uri="{28A0092B-C50C-407E-A947-70E740481C1C}">
                <a14:useLocalDpi xmlns:a14="http://schemas.microsoft.com/office/drawing/2010/main" val="0"/>
              </a:ext>
            </a:extLst>
          </a:blip>
          <a:srcRect b="49719"/>
          <a:stretch/>
        </p:blipFill>
        <p:spPr>
          <a:xfrm>
            <a:off x="802027" y="1306644"/>
            <a:ext cx="10587945" cy="2750582"/>
          </a:xfrm>
          <a:prstGeom prst="rect">
            <a:avLst/>
          </a:prstGeom>
        </p:spPr>
      </p:pic>
      <p:pic>
        <p:nvPicPr>
          <p:cNvPr id="4" name="Picture 3">
            <a:extLst>
              <a:ext uri="{FF2B5EF4-FFF2-40B4-BE49-F238E27FC236}">
                <a16:creationId xmlns:a16="http://schemas.microsoft.com/office/drawing/2014/main" id="{9ADEAB5C-A3BD-448D-ADF0-B4FC7EC5D60D}"/>
              </a:ext>
            </a:extLst>
          </p:cNvPr>
          <p:cNvPicPr>
            <a:picLocks noChangeAspect="1"/>
          </p:cNvPicPr>
          <p:nvPr/>
        </p:nvPicPr>
        <p:blipFill rotWithShape="1">
          <a:blip r:embed="rId4">
            <a:extLst>
              <a:ext uri="{28A0092B-C50C-407E-A947-70E740481C1C}">
                <a14:useLocalDpi xmlns:a14="http://schemas.microsoft.com/office/drawing/2010/main" val="0"/>
              </a:ext>
            </a:extLst>
          </a:blip>
          <a:srcRect l="32731" t="51388"/>
          <a:stretch/>
        </p:blipFill>
        <p:spPr>
          <a:xfrm>
            <a:off x="2649238" y="4138507"/>
            <a:ext cx="6771604" cy="2528330"/>
          </a:xfrm>
          <a:prstGeom prst="rect">
            <a:avLst/>
          </a:prstGeom>
        </p:spPr>
      </p:pic>
    </p:spTree>
    <p:extLst>
      <p:ext uri="{BB962C8B-B14F-4D97-AF65-F5344CB8AC3E}">
        <p14:creationId xmlns:p14="http://schemas.microsoft.com/office/powerpoint/2010/main" val="2007069193"/>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3159BF-39BB-C7F9-2CAD-25389180868F}"/>
              </a:ext>
            </a:extLst>
          </p:cNvPr>
          <p:cNvSpPr>
            <a:spLocks noGrp="1"/>
          </p:cNvSpPr>
          <p:nvPr>
            <p:ph type="title"/>
          </p:nvPr>
        </p:nvSpPr>
        <p:spPr>
          <a:xfrm>
            <a:off x="215630" y="176400"/>
            <a:ext cx="11760740" cy="950719"/>
          </a:xfrm>
        </p:spPr>
        <p:txBody>
          <a:bodyPr vert="horz" lIns="91440" tIns="45720" rIns="91440" bIns="45720" rtlCol="0" anchor="ctr">
            <a:noAutofit/>
          </a:bodyPr>
          <a:lstStyle/>
          <a:p>
            <a:pPr algn="ctr"/>
            <a:r>
              <a:rPr lang="en-US" dirty="0"/>
              <a:t>Environment found to explain the largest variance in starch physical and compositional traits</a:t>
            </a:r>
            <a:endParaRPr lang="en-AS" dirty="0"/>
          </a:p>
        </p:txBody>
      </p:sp>
      <p:graphicFrame>
        <p:nvGraphicFramePr>
          <p:cNvPr id="3" name="Table 2">
            <a:extLst>
              <a:ext uri="{FF2B5EF4-FFF2-40B4-BE49-F238E27FC236}">
                <a16:creationId xmlns:a16="http://schemas.microsoft.com/office/drawing/2014/main" id="{1AD44749-D6F5-F05F-57AB-9C3C1082826E}"/>
              </a:ext>
            </a:extLst>
          </p:cNvPr>
          <p:cNvGraphicFramePr>
            <a:graphicFrameLocks noGrp="1"/>
          </p:cNvGraphicFramePr>
          <p:nvPr>
            <p:extLst>
              <p:ext uri="{D42A27DB-BD31-4B8C-83A1-F6EECF244321}">
                <p14:modId xmlns:p14="http://schemas.microsoft.com/office/powerpoint/2010/main" val="3827353602"/>
              </p:ext>
            </p:extLst>
          </p:nvPr>
        </p:nvGraphicFramePr>
        <p:xfrm>
          <a:off x="1865116" y="1371493"/>
          <a:ext cx="8677072" cy="4806041"/>
        </p:xfrm>
        <a:graphic>
          <a:graphicData uri="http://schemas.openxmlformats.org/drawingml/2006/table">
            <a:tbl>
              <a:tblPr/>
              <a:tblGrid>
                <a:gridCol w="3269786">
                  <a:extLst>
                    <a:ext uri="{9D8B030D-6E8A-4147-A177-3AD203B41FA5}">
                      <a16:colId xmlns:a16="http://schemas.microsoft.com/office/drawing/2014/main" val="1089306629"/>
                    </a:ext>
                  </a:extLst>
                </a:gridCol>
                <a:gridCol w="1458050">
                  <a:extLst>
                    <a:ext uri="{9D8B030D-6E8A-4147-A177-3AD203B41FA5}">
                      <a16:colId xmlns:a16="http://schemas.microsoft.com/office/drawing/2014/main" val="381744750"/>
                    </a:ext>
                  </a:extLst>
                </a:gridCol>
                <a:gridCol w="1309775">
                  <a:extLst>
                    <a:ext uri="{9D8B030D-6E8A-4147-A177-3AD203B41FA5}">
                      <a16:colId xmlns:a16="http://schemas.microsoft.com/office/drawing/2014/main" val="1582180041"/>
                    </a:ext>
                  </a:extLst>
                </a:gridCol>
                <a:gridCol w="1260350">
                  <a:extLst>
                    <a:ext uri="{9D8B030D-6E8A-4147-A177-3AD203B41FA5}">
                      <a16:colId xmlns:a16="http://schemas.microsoft.com/office/drawing/2014/main" val="2890808310"/>
                    </a:ext>
                  </a:extLst>
                </a:gridCol>
                <a:gridCol w="1379111">
                  <a:extLst>
                    <a:ext uri="{9D8B030D-6E8A-4147-A177-3AD203B41FA5}">
                      <a16:colId xmlns:a16="http://schemas.microsoft.com/office/drawing/2014/main" val="2357770226"/>
                    </a:ext>
                  </a:extLst>
                </a:gridCol>
              </a:tblGrid>
              <a:tr h="289219">
                <a:tc rowSpan="2">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fontAlgn="ctr">
                        <a:lnSpc>
                          <a:spcPct val="150000"/>
                        </a:lnSpc>
                      </a:pPr>
                      <a:r>
                        <a:rPr lang="en-US" sz="1700" b="1" i="0" u="none" strike="noStrike" dirty="0">
                          <a:solidFill>
                            <a:schemeClr val="tx2"/>
                          </a:solidFill>
                          <a:effectLst/>
                          <a:latin typeface="+mn-lt"/>
                        </a:rPr>
                        <a:t>Trait name</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gridSpan="4">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fontAlgn="b">
                        <a:lnSpc>
                          <a:spcPct val="150000"/>
                        </a:lnSpc>
                      </a:pPr>
                      <a:r>
                        <a:rPr lang="en-US" sz="1700" b="1" i="0" u="none" strike="noStrike">
                          <a:solidFill>
                            <a:schemeClr val="tx2"/>
                          </a:solidFill>
                          <a:effectLst/>
                          <a:latin typeface="+mn-lt"/>
                        </a:rPr>
                        <a:t>% Variance explained</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AS"/>
                    </a:p>
                  </a:txBody>
                  <a:tcPr/>
                </a:tc>
                <a:tc hMerge="1">
                  <a:txBody>
                    <a:bodyPr/>
                    <a:lstStyle/>
                    <a:p>
                      <a:endParaRPr lang="en-AS"/>
                    </a:p>
                  </a:txBody>
                  <a:tcPr/>
                </a:tc>
                <a:tc hMerge="1">
                  <a:txBody>
                    <a:bodyPr/>
                    <a:lstStyle/>
                    <a:p>
                      <a:endParaRPr lang="en-AS"/>
                    </a:p>
                  </a:txBody>
                  <a:tcPr/>
                </a:tc>
                <a:extLst>
                  <a:ext uri="{0D108BD9-81ED-4DB2-BD59-A6C34878D82A}">
                    <a16:rowId xmlns:a16="http://schemas.microsoft.com/office/drawing/2014/main" val="3947854336"/>
                  </a:ext>
                </a:extLst>
              </a:tr>
              <a:tr h="289219">
                <a:tc vMerge="1">
                  <a:txBody>
                    <a:bodyPr/>
                    <a:lstStyle/>
                    <a:p>
                      <a:endParaRPr lang="en-AS"/>
                    </a:p>
                  </a:txBody>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fontAlgn="ctr">
                        <a:lnSpc>
                          <a:spcPct val="150000"/>
                        </a:lnSpc>
                      </a:pPr>
                      <a:r>
                        <a:rPr lang="en-US" sz="1700" b="1" i="0" u="none" strike="noStrike">
                          <a:solidFill>
                            <a:schemeClr val="tx2"/>
                          </a:solidFill>
                          <a:effectLst/>
                          <a:latin typeface="+mn-lt"/>
                        </a:rPr>
                        <a:t>G:E</a:t>
                      </a:r>
                    </a:p>
                  </a:txBody>
                  <a:tcPr marL="7620" marR="7620" marT="7620"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fontAlgn="ctr">
                        <a:lnSpc>
                          <a:spcPct val="150000"/>
                        </a:lnSpc>
                      </a:pPr>
                      <a:r>
                        <a:rPr lang="en-US" sz="1700" b="1" i="0" u="none" strike="noStrike">
                          <a:solidFill>
                            <a:schemeClr val="tx2"/>
                          </a:solidFill>
                          <a:effectLst/>
                          <a:latin typeface="+mn-lt"/>
                        </a:rPr>
                        <a:t>E</a:t>
                      </a:r>
                    </a:p>
                  </a:txBody>
                  <a:tcPr marL="7620" marR="7620" marT="762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fontAlgn="ctr">
                        <a:lnSpc>
                          <a:spcPct val="150000"/>
                        </a:lnSpc>
                      </a:pPr>
                      <a:r>
                        <a:rPr lang="en-US" sz="1700" b="1" i="0" u="none" strike="noStrike">
                          <a:solidFill>
                            <a:schemeClr val="tx2"/>
                          </a:solidFill>
                          <a:effectLst/>
                          <a:latin typeface="+mn-lt"/>
                        </a:rPr>
                        <a:t>G</a:t>
                      </a:r>
                    </a:p>
                  </a:txBody>
                  <a:tcPr marL="7620" marR="7620" marT="762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fontAlgn="ctr">
                        <a:lnSpc>
                          <a:spcPct val="150000"/>
                        </a:lnSpc>
                      </a:pPr>
                      <a:r>
                        <a:rPr lang="en-US" sz="1700" b="1" i="0" u="none" strike="noStrike">
                          <a:solidFill>
                            <a:schemeClr val="tx2"/>
                          </a:solidFill>
                          <a:effectLst/>
                          <a:latin typeface="+mn-lt"/>
                        </a:rPr>
                        <a:t>Res</a:t>
                      </a:r>
                    </a:p>
                  </a:txBody>
                  <a:tcPr marL="7620" marR="7620" marT="7620"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974533138"/>
                  </a:ext>
                </a:extLst>
              </a:tr>
              <a:tr h="289219">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l" fontAlgn="b">
                        <a:lnSpc>
                          <a:spcPct val="150000"/>
                        </a:lnSpc>
                      </a:pPr>
                      <a:r>
                        <a:rPr lang="en-US" sz="1700" b="0" i="0" u="none" strike="noStrike">
                          <a:solidFill>
                            <a:schemeClr val="tx2"/>
                          </a:solidFill>
                          <a:effectLst/>
                          <a:latin typeface="+mn-lt"/>
                        </a:rPr>
                        <a:t>V/V Small Granules (%)</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r" fontAlgn="b">
                        <a:lnSpc>
                          <a:spcPct val="150000"/>
                        </a:lnSpc>
                      </a:pPr>
                      <a:r>
                        <a:rPr lang="en-AS" sz="1700" b="0" i="0" u="none" strike="noStrike" dirty="0">
                          <a:solidFill>
                            <a:schemeClr val="tx2"/>
                          </a:solidFill>
                          <a:effectLst/>
                          <a:latin typeface="+mn-lt"/>
                        </a:rPr>
                        <a:t>-</a:t>
                      </a:r>
                    </a:p>
                  </a:txBody>
                  <a:tcPr marL="7620" marR="7620" marT="7620"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r" fontAlgn="b">
                        <a:lnSpc>
                          <a:spcPct val="150000"/>
                        </a:lnSpc>
                      </a:pPr>
                      <a:r>
                        <a:rPr lang="en-AS" sz="1700" b="0" i="0" u="none" strike="noStrike" dirty="0">
                          <a:solidFill>
                            <a:schemeClr val="tx2"/>
                          </a:solidFill>
                          <a:effectLst/>
                          <a:latin typeface="+mn-lt"/>
                        </a:rPr>
                        <a:t>23</a:t>
                      </a:r>
                    </a:p>
                  </a:txBody>
                  <a:tcPr marL="7620" marR="7620" marT="7620" marB="0" anchor="ctr">
                    <a:lnL>
                      <a:noFill/>
                    </a:lnL>
                    <a:lnR>
                      <a:noFill/>
                    </a:lnR>
                    <a:lnT w="6350" cap="flat" cmpd="sng" algn="ctr">
                      <a:solidFill>
                        <a:srgbClr val="000000"/>
                      </a:solidFill>
                      <a:prstDash val="solid"/>
                      <a:round/>
                      <a:headEnd type="none" w="med" len="med"/>
                      <a:tailEnd type="none" w="med" len="med"/>
                    </a:lnT>
                    <a:lnB>
                      <a:noFill/>
                    </a:lnB>
                    <a:lnTlToBr w="12700" cmpd="sng">
                      <a:noFill/>
                      <a:prstDash val="solid"/>
                    </a:lnTlToBr>
                    <a:lnBlToTr w="12700" cmpd="sng">
                      <a:noFill/>
                      <a:prstDash val="solid"/>
                    </a:lnBlToTr>
                    <a:solidFill>
                      <a:schemeClr val="accent1">
                        <a:lumMod val="20000"/>
                        <a:lumOff val="80000"/>
                      </a:schemeClr>
                    </a:solid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r" fontAlgn="b">
                        <a:lnSpc>
                          <a:spcPct val="150000"/>
                        </a:lnSpc>
                      </a:pPr>
                      <a:r>
                        <a:rPr lang="en-AS" sz="1700" b="0" i="0" u="none" strike="noStrike">
                          <a:solidFill>
                            <a:schemeClr val="tx2"/>
                          </a:solidFill>
                          <a:effectLst/>
                          <a:latin typeface="+mn-lt"/>
                        </a:rPr>
                        <a:t>0</a:t>
                      </a:r>
                    </a:p>
                  </a:txBody>
                  <a:tcPr marL="7620" marR="7620" marT="7620" marB="0" anchor="ctr">
                    <a:lnL>
                      <a:noFill/>
                    </a:lnL>
                    <a:lnR>
                      <a:noFill/>
                    </a:lnR>
                    <a:lnT w="6350" cap="flat" cmpd="sng" algn="ctr">
                      <a:solidFill>
                        <a:srgbClr val="000000"/>
                      </a:solidFill>
                      <a:prstDash val="solid"/>
                      <a:round/>
                      <a:headEnd type="none" w="med" len="med"/>
                      <a:tailEnd type="none" w="med" len="med"/>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r" fontAlgn="b">
                        <a:lnSpc>
                          <a:spcPct val="150000"/>
                        </a:lnSpc>
                      </a:pPr>
                      <a:r>
                        <a:rPr lang="en-AS" sz="1700" b="0" i="0" u="none" strike="noStrike">
                          <a:solidFill>
                            <a:schemeClr val="tx2"/>
                          </a:solidFill>
                          <a:effectLst/>
                          <a:latin typeface="+mn-lt"/>
                        </a:rPr>
                        <a:t>77</a:t>
                      </a:r>
                    </a:p>
                  </a:txBody>
                  <a:tcPr marL="7620" marR="7620" marT="7620"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3385113505"/>
                  </a:ext>
                </a:extLst>
              </a:tr>
              <a:tr h="289219">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l" fontAlgn="b">
                        <a:lnSpc>
                          <a:spcPct val="150000"/>
                        </a:lnSpc>
                      </a:pPr>
                      <a:r>
                        <a:rPr lang="en-US" sz="1700" b="0" i="0" u="none" strike="noStrike" dirty="0">
                          <a:solidFill>
                            <a:schemeClr val="tx2"/>
                          </a:solidFill>
                          <a:effectLst/>
                          <a:latin typeface="+mn-lt"/>
                        </a:rPr>
                        <a:t>N/N Small Granules (%)</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r" fontAlgn="b">
                        <a:lnSpc>
                          <a:spcPct val="150000"/>
                        </a:lnSpc>
                      </a:pPr>
                      <a:r>
                        <a:rPr lang="en-AS" sz="1700" b="0" i="0" u="none" strike="noStrike">
                          <a:solidFill>
                            <a:schemeClr val="tx2"/>
                          </a:solidFill>
                          <a:effectLst/>
                          <a:latin typeface="+mn-lt"/>
                        </a:rPr>
                        <a:t>-</a:t>
                      </a:r>
                    </a:p>
                  </a:txBody>
                  <a:tcPr marL="7620" marR="7620" marT="7620" marB="0" anchor="ctr">
                    <a:lnL w="6350" cap="flat" cmpd="sng" algn="ctr">
                      <a:solidFill>
                        <a:srgbClr val="000000"/>
                      </a:solidFill>
                      <a:prstDash val="solid"/>
                      <a:round/>
                      <a:headEnd type="none" w="med" len="med"/>
                      <a:tailEnd type="none" w="med" len="med"/>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r" fontAlgn="b">
                        <a:lnSpc>
                          <a:spcPct val="150000"/>
                        </a:lnSpc>
                      </a:pPr>
                      <a:r>
                        <a:rPr lang="en-AS" sz="1700" b="0" i="0" u="none" strike="noStrike" dirty="0">
                          <a:solidFill>
                            <a:schemeClr val="tx2"/>
                          </a:solidFill>
                          <a:effectLst/>
                          <a:latin typeface="+mn-lt"/>
                        </a:rPr>
                        <a:t>50.4</a:t>
                      </a:r>
                    </a:p>
                  </a:txBody>
                  <a:tcPr marL="7620" marR="7620" marT="7620" marB="0" anchor="ctr">
                    <a:lnL>
                      <a:noFill/>
                    </a:lnL>
                    <a:lnR>
                      <a:noFill/>
                    </a:lnR>
                    <a:lnT>
                      <a:noFill/>
                    </a:lnT>
                    <a:lnB>
                      <a:noFill/>
                    </a:lnB>
                    <a:lnTlToBr w="12700" cmpd="sng">
                      <a:noFill/>
                      <a:prstDash val="solid"/>
                    </a:lnTlToBr>
                    <a:lnBlToTr w="12700" cmpd="sng">
                      <a:noFill/>
                      <a:prstDash val="solid"/>
                    </a:lnBlToTr>
                    <a:solidFill>
                      <a:schemeClr val="accent1">
                        <a:lumMod val="20000"/>
                        <a:lumOff val="80000"/>
                      </a:schemeClr>
                    </a:solid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r" fontAlgn="b">
                        <a:lnSpc>
                          <a:spcPct val="150000"/>
                        </a:lnSpc>
                      </a:pPr>
                      <a:r>
                        <a:rPr lang="en-AS" sz="1700" b="0" i="0" u="none" strike="noStrike">
                          <a:solidFill>
                            <a:schemeClr val="tx2"/>
                          </a:solidFill>
                          <a:effectLst/>
                          <a:latin typeface="+mn-lt"/>
                        </a:rPr>
                        <a:t>8</a:t>
                      </a:r>
                    </a:p>
                  </a:txBody>
                  <a:tcPr marL="7620" marR="7620" marT="7620"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r" fontAlgn="b">
                        <a:lnSpc>
                          <a:spcPct val="150000"/>
                        </a:lnSpc>
                      </a:pPr>
                      <a:r>
                        <a:rPr lang="en-AS" sz="1700" b="0" i="0" u="none" strike="noStrike">
                          <a:solidFill>
                            <a:schemeClr val="tx2"/>
                          </a:solidFill>
                          <a:effectLst/>
                          <a:latin typeface="+mn-lt"/>
                        </a:rPr>
                        <a:t>41.2</a:t>
                      </a:r>
                    </a:p>
                  </a:txBody>
                  <a:tcPr marL="7620" marR="7620" marT="7620" marB="0" anchor="ctr">
                    <a:lnL>
                      <a:noFill/>
                    </a:lnL>
                    <a:lnR w="6350" cap="flat" cmpd="sng" algn="ctr">
                      <a:solidFill>
                        <a:srgbClr val="000000"/>
                      </a:solidFill>
                      <a:prstDash val="solid"/>
                      <a:round/>
                      <a:headEnd type="none" w="med" len="med"/>
                      <a:tailEnd type="none" w="med" len="med"/>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847491054"/>
                  </a:ext>
                </a:extLst>
              </a:tr>
              <a:tr h="289219">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l" fontAlgn="b">
                        <a:lnSpc>
                          <a:spcPct val="150000"/>
                        </a:lnSpc>
                      </a:pPr>
                      <a:r>
                        <a:rPr lang="en-US" sz="1700" b="0" i="0" u="none" strike="noStrike" dirty="0">
                          <a:solidFill>
                            <a:schemeClr val="tx2"/>
                          </a:solidFill>
                          <a:effectLst/>
                          <a:latin typeface="+mn-lt"/>
                        </a:rPr>
                        <a:t>Particle size (25%)</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r" fontAlgn="b">
                        <a:lnSpc>
                          <a:spcPct val="150000"/>
                        </a:lnSpc>
                      </a:pPr>
                      <a:r>
                        <a:rPr lang="en-AS" sz="1700" b="0" i="0" u="none" strike="noStrike" dirty="0">
                          <a:solidFill>
                            <a:schemeClr val="tx2"/>
                          </a:solidFill>
                          <a:effectLst/>
                          <a:latin typeface="+mn-lt"/>
                        </a:rPr>
                        <a:t>45</a:t>
                      </a:r>
                    </a:p>
                  </a:txBody>
                  <a:tcPr marL="7620" marR="7620" marT="7620" marB="0" anchor="ctr">
                    <a:lnL w="6350" cap="flat" cmpd="sng" algn="ctr">
                      <a:solidFill>
                        <a:srgbClr val="000000"/>
                      </a:solidFill>
                      <a:prstDash val="solid"/>
                      <a:round/>
                      <a:headEnd type="none" w="med" len="med"/>
                      <a:tailEnd type="none" w="med" len="med"/>
                    </a:lnL>
                    <a:lnR>
                      <a:noFill/>
                    </a:lnR>
                    <a:lnT>
                      <a:noFill/>
                    </a:lnT>
                    <a:lnB>
                      <a:noFill/>
                    </a:lnB>
                    <a:lnTlToBr w="12700" cmpd="sng">
                      <a:noFill/>
                      <a:prstDash val="solid"/>
                    </a:lnTlToBr>
                    <a:lnBlToTr w="12700" cmpd="sng">
                      <a:noFill/>
                      <a:prstDash val="solid"/>
                    </a:lnBlToTr>
                    <a:solidFill>
                      <a:schemeClr val="accent1">
                        <a:lumMod val="20000"/>
                        <a:lumOff val="80000"/>
                      </a:schemeClr>
                    </a:solid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r" fontAlgn="b">
                        <a:lnSpc>
                          <a:spcPct val="150000"/>
                        </a:lnSpc>
                      </a:pPr>
                      <a:r>
                        <a:rPr lang="en-AS" sz="1700" b="0" i="0" u="none" strike="noStrike" dirty="0">
                          <a:solidFill>
                            <a:schemeClr val="tx2"/>
                          </a:solidFill>
                          <a:effectLst/>
                          <a:latin typeface="+mn-lt"/>
                        </a:rPr>
                        <a:t>4</a:t>
                      </a:r>
                      <a:r>
                        <a:rPr lang="en-US" sz="1700" b="0" i="0" u="none" strike="noStrike" dirty="0">
                          <a:solidFill>
                            <a:schemeClr val="tx2"/>
                          </a:solidFill>
                          <a:effectLst/>
                          <a:latin typeface="+mn-lt"/>
                        </a:rPr>
                        <a:t>1.2</a:t>
                      </a:r>
                      <a:endParaRPr lang="en-AS" sz="1700" b="0" i="0" u="none" strike="noStrike" dirty="0">
                        <a:solidFill>
                          <a:schemeClr val="tx2"/>
                        </a:solidFill>
                        <a:effectLst/>
                        <a:latin typeface="+mn-lt"/>
                      </a:endParaRPr>
                    </a:p>
                  </a:txBody>
                  <a:tcPr marL="7620" marR="7620" marT="7620"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r" fontAlgn="b">
                        <a:lnSpc>
                          <a:spcPct val="150000"/>
                        </a:lnSpc>
                      </a:pPr>
                      <a:r>
                        <a:rPr lang="en-AS" sz="1700" b="0" i="0" u="none" strike="noStrike" dirty="0">
                          <a:solidFill>
                            <a:schemeClr val="tx2"/>
                          </a:solidFill>
                          <a:effectLst/>
                          <a:latin typeface="+mn-lt"/>
                        </a:rPr>
                        <a:t>13.</a:t>
                      </a:r>
                      <a:r>
                        <a:rPr lang="en-US" sz="1700" b="0" i="0" u="none" strike="noStrike" dirty="0">
                          <a:solidFill>
                            <a:schemeClr val="tx2"/>
                          </a:solidFill>
                          <a:effectLst/>
                          <a:latin typeface="+mn-lt"/>
                        </a:rPr>
                        <a:t>6</a:t>
                      </a:r>
                      <a:endParaRPr lang="en-AS" sz="1700" b="0" i="0" u="none" strike="noStrike" dirty="0">
                        <a:solidFill>
                          <a:schemeClr val="tx2"/>
                        </a:solidFill>
                        <a:effectLst/>
                        <a:latin typeface="+mn-lt"/>
                      </a:endParaRPr>
                    </a:p>
                  </a:txBody>
                  <a:tcPr marL="7620" marR="7620" marT="7620"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r" fontAlgn="b">
                        <a:lnSpc>
                          <a:spcPct val="150000"/>
                        </a:lnSpc>
                      </a:pPr>
                      <a:r>
                        <a:rPr lang="en-AS" sz="1700" b="0" i="0" u="none" strike="noStrike" dirty="0">
                          <a:solidFill>
                            <a:schemeClr val="tx2"/>
                          </a:solidFill>
                          <a:effectLst/>
                          <a:latin typeface="+mn-lt"/>
                        </a:rPr>
                        <a:t>0</a:t>
                      </a:r>
                    </a:p>
                  </a:txBody>
                  <a:tcPr marL="7620" marR="7620" marT="7620" marB="0" anchor="ctr">
                    <a:lnL>
                      <a:noFill/>
                    </a:lnL>
                    <a:lnR w="6350" cap="flat" cmpd="sng" algn="ctr">
                      <a:solidFill>
                        <a:srgbClr val="000000"/>
                      </a:solidFill>
                      <a:prstDash val="solid"/>
                      <a:round/>
                      <a:headEnd type="none" w="med" len="med"/>
                      <a:tailEnd type="none" w="med" len="med"/>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3652980079"/>
                  </a:ext>
                </a:extLst>
              </a:tr>
              <a:tr h="289219">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l" fontAlgn="b">
                        <a:lnSpc>
                          <a:spcPct val="150000"/>
                        </a:lnSpc>
                      </a:pPr>
                      <a:r>
                        <a:rPr lang="en-US" sz="1700" b="0" i="0" u="none" strike="noStrike" dirty="0">
                          <a:solidFill>
                            <a:schemeClr val="tx2"/>
                          </a:solidFill>
                          <a:effectLst/>
                          <a:latin typeface="+mn-lt"/>
                        </a:rPr>
                        <a:t>Particle size (90%)</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r" fontAlgn="b">
                        <a:lnSpc>
                          <a:spcPct val="150000"/>
                        </a:lnSpc>
                      </a:pPr>
                      <a:r>
                        <a:rPr lang="en-AS" sz="1700" b="0" i="0" u="none" strike="noStrike" dirty="0">
                          <a:solidFill>
                            <a:schemeClr val="tx2"/>
                          </a:solidFill>
                          <a:effectLst/>
                          <a:latin typeface="+mn-lt"/>
                        </a:rPr>
                        <a:t>86.</a:t>
                      </a:r>
                      <a:r>
                        <a:rPr lang="en-US" sz="1700" b="0" i="0" u="none" strike="noStrike" dirty="0">
                          <a:solidFill>
                            <a:schemeClr val="tx2"/>
                          </a:solidFill>
                          <a:effectLst/>
                          <a:latin typeface="+mn-lt"/>
                        </a:rPr>
                        <a:t>5</a:t>
                      </a:r>
                      <a:endParaRPr lang="en-AS" sz="1700" b="0" i="0" u="none" strike="noStrike" dirty="0">
                        <a:solidFill>
                          <a:schemeClr val="tx2"/>
                        </a:solidFill>
                        <a:effectLst/>
                        <a:latin typeface="+mn-lt"/>
                      </a:endParaRPr>
                    </a:p>
                  </a:txBody>
                  <a:tcPr marL="7620" marR="7620" marT="7620" marB="0" anchor="ctr">
                    <a:lnL w="6350" cap="flat" cmpd="sng" algn="ctr">
                      <a:solidFill>
                        <a:srgbClr val="000000"/>
                      </a:solidFill>
                      <a:prstDash val="solid"/>
                      <a:round/>
                      <a:headEnd type="none" w="med" len="med"/>
                      <a:tailEnd type="none" w="med" len="med"/>
                    </a:lnL>
                    <a:lnR>
                      <a:noFill/>
                    </a:lnR>
                    <a:lnT>
                      <a:noFill/>
                    </a:lnT>
                    <a:lnB>
                      <a:noFill/>
                    </a:lnB>
                    <a:lnTlToBr w="12700" cmpd="sng">
                      <a:noFill/>
                      <a:prstDash val="solid"/>
                    </a:lnTlToBr>
                    <a:lnBlToTr w="12700" cmpd="sng">
                      <a:noFill/>
                      <a:prstDash val="solid"/>
                    </a:lnBlToTr>
                    <a:solidFill>
                      <a:schemeClr val="accent1">
                        <a:lumMod val="20000"/>
                        <a:lumOff val="80000"/>
                      </a:schemeClr>
                    </a:solid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r" fontAlgn="b">
                        <a:lnSpc>
                          <a:spcPct val="150000"/>
                        </a:lnSpc>
                      </a:pPr>
                      <a:r>
                        <a:rPr lang="en-US" sz="1700" b="0" i="0" u="none" strike="noStrike" dirty="0">
                          <a:solidFill>
                            <a:schemeClr val="tx2"/>
                          </a:solidFill>
                          <a:effectLst/>
                          <a:latin typeface="+mn-lt"/>
                        </a:rPr>
                        <a:t>7.1</a:t>
                      </a:r>
                      <a:endParaRPr lang="en-AS" sz="1700" b="0" i="0" u="none" strike="noStrike" dirty="0">
                        <a:solidFill>
                          <a:schemeClr val="tx2"/>
                        </a:solidFill>
                        <a:effectLst/>
                        <a:latin typeface="+mn-lt"/>
                      </a:endParaRPr>
                    </a:p>
                  </a:txBody>
                  <a:tcPr marL="7620" marR="7620" marT="7620"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r" fontAlgn="b">
                        <a:lnSpc>
                          <a:spcPct val="150000"/>
                        </a:lnSpc>
                      </a:pPr>
                      <a:r>
                        <a:rPr lang="en-AS" sz="1700" b="0" i="0" u="none" strike="noStrike" dirty="0">
                          <a:solidFill>
                            <a:schemeClr val="tx2"/>
                          </a:solidFill>
                          <a:effectLst/>
                          <a:latin typeface="+mn-lt"/>
                        </a:rPr>
                        <a:t>1</a:t>
                      </a:r>
                    </a:p>
                  </a:txBody>
                  <a:tcPr marL="7620" marR="7620" marT="7620"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r" fontAlgn="b">
                        <a:lnSpc>
                          <a:spcPct val="150000"/>
                        </a:lnSpc>
                      </a:pPr>
                      <a:r>
                        <a:rPr lang="en-AS" sz="1700" b="0" i="0" u="none" strike="noStrike" dirty="0">
                          <a:solidFill>
                            <a:schemeClr val="tx2"/>
                          </a:solidFill>
                          <a:effectLst/>
                          <a:latin typeface="+mn-lt"/>
                        </a:rPr>
                        <a:t>5</a:t>
                      </a:r>
                    </a:p>
                  </a:txBody>
                  <a:tcPr marL="7620" marR="7620" marT="7620" marB="0" anchor="ctr">
                    <a:lnL>
                      <a:noFill/>
                    </a:lnL>
                    <a:lnR w="6350" cap="flat" cmpd="sng" algn="ctr">
                      <a:solidFill>
                        <a:srgbClr val="000000"/>
                      </a:solidFill>
                      <a:prstDash val="solid"/>
                      <a:round/>
                      <a:headEnd type="none" w="med" len="med"/>
                      <a:tailEnd type="none" w="med" len="med"/>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2904376824"/>
                  </a:ext>
                </a:extLst>
              </a:tr>
              <a:tr h="289219">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l" fontAlgn="b">
                        <a:lnSpc>
                          <a:spcPct val="150000"/>
                        </a:lnSpc>
                      </a:pPr>
                      <a:r>
                        <a:rPr lang="en-US" sz="1700" b="0" i="0" u="none" strike="noStrike" dirty="0">
                          <a:solidFill>
                            <a:schemeClr val="tx2"/>
                          </a:solidFill>
                          <a:effectLst/>
                          <a:latin typeface="+mn-lt"/>
                        </a:rPr>
                        <a:t>Enthalpy (J/g)</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lnTlToBr w="12700" cmpd="sng">
                      <a:noFill/>
                      <a:prstDash val="solid"/>
                    </a:lnTlToBr>
                    <a:lnBlToTr w="12700" cmpd="sng">
                      <a:noFill/>
                      <a:prstDash val="solid"/>
                    </a:lnBlToTr>
                    <a:noFill/>
                  </a:tcPr>
                </a:tc>
                <a:tc>
                  <a:txBody>
                    <a:bodyPr/>
                    <a:lstStyle/>
                    <a:p>
                      <a:pPr algn="r">
                        <a:lnSpc>
                          <a:spcPct val="150000"/>
                        </a:lnSpc>
                        <a:spcAft>
                          <a:spcPts val="1000"/>
                        </a:spcAft>
                      </a:pPr>
                      <a:r>
                        <a:rPr lang="en-US" sz="1700" kern="100">
                          <a:solidFill>
                            <a:schemeClr val="tx2"/>
                          </a:solidFill>
                          <a:effectLst/>
                          <a:latin typeface="+mn-lt"/>
                          <a:ea typeface="Calibri" panose="020F0502020204030204" pitchFamily="34" charset="0"/>
                          <a:cs typeface="Times New Roman" panose="02020603050405020304" pitchFamily="18" charset="0"/>
                        </a:rPr>
                        <a:t>0</a:t>
                      </a:r>
                      <a:endParaRPr lang="en-AS" sz="1700" kern="100">
                        <a:solidFill>
                          <a:schemeClr val="tx2"/>
                        </a:solidFill>
                        <a:effectLst/>
                        <a:latin typeface="+mn-lt"/>
                        <a:ea typeface="Calibri" panose="020F0502020204030204" pitchFamily="34" charset="0"/>
                        <a:cs typeface="Times New Roman" panose="02020603050405020304" pitchFamily="18" charset="0"/>
                      </a:endParaRPr>
                    </a:p>
                  </a:txBody>
                  <a:tcPr marL="68580" marR="68580" marT="0" marB="0" anchor="ctr">
                    <a:lnL w="6350" cap="flat" cmpd="sng" algn="ctr">
                      <a:solidFill>
                        <a:srgbClr val="000000"/>
                      </a:solidFill>
                      <a:prstDash val="solid"/>
                      <a:round/>
                      <a:headEnd type="none" w="med" len="med"/>
                      <a:tailEnd type="none" w="med" len="med"/>
                    </a:lnL>
                    <a:lnR>
                      <a:noFill/>
                    </a:lnR>
                    <a:lnT>
                      <a:noFill/>
                    </a:lnT>
                    <a:lnB>
                      <a:noFill/>
                    </a:lnB>
                    <a:lnTlToBr w="12700" cmpd="sng">
                      <a:noFill/>
                      <a:prstDash val="solid"/>
                    </a:lnTlToBr>
                    <a:lnBlToTr w="12700" cmpd="sng">
                      <a:noFill/>
                      <a:prstDash val="solid"/>
                    </a:lnBlToTr>
                    <a:noFill/>
                  </a:tcPr>
                </a:tc>
                <a:tc>
                  <a:txBody>
                    <a:bodyPr/>
                    <a:lstStyle/>
                    <a:p>
                      <a:pPr algn="r">
                        <a:lnSpc>
                          <a:spcPct val="150000"/>
                        </a:lnSpc>
                        <a:spcAft>
                          <a:spcPts val="1000"/>
                        </a:spcAft>
                      </a:pPr>
                      <a:r>
                        <a:rPr lang="en-US" sz="1700" kern="100" dirty="0">
                          <a:solidFill>
                            <a:schemeClr val="tx2"/>
                          </a:solidFill>
                          <a:effectLst/>
                          <a:latin typeface="+mn-lt"/>
                          <a:ea typeface="Calibri" panose="020F0502020204030204" pitchFamily="34" charset="0"/>
                          <a:cs typeface="Times New Roman" panose="02020603050405020304" pitchFamily="18" charset="0"/>
                        </a:rPr>
                        <a:t>74.3</a:t>
                      </a:r>
                      <a:endParaRPr lang="en-AS" sz="1700" kern="100" dirty="0">
                        <a:solidFill>
                          <a:schemeClr val="tx2"/>
                        </a:solidFill>
                        <a:effectLst/>
                        <a:latin typeface="+mn-lt"/>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lnTlToBr w="12700" cmpd="sng">
                      <a:noFill/>
                      <a:prstDash val="solid"/>
                    </a:lnTlToBr>
                    <a:lnBlToTr w="12700" cmpd="sng">
                      <a:noFill/>
                      <a:prstDash val="solid"/>
                    </a:lnBlToTr>
                    <a:solidFill>
                      <a:schemeClr val="accent1">
                        <a:lumMod val="20000"/>
                        <a:lumOff val="80000"/>
                      </a:schemeClr>
                    </a:solidFill>
                  </a:tcPr>
                </a:tc>
                <a:tc>
                  <a:txBody>
                    <a:bodyPr/>
                    <a:lstStyle/>
                    <a:p>
                      <a:pPr algn="r">
                        <a:lnSpc>
                          <a:spcPct val="150000"/>
                        </a:lnSpc>
                        <a:spcAft>
                          <a:spcPts val="1000"/>
                        </a:spcAft>
                      </a:pPr>
                      <a:r>
                        <a:rPr lang="en-US" sz="1700" kern="100" dirty="0">
                          <a:solidFill>
                            <a:schemeClr val="tx2"/>
                          </a:solidFill>
                          <a:effectLst/>
                          <a:latin typeface="+mn-lt"/>
                          <a:ea typeface="Calibri" panose="020F0502020204030204" pitchFamily="34" charset="0"/>
                          <a:cs typeface="Times New Roman" panose="02020603050405020304" pitchFamily="18" charset="0"/>
                        </a:rPr>
                        <a:t>0.0</a:t>
                      </a:r>
                      <a:endParaRPr lang="en-AS" sz="1700" kern="100" dirty="0">
                        <a:solidFill>
                          <a:schemeClr val="tx2"/>
                        </a:solidFill>
                        <a:effectLst/>
                        <a:latin typeface="+mn-lt"/>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r">
                        <a:lnSpc>
                          <a:spcPct val="150000"/>
                        </a:lnSpc>
                        <a:spcAft>
                          <a:spcPts val="1000"/>
                        </a:spcAft>
                      </a:pPr>
                      <a:r>
                        <a:rPr lang="en-US" sz="1700" kern="100">
                          <a:solidFill>
                            <a:schemeClr val="tx2"/>
                          </a:solidFill>
                          <a:effectLst/>
                          <a:latin typeface="+mn-lt"/>
                          <a:ea typeface="Calibri" panose="020F0502020204030204" pitchFamily="34" charset="0"/>
                          <a:cs typeface="Times New Roman" panose="02020603050405020304" pitchFamily="18" charset="0"/>
                        </a:rPr>
                        <a:t>26</a:t>
                      </a:r>
                      <a:endParaRPr lang="en-AS" sz="1700" kern="100">
                        <a:solidFill>
                          <a:schemeClr val="tx2"/>
                        </a:solidFill>
                        <a:effectLst/>
                        <a:latin typeface="+mn-lt"/>
                        <a:ea typeface="Calibri" panose="020F0502020204030204" pitchFamily="34" charset="0"/>
                        <a:cs typeface="Times New Roman" panose="02020603050405020304" pitchFamily="18" charset="0"/>
                      </a:endParaRPr>
                    </a:p>
                  </a:txBody>
                  <a:tcPr marL="68580" marR="68580" marT="0" marB="0" anchor="ctr">
                    <a:lnL>
                      <a:noFill/>
                    </a:lnL>
                    <a:lnR w="6350" cap="flat" cmpd="sng" algn="ctr">
                      <a:solidFill>
                        <a:srgbClr val="000000"/>
                      </a:solidFill>
                      <a:prstDash val="solid"/>
                      <a:round/>
                      <a:headEnd type="none" w="med" len="med"/>
                      <a:tailEnd type="none" w="med" len="med"/>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528220166"/>
                  </a:ext>
                </a:extLst>
              </a:tr>
              <a:tr h="289219">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l" fontAlgn="b">
                        <a:lnSpc>
                          <a:spcPct val="150000"/>
                        </a:lnSpc>
                      </a:pPr>
                      <a:r>
                        <a:rPr lang="en-US" sz="1700" b="0" i="0" u="none" strike="noStrike" dirty="0">
                          <a:solidFill>
                            <a:schemeClr val="tx2"/>
                          </a:solidFill>
                          <a:effectLst/>
                          <a:latin typeface="+mn-lt"/>
                        </a:rPr>
                        <a:t>T</a:t>
                      </a:r>
                      <a:r>
                        <a:rPr lang="en-US" sz="1700" b="0" i="0" u="none" strike="noStrike" baseline="-25000" dirty="0">
                          <a:solidFill>
                            <a:schemeClr val="tx2"/>
                          </a:solidFill>
                          <a:effectLst/>
                          <a:latin typeface="+mn-lt"/>
                        </a:rPr>
                        <a:t>on</a:t>
                      </a:r>
                      <a:r>
                        <a:rPr lang="en-US" sz="1700" b="0" i="0" u="none" strike="noStrike" dirty="0">
                          <a:solidFill>
                            <a:schemeClr val="tx2"/>
                          </a:solidFill>
                          <a:effectLst/>
                          <a:latin typeface="+mn-lt"/>
                        </a:rPr>
                        <a:t> (°C)</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lnTlToBr w="12700" cmpd="sng">
                      <a:noFill/>
                      <a:prstDash val="solid"/>
                    </a:lnTlToBr>
                    <a:lnBlToTr w="12700" cmpd="sng">
                      <a:noFill/>
                      <a:prstDash val="solid"/>
                    </a:lnBlToTr>
                    <a:noFill/>
                  </a:tcPr>
                </a:tc>
                <a:tc>
                  <a:txBody>
                    <a:bodyPr/>
                    <a:lstStyle/>
                    <a:p>
                      <a:pPr algn="r">
                        <a:lnSpc>
                          <a:spcPct val="150000"/>
                        </a:lnSpc>
                        <a:spcAft>
                          <a:spcPts val="1000"/>
                        </a:spcAft>
                      </a:pPr>
                      <a:r>
                        <a:rPr lang="en-US" sz="1700" kern="100">
                          <a:solidFill>
                            <a:schemeClr val="tx2"/>
                          </a:solidFill>
                          <a:effectLst/>
                          <a:latin typeface="+mn-lt"/>
                          <a:ea typeface="Calibri" panose="020F0502020204030204" pitchFamily="34" charset="0"/>
                          <a:cs typeface="Times New Roman" panose="02020603050405020304" pitchFamily="18" charset="0"/>
                        </a:rPr>
                        <a:t>4.9</a:t>
                      </a:r>
                      <a:endParaRPr lang="en-AS" sz="1700" kern="100">
                        <a:solidFill>
                          <a:schemeClr val="tx2"/>
                        </a:solidFill>
                        <a:effectLst/>
                        <a:latin typeface="+mn-lt"/>
                        <a:ea typeface="Calibri" panose="020F0502020204030204" pitchFamily="34" charset="0"/>
                        <a:cs typeface="Times New Roman" panose="02020603050405020304" pitchFamily="18" charset="0"/>
                      </a:endParaRPr>
                    </a:p>
                  </a:txBody>
                  <a:tcPr marL="68580" marR="68580" marT="0" marB="0" anchor="ctr">
                    <a:lnL w="6350" cap="flat" cmpd="sng" algn="ctr">
                      <a:solidFill>
                        <a:srgbClr val="000000"/>
                      </a:solidFill>
                      <a:prstDash val="solid"/>
                      <a:round/>
                      <a:headEnd type="none" w="med" len="med"/>
                      <a:tailEnd type="none" w="med" len="med"/>
                    </a:lnL>
                    <a:lnR>
                      <a:noFill/>
                    </a:lnR>
                    <a:lnT>
                      <a:noFill/>
                    </a:lnT>
                    <a:lnB>
                      <a:noFill/>
                    </a:lnB>
                    <a:lnTlToBr w="12700" cmpd="sng">
                      <a:noFill/>
                      <a:prstDash val="solid"/>
                    </a:lnTlToBr>
                    <a:lnBlToTr w="12700" cmpd="sng">
                      <a:noFill/>
                      <a:prstDash val="solid"/>
                    </a:lnBlToTr>
                    <a:noFill/>
                  </a:tcPr>
                </a:tc>
                <a:tc>
                  <a:txBody>
                    <a:bodyPr/>
                    <a:lstStyle/>
                    <a:p>
                      <a:pPr algn="r">
                        <a:lnSpc>
                          <a:spcPct val="150000"/>
                        </a:lnSpc>
                        <a:spcAft>
                          <a:spcPts val="1000"/>
                        </a:spcAft>
                      </a:pPr>
                      <a:r>
                        <a:rPr lang="en-US" sz="1700" kern="100" dirty="0">
                          <a:solidFill>
                            <a:schemeClr val="tx2"/>
                          </a:solidFill>
                          <a:effectLst/>
                          <a:latin typeface="+mn-lt"/>
                          <a:ea typeface="Calibri" panose="020F0502020204030204" pitchFamily="34" charset="0"/>
                          <a:cs typeface="Times New Roman" panose="02020603050405020304" pitchFamily="18" charset="0"/>
                        </a:rPr>
                        <a:t>34.1</a:t>
                      </a:r>
                      <a:endParaRPr lang="en-AS" sz="1700" kern="100" dirty="0">
                        <a:solidFill>
                          <a:schemeClr val="tx2"/>
                        </a:solidFill>
                        <a:effectLst/>
                        <a:latin typeface="+mn-lt"/>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lnTlToBr w="12700" cmpd="sng">
                      <a:noFill/>
                      <a:prstDash val="solid"/>
                    </a:lnTlToBr>
                    <a:lnBlToTr w="12700" cmpd="sng">
                      <a:noFill/>
                      <a:prstDash val="solid"/>
                    </a:lnBlToTr>
                    <a:solidFill>
                      <a:schemeClr val="accent1">
                        <a:lumMod val="20000"/>
                        <a:lumOff val="80000"/>
                      </a:schemeClr>
                    </a:solidFill>
                  </a:tcPr>
                </a:tc>
                <a:tc>
                  <a:txBody>
                    <a:bodyPr/>
                    <a:lstStyle/>
                    <a:p>
                      <a:pPr algn="r">
                        <a:lnSpc>
                          <a:spcPct val="150000"/>
                        </a:lnSpc>
                        <a:spcAft>
                          <a:spcPts val="1000"/>
                        </a:spcAft>
                      </a:pPr>
                      <a:r>
                        <a:rPr lang="en-US" sz="1700" kern="100">
                          <a:solidFill>
                            <a:schemeClr val="tx2"/>
                          </a:solidFill>
                          <a:effectLst/>
                          <a:latin typeface="+mn-lt"/>
                          <a:ea typeface="Calibri" panose="020F0502020204030204" pitchFamily="34" charset="0"/>
                          <a:cs typeface="Times New Roman" panose="02020603050405020304" pitchFamily="18" charset="0"/>
                        </a:rPr>
                        <a:t>28</a:t>
                      </a:r>
                      <a:endParaRPr lang="en-AS" sz="1700" kern="100">
                        <a:solidFill>
                          <a:schemeClr val="tx2"/>
                        </a:solidFill>
                        <a:effectLst/>
                        <a:latin typeface="+mn-lt"/>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r">
                        <a:lnSpc>
                          <a:spcPct val="150000"/>
                        </a:lnSpc>
                        <a:spcAft>
                          <a:spcPts val="1000"/>
                        </a:spcAft>
                      </a:pPr>
                      <a:r>
                        <a:rPr lang="en-US" sz="1700" kern="100" dirty="0">
                          <a:solidFill>
                            <a:schemeClr val="tx2"/>
                          </a:solidFill>
                          <a:effectLst/>
                          <a:latin typeface="+mn-lt"/>
                          <a:ea typeface="Calibri" panose="020F0502020204030204" pitchFamily="34" charset="0"/>
                          <a:cs typeface="Times New Roman" panose="02020603050405020304" pitchFamily="18" charset="0"/>
                        </a:rPr>
                        <a:t>32.9</a:t>
                      </a:r>
                      <a:endParaRPr lang="en-AS" sz="1700" kern="100" dirty="0">
                        <a:solidFill>
                          <a:schemeClr val="tx2"/>
                        </a:solidFill>
                        <a:effectLst/>
                        <a:latin typeface="+mn-lt"/>
                        <a:ea typeface="Calibri" panose="020F0502020204030204" pitchFamily="34" charset="0"/>
                        <a:cs typeface="Times New Roman" panose="02020603050405020304" pitchFamily="18" charset="0"/>
                      </a:endParaRPr>
                    </a:p>
                  </a:txBody>
                  <a:tcPr marL="68580" marR="68580" marT="0" marB="0" anchor="ctr">
                    <a:lnL>
                      <a:noFill/>
                    </a:lnL>
                    <a:lnR w="6350" cap="flat" cmpd="sng" algn="ctr">
                      <a:solidFill>
                        <a:srgbClr val="000000"/>
                      </a:solidFill>
                      <a:prstDash val="solid"/>
                      <a:round/>
                      <a:headEnd type="none" w="med" len="med"/>
                      <a:tailEnd type="none" w="med" len="med"/>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3268653681"/>
                  </a:ext>
                </a:extLst>
              </a:tr>
              <a:tr h="289219">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l" fontAlgn="b">
                        <a:lnSpc>
                          <a:spcPct val="150000"/>
                        </a:lnSpc>
                      </a:pPr>
                      <a:r>
                        <a:rPr lang="en-US" sz="1700" b="0" i="0" u="none" strike="noStrike" dirty="0">
                          <a:solidFill>
                            <a:schemeClr val="tx2"/>
                          </a:solidFill>
                          <a:effectLst/>
                          <a:latin typeface="+mn-lt"/>
                        </a:rPr>
                        <a:t>T</a:t>
                      </a:r>
                      <a:r>
                        <a:rPr lang="en-US" sz="1700" b="0" i="0" u="none" strike="noStrike" kern="1200" baseline="-25000" dirty="0">
                          <a:solidFill>
                            <a:schemeClr val="tx2"/>
                          </a:solidFill>
                          <a:effectLst/>
                          <a:latin typeface="+mn-lt"/>
                          <a:ea typeface="+mn-ea"/>
                          <a:cs typeface="+mn-cs"/>
                        </a:rPr>
                        <a:t>peak </a:t>
                      </a:r>
                      <a:r>
                        <a:rPr lang="en-US" sz="1700" b="0" i="0" u="none" strike="noStrike" dirty="0">
                          <a:solidFill>
                            <a:schemeClr val="tx2"/>
                          </a:solidFill>
                          <a:effectLst/>
                          <a:latin typeface="+mn-lt"/>
                        </a:rPr>
                        <a:t>(°C)</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lnTlToBr w="12700" cmpd="sng">
                      <a:noFill/>
                      <a:prstDash val="solid"/>
                    </a:lnTlToBr>
                    <a:lnBlToTr w="12700" cmpd="sng">
                      <a:noFill/>
                      <a:prstDash val="solid"/>
                    </a:lnBlToTr>
                    <a:noFill/>
                  </a:tcPr>
                </a:tc>
                <a:tc>
                  <a:txBody>
                    <a:bodyPr/>
                    <a:lstStyle/>
                    <a:p>
                      <a:pPr algn="r">
                        <a:lnSpc>
                          <a:spcPct val="150000"/>
                        </a:lnSpc>
                        <a:spcAft>
                          <a:spcPts val="1000"/>
                        </a:spcAft>
                      </a:pPr>
                      <a:r>
                        <a:rPr lang="en-US" sz="1700" kern="100">
                          <a:solidFill>
                            <a:schemeClr val="tx2"/>
                          </a:solidFill>
                          <a:effectLst/>
                          <a:latin typeface="+mn-lt"/>
                          <a:ea typeface="Calibri" panose="020F0502020204030204" pitchFamily="34" charset="0"/>
                          <a:cs typeface="Times New Roman" panose="02020603050405020304" pitchFamily="18" charset="0"/>
                        </a:rPr>
                        <a:t>0</a:t>
                      </a:r>
                      <a:endParaRPr lang="en-AS" sz="1700" kern="100">
                        <a:solidFill>
                          <a:schemeClr val="tx2"/>
                        </a:solidFill>
                        <a:effectLst/>
                        <a:latin typeface="+mn-lt"/>
                        <a:ea typeface="Calibri" panose="020F0502020204030204" pitchFamily="34" charset="0"/>
                        <a:cs typeface="Times New Roman" panose="02020603050405020304" pitchFamily="18" charset="0"/>
                      </a:endParaRPr>
                    </a:p>
                  </a:txBody>
                  <a:tcPr marL="68580" marR="68580" marT="0" marB="0" anchor="ctr">
                    <a:lnL w="6350" cap="flat" cmpd="sng" algn="ctr">
                      <a:solidFill>
                        <a:srgbClr val="000000"/>
                      </a:solidFill>
                      <a:prstDash val="solid"/>
                      <a:round/>
                      <a:headEnd type="none" w="med" len="med"/>
                      <a:tailEnd type="none" w="med" len="med"/>
                    </a:lnL>
                    <a:lnR>
                      <a:noFill/>
                    </a:lnR>
                    <a:lnT>
                      <a:noFill/>
                    </a:lnT>
                    <a:lnB>
                      <a:noFill/>
                    </a:lnB>
                    <a:lnTlToBr w="12700" cmpd="sng">
                      <a:noFill/>
                      <a:prstDash val="solid"/>
                    </a:lnTlToBr>
                    <a:lnBlToTr w="12700" cmpd="sng">
                      <a:noFill/>
                      <a:prstDash val="solid"/>
                    </a:lnBlToTr>
                    <a:noFill/>
                  </a:tcPr>
                </a:tc>
                <a:tc>
                  <a:txBody>
                    <a:bodyPr/>
                    <a:lstStyle/>
                    <a:p>
                      <a:pPr algn="r">
                        <a:lnSpc>
                          <a:spcPct val="150000"/>
                        </a:lnSpc>
                        <a:spcAft>
                          <a:spcPts val="1000"/>
                        </a:spcAft>
                      </a:pPr>
                      <a:r>
                        <a:rPr lang="en-US" sz="1700" kern="100" dirty="0">
                          <a:solidFill>
                            <a:schemeClr val="tx2"/>
                          </a:solidFill>
                          <a:effectLst/>
                          <a:latin typeface="+mn-lt"/>
                          <a:ea typeface="Calibri" panose="020F0502020204030204" pitchFamily="34" charset="0"/>
                          <a:cs typeface="Times New Roman" panose="02020603050405020304" pitchFamily="18" charset="0"/>
                        </a:rPr>
                        <a:t>41</a:t>
                      </a:r>
                      <a:endParaRPr lang="en-AS" sz="1700" kern="100" dirty="0">
                        <a:solidFill>
                          <a:schemeClr val="tx2"/>
                        </a:solidFill>
                        <a:effectLst/>
                        <a:latin typeface="+mn-lt"/>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lnTlToBr w="12700" cmpd="sng">
                      <a:noFill/>
                      <a:prstDash val="solid"/>
                    </a:lnTlToBr>
                    <a:lnBlToTr w="12700" cmpd="sng">
                      <a:noFill/>
                      <a:prstDash val="solid"/>
                    </a:lnBlToTr>
                    <a:solidFill>
                      <a:schemeClr val="accent1">
                        <a:lumMod val="20000"/>
                        <a:lumOff val="80000"/>
                      </a:schemeClr>
                    </a:solidFill>
                  </a:tcPr>
                </a:tc>
                <a:tc>
                  <a:txBody>
                    <a:bodyPr/>
                    <a:lstStyle/>
                    <a:p>
                      <a:pPr algn="r">
                        <a:lnSpc>
                          <a:spcPct val="150000"/>
                        </a:lnSpc>
                        <a:spcAft>
                          <a:spcPts val="1000"/>
                        </a:spcAft>
                      </a:pPr>
                      <a:r>
                        <a:rPr lang="en-US" sz="1700" kern="100" dirty="0">
                          <a:solidFill>
                            <a:schemeClr val="tx2"/>
                          </a:solidFill>
                          <a:effectLst/>
                          <a:latin typeface="+mn-lt"/>
                          <a:ea typeface="Calibri" panose="020F0502020204030204" pitchFamily="34" charset="0"/>
                          <a:cs typeface="Times New Roman" panose="02020603050405020304" pitchFamily="18" charset="0"/>
                        </a:rPr>
                        <a:t>35.3</a:t>
                      </a:r>
                      <a:endParaRPr lang="en-AS" sz="1700" kern="100" dirty="0">
                        <a:solidFill>
                          <a:schemeClr val="tx2"/>
                        </a:solidFill>
                        <a:effectLst/>
                        <a:latin typeface="+mn-lt"/>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r">
                        <a:lnSpc>
                          <a:spcPct val="150000"/>
                        </a:lnSpc>
                        <a:spcAft>
                          <a:spcPts val="1000"/>
                        </a:spcAft>
                      </a:pPr>
                      <a:r>
                        <a:rPr lang="en-US" sz="1700" kern="100">
                          <a:solidFill>
                            <a:schemeClr val="tx2"/>
                          </a:solidFill>
                          <a:effectLst/>
                          <a:latin typeface="+mn-lt"/>
                          <a:ea typeface="Calibri" panose="020F0502020204030204" pitchFamily="34" charset="0"/>
                          <a:cs typeface="Times New Roman" panose="02020603050405020304" pitchFamily="18" charset="0"/>
                        </a:rPr>
                        <a:t>23.3</a:t>
                      </a:r>
                      <a:endParaRPr lang="en-AS" sz="1700" kern="100">
                        <a:solidFill>
                          <a:schemeClr val="tx2"/>
                        </a:solidFill>
                        <a:effectLst/>
                        <a:latin typeface="+mn-lt"/>
                        <a:ea typeface="Calibri" panose="020F0502020204030204" pitchFamily="34" charset="0"/>
                        <a:cs typeface="Times New Roman" panose="02020603050405020304" pitchFamily="18" charset="0"/>
                      </a:endParaRPr>
                    </a:p>
                  </a:txBody>
                  <a:tcPr marL="68580" marR="68580" marT="0" marB="0" anchor="ctr">
                    <a:lnL>
                      <a:noFill/>
                    </a:lnL>
                    <a:lnR w="6350" cap="flat" cmpd="sng" algn="ctr">
                      <a:solidFill>
                        <a:srgbClr val="000000"/>
                      </a:solidFill>
                      <a:prstDash val="solid"/>
                      <a:round/>
                      <a:headEnd type="none" w="med" len="med"/>
                      <a:tailEnd type="none" w="med" len="med"/>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3276583101"/>
                  </a:ext>
                </a:extLst>
              </a:tr>
              <a:tr h="289219">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l" fontAlgn="b">
                        <a:lnSpc>
                          <a:spcPct val="150000"/>
                        </a:lnSpc>
                      </a:pPr>
                      <a:r>
                        <a:rPr lang="en-US" sz="1700" b="0" i="0" u="none" strike="noStrike" dirty="0">
                          <a:solidFill>
                            <a:schemeClr val="tx2"/>
                          </a:solidFill>
                          <a:effectLst/>
                          <a:latin typeface="+mn-lt"/>
                        </a:rPr>
                        <a:t>T</a:t>
                      </a:r>
                      <a:r>
                        <a:rPr lang="en-US" sz="1700" b="0" i="0" u="none" strike="noStrike" baseline="-25000" dirty="0">
                          <a:solidFill>
                            <a:schemeClr val="tx2"/>
                          </a:solidFill>
                          <a:effectLst/>
                          <a:latin typeface="+mn-lt"/>
                        </a:rPr>
                        <a:t>off</a:t>
                      </a:r>
                      <a:r>
                        <a:rPr lang="en-US" sz="1700" b="0" i="0" u="none" strike="noStrike" dirty="0">
                          <a:solidFill>
                            <a:schemeClr val="tx2"/>
                          </a:solidFill>
                          <a:effectLst/>
                          <a:latin typeface="+mn-lt"/>
                        </a:rPr>
                        <a:t> (°C)</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lnTlToBr w="12700" cmpd="sng">
                      <a:noFill/>
                      <a:prstDash val="solid"/>
                    </a:lnTlToBr>
                    <a:lnBlToTr w="12700" cmpd="sng">
                      <a:noFill/>
                      <a:prstDash val="solid"/>
                    </a:lnBlToTr>
                    <a:noFill/>
                  </a:tcPr>
                </a:tc>
                <a:tc>
                  <a:txBody>
                    <a:bodyPr/>
                    <a:lstStyle/>
                    <a:p>
                      <a:pPr algn="r">
                        <a:lnSpc>
                          <a:spcPct val="150000"/>
                        </a:lnSpc>
                        <a:spcAft>
                          <a:spcPts val="1000"/>
                        </a:spcAft>
                      </a:pPr>
                      <a:r>
                        <a:rPr lang="en-US" sz="1700" kern="100">
                          <a:solidFill>
                            <a:schemeClr val="tx2"/>
                          </a:solidFill>
                          <a:effectLst/>
                          <a:latin typeface="+mn-lt"/>
                          <a:ea typeface="Calibri" panose="020F0502020204030204" pitchFamily="34" charset="0"/>
                          <a:cs typeface="Times New Roman" panose="02020603050405020304" pitchFamily="18" charset="0"/>
                        </a:rPr>
                        <a:t>0.0</a:t>
                      </a:r>
                      <a:endParaRPr lang="en-AS" sz="1700" kern="100">
                        <a:solidFill>
                          <a:schemeClr val="tx2"/>
                        </a:solidFill>
                        <a:effectLst/>
                        <a:latin typeface="+mn-lt"/>
                        <a:ea typeface="Calibri" panose="020F0502020204030204" pitchFamily="34" charset="0"/>
                        <a:cs typeface="Times New Roman" panose="02020603050405020304" pitchFamily="18" charset="0"/>
                      </a:endParaRPr>
                    </a:p>
                  </a:txBody>
                  <a:tcPr marL="68580" marR="68580" marT="0" marB="0" anchor="ctr">
                    <a:lnL w="6350" cap="flat" cmpd="sng" algn="ctr">
                      <a:solidFill>
                        <a:srgbClr val="000000"/>
                      </a:solidFill>
                      <a:prstDash val="solid"/>
                      <a:round/>
                      <a:headEnd type="none" w="med" len="med"/>
                      <a:tailEnd type="none" w="med" len="med"/>
                    </a:lnL>
                    <a:lnR>
                      <a:noFill/>
                    </a:lnR>
                    <a:lnT>
                      <a:noFill/>
                    </a:lnT>
                    <a:lnB>
                      <a:noFill/>
                    </a:lnB>
                    <a:lnTlToBr w="12700" cmpd="sng">
                      <a:noFill/>
                      <a:prstDash val="solid"/>
                    </a:lnTlToBr>
                    <a:lnBlToTr w="12700" cmpd="sng">
                      <a:noFill/>
                      <a:prstDash val="solid"/>
                    </a:lnBlToTr>
                    <a:noFill/>
                  </a:tcPr>
                </a:tc>
                <a:tc>
                  <a:txBody>
                    <a:bodyPr/>
                    <a:lstStyle/>
                    <a:p>
                      <a:pPr algn="r">
                        <a:lnSpc>
                          <a:spcPct val="150000"/>
                        </a:lnSpc>
                        <a:spcAft>
                          <a:spcPts val="1000"/>
                        </a:spcAft>
                      </a:pPr>
                      <a:r>
                        <a:rPr lang="en-US" sz="1700" kern="100" dirty="0">
                          <a:solidFill>
                            <a:schemeClr val="tx2"/>
                          </a:solidFill>
                          <a:effectLst/>
                          <a:latin typeface="+mn-lt"/>
                          <a:ea typeface="Calibri" panose="020F0502020204030204" pitchFamily="34" charset="0"/>
                          <a:cs typeface="Times New Roman" panose="02020603050405020304" pitchFamily="18" charset="0"/>
                        </a:rPr>
                        <a:t>65.5</a:t>
                      </a:r>
                      <a:endParaRPr lang="en-AS" sz="1700" kern="100" dirty="0">
                        <a:solidFill>
                          <a:schemeClr val="tx2"/>
                        </a:solidFill>
                        <a:effectLst/>
                        <a:latin typeface="+mn-lt"/>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lnTlToBr w="12700" cmpd="sng">
                      <a:noFill/>
                      <a:prstDash val="solid"/>
                    </a:lnTlToBr>
                    <a:lnBlToTr w="12700" cmpd="sng">
                      <a:noFill/>
                      <a:prstDash val="solid"/>
                    </a:lnBlToTr>
                    <a:solidFill>
                      <a:schemeClr val="accent1">
                        <a:lumMod val="20000"/>
                        <a:lumOff val="80000"/>
                      </a:schemeClr>
                    </a:solidFill>
                  </a:tcPr>
                </a:tc>
                <a:tc>
                  <a:txBody>
                    <a:bodyPr/>
                    <a:lstStyle/>
                    <a:p>
                      <a:pPr algn="r">
                        <a:lnSpc>
                          <a:spcPct val="150000"/>
                        </a:lnSpc>
                        <a:spcAft>
                          <a:spcPts val="1000"/>
                        </a:spcAft>
                      </a:pPr>
                      <a:r>
                        <a:rPr lang="en-US" sz="1700" kern="100">
                          <a:solidFill>
                            <a:schemeClr val="tx2"/>
                          </a:solidFill>
                          <a:effectLst/>
                          <a:latin typeface="+mn-lt"/>
                          <a:ea typeface="Calibri" panose="020F0502020204030204" pitchFamily="34" charset="0"/>
                          <a:cs typeface="Times New Roman" panose="02020603050405020304" pitchFamily="18" charset="0"/>
                        </a:rPr>
                        <a:t>10.7</a:t>
                      </a:r>
                      <a:endParaRPr lang="en-AS" sz="1700" kern="100">
                        <a:solidFill>
                          <a:schemeClr val="tx2"/>
                        </a:solidFill>
                        <a:effectLst/>
                        <a:latin typeface="+mn-lt"/>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r">
                        <a:lnSpc>
                          <a:spcPct val="150000"/>
                        </a:lnSpc>
                        <a:spcAft>
                          <a:spcPts val="1000"/>
                        </a:spcAft>
                      </a:pPr>
                      <a:r>
                        <a:rPr lang="en-US" sz="1700" kern="100">
                          <a:solidFill>
                            <a:schemeClr val="tx2"/>
                          </a:solidFill>
                          <a:effectLst/>
                          <a:latin typeface="+mn-lt"/>
                          <a:ea typeface="Calibri" panose="020F0502020204030204" pitchFamily="34" charset="0"/>
                          <a:cs typeface="Times New Roman" panose="02020603050405020304" pitchFamily="18" charset="0"/>
                        </a:rPr>
                        <a:t>23.8</a:t>
                      </a:r>
                      <a:endParaRPr lang="en-AS" sz="1700" kern="100">
                        <a:solidFill>
                          <a:schemeClr val="tx2"/>
                        </a:solidFill>
                        <a:effectLst/>
                        <a:latin typeface="+mn-lt"/>
                        <a:ea typeface="Calibri" panose="020F0502020204030204" pitchFamily="34" charset="0"/>
                        <a:cs typeface="Times New Roman" panose="02020603050405020304" pitchFamily="18" charset="0"/>
                      </a:endParaRPr>
                    </a:p>
                  </a:txBody>
                  <a:tcPr marL="68580" marR="68580" marT="0" marB="0" anchor="ctr">
                    <a:lnL>
                      <a:noFill/>
                    </a:lnL>
                    <a:lnR w="6350" cap="flat" cmpd="sng" algn="ctr">
                      <a:solidFill>
                        <a:srgbClr val="000000"/>
                      </a:solidFill>
                      <a:prstDash val="solid"/>
                      <a:round/>
                      <a:headEnd type="none" w="med" len="med"/>
                      <a:tailEnd type="none" w="med" len="med"/>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795758988"/>
                  </a:ext>
                </a:extLst>
              </a:tr>
              <a:tr h="448350">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l" fontAlgn="b">
                        <a:lnSpc>
                          <a:spcPct val="150000"/>
                        </a:lnSpc>
                      </a:pPr>
                      <a:r>
                        <a:rPr lang="en-US" sz="1700" b="0" i="0" u="none" strike="noStrike" dirty="0">
                          <a:solidFill>
                            <a:schemeClr val="tx2"/>
                          </a:solidFill>
                          <a:effectLst/>
                          <a:latin typeface="+mn-lt"/>
                        </a:rPr>
                        <a:t>T</a:t>
                      </a:r>
                      <a:r>
                        <a:rPr lang="en-US" sz="1700" b="0" i="0" u="none" strike="noStrike" baseline="-25000" dirty="0">
                          <a:solidFill>
                            <a:schemeClr val="tx2"/>
                          </a:solidFill>
                          <a:effectLst/>
                          <a:latin typeface="+mn-lt"/>
                        </a:rPr>
                        <a:t>on-off</a:t>
                      </a:r>
                      <a:r>
                        <a:rPr lang="en-US" sz="1700" b="0" i="0" u="none" strike="noStrike" dirty="0">
                          <a:solidFill>
                            <a:schemeClr val="tx2"/>
                          </a:solidFill>
                          <a:effectLst/>
                          <a:latin typeface="+mn-lt"/>
                        </a:rPr>
                        <a:t> (°C)</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lnSpc>
                          <a:spcPct val="150000"/>
                        </a:lnSpc>
                        <a:spcAft>
                          <a:spcPts val="1000"/>
                        </a:spcAft>
                      </a:pPr>
                      <a:r>
                        <a:rPr lang="en-US" sz="1700" kern="100">
                          <a:solidFill>
                            <a:schemeClr val="tx2"/>
                          </a:solidFill>
                          <a:effectLst/>
                          <a:latin typeface="+mn-lt"/>
                          <a:ea typeface="Calibri" panose="020F0502020204030204" pitchFamily="34" charset="0"/>
                          <a:cs typeface="Times New Roman" panose="02020603050405020304" pitchFamily="18" charset="0"/>
                        </a:rPr>
                        <a:t>0.0</a:t>
                      </a:r>
                      <a:endParaRPr lang="en-AS" sz="1700" kern="100">
                        <a:solidFill>
                          <a:schemeClr val="tx2"/>
                        </a:solidFill>
                        <a:effectLst/>
                        <a:latin typeface="+mn-lt"/>
                        <a:ea typeface="Calibri" panose="020F0502020204030204" pitchFamily="34" charset="0"/>
                        <a:cs typeface="Times New Roman" panose="02020603050405020304" pitchFamily="18" charset="0"/>
                      </a:endParaRPr>
                    </a:p>
                  </a:txBody>
                  <a:tcPr marL="68580" marR="68580" marT="0" marB="0" anchor="ctr">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lnSpc>
                          <a:spcPct val="150000"/>
                        </a:lnSpc>
                        <a:spcAft>
                          <a:spcPts val="1000"/>
                        </a:spcAft>
                      </a:pPr>
                      <a:r>
                        <a:rPr lang="en-US" sz="1700" kern="100" dirty="0">
                          <a:solidFill>
                            <a:schemeClr val="tx2"/>
                          </a:solidFill>
                          <a:effectLst/>
                          <a:latin typeface="+mn-lt"/>
                          <a:ea typeface="Calibri" panose="020F0502020204030204" pitchFamily="34" charset="0"/>
                          <a:cs typeface="Times New Roman" panose="02020603050405020304" pitchFamily="18" charset="0"/>
                        </a:rPr>
                        <a:t>57.7</a:t>
                      </a:r>
                      <a:endParaRPr lang="en-AS" sz="1700" kern="100" dirty="0">
                        <a:solidFill>
                          <a:schemeClr val="tx2"/>
                        </a:solidFill>
                        <a:effectLst/>
                        <a:latin typeface="+mn-lt"/>
                        <a:ea typeface="Calibri" panose="020F0502020204030204" pitchFamily="34" charset="0"/>
                        <a:cs typeface="Times New Roman" panose="02020603050405020304" pitchFamily="18" charset="0"/>
                      </a:endParaRPr>
                    </a:p>
                  </a:txBody>
                  <a:tcPr marL="68580" marR="68580" marT="0" marB="0" anchor="ctr">
                    <a:lnL>
                      <a:noFill/>
                    </a:lnL>
                    <a:lnR>
                      <a:noFill/>
                    </a:lnR>
                    <a:lnT>
                      <a:noFill/>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r">
                        <a:lnSpc>
                          <a:spcPct val="150000"/>
                        </a:lnSpc>
                        <a:spcAft>
                          <a:spcPts val="1000"/>
                        </a:spcAft>
                      </a:pPr>
                      <a:r>
                        <a:rPr lang="en-US" sz="1700" kern="100" dirty="0">
                          <a:solidFill>
                            <a:schemeClr val="tx2"/>
                          </a:solidFill>
                          <a:effectLst/>
                          <a:latin typeface="+mn-lt"/>
                          <a:ea typeface="Calibri" panose="020F0502020204030204" pitchFamily="34" charset="0"/>
                          <a:cs typeface="Times New Roman" panose="02020603050405020304" pitchFamily="18" charset="0"/>
                        </a:rPr>
                        <a:t>9.5</a:t>
                      </a:r>
                      <a:endParaRPr lang="en-AS" sz="1700" kern="100" dirty="0">
                        <a:solidFill>
                          <a:schemeClr val="tx2"/>
                        </a:solidFill>
                        <a:effectLst/>
                        <a:latin typeface="+mn-lt"/>
                        <a:ea typeface="Calibri" panose="020F0502020204030204" pitchFamily="34" charset="0"/>
                        <a:cs typeface="Times New Roman" panose="02020603050405020304" pitchFamily="18" charset="0"/>
                      </a:endParaRPr>
                    </a:p>
                  </a:txBody>
                  <a:tcPr marL="68580" marR="68580" marT="0" marB="0" anchor="ctr">
                    <a:lnL>
                      <a:noFill/>
                    </a:lnL>
                    <a:lnR>
                      <a:noFill/>
                    </a:lnR>
                    <a:lnT>
                      <a:noFill/>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lnSpc>
                          <a:spcPct val="150000"/>
                        </a:lnSpc>
                        <a:spcAft>
                          <a:spcPts val="1000"/>
                        </a:spcAft>
                      </a:pPr>
                      <a:r>
                        <a:rPr lang="en-US" sz="1700" kern="100">
                          <a:solidFill>
                            <a:schemeClr val="tx2"/>
                          </a:solidFill>
                          <a:effectLst/>
                          <a:latin typeface="+mn-lt"/>
                          <a:ea typeface="Calibri" panose="020F0502020204030204" pitchFamily="34" charset="0"/>
                          <a:cs typeface="Times New Roman" panose="02020603050405020304" pitchFamily="18" charset="0"/>
                        </a:rPr>
                        <a:t>32.8</a:t>
                      </a:r>
                      <a:endParaRPr lang="en-AS" sz="1700" kern="100">
                        <a:solidFill>
                          <a:schemeClr val="tx2"/>
                        </a:solidFill>
                        <a:effectLst/>
                        <a:latin typeface="+mn-lt"/>
                        <a:ea typeface="Calibri" panose="020F0502020204030204" pitchFamily="34" charset="0"/>
                        <a:cs typeface="Times New Roman" panose="02020603050405020304" pitchFamily="18" charset="0"/>
                      </a:endParaRPr>
                    </a:p>
                  </a:txBody>
                  <a:tcPr marL="68580" marR="68580" marT="0" marB="0" anchor="ctr">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156956479"/>
                  </a:ext>
                </a:extLst>
              </a:tr>
              <a:tr h="289219">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l" fontAlgn="b">
                        <a:lnSpc>
                          <a:spcPct val="150000"/>
                        </a:lnSpc>
                      </a:pPr>
                      <a:r>
                        <a:rPr lang="en-US" sz="1700" b="0" i="0" u="none" strike="noStrike" dirty="0">
                          <a:solidFill>
                            <a:schemeClr val="tx2"/>
                          </a:solidFill>
                          <a:effectLst/>
                          <a:latin typeface="+mn-lt"/>
                        </a:rPr>
                        <a:t>TPC (db %)</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lnTlToBr w="12700" cmpd="sng">
                      <a:noFill/>
                      <a:prstDash val="solid"/>
                    </a:lnTlToBr>
                    <a:lnBlToTr w="12700" cmpd="sng">
                      <a:noFill/>
                      <a:prstDash val="solid"/>
                    </a:lnBlToTr>
                    <a:noFill/>
                  </a:tcPr>
                </a:tc>
                <a:tc>
                  <a:txBody>
                    <a:bodyPr/>
                    <a:lstStyle/>
                    <a:p>
                      <a:pPr algn="r">
                        <a:lnSpc>
                          <a:spcPct val="150000"/>
                        </a:lnSpc>
                        <a:spcAft>
                          <a:spcPts val="1000"/>
                        </a:spcAft>
                      </a:pPr>
                      <a:r>
                        <a:rPr lang="en-US" sz="1700" kern="100" dirty="0">
                          <a:solidFill>
                            <a:schemeClr val="tx2"/>
                          </a:solidFill>
                          <a:effectLst/>
                          <a:latin typeface="+mn-lt"/>
                          <a:ea typeface="Calibri" panose="020F0502020204030204" pitchFamily="34" charset="0"/>
                          <a:cs typeface="Times New Roman" panose="02020603050405020304" pitchFamily="18" charset="0"/>
                        </a:rPr>
                        <a:t>15.4</a:t>
                      </a:r>
                      <a:endParaRPr lang="en-AS" sz="1700" kern="100" dirty="0">
                        <a:solidFill>
                          <a:schemeClr val="tx2"/>
                        </a:solidFill>
                        <a:effectLst/>
                        <a:latin typeface="+mn-lt"/>
                        <a:ea typeface="Calibri" panose="020F0502020204030204" pitchFamily="34" charset="0"/>
                        <a:cs typeface="Times New Roman" panose="02020603050405020304" pitchFamily="18" charset="0"/>
                      </a:endParaRPr>
                    </a:p>
                  </a:txBody>
                  <a:tcPr marL="68580" marR="68580" marT="0"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lnTlToBr w="12700" cmpd="sng">
                      <a:noFill/>
                      <a:prstDash val="solid"/>
                    </a:lnTlToBr>
                    <a:lnBlToTr w="12700" cmpd="sng">
                      <a:noFill/>
                      <a:prstDash val="solid"/>
                    </a:lnBlToTr>
                    <a:noFill/>
                  </a:tcPr>
                </a:tc>
                <a:tc>
                  <a:txBody>
                    <a:bodyPr/>
                    <a:lstStyle/>
                    <a:p>
                      <a:pPr algn="r">
                        <a:lnSpc>
                          <a:spcPct val="150000"/>
                        </a:lnSpc>
                        <a:spcAft>
                          <a:spcPts val="1000"/>
                        </a:spcAft>
                      </a:pPr>
                      <a:r>
                        <a:rPr lang="en-US" sz="1700" kern="100" dirty="0">
                          <a:solidFill>
                            <a:schemeClr val="tx2"/>
                          </a:solidFill>
                          <a:effectLst/>
                          <a:latin typeface="+mn-lt"/>
                          <a:ea typeface="Calibri" panose="020F0502020204030204" pitchFamily="34" charset="0"/>
                          <a:cs typeface="Times New Roman" panose="02020603050405020304" pitchFamily="18" charset="0"/>
                        </a:rPr>
                        <a:t>76.5</a:t>
                      </a:r>
                      <a:endParaRPr lang="en-AS" sz="1700" kern="100" dirty="0">
                        <a:solidFill>
                          <a:schemeClr val="tx2"/>
                        </a:solidFill>
                        <a:effectLst/>
                        <a:latin typeface="+mn-lt"/>
                        <a:ea typeface="Calibri" panose="020F0502020204030204" pitchFamily="34" charset="0"/>
                        <a:cs typeface="Times New Roman" panose="02020603050405020304" pitchFamily="18" charset="0"/>
                      </a:endParaRPr>
                    </a:p>
                  </a:txBody>
                  <a:tcPr marL="68580" marR="68580" marT="0" marB="0" anchor="ctr">
                    <a:lnL>
                      <a:noFill/>
                    </a:lnL>
                    <a:lnR>
                      <a:noFill/>
                    </a:lnR>
                    <a:lnT w="6350" cap="flat" cmpd="sng" algn="ctr">
                      <a:solidFill>
                        <a:srgbClr val="000000"/>
                      </a:solidFill>
                      <a:prstDash val="solid"/>
                      <a:round/>
                      <a:headEnd type="none" w="med" len="med"/>
                      <a:tailEnd type="none" w="med" len="med"/>
                    </a:lnT>
                    <a:lnB>
                      <a:noFill/>
                    </a:lnB>
                    <a:lnTlToBr w="12700" cmpd="sng">
                      <a:noFill/>
                      <a:prstDash val="solid"/>
                    </a:lnTlToBr>
                    <a:lnBlToTr w="12700" cmpd="sng">
                      <a:noFill/>
                      <a:prstDash val="solid"/>
                    </a:lnBlToTr>
                    <a:solidFill>
                      <a:schemeClr val="accent1">
                        <a:lumMod val="20000"/>
                        <a:lumOff val="80000"/>
                      </a:schemeClr>
                    </a:solidFill>
                  </a:tcPr>
                </a:tc>
                <a:tc>
                  <a:txBody>
                    <a:bodyPr/>
                    <a:lstStyle/>
                    <a:p>
                      <a:pPr algn="r">
                        <a:lnSpc>
                          <a:spcPct val="150000"/>
                        </a:lnSpc>
                        <a:spcAft>
                          <a:spcPts val="1000"/>
                        </a:spcAft>
                      </a:pPr>
                      <a:r>
                        <a:rPr lang="en-US" sz="1700" kern="100" dirty="0">
                          <a:solidFill>
                            <a:schemeClr val="tx2"/>
                          </a:solidFill>
                          <a:effectLst/>
                          <a:latin typeface="+mn-lt"/>
                          <a:ea typeface="Calibri" panose="020F0502020204030204" pitchFamily="34" charset="0"/>
                          <a:cs typeface="Times New Roman" panose="02020603050405020304" pitchFamily="18" charset="0"/>
                        </a:rPr>
                        <a:t>6.8</a:t>
                      </a:r>
                      <a:endParaRPr lang="en-AS" sz="1700" kern="100" dirty="0">
                        <a:solidFill>
                          <a:schemeClr val="tx2"/>
                        </a:solidFill>
                        <a:effectLst/>
                        <a:latin typeface="+mn-lt"/>
                        <a:ea typeface="Calibri" panose="020F0502020204030204" pitchFamily="34" charset="0"/>
                        <a:cs typeface="Times New Roman" panose="02020603050405020304" pitchFamily="18" charset="0"/>
                      </a:endParaRPr>
                    </a:p>
                  </a:txBody>
                  <a:tcPr marL="68580" marR="68580" marT="0" marB="0" anchor="ctr">
                    <a:lnL>
                      <a:noFill/>
                    </a:lnL>
                    <a:lnR>
                      <a:noFill/>
                    </a:lnR>
                    <a:lnT w="6350" cap="flat" cmpd="sng" algn="ctr">
                      <a:solidFill>
                        <a:srgbClr val="000000"/>
                      </a:solidFill>
                      <a:prstDash val="solid"/>
                      <a:round/>
                      <a:headEnd type="none" w="med" len="med"/>
                      <a:tailEnd type="none" w="med" len="med"/>
                    </a:lnT>
                    <a:lnB>
                      <a:noFill/>
                    </a:lnB>
                    <a:lnTlToBr w="12700" cmpd="sng">
                      <a:noFill/>
                      <a:prstDash val="solid"/>
                    </a:lnTlToBr>
                    <a:lnBlToTr w="12700" cmpd="sng">
                      <a:noFill/>
                      <a:prstDash val="solid"/>
                    </a:lnBlToTr>
                    <a:noFill/>
                  </a:tcPr>
                </a:tc>
                <a:tc>
                  <a:txBody>
                    <a:bodyPr/>
                    <a:lstStyle/>
                    <a:p>
                      <a:pPr algn="r">
                        <a:lnSpc>
                          <a:spcPct val="150000"/>
                        </a:lnSpc>
                        <a:spcAft>
                          <a:spcPts val="1000"/>
                        </a:spcAft>
                      </a:pPr>
                      <a:r>
                        <a:rPr lang="en-US" sz="1700" kern="100">
                          <a:solidFill>
                            <a:schemeClr val="tx2"/>
                          </a:solidFill>
                          <a:effectLst/>
                          <a:latin typeface="+mn-lt"/>
                          <a:ea typeface="Calibri" panose="020F0502020204030204" pitchFamily="34" charset="0"/>
                          <a:cs typeface="Times New Roman" panose="02020603050405020304" pitchFamily="18" charset="0"/>
                        </a:rPr>
                        <a:t>1.2</a:t>
                      </a:r>
                      <a:endParaRPr lang="en-AS" sz="1700" kern="100">
                        <a:solidFill>
                          <a:schemeClr val="tx2"/>
                        </a:solidFill>
                        <a:effectLst/>
                        <a:latin typeface="+mn-lt"/>
                        <a:ea typeface="Calibri" panose="020F0502020204030204" pitchFamily="34" charset="0"/>
                        <a:cs typeface="Times New Roman" panose="02020603050405020304" pitchFamily="18" charset="0"/>
                      </a:endParaRPr>
                    </a:p>
                  </a:txBody>
                  <a:tcPr marL="68580" marR="68580" marT="0"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338512240"/>
                  </a:ext>
                </a:extLst>
              </a:tr>
              <a:tr h="289219">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l" fontAlgn="b">
                        <a:lnSpc>
                          <a:spcPct val="150000"/>
                        </a:lnSpc>
                      </a:pPr>
                      <a:r>
                        <a:rPr lang="en-US" sz="1700" b="0" i="0" u="none" strike="noStrike" dirty="0">
                          <a:solidFill>
                            <a:schemeClr val="tx2"/>
                          </a:solidFill>
                          <a:effectLst/>
                          <a:latin typeface="+mn-lt"/>
                        </a:rPr>
                        <a:t>TSC(db %)</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lnTlToBr w="12700" cmpd="sng">
                      <a:noFill/>
                      <a:prstDash val="solid"/>
                    </a:lnTlToBr>
                    <a:lnBlToTr w="12700" cmpd="sng">
                      <a:noFill/>
                      <a:prstDash val="solid"/>
                    </a:lnBlToTr>
                    <a:noFill/>
                  </a:tcPr>
                </a:tc>
                <a:tc>
                  <a:txBody>
                    <a:bodyPr/>
                    <a:lstStyle/>
                    <a:p>
                      <a:pPr algn="r">
                        <a:lnSpc>
                          <a:spcPct val="150000"/>
                        </a:lnSpc>
                        <a:spcAft>
                          <a:spcPts val="1000"/>
                        </a:spcAft>
                      </a:pPr>
                      <a:r>
                        <a:rPr lang="en-US" sz="1700" kern="100" dirty="0">
                          <a:solidFill>
                            <a:schemeClr val="tx2"/>
                          </a:solidFill>
                          <a:effectLst/>
                          <a:latin typeface="+mn-lt"/>
                          <a:ea typeface="Calibri" panose="020F0502020204030204" pitchFamily="34" charset="0"/>
                          <a:cs typeface="Times New Roman" panose="02020603050405020304" pitchFamily="18" charset="0"/>
                        </a:rPr>
                        <a:t>18.3</a:t>
                      </a:r>
                      <a:endParaRPr lang="en-AS" sz="1700" kern="100" dirty="0">
                        <a:solidFill>
                          <a:schemeClr val="tx2"/>
                        </a:solidFill>
                        <a:effectLst/>
                        <a:latin typeface="+mn-lt"/>
                        <a:ea typeface="Calibri" panose="020F0502020204030204" pitchFamily="34" charset="0"/>
                        <a:cs typeface="Times New Roman" panose="02020603050405020304" pitchFamily="18" charset="0"/>
                      </a:endParaRPr>
                    </a:p>
                  </a:txBody>
                  <a:tcPr marL="68580" marR="68580" marT="0" marB="0" anchor="ctr">
                    <a:lnL w="6350" cap="flat" cmpd="sng" algn="ctr">
                      <a:solidFill>
                        <a:srgbClr val="000000"/>
                      </a:solidFill>
                      <a:prstDash val="solid"/>
                      <a:round/>
                      <a:headEnd type="none" w="med" len="med"/>
                      <a:tailEnd type="none" w="med" len="med"/>
                    </a:lnL>
                    <a:lnR>
                      <a:noFill/>
                    </a:lnR>
                    <a:lnT>
                      <a:noFill/>
                    </a:lnT>
                    <a:lnB>
                      <a:noFill/>
                    </a:lnB>
                    <a:lnTlToBr w="12700" cmpd="sng">
                      <a:noFill/>
                      <a:prstDash val="solid"/>
                    </a:lnTlToBr>
                    <a:lnBlToTr w="12700" cmpd="sng">
                      <a:noFill/>
                      <a:prstDash val="solid"/>
                    </a:lnBlToTr>
                    <a:noFill/>
                  </a:tcPr>
                </a:tc>
                <a:tc>
                  <a:txBody>
                    <a:bodyPr/>
                    <a:lstStyle/>
                    <a:p>
                      <a:pPr algn="r">
                        <a:lnSpc>
                          <a:spcPct val="150000"/>
                        </a:lnSpc>
                        <a:spcAft>
                          <a:spcPts val="1000"/>
                        </a:spcAft>
                      </a:pPr>
                      <a:r>
                        <a:rPr lang="en-US" sz="1700" kern="100" dirty="0">
                          <a:solidFill>
                            <a:schemeClr val="tx2"/>
                          </a:solidFill>
                          <a:effectLst/>
                          <a:latin typeface="+mn-lt"/>
                          <a:ea typeface="Calibri" panose="020F0502020204030204" pitchFamily="34" charset="0"/>
                          <a:cs typeface="Times New Roman" panose="02020603050405020304" pitchFamily="18" charset="0"/>
                        </a:rPr>
                        <a:t>31.0</a:t>
                      </a:r>
                      <a:endParaRPr lang="en-AS" sz="1700" kern="100" dirty="0">
                        <a:solidFill>
                          <a:schemeClr val="tx2"/>
                        </a:solidFill>
                        <a:effectLst/>
                        <a:latin typeface="+mn-lt"/>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lnTlToBr w="12700" cmpd="sng">
                      <a:noFill/>
                      <a:prstDash val="solid"/>
                    </a:lnTlToBr>
                    <a:lnBlToTr w="12700" cmpd="sng">
                      <a:noFill/>
                      <a:prstDash val="solid"/>
                    </a:lnBlToTr>
                    <a:solidFill>
                      <a:schemeClr val="accent1">
                        <a:lumMod val="20000"/>
                        <a:lumOff val="80000"/>
                      </a:schemeClr>
                    </a:solidFill>
                  </a:tcPr>
                </a:tc>
                <a:tc>
                  <a:txBody>
                    <a:bodyPr/>
                    <a:lstStyle/>
                    <a:p>
                      <a:pPr algn="r">
                        <a:lnSpc>
                          <a:spcPct val="150000"/>
                        </a:lnSpc>
                        <a:spcAft>
                          <a:spcPts val="1000"/>
                        </a:spcAft>
                      </a:pPr>
                      <a:r>
                        <a:rPr lang="en-US" sz="1700" kern="100" dirty="0">
                          <a:solidFill>
                            <a:schemeClr val="tx2"/>
                          </a:solidFill>
                          <a:effectLst/>
                          <a:latin typeface="+mn-lt"/>
                          <a:ea typeface="Calibri" panose="020F0502020204030204" pitchFamily="34" charset="0"/>
                          <a:cs typeface="Times New Roman" panose="02020603050405020304" pitchFamily="18" charset="0"/>
                        </a:rPr>
                        <a:t>18.0</a:t>
                      </a:r>
                      <a:endParaRPr lang="en-AS" sz="1700" kern="100" dirty="0">
                        <a:solidFill>
                          <a:schemeClr val="tx2"/>
                        </a:solidFill>
                        <a:effectLst/>
                        <a:latin typeface="+mn-lt"/>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r">
                        <a:lnSpc>
                          <a:spcPct val="150000"/>
                        </a:lnSpc>
                        <a:spcAft>
                          <a:spcPts val="1000"/>
                        </a:spcAft>
                      </a:pPr>
                      <a:r>
                        <a:rPr lang="en-US" sz="1700" kern="100" dirty="0">
                          <a:solidFill>
                            <a:schemeClr val="tx2"/>
                          </a:solidFill>
                          <a:effectLst/>
                          <a:latin typeface="+mn-lt"/>
                          <a:ea typeface="Calibri" panose="020F0502020204030204" pitchFamily="34" charset="0"/>
                          <a:cs typeface="Times New Roman" panose="02020603050405020304" pitchFamily="18" charset="0"/>
                        </a:rPr>
                        <a:t>32.7</a:t>
                      </a:r>
                      <a:endParaRPr lang="en-AS" sz="1700" kern="100" dirty="0">
                        <a:solidFill>
                          <a:schemeClr val="tx2"/>
                        </a:solidFill>
                        <a:effectLst/>
                        <a:latin typeface="+mn-lt"/>
                        <a:ea typeface="Calibri" panose="020F0502020204030204" pitchFamily="34" charset="0"/>
                        <a:cs typeface="Times New Roman" panose="02020603050405020304" pitchFamily="18" charset="0"/>
                      </a:endParaRPr>
                    </a:p>
                  </a:txBody>
                  <a:tcPr marL="68580" marR="68580" marT="0" marB="0" anchor="ctr">
                    <a:lnL>
                      <a:noFill/>
                    </a:lnL>
                    <a:lnR w="6350" cap="flat" cmpd="sng" algn="ctr">
                      <a:solidFill>
                        <a:srgbClr val="000000"/>
                      </a:solidFill>
                      <a:prstDash val="solid"/>
                      <a:round/>
                      <a:headEnd type="none" w="med" len="med"/>
                      <a:tailEnd type="none" w="med" len="med"/>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3920047357"/>
                  </a:ext>
                </a:extLst>
              </a:tr>
              <a:tr h="289219">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l" fontAlgn="b">
                        <a:lnSpc>
                          <a:spcPct val="150000"/>
                        </a:lnSpc>
                      </a:pPr>
                      <a:r>
                        <a:rPr lang="en-US" sz="1700" b="0" i="0" u="none" strike="noStrike" dirty="0">
                          <a:solidFill>
                            <a:schemeClr val="tx2"/>
                          </a:solidFill>
                          <a:effectLst/>
                          <a:latin typeface="+mn-lt"/>
                        </a:rPr>
                        <a:t>A:AP</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lnSpc>
                          <a:spcPct val="150000"/>
                        </a:lnSpc>
                        <a:spcAft>
                          <a:spcPts val="1000"/>
                        </a:spcAft>
                      </a:pPr>
                      <a:r>
                        <a:rPr lang="en-US" sz="1700" kern="100">
                          <a:solidFill>
                            <a:schemeClr val="tx2"/>
                          </a:solidFill>
                          <a:effectLst/>
                          <a:latin typeface="+mn-lt"/>
                          <a:ea typeface="Calibri" panose="020F0502020204030204" pitchFamily="34" charset="0"/>
                          <a:cs typeface="Times New Roman" panose="02020603050405020304" pitchFamily="18" charset="0"/>
                        </a:rPr>
                        <a:t>0</a:t>
                      </a:r>
                      <a:endParaRPr lang="en-AS" sz="1700" kern="100">
                        <a:solidFill>
                          <a:schemeClr val="tx2"/>
                        </a:solidFill>
                        <a:effectLst/>
                        <a:latin typeface="+mn-lt"/>
                        <a:ea typeface="Calibri" panose="020F0502020204030204" pitchFamily="34" charset="0"/>
                        <a:cs typeface="Times New Roman" panose="02020603050405020304" pitchFamily="18" charset="0"/>
                      </a:endParaRPr>
                    </a:p>
                  </a:txBody>
                  <a:tcPr marL="68580" marR="68580" marT="0" marB="0" anchor="ctr">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lnSpc>
                          <a:spcPct val="150000"/>
                        </a:lnSpc>
                        <a:spcAft>
                          <a:spcPts val="1000"/>
                        </a:spcAft>
                      </a:pPr>
                      <a:r>
                        <a:rPr lang="en-US" sz="1700" kern="100" dirty="0">
                          <a:solidFill>
                            <a:schemeClr val="tx2"/>
                          </a:solidFill>
                          <a:effectLst/>
                          <a:latin typeface="+mn-lt"/>
                          <a:ea typeface="Calibri" panose="020F0502020204030204" pitchFamily="34" charset="0"/>
                          <a:cs typeface="Times New Roman" panose="02020603050405020304" pitchFamily="18" charset="0"/>
                        </a:rPr>
                        <a:t>25</a:t>
                      </a:r>
                      <a:endParaRPr lang="en-AS" sz="1700" kern="100" dirty="0">
                        <a:solidFill>
                          <a:schemeClr val="tx2"/>
                        </a:solidFill>
                        <a:effectLst/>
                        <a:latin typeface="+mn-lt"/>
                        <a:ea typeface="Calibri" panose="020F0502020204030204" pitchFamily="34" charset="0"/>
                        <a:cs typeface="Times New Roman" panose="02020603050405020304" pitchFamily="18" charset="0"/>
                      </a:endParaRPr>
                    </a:p>
                  </a:txBody>
                  <a:tcPr marL="68580" marR="68580" marT="0" marB="0" anchor="ctr">
                    <a:lnL>
                      <a:noFill/>
                    </a:lnL>
                    <a:lnR>
                      <a:noFill/>
                    </a:lnR>
                    <a:lnT>
                      <a:noFill/>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r">
                        <a:lnSpc>
                          <a:spcPct val="150000"/>
                        </a:lnSpc>
                        <a:spcAft>
                          <a:spcPts val="1000"/>
                        </a:spcAft>
                      </a:pPr>
                      <a:r>
                        <a:rPr lang="en-US" sz="1700" kern="100" dirty="0">
                          <a:solidFill>
                            <a:schemeClr val="tx2"/>
                          </a:solidFill>
                          <a:effectLst/>
                          <a:latin typeface="+mn-lt"/>
                          <a:ea typeface="Calibri" panose="020F0502020204030204" pitchFamily="34" charset="0"/>
                          <a:cs typeface="Times New Roman" panose="02020603050405020304" pitchFamily="18" charset="0"/>
                        </a:rPr>
                        <a:t>12.9</a:t>
                      </a:r>
                      <a:endParaRPr lang="en-AS" sz="1700" kern="100" dirty="0">
                        <a:solidFill>
                          <a:schemeClr val="tx2"/>
                        </a:solidFill>
                        <a:effectLst/>
                        <a:latin typeface="+mn-lt"/>
                        <a:ea typeface="Calibri" panose="020F0502020204030204" pitchFamily="34" charset="0"/>
                        <a:cs typeface="Times New Roman" panose="02020603050405020304" pitchFamily="18" charset="0"/>
                      </a:endParaRPr>
                    </a:p>
                  </a:txBody>
                  <a:tcPr marL="68580" marR="68580" marT="0" marB="0" anchor="ctr">
                    <a:lnL>
                      <a:noFill/>
                    </a:lnL>
                    <a:lnR>
                      <a:noFill/>
                    </a:lnR>
                    <a:lnT>
                      <a:noFill/>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lnSpc>
                          <a:spcPct val="150000"/>
                        </a:lnSpc>
                        <a:spcAft>
                          <a:spcPts val="1000"/>
                        </a:spcAft>
                      </a:pPr>
                      <a:r>
                        <a:rPr lang="en-US" sz="1700" kern="100" dirty="0">
                          <a:solidFill>
                            <a:schemeClr val="tx2"/>
                          </a:solidFill>
                          <a:effectLst/>
                          <a:latin typeface="+mn-lt"/>
                          <a:ea typeface="Calibri" panose="020F0502020204030204" pitchFamily="34" charset="0"/>
                          <a:cs typeface="Times New Roman" panose="02020603050405020304" pitchFamily="18" charset="0"/>
                        </a:rPr>
                        <a:t>62.4</a:t>
                      </a:r>
                      <a:endParaRPr lang="en-AS" sz="1700" kern="100" dirty="0">
                        <a:solidFill>
                          <a:schemeClr val="tx2"/>
                        </a:solidFill>
                        <a:effectLst/>
                        <a:latin typeface="+mn-lt"/>
                        <a:ea typeface="Calibri" panose="020F0502020204030204" pitchFamily="34" charset="0"/>
                        <a:cs typeface="Times New Roman" panose="02020603050405020304" pitchFamily="18" charset="0"/>
                      </a:endParaRPr>
                    </a:p>
                  </a:txBody>
                  <a:tcPr marL="68580" marR="68580" marT="0" marB="0" anchor="ctr">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160583770"/>
                  </a:ext>
                </a:extLst>
              </a:tr>
            </a:tbl>
          </a:graphicData>
        </a:graphic>
      </p:graphicFrame>
    </p:spTree>
    <p:extLst>
      <p:ext uri="{BB962C8B-B14F-4D97-AF65-F5344CB8AC3E}">
        <p14:creationId xmlns:p14="http://schemas.microsoft.com/office/powerpoint/2010/main" val="196527429"/>
      </p:ext>
    </p:extLst>
  </p:cSld>
  <p:clrMapOvr>
    <a:overrideClrMapping bg1="lt1" tx1="dk1" bg2="lt2" tx2="dk2" accent1="accent1" accent2="accent2" accent3="accent3" accent4="accent4" accent5="accent5" accent6="accent6" hlink="hlink" folHlink="folHlink"/>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F6EF35-5AA1-4D91-A124-F3EC6D872485}"/>
              </a:ext>
            </a:extLst>
          </p:cNvPr>
          <p:cNvSpPr>
            <a:spLocks noGrp="1"/>
          </p:cNvSpPr>
          <p:nvPr>
            <p:ph type="title"/>
          </p:nvPr>
        </p:nvSpPr>
        <p:spPr/>
        <p:txBody>
          <a:bodyPr/>
          <a:lstStyle/>
          <a:p>
            <a:pPr algn="ctr"/>
            <a:r>
              <a:rPr lang="en-US" dirty="0"/>
              <a:t>Resources</a:t>
            </a:r>
          </a:p>
        </p:txBody>
      </p:sp>
      <p:sp>
        <p:nvSpPr>
          <p:cNvPr id="3" name="Content Placeholder 2">
            <a:extLst>
              <a:ext uri="{FF2B5EF4-FFF2-40B4-BE49-F238E27FC236}">
                <a16:creationId xmlns:a16="http://schemas.microsoft.com/office/drawing/2014/main" id="{AF447E6B-ED0B-4BF3-A4D8-99D418999F93}"/>
              </a:ext>
            </a:extLst>
          </p:cNvPr>
          <p:cNvSpPr>
            <a:spLocks noGrp="1"/>
          </p:cNvSpPr>
          <p:nvPr>
            <p:ph idx="1"/>
          </p:nvPr>
        </p:nvSpPr>
        <p:spPr>
          <a:xfrm>
            <a:off x="495300" y="1391055"/>
            <a:ext cx="7411571" cy="4858869"/>
          </a:xfrm>
        </p:spPr>
        <p:txBody>
          <a:bodyPr>
            <a:normAutofit/>
          </a:bodyPr>
          <a:lstStyle/>
          <a:p>
            <a:pPr lvl="1"/>
            <a:r>
              <a:rPr lang="en-US" sz="1800" dirty="0">
                <a:solidFill>
                  <a:schemeClr val="accent1"/>
                </a:solidFill>
                <a:hlinkClick r:id="rId3">
                  <a:extLst>
                    <a:ext uri="{A12FA001-AC4F-418D-AE19-62706E023703}">
                      <ahyp:hlinkClr xmlns:ahyp="http://schemas.microsoft.com/office/drawing/2018/hyperlinkcolor" val="tx"/>
                    </a:ext>
                  </a:extLst>
                </a:hlinkClick>
              </a:rPr>
              <a:t>https://acsess.onlinelibrary.wiley.com/doi/full/10.1002/agj2.21433</a:t>
            </a:r>
            <a:endParaRPr lang="en-US" sz="1800" dirty="0">
              <a:solidFill>
                <a:schemeClr val="accent1"/>
              </a:solidFill>
            </a:endParaRPr>
          </a:p>
        </p:txBody>
      </p:sp>
      <p:sp>
        <p:nvSpPr>
          <p:cNvPr id="4" name="Slide Number Placeholder 3">
            <a:extLst>
              <a:ext uri="{FF2B5EF4-FFF2-40B4-BE49-F238E27FC236}">
                <a16:creationId xmlns:a16="http://schemas.microsoft.com/office/drawing/2014/main" id="{7CEAC7CE-1053-48E6-A348-4A8ED14A2354}"/>
              </a:ext>
            </a:extLst>
          </p:cNvPr>
          <p:cNvSpPr>
            <a:spLocks noGrp="1"/>
          </p:cNvSpPr>
          <p:nvPr>
            <p:ph type="sldNum" sz="quarter" idx="12"/>
          </p:nvPr>
        </p:nvSpPr>
        <p:spPr/>
        <p:txBody>
          <a:bodyPr/>
          <a:lstStyle/>
          <a:p>
            <a:fld id="{0E9987EA-89AE-4521-A4A1-59C7EEEFA47E}" type="slidenum">
              <a:rPr lang="en-US" smtClean="0"/>
              <a:pPr/>
              <a:t>16</a:t>
            </a:fld>
            <a:endParaRPr lang="en-US" dirty="0"/>
          </a:p>
        </p:txBody>
      </p:sp>
      <p:pic>
        <p:nvPicPr>
          <p:cNvPr id="11" name="Picture 10">
            <a:extLst>
              <a:ext uri="{FF2B5EF4-FFF2-40B4-BE49-F238E27FC236}">
                <a16:creationId xmlns:a16="http://schemas.microsoft.com/office/drawing/2014/main" id="{79EC959B-A48F-24F6-4732-39D94ED2D53F}"/>
              </a:ext>
            </a:extLst>
          </p:cNvPr>
          <p:cNvPicPr>
            <a:picLocks noChangeAspect="1"/>
          </p:cNvPicPr>
          <p:nvPr/>
        </p:nvPicPr>
        <p:blipFill>
          <a:blip r:embed="rId4"/>
          <a:stretch>
            <a:fillRect/>
          </a:stretch>
        </p:blipFill>
        <p:spPr>
          <a:xfrm>
            <a:off x="648220" y="2180294"/>
            <a:ext cx="7105730" cy="2497411"/>
          </a:xfrm>
          <a:prstGeom prst="rect">
            <a:avLst/>
          </a:prstGeom>
        </p:spPr>
      </p:pic>
      <p:sp>
        <p:nvSpPr>
          <p:cNvPr id="25" name="TextBox 24">
            <a:extLst>
              <a:ext uri="{FF2B5EF4-FFF2-40B4-BE49-F238E27FC236}">
                <a16:creationId xmlns:a16="http://schemas.microsoft.com/office/drawing/2014/main" id="{B1F017F3-DE28-764A-1767-220C7F2DFB52}"/>
              </a:ext>
            </a:extLst>
          </p:cNvPr>
          <p:cNvSpPr txBox="1"/>
          <p:nvPr/>
        </p:nvSpPr>
        <p:spPr>
          <a:xfrm>
            <a:off x="9122485" y="457200"/>
            <a:ext cx="2893807" cy="646331"/>
          </a:xfrm>
          <a:prstGeom prst="rect">
            <a:avLst/>
          </a:prstGeom>
          <a:noFill/>
        </p:spPr>
        <p:txBody>
          <a:bodyPr wrap="square" rtlCol="0">
            <a:spAutoFit/>
          </a:bodyPr>
          <a:lstStyle/>
          <a:p>
            <a:pPr algn="ctr"/>
            <a:r>
              <a:rPr lang="en-US" dirty="0">
                <a:solidFill>
                  <a:schemeClr val="accent1"/>
                </a:solidFill>
              </a:rPr>
              <a:t>Please take a minute to help us!</a:t>
            </a:r>
            <a:endParaRPr lang="en-AS" dirty="0">
              <a:solidFill>
                <a:schemeClr val="accent1"/>
              </a:solidFill>
            </a:endParaRPr>
          </a:p>
        </p:txBody>
      </p:sp>
      <p:pic>
        <p:nvPicPr>
          <p:cNvPr id="13" name="Picture Placeholder 12">
            <a:extLst>
              <a:ext uri="{FF2B5EF4-FFF2-40B4-BE49-F238E27FC236}">
                <a16:creationId xmlns:a16="http://schemas.microsoft.com/office/drawing/2014/main" id="{C79898FD-BB12-AABB-4CDB-2DB228517E7F}"/>
              </a:ext>
            </a:extLst>
          </p:cNvPr>
          <p:cNvPicPr>
            <a:picLocks noGrp="1" noChangeAspect="1"/>
          </p:cNvPicPr>
          <p:nvPr>
            <p:ph type="pic" sz="quarter" idx="13"/>
          </p:nvPr>
        </p:nvPicPr>
        <p:blipFill>
          <a:blip r:embed="rId5">
            <a:extLst>
              <a:ext uri="{28A0092B-C50C-407E-A947-70E740481C1C}">
                <a14:useLocalDpi xmlns:a14="http://schemas.microsoft.com/office/drawing/2010/main" val="0"/>
              </a:ext>
            </a:extLst>
          </a:blip>
          <a:srcRect l="3838" r="3838"/>
          <a:stretch>
            <a:fillRect/>
          </a:stretch>
        </p:blipFill>
        <p:spPr/>
      </p:pic>
    </p:spTree>
    <p:extLst>
      <p:ext uri="{BB962C8B-B14F-4D97-AF65-F5344CB8AC3E}">
        <p14:creationId xmlns:p14="http://schemas.microsoft.com/office/powerpoint/2010/main" val="115616024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330D182D-C513-4C6A-AC19-B642E7FBCF83}"/>
              </a:ext>
            </a:extLst>
          </p:cNvPr>
          <p:cNvSpPr>
            <a:spLocks noGrp="1"/>
          </p:cNvSpPr>
          <p:nvPr>
            <p:ph type="sldNum" sz="quarter" idx="12"/>
          </p:nvPr>
        </p:nvSpPr>
        <p:spPr/>
        <p:txBody>
          <a:bodyPr/>
          <a:lstStyle/>
          <a:p>
            <a:fld id="{B5915699-0F63-4C61-80D8-C6D5EC39C3C1}" type="slidenum">
              <a:rPr lang="en-US" smtClean="0"/>
              <a:t>17</a:t>
            </a:fld>
            <a:endParaRPr lang="en-US"/>
          </a:p>
        </p:txBody>
      </p:sp>
      <p:grpSp>
        <p:nvGrpSpPr>
          <p:cNvPr id="11" name="Group 10">
            <a:extLst>
              <a:ext uri="{FF2B5EF4-FFF2-40B4-BE49-F238E27FC236}">
                <a16:creationId xmlns:a16="http://schemas.microsoft.com/office/drawing/2014/main" id="{8F61FA3A-9039-4A6D-904A-72DD6E5C8D96}"/>
              </a:ext>
            </a:extLst>
          </p:cNvPr>
          <p:cNvGrpSpPr/>
          <p:nvPr/>
        </p:nvGrpSpPr>
        <p:grpSpPr>
          <a:xfrm>
            <a:off x="3890573" y="1472873"/>
            <a:ext cx="4410854" cy="3862805"/>
            <a:chOff x="3481975" y="1472873"/>
            <a:chExt cx="4410854" cy="3862805"/>
          </a:xfrm>
        </p:grpSpPr>
        <p:sp>
          <p:nvSpPr>
            <p:cNvPr id="6" name="Oval 5">
              <a:extLst>
                <a:ext uri="{FF2B5EF4-FFF2-40B4-BE49-F238E27FC236}">
                  <a16:creationId xmlns:a16="http://schemas.microsoft.com/office/drawing/2014/main" id="{0E4F169C-5D28-409C-9DC9-A1A4CB8B8299}"/>
                </a:ext>
              </a:extLst>
            </p:cNvPr>
            <p:cNvSpPr/>
            <p:nvPr/>
          </p:nvSpPr>
          <p:spPr>
            <a:xfrm>
              <a:off x="5246906" y="2689755"/>
              <a:ext cx="2645923" cy="2645923"/>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800" b="1" dirty="0">
                  <a:latin typeface="+mj-lt"/>
                </a:rPr>
                <a:t>A</a:t>
              </a:r>
            </a:p>
          </p:txBody>
        </p:sp>
        <p:sp>
          <p:nvSpPr>
            <p:cNvPr id="4" name="Oval 3">
              <a:extLst>
                <a:ext uri="{FF2B5EF4-FFF2-40B4-BE49-F238E27FC236}">
                  <a16:creationId xmlns:a16="http://schemas.microsoft.com/office/drawing/2014/main" id="{7E0D9557-9426-4171-8675-285C557410FA}"/>
                </a:ext>
              </a:extLst>
            </p:cNvPr>
            <p:cNvSpPr/>
            <p:nvPr/>
          </p:nvSpPr>
          <p:spPr>
            <a:xfrm>
              <a:off x="3481975" y="1472873"/>
              <a:ext cx="2645923" cy="2645923"/>
            </a:xfrm>
            <a:prstGeom prst="ellipse">
              <a:avLst/>
            </a:prstGeom>
            <a:solidFill>
              <a:schemeClr val="accent1">
                <a:alpha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Ins="182880" bIns="274320" rtlCol="0" anchor="ctr"/>
            <a:lstStyle/>
            <a:p>
              <a:pPr algn="ctr"/>
              <a:r>
                <a:rPr lang="en-US" sz="13800" b="1" dirty="0">
                  <a:latin typeface="+mj-lt"/>
                </a:rPr>
                <a:t>Q</a:t>
              </a:r>
            </a:p>
          </p:txBody>
        </p:sp>
        <p:pic>
          <p:nvPicPr>
            <p:cNvPr id="8" name="Graphic 7">
              <a:extLst>
                <a:ext uri="{FF2B5EF4-FFF2-40B4-BE49-F238E27FC236}">
                  <a16:creationId xmlns:a16="http://schemas.microsoft.com/office/drawing/2014/main" id="{C03415D3-2D64-49E6-B51A-EEEC7FFAA4C4}"/>
                </a:ext>
              </a:extLst>
            </p:cNvPr>
            <p:cNvPicPr>
              <a:picLocks noChangeAspect="1"/>
            </p:cNvPicPr>
            <p:nvPr/>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5679557" y="2061516"/>
              <a:ext cx="1109332" cy="1235213"/>
            </a:xfrm>
            <a:prstGeom prst="rect">
              <a:avLst/>
            </a:prstGeom>
          </p:spPr>
        </p:pic>
      </p:grpSp>
      <p:sp>
        <p:nvSpPr>
          <p:cNvPr id="9" name="TextBox 8">
            <a:extLst>
              <a:ext uri="{FF2B5EF4-FFF2-40B4-BE49-F238E27FC236}">
                <a16:creationId xmlns:a16="http://schemas.microsoft.com/office/drawing/2014/main" id="{4813B2A6-FBAA-4D5C-87F9-0BB88C715284}"/>
              </a:ext>
            </a:extLst>
          </p:cNvPr>
          <p:cNvSpPr txBox="1"/>
          <p:nvPr/>
        </p:nvSpPr>
        <p:spPr>
          <a:xfrm>
            <a:off x="9122485" y="457200"/>
            <a:ext cx="2893807" cy="646331"/>
          </a:xfrm>
          <a:prstGeom prst="rect">
            <a:avLst/>
          </a:prstGeom>
          <a:noFill/>
        </p:spPr>
        <p:txBody>
          <a:bodyPr wrap="square" rtlCol="0">
            <a:spAutoFit/>
          </a:bodyPr>
          <a:lstStyle/>
          <a:p>
            <a:pPr algn="ctr"/>
            <a:r>
              <a:rPr lang="en-US" dirty="0">
                <a:solidFill>
                  <a:schemeClr val="accent1"/>
                </a:solidFill>
              </a:rPr>
              <a:t>Please take a minute to help us!</a:t>
            </a:r>
            <a:endParaRPr lang="en-AS" dirty="0">
              <a:solidFill>
                <a:schemeClr val="accent1"/>
              </a:solidFill>
            </a:endParaRPr>
          </a:p>
        </p:txBody>
      </p:sp>
      <p:pic>
        <p:nvPicPr>
          <p:cNvPr id="10" name="Picture Placeholder 12">
            <a:extLst>
              <a:ext uri="{FF2B5EF4-FFF2-40B4-BE49-F238E27FC236}">
                <a16:creationId xmlns:a16="http://schemas.microsoft.com/office/drawing/2014/main" id="{76E2A271-0E58-4820-8409-FF3815E0CB0B}"/>
              </a:ext>
            </a:extLst>
          </p:cNvPr>
          <p:cNvPicPr>
            <a:picLocks noChangeAspect="1"/>
          </p:cNvPicPr>
          <p:nvPr/>
        </p:nvPicPr>
        <p:blipFill>
          <a:blip r:embed="rId5">
            <a:extLst>
              <a:ext uri="{28A0092B-C50C-407E-A947-70E740481C1C}">
                <a14:useLocalDpi xmlns:a14="http://schemas.microsoft.com/office/drawing/2010/main" val="0"/>
              </a:ext>
            </a:extLst>
          </a:blip>
          <a:srcRect l="3838" r="3838"/>
          <a:stretch>
            <a:fillRect/>
          </a:stretch>
        </p:blipFill>
        <p:spPr>
          <a:xfrm>
            <a:off x="8619362" y="1256536"/>
            <a:ext cx="3572639" cy="3962400"/>
          </a:xfrm>
          <a:custGeom>
            <a:avLst/>
            <a:gdLst>
              <a:gd name="connsiteX0" fmla="*/ 1981200 w 3572639"/>
              <a:gd name="connsiteY0" fmla="*/ 0 h 3962400"/>
              <a:gd name="connsiteX1" fmla="*/ 3509990 w 3572639"/>
              <a:gd name="connsiteY1" fmla="*/ 720973 h 3962400"/>
              <a:gd name="connsiteX2" fmla="*/ 3572639 w 3572639"/>
              <a:gd name="connsiteY2" fmla="*/ 804752 h 3962400"/>
              <a:gd name="connsiteX3" fmla="*/ 3572639 w 3572639"/>
              <a:gd name="connsiteY3" fmla="*/ 3157649 h 3962400"/>
              <a:gd name="connsiteX4" fmla="*/ 3509990 w 3572639"/>
              <a:gd name="connsiteY4" fmla="*/ 3241428 h 3962400"/>
              <a:gd name="connsiteX5" fmla="*/ 1981200 w 3572639"/>
              <a:gd name="connsiteY5" fmla="*/ 3962400 h 3962400"/>
              <a:gd name="connsiteX6" fmla="*/ 0 w 3572639"/>
              <a:gd name="connsiteY6" fmla="*/ 1981200 h 3962400"/>
              <a:gd name="connsiteX7" fmla="*/ 1981200 w 3572639"/>
              <a:gd name="connsiteY7" fmla="*/ 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72639" h="3962400">
                <a:moveTo>
                  <a:pt x="1981200" y="0"/>
                </a:moveTo>
                <a:cubicBezTo>
                  <a:pt x="2596680" y="0"/>
                  <a:pt x="3146609" y="280657"/>
                  <a:pt x="3509990" y="720973"/>
                </a:cubicBezTo>
                <a:lnTo>
                  <a:pt x="3572639" y="804752"/>
                </a:lnTo>
                <a:lnTo>
                  <a:pt x="3572639" y="3157649"/>
                </a:lnTo>
                <a:lnTo>
                  <a:pt x="3509990" y="3241428"/>
                </a:lnTo>
                <a:cubicBezTo>
                  <a:pt x="3146609" y="3681744"/>
                  <a:pt x="2596680" y="3962400"/>
                  <a:pt x="1981200" y="3962400"/>
                </a:cubicBezTo>
                <a:cubicBezTo>
                  <a:pt x="887013" y="3962400"/>
                  <a:pt x="0" y="3075387"/>
                  <a:pt x="0" y="1981200"/>
                </a:cubicBezTo>
                <a:cubicBezTo>
                  <a:pt x="0" y="887013"/>
                  <a:pt x="887013" y="0"/>
                  <a:pt x="1981200" y="0"/>
                </a:cubicBezTo>
                <a:close/>
              </a:path>
            </a:pathLst>
          </a:custGeom>
        </p:spPr>
      </p:pic>
    </p:spTree>
    <p:extLst>
      <p:ext uri="{BB962C8B-B14F-4D97-AF65-F5344CB8AC3E}">
        <p14:creationId xmlns:p14="http://schemas.microsoft.com/office/powerpoint/2010/main" val="125307972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D7BB44-46AB-41A2-9DCC-1A831882C889}"/>
              </a:ext>
            </a:extLst>
          </p:cNvPr>
          <p:cNvSpPr>
            <a:spLocks noGrp="1"/>
          </p:cNvSpPr>
          <p:nvPr>
            <p:ph type="title"/>
          </p:nvPr>
        </p:nvSpPr>
        <p:spPr>
          <a:xfrm>
            <a:off x="838200" y="303218"/>
            <a:ext cx="10515600" cy="717939"/>
          </a:xfrm>
        </p:spPr>
        <p:txBody>
          <a:bodyPr>
            <a:normAutofit/>
          </a:bodyPr>
          <a:lstStyle/>
          <a:p>
            <a:pPr algn="ctr"/>
            <a:r>
              <a:rPr lang="en-US" dirty="0"/>
              <a:t>Acknowledgements</a:t>
            </a:r>
          </a:p>
        </p:txBody>
      </p:sp>
      <p:sp>
        <p:nvSpPr>
          <p:cNvPr id="3" name="Content Placeholder 2">
            <a:extLst>
              <a:ext uri="{FF2B5EF4-FFF2-40B4-BE49-F238E27FC236}">
                <a16:creationId xmlns:a16="http://schemas.microsoft.com/office/drawing/2014/main" id="{34FBC13D-BDE9-442B-BCF5-BBAA98287626}"/>
              </a:ext>
            </a:extLst>
          </p:cNvPr>
          <p:cNvSpPr>
            <a:spLocks noGrp="1"/>
          </p:cNvSpPr>
          <p:nvPr>
            <p:ph idx="1"/>
          </p:nvPr>
        </p:nvSpPr>
        <p:spPr>
          <a:xfrm>
            <a:off x="375416" y="1034894"/>
            <a:ext cx="6614743" cy="4351338"/>
          </a:xfrm>
        </p:spPr>
        <p:txBody>
          <a:bodyPr>
            <a:noAutofit/>
          </a:bodyPr>
          <a:lstStyle/>
          <a:p>
            <a:pPr algn="just"/>
            <a:r>
              <a:rPr lang="en-US" sz="1700" dirty="0"/>
              <a:t>Dr Glen Fox (UC Davis)</a:t>
            </a:r>
          </a:p>
          <a:p>
            <a:pPr algn="just"/>
            <a:r>
              <a:rPr lang="en-US" sz="1700" dirty="0"/>
              <a:t>Dr Christine </a:t>
            </a:r>
            <a:r>
              <a:rPr lang="en-US" sz="1700" dirty="0" err="1"/>
              <a:t>Diepenbrock</a:t>
            </a:r>
            <a:r>
              <a:rPr lang="en-US" sz="1700" dirty="0"/>
              <a:t> (UC Davis)</a:t>
            </a:r>
          </a:p>
          <a:p>
            <a:pPr algn="just"/>
            <a:r>
              <a:rPr lang="en-US" sz="1700" dirty="0"/>
              <a:t>Dr Charlotte F. De </a:t>
            </a:r>
            <a:r>
              <a:rPr lang="en-US" sz="1700" dirty="0" err="1"/>
              <a:t>Schepper</a:t>
            </a:r>
            <a:r>
              <a:rPr lang="en-US" sz="1700" dirty="0"/>
              <a:t> (KU Leuven)</a:t>
            </a:r>
          </a:p>
          <a:p>
            <a:pPr algn="just"/>
            <a:r>
              <a:rPr lang="en-US" sz="1700" dirty="0"/>
              <a:t>Dr Christophe M. </a:t>
            </a:r>
            <a:r>
              <a:rPr lang="en-US" sz="1700" dirty="0" err="1"/>
              <a:t>Courtin</a:t>
            </a:r>
            <a:r>
              <a:rPr lang="en-US" sz="1700" dirty="0"/>
              <a:t> (KU Leuven)</a:t>
            </a:r>
          </a:p>
          <a:p>
            <a:pPr algn="just"/>
            <a:r>
              <a:rPr lang="en-US" sz="1700" dirty="0"/>
              <a:t>Dr Mark Lundy &amp; </a:t>
            </a:r>
            <a:r>
              <a:rPr lang="en-US" sz="1700" dirty="0" err="1"/>
              <a:t>Ms</a:t>
            </a:r>
            <a:r>
              <a:rPr lang="en-US" sz="1700" dirty="0"/>
              <a:t> Taylor Nelsen (UC-ANR)</a:t>
            </a:r>
          </a:p>
          <a:p>
            <a:pPr algn="just"/>
            <a:r>
              <a:rPr lang="en-US" sz="1700" dirty="0"/>
              <a:t>Dr Gail </a:t>
            </a:r>
            <a:r>
              <a:rPr lang="en-US" sz="1700" dirty="0" err="1"/>
              <a:t>Bornhorst</a:t>
            </a:r>
            <a:r>
              <a:rPr lang="en-US" sz="1700" dirty="0"/>
              <a:t> (UC Davis)</a:t>
            </a:r>
          </a:p>
          <a:p>
            <a:pPr algn="just"/>
            <a:r>
              <a:rPr lang="en-US" sz="1700" dirty="0"/>
              <a:t>Dr Isabel Alicia del Blanco (UC Davis)</a:t>
            </a:r>
          </a:p>
          <a:p>
            <a:pPr marL="0" indent="0" algn="just">
              <a:buNone/>
            </a:pPr>
            <a:endParaRPr lang="en-US" sz="1700" dirty="0"/>
          </a:p>
          <a:p>
            <a:pPr marL="0" indent="0" algn="just">
              <a:buNone/>
            </a:pPr>
            <a:r>
              <a:rPr lang="en-US" sz="1700" dirty="0"/>
              <a:t>Thank you for the funds</a:t>
            </a:r>
          </a:p>
          <a:p>
            <a:pPr algn="just"/>
            <a:r>
              <a:rPr lang="en-US" sz="1700" dirty="0"/>
              <a:t>Plant Sciences Department, UC Davis</a:t>
            </a:r>
          </a:p>
          <a:p>
            <a:pPr algn="just"/>
            <a:r>
              <a:rPr lang="en-US" sz="1700" dirty="0"/>
              <a:t>22-23 AMBA research grant</a:t>
            </a:r>
          </a:p>
        </p:txBody>
      </p:sp>
      <p:pic>
        <p:nvPicPr>
          <p:cNvPr id="4" name="Picture 6" descr="Mark Lundy">
            <a:extLst>
              <a:ext uri="{FF2B5EF4-FFF2-40B4-BE49-F238E27FC236}">
                <a16:creationId xmlns:a16="http://schemas.microsoft.com/office/drawing/2014/main" id="{6EEF3D60-7EA6-412D-8BF9-F799EEDDD67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257362" y="2686838"/>
            <a:ext cx="1358375" cy="1515111"/>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a:extLst>
              <a:ext uri="{FF2B5EF4-FFF2-40B4-BE49-F238E27FC236}">
                <a16:creationId xmlns:a16="http://schemas.microsoft.com/office/drawing/2014/main" id="{05ECF21C-CAD9-49C1-A272-B6217CFB3BC2}"/>
              </a:ext>
            </a:extLst>
          </p:cNvPr>
          <p:cNvPicPr>
            <a:picLocks noChangeAspect="1"/>
          </p:cNvPicPr>
          <p:nvPr/>
        </p:nvPicPr>
        <p:blipFill>
          <a:blip r:embed="rId5"/>
          <a:stretch>
            <a:fillRect/>
          </a:stretch>
        </p:blipFill>
        <p:spPr>
          <a:xfrm>
            <a:off x="7168186" y="1158918"/>
            <a:ext cx="1352336" cy="1541662"/>
          </a:xfrm>
          <a:prstGeom prst="rect">
            <a:avLst/>
          </a:prstGeom>
        </p:spPr>
      </p:pic>
      <p:pic>
        <p:nvPicPr>
          <p:cNvPr id="6" name="Picture 5">
            <a:extLst>
              <a:ext uri="{FF2B5EF4-FFF2-40B4-BE49-F238E27FC236}">
                <a16:creationId xmlns:a16="http://schemas.microsoft.com/office/drawing/2014/main" id="{EF34370C-9BD0-4540-AF52-A2407DFFC36F}"/>
              </a:ext>
            </a:extLst>
          </p:cNvPr>
          <p:cNvPicPr>
            <a:picLocks noChangeAspect="1"/>
          </p:cNvPicPr>
          <p:nvPr/>
        </p:nvPicPr>
        <p:blipFill rotWithShape="1">
          <a:blip r:embed="rId6"/>
          <a:srcRect l="6212" r="7806"/>
          <a:stretch/>
        </p:blipFill>
        <p:spPr>
          <a:xfrm>
            <a:off x="8514918" y="1158901"/>
            <a:ext cx="1352336" cy="1534808"/>
          </a:xfrm>
          <a:prstGeom prst="rect">
            <a:avLst/>
          </a:prstGeom>
        </p:spPr>
      </p:pic>
      <p:pic>
        <p:nvPicPr>
          <p:cNvPr id="8" name="Picture 2" descr="People | Department of Plant Sciences">
            <a:extLst>
              <a:ext uri="{FF2B5EF4-FFF2-40B4-BE49-F238E27FC236}">
                <a16:creationId xmlns:a16="http://schemas.microsoft.com/office/drawing/2014/main" id="{384B3C16-A728-465A-BAD0-E25342C8CE93}"/>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9863166" y="5031351"/>
            <a:ext cx="2233385" cy="354881"/>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4" descr="UC Davis Brewing Program">
            <a:extLst>
              <a:ext uri="{FF2B5EF4-FFF2-40B4-BE49-F238E27FC236}">
                <a16:creationId xmlns:a16="http://schemas.microsoft.com/office/drawing/2014/main" id="{ABD61C14-8680-4678-90BA-C1C8D780D032}"/>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8626685" y="4411406"/>
            <a:ext cx="1554125" cy="373354"/>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9">
            <a:extLst>
              <a:ext uri="{FF2B5EF4-FFF2-40B4-BE49-F238E27FC236}">
                <a16:creationId xmlns:a16="http://schemas.microsoft.com/office/drawing/2014/main" id="{9FADE3A5-8C54-42F4-BFDE-7054414D3F75}"/>
              </a:ext>
            </a:extLst>
          </p:cNvPr>
          <p:cNvPicPr>
            <a:picLocks noChangeAspect="1"/>
          </p:cNvPicPr>
          <p:nvPr/>
        </p:nvPicPr>
        <p:blipFill>
          <a:blip r:embed="rId9"/>
          <a:stretch>
            <a:fillRect/>
          </a:stretch>
        </p:blipFill>
        <p:spPr>
          <a:xfrm>
            <a:off x="7309922" y="4367688"/>
            <a:ext cx="1204996" cy="460790"/>
          </a:xfrm>
          <a:prstGeom prst="rect">
            <a:avLst/>
          </a:prstGeom>
        </p:spPr>
      </p:pic>
      <p:pic>
        <p:nvPicPr>
          <p:cNvPr id="10242" name="Picture 2" descr="uc-anr | UC GIS">
            <a:extLst>
              <a:ext uri="{FF2B5EF4-FFF2-40B4-BE49-F238E27FC236}">
                <a16:creationId xmlns:a16="http://schemas.microsoft.com/office/drawing/2014/main" id="{7FA0A171-5614-47A7-B4B5-D993F7FBDA75}"/>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7260905" y="5064501"/>
            <a:ext cx="2556746" cy="354881"/>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11">
            <a:extLst>
              <a:ext uri="{FF2B5EF4-FFF2-40B4-BE49-F238E27FC236}">
                <a16:creationId xmlns:a16="http://schemas.microsoft.com/office/drawing/2014/main" id="{10D03614-4F5B-4588-8A78-D1ECC1F213E0}"/>
              </a:ext>
            </a:extLst>
          </p:cNvPr>
          <p:cNvPicPr>
            <a:picLocks noChangeAspect="1"/>
          </p:cNvPicPr>
          <p:nvPr/>
        </p:nvPicPr>
        <p:blipFill rotWithShape="1">
          <a:blip r:embed="rId11"/>
          <a:srcRect l="23468" b="7491"/>
          <a:stretch/>
        </p:blipFill>
        <p:spPr>
          <a:xfrm>
            <a:off x="10821621" y="2701470"/>
            <a:ext cx="1209063" cy="1515112"/>
          </a:xfrm>
          <a:prstGeom prst="rect">
            <a:avLst/>
          </a:prstGeom>
        </p:spPr>
      </p:pic>
      <p:pic>
        <p:nvPicPr>
          <p:cNvPr id="1026" name="Picture 2" descr="Gail Bornhorst">
            <a:extLst>
              <a:ext uri="{FF2B5EF4-FFF2-40B4-BE49-F238E27FC236}">
                <a16:creationId xmlns:a16="http://schemas.microsoft.com/office/drawing/2014/main" id="{6B9EF9A3-7FFA-4071-B4EA-488BD0918023}"/>
              </a:ext>
            </a:extLst>
          </p:cNvPr>
          <p:cNvPicPr>
            <a:picLocks noChangeAspect="1" noChangeArrowheads="1"/>
          </p:cNvPicPr>
          <p:nvPr/>
        </p:nvPicPr>
        <p:blipFill rotWithShape="1">
          <a:blip r:embed="rId12">
            <a:extLst>
              <a:ext uri="{28A0092B-C50C-407E-A947-70E740481C1C}">
                <a14:useLocalDpi xmlns:a14="http://schemas.microsoft.com/office/drawing/2010/main" val="0"/>
              </a:ext>
            </a:extLst>
          </a:blip>
          <a:srcRect l="10802"/>
          <a:stretch/>
        </p:blipFill>
        <p:spPr bwMode="auto">
          <a:xfrm>
            <a:off x="9695566" y="2692113"/>
            <a:ext cx="1211646" cy="1515110"/>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0">
            <a:extLst>
              <a:ext uri="{FF2B5EF4-FFF2-40B4-BE49-F238E27FC236}">
                <a16:creationId xmlns:a16="http://schemas.microsoft.com/office/drawing/2014/main" id="{C4FC513B-9DE0-6390-D8BC-935862921813}"/>
              </a:ext>
            </a:extLst>
          </p:cNvPr>
          <p:cNvPicPr>
            <a:picLocks noChangeAspect="1"/>
          </p:cNvPicPr>
          <p:nvPr/>
        </p:nvPicPr>
        <p:blipFill rotWithShape="1">
          <a:blip r:embed="rId13"/>
          <a:srcRect r="21908"/>
          <a:stretch/>
        </p:blipFill>
        <p:spPr>
          <a:xfrm>
            <a:off x="9863166" y="1158901"/>
            <a:ext cx="1207759" cy="1546585"/>
          </a:xfrm>
          <a:prstGeom prst="rect">
            <a:avLst/>
          </a:prstGeom>
        </p:spPr>
      </p:pic>
      <p:pic>
        <p:nvPicPr>
          <p:cNvPr id="13" name="Picture 12">
            <a:extLst>
              <a:ext uri="{FF2B5EF4-FFF2-40B4-BE49-F238E27FC236}">
                <a16:creationId xmlns:a16="http://schemas.microsoft.com/office/drawing/2014/main" id="{A6FEA3B3-CD60-123D-7A4F-7831C7489BD6}"/>
              </a:ext>
            </a:extLst>
          </p:cNvPr>
          <p:cNvPicPr>
            <a:picLocks noChangeAspect="1"/>
          </p:cNvPicPr>
          <p:nvPr/>
        </p:nvPicPr>
        <p:blipFill>
          <a:blip r:embed="rId14"/>
          <a:stretch>
            <a:fillRect/>
          </a:stretch>
        </p:blipFill>
        <p:spPr>
          <a:xfrm>
            <a:off x="11070539" y="1159200"/>
            <a:ext cx="1036344" cy="1551413"/>
          </a:xfrm>
          <a:prstGeom prst="rect">
            <a:avLst/>
          </a:prstGeom>
        </p:spPr>
      </p:pic>
      <p:pic>
        <p:nvPicPr>
          <p:cNvPr id="16" name="Picture 15">
            <a:extLst>
              <a:ext uri="{FF2B5EF4-FFF2-40B4-BE49-F238E27FC236}">
                <a16:creationId xmlns:a16="http://schemas.microsoft.com/office/drawing/2014/main" id="{97130679-FA15-9831-9ECE-895F7CFE9A51}"/>
              </a:ext>
            </a:extLst>
          </p:cNvPr>
          <p:cNvPicPr>
            <a:picLocks noChangeAspect="1"/>
          </p:cNvPicPr>
          <p:nvPr/>
        </p:nvPicPr>
        <p:blipFill rotWithShape="1">
          <a:blip r:embed="rId15"/>
          <a:srcRect l="24016" t="2114" r="20090" b="19658"/>
          <a:stretch/>
        </p:blipFill>
        <p:spPr>
          <a:xfrm>
            <a:off x="8617788" y="2693709"/>
            <a:ext cx="1082577" cy="1515110"/>
          </a:xfrm>
          <a:prstGeom prst="rect">
            <a:avLst/>
          </a:prstGeom>
        </p:spPr>
      </p:pic>
      <p:pic>
        <p:nvPicPr>
          <p:cNvPr id="17" name="Picture 16">
            <a:extLst>
              <a:ext uri="{FF2B5EF4-FFF2-40B4-BE49-F238E27FC236}">
                <a16:creationId xmlns:a16="http://schemas.microsoft.com/office/drawing/2014/main" id="{68EC7509-7F09-41E9-790C-0DCC14172E59}"/>
              </a:ext>
            </a:extLst>
          </p:cNvPr>
          <p:cNvPicPr>
            <a:picLocks noChangeAspect="1"/>
          </p:cNvPicPr>
          <p:nvPr/>
        </p:nvPicPr>
        <p:blipFill rotWithShape="1">
          <a:blip r:embed="rId16"/>
          <a:srcRect l="27336" r="39226" b="72772"/>
          <a:stretch/>
        </p:blipFill>
        <p:spPr>
          <a:xfrm>
            <a:off x="10292577" y="4253142"/>
            <a:ext cx="1509694" cy="689882"/>
          </a:xfrm>
          <a:prstGeom prst="rect">
            <a:avLst/>
          </a:prstGeom>
        </p:spPr>
      </p:pic>
      <p:pic>
        <p:nvPicPr>
          <p:cNvPr id="18" name="Picture 17">
            <a:extLst>
              <a:ext uri="{FF2B5EF4-FFF2-40B4-BE49-F238E27FC236}">
                <a16:creationId xmlns:a16="http://schemas.microsoft.com/office/drawing/2014/main" id="{242E3677-541E-5571-6EDE-3F47F28D1653}"/>
              </a:ext>
            </a:extLst>
          </p:cNvPr>
          <p:cNvPicPr>
            <a:picLocks noChangeAspect="1"/>
          </p:cNvPicPr>
          <p:nvPr/>
        </p:nvPicPr>
        <p:blipFill>
          <a:blip r:embed="rId17"/>
          <a:stretch>
            <a:fillRect/>
          </a:stretch>
        </p:blipFill>
        <p:spPr>
          <a:xfrm>
            <a:off x="9159076" y="5514343"/>
            <a:ext cx="863402" cy="811598"/>
          </a:xfrm>
          <a:prstGeom prst="rect">
            <a:avLst/>
          </a:prstGeom>
        </p:spPr>
      </p:pic>
    </p:spTree>
    <p:extLst>
      <p:ext uri="{BB962C8B-B14F-4D97-AF65-F5344CB8AC3E}">
        <p14:creationId xmlns:p14="http://schemas.microsoft.com/office/powerpoint/2010/main" val="3018040359"/>
      </p:ext>
    </p:extLst>
  </p:cSld>
  <p:clrMapOvr>
    <a:overrideClrMapping bg1="lt1" tx1="dk1" bg2="lt2" tx2="dk2" accent1="accent1" accent2="accent2" accent3="accent3" accent4="accent4" accent5="accent5" accent6="accent6" hlink="hlink" folHlink="folHlink"/>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7CB527-DEBE-4F93-AF0C-B4350FAA14FE}"/>
              </a:ext>
            </a:extLst>
          </p:cNvPr>
          <p:cNvSpPr>
            <a:spLocks noGrp="1"/>
          </p:cNvSpPr>
          <p:nvPr>
            <p:ph type="title"/>
          </p:nvPr>
        </p:nvSpPr>
        <p:spPr/>
        <p:txBody>
          <a:bodyPr>
            <a:normAutofit/>
          </a:bodyPr>
          <a:lstStyle/>
          <a:p>
            <a:pPr algn="ctr"/>
            <a:r>
              <a:rPr lang="en-US" dirty="0"/>
              <a:t>Content</a:t>
            </a:r>
          </a:p>
        </p:txBody>
      </p:sp>
      <p:sp>
        <p:nvSpPr>
          <p:cNvPr id="3" name="Content Placeholder 2">
            <a:extLst>
              <a:ext uri="{FF2B5EF4-FFF2-40B4-BE49-F238E27FC236}">
                <a16:creationId xmlns:a16="http://schemas.microsoft.com/office/drawing/2014/main" id="{AF169A79-42F1-4839-833F-A955F15DCBD2}"/>
              </a:ext>
            </a:extLst>
          </p:cNvPr>
          <p:cNvSpPr>
            <a:spLocks noGrp="1"/>
          </p:cNvSpPr>
          <p:nvPr>
            <p:ph sz="half" idx="1"/>
          </p:nvPr>
        </p:nvSpPr>
        <p:spPr>
          <a:xfrm>
            <a:off x="495299" y="1485899"/>
            <a:ext cx="7439025" cy="4764024"/>
          </a:xfrm>
        </p:spPr>
        <p:txBody>
          <a:bodyPr>
            <a:normAutofit/>
          </a:bodyPr>
          <a:lstStyle/>
          <a:p>
            <a:r>
              <a:rPr lang="en-US" sz="1700" dirty="0"/>
              <a:t>Introduction to barley in California</a:t>
            </a:r>
          </a:p>
          <a:p>
            <a:r>
              <a:rPr lang="en-US" sz="1700" dirty="0"/>
              <a:t>Objective</a:t>
            </a:r>
          </a:p>
          <a:p>
            <a:r>
              <a:rPr lang="en-US" sz="1700" dirty="0"/>
              <a:t>Methods</a:t>
            </a:r>
          </a:p>
          <a:p>
            <a:r>
              <a:rPr lang="en-US" sz="1700" dirty="0"/>
              <a:t>Results</a:t>
            </a:r>
          </a:p>
          <a:p>
            <a:r>
              <a:rPr lang="en-US" sz="1700" dirty="0"/>
              <a:t>Summary</a:t>
            </a:r>
          </a:p>
          <a:p>
            <a:r>
              <a:rPr lang="en-US" sz="1700" dirty="0"/>
              <a:t>Resources (lookout for a QR code!)</a:t>
            </a:r>
          </a:p>
          <a:p>
            <a:r>
              <a:rPr lang="en-US" sz="1700" dirty="0"/>
              <a:t>Q&amp;A</a:t>
            </a:r>
          </a:p>
          <a:p>
            <a:endParaRPr lang="en-US" sz="1700" dirty="0"/>
          </a:p>
        </p:txBody>
      </p:sp>
      <p:sp>
        <p:nvSpPr>
          <p:cNvPr id="7" name="Slide Number Placeholder 6">
            <a:extLst>
              <a:ext uri="{FF2B5EF4-FFF2-40B4-BE49-F238E27FC236}">
                <a16:creationId xmlns:a16="http://schemas.microsoft.com/office/drawing/2014/main" id="{FD9B429C-8BC1-4DCD-9A86-E1987C9B904E}"/>
              </a:ext>
            </a:extLst>
          </p:cNvPr>
          <p:cNvSpPr>
            <a:spLocks noGrp="1"/>
          </p:cNvSpPr>
          <p:nvPr>
            <p:ph type="sldNum" sz="quarter" idx="12"/>
          </p:nvPr>
        </p:nvSpPr>
        <p:spPr/>
        <p:txBody>
          <a:bodyPr/>
          <a:lstStyle/>
          <a:p>
            <a:fld id="{B5915699-0F63-4C61-80D8-C6D5EC39C3C1}" type="slidenum">
              <a:rPr lang="en-US" smtClean="0"/>
              <a:t>3</a:t>
            </a:fld>
            <a:endParaRPr lang="en-US"/>
          </a:p>
        </p:txBody>
      </p:sp>
    </p:spTree>
    <p:extLst>
      <p:ext uri="{BB962C8B-B14F-4D97-AF65-F5344CB8AC3E}">
        <p14:creationId xmlns:p14="http://schemas.microsoft.com/office/powerpoint/2010/main" val="4166986289"/>
      </p:ext>
    </p:extLst>
  </p:cSld>
  <p:clrMapOvr>
    <a:overrideClrMapping bg1="lt1" tx1="dk1" bg2="lt2" tx2="dk2" accent1="accent1" accent2="accent2" accent3="accent3" accent4="accent4" accent5="accent5" accent6="accent6" hlink="hlink" folHlink="folHlink"/>
  </p:clrMapOvr>
</p:sld>
</file>

<file path=ppt/slides/slide4.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D0B1D75-EEF5-4855-B601-BBFC75DCFF4A}"/>
              </a:ext>
            </a:extLst>
          </p:cNvPr>
          <p:cNvSpPr>
            <a:spLocks noGrp="1"/>
          </p:cNvSpPr>
          <p:nvPr>
            <p:ph type="title"/>
          </p:nvPr>
        </p:nvSpPr>
        <p:spPr>
          <a:xfrm>
            <a:off x="838200" y="278800"/>
            <a:ext cx="10515600" cy="646689"/>
          </a:xfrm>
        </p:spPr>
        <p:txBody>
          <a:bodyPr>
            <a:normAutofit/>
          </a:bodyPr>
          <a:lstStyle/>
          <a:p>
            <a:pPr algn="ctr"/>
            <a:r>
              <a:rPr lang="en-US" dirty="0"/>
              <a:t>Malting Barley in California</a:t>
            </a:r>
          </a:p>
        </p:txBody>
      </p:sp>
      <p:sp>
        <p:nvSpPr>
          <p:cNvPr id="5" name="Content Placeholder 4">
            <a:extLst>
              <a:ext uri="{FF2B5EF4-FFF2-40B4-BE49-F238E27FC236}">
                <a16:creationId xmlns:a16="http://schemas.microsoft.com/office/drawing/2014/main" id="{46722C1F-9E20-4C2C-98B1-7C4A1156DDF6}"/>
              </a:ext>
            </a:extLst>
          </p:cNvPr>
          <p:cNvSpPr>
            <a:spLocks noGrp="1"/>
          </p:cNvSpPr>
          <p:nvPr>
            <p:ph idx="1"/>
          </p:nvPr>
        </p:nvSpPr>
        <p:spPr>
          <a:xfrm>
            <a:off x="228116" y="1113131"/>
            <a:ext cx="6474688" cy="5093116"/>
          </a:xfrm>
        </p:spPr>
        <p:txBody>
          <a:bodyPr vert="horz" lIns="91440" tIns="45720" rIns="91440" bIns="45720" rtlCol="0">
            <a:noAutofit/>
          </a:bodyPr>
          <a:lstStyle/>
          <a:p>
            <a:pPr algn="just">
              <a:lnSpc>
                <a:spcPct val="110000"/>
              </a:lnSpc>
            </a:pPr>
            <a:r>
              <a:rPr lang="en-US" sz="1700" dirty="0"/>
              <a:t>Total 2022 and 2021 production in the US was </a:t>
            </a:r>
            <a:r>
              <a:rPr lang="en-US" sz="1700" b="1" dirty="0"/>
              <a:t>174 and 120 million </a:t>
            </a:r>
            <a:r>
              <a:rPr lang="en-US" sz="1700" dirty="0"/>
              <a:t>bushels, respectively.</a:t>
            </a:r>
          </a:p>
          <a:p>
            <a:pPr algn="just">
              <a:lnSpc>
                <a:spcPct val="110000"/>
              </a:lnSpc>
            </a:pPr>
            <a:r>
              <a:rPr lang="en-US" sz="1700" dirty="0"/>
              <a:t>In 2022 and 2021, </a:t>
            </a:r>
            <a:r>
              <a:rPr lang="en-US" sz="1700" b="1" dirty="0"/>
              <a:t>0.82 and 1.04 million</a:t>
            </a:r>
            <a:r>
              <a:rPr lang="en-US" sz="1700" dirty="0"/>
              <a:t> bushels were produced in California respectively (AMBA, 2023).</a:t>
            </a:r>
          </a:p>
          <a:p>
            <a:pPr algn="just">
              <a:lnSpc>
                <a:spcPct val="110000"/>
              </a:lnSpc>
            </a:pPr>
            <a:r>
              <a:rPr lang="en-US" sz="1700" dirty="0"/>
              <a:t>The malting barley samples for this work have originated from </a:t>
            </a:r>
            <a:r>
              <a:rPr lang="en-US" sz="1700" b="1" dirty="0"/>
              <a:t>13 different environments </a:t>
            </a:r>
            <a:r>
              <a:rPr lang="en-US" sz="1700" dirty="0"/>
              <a:t>in California, with unique weather patterns and soil profiles.</a:t>
            </a:r>
          </a:p>
          <a:p>
            <a:pPr algn="just">
              <a:lnSpc>
                <a:spcPct val="110000"/>
              </a:lnSpc>
            </a:pPr>
            <a:r>
              <a:rPr lang="en-US" sz="1700" b="1" dirty="0"/>
              <a:t>Ten genotypes </a:t>
            </a:r>
            <a:r>
              <a:rPr lang="en-US" sz="1700" dirty="0"/>
              <a:t>(mix of UC and commercial 2-row, spring varieties).</a:t>
            </a:r>
          </a:p>
          <a:p>
            <a:pPr algn="just">
              <a:lnSpc>
                <a:spcPct val="110000"/>
              </a:lnSpc>
            </a:pPr>
            <a:r>
              <a:rPr lang="en-US" sz="1700" dirty="0"/>
              <a:t>Samples were collected from </a:t>
            </a:r>
            <a:r>
              <a:rPr lang="en-US" sz="1700" b="1" dirty="0"/>
              <a:t>2016 to 2022</a:t>
            </a:r>
            <a:r>
              <a:rPr lang="en-US" sz="1700" dirty="0"/>
              <a:t>. For each season, they were planted in Nov of the first year, and harvested in June of the next year. So, 2020-21 means that they were planted in Nov 2020 and harvested in June 2021.</a:t>
            </a:r>
          </a:p>
          <a:p>
            <a:pPr algn="just"/>
            <a:endParaRPr lang="en-US" sz="1700" dirty="0"/>
          </a:p>
        </p:txBody>
      </p:sp>
      <p:pic>
        <p:nvPicPr>
          <p:cNvPr id="2" name="Picture 1" descr="Map&#10;&#10;Description automatically generated">
            <a:extLst>
              <a:ext uri="{FF2B5EF4-FFF2-40B4-BE49-F238E27FC236}">
                <a16:creationId xmlns:a16="http://schemas.microsoft.com/office/drawing/2014/main" id="{75821625-42E5-5898-E599-ECEBA6391EAF}"/>
              </a:ext>
            </a:extLst>
          </p:cNvPr>
          <p:cNvPicPr>
            <a:picLocks noChangeAspect="1"/>
          </p:cNvPicPr>
          <p:nvPr/>
        </p:nvPicPr>
        <p:blipFill rotWithShape="1">
          <a:blip r:embed="rId4">
            <a:extLst>
              <a:ext uri="{28A0092B-C50C-407E-A947-70E740481C1C}">
                <a14:useLocalDpi xmlns:a14="http://schemas.microsoft.com/office/drawing/2010/main" val="0"/>
              </a:ext>
            </a:extLst>
          </a:blip>
          <a:srcRect t="15522"/>
          <a:stretch/>
        </p:blipFill>
        <p:spPr>
          <a:xfrm>
            <a:off x="6994182" y="1049248"/>
            <a:ext cx="4969702" cy="5342310"/>
          </a:xfrm>
          <a:prstGeom prst="rect">
            <a:avLst/>
          </a:prstGeom>
        </p:spPr>
      </p:pic>
      <p:sp>
        <p:nvSpPr>
          <p:cNvPr id="6" name="TextBox 5">
            <a:extLst>
              <a:ext uri="{FF2B5EF4-FFF2-40B4-BE49-F238E27FC236}">
                <a16:creationId xmlns:a16="http://schemas.microsoft.com/office/drawing/2014/main" id="{59115E12-A488-A5DE-C18B-13D2632654B3}"/>
              </a:ext>
            </a:extLst>
          </p:cNvPr>
          <p:cNvSpPr txBox="1"/>
          <p:nvPr/>
        </p:nvSpPr>
        <p:spPr>
          <a:xfrm>
            <a:off x="6994182" y="5522188"/>
            <a:ext cx="1947969"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dirty="0">
                <a:ln>
                  <a:noFill/>
                </a:ln>
                <a:solidFill>
                  <a:srgbClr val="022751"/>
                </a:solidFill>
                <a:effectLst/>
                <a:uLnTx/>
                <a:uFillTx/>
                <a:latin typeface="Calibri" panose="020F0502020204030204"/>
                <a:ea typeface="+mn-ea"/>
                <a:cs typeface="+mn-cs"/>
              </a:rPr>
              <a:t>Latitude:  41.96 N, 32.92 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dirty="0">
                <a:ln>
                  <a:noFill/>
                </a:ln>
                <a:solidFill>
                  <a:srgbClr val="022751"/>
                </a:solidFill>
                <a:effectLst/>
                <a:uLnTx/>
                <a:uFillTx/>
                <a:latin typeface="Calibri" panose="020F0502020204030204"/>
                <a:ea typeface="+mn-ea"/>
                <a:cs typeface="+mn-cs"/>
              </a:rPr>
              <a:t>Longitude: -122.36 W, -115.329 E</a:t>
            </a:r>
          </a:p>
        </p:txBody>
      </p:sp>
    </p:spTree>
    <p:extLst>
      <p:ext uri="{BB962C8B-B14F-4D97-AF65-F5344CB8AC3E}">
        <p14:creationId xmlns:p14="http://schemas.microsoft.com/office/powerpoint/2010/main" val="3337436075"/>
      </p:ext>
    </p:extLst>
  </p:cSld>
  <p:clrMapOvr>
    <a:overrideClrMapping bg1="lt1" tx1="dk1" bg2="lt2" tx2="dk2" accent1="accent1" accent2="accent2" accent3="accent3" accent4="accent4" accent5="accent5" accent6="accent6" hlink="hlink" folHlink="folHlink"/>
  </p:clrMapOvr>
</p:sld>
</file>

<file path=ppt/slides/slide5.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48D88A-0CFB-FCC9-2F8F-0861FE853622}"/>
              </a:ext>
            </a:extLst>
          </p:cNvPr>
          <p:cNvSpPr>
            <a:spLocks noGrp="1"/>
          </p:cNvSpPr>
          <p:nvPr>
            <p:ph type="title"/>
          </p:nvPr>
        </p:nvSpPr>
        <p:spPr>
          <a:xfrm>
            <a:off x="838200" y="365125"/>
            <a:ext cx="10515600" cy="918391"/>
          </a:xfrm>
        </p:spPr>
        <p:txBody>
          <a:bodyPr>
            <a:normAutofit/>
          </a:bodyPr>
          <a:lstStyle/>
          <a:p>
            <a:pPr algn="ctr"/>
            <a:r>
              <a:rPr lang="en-US" dirty="0"/>
              <a:t>Objective</a:t>
            </a:r>
          </a:p>
        </p:txBody>
      </p:sp>
      <p:sp>
        <p:nvSpPr>
          <p:cNvPr id="3" name="Content Placeholder 2">
            <a:extLst>
              <a:ext uri="{FF2B5EF4-FFF2-40B4-BE49-F238E27FC236}">
                <a16:creationId xmlns:a16="http://schemas.microsoft.com/office/drawing/2014/main" id="{900CFCBC-7F20-2B00-6D5F-97275A9F950D}"/>
              </a:ext>
            </a:extLst>
          </p:cNvPr>
          <p:cNvSpPr>
            <a:spLocks noGrp="1"/>
          </p:cNvSpPr>
          <p:nvPr>
            <p:ph idx="1"/>
          </p:nvPr>
        </p:nvSpPr>
        <p:spPr>
          <a:xfrm>
            <a:off x="495300" y="1046988"/>
            <a:ext cx="11201400" cy="4764024"/>
          </a:xfrm>
        </p:spPr>
        <p:txBody>
          <a:bodyPr vert="horz" lIns="91440" tIns="45720" rIns="91440" bIns="45720" rtlCol="0">
            <a:normAutofit fontScale="92500" lnSpcReduction="20000"/>
          </a:bodyPr>
          <a:lstStyle/>
          <a:p>
            <a:pPr marL="0" indent="0" algn="just">
              <a:lnSpc>
                <a:spcPct val="150000"/>
              </a:lnSpc>
              <a:buNone/>
            </a:pPr>
            <a:r>
              <a:rPr lang="en-US" sz="1700" b="1" dirty="0"/>
              <a:t>Questions we asked:</a:t>
            </a:r>
          </a:p>
          <a:p>
            <a:pPr marL="0" indent="0" algn="just">
              <a:lnSpc>
                <a:spcPct val="150000"/>
              </a:lnSpc>
              <a:buNone/>
            </a:pPr>
            <a:r>
              <a:rPr lang="en-US" sz="1700" dirty="0"/>
              <a:t>How does genotype (G), environment (E) and their interaction (</a:t>
            </a:r>
            <a:r>
              <a:rPr lang="en-US" sz="1700" dirty="0" err="1"/>
              <a:t>GxE</a:t>
            </a:r>
            <a:r>
              <a:rPr lang="en-US" sz="1700" dirty="0"/>
              <a:t>) affect starch traits</a:t>
            </a:r>
          </a:p>
          <a:p>
            <a:pPr algn="just">
              <a:lnSpc>
                <a:spcPct val="150000"/>
              </a:lnSpc>
            </a:pPr>
            <a:r>
              <a:rPr lang="en-US" sz="1700" dirty="0"/>
              <a:t>endosperm texture (glassy/mealy)</a:t>
            </a:r>
          </a:p>
          <a:p>
            <a:pPr algn="just">
              <a:lnSpc>
                <a:spcPct val="150000"/>
              </a:lnSpc>
            </a:pPr>
            <a:r>
              <a:rPr lang="en-US" sz="1700" dirty="0"/>
              <a:t>starch granule size (inside the barley)</a:t>
            </a:r>
          </a:p>
          <a:p>
            <a:pPr algn="just">
              <a:lnSpc>
                <a:spcPct val="150000"/>
              </a:lnSpc>
            </a:pPr>
            <a:r>
              <a:rPr lang="en-US" sz="1700" dirty="0"/>
              <a:t>starch gelatinization (how quickly barley starch converts)</a:t>
            </a:r>
          </a:p>
          <a:p>
            <a:pPr algn="just">
              <a:lnSpc>
                <a:spcPct val="150000"/>
              </a:lnSpc>
            </a:pPr>
            <a:r>
              <a:rPr lang="en-US" sz="1700" dirty="0"/>
              <a:t>total starch</a:t>
            </a:r>
          </a:p>
          <a:p>
            <a:pPr algn="just">
              <a:lnSpc>
                <a:spcPct val="150000"/>
              </a:lnSpc>
            </a:pPr>
            <a:r>
              <a:rPr lang="en-US" sz="1700" dirty="0"/>
              <a:t>Amylose/Amylopectin ratio A:AP </a:t>
            </a:r>
          </a:p>
          <a:p>
            <a:pPr algn="just">
              <a:lnSpc>
                <a:spcPct val="150000"/>
              </a:lnSpc>
            </a:pPr>
            <a:r>
              <a:rPr lang="en-US" sz="1700" dirty="0"/>
              <a:t>total protein</a:t>
            </a:r>
          </a:p>
          <a:p>
            <a:pPr algn="just"/>
            <a:endParaRPr lang="en-US" sz="1700" dirty="0"/>
          </a:p>
          <a:p>
            <a:pPr marL="0" indent="0" algn="just">
              <a:buNone/>
            </a:pPr>
            <a:r>
              <a:rPr lang="en-US" sz="1700" b="1" dirty="0"/>
              <a:t>Why does it matter:</a:t>
            </a:r>
          </a:p>
          <a:p>
            <a:pPr algn="just">
              <a:lnSpc>
                <a:spcPct val="100000"/>
              </a:lnSpc>
            </a:pPr>
            <a:r>
              <a:rPr lang="en-US" sz="1700" dirty="0"/>
              <a:t>Should I change my malting/mashing protocol based on GxE effects?</a:t>
            </a:r>
          </a:p>
          <a:p>
            <a:pPr algn="just">
              <a:lnSpc>
                <a:spcPct val="100000"/>
              </a:lnSpc>
            </a:pPr>
            <a:r>
              <a:rPr lang="en-US" sz="1700" dirty="0"/>
              <a:t>Which grain quality measurements are more/less important in a changing climate?</a:t>
            </a:r>
          </a:p>
        </p:txBody>
      </p:sp>
      <p:sp>
        <p:nvSpPr>
          <p:cNvPr id="4" name="Rectangle 3">
            <a:extLst>
              <a:ext uri="{FF2B5EF4-FFF2-40B4-BE49-F238E27FC236}">
                <a16:creationId xmlns:a16="http://schemas.microsoft.com/office/drawing/2014/main" id="{E984FCAB-4B56-4A53-B72E-B65455BBD63B}"/>
              </a:ext>
            </a:extLst>
          </p:cNvPr>
          <p:cNvSpPr/>
          <p:nvPr/>
        </p:nvSpPr>
        <p:spPr>
          <a:xfrm>
            <a:off x="495300" y="2025227"/>
            <a:ext cx="6766560" cy="11988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0F4F83A9-3FBE-4BDA-B447-5641DEE42328}"/>
              </a:ext>
            </a:extLst>
          </p:cNvPr>
          <p:cNvSpPr/>
          <p:nvPr/>
        </p:nvSpPr>
        <p:spPr>
          <a:xfrm>
            <a:off x="498689" y="3315545"/>
            <a:ext cx="6766560" cy="11988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D9438E69-FE00-4A96-AD64-8B7D6D09C88F}"/>
              </a:ext>
            </a:extLst>
          </p:cNvPr>
          <p:cNvSpPr txBox="1"/>
          <p:nvPr/>
        </p:nvSpPr>
        <p:spPr>
          <a:xfrm>
            <a:off x="7441354" y="2440001"/>
            <a:ext cx="4075852" cy="369332"/>
          </a:xfrm>
          <a:prstGeom prst="rect">
            <a:avLst/>
          </a:prstGeom>
          <a:noFill/>
        </p:spPr>
        <p:txBody>
          <a:bodyPr wrap="square" rtlCol="0">
            <a:spAutoFit/>
          </a:bodyPr>
          <a:lstStyle/>
          <a:p>
            <a:r>
              <a:rPr lang="en-US" dirty="0">
                <a:solidFill>
                  <a:schemeClr val="accent1"/>
                </a:solidFill>
              </a:rPr>
              <a:t>Physical</a:t>
            </a:r>
          </a:p>
        </p:txBody>
      </p:sp>
      <p:sp>
        <p:nvSpPr>
          <p:cNvPr id="7" name="TextBox 6">
            <a:extLst>
              <a:ext uri="{FF2B5EF4-FFF2-40B4-BE49-F238E27FC236}">
                <a16:creationId xmlns:a16="http://schemas.microsoft.com/office/drawing/2014/main" id="{1F5B6479-9D90-4FA1-AC5C-5B5B110064F8}"/>
              </a:ext>
            </a:extLst>
          </p:cNvPr>
          <p:cNvSpPr txBox="1"/>
          <p:nvPr/>
        </p:nvSpPr>
        <p:spPr>
          <a:xfrm>
            <a:off x="7437968" y="3649040"/>
            <a:ext cx="4075852" cy="369332"/>
          </a:xfrm>
          <a:prstGeom prst="rect">
            <a:avLst/>
          </a:prstGeom>
          <a:noFill/>
        </p:spPr>
        <p:txBody>
          <a:bodyPr wrap="square" rtlCol="0">
            <a:spAutoFit/>
          </a:bodyPr>
          <a:lstStyle/>
          <a:p>
            <a:r>
              <a:rPr lang="en-US" dirty="0">
                <a:solidFill>
                  <a:schemeClr val="accent1"/>
                </a:solidFill>
              </a:rPr>
              <a:t>Compositional</a:t>
            </a:r>
          </a:p>
        </p:txBody>
      </p:sp>
    </p:spTree>
    <p:extLst>
      <p:ext uri="{BB962C8B-B14F-4D97-AF65-F5344CB8AC3E}">
        <p14:creationId xmlns:p14="http://schemas.microsoft.com/office/powerpoint/2010/main" val="1507484470"/>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fade">
                                      <p:cBhvr>
                                        <p:cTn id="13" dur="500"/>
                                        <p:tgtEl>
                                          <p:spTgt spid="7"/>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fade">
                                      <p:cBhvr>
                                        <p:cTn id="16"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p:bldP spid="7"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DA9EFF-FF4B-4482-802C-35E173FBF473}"/>
              </a:ext>
            </a:extLst>
          </p:cNvPr>
          <p:cNvSpPr>
            <a:spLocks noGrp="1"/>
          </p:cNvSpPr>
          <p:nvPr>
            <p:ph type="title"/>
          </p:nvPr>
        </p:nvSpPr>
        <p:spPr>
          <a:xfrm>
            <a:off x="3370521" y="2794981"/>
            <a:ext cx="8821478" cy="830997"/>
          </a:xfrm>
        </p:spPr>
        <p:txBody>
          <a:bodyPr>
            <a:normAutofit/>
          </a:bodyPr>
          <a:lstStyle/>
          <a:p>
            <a:r>
              <a:rPr lang="en-US" dirty="0"/>
              <a:t>Methods</a:t>
            </a:r>
          </a:p>
        </p:txBody>
      </p:sp>
    </p:spTree>
    <p:extLst>
      <p:ext uri="{BB962C8B-B14F-4D97-AF65-F5344CB8AC3E}">
        <p14:creationId xmlns:p14="http://schemas.microsoft.com/office/powerpoint/2010/main" val="272104767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93D091-98C4-F05C-7052-1BBA7A5C6335}"/>
              </a:ext>
            </a:extLst>
          </p:cNvPr>
          <p:cNvSpPr>
            <a:spLocks noGrp="1"/>
          </p:cNvSpPr>
          <p:nvPr>
            <p:ph type="title"/>
          </p:nvPr>
        </p:nvSpPr>
        <p:spPr>
          <a:xfrm>
            <a:off x="838200" y="365126"/>
            <a:ext cx="10515600" cy="775306"/>
          </a:xfrm>
        </p:spPr>
        <p:txBody>
          <a:bodyPr>
            <a:normAutofit/>
          </a:bodyPr>
          <a:lstStyle/>
          <a:p>
            <a:pPr algn="ctr"/>
            <a:r>
              <a:rPr lang="en-US" dirty="0"/>
              <a:t>Methods</a:t>
            </a:r>
            <a:endParaRPr lang="en-AS" dirty="0"/>
          </a:p>
        </p:txBody>
      </p:sp>
      <p:graphicFrame>
        <p:nvGraphicFramePr>
          <p:cNvPr id="4" name="Table 4">
            <a:extLst>
              <a:ext uri="{FF2B5EF4-FFF2-40B4-BE49-F238E27FC236}">
                <a16:creationId xmlns:a16="http://schemas.microsoft.com/office/drawing/2014/main" id="{B9463F53-B723-520D-1112-451FC2FAE24F}"/>
              </a:ext>
            </a:extLst>
          </p:cNvPr>
          <p:cNvGraphicFramePr>
            <a:graphicFrameLocks noGrp="1"/>
          </p:cNvGraphicFramePr>
          <p:nvPr>
            <p:extLst>
              <p:ext uri="{D42A27DB-BD31-4B8C-83A1-F6EECF244321}">
                <p14:modId xmlns:p14="http://schemas.microsoft.com/office/powerpoint/2010/main" val="3706359891"/>
              </p:ext>
            </p:extLst>
          </p:nvPr>
        </p:nvGraphicFramePr>
        <p:xfrm>
          <a:off x="368158" y="1275080"/>
          <a:ext cx="11455683" cy="4307840"/>
        </p:xfrm>
        <a:graphic>
          <a:graphicData uri="http://schemas.openxmlformats.org/drawingml/2006/table">
            <a:tbl>
              <a:tblPr firstRow="1" bandRow="1">
                <a:tableStyleId>{5C22544A-7EE6-4342-B048-85BDC9FD1C3A}</a:tableStyleId>
              </a:tblPr>
              <a:tblGrid>
                <a:gridCol w="2382860">
                  <a:extLst>
                    <a:ext uri="{9D8B030D-6E8A-4147-A177-3AD203B41FA5}">
                      <a16:colId xmlns:a16="http://schemas.microsoft.com/office/drawing/2014/main" val="136315485"/>
                    </a:ext>
                  </a:extLst>
                </a:gridCol>
                <a:gridCol w="7716883">
                  <a:extLst>
                    <a:ext uri="{9D8B030D-6E8A-4147-A177-3AD203B41FA5}">
                      <a16:colId xmlns:a16="http://schemas.microsoft.com/office/drawing/2014/main" val="341732368"/>
                    </a:ext>
                  </a:extLst>
                </a:gridCol>
                <a:gridCol w="1355940">
                  <a:extLst>
                    <a:ext uri="{9D8B030D-6E8A-4147-A177-3AD203B41FA5}">
                      <a16:colId xmlns:a16="http://schemas.microsoft.com/office/drawing/2014/main" val="4211614552"/>
                    </a:ext>
                  </a:extLst>
                </a:gridCol>
              </a:tblGrid>
              <a:tr h="370840">
                <a:tc>
                  <a:txBody>
                    <a:bodyPr/>
                    <a:lstStyle/>
                    <a:p>
                      <a:pPr algn="just"/>
                      <a:r>
                        <a:rPr lang="en-US" sz="1700" dirty="0"/>
                        <a:t>Parameter</a:t>
                      </a:r>
                      <a:endParaRPr lang="en-AS" sz="1700" dirty="0"/>
                    </a:p>
                  </a:txBody>
                  <a:tcPr/>
                </a:tc>
                <a:tc>
                  <a:txBody>
                    <a:bodyPr/>
                    <a:lstStyle/>
                    <a:p>
                      <a:pPr algn="just"/>
                      <a:r>
                        <a:rPr lang="en-US" sz="1700" dirty="0"/>
                        <a:t>Method</a:t>
                      </a:r>
                      <a:endParaRPr lang="en-AS" sz="1700" dirty="0"/>
                    </a:p>
                  </a:txBody>
                  <a:tcPr/>
                </a:tc>
                <a:tc>
                  <a:txBody>
                    <a:bodyPr/>
                    <a:lstStyle/>
                    <a:p>
                      <a:pPr algn="just"/>
                      <a:r>
                        <a:rPr lang="en-US" sz="1700" dirty="0"/>
                        <a:t>N</a:t>
                      </a:r>
                      <a:endParaRPr lang="en-AS" sz="1700" dirty="0"/>
                    </a:p>
                  </a:txBody>
                  <a:tcPr/>
                </a:tc>
                <a:extLst>
                  <a:ext uri="{0D108BD9-81ED-4DB2-BD59-A6C34878D82A}">
                    <a16:rowId xmlns:a16="http://schemas.microsoft.com/office/drawing/2014/main" val="2162008466"/>
                  </a:ext>
                </a:extLst>
              </a:tr>
              <a:tr h="370840">
                <a:tc>
                  <a:txBody>
                    <a:bodyPr/>
                    <a:lstStyle/>
                    <a:p>
                      <a:pPr algn="just"/>
                      <a:r>
                        <a:rPr lang="en-US" sz="1700" dirty="0">
                          <a:solidFill>
                            <a:schemeClr val="tx2"/>
                          </a:solidFill>
                        </a:rPr>
                        <a:t>Endosperm texture</a:t>
                      </a:r>
                      <a:endParaRPr lang="en-AS" sz="1700" dirty="0">
                        <a:solidFill>
                          <a:schemeClr val="tx2"/>
                        </a:solidFill>
                      </a:endParaRPr>
                    </a:p>
                  </a:txBody>
                  <a:tcPr/>
                </a:tc>
                <a:tc>
                  <a:txBody>
                    <a:bodyPr/>
                    <a:lstStyle/>
                    <a:p>
                      <a:pPr algn="just"/>
                      <a:r>
                        <a:rPr lang="en-US" sz="1700" dirty="0">
                          <a:solidFill>
                            <a:schemeClr val="tx2"/>
                          </a:solidFill>
                        </a:rPr>
                        <a:t>Particle size distribution of milled barley (0.2 mm settings) using </a:t>
                      </a:r>
                      <a:r>
                        <a:rPr lang="en-US" sz="1700" b="1" dirty="0">
                          <a:solidFill>
                            <a:schemeClr val="tx2"/>
                          </a:solidFill>
                        </a:rPr>
                        <a:t>laser diffraction</a:t>
                      </a:r>
                      <a:endParaRPr lang="en-AS" sz="1700" b="1" dirty="0">
                        <a:solidFill>
                          <a:schemeClr val="tx2"/>
                        </a:solidFill>
                      </a:endParaRPr>
                    </a:p>
                  </a:txBody>
                  <a:tcPr/>
                </a:tc>
                <a:tc>
                  <a:txBody>
                    <a:bodyPr/>
                    <a:lstStyle/>
                    <a:p>
                      <a:pPr algn="just"/>
                      <a:r>
                        <a:rPr lang="en-US" sz="1700" dirty="0">
                          <a:solidFill>
                            <a:schemeClr val="tx2"/>
                          </a:solidFill>
                        </a:rPr>
                        <a:t>30</a:t>
                      </a:r>
                      <a:endParaRPr lang="en-AS" sz="1700" dirty="0">
                        <a:solidFill>
                          <a:schemeClr val="tx2"/>
                        </a:solidFill>
                      </a:endParaRPr>
                    </a:p>
                  </a:txBody>
                  <a:tcPr/>
                </a:tc>
                <a:extLst>
                  <a:ext uri="{0D108BD9-81ED-4DB2-BD59-A6C34878D82A}">
                    <a16:rowId xmlns:a16="http://schemas.microsoft.com/office/drawing/2014/main" val="3629192498"/>
                  </a:ext>
                </a:extLst>
              </a:tr>
              <a:tr h="370840">
                <a:tc>
                  <a:txBody>
                    <a:bodyPr/>
                    <a:lstStyle/>
                    <a:p>
                      <a:pPr algn="just"/>
                      <a:r>
                        <a:rPr lang="en-US" sz="1700" dirty="0">
                          <a:solidFill>
                            <a:schemeClr val="tx2"/>
                          </a:solidFill>
                        </a:rPr>
                        <a:t>Starch granule size</a:t>
                      </a:r>
                      <a:endParaRPr lang="en-AS" sz="1700" dirty="0">
                        <a:solidFill>
                          <a:schemeClr val="tx2"/>
                        </a:solidFill>
                      </a:endParaRPr>
                    </a:p>
                  </a:txBody>
                  <a:tcPr/>
                </a:tc>
                <a:tc>
                  <a:txBody>
                    <a:bodyPr/>
                    <a:lstStyle/>
                    <a:p>
                      <a:pPr algn="just"/>
                      <a:r>
                        <a:rPr lang="en-US" sz="1700" dirty="0">
                          <a:solidFill>
                            <a:schemeClr val="tx2"/>
                          </a:solidFill>
                        </a:rPr>
                        <a:t>Initial visualization was done using </a:t>
                      </a:r>
                      <a:r>
                        <a:rPr lang="en-US" sz="1700" b="1" dirty="0">
                          <a:solidFill>
                            <a:schemeClr val="tx2"/>
                          </a:solidFill>
                        </a:rPr>
                        <a:t>Scanning Electron microscopy </a:t>
                      </a:r>
                      <a:r>
                        <a:rPr lang="en-US" sz="1700" dirty="0">
                          <a:solidFill>
                            <a:schemeClr val="tx2"/>
                          </a:solidFill>
                        </a:rPr>
                        <a:t>Volume and number of small and large starch granules was quantified by firstly isolating starch, and </a:t>
                      </a:r>
                      <a:r>
                        <a:rPr lang="en-US" sz="1700" b="1" dirty="0">
                          <a:solidFill>
                            <a:schemeClr val="tx2"/>
                          </a:solidFill>
                        </a:rPr>
                        <a:t>imaging using confocal microscopy</a:t>
                      </a:r>
                      <a:endParaRPr lang="en-AS" sz="1700" b="1" dirty="0">
                        <a:solidFill>
                          <a:schemeClr val="tx2"/>
                        </a:solidFill>
                      </a:endParaRPr>
                    </a:p>
                  </a:txBody>
                  <a:tcPr/>
                </a:tc>
                <a:tc>
                  <a:txBody>
                    <a:bodyPr/>
                    <a:lstStyle/>
                    <a:p>
                      <a:pPr algn="just"/>
                      <a:r>
                        <a:rPr lang="en-US" sz="1700" dirty="0">
                          <a:solidFill>
                            <a:schemeClr val="tx2"/>
                          </a:solidFill>
                        </a:rPr>
                        <a:t>30</a:t>
                      </a:r>
                      <a:endParaRPr lang="en-AS" sz="1700" dirty="0">
                        <a:solidFill>
                          <a:schemeClr val="tx2"/>
                        </a:solidFill>
                      </a:endParaRPr>
                    </a:p>
                  </a:txBody>
                  <a:tcPr/>
                </a:tc>
                <a:extLst>
                  <a:ext uri="{0D108BD9-81ED-4DB2-BD59-A6C34878D82A}">
                    <a16:rowId xmlns:a16="http://schemas.microsoft.com/office/drawing/2014/main" val="294453506"/>
                  </a:ext>
                </a:extLst>
              </a:tr>
              <a:tr h="370840">
                <a:tc>
                  <a:txBody>
                    <a:bodyPr/>
                    <a:lstStyle/>
                    <a:p>
                      <a:pPr algn="just"/>
                      <a:r>
                        <a:rPr lang="en-US" sz="1700" dirty="0">
                          <a:solidFill>
                            <a:schemeClr val="tx2"/>
                          </a:solidFill>
                        </a:rPr>
                        <a:t>Starch Gelatinization</a:t>
                      </a:r>
                      <a:endParaRPr lang="en-AS" sz="1700" dirty="0">
                        <a:solidFill>
                          <a:schemeClr val="tx2"/>
                        </a:solidFill>
                      </a:endParaRPr>
                    </a:p>
                  </a:txBody>
                  <a:tcPr/>
                </a:tc>
                <a:tc>
                  <a:txBody>
                    <a:bodyPr/>
                    <a:lstStyle/>
                    <a:p>
                      <a:pPr algn="just"/>
                      <a:r>
                        <a:rPr lang="en-US" sz="1700" dirty="0">
                          <a:solidFill>
                            <a:schemeClr val="tx2"/>
                          </a:solidFill>
                        </a:rPr>
                        <a:t>Onset, peak and offset temperatures and enthalpy or heat flow was measured using </a:t>
                      </a:r>
                      <a:r>
                        <a:rPr lang="en-US" sz="1700" b="1" dirty="0">
                          <a:solidFill>
                            <a:schemeClr val="tx2"/>
                          </a:solidFill>
                        </a:rPr>
                        <a:t>differential scanning calorimetry</a:t>
                      </a:r>
                      <a:endParaRPr lang="en-AS" sz="1700" b="1" dirty="0">
                        <a:solidFill>
                          <a:schemeClr val="tx2"/>
                        </a:solidFill>
                      </a:endParaRPr>
                    </a:p>
                  </a:txBody>
                  <a:tcPr/>
                </a:tc>
                <a:tc>
                  <a:txBody>
                    <a:bodyPr/>
                    <a:lstStyle/>
                    <a:p>
                      <a:pPr algn="just"/>
                      <a:r>
                        <a:rPr lang="en-US" sz="1700" dirty="0">
                          <a:solidFill>
                            <a:schemeClr val="tx2"/>
                          </a:solidFill>
                        </a:rPr>
                        <a:t>84</a:t>
                      </a:r>
                      <a:endParaRPr lang="en-AS" sz="1700" dirty="0">
                        <a:solidFill>
                          <a:schemeClr val="tx2"/>
                        </a:solidFill>
                      </a:endParaRPr>
                    </a:p>
                  </a:txBody>
                  <a:tcPr/>
                </a:tc>
                <a:extLst>
                  <a:ext uri="{0D108BD9-81ED-4DB2-BD59-A6C34878D82A}">
                    <a16:rowId xmlns:a16="http://schemas.microsoft.com/office/drawing/2014/main" val="4200101541"/>
                  </a:ext>
                </a:extLst>
              </a:tr>
              <a:tr h="370840">
                <a:tc>
                  <a:txBody>
                    <a:bodyPr/>
                    <a:lstStyle/>
                    <a:p>
                      <a:pPr algn="just"/>
                      <a:r>
                        <a:rPr lang="en-US" sz="1700" dirty="0">
                          <a:solidFill>
                            <a:schemeClr val="tx2"/>
                          </a:solidFill>
                        </a:rPr>
                        <a:t>Total starch content</a:t>
                      </a:r>
                      <a:endParaRPr lang="en-AS" sz="1700" dirty="0">
                        <a:solidFill>
                          <a:schemeClr val="tx2"/>
                        </a:solidFill>
                      </a:endParaRPr>
                    </a:p>
                  </a:txBody>
                  <a:tcPr/>
                </a:tc>
                <a:tc>
                  <a:txBody>
                    <a:bodyPr/>
                    <a:lstStyle/>
                    <a:p>
                      <a:pPr algn="just"/>
                      <a:r>
                        <a:rPr lang="en-US" sz="1700" dirty="0" err="1">
                          <a:solidFill>
                            <a:schemeClr val="tx2"/>
                          </a:solidFill>
                        </a:rPr>
                        <a:t>Megazyme</a:t>
                      </a:r>
                      <a:r>
                        <a:rPr lang="en-US" sz="1700" dirty="0">
                          <a:solidFill>
                            <a:schemeClr val="tx2"/>
                          </a:solidFill>
                        </a:rPr>
                        <a:t> </a:t>
                      </a:r>
                      <a:r>
                        <a:rPr lang="en-US" sz="1700" b="1" dirty="0">
                          <a:solidFill>
                            <a:schemeClr val="tx2"/>
                          </a:solidFill>
                        </a:rPr>
                        <a:t>Colorimetric Assay</a:t>
                      </a:r>
                      <a:endParaRPr lang="en-AS" sz="1700" b="1" dirty="0">
                        <a:solidFill>
                          <a:schemeClr val="tx2"/>
                        </a:solidFill>
                      </a:endParaRPr>
                    </a:p>
                  </a:txBody>
                  <a:tcPr/>
                </a:tc>
                <a:tc>
                  <a:txBody>
                    <a:bodyPr/>
                    <a:lstStyle/>
                    <a:p>
                      <a:pPr algn="just"/>
                      <a:r>
                        <a:rPr lang="en-US" sz="1700" dirty="0">
                          <a:solidFill>
                            <a:schemeClr val="tx2"/>
                          </a:solidFill>
                        </a:rPr>
                        <a:t>58</a:t>
                      </a:r>
                      <a:endParaRPr lang="en-AS" sz="1700" dirty="0">
                        <a:solidFill>
                          <a:schemeClr val="tx2"/>
                        </a:solidFill>
                      </a:endParaRPr>
                    </a:p>
                  </a:txBody>
                  <a:tcPr/>
                </a:tc>
                <a:extLst>
                  <a:ext uri="{0D108BD9-81ED-4DB2-BD59-A6C34878D82A}">
                    <a16:rowId xmlns:a16="http://schemas.microsoft.com/office/drawing/2014/main" val="3864174902"/>
                  </a:ext>
                </a:extLst>
              </a:tr>
              <a:tr h="370840">
                <a:tc>
                  <a:txBody>
                    <a:bodyPr/>
                    <a:lstStyle/>
                    <a:p>
                      <a:pPr algn="just"/>
                      <a:r>
                        <a:rPr lang="en-US" sz="1700" dirty="0">
                          <a:solidFill>
                            <a:schemeClr val="tx2"/>
                          </a:solidFill>
                        </a:rPr>
                        <a:t>Total protein content</a:t>
                      </a:r>
                      <a:endParaRPr lang="en-AS" sz="1700" dirty="0">
                        <a:solidFill>
                          <a:schemeClr val="tx2"/>
                        </a:solidFill>
                      </a:endParaRPr>
                    </a:p>
                  </a:txBody>
                  <a:tcPr/>
                </a:tc>
                <a:tc>
                  <a:txBody>
                    <a:bodyPr/>
                    <a:lstStyle/>
                    <a:p>
                      <a:pPr algn="just"/>
                      <a:r>
                        <a:rPr lang="en-US" sz="1700" b="1" dirty="0">
                          <a:solidFill>
                            <a:schemeClr val="tx2"/>
                          </a:solidFill>
                        </a:rPr>
                        <a:t>Near infrared </a:t>
                      </a:r>
                      <a:r>
                        <a:rPr lang="en-US" sz="1700" dirty="0">
                          <a:solidFill>
                            <a:schemeClr val="tx2"/>
                          </a:solidFill>
                        </a:rPr>
                        <a:t>machine (calibrated using combustion as reference method)</a:t>
                      </a:r>
                      <a:endParaRPr lang="en-AS" sz="1700" dirty="0">
                        <a:solidFill>
                          <a:schemeClr val="tx2"/>
                        </a:solidFill>
                      </a:endParaRPr>
                    </a:p>
                  </a:txBody>
                  <a:tcPr/>
                </a:tc>
                <a:tc>
                  <a:txBody>
                    <a:bodyPr/>
                    <a:lstStyle/>
                    <a:p>
                      <a:pPr algn="just"/>
                      <a:r>
                        <a:rPr lang="en-US" sz="1700" dirty="0">
                          <a:solidFill>
                            <a:schemeClr val="tx2"/>
                          </a:solidFill>
                        </a:rPr>
                        <a:t>84</a:t>
                      </a:r>
                      <a:endParaRPr lang="en-AS" sz="1700" dirty="0">
                        <a:solidFill>
                          <a:schemeClr val="tx2"/>
                        </a:solidFill>
                      </a:endParaRPr>
                    </a:p>
                  </a:txBody>
                  <a:tcPr/>
                </a:tc>
                <a:extLst>
                  <a:ext uri="{0D108BD9-81ED-4DB2-BD59-A6C34878D82A}">
                    <a16:rowId xmlns:a16="http://schemas.microsoft.com/office/drawing/2014/main" val="2872445923"/>
                  </a:ext>
                </a:extLst>
              </a:tr>
              <a:tr h="370840">
                <a:tc>
                  <a:txBody>
                    <a:bodyPr/>
                    <a:lstStyle/>
                    <a:p>
                      <a:pPr algn="just"/>
                      <a:r>
                        <a:rPr lang="en-US" sz="1700" dirty="0">
                          <a:solidFill>
                            <a:schemeClr val="tx2"/>
                          </a:solidFill>
                        </a:rPr>
                        <a:t>Amylose/Amylopectin ratio</a:t>
                      </a:r>
                      <a:endParaRPr lang="en-AS" sz="1700" dirty="0">
                        <a:solidFill>
                          <a:schemeClr val="tx2"/>
                        </a:solidFill>
                      </a:endParaRPr>
                    </a:p>
                  </a:txBody>
                  <a:tcPr/>
                </a:tc>
                <a:tc>
                  <a:txBody>
                    <a:bodyPr/>
                    <a:lstStyle/>
                    <a:p>
                      <a:pPr algn="just"/>
                      <a:r>
                        <a:rPr lang="en-US" sz="1700" dirty="0" err="1">
                          <a:solidFill>
                            <a:schemeClr val="tx2"/>
                          </a:solidFill>
                        </a:rPr>
                        <a:t>Megazyme</a:t>
                      </a:r>
                      <a:r>
                        <a:rPr lang="en-US" sz="1700" dirty="0">
                          <a:solidFill>
                            <a:schemeClr val="tx2"/>
                          </a:solidFill>
                        </a:rPr>
                        <a:t> </a:t>
                      </a:r>
                      <a:r>
                        <a:rPr lang="en-US" sz="1700" b="1" dirty="0">
                          <a:solidFill>
                            <a:schemeClr val="tx2"/>
                          </a:solidFill>
                        </a:rPr>
                        <a:t>Colorimetric Assay</a:t>
                      </a:r>
                      <a:endParaRPr lang="en-AS" sz="1700" b="1" dirty="0">
                        <a:solidFill>
                          <a:schemeClr val="tx2"/>
                        </a:solidFill>
                      </a:endParaRPr>
                    </a:p>
                  </a:txBody>
                  <a:tcPr/>
                </a:tc>
                <a:tc>
                  <a:txBody>
                    <a:bodyPr/>
                    <a:lstStyle/>
                    <a:p>
                      <a:pPr algn="just"/>
                      <a:r>
                        <a:rPr lang="en-US" sz="1700" dirty="0">
                          <a:solidFill>
                            <a:schemeClr val="tx2"/>
                          </a:solidFill>
                        </a:rPr>
                        <a:t>58</a:t>
                      </a:r>
                      <a:endParaRPr lang="en-AS" sz="1700" dirty="0">
                        <a:solidFill>
                          <a:schemeClr val="tx2"/>
                        </a:solidFill>
                      </a:endParaRPr>
                    </a:p>
                  </a:txBody>
                  <a:tcPr/>
                </a:tc>
                <a:extLst>
                  <a:ext uri="{0D108BD9-81ED-4DB2-BD59-A6C34878D82A}">
                    <a16:rowId xmlns:a16="http://schemas.microsoft.com/office/drawing/2014/main" val="2374804291"/>
                  </a:ext>
                </a:extLst>
              </a:tr>
            </a:tbl>
          </a:graphicData>
        </a:graphic>
      </p:graphicFrame>
    </p:spTree>
    <p:extLst>
      <p:ext uri="{BB962C8B-B14F-4D97-AF65-F5344CB8AC3E}">
        <p14:creationId xmlns:p14="http://schemas.microsoft.com/office/powerpoint/2010/main" val="3173687620"/>
      </p:ext>
    </p:extLst>
  </p:cSld>
  <p:clrMapOvr>
    <a:overrideClrMapping bg1="lt1" tx1="dk1" bg2="lt2" tx2="dk2" accent1="accent1" accent2="accent2" accent3="accent3" accent4="accent4" accent5="accent5" accent6="accent6" hlink="hlink" folHlink="folHlink"/>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DA9EFF-FF4B-4482-802C-35E173FBF473}"/>
              </a:ext>
            </a:extLst>
          </p:cNvPr>
          <p:cNvSpPr>
            <a:spLocks noGrp="1"/>
          </p:cNvSpPr>
          <p:nvPr>
            <p:ph type="title"/>
          </p:nvPr>
        </p:nvSpPr>
        <p:spPr>
          <a:xfrm>
            <a:off x="3370521" y="2794981"/>
            <a:ext cx="8821478" cy="830997"/>
          </a:xfrm>
        </p:spPr>
        <p:txBody>
          <a:bodyPr>
            <a:normAutofit/>
          </a:bodyPr>
          <a:lstStyle/>
          <a:p>
            <a:r>
              <a:rPr lang="en-US" dirty="0"/>
              <a:t>Results</a:t>
            </a:r>
          </a:p>
        </p:txBody>
      </p:sp>
    </p:spTree>
    <p:extLst>
      <p:ext uri="{BB962C8B-B14F-4D97-AF65-F5344CB8AC3E}">
        <p14:creationId xmlns:p14="http://schemas.microsoft.com/office/powerpoint/2010/main" val="9606999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B4DA5773-08E8-B5F5-D30A-3B2BFEBBCB5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70466" y="905291"/>
            <a:ext cx="9319942" cy="5090343"/>
          </a:xfrm>
          <a:prstGeom prst="rect">
            <a:avLst/>
          </a:prstGeom>
        </p:spPr>
      </p:pic>
      <p:sp>
        <p:nvSpPr>
          <p:cNvPr id="2" name="Title 1">
            <a:extLst>
              <a:ext uri="{FF2B5EF4-FFF2-40B4-BE49-F238E27FC236}">
                <a16:creationId xmlns:a16="http://schemas.microsoft.com/office/drawing/2014/main" id="{AE1EDD76-D015-D402-529B-E53418465ED8}"/>
              </a:ext>
            </a:extLst>
          </p:cNvPr>
          <p:cNvSpPr>
            <a:spLocks noGrp="1"/>
          </p:cNvSpPr>
          <p:nvPr>
            <p:ph type="title"/>
          </p:nvPr>
        </p:nvSpPr>
        <p:spPr>
          <a:xfrm>
            <a:off x="296187" y="119252"/>
            <a:ext cx="11985155" cy="826677"/>
          </a:xfrm>
        </p:spPr>
        <p:txBody>
          <a:bodyPr>
            <a:noAutofit/>
          </a:bodyPr>
          <a:lstStyle/>
          <a:p>
            <a:r>
              <a:rPr lang="en-US" dirty="0"/>
              <a:t>Endosperm texture shows a bimodal relationship</a:t>
            </a:r>
            <a:endParaRPr lang="en-AS" dirty="0"/>
          </a:p>
        </p:txBody>
      </p:sp>
      <p:sp>
        <p:nvSpPr>
          <p:cNvPr id="12" name="Rectangle 11">
            <a:extLst>
              <a:ext uri="{FF2B5EF4-FFF2-40B4-BE49-F238E27FC236}">
                <a16:creationId xmlns:a16="http://schemas.microsoft.com/office/drawing/2014/main" id="{BA7D8779-065D-C420-1AD7-26EA7FC9B7DF}"/>
              </a:ext>
            </a:extLst>
          </p:cNvPr>
          <p:cNvSpPr/>
          <p:nvPr/>
        </p:nvSpPr>
        <p:spPr>
          <a:xfrm>
            <a:off x="1368214" y="920159"/>
            <a:ext cx="783898" cy="4491734"/>
          </a:xfrm>
          <a:prstGeom prst="rect">
            <a:avLst/>
          </a:prstGeom>
          <a:noFill/>
          <a:ln w="28575">
            <a:solidFill>
              <a:schemeClr val="accent1"/>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S"/>
          </a:p>
        </p:txBody>
      </p:sp>
      <p:sp>
        <p:nvSpPr>
          <p:cNvPr id="14" name="Rectangle 13">
            <a:extLst>
              <a:ext uri="{FF2B5EF4-FFF2-40B4-BE49-F238E27FC236}">
                <a16:creationId xmlns:a16="http://schemas.microsoft.com/office/drawing/2014/main" id="{3BD5AD46-5D86-A049-DA73-362B789FE635}"/>
              </a:ext>
            </a:extLst>
          </p:cNvPr>
          <p:cNvSpPr/>
          <p:nvPr/>
        </p:nvSpPr>
        <p:spPr>
          <a:xfrm>
            <a:off x="2224874" y="905291"/>
            <a:ext cx="2279393" cy="4506602"/>
          </a:xfrm>
          <a:prstGeom prst="rect">
            <a:avLst/>
          </a:prstGeom>
          <a:noFill/>
          <a:ln w="28575">
            <a:solidFill>
              <a:schemeClr val="accent3"/>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S"/>
          </a:p>
        </p:txBody>
      </p:sp>
    </p:spTree>
    <p:extLst>
      <p:ext uri="{BB962C8B-B14F-4D97-AF65-F5344CB8AC3E}">
        <p14:creationId xmlns:p14="http://schemas.microsoft.com/office/powerpoint/2010/main" val="2775995951"/>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fade">
                                      <p:cBhvr>
                                        <p:cTn id="10"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4" grpId="0" animBg="1"/>
    </p:bldLst>
  </p:timing>
</p:sld>
</file>

<file path=ppt/theme/theme1.xml><?xml version="1.0" encoding="utf-8"?>
<a:theme xmlns:a="http://schemas.openxmlformats.org/drawingml/2006/main" name="Office Theme">
  <a:themeElements>
    <a:clrScheme name="Master Brewers">
      <a:dk1>
        <a:sysClr val="windowText" lastClr="000000"/>
      </a:dk1>
      <a:lt1>
        <a:sysClr val="window" lastClr="FFFFFF"/>
      </a:lt1>
      <a:dk2>
        <a:srgbClr val="545759"/>
      </a:dk2>
      <a:lt2>
        <a:srgbClr val="D8D8D8"/>
      </a:lt2>
      <a:accent1>
        <a:srgbClr val="CD9700"/>
      </a:accent1>
      <a:accent2>
        <a:srgbClr val="000000"/>
      </a:accent2>
      <a:accent3>
        <a:srgbClr val="A42035"/>
      </a:accent3>
      <a:accent4>
        <a:srgbClr val="545759"/>
      </a:accent4>
      <a:accent5>
        <a:srgbClr val="A5A5A5"/>
      </a:accent5>
      <a:accent6>
        <a:srgbClr val="D8D8D8"/>
      </a:accent6>
      <a:hlink>
        <a:srgbClr val="CD9700"/>
      </a:hlink>
      <a:folHlink>
        <a:srgbClr val="A42035"/>
      </a:folHlink>
    </a:clrScheme>
    <a:fontScheme name="Custom 18">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Master Brewers">
    <a:dk1>
      <a:sysClr val="windowText" lastClr="000000"/>
    </a:dk1>
    <a:lt1>
      <a:sysClr val="window" lastClr="FFFFFF"/>
    </a:lt1>
    <a:dk2>
      <a:srgbClr val="545759"/>
    </a:dk2>
    <a:lt2>
      <a:srgbClr val="D8D8D8"/>
    </a:lt2>
    <a:accent1>
      <a:srgbClr val="CD9700"/>
    </a:accent1>
    <a:accent2>
      <a:srgbClr val="000000"/>
    </a:accent2>
    <a:accent3>
      <a:srgbClr val="A42035"/>
    </a:accent3>
    <a:accent4>
      <a:srgbClr val="545759"/>
    </a:accent4>
    <a:accent5>
      <a:srgbClr val="A5A5A5"/>
    </a:accent5>
    <a:accent6>
      <a:srgbClr val="D8D8D8"/>
    </a:accent6>
    <a:hlink>
      <a:srgbClr val="CD9700"/>
    </a:hlink>
    <a:folHlink>
      <a:srgbClr val="A42035"/>
    </a:folHlink>
  </a:clrScheme>
</a:themeOverride>
</file>

<file path=ppt/theme/themeOverride10.xml><?xml version="1.0" encoding="utf-8"?>
<a:themeOverride xmlns:a="http://schemas.openxmlformats.org/drawingml/2006/main">
  <a:clrScheme name="Master Brewers">
    <a:dk1>
      <a:sysClr val="windowText" lastClr="000000"/>
    </a:dk1>
    <a:lt1>
      <a:sysClr val="window" lastClr="FFFFFF"/>
    </a:lt1>
    <a:dk2>
      <a:srgbClr val="545759"/>
    </a:dk2>
    <a:lt2>
      <a:srgbClr val="D8D8D8"/>
    </a:lt2>
    <a:accent1>
      <a:srgbClr val="CD9700"/>
    </a:accent1>
    <a:accent2>
      <a:srgbClr val="000000"/>
    </a:accent2>
    <a:accent3>
      <a:srgbClr val="A42035"/>
    </a:accent3>
    <a:accent4>
      <a:srgbClr val="545759"/>
    </a:accent4>
    <a:accent5>
      <a:srgbClr val="A5A5A5"/>
    </a:accent5>
    <a:accent6>
      <a:srgbClr val="D8D8D8"/>
    </a:accent6>
    <a:hlink>
      <a:srgbClr val="CD9700"/>
    </a:hlink>
    <a:folHlink>
      <a:srgbClr val="A42035"/>
    </a:folHlink>
  </a:clrScheme>
</a:themeOverride>
</file>

<file path=ppt/theme/themeOverride11.xml><?xml version="1.0" encoding="utf-8"?>
<a:themeOverride xmlns:a="http://schemas.openxmlformats.org/drawingml/2006/main">
  <a:clrScheme name="Master Brewers">
    <a:dk1>
      <a:sysClr val="windowText" lastClr="000000"/>
    </a:dk1>
    <a:lt1>
      <a:sysClr val="window" lastClr="FFFFFF"/>
    </a:lt1>
    <a:dk2>
      <a:srgbClr val="545759"/>
    </a:dk2>
    <a:lt2>
      <a:srgbClr val="D8D8D8"/>
    </a:lt2>
    <a:accent1>
      <a:srgbClr val="CD9700"/>
    </a:accent1>
    <a:accent2>
      <a:srgbClr val="000000"/>
    </a:accent2>
    <a:accent3>
      <a:srgbClr val="A42035"/>
    </a:accent3>
    <a:accent4>
      <a:srgbClr val="545759"/>
    </a:accent4>
    <a:accent5>
      <a:srgbClr val="A5A5A5"/>
    </a:accent5>
    <a:accent6>
      <a:srgbClr val="D8D8D8"/>
    </a:accent6>
    <a:hlink>
      <a:srgbClr val="CD9700"/>
    </a:hlink>
    <a:folHlink>
      <a:srgbClr val="A42035"/>
    </a:folHlink>
  </a:clrScheme>
</a:themeOverride>
</file>

<file path=ppt/theme/themeOverride2.xml><?xml version="1.0" encoding="utf-8"?>
<a:themeOverride xmlns:a="http://schemas.openxmlformats.org/drawingml/2006/main">
  <a:clrScheme name="Master Brewers">
    <a:dk1>
      <a:sysClr val="windowText" lastClr="000000"/>
    </a:dk1>
    <a:lt1>
      <a:sysClr val="window" lastClr="FFFFFF"/>
    </a:lt1>
    <a:dk2>
      <a:srgbClr val="545759"/>
    </a:dk2>
    <a:lt2>
      <a:srgbClr val="D8D8D8"/>
    </a:lt2>
    <a:accent1>
      <a:srgbClr val="CD9700"/>
    </a:accent1>
    <a:accent2>
      <a:srgbClr val="000000"/>
    </a:accent2>
    <a:accent3>
      <a:srgbClr val="A42035"/>
    </a:accent3>
    <a:accent4>
      <a:srgbClr val="545759"/>
    </a:accent4>
    <a:accent5>
      <a:srgbClr val="A5A5A5"/>
    </a:accent5>
    <a:accent6>
      <a:srgbClr val="D8D8D8"/>
    </a:accent6>
    <a:hlink>
      <a:srgbClr val="CD9700"/>
    </a:hlink>
    <a:folHlink>
      <a:srgbClr val="A42035"/>
    </a:folHlink>
  </a:clrScheme>
</a:themeOverride>
</file>

<file path=ppt/theme/themeOverride3.xml><?xml version="1.0" encoding="utf-8"?>
<a:themeOverride xmlns:a="http://schemas.openxmlformats.org/drawingml/2006/main">
  <a:clrScheme name="Master Brewers">
    <a:dk1>
      <a:sysClr val="windowText" lastClr="000000"/>
    </a:dk1>
    <a:lt1>
      <a:sysClr val="window" lastClr="FFFFFF"/>
    </a:lt1>
    <a:dk2>
      <a:srgbClr val="545759"/>
    </a:dk2>
    <a:lt2>
      <a:srgbClr val="D8D8D8"/>
    </a:lt2>
    <a:accent1>
      <a:srgbClr val="CD9700"/>
    </a:accent1>
    <a:accent2>
      <a:srgbClr val="000000"/>
    </a:accent2>
    <a:accent3>
      <a:srgbClr val="A42035"/>
    </a:accent3>
    <a:accent4>
      <a:srgbClr val="545759"/>
    </a:accent4>
    <a:accent5>
      <a:srgbClr val="A5A5A5"/>
    </a:accent5>
    <a:accent6>
      <a:srgbClr val="D8D8D8"/>
    </a:accent6>
    <a:hlink>
      <a:srgbClr val="CD9700"/>
    </a:hlink>
    <a:folHlink>
      <a:srgbClr val="A42035"/>
    </a:folHlink>
  </a:clrScheme>
</a:themeOverride>
</file>

<file path=ppt/theme/themeOverride4.xml><?xml version="1.0" encoding="utf-8"?>
<a:themeOverride xmlns:a="http://schemas.openxmlformats.org/drawingml/2006/main">
  <a:clrScheme name="Master Brewers">
    <a:dk1>
      <a:sysClr val="windowText" lastClr="000000"/>
    </a:dk1>
    <a:lt1>
      <a:sysClr val="window" lastClr="FFFFFF"/>
    </a:lt1>
    <a:dk2>
      <a:srgbClr val="545759"/>
    </a:dk2>
    <a:lt2>
      <a:srgbClr val="D8D8D8"/>
    </a:lt2>
    <a:accent1>
      <a:srgbClr val="CD9700"/>
    </a:accent1>
    <a:accent2>
      <a:srgbClr val="000000"/>
    </a:accent2>
    <a:accent3>
      <a:srgbClr val="A42035"/>
    </a:accent3>
    <a:accent4>
      <a:srgbClr val="545759"/>
    </a:accent4>
    <a:accent5>
      <a:srgbClr val="A5A5A5"/>
    </a:accent5>
    <a:accent6>
      <a:srgbClr val="D8D8D8"/>
    </a:accent6>
    <a:hlink>
      <a:srgbClr val="CD9700"/>
    </a:hlink>
    <a:folHlink>
      <a:srgbClr val="A42035"/>
    </a:folHlink>
  </a:clrScheme>
</a:themeOverride>
</file>

<file path=ppt/theme/themeOverride5.xml><?xml version="1.0" encoding="utf-8"?>
<a:themeOverride xmlns:a="http://schemas.openxmlformats.org/drawingml/2006/main">
  <a:clrScheme name="Master Brewers">
    <a:dk1>
      <a:sysClr val="windowText" lastClr="000000"/>
    </a:dk1>
    <a:lt1>
      <a:sysClr val="window" lastClr="FFFFFF"/>
    </a:lt1>
    <a:dk2>
      <a:srgbClr val="545759"/>
    </a:dk2>
    <a:lt2>
      <a:srgbClr val="D8D8D8"/>
    </a:lt2>
    <a:accent1>
      <a:srgbClr val="CD9700"/>
    </a:accent1>
    <a:accent2>
      <a:srgbClr val="000000"/>
    </a:accent2>
    <a:accent3>
      <a:srgbClr val="A42035"/>
    </a:accent3>
    <a:accent4>
      <a:srgbClr val="545759"/>
    </a:accent4>
    <a:accent5>
      <a:srgbClr val="A5A5A5"/>
    </a:accent5>
    <a:accent6>
      <a:srgbClr val="D8D8D8"/>
    </a:accent6>
    <a:hlink>
      <a:srgbClr val="CD9700"/>
    </a:hlink>
    <a:folHlink>
      <a:srgbClr val="A42035"/>
    </a:folHlink>
  </a:clrScheme>
</a:themeOverride>
</file>

<file path=ppt/theme/themeOverride6.xml><?xml version="1.0" encoding="utf-8"?>
<a:themeOverride xmlns:a="http://schemas.openxmlformats.org/drawingml/2006/main">
  <a:clrScheme name="Master Brewers">
    <a:dk1>
      <a:sysClr val="windowText" lastClr="000000"/>
    </a:dk1>
    <a:lt1>
      <a:sysClr val="window" lastClr="FFFFFF"/>
    </a:lt1>
    <a:dk2>
      <a:srgbClr val="545759"/>
    </a:dk2>
    <a:lt2>
      <a:srgbClr val="D8D8D8"/>
    </a:lt2>
    <a:accent1>
      <a:srgbClr val="CD9700"/>
    </a:accent1>
    <a:accent2>
      <a:srgbClr val="000000"/>
    </a:accent2>
    <a:accent3>
      <a:srgbClr val="A42035"/>
    </a:accent3>
    <a:accent4>
      <a:srgbClr val="545759"/>
    </a:accent4>
    <a:accent5>
      <a:srgbClr val="A5A5A5"/>
    </a:accent5>
    <a:accent6>
      <a:srgbClr val="D8D8D8"/>
    </a:accent6>
    <a:hlink>
      <a:srgbClr val="CD9700"/>
    </a:hlink>
    <a:folHlink>
      <a:srgbClr val="A42035"/>
    </a:folHlink>
  </a:clrScheme>
</a:themeOverride>
</file>

<file path=ppt/theme/themeOverride7.xml><?xml version="1.0" encoding="utf-8"?>
<a:themeOverride xmlns:a="http://schemas.openxmlformats.org/drawingml/2006/main">
  <a:clrScheme name="Master Brewers">
    <a:dk1>
      <a:sysClr val="windowText" lastClr="000000"/>
    </a:dk1>
    <a:lt1>
      <a:sysClr val="window" lastClr="FFFFFF"/>
    </a:lt1>
    <a:dk2>
      <a:srgbClr val="545759"/>
    </a:dk2>
    <a:lt2>
      <a:srgbClr val="D8D8D8"/>
    </a:lt2>
    <a:accent1>
      <a:srgbClr val="CD9700"/>
    </a:accent1>
    <a:accent2>
      <a:srgbClr val="000000"/>
    </a:accent2>
    <a:accent3>
      <a:srgbClr val="A42035"/>
    </a:accent3>
    <a:accent4>
      <a:srgbClr val="545759"/>
    </a:accent4>
    <a:accent5>
      <a:srgbClr val="A5A5A5"/>
    </a:accent5>
    <a:accent6>
      <a:srgbClr val="D8D8D8"/>
    </a:accent6>
    <a:hlink>
      <a:srgbClr val="CD9700"/>
    </a:hlink>
    <a:folHlink>
      <a:srgbClr val="A42035"/>
    </a:folHlink>
  </a:clrScheme>
</a:themeOverride>
</file>

<file path=ppt/theme/themeOverride8.xml><?xml version="1.0" encoding="utf-8"?>
<a:themeOverride xmlns:a="http://schemas.openxmlformats.org/drawingml/2006/main">
  <a:clrScheme name="Master Brewers">
    <a:dk1>
      <a:sysClr val="windowText" lastClr="000000"/>
    </a:dk1>
    <a:lt1>
      <a:sysClr val="window" lastClr="FFFFFF"/>
    </a:lt1>
    <a:dk2>
      <a:srgbClr val="545759"/>
    </a:dk2>
    <a:lt2>
      <a:srgbClr val="D8D8D8"/>
    </a:lt2>
    <a:accent1>
      <a:srgbClr val="CD9700"/>
    </a:accent1>
    <a:accent2>
      <a:srgbClr val="000000"/>
    </a:accent2>
    <a:accent3>
      <a:srgbClr val="A42035"/>
    </a:accent3>
    <a:accent4>
      <a:srgbClr val="545759"/>
    </a:accent4>
    <a:accent5>
      <a:srgbClr val="A5A5A5"/>
    </a:accent5>
    <a:accent6>
      <a:srgbClr val="D8D8D8"/>
    </a:accent6>
    <a:hlink>
      <a:srgbClr val="CD9700"/>
    </a:hlink>
    <a:folHlink>
      <a:srgbClr val="A42035"/>
    </a:folHlink>
  </a:clrScheme>
</a:themeOverride>
</file>

<file path=ppt/theme/themeOverride9.xml><?xml version="1.0" encoding="utf-8"?>
<a:themeOverride xmlns:a="http://schemas.openxmlformats.org/drawingml/2006/main">
  <a:clrScheme name="Master Brewers">
    <a:dk1>
      <a:sysClr val="windowText" lastClr="000000"/>
    </a:dk1>
    <a:lt1>
      <a:sysClr val="window" lastClr="FFFFFF"/>
    </a:lt1>
    <a:dk2>
      <a:srgbClr val="545759"/>
    </a:dk2>
    <a:lt2>
      <a:srgbClr val="D8D8D8"/>
    </a:lt2>
    <a:accent1>
      <a:srgbClr val="CD9700"/>
    </a:accent1>
    <a:accent2>
      <a:srgbClr val="000000"/>
    </a:accent2>
    <a:accent3>
      <a:srgbClr val="A42035"/>
    </a:accent3>
    <a:accent4>
      <a:srgbClr val="545759"/>
    </a:accent4>
    <a:accent5>
      <a:srgbClr val="A5A5A5"/>
    </a:accent5>
    <a:accent6>
      <a:srgbClr val="D8D8D8"/>
    </a:accent6>
    <a:hlink>
      <a:srgbClr val="CD9700"/>
    </a:hlink>
    <a:folHlink>
      <a:srgbClr val="A42035"/>
    </a:folHlink>
  </a:clr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6798E48DF207BC498FDEC5380BE41383" ma:contentTypeVersion="2" ma:contentTypeDescription="Create a new document." ma:contentTypeScope="" ma:versionID="9a851b1bfb6feb8cb72be1ea783b5e8e">
  <xsd:schema xmlns:xsd="http://www.w3.org/2001/XMLSchema" xmlns:xs="http://www.w3.org/2001/XMLSchema" xmlns:p="http://schemas.microsoft.com/office/2006/metadata/properties" xmlns:ns1="http://schemas.microsoft.com/sharepoint/v3" targetNamespace="http://schemas.microsoft.com/office/2006/metadata/properties" ma:root="true" ma:fieldsID="76306148d0f7b992e79f2d9b1f249a81" ns1:_="">
    <xsd:import namespace="http://schemas.microsoft.com/sharepoint/v3"/>
    <xsd:element name="properties">
      <xsd:complexType>
        <xsd:sequence>
          <xsd:element name="documentManagement">
            <xsd:complexType>
              <xsd:all>
                <xsd:element ref="ns1:PublishingStartDate" minOccurs="0"/>
                <xsd:element ref="ns1:PublishingExpiration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Scheduling Start Date" ma:description="Scheduling Start Date is a site column created by the Publishing feature. It is used to specify the date and time on which this page will first appear to site visitors." ma:hidden="true" ma:internalName="PublishingStartDate">
      <xsd:simpleType>
        <xsd:restriction base="dms:Unknown"/>
      </xsd:simpleType>
    </xsd:element>
    <xsd:element name="PublishingExpirationDate" ma:index="9" nillable="true" ma:displayName="Scheduling End Date" ma:description="Scheduling End Date is a site column created by the Publishing feature. It is used to specify the date and time on which this page will no longer appear to site visitors." ma:hidden="true" ma:internalName="PublishingExpirationDat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documentManagement>
</p:properties>
</file>

<file path=customXml/itemProps1.xml><?xml version="1.0" encoding="utf-8"?>
<ds:datastoreItem xmlns:ds="http://schemas.openxmlformats.org/officeDocument/2006/customXml" ds:itemID="{9C4EABC2-FC99-43E6-BCE4-9A7C4002A9DB}"/>
</file>

<file path=customXml/itemProps2.xml><?xml version="1.0" encoding="utf-8"?>
<ds:datastoreItem xmlns:ds="http://schemas.openxmlformats.org/officeDocument/2006/customXml" ds:itemID="{D30C31E0-472C-45D0-BDC0-17F194B915A8}"/>
</file>

<file path=customXml/itemProps3.xml><?xml version="1.0" encoding="utf-8"?>
<ds:datastoreItem xmlns:ds="http://schemas.openxmlformats.org/officeDocument/2006/customXml" ds:itemID="{27172419-F87E-4B72-AB63-B15DCEF3A989}"/>
</file>

<file path=docProps/app.xml><?xml version="1.0" encoding="utf-8"?>
<Properties xmlns="http://schemas.openxmlformats.org/officeDocument/2006/extended-properties" xmlns:vt="http://schemas.openxmlformats.org/officeDocument/2006/docPropsVTypes">
  <Template/>
  <TotalTime>3823</TotalTime>
  <Words>1926</Words>
  <Application>Microsoft Office PowerPoint</Application>
  <PresentationFormat>Widescreen</PresentationFormat>
  <Paragraphs>211</Paragraphs>
  <Slides>17</Slides>
  <Notes>13</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17</vt:i4>
      </vt:variant>
    </vt:vector>
  </HeadingPairs>
  <TitlesOfParts>
    <vt:vector size="27" baseType="lpstr">
      <vt:lpstr>Arial</vt:lpstr>
      <vt:lpstr>Arial Black</vt:lpstr>
      <vt:lpstr>Calibri</vt:lpstr>
      <vt:lpstr>Courier New</vt:lpstr>
      <vt:lpstr>Proxima Nova</vt:lpstr>
      <vt:lpstr>Proxima Nova Medium</vt:lpstr>
      <vt:lpstr>Times New Roman</vt:lpstr>
      <vt:lpstr>Verdana</vt:lpstr>
      <vt:lpstr>Wingdings</vt:lpstr>
      <vt:lpstr>Office Theme</vt:lpstr>
      <vt:lpstr>PowerPoint Presentation</vt:lpstr>
      <vt:lpstr>Acknowledgements</vt:lpstr>
      <vt:lpstr>Content</vt:lpstr>
      <vt:lpstr>Malting Barley in California</vt:lpstr>
      <vt:lpstr>Objective</vt:lpstr>
      <vt:lpstr>Methods</vt:lpstr>
      <vt:lpstr>Methods</vt:lpstr>
      <vt:lpstr>Results</vt:lpstr>
      <vt:lpstr>Endosperm texture shows a bimodal relationship</vt:lpstr>
      <vt:lpstr>Endosperm texture shows a bimodal relationship</vt:lpstr>
      <vt:lpstr>Higher volume of small starch granules in 2020-21</vt:lpstr>
      <vt:lpstr>Davis samples had a higher number and volume of small starch granules</vt:lpstr>
      <vt:lpstr>A higher difference between peak and offset temperature can be problematic downstream</vt:lpstr>
      <vt:lpstr>Starch content and A/AP ratio varies due to environment</vt:lpstr>
      <vt:lpstr>Environment found to explain the largest variance in starch physical and compositional traits</vt:lpstr>
      <vt:lpstr>Resources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Catherine</dc:creator>
  <cp:lastModifiedBy>Meeting</cp:lastModifiedBy>
  <cp:revision>65</cp:revision>
  <dcterms:created xsi:type="dcterms:W3CDTF">2021-04-21T17:24:54Z</dcterms:created>
  <dcterms:modified xsi:type="dcterms:W3CDTF">2023-10-07T15:10:07Z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0x0101006798E48DF207BC498FDEC5380BE41383</vt:lpwstr>
  </property>
</Properties>
</file>