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Masters/slideMaster1.xml" ContentType="application/vnd.openxmlformats-officedocument.presentationml.slideMaster+xml"/>
  <Override PartName="/ppt/notesSlides/notesSlide22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36.xml" ContentType="application/vnd.openxmlformats-officedocument.presentationml.notes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15.xml" ContentType="application/vnd.openxmlformats-officedocument.presentationml.notesSlide+xml"/>
  <Override PartName="/ppt/notesMasters/notesMaster1.xml" ContentType="application/vnd.openxmlformats-officedocument.presentationml.notesMaster+xml"/>
  <Override PartName="/ppt/theme/theme1.xml" ContentType="application/vnd.openxmlformats-officedocument.theme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ppt/revisionInfo.xml" ContentType="application/vnd.ms-powerpoint.revisioninfo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Props/core.xml" ContentType="application/vnd.openxmlformats-package.core-properties+xml"/>
  <Override PartName="/ppt/metadata" ContentType="application/binary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notesMasterIdLst>
    <p:notesMasterId r:id="rId46"/>
  </p:notesMasterIdLst>
  <p:sldIdLst>
    <p:sldId id="259" r:id="rId2"/>
    <p:sldId id="260" r:id="rId3"/>
    <p:sldId id="261" r:id="rId4"/>
    <p:sldId id="262" r:id="rId5"/>
    <p:sldId id="263" r:id="rId6"/>
    <p:sldId id="264" r:id="rId7"/>
    <p:sldId id="265" r:id="rId8"/>
    <p:sldId id="266" r:id="rId9"/>
    <p:sldId id="267" r:id="rId10"/>
    <p:sldId id="268" r:id="rId11"/>
    <p:sldId id="269" r:id="rId12"/>
    <p:sldId id="270" r:id="rId13"/>
    <p:sldId id="271" r:id="rId14"/>
    <p:sldId id="272" r:id="rId15"/>
    <p:sldId id="304" r:id="rId16"/>
    <p:sldId id="273" r:id="rId17"/>
    <p:sldId id="274" r:id="rId18"/>
    <p:sldId id="300" r:id="rId19"/>
    <p:sldId id="301" r:id="rId20"/>
    <p:sldId id="277" r:id="rId21"/>
    <p:sldId id="278" r:id="rId22"/>
    <p:sldId id="279" r:id="rId23"/>
    <p:sldId id="302" r:id="rId24"/>
    <p:sldId id="303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  <p:sldId id="294" r:id="rId40"/>
    <p:sldId id="295" r:id="rId41"/>
    <p:sldId id="296" r:id="rId42"/>
    <p:sldId id="297" r:id="rId43"/>
    <p:sldId id="298" r:id="rId44"/>
    <p:sldId id="299" r:id="rId45"/>
  </p:sldIdLst>
  <p:sldSz cx="12192000" cy="6858000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  <p:ext uri="GoogleSlidesCustomDataVersion2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50" roundtripDataSignature="AMtx7miKvphZc42ah8OETqYJESsfF1L/Kg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E2F21F3E-2673-49B8-8144-9113EE7D1A40}" v="2" dt="2023-10-04T21:45:38.790"/>
  </p1510:revLst>
</p1510:revInfo>
</file>

<file path=ppt/tableStyles.xml><?xml version="1.0" encoding="utf-8"?>
<a:tblStyleLst xmlns:a="http://schemas.openxmlformats.org/drawingml/2006/main" def="{090EE62F-2260-47C1-A4F3-0D2F85E0393E}">
  <a:tblStyle styleId="{090EE62F-2260-47C1-A4F3-0D2F85E0393E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/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204" autoAdjust="0"/>
    <p:restoredTop sz="94660"/>
  </p:normalViewPr>
  <p:slideViewPr>
    <p:cSldViewPr snapToGrid="0">
      <p:cViewPr varScale="1">
        <p:scale>
          <a:sx n="79" d="100"/>
          <a:sy n="79" d="100"/>
        </p:scale>
        <p:origin x="840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50" Type="http://customschemas.google.com/relationships/presentationmetadata" Target="metadata"/><Relationship Id="rId55" Type="http://schemas.microsoft.com/office/2015/10/relationships/revisionInfo" Target="revisionInfo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heme" Target="theme/theme1.xml"/><Relationship Id="rId58" Type="http://schemas.openxmlformats.org/officeDocument/2006/relationships/customXml" Target="../customXml/item3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56" Type="http://schemas.openxmlformats.org/officeDocument/2006/relationships/customXml" Target="../customXml/item1.xml"/><Relationship Id="rId8" Type="http://schemas.openxmlformats.org/officeDocument/2006/relationships/slide" Target="slides/slide7.xml"/><Relationship Id="rId51" Type="http://schemas.openxmlformats.org/officeDocument/2006/relationships/presProps" Target="pres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notesMaster" Target="notesMasters/notesMaster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57" Type="http://schemas.openxmlformats.org/officeDocument/2006/relationships/customXml" Target="../customXml/item2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aaronjustus\Desktop\Bitterness%20Through%20Brewing\Bitterness%20Experiments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aaronjustus\Desktop\Bitterness%20Through%20Brewing\Bitterness%20Experiments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scatterChart>
        <c:scatterStyle val="lineMarker"/>
        <c:varyColors val="0"/>
        <c:ser>
          <c:idx val="0"/>
          <c:order val="0"/>
          <c:spPr>
            <a:ln w="25400" cap="rnd">
              <a:noFill/>
              <a:round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c:spPr>
          <c:marker>
            <c:symbol val="circle"/>
            <c:size val="6"/>
            <c:spPr>
              <a:gradFill rotWithShape="1">
                <a:gsLst>
                  <a:gs pos="0">
                    <a:schemeClr val="accent1">
                      <a:tint val="100000"/>
                      <a:shade val="100000"/>
                      <a:satMod val="130000"/>
                    </a:schemeClr>
                  </a:gs>
                  <a:gs pos="100000">
                    <a:schemeClr val="accent1">
                      <a:tint val="50000"/>
                      <a:shade val="100000"/>
                      <a:satMod val="350000"/>
                    </a:schemeClr>
                  </a:gs>
                </a:gsLst>
                <a:lin ang="16200000" scaled="0"/>
              </a:gradFill>
              <a:ln w="9525" cap="rnd">
                <a:solidFill>
                  <a:schemeClr val="accent1"/>
                </a:solidFill>
                <a:round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</c:marker>
          <c:trendline>
            <c:spPr>
              <a:ln w="25400" cap="rnd">
                <a:solidFill>
                  <a:schemeClr val="accent1"/>
                </a:solidFill>
                <a:prstDash val="sysDot"/>
              </a:ln>
              <a:effectLst/>
            </c:spPr>
            <c:trendlineType val="power"/>
            <c:dispRSqr val="0"/>
            <c:dispEq val="0"/>
          </c:trendline>
          <c:xVal>
            <c:numRef>
              <c:f>('60 Minute Results'!$B$4,'60 Minute Results'!$B$7,'60 Minute Results'!$B$9,'60 Minute Results'!$B$13)</c:f>
              <c:numCache>
                <c:formatCode>0.00</c:formatCode>
                <c:ptCount val="4"/>
                <c:pt idx="0">
                  <c:v>0.13</c:v>
                </c:pt>
                <c:pt idx="1">
                  <c:v>0.20899999999999999</c:v>
                </c:pt>
                <c:pt idx="2">
                  <c:v>0.29799999999999999</c:v>
                </c:pt>
                <c:pt idx="3">
                  <c:v>1.18</c:v>
                </c:pt>
              </c:numCache>
            </c:numRef>
          </c:xVal>
          <c:yVal>
            <c:numRef>
              <c:f>('60 Minute Results'!$G$4,'60 Minute Results'!$G$7,'60 Minute Results'!$G$9,'60 Minute Results'!$G$13)</c:f>
              <c:numCache>
                <c:formatCode>0.00%</c:formatCode>
                <c:ptCount val="4"/>
                <c:pt idx="0">
                  <c:v>0.45300000000000001</c:v>
                </c:pt>
                <c:pt idx="1">
                  <c:v>0.42599999999999999</c:v>
                </c:pt>
                <c:pt idx="2">
                  <c:v>0.39800000000000002</c:v>
                </c:pt>
                <c:pt idx="3">
                  <c:v>0.30599999999999999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1-2072-4C40-AE76-2B649DEA5C4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91418136"/>
        <c:axId val="91412256"/>
      </c:scatterChart>
      <c:valAx>
        <c:axId val="91418136"/>
        <c:scaling>
          <c:orientation val="minMax"/>
          <c:max val="1.2"/>
          <c:min val="0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1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100"/>
                  <a:t>Hop Rate (lb/BBL)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1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0.00" sourceLinked="1"/>
        <c:majorTickMark val="none"/>
        <c:minorTickMark val="none"/>
        <c:tickLblPos val="nextTo"/>
        <c:spPr>
          <a:noFill/>
          <a:ln w="12700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91412256"/>
        <c:crosses val="autoZero"/>
        <c:crossBetween val="midCat"/>
        <c:majorUnit val="0.2"/>
      </c:valAx>
      <c:valAx>
        <c:axId val="91412256"/>
        <c:scaling>
          <c:orientation val="minMax"/>
          <c:min val="0.2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1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100"/>
                  <a:t>Utilization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1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0.0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91418136"/>
        <c:crosses val="autoZero"/>
        <c:crossBetween val="midCat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solidFill>
        <a:schemeClr val="tx1"/>
      </a:solidFill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scatterChart>
        <c:scatterStyle val="lineMarker"/>
        <c:varyColors val="0"/>
        <c:ser>
          <c:idx val="0"/>
          <c:order val="0"/>
          <c:spPr>
            <a:ln w="25400" cap="rnd">
              <a:noFill/>
              <a:round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c:spPr>
          <c:marker>
            <c:symbol val="circle"/>
            <c:size val="6"/>
            <c:spPr>
              <a:gradFill rotWithShape="1">
                <a:gsLst>
                  <a:gs pos="0">
                    <a:schemeClr val="accent1">
                      <a:tint val="100000"/>
                      <a:shade val="100000"/>
                      <a:satMod val="130000"/>
                    </a:schemeClr>
                  </a:gs>
                  <a:gs pos="100000">
                    <a:schemeClr val="accent1">
                      <a:tint val="50000"/>
                      <a:shade val="100000"/>
                      <a:satMod val="350000"/>
                    </a:schemeClr>
                  </a:gs>
                </a:gsLst>
                <a:lin ang="16200000" scaled="0"/>
              </a:gradFill>
              <a:ln w="9525" cap="rnd">
                <a:solidFill>
                  <a:schemeClr val="accent1"/>
                </a:solidFill>
                <a:round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</c:marker>
          <c:trendline>
            <c:spPr>
              <a:ln w="25400" cap="rnd">
                <a:solidFill>
                  <a:schemeClr val="accent1"/>
                </a:solidFill>
                <a:prstDash val="sysDot"/>
              </a:ln>
              <a:effectLst/>
            </c:spPr>
            <c:trendlineType val="power"/>
            <c:dispRSqr val="0"/>
            <c:dispEq val="0"/>
          </c:trendline>
          <c:xVal>
            <c:numRef>
              <c:f>('60 Minute Results'!$B$4,'60 Minute Results'!$B$7,'60 Minute Results'!$B$9,'60 Minute Results'!$B$13)</c:f>
              <c:numCache>
                <c:formatCode>0.00</c:formatCode>
                <c:ptCount val="4"/>
                <c:pt idx="0">
                  <c:v>0.13</c:v>
                </c:pt>
                <c:pt idx="1">
                  <c:v>0.20899999999999999</c:v>
                </c:pt>
                <c:pt idx="2">
                  <c:v>0.29799999999999999</c:v>
                </c:pt>
                <c:pt idx="3">
                  <c:v>1.18</c:v>
                </c:pt>
              </c:numCache>
            </c:numRef>
          </c:xVal>
          <c:yVal>
            <c:numRef>
              <c:f>('60 Minute Results'!$G$4,'60 Minute Results'!$G$7,'60 Minute Results'!$G$9,'60 Minute Results'!$G$13)</c:f>
              <c:numCache>
                <c:formatCode>0.00%</c:formatCode>
                <c:ptCount val="4"/>
                <c:pt idx="0">
                  <c:v>0.45300000000000001</c:v>
                </c:pt>
                <c:pt idx="1">
                  <c:v>0.42599999999999999</c:v>
                </c:pt>
                <c:pt idx="2">
                  <c:v>0.39800000000000002</c:v>
                </c:pt>
                <c:pt idx="3">
                  <c:v>0.30599999999999999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1-2072-4C40-AE76-2B649DEA5C4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91418136"/>
        <c:axId val="91412256"/>
      </c:scatterChart>
      <c:valAx>
        <c:axId val="91418136"/>
        <c:scaling>
          <c:orientation val="minMax"/>
          <c:max val="1.2"/>
          <c:min val="0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1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100"/>
                  <a:t>Hop Rate (lb/BBL)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1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0.00" sourceLinked="1"/>
        <c:majorTickMark val="none"/>
        <c:minorTickMark val="none"/>
        <c:tickLblPos val="nextTo"/>
        <c:spPr>
          <a:noFill/>
          <a:ln w="12700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91412256"/>
        <c:crosses val="autoZero"/>
        <c:crossBetween val="midCat"/>
        <c:majorUnit val="0.2"/>
      </c:valAx>
      <c:valAx>
        <c:axId val="91412256"/>
        <c:scaling>
          <c:orientation val="minMax"/>
          <c:min val="0.2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1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100"/>
                  <a:t>Utilization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1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0.0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91418136"/>
        <c:crosses val="autoZero"/>
        <c:crossBetween val="midCat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solidFill>
        <a:schemeClr val="tx1"/>
      </a:solidFill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343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600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lt1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343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600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lt1"/>
    </cs:fontRef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16" name="Google Shape;116;p2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SAY: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>
                <a:highlight>
                  <a:srgbClr val="FFFF00"/>
                </a:highlight>
              </a:rPr>
              <a:t>Make sure this matches the MBAA title and description and subtitle etc</a:t>
            </a:r>
            <a:endParaRPr>
              <a:highlight>
                <a:srgbClr val="FFFF00"/>
              </a:highlight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Good morning everyone and welcome to today’s session. The [name association] presents [name of session title]. 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I would like to introduce myself. I am [insert name], from [company]  and I am [position at company, brief relationship to association or topic] and I will be moderating the session. 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17" name="Google Shape;117;p29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1</a:t>
            </a:fld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p3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82" name="Google Shape;182;p3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83" name="Google Shape;183;p38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10</a:t>
            </a:fld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p3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91" name="Google Shape;191;p3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92" name="Google Shape;192;p39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11</a:t>
            </a:fld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Google Shape;199;p4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00" name="Google Shape;200;p4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01" name="Google Shape;201;p4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12</a:t>
            </a:fld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Google Shape;207;p4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08" name="Google Shape;208;p4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09" name="Google Shape;209;p4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13</a:t>
            </a:fld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Google Shape;215;p4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16" name="Google Shape;216;p4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17" name="Google Shape;217;p4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14</a:t>
            </a:fld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Google Shape;223;p4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4" name="Google Shape;224;p4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Google Shape;228;p4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29" name="Google Shape;229;p4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Google Shape;235;p4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36" name="Google Shape;236;p4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Google Shape;243;p4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44" name="Google Shape;244;p4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" name="Google Shape;250;p4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1" name="Google Shape;251;p4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3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23;p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" name="Google Shape;266;p4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7" name="Google Shape;267;p4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2" name="Google Shape;282;p4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Mike will update day 10 and 14 between now and the meeting</a:t>
            </a:r>
            <a:endParaRPr/>
          </a:p>
        </p:txBody>
      </p:sp>
      <p:sp>
        <p:nvSpPr>
          <p:cNvPr id="283" name="Google Shape;283;p4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9" name="Google Shape;289;p5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90" name="Google Shape;290;p5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4" name="Google Shape;294;p5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95" name="Google Shape;295;p5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4" name="Google Shape;304;p5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305" name="Google Shape;305;p5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3" name="Google Shape;313;p5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314" name="Google Shape;314;p5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9" name="Google Shape;329;p5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330" name="Google Shape;330;p5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" name="Google Shape;348;p5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349" name="Google Shape;349;p5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7" name="Google Shape;357;p5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358" name="Google Shape;358;p5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6" name="Google Shape;366;p5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367" name="Google Shape;367;p5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3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28" name="Google Shape;128;p3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2" name="Google Shape;382;p5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383" name="Google Shape;383;p5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1" name="Google Shape;401;p5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402" name="Google Shape;402;p5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6" name="Google Shape;406;p6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407" name="Google Shape;407;p6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2" name="Google Shape;422;p6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423" name="Google Shape;423;p6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2" name="Google Shape;442;p6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3" name="Google Shape;443;p6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7" name="Google Shape;447;p6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48" name="Google Shape;448;p6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Rikki futz to make sure it can be seen clearly on like a black background etc. Then a round table with the guys about what they care about and what they mean etc</a:t>
            </a:r>
            <a:endParaRPr/>
          </a:p>
        </p:txBody>
      </p:sp>
      <p:sp>
        <p:nvSpPr>
          <p:cNvPr id="449" name="Google Shape;449;p63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38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3" name="Google Shape;453;p6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4" name="Google Shape;454;p6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2" name="Google Shape;462;p6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63" name="Google Shape;463;p6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0" name="Google Shape;470;p6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71" name="Google Shape;471;p6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6" name="Google Shape;476;p6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477" name="Google Shape;477;p6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3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35" name="Google Shape;135;p3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4" name="Google Shape;484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85" name="Google Shape;485;p1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SAY: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If you found today’s topic particularly interesting, find ways to continue the learning. We’ve provided a few additional resources to extend the topic outside of this session. Write them down. Use your phone to take a picture of this screen. Review the slide deck that came in your session email today. Our association is here to support your goals.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DO: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Locate and additional resources to share with members that extend beyond this session – pubs, websites, name people and share email address or other. </a:t>
            </a:r>
            <a:endParaRPr/>
          </a:p>
        </p:txBody>
      </p:sp>
      <p:sp>
        <p:nvSpPr>
          <p:cNvPr id="486" name="Google Shape;486;p13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43</a:t>
            </a:fld>
            <a:endParaRPr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3" name="Google Shape;493;p6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94" name="Google Shape;494;p6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SAY: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It’s time to answer some of the questions you’ve been asking from the Q&amp;A panel.  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DO: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Make sure to use their name and show appreciation for the comment.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495" name="Google Shape;495;p68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44</a:t>
            </a:fld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p3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40" name="Google Shape;140;p3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p3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51" name="Google Shape;151;p3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p3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0" name="Google Shape;160;p3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p3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66" name="Google Shape;166;p3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67" name="Google Shape;167;p36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8</a:t>
            </a:fld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p3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74" name="Google Shape;174;p3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75" name="Google Shape;175;p37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9</a:t>
            </a:fld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19;p16"/>
          <p:cNvSpPr txBox="1">
            <a:spLocks noGrp="1"/>
          </p:cNvSpPr>
          <p:nvPr>
            <p:ph type="title"/>
          </p:nvPr>
        </p:nvSpPr>
        <p:spPr>
          <a:xfrm>
            <a:off x="495300" y="457200"/>
            <a:ext cx="11201400" cy="6400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16"/>
          <p:cNvSpPr txBox="1">
            <a:spLocks noGrp="1"/>
          </p:cNvSpPr>
          <p:nvPr>
            <p:ph type="body" idx="1"/>
          </p:nvPr>
        </p:nvSpPr>
        <p:spPr>
          <a:xfrm>
            <a:off x="495300" y="1485900"/>
            <a:ext cx="11201400" cy="47640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▪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o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1" name="Google Shape;21;p16"/>
          <p:cNvSpPr txBox="1">
            <a:spLocks noGrp="1"/>
          </p:cNvSpPr>
          <p:nvPr>
            <p:ph type="dt" idx="10"/>
          </p:nvPr>
        </p:nvSpPr>
        <p:spPr>
          <a:xfrm>
            <a:off x="1457325" y="6559169"/>
            <a:ext cx="914400" cy="2194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16"/>
          <p:cNvSpPr txBox="1">
            <a:spLocks noGrp="1"/>
          </p:cNvSpPr>
          <p:nvPr>
            <p:ph type="ftr" idx="11"/>
          </p:nvPr>
        </p:nvSpPr>
        <p:spPr>
          <a:xfrm>
            <a:off x="2362200" y="6559169"/>
            <a:ext cx="3566160" cy="2194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16"/>
          <p:cNvSpPr txBox="1">
            <a:spLocks noGrp="1"/>
          </p:cNvSpPr>
          <p:nvPr>
            <p:ph type="sldNum" idx="12"/>
          </p:nvPr>
        </p:nvSpPr>
        <p:spPr>
          <a:xfrm>
            <a:off x="11138526" y="6559169"/>
            <a:ext cx="481974" cy="2194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>
  <p:cSld name="Title Slide"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Google Shape;25;p17" descr="A picture containing vessel, barrel&#10;&#10;Description automatically generated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6" name="Google Shape;26;p17"/>
          <p:cNvSpPr txBox="1">
            <a:spLocks noGrp="1"/>
          </p:cNvSpPr>
          <p:nvPr>
            <p:ph type="ctrTitle"/>
          </p:nvPr>
        </p:nvSpPr>
        <p:spPr>
          <a:xfrm>
            <a:off x="5486399" y="2165351"/>
            <a:ext cx="5962651" cy="16160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Verdana"/>
              <a:buNone/>
              <a:defRPr sz="3600"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Section Header" type="secHead">
  <p:cSld name="SECTION_HEADER">
    <p:bg>
      <p:bgPr>
        <a:solidFill>
          <a:schemeClr val="lt1"/>
        </a:solidFill>
        <a:effectLst/>
      </p:bgPr>
    </p:bg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Google Shape;28;p22" descr="A picture containing indoor, several, arranged&#10;&#10;Description automatically generated"/>
          <p:cNvPicPr preferRelativeResize="0"/>
          <p:nvPr/>
        </p:nvPicPr>
        <p:blipFill rotWithShape="1">
          <a:blip r:embed="rId2">
            <a:alphaModFix/>
          </a:blip>
          <a:srcRect r="15625"/>
          <a:stretch/>
        </p:blipFill>
        <p:spPr>
          <a:xfrm rot="5400000">
            <a:off x="2667001" y="-2666998"/>
            <a:ext cx="6857998" cy="12191998"/>
          </a:xfrm>
          <a:prstGeom prst="rect">
            <a:avLst/>
          </a:prstGeom>
          <a:noFill/>
          <a:ln>
            <a:noFill/>
          </a:ln>
        </p:spPr>
      </p:pic>
      <p:sp>
        <p:nvSpPr>
          <p:cNvPr id="29" name="Google Shape;29;p22"/>
          <p:cNvSpPr/>
          <p:nvPr/>
        </p:nvSpPr>
        <p:spPr>
          <a:xfrm>
            <a:off x="1" y="0"/>
            <a:ext cx="12191999" cy="6858000"/>
          </a:xfrm>
          <a:prstGeom prst="rect">
            <a:avLst/>
          </a:prstGeom>
          <a:gradFill>
            <a:gsLst>
              <a:gs pos="0">
                <a:srgbClr val="000000">
                  <a:alpha val="95294"/>
                </a:srgbClr>
              </a:gs>
              <a:gs pos="7000">
                <a:srgbClr val="000000">
                  <a:alpha val="95294"/>
                </a:srgbClr>
              </a:gs>
              <a:gs pos="100000">
                <a:srgbClr val="545759">
                  <a:alpha val="58431"/>
                </a:srgbClr>
              </a:gs>
            </a:gsLst>
            <a:lin ang="540000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30" name="Google Shape;30;p22"/>
          <p:cNvSpPr txBox="1">
            <a:spLocks noGrp="1"/>
          </p:cNvSpPr>
          <p:nvPr>
            <p:ph type="title"/>
          </p:nvPr>
        </p:nvSpPr>
        <p:spPr>
          <a:xfrm>
            <a:off x="3370521" y="2794981"/>
            <a:ext cx="8821478" cy="830997"/>
          </a:xfrm>
          <a:prstGeom prst="rect">
            <a:avLst/>
          </a:prstGeom>
          <a:solidFill>
            <a:schemeClr val="accent1">
              <a:alpha val="82352"/>
            </a:schemeClr>
          </a:solidFill>
          <a:ln>
            <a:noFill/>
          </a:ln>
        </p:spPr>
        <p:txBody>
          <a:bodyPr spcFirstLastPara="1" wrap="square" lIns="182875" tIns="45700" rIns="91425" bIns="45700" anchor="ctr" anchorCtr="0">
            <a:sp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Verdana"/>
              <a:buNone/>
              <a:defRPr sz="4800"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22"/>
          <p:cNvSpPr txBox="1">
            <a:spLocks noGrp="1"/>
          </p:cNvSpPr>
          <p:nvPr>
            <p:ph type="body" idx="1"/>
          </p:nvPr>
        </p:nvSpPr>
        <p:spPr>
          <a:xfrm>
            <a:off x="4412512" y="3774559"/>
            <a:ext cx="7779486" cy="414670"/>
          </a:xfrm>
          <a:prstGeom prst="rect">
            <a:avLst/>
          </a:prstGeom>
          <a:solidFill>
            <a:schemeClr val="dk1">
              <a:alpha val="51372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>
                <a:solidFill>
                  <a:schemeClr val="lt1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18"/>
          <p:cNvSpPr txBox="1">
            <a:spLocks noGrp="1"/>
          </p:cNvSpPr>
          <p:nvPr>
            <p:ph type="title"/>
          </p:nvPr>
        </p:nvSpPr>
        <p:spPr>
          <a:xfrm>
            <a:off x="495300" y="457200"/>
            <a:ext cx="11201400" cy="6400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4" name="Google Shape;34;p18"/>
          <p:cNvSpPr txBox="1">
            <a:spLocks noGrp="1"/>
          </p:cNvSpPr>
          <p:nvPr>
            <p:ph type="body" idx="1"/>
          </p:nvPr>
        </p:nvSpPr>
        <p:spPr>
          <a:xfrm>
            <a:off x="495300" y="1485899"/>
            <a:ext cx="5524500" cy="47640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▪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o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5" name="Google Shape;35;p18"/>
          <p:cNvSpPr txBox="1">
            <a:spLocks noGrp="1"/>
          </p:cNvSpPr>
          <p:nvPr>
            <p:ph type="body" idx="2"/>
          </p:nvPr>
        </p:nvSpPr>
        <p:spPr>
          <a:xfrm>
            <a:off x="6172200" y="1485899"/>
            <a:ext cx="5524500" cy="47640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▪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o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6" name="Google Shape;36;p18"/>
          <p:cNvSpPr txBox="1">
            <a:spLocks noGrp="1"/>
          </p:cNvSpPr>
          <p:nvPr>
            <p:ph type="dt" idx="10"/>
          </p:nvPr>
        </p:nvSpPr>
        <p:spPr>
          <a:xfrm>
            <a:off x="1457325" y="6559169"/>
            <a:ext cx="914400" cy="2194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7" name="Google Shape;37;p18"/>
          <p:cNvSpPr txBox="1">
            <a:spLocks noGrp="1"/>
          </p:cNvSpPr>
          <p:nvPr>
            <p:ph type="ftr" idx="11"/>
          </p:nvPr>
        </p:nvSpPr>
        <p:spPr>
          <a:xfrm>
            <a:off x="2362200" y="6559169"/>
            <a:ext cx="3566160" cy="2194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18"/>
          <p:cNvSpPr txBox="1">
            <a:spLocks noGrp="1"/>
          </p:cNvSpPr>
          <p:nvPr>
            <p:ph type="sldNum" idx="12"/>
          </p:nvPr>
        </p:nvSpPr>
        <p:spPr>
          <a:xfrm>
            <a:off x="11138526" y="6559169"/>
            <a:ext cx="481974" cy="2194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content, photo &amp; callout">
  <p:cSld name="Title, content, photo &amp; callout"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25"/>
          <p:cNvSpPr txBox="1">
            <a:spLocks noGrp="1"/>
          </p:cNvSpPr>
          <p:nvPr>
            <p:ph type="title"/>
          </p:nvPr>
        </p:nvSpPr>
        <p:spPr>
          <a:xfrm>
            <a:off x="495300" y="457200"/>
            <a:ext cx="8296275" cy="6400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1" name="Google Shape;41;p25"/>
          <p:cNvSpPr txBox="1">
            <a:spLocks noGrp="1"/>
          </p:cNvSpPr>
          <p:nvPr>
            <p:ph type="body" idx="1"/>
          </p:nvPr>
        </p:nvSpPr>
        <p:spPr>
          <a:xfrm>
            <a:off x="495300" y="1485900"/>
            <a:ext cx="8296275" cy="47640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▪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o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2" name="Google Shape;42;p25"/>
          <p:cNvSpPr txBox="1">
            <a:spLocks noGrp="1"/>
          </p:cNvSpPr>
          <p:nvPr>
            <p:ph type="dt" idx="10"/>
          </p:nvPr>
        </p:nvSpPr>
        <p:spPr>
          <a:xfrm>
            <a:off x="1457325" y="6559169"/>
            <a:ext cx="914400" cy="2194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3" name="Google Shape;43;p25"/>
          <p:cNvSpPr txBox="1">
            <a:spLocks noGrp="1"/>
          </p:cNvSpPr>
          <p:nvPr>
            <p:ph type="ftr" idx="11"/>
          </p:nvPr>
        </p:nvSpPr>
        <p:spPr>
          <a:xfrm>
            <a:off x="2362200" y="6559169"/>
            <a:ext cx="3566160" cy="2194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" name="Google Shape;44;p25"/>
          <p:cNvSpPr txBox="1">
            <a:spLocks noGrp="1"/>
          </p:cNvSpPr>
          <p:nvPr>
            <p:ph type="sldNum" idx="12"/>
          </p:nvPr>
        </p:nvSpPr>
        <p:spPr>
          <a:xfrm>
            <a:off x="11138526" y="6559169"/>
            <a:ext cx="481974" cy="2194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45" name="Google Shape;45;p25"/>
          <p:cNvSpPr>
            <a:spLocks noGrp="1"/>
          </p:cNvSpPr>
          <p:nvPr>
            <p:ph type="pic" idx="2"/>
          </p:nvPr>
        </p:nvSpPr>
        <p:spPr>
          <a:xfrm>
            <a:off x="8791576" y="1"/>
            <a:ext cx="3400425" cy="3367473"/>
          </a:xfrm>
          <a:prstGeom prst="rect">
            <a:avLst/>
          </a:prstGeom>
          <a:solidFill>
            <a:srgbClr val="F2F2F2"/>
          </a:solidFill>
          <a:ln>
            <a:noFill/>
          </a:ln>
        </p:spPr>
      </p:sp>
      <p:sp>
        <p:nvSpPr>
          <p:cNvPr id="46" name="Google Shape;46;p25"/>
          <p:cNvSpPr/>
          <p:nvPr/>
        </p:nvSpPr>
        <p:spPr>
          <a:xfrm>
            <a:off x="8586598" y="-857249"/>
            <a:ext cx="4568570" cy="4568570"/>
          </a:xfrm>
          <a:prstGeom prst="arc">
            <a:avLst>
              <a:gd name="adj1" fmla="val 4766645"/>
              <a:gd name="adj2" fmla="val 10487584"/>
            </a:avLst>
          </a:prstGeom>
          <a:noFill/>
          <a:ln w="952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47" name="Google Shape;47;p25"/>
          <p:cNvSpPr/>
          <p:nvPr/>
        </p:nvSpPr>
        <p:spPr>
          <a:xfrm>
            <a:off x="8379334" y="-1064513"/>
            <a:ext cx="4983098" cy="4983098"/>
          </a:xfrm>
          <a:prstGeom prst="arc">
            <a:avLst>
              <a:gd name="adj1" fmla="val 3945693"/>
              <a:gd name="adj2" fmla="val 11422654"/>
            </a:avLst>
          </a:prstGeom>
          <a:noFill/>
          <a:ln w="19050" cap="flat" cmpd="sng">
            <a:solidFill>
              <a:schemeClr val="accen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48" name="Google Shape;48;p25"/>
          <p:cNvSpPr>
            <a:spLocks noGrp="1"/>
          </p:cNvSpPr>
          <p:nvPr>
            <p:ph type="body" idx="3"/>
          </p:nvPr>
        </p:nvSpPr>
        <p:spPr>
          <a:xfrm>
            <a:off x="9204542" y="2904423"/>
            <a:ext cx="2028322" cy="2028323"/>
          </a:xfrm>
          <a:prstGeom prst="ellipse">
            <a:avLst/>
          </a:prstGeom>
          <a:solidFill>
            <a:schemeClr val="accent1">
              <a:alpha val="89411"/>
            </a:schemeClr>
          </a:solidFill>
          <a:ln>
            <a:noFill/>
          </a:ln>
        </p:spPr>
        <p:txBody>
          <a:bodyPr spcFirstLastPara="1" wrap="square" lIns="45700" tIns="45700" rIns="45700" bIns="45700" anchor="ctr" anchorCtr="0">
            <a:normAutofit/>
          </a:bodyPr>
          <a:lstStyle>
            <a:lvl1pPr marL="457200" lvl="0" indent="-2286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>
                <a:solidFill>
                  <a:schemeClr val="lt1"/>
                </a:solidFill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▪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o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Content &amp; Photo">
  <p:cSld name="Title, Content &amp; Photo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19"/>
          <p:cNvSpPr txBox="1">
            <a:spLocks noGrp="1"/>
          </p:cNvSpPr>
          <p:nvPr>
            <p:ph type="title"/>
          </p:nvPr>
        </p:nvSpPr>
        <p:spPr>
          <a:xfrm>
            <a:off x="495300" y="457200"/>
            <a:ext cx="11201400" cy="6400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19"/>
          <p:cNvSpPr txBox="1">
            <a:spLocks noGrp="1"/>
          </p:cNvSpPr>
          <p:nvPr>
            <p:ph type="body" idx="1"/>
          </p:nvPr>
        </p:nvSpPr>
        <p:spPr>
          <a:xfrm>
            <a:off x="495300" y="1485900"/>
            <a:ext cx="8229600" cy="47640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▪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o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2" name="Google Shape;52;p19"/>
          <p:cNvSpPr txBox="1">
            <a:spLocks noGrp="1"/>
          </p:cNvSpPr>
          <p:nvPr>
            <p:ph type="dt" idx="10"/>
          </p:nvPr>
        </p:nvSpPr>
        <p:spPr>
          <a:xfrm>
            <a:off x="1457325" y="6559169"/>
            <a:ext cx="914400" cy="2194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19"/>
          <p:cNvSpPr txBox="1">
            <a:spLocks noGrp="1"/>
          </p:cNvSpPr>
          <p:nvPr>
            <p:ph type="ftr" idx="11"/>
          </p:nvPr>
        </p:nvSpPr>
        <p:spPr>
          <a:xfrm>
            <a:off x="2362200" y="6559169"/>
            <a:ext cx="3566160" cy="2194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4" name="Google Shape;54;p19"/>
          <p:cNvSpPr txBox="1">
            <a:spLocks noGrp="1"/>
          </p:cNvSpPr>
          <p:nvPr>
            <p:ph type="sldNum" idx="12"/>
          </p:nvPr>
        </p:nvSpPr>
        <p:spPr>
          <a:xfrm>
            <a:off x="11138526" y="6559169"/>
            <a:ext cx="481974" cy="2194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55" name="Google Shape;55;p19"/>
          <p:cNvSpPr>
            <a:spLocks noGrp="1"/>
          </p:cNvSpPr>
          <p:nvPr>
            <p:ph type="pic" idx="2"/>
          </p:nvPr>
        </p:nvSpPr>
        <p:spPr>
          <a:xfrm>
            <a:off x="8619362" y="1256536"/>
            <a:ext cx="3572639" cy="3962400"/>
          </a:xfrm>
          <a:prstGeom prst="rect">
            <a:avLst/>
          </a:prstGeom>
          <a:solidFill>
            <a:srgbClr val="F2F2F2"/>
          </a:solidFill>
          <a:ln>
            <a:noFill/>
          </a:ln>
        </p:spPr>
      </p:sp>
      <p:sp>
        <p:nvSpPr>
          <p:cNvPr id="56" name="Google Shape;56;p19"/>
          <p:cNvSpPr/>
          <p:nvPr/>
        </p:nvSpPr>
        <p:spPr>
          <a:xfrm>
            <a:off x="8218550" y="855725"/>
            <a:ext cx="4764023" cy="4764023"/>
          </a:xfrm>
          <a:prstGeom prst="arc">
            <a:avLst>
              <a:gd name="adj1" fmla="val 4144231"/>
              <a:gd name="adj2" fmla="val 13619249"/>
            </a:avLst>
          </a:prstGeom>
          <a:noFill/>
          <a:ln w="19050" cap="flat" cmpd="sng">
            <a:solidFill>
              <a:schemeClr val="accen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57" name="Google Shape;57;p19"/>
          <p:cNvSpPr/>
          <p:nvPr/>
        </p:nvSpPr>
        <p:spPr>
          <a:xfrm>
            <a:off x="8399524" y="1036700"/>
            <a:ext cx="4402076" cy="4402074"/>
          </a:xfrm>
          <a:prstGeom prst="arc">
            <a:avLst>
              <a:gd name="adj1" fmla="val 4955923"/>
              <a:gd name="adj2" fmla="val 12190314"/>
            </a:avLst>
          </a:prstGeom>
          <a:noFill/>
          <a:ln w="952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24"/>
          <p:cNvSpPr txBox="1">
            <a:spLocks noGrp="1"/>
          </p:cNvSpPr>
          <p:nvPr>
            <p:ph type="dt" idx="10"/>
          </p:nvPr>
        </p:nvSpPr>
        <p:spPr>
          <a:xfrm>
            <a:off x="1457325" y="6559169"/>
            <a:ext cx="914400" cy="2194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24"/>
          <p:cNvSpPr txBox="1">
            <a:spLocks noGrp="1"/>
          </p:cNvSpPr>
          <p:nvPr>
            <p:ph type="ftr" idx="11"/>
          </p:nvPr>
        </p:nvSpPr>
        <p:spPr>
          <a:xfrm>
            <a:off x="2362200" y="6559169"/>
            <a:ext cx="3566160" cy="2194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1" name="Google Shape;61;p24"/>
          <p:cNvSpPr txBox="1">
            <a:spLocks noGrp="1"/>
          </p:cNvSpPr>
          <p:nvPr>
            <p:ph type="sldNum" idx="12"/>
          </p:nvPr>
        </p:nvSpPr>
        <p:spPr>
          <a:xfrm>
            <a:off x="11138526" y="6559169"/>
            <a:ext cx="481974" cy="2194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resenter bio">
  <p:cSld name="Presenter bio"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26"/>
          <p:cNvSpPr/>
          <p:nvPr/>
        </p:nvSpPr>
        <p:spPr>
          <a:xfrm>
            <a:off x="2924175" y="2724150"/>
            <a:ext cx="1772920" cy="1772920"/>
          </a:xfrm>
          <a:prstGeom prst="ellipse">
            <a:avLst/>
          </a:prstGeom>
          <a:solidFill>
            <a:srgbClr val="FFEEC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64" name="Google Shape;64;p26"/>
          <p:cNvSpPr txBox="1">
            <a:spLocks noGrp="1"/>
          </p:cNvSpPr>
          <p:nvPr>
            <p:ph type="title"/>
          </p:nvPr>
        </p:nvSpPr>
        <p:spPr>
          <a:xfrm>
            <a:off x="495300" y="457200"/>
            <a:ext cx="11201400" cy="6400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5" name="Google Shape;65;p26"/>
          <p:cNvSpPr txBox="1">
            <a:spLocks noGrp="1"/>
          </p:cNvSpPr>
          <p:nvPr>
            <p:ph type="body" idx="1"/>
          </p:nvPr>
        </p:nvSpPr>
        <p:spPr>
          <a:xfrm>
            <a:off x="5052060" y="2028826"/>
            <a:ext cx="6619875" cy="42337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13000"/>
              </a:lnSpc>
              <a:spcBef>
                <a:spcPts val="1000"/>
              </a:spcBef>
              <a:spcAft>
                <a:spcPts val="0"/>
              </a:spcAft>
              <a:buSzPts val="1400"/>
              <a:buNone/>
              <a:defRPr sz="1400"/>
            </a:lvl1pPr>
            <a:lvl2pPr marL="914400" lvl="1" indent="-3175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400"/>
              <a:buChar char="–"/>
              <a:defRPr sz="1400"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▪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o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6" name="Google Shape;66;p26"/>
          <p:cNvSpPr txBox="1">
            <a:spLocks noGrp="1"/>
          </p:cNvSpPr>
          <p:nvPr>
            <p:ph type="dt" idx="10"/>
          </p:nvPr>
        </p:nvSpPr>
        <p:spPr>
          <a:xfrm>
            <a:off x="1457325" y="6559169"/>
            <a:ext cx="914400" cy="2194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26"/>
          <p:cNvSpPr txBox="1">
            <a:spLocks noGrp="1"/>
          </p:cNvSpPr>
          <p:nvPr>
            <p:ph type="ftr" idx="11"/>
          </p:nvPr>
        </p:nvSpPr>
        <p:spPr>
          <a:xfrm>
            <a:off x="2362200" y="6559169"/>
            <a:ext cx="3566160" cy="2194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8" name="Google Shape;68;p26"/>
          <p:cNvSpPr txBox="1">
            <a:spLocks noGrp="1"/>
          </p:cNvSpPr>
          <p:nvPr>
            <p:ph type="sldNum" idx="12"/>
          </p:nvPr>
        </p:nvSpPr>
        <p:spPr>
          <a:xfrm>
            <a:off x="11138526" y="6559169"/>
            <a:ext cx="481974" cy="2194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69" name="Google Shape;69;p26"/>
          <p:cNvSpPr>
            <a:spLocks noGrp="1"/>
          </p:cNvSpPr>
          <p:nvPr>
            <p:ph type="pic" idx="2"/>
          </p:nvPr>
        </p:nvSpPr>
        <p:spPr>
          <a:xfrm>
            <a:off x="845820" y="1485899"/>
            <a:ext cx="2667000" cy="2667000"/>
          </a:xfrm>
          <a:prstGeom prst="ellipse">
            <a:avLst/>
          </a:prstGeom>
          <a:solidFill>
            <a:srgbClr val="F2F2F2"/>
          </a:solidFill>
          <a:ln>
            <a:noFill/>
          </a:ln>
        </p:spPr>
      </p:sp>
      <p:sp>
        <p:nvSpPr>
          <p:cNvPr id="70" name="Google Shape;70;p26"/>
          <p:cNvSpPr/>
          <p:nvPr/>
        </p:nvSpPr>
        <p:spPr>
          <a:xfrm>
            <a:off x="674371" y="1314451"/>
            <a:ext cx="3009900" cy="3009898"/>
          </a:xfrm>
          <a:prstGeom prst="arc">
            <a:avLst>
              <a:gd name="adj1" fmla="val 6153649"/>
              <a:gd name="adj2" fmla="val 13304700"/>
            </a:avLst>
          </a:prstGeom>
          <a:noFill/>
          <a:ln w="952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71" name="Google Shape;71;p26"/>
          <p:cNvSpPr txBox="1">
            <a:spLocks noGrp="1"/>
          </p:cNvSpPr>
          <p:nvPr>
            <p:ph type="body" idx="3"/>
          </p:nvPr>
        </p:nvSpPr>
        <p:spPr>
          <a:xfrm>
            <a:off x="5052061" y="1498600"/>
            <a:ext cx="6644640" cy="3968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  <a:defRPr sz="1800" b="1">
                <a:solidFill>
                  <a:schemeClr val="accent1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2000"/>
              <a:buNone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▪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o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2" name="Google Shape;72;p26"/>
          <p:cNvSpPr/>
          <p:nvPr/>
        </p:nvSpPr>
        <p:spPr>
          <a:xfrm>
            <a:off x="502921" y="1143001"/>
            <a:ext cx="3352800" cy="3352798"/>
          </a:xfrm>
          <a:prstGeom prst="arc">
            <a:avLst>
              <a:gd name="adj1" fmla="val 3764528"/>
              <a:gd name="adj2" fmla="val 14275120"/>
            </a:avLst>
          </a:prstGeom>
          <a:noFill/>
          <a:ln w="19050" cap="flat" cmpd="sng">
            <a:solidFill>
              <a:schemeClr val="accen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le, content, photo &amp; callout">
  <p:cSld name="1_Title, content, photo &amp; callout"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28"/>
          <p:cNvSpPr txBox="1">
            <a:spLocks noGrp="1"/>
          </p:cNvSpPr>
          <p:nvPr>
            <p:ph type="title"/>
          </p:nvPr>
        </p:nvSpPr>
        <p:spPr>
          <a:xfrm>
            <a:off x="495300" y="457200"/>
            <a:ext cx="7286625" cy="6381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5" name="Google Shape;75;p28"/>
          <p:cNvSpPr txBox="1">
            <a:spLocks noGrp="1"/>
          </p:cNvSpPr>
          <p:nvPr>
            <p:ph type="body" idx="1"/>
          </p:nvPr>
        </p:nvSpPr>
        <p:spPr>
          <a:xfrm>
            <a:off x="495300" y="1485900"/>
            <a:ext cx="7286625" cy="4762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▪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o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6" name="Google Shape;76;p28"/>
          <p:cNvSpPr/>
          <p:nvPr/>
        </p:nvSpPr>
        <p:spPr>
          <a:xfrm>
            <a:off x="7874069" y="-9468"/>
            <a:ext cx="4327961" cy="4196925"/>
          </a:xfrm>
          <a:custGeom>
            <a:avLst/>
            <a:gdLst/>
            <a:ahLst/>
            <a:cxnLst/>
            <a:rect l="l" t="t" r="r" b="b"/>
            <a:pathLst>
              <a:path w="8794" h="10000" extrusionOk="0">
                <a:moveTo>
                  <a:pt x="8794" y="10000"/>
                </a:moveTo>
                <a:lnTo>
                  <a:pt x="3915" y="10000"/>
                </a:lnTo>
                <a:cubicBezTo>
                  <a:pt x="3410" y="10000"/>
                  <a:pt x="2962" y="9687"/>
                  <a:pt x="2710" y="9177"/>
                </a:cubicBezTo>
                <a:lnTo>
                  <a:pt x="200" y="4175"/>
                </a:lnTo>
                <a:cubicBezTo>
                  <a:pt x="-66" y="3665"/>
                  <a:pt x="-66" y="3024"/>
                  <a:pt x="200" y="2513"/>
                </a:cubicBezTo>
                <a:lnTo>
                  <a:pt x="1439" y="0"/>
                </a:lnTo>
              </a:path>
            </a:pathLst>
          </a:custGeom>
          <a:noFill/>
          <a:ln w="15875" cap="flat" cmpd="sng">
            <a:solidFill>
              <a:schemeClr val="accent4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77" name="Google Shape;77;p28"/>
          <p:cNvSpPr>
            <a:spLocks noGrp="1"/>
          </p:cNvSpPr>
          <p:nvPr>
            <p:ph type="pic" idx="2"/>
          </p:nvPr>
        </p:nvSpPr>
        <p:spPr>
          <a:xfrm>
            <a:off x="8327201" y="0"/>
            <a:ext cx="3864799" cy="3895725"/>
          </a:xfrm>
          <a:prstGeom prst="rect">
            <a:avLst/>
          </a:prstGeom>
          <a:solidFill>
            <a:srgbClr val="F2F2F2"/>
          </a:solidFill>
          <a:ln>
            <a:noFill/>
          </a:ln>
        </p:spPr>
      </p:sp>
      <p:sp>
        <p:nvSpPr>
          <p:cNvPr id="78" name="Google Shape;78;p28"/>
          <p:cNvSpPr txBox="1">
            <a:spLocks noGrp="1"/>
          </p:cNvSpPr>
          <p:nvPr>
            <p:ph type="body" idx="3"/>
          </p:nvPr>
        </p:nvSpPr>
        <p:spPr>
          <a:xfrm>
            <a:off x="7379745" y="2420763"/>
            <a:ext cx="2174287" cy="1941630"/>
          </a:xfrm>
          <a:prstGeom prst="rect">
            <a:avLst/>
          </a:prstGeom>
          <a:solidFill>
            <a:srgbClr val="3F4142">
              <a:alpha val="66274"/>
            </a:srgbClr>
          </a:solidFill>
          <a:ln>
            <a:noFill/>
          </a:ln>
        </p:spPr>
        <p:txBody>
          <a:bodyPr spcFirstLastPara="1" wrap="square" lIns="274300" tIns="45700" rIns="274300" bIns="45700" anchor="ctr" anchorCtr="0">
            <a:noAutofit/>
          </a:bodyPr>
          <a:lstStyle>
            <a:lvl1pPr marL="457200" lvl="0" indent="-35560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000"/>
              <a:buChar char="•"/>
              <a:defRPr sz="20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▪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o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9" name="Google Shape;79;p28"/>
          <p:cNvSpPr txBox="1">
            <a:spLocks noGrp="1"/>
          </p:cNvSpPr>
          <p:nvPr>
            <p:ph type="dt" idx="10"/>
          </p:nvPr>
        </p:nvSpPr>
        <p:spPr>
          <a:xfrm>
            <a:off x="1457325" y="6559169"/>
            <a:ext cx="914400" cy="2194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28"/>
          <p:cNvSpPr txBox="1">
            <a:spLocks noGrp="1"/>
          </p:cNvSpPr>
          <p:nvPr>
            <p:ph type="ftr" idx="11"/>
          </p:nvPr>
        </p:nvSpPr>
        <p:spPr>
          <a:xfrm>
            <a:off x="2362200" y="6559169"/>
            <a:ext cx="3566160" cy="2194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1" name="Google Shape;81;p28"/>
          <p:cNvSpPr txBox="1">
            <a:spLocks noGrp="1"/>
          </p:cNvSpPr>
          <p:nvPr>
            <p:ph type="sldNum" idx="12"/>
          </p:nvPr>
        </p:nvSpPr>
        <p:spPr>
          <a:xfrm>
            <a:off x="11134182" y="6505575"/>
            <a:ext cx="751662" cy="215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jp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Google Shape;10;p15" descr="A close up of a yellow surface&#10;&#10;Description automatically generated with low confidence"/>
          <p:cNvPicPr preferRelativeResize="0"/>
          <p:nvPr/>
        </p:nvPicPr>
        <p:blipFill rotWithShape="1">
          <a:blip r:embed="rId11">
            <a:alphaModFix/>
          </a:blip>
          <a:srcRect t="24786" r="480" b="68187"/>
          <a:stretch/>
        </p:blipFill>
        <p:spPr>
          <a:xfrm>
            <a:off x="4279900" y="6485860"/>
            <a:ext cx="7912100" cy="372140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Google Shape;11;p15"/>
          <p:cNvSpPr/>
          <p:nvPr/>
        </p:nvSpPr>
        <p:spPr>
          <a:xfrm>
            <a:off x="0" y="6485860"/>
            <a:ext cx="9962707" cy="372140"/>
          </a:xfrm>
          <a:prstGeom prst="rect">
            <a:avLst/>
          </a:prstGeom>
          <a:gradFill>
            <a:gsLst>
              <a:gs pos="0">
                <a:schemeClr val="accent1"/>
              </a:gs>
              <a:gs pos="61000">
                <a:schemeClr val="accent1"/>
              </a:gs>
              <a:gs pos="100000">
                <a:srgbClr val="CD9700">
                  <a:alpha val="0"/>
                </a:srgbClr>
              </a:gs>
            </a:gsLst>
            <a:lin ang="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12" name="Google Shape;12;p15"/>
          <p:cNvSpPr txBox="1">
            <a:spLocks noGrp="1"/>
          </p:cNvSpPr>
          <p:nvPr>
            <p:ph type="title"/>
          </p:nvPr>
        </p:nvSpPr>
        <p:spPr>
          <a:xfrm>
            <a:off x="495300" y="457200"/>
            <a:ext cx="11201400" cy="6400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200"/>
              <a:buFont typeface="Verdana"/>
              <a:buNone/>
              <a:defRPr sz="3200" b="1" i="0" u="none" strike="noStrike" cap="none">
                <a:solidFill>
                  <a:schemeClr val="accent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3" name="Google Shape;13;p15"/>
          <p:cNvSpPr txBox="1">
            <a:spLocks noGrp="1"/>
          </p:cNvSpPr>
          <p:nvPr>
            <p:ph type="body" idx="1"/>
          </p:nvPr>
        </p:nvSpPr>
        <p:spPr>
          <a:xfrm>
            <a:off x="495300" y="1485900"/>
            <a:ext cx="11201400" cy="47640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3810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rgbClr val="595959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914400" marR="0" lvl="1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rgbClr val="595959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1371600" marR="0" lvl="2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FCD47"/>
              </a:buClr>
              <a:buSzPts val="1800"/>
              <a:buFont typeface="Noto Sans Symbols"/>
              <a:buChar char="▪"/>
              <a:defRPr sz="1800" b="0" i="0" u="none" strike="noStrike" cap="none">
                <a:solidFill>
                  <a:srgbClr val="595959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1828800" marR="0" lvl="3" indent="-3302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600"/>
              <a:buFont typeface="Courier New"/>
              <a:buChar char="o"/>
              <a:defRPr sz="1600" b="0" i="0" u="none" strike="noStrike" cap="none">
                <a:solidFill>
                  <a:srgbClr val="595959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2286000" marR="0" lvl="4" indent="-3302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rgbClr val="595959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endParaRPr/>
          </a:p>
        </p:txBody>
      </p:sp>
      <p:sp>
        <p:nvSpPr>
          <p:cNvPr id="14" name="Google Shape;14;p15"/>
          <p:cNvSpPr txBox="1">
            <a:spLocks noGrp="1"/>
          </p:cNvSpPr>
          <p:nvPr>
            <p:ph type="ftr" idx="11"/>
          </p:nvPr>
        </p:nvSpPr>
        <p:spPr>
          <a:xfrm>
            <a:off x="2362200" y="6559169"/>
            <a:ext cx="3566160" cy="2194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endParaRPr/>
          </a:p>
        </p:txBody>
      </p:sp>
      <p:sp>
        <p:nvSpPr>
          <p:cNvPr id="15" name="Google Shape;15;p15"/>
          <p:cNvSpPr txBox="1">
            <a:spLocks noGrp="1"/>
          </p:cNvSpPr>
          <p:nvPr>
            <p:ph type="sldNum" idx="12"/>
          </p:nvPr>
        </p:nvSpPr>
        <p:spPr>
          <a:xfrm>
            <a:off x="11138526" y="6559169"/>
            <a:ext cx="481974" cy="2194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6" name="Google Shape;16;p15"/>
          <p:cNvSpPr txBox="1">
            <a:spLocks noGrp="1"/>
          </p:cNvSpPr>
          <p:nvPr>
            <p:ph type="dt" idx="10"/>
          </p:nvPr>
        </p:nvSpPr>
        <p:spPr>
          <a:xfrm>
            <a:off x="1457325" y="6559169"/>
            <a:ext cx="914400" cy="2194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endParaRPr/>
          </a:p>
        </p:txBody>
      </p:sp>
      <p:pic>
        <p:nvPicPr>
          <p:cNvPr id="17" name="Google Shape;17;p15" descr="Logo&#10;&#10;Description automatically generated"/>
          <p:cNvPicPr preferRelativeResize="0"/>
          <p:nvPr/>
        </p:nvPicPr>
        <p:blipFill rotWithShape="1">
          <a:blip r:embed="rId12">
            <a:alphaModFix/>
          </a:blip>
          <a:srcRect/>
          <a:stretch/>
        </p:blipFill>
        <p:spPr>
          <a:xfrm>
            <a:off x="135255" y="5939940"/>
            <a:ext cx="1188720" cy="830557"/>
          </a:xfrm>
          <a:prstGeom prst="rect">
            <a:avLst/>
          </a:prstGeom>
          <a:noFill/>
          <a:ln>
            <a:noFill/>
          </a:ln>
        </p:spPr>
      </p:pic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88">
          <p15:clr>
            <a:srgbClr val="F26B43"/>
          </p15:clr>
        </p15:guide>
        <p15:guide id="2" pos="312">
          <p15:clr>
            <a:srgbClr val="F26B43"/>
          </p15:clr>
        </p15:guide>
        <p15:guide id="3" pos="7368">
          <p15:clr>
            <a:srgbClr val="F26B43"/>
          </p15:clr>
        </p15:guide>
        <p15:guide id="4" orient="horz" pos="936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3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3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3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5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1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3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5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6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6.png"/><Relationship Id="rId5" Type="http://schemas.openxmlformats.org/officeDocument/2006/relationships/hyperlink" Target="https://www.morebeer.com/products/mosaic-hops-pellets.html" TargetMode="External"/><Relationship Id="rId4" Type="http://schemas.openxmlformats.org/officeDocument/2006/relationships/hyperlink" Target="https://www.morebeer.com/products/cascade-hops-cone.html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morebeer.com/products/cascade-hops-cone.html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Relationship Id="rId4" Type="http://schemas.openxmlformats.org/officeDocument/2006/relationships/hyperlink" Target="https://www.morebeer.com/products/mosaic-hops-pellets.html" TargetMode="Externa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29"/>
          <p:cNvSpPr txBox="1">
            <a:spLocks noGrp="1"/>
          </p:cNvSpPr>
          <p:nvPr>
            <p:ph type="ctrTitle"/>
          </p:nvPr>
        </p:nvSpPr>
        <p:spPr>
          <a:xfrm>
            <a:off x="5486399" y="2165351"/>
            <a:ext cx="5962651" cy="16160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Verdana"/>
              <a:buNone/>
            </a:pPr>
            <a:r>
              <a:rPr lang="en-US" sz="2400" dirty="0"/>
              <a:t>Hopping Down the Rabbit Hole: </a:t>
            </a:r>
            <a:r>
              <a:rPr lang="en-US" sz="2400" dirty="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A Technical Round Table on Hop Driven Science, Products, and Brewing</a:t>
            </a:r>
            <a:br>
              <a:rPr lang="en-US" sz="2400" dirty="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</a:br>
            <a:endParaRPr sz="2400" dirty="0"/>
          </a:p>
        </p:txBody>
      </p:sp>
      <p:sp>
        <p:nvSpPr>
          <p:cNvPr id="120" name="Google Shape;120;p29"/>
          <p:cNvSpPr txBox="1"/>
          <p:nvPr/>
        </p:nvSpPr>
        <p:spPr>
          <a:xfrm>
            <a:off x="5570277" y="3462993"/>
            <a:ext cx="5334790" cy="13849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en-US" sz="1600" b="0" i="0" u="none" strike="noStrike" cap="none" dirty="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Breeze Outhwaite (Totally Natural Solutions)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en-US" sz="1600" b="0" i="0" u="none" strike="noStrike" cap="none" dirty="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Mike </a:t>
            </a:r>
            <a:r>
              <a:rPr lang="en-US" sz="1600" b="0" i="0" u="none" strike="noStrike" cap="none" dirty="0" err="1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Pelechaty</a:t>
            </a:r>
            <a:r>
              <a:rPr lang="en-US" sz="1600" b="0" i="0" u="none" strike="noStrike" cap="none" dirty="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 (Masthead Brewing)</a:t>
            </a:r>
            <a:endParaRPr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en-US" sz="1600" b="0" i="0" u="none" strike="noStrike" cap="none" dirty="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Aaron Justus (East Village Brewing Co)</a:t>
            </a:r>
            <a:endParaRPr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en-US" sz="1600" b="0" i="0" u="none" strike="noStrike" cap="none" dirty="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Tim Wallen (</a:t>
            </a:r>
            <a:r>
              <a:rPr lang="en-US" sz="1600" b="0" i="0" u="none" strike="noStrike" cap="none" dirty="0" err="1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Hoptechnic</a:t>
            </a:r>
            <a:r>
              <a:rPr lang="en-US" sz="1600" b="0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®</a:t>
            </a:r>
            <a:r>
              <a:rPr lang="en-US" sz="1600" b="0" i="0" u="none" strike="noStrike" cap="none" dirty="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/Virgil Gamache Farms)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en-US" sz="1400" b="0" i="0" u="none" strike="noStrike" cap="none" dirty="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Marshall Ligare (</a:t>
            </a:r>
            <a:r>
              <a:rPr lang="en-US" sz="1400" b="0" i="0" u="none" strike="noStrike" cap="none" dirty="0" err="1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Vuca</a:t>
            </a:r>
            <a:r>
              <a:rPr lang="en-US" sz="1400" b="0" i="0" u="none" strike="noStrike" cap="none" dirty="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 Farms)</a:t>
            </a:r>
            <a:endParaRPr lang="en-US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85;p38"/>
          <p:cNvSpPr txBox="1">
            <a:spLocks noGrp="1"/>
          </p:cNvSpPr>
          <p:nvPr>
            <p:ph type="title"/>
          </p:nvPr>
        </p:nvSpPr>
        <p:spPr>
          <a:xfrm>
            <a:off x="495300" y="457200"/>
            <a:ext cx="11201400" cy="6400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</a:pPr>
            <a:r>
              <a:rPr lang="en-US"/>
              <a:t>Tracking Hop Utilization</a:t>
            </a:r>
            <a:endParaRPr/>
          </a:p>
        </p:txBody>
      </p:sp>
      <p:sp>
        <p:nvSpPr>
          <p:cNvPr id="186" name="Google Shape;186;p38"/>
          <p:cNvSpPr txBox="1">
            <a:spLocks noGrp="1"/>
          </p:cNvSpPr>
          <p:nvPr>
            <p:ph type="sldNum" idx="12"/>
          </p:nvPr>
        </p:nvSpPr>
        <p:spPr>
          <a:xfrm>
            <a:off x="11134182" y="6505575"/>
            <a:ext cx="751662" cy="215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-US"/>
              <a:t>10</a:t>
            </a:fld>
            <a:endParaRPr/>
          </a:p>
        </p:txBody>
      </p:sp>
      <p:graphicFrame>
        <p:nvGraphicFramePr>
          <p:cNvPr id="187" name="Google Shape;187;p38"/>
          <p:cNvGraphicFramePr/>
          <p:nvPr/>
        </p:nvGraphicFramePr>
        <p:xfrm>
          <a:off x="2251057" y="1097280"/>
          <a:ext cx="7689875" cy="2132075"/>
        </p:xfrm>
        <a:graphic>
          <a:graphicData uri="http://schemas.openxmlformats.org/drawingml/2006/table">
            <a:tbl>
              <a:tblPr>
                <a:noFill/>
                <a:tableStyleId>{090EE62F-2260-47C1-A4F3-0D2F85E0393E}</a:tableStyleId>
              </a:tblPr>
              <a:tblGrid>
                <a:gridCol w="20972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185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1852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11852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11852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11852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80547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500" u="none" strike="noStrike" cap="none"/>
                        <a:t> </a:t>
                      </a:r>
                      <a:endParaRPr sz="1500" b="0" i="0" u="none" strike="noStrike" cap="non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500" u="none" strike="noStrike" cap="none"/>
                        <a:t>60 Min Hops</a:t>
                      </a:r>
                      <a:br>
                        <a:rPr lang="en-US" sz="1500" u="none" strike="noStrike" cap="none"/>
                      </a:br>
                      <a:r>
                        <a:rPr lang="en-US" sz="1500" u="none" strike="noStrike" cap="none"/>
                        <a:t>lbs/BBL</a:t>
                      </a:r>
                      <a:endParaRPr sz="1500" b="1" i="0" u="none" strike="noStrike" cap="non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45725" marR="45725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500" u="none" strike="noStrike" cap="none"/>
                        <a:t>Knockout</a:t>
                      </a:r>
                      <a:br>
                        <a:rPr lang="en-US" sz="1500" u="none" strike="noStrike" cap="none"/>
                      </a:br>
                      <a:r>
                        <a:rPr lang="en-US" sz="1500" u="none" strike="noStrike" cap="none"/>
                        <a:t>Gravity</a:t>
                      </a:r>
                      <a:endParaRPr sz="1500" b="1" i="0" u="none" strike="noStrike" cap="non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45725" marR="45725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500" u="none" strike="noStrike" cap="none"/>
                        <a:t>Knockout</a:t>
                      </a:r>
                      <a:br>
                        <a:rPr lang="en-US" sz="1500" u="none" strike="noStrike" cap="none"/>
                      </a:br>
                      <a:r>
                        <a:rPr lang="en-US" sz="1500" u="none" strike="noStrike" cap="none"/>
                        <a:t>pH</a:t>
                      </a:r>
                      <a:endParaRPr sz="1500" b="1" i="0" u="none" strike="noStrike" cap="non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45725" marR="45725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500" u="none" strike="noStrike" cap="none"/>
                        <a:t>Post Boil IBU</a:t>
                      </a:r>
                      <a:endParaRPr sz="1500" b="1" i="0" u="none" strike="noStrike" cap="non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45725" marR="45725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500" u="none" strike="noStrike" cap="none"/>
                        <a:t>60 Min</a:t>
                      </a:r>
                      <a:br>
                        <a:rPr lang="en-US" sz="1500" u="none" strike="noStrike" cap="none"/>
                      </a:br>
                      <a:r>
                        <a:rPr lang="en-US" sz="1500" u="none" strike="noStrike" cap="none"/>
                        <a:t>Utilization</a:t>
                      </a:r>
                      <a:endParaRPr sz="1500" b="1" i="0" u="none" strike="noStrike" cap="non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45725" marR="45725" marT="45725" marB="45725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316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500" u="none" strike="noStrike" cap="none"/>
                        <a:t>Blonde #1.1</a:t>
                      </a:r>
                      <a:endParaRPr sz="1500" b="0" i="0" u="none" strike="noStrike" cap="non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500" u="none" strike="noStrike" cap="none"/>
                        <a:t>0.13</a:t>
                      </a:r>
                      <a:endParaRPr sz="1500" b="0" i="0" u="none" strike="noStrike" cap="non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45725" marR="45725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500" u="none" strike="noStrike" cap="none"/>
                        <a:t>12.9</a:t>
                      </a:r>
                      <a:endParaRPr sz="1500" b="0" i="0" u="none" strike="noStrike" cap="non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45725" marR="45725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500" u="none" strike="noStrike" cap="none"/>
                        <a:t>5.12</a:t>
                      </a:r>
                      <a:endParaRPr sz="1500" b="0" i="0" u="none" strike="noStrike" cap="non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45725" marR="45725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500" u="none" strike="noStrike" cap="none"/>
                        <a:t>42.63</a:t>
                      </a:r>
                      <a:endParaRPr sz="1500" b="0" i="0" u="none" strike="noStrike" cap="non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45725" marR="45725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500" u="none" strike="noStrike" cap="none"/>
                        <a:t>45.30%</a:t>
                      </a:r>
                      <a:endParaRPr sz="1500" b="0" i="0" u="none" strike="noStrike" cap="non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45725" marR="45725" marT="45725" marB="45725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316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500" u="none" strike="noStrike" cap="none"/>
                        <a:t>Blonde #1.2</a:t>
                      </a:r>
                      <a:endParaRPr sz="1500" b="0" i="0" u="none" strike="noStrike" cap="non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500" u="none" strike="noStrike" cap="none"/>
                        <a:t>0.21</a:t>
                      </a:r>
                      <a:endParaRPr sz="1500" b="0" i="0" u="none" strike="noStrike" cap="non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45725" marR="45725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500" u="none" strike="noStrike" cap="none"/>
                        <a:t>12.5</a:t>
                      </a:r>
                      <a:endParaRPr sz="1500" b="0" i="0" u="none" strike="noStrike" cap="non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45725" marR="45725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500" u="none" strike="noStrike" cap="none"/>
                        <a:t>5.16</a:t>
                      </a:r>
                      <a:endParaRPr sz="1500" b="0" i="0" u="none" strike="noStrike" cap="non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45725" marR="45725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500" u="none" strike="noStrike" cap="none"/>
                        <a:t>38.97</a:t>
                      </a:r>
                      <a:endParaRPr sz="1500" b="0" i="0" u="none" strike="noStrike" cap="non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45725" marR="45725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500" u="none" strike="noStrike" cap="none"/>
                        <a:t>42.60%</a:t>
                      </a:r>
                      <a:endParaRPr sz="1500" b="0" i="0" u="none" strike="noStrike" cap="non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45725" marR="45725" marT="45725" marB="45725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316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500" u="none" strike="noStrike" cap="none"/>
                        <a:t>Blonde #1.3</a:t>
                      </a:r>
                      <a:endParaRPr sz="1500" b="0" i="0" u="none" strike="noStrike" cap="non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500" u="none" strike="noStrike" cap="none"/>
                        <a:t>0.30</a:t>
                      </a:r>
                      <a:endParaRPr sz="1500" b="0" i="0" u="none" strike="noStrike" cap="non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45725" marR="45725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500" u="none" strike="noStrike" cap="none"/>
                        <a:t>12.9</a:t>
                      </a:r>
                      <a:endParaRPr sz="1500" b="0" i="0" u="none" strike="noStrike" cap="non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45725" marR="45725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500" u="none" strike="noStrike" cap="none"/>
                        <a:t>5.16</a:t>
                      </a:r>
                      <a:endParaRPr sz="1500" b="0" i="0" u="none" strike="noStrike" cap="non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45725" marR="45725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500" u="none" strike="noStrike" cap="none"/>
                        <a:t>36.30</a:t>
                      </a:r>
                      <a:endParaRPr sz="1500" b="0" i="0" u="none" strike="noStrike" cap="non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45725" marR="45725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500" u="none" strike="noStrike" cap="none"/>
                        <a:t>39.80%</a:t>
                      </a:r>
                      <a:endParaRPr sz="1500" b="0" i="0" u="none" strike="noStrike" cap="non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45725" marR="45725" marT="45725" marB="45725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316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500" u="none" strike="noStrike" cap="none"/>
                        <a:t>Blonde #1.4</a:t>
                      </a:r>
                      <a:endParaRPr sz="1500" b="0" i="0" u="none" strike="noStrike" cap="non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500" u="none" strike="noStrike" cap="none"/>
                        <a:t>1.18</a:t>
                      </a:r>
                      <a:endParaRPr sz="1500" b="0" i="0" u="none" strike="noStrike" cap="non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45725" marR="45725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500" u="none" strike="noStrike" cap="none"/>
                        <a:t>13</a:t>
                      </a:r>
                      <a:endParaRPr sz="1500" b="0" i="0" u="none" strike="noStrike" cap="non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45725" marR="45725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500" u="none" strike="noStrike" cap="none"/>
                        <a:t>5.11</a:t>
                      </a:r>
                      <a:endParaRPr sz="1500" b="0" i="0" u="none" strike="noStrike" cap="non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45725" marR="45725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500" u="none" strike="noStrike" cap="none"/>
                        <a:t>28.03</a:t>
                      </a:r>
                      <a:endParaRPr sz="1500" b="0" i="0" u="none" strike="noStrike" cap="non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45725" marR="45725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500" u="none" strike="noStrike" cap="none"/>
                        <a:t>30.60%</a:t>
                      </a:r>
                      <a:endParaRPr sz="1500" b="0" i="0" u="none" strike="noStrike" cap="non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45725" marR="45725" marT="45725" marB="45725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graphicFrame>
        <p:nvGraphicFramePr>
          <p:cNvPr id="188" name="Google Shape;188;p38"/>
          <p:cNvGraphicFramePr/>
          <p:nvPr/>
        </p:nvGraphicFramePr>
        <p:xfrm>
          <a:off x="3442938" y="3429000"/>
          <a:ext cx="5306123" cy="28714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TextBox 1">
            <a:extLst>
              <a:ext uri="{FF2B5EF4-FFF2-40B4-BE49-F238E27FC236}">
                <a16:creationId xmlns:a16="http://schemas.microsoft.com/office/drawing/2014/main" id="{EFD47E0F-CB3F-1BAC-4F00-2A6C6C4B6284}"/>
              </a:ext>
            </a:extLst>
          </p:cNvPr>
          <p:cNvSpPr txBox="1"/>
          <p:nvPr/>
        </p:nvSpPr>
        <p:spPr>
          <a:xfrm>
            <a:off x="9533106" y="6013132"/>
            <a:ext cx="2163594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* </a:t>
            </a:r>
            <a:r>
              <a:rPr lang="en-US" sz="1100" dirty="0"/>
              <a:t>IBUs measured using ASBC Wort 23 and ASBC Beer 23A</a:t>
            </a:r>
            <a:endParaRPr lang="en-US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p39"/>
          <p:cNvSpPr txBox="1">
            <a:spLocks noGrp="1"/>
          </p:cNvSpPr>
          <p:nvPr>
            <p:ph type="title"/>
          </p:nvPr>
        </p:nvSpPr>
        <p:spPr>
          <a:xfrm>
            <a:off x="495300" y="457200"/>
            <a:ext cx="11201400" cy="6400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</a:pPr>
            <a:r>
              <a:rPr lang="en-US"/>
              <a:t>Tracking Hop Utilization</a:t>
            </a:r>
            <a:endParaRPr/>
          </a:p>
        </p:txBody>
      </p:sp>
      <p:sp>
        <p:nvSpPr>
          <p:cNvPr id="195" name="Google Shape;195;p39"/>
          <p:cNvSpPr txBox="1">
            <a:spLocks noGrp="1"/>
          </p:cNvSpPr>
          <p:nvPr>
            <p:ph type="sldNum" idx="12"/>
          </p:nvPr>
        </p:nvSpPr>
        <p:spPr>
          <a:xfrm>
            <a:off x="11134182" y="6505575"/>
            <a:ext cx="751662" cy="215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-US"/>
              <a:t>11</a:t>
            </a:fld>
            <a:endParaRPr/>
          </a:p>
        </p:txBody>
      </p:sp>
      <p:graphicFrame>
        <p:nvGraphicFramePr>
          <p:cNvPr id="196" name="Google Shape;196;p39"/>
          <p:cNvGraphicFramePr/>
          <p:nvPr/>
        </p:nvGraphicFramePr>
        <p:xfrm>
          <a:off x="2251057" y="1097280"/>
          <a:ext cx="7689875" cy="2132075"/>
        </p:xfrm>
        <a:graphic>
          <a:graphicData uri="http://schemas.openxmlformats.org/drawingml/2006/table">
            <a:tbl>
              <a:tblPr>
                <a:noFill/>
                <a:tableStyleId>{090EE62F-2260-47C1-A4F3-0D2F85E0393E}</a:tableStyleId>
              </a:tblPr>
              <a:tblGrid>
                <a:gridCol w="20972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185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1852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11852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11852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11852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80547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500" u="none" strike="noStrike" cap="none"/>
                        <a:t> </a:t>
                      </a:r>
                      <a:endParaRPr sz="1500" b="0" i="0" u="none" strike="noStrike" cap="non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500" u="none" strike="noStrike" cap="none"/>
                        <a:t>60 Min Hops</a:t>
                      </a:r>
                      <a:br>
                        <a:rPr lang="en-US" sz="1500" u="none" strike="noStrike" cap="none"/>
                      </a:br>
                      <a:r>
                        <a:rPr lang="en-US" sz="1500" u="none" strike="noStrike" cap="none"/>
                        <a:t>lbs/BBL</a:t>
                      </a:r>
                      <a:endParaRPr sz="1500" b="1" i="0" u="none" strike="noStrike" cap="non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45725" marR="45725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500" u="none" strike="noStrike" cap="none"/>
                        <a:t>Knockout</a:t>
                      </a:r>
                      <a:br>
                        <a:rPr lang="en-US" sz="1500" u="none" strike="noStrike" cap="none"/>
                      </a:br>
                      <a:r>
                        <a:rPr lang="en-US" sz="1500" u="none" strike="noStrike" cap="none"/>
                        <a:t>Gravity</a:t>
                      </a:r>
                      <a:endParaRPr sz="1500" b="1" i="0" u="none" strike="noStrike" cap="non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45725" marR="45725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500" u="none" strike="noStrike" cap="none"/>
                        <a:t>Knockout</a:t>
                      </a:r>
                      <a:br>
                        <a:rPr lang="en-US" sz="1500" u="none" strike="noStrike" cap="none"/>
                      </a:br>
                      <a:r>
                        <a:rPr lang="en-US" sz="1500" u="none" strike="noStrike" cap="none"/>
                        <a:t>pH</a:t>
                      </a:r>
                      <a:endParaRPr sz="1500" b="1" i="0" u="none" strike="noStrike" cap="non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45725" marR="45725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500" u="none" strike="noStrike" cap="none"/>
                        <a:t>Post Boil IBU</a:t>
                      </a:r>
                      <a:endParaRPr sz="1500" b="1" i="0" u="none" strike="noStrike" cap="non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45725" marR="45725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500" u="none" strike="noStrike" cap="none"/>
                        <a:t>60 Min</a:t>
                      </a:r>
                      <a:br>
                        <a:rPr lang="en-US" sz="1500" u="none" strike="noStrike" cap="none"/>
                      </a:br>
                      <a:r>
                        <a:rPr lang="en-US" sz="1500" u="none" strike="noStrike" cap="none"/>
                        <a:t>Utilization</a:t>
                      </a:r>
                      <a:endParaRPr sz="1500" b="1" i="0" u="none" strike="noStrike" cap="non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45725" marR="45725" marT="45725" marB="45725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316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500" u="none" strike="noStrike" cap="none"/>
                        <a:t>Blonde #1.1</a:t>
                      </a:r>
                      <a:endParaRPr sz="1500" b="0" i="0" u="none" strike="noStrike" cap="non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500" u="none" strike="noStrike" cap="none"/>
                        <a:t>0.13</a:t>
                      </a:r>
                      <a:endParaRPr sz="1500" b="0" i="0" u="none" strike="noStrike" cap="non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45725" marR="45725" marT="45725" marB="45725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500" u="none" strike="noStrike" cap="none"/>
                        <a:t>12.9</a:t>
                      </a:r>
                      <a:endParaRPr sz="1500" b="0" i="0" u="none" strike="noStrike" cap="non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45725" marR="45725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500" u="none" strike="noStrike" cap="none"/>
                        <a:t>5.12</a:t>
                      </a:r>
                      <a:endParaRPr sz="1500" b="0" i="0" u="none" strike="noStrike" cap="non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45725" marR="45725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500" u="none" strike="noStrike" cap="none"/>
                        <a:t>42.63</a:t>
                      </a:r>
                      <a:endParaRPr sz="1500" b="0" i="0" u="none" strike="noStrike" cap="non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45725" marR="45725" marT="45725" marB="45725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500" u="none" strike="noStrike" cap="none"/>
                        <a:t>45.30%</a:t>
                      </a:r>
                      <a:endParaRPr sz="1500" b="0" i="0" u="none" strike="noStrike" cap="non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45725" marR="45725" marT="45725" marB="45725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316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500" u="none" strike="noStrike" cap="none"/>
                        <a:t>Blonde #1.2</a:t>
                      </a:r>
                      <a:endParaRPr sz="1500" b="0" i="0" u="none" strike="noStrike" cap="non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500" u="none" strike="noStrike" cap="none"/>
                        <a:t>0.21</a:t>
                      </a:r>
                      <a:endParaRPr sz="1500" b="0" i="0" u="none" strike="noStrike" cap="non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45725" marR="45725" marT="45725" marB="45725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500" u="none" strike="noStrike" cap="none"/>
                        <a:t>12.5</a:t>
                      </a:r>
                      <a:endParaRPr sz="1500" b="0" i="0" u="none" strike="noStrike" cap="non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45725" marR="45725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500" u="none" strike="noStrike" cap="none"/>
                        <a:t>5.16</a:t>
                      </a:r>
                      <a:endParaRPr sz="1500" b="0" i="0" u="none" strike="noStrike" cap="non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45725" marR="45725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500" u="none" strike="noStrike" cap="none"/>
                        <a:t>38.97</a:t>
                      </a:r>
                      <a:endParaRPr sz="1500" b="0" i="0" u="none" strike="noStrike" cap="non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45725" marR="45725" marT="45725" marB="45725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500" u="none" strike="noStrike" cap="none"/>
                        <a:t>42.60%</a:t>
                      </a:r>
                      <a:endParaRPr sz="1500" b="0" i="0" u="none" strike="noStrike" cap="non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45725" marR="45725" marT="45725" marB="45725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316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500" u="none" strike="noStrike" cap="none"/>
                        <a:t>Blonde #1.3</a:t>
                      </a:r>
                      <a:endParaRPr sz="1500" b="0" i="0" u="none" strike="noStrike" cap="non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500" u="none" strike="noStrike" cap="none"/>
                        <a:t>0.30</a:t>
                      </a:r>
                      <a:endParaRPr sz="1500" b="0" i="0" u="none" strike="noStrike" cap="non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45725" marR="45725" marT="45725" marB="45725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500" u="none" strike="noStrike" cap="none"/>
                        <a:t>12.9</a:t>
                      </a:r>
                      <a:endParaRPr sz="1500" b="0" i="0" u="none" strike="noStrike" cap="non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45725" marR="45725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500" u="none" strike="noStrike" cap="none"/>
                        <a:t>5.16</a:t>
                      </a:r>
                      <a:endParaRPr sz="1500" b="0" i="0" u="none" strike="noStrike" cap="non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45725" marR="45725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500" u="none" strike="noStrike" cap="none"/>
                        <a:t>36.30</a:t>
                      </a:r>
                      <a:endParaRPr sz="1500" b="0" i="0" u="none" strike="noStrike" cap="non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45725" marR="45725" marT="45725" marB="45725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500" u="none" strike="noStrike" cap="none"/>
                        <a:t>39.80%</a:t>
                      </a:r>
                      <a:endParaRPr sz="1500" b="0" i="0" u="none" strike="noStrike" cap="non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45725" marR="45725" marT="45725" marB="45725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316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500" u="none" strike="noStrike" cap="none"/>
                        <a:t>Blonde #1.4</a:t>
                      </a:r>
                      <a:endParaRPr sz="1500" b="0" i="0" u="none" strike="noStrike" cap="non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500" u="none" strike="noStrike" cap="none"/>
                        <a:t>1.18</a:t>
                      </a:r>
                      <a:endParaRPr sz="1500" b="0" i="0" u="none" strike="noStrike" cap="non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45725" marR="45725" marT="45725" marB="45725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500" u="none" strike="noStrike" cap="none"/>
                        <a:t>13</a:t>
                      </a:r>
                      <a:endParaRPr sz="1500" b="0" i="0" u="none" strike="noStrike" cap="non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45725" marR="45725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500" u="none" strike="noStrike" cap="none"/>
                        <a:t>5.11</a:t>
                      </a:r>
                      <a:endParaRPr sz="1500" b="0" i="0" u="none" strike="noStrike" cap="non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45725" marR="45725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500" u="none" strike="noStrike" cap="none"/>
                        <a:t>28.03</a:t>
                      </a:r>
                      <a:endParaRPr sz="1500" b="0" i="0" u="none" strike="noStrike" cap="non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45725" marR="45725" marT="45725" marB="45725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500" u="none" strike="noStrike" cap="none"/>
                        <a:t>30.60%</a:t>
                      </a:r>
                      <a:endParaRPr sz="1500" b="0" i="0" u="none" strike="noStrike" cap="non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45725" marR="45725" marT="45725" marB="45725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graphicFrame>
        <p:nvGraphicFramePr>
          <p:cNvPr id="197" name="Google Shape;197;p39"/>
          <p:cNvGraphicFramePr/>
          <p:nvPr/>
        </p:nvGraphicFramePr>
        <p:xfrm>
          <a:off x="3442938" y="3429000"/>
          <a:ext cx="5306123" cy="28714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TextBox 1">
            <a:extLst>
              <a:ext uri="{FF2B5EF4-FFF2-40B4-BE49-F238E27FC236}">
                <a16:creationId xmlns:a16="http://schemas.microsoft.com/office/drawing/2014/main" id="{9C54723E-CF7D-458C-DAA5-AD4C669752C3}"/>
              </a:ext>
            </a:extLst>
          </p:cNvPr>
          <p:cNvSpPr txBox="1"/>
          <p:nvPr/>
        </p:nvSpPr>
        <p:spPr>
          <a:xfrm>
            <a:off x="9630382" y="6013132"/>
            <a:ext cx="2066317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* </a:t>
            </a:r>
            <a:r>
              <a:rPr lang="en-US" sz="1100" dirty="0"/>
              <a:t>IBUs measured using ASBC Wort 23 and ASBC Beer 23A</a:t>
            </a:r>
            <a:endParaRPr lang="en-US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Google Shape;203;p40"/>
          <p:cNvSpPr txBox="1">
            <a:spLocks noGrp="1"/>
          </p:cNvSpPr>
          <p:nvPr>
            <p:ph type="title"/>
          </p:nvPr>
        </p:nvSpPr>
        <p:spPr>
          <a:xfrm>
            <a:off x="495300" y="457200"/>
            <a:ext cx="11201400" cy="6400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</a:pPr>
            <a:r>
              <a:rPr lang="en-US"/>
              <a:t>Tracking Hop Utilization</a:t>
            </a:r>
            <a:endParaRPr/>
          </a:p>
        </p:txBody>
      </p:sp>
      <p:sp>
        <p:nvSpPr>
          <p:cNvPr id="204" name="Google Shape;204;p40"/>
          <p:cNvSpPr txBox="1">
            <a:spLocks noGrp="1"/>
          </p:cNvSpPr>
          <p:nvPr>
            <p:ph type="sldNum" idx="12"/>
          </p:nvPr>
        </p:nvSpPr>
        <p:spPr>
          <a:xfrm>
            <a:off x="11134182" y="6505575"/>
            <a:ext cx="751662" cy="215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-US"/>
              <a:t>12</a:t>
            </a:fld>
            <a:endParaRPr/>
          </a:p>
        </p:txBody>
      </p:sp>
      <p:graphicFrame>
        <p:nvGraphicFramePr>
          <p:cNvPr id="205" name="Google Shape;205;p40"/>
          <p:cNvGraphicFramePr/>
          <p:nvPr/>
        </p:nvGraphicFramePr>
        <p:xfrm>
          <a:off x="823100" y="1569687"/>
          <a:ext cx="9414350" cy="3556750"/>
        </p:xfrm>
        <a:graphic>
          <a:graphicData uri="http://schemas.openxmlformats.org/drawingml/2006/table">
            <a:tbl>
              <a:tblPr>
                <a:noFill/>
                <a:tableStyleId>{090EE62F-2260-47C1-A4F3-0D2F85E0393E}</a:tableStyleId>
              </a:tblPr>
              <a:tblGrid>
                <a:gridCol w="21357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557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5572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45572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45572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45572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112455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 </a:t>
                      </a:r>
                      <a:endParaRPr sz="20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Whirlpool</a:t>
                      </a:r>
                      <a:endParaRPr/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Hop Rate</a:t>
                      </a:r>
                      <a:br>
                        <a:rPr lang="en-US" sz="2000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</a:br>
                      <a:r>
                        <a:rPr lang="en-US" sz="2000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lbs/BBL</a:t>
                      </a:r>
                      <a:endParaRPr sz="2000" b="1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Knockout</a:t>
                      </a:r>
                      <a:br>
                        <a:rPr lang="en-US" sz="2000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</a:br>
                      <a:r>
                        <a:rPr lang="en-US" sz="2000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Gravity</a:t>
                      </a:r>
                      <a:endParaRPr sz="2000" b="1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Pre WP Hop</a:t>
                      </a:r>
                      <a:br>
                        <a:rPr lang="en-US" sz="2000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</a:br>
                      <a:r>
                        <a:rPr lang="en-US" sz="2000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IBU</a:t>
                      </a:r>
                      <a:endParaRPr sz="2000" b="1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Knockout</a:t>
                      </a:r>
                      <a:br>
                        <a:rPr lang="en-US" sz="2000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</a:br>
                      <a:r>
                        <a:rPr lang="en-US" sz="2000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IBU</a:t>
                      </a:r>
                      <a:endParaRPr sz="2000" b="1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Utilization</a:t>
                      </a:r>
                      <a:endParaRPr sz="2000" b="1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080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Scottish Ale</a:t>
                      </a:r>
                      <a:endParaRPr sz="20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0.1</a:t>
                      </a:r>
                      <a:endParaRPr sz="20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13.6</a:t>
                      </a:r>
                      <a:endParaRPr sz="20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22.4</a:t>
                      </a:r>
                      <a:endParaRPr sz="20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32.7</a:t>
                      </a:r>
                      <a:endParaRPr sz="20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44.4%</a:t>
                      </a:r>
                      <a:endParaRPr sz="20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080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IPA #1</a:t>
                      </a:r>
                      <a:endParaRPr sz="20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0.1</a:t>
                      </a:r>
                      <a:endParaRPr sz="20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15.0</a:t>
                      </a:r>
                      <a:endParaRPr sz="20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89.7</a:t>
                      </a:r>
                      <a:endParaRPr sz="20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102.7</a:t>
                      </a:r>
                      <a:endParaRPr sz="20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29.6%</a:t>
                      </a:r>
                      <a:endParaRPr sz="20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080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IPA #2</a:t>
                      </a:r>
                      <a:endParaRPr sz="20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1.0</a:t>
                      </a:r>
                      <a:endParaRPr sz="20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15.0</a:t>
                      </a:r>
                      <a:endParaRPr sz="20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61.1</a:t>
                      </a:r>
                      <a:endParaRPr sz="20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129.5</a:t>
                      </a:r>
                      <a:endParaRPr sz="20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18.0%</a:t>
                      </a:r>
                      <a:endParaRPr sz="20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080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 b="0" i="0" u="none" strike="noStrike" cap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Imperial Red</a:t>
                      </a:r>
                      <a:endParaRPr/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 b="0" i="0" u="none" strike="noStrike" cap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0.9</a:t>
                      </a:r>
                      <a:endParaRPr/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 b="0" i="0" u="none" strike="noStrike" cap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20.4</a:t>
                      </a:r>
                      <a:endParaRPr/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 b="0" i="0" u="none" strike="noStrike" cap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85.3</a:t>
                      </a:r>
                      <a:endParaRPr/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 b="0" i="0" u="none" strike="noStrike" cap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114.1</a:t>
                      </a:r>
                      <a:endParaRPr/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 b="0" i="0" u="none" strike="noStrike" cap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10.1%</a:t>
                      </a:r>
                      <a:endParaRPr/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98AB27D8-D04E-2600-8086-DD9CFB3071A0}"/>
              </a:ext>
            </a:extLst>
          </p:cNvPr>
          <p:cNvSpPr txBox="1"/>
          <p:nvPr/>
        </p:nvSpPr>
        <p:spPr>
          <a:xfrm>
            <a:off x="9533106" y="6013132"/>
            <a:ext cx="2163594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* </a:t>
            </a:r>
            <a:r>
              <a:rPr lang="en-US" sz="1100" dirty="0"/>
              <a:t>IBUs measured using ASBC Wort 23 and ASBC Beer 23A</a:t>
            </a:r>
            <a:endParaRPr lang="en-US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Google Shape;211;p41"/>
          <p:cNvSpPr txBox="1">
            <a:spLocks noGrp="1"/>
          </p:cNvSpPr>
          <p:nvPr>
            <p:ph type="title"/>
          </p:nvPr>
        </p:nvSpPr>
        <p:spPr>
          <a:xfrm>
            <a:off x="495300" y="457200"/>
            <a:ext cx="11201400" cy="6400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</a:pPr>
            <a:r>
              <a:rPr lang="en-US"/>
              <a:t>Tracking Hop Utilization</a:t>
            </a:r>
            <a:endParaRPr/>
          </a:p>
        </p:txBody>
      </p:sp>
      <p:sp>
        <p:nvSpPr>
          <p:cNvPr id="212" name="Google Shape;212;p41"/>
          <p:cNvSpPr txBox="1">
            <a:spLocks noGrp="1"/>
          </p:cNvSpPr>
          <p:nvPr>
            <p:ph type="sldNum" idx="12"/>
          </p:nvPr>
        </p:nvSpPr>
        <p:spPr>
          <a:xfrm>
            <a:off x="11134182" y="6505575"/>
            <a:ext cx="751662" cy="215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-US"/>
              <a:t>13</a:t>
            </a:fld>
            <a:endParaRPr/>
          </a:p>
        </p:txBody>
      </p:sp>
      <p:graphicFrame>
        <p:nvGraphicFramePr>
          <p:cNvPr id="213" name="Google Shape;213;p41"/>
          <p:cNvGraphicFramePr/>
          <p:nvPr/>
        </p:nvGraphicFramePr>
        <p:xfrm>
          <a:off x="823100" y="1569687"/>
          <a:ext cx="9414350" cy="3556750"/>
        </p:xfrm>
        <a:graphic>
          <a:graphicData uri="http://schemas.openxmlformats.org/drawingml/2006/table">
            <a:tbl>
              <a:tblPr>
                <a:noFill/>
                <a:tableStyleId>{090EE62F-2260-47C1-A4F3-0D2F85E0393E}</a:tableStyleId>
              </a:tblPr>
              <a:tblGrid>
                <a:gridCol w="21357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557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5572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45572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45572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45572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112455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 </a:t>
                      </a:r>
                      <a:endParaRPr sz="20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Whirlpool</a:t>
                      </a:r>
                      <a:endParaRPr/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Hop Rate</a:t>
                      </a:r>
                      <a:br>
                        <a:rPr lang="en-US" sz="2000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</a:br>
                      <a:r>
                        <a:rPr lang="en-US" sz="2000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lbs/BBL</a:t>
                      </a:r>
                      <a:endParaRPr sz="2000" b="1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Knockout</a:t>
                      </a:r>
                      <a:br>
                        <a:rPr lang="en-US" sz="2000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</a:br>
                      <a:r>
                        <a:rPr lang="en-US" sz="2000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Gravity</a:t>
                      </a:r>
                      <a:endParaRPr sz="2000" b="1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Pre WP Hop</a:t>
                      </a:r>
                      <a:br>
                        <a:rPr lang="en-US" sz="2000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</a:br>
                      <a:r>
                        <a:rPr lang="en-US" sz="2000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IBU</a:t>
                      </a:r>
                      <a:endParaRPr sz="2000" b="1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Knockout</a:t>
                      </a:r>
                      <a:br>
                        <a:rPr lang="en-US" sz="2000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</a:br>
                      <a:r>
                        <a:rPr lang="en-US" sz="2000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IBU</a:t>
                      </a:r>
                      <a:endParaRPr sz="2000" b="1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Utilization</a:t>
                      </a:r>
                      <a:endParaRPr sz="2000" b="1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080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Scottish Ale</a:t>
                      </a:r>
                      <a:endParaRPr sz="20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0.1</a:t>
                      </a:r>
                      <a:endParaRPr sz="20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6350" marR="6350" marT="6350" marB="0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13.6</a:t>
                      </a:r>
                      <a:endParaRPr sz="20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22.4</a:t>
                      </a:r>
                      <a:endParaRPr sz="20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6350" marR="6350" marT="6350" marB="0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32.7</a:t>
                      </a:r>
                      <a:endParaRPr sz="20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44.4%</a:t>
                      </a:r>
                      <a:endParaRPr sz="20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080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IPA #1</a:t>
                      </a:r>
                      <a:endParaRPr sz="20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0.1</a:t>
                      </a:r>
                      <a:endParaRPr sz="20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6350" marR="6350" marT="6350" marB="0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15.0</a:t>
                      </a:r>
                      <a:endParaRPr sz="20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89.7</a:t>
                      </a:r>
                      <a:endParaRPr sz="20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6350" marR="6350" marT="6350" marB="0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102.7</a:t>
                      </a:r>
                      <a:endParaRPr sz="20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29.6%</a:t>
                      </a:r>
                      <a:endParaRPr sz="20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080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IPA #2</a:t>
                      </a:r>
                      <a:endParaRPr sz="20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1.0</a:t>
                      </a:r>
                      <a:endParaRPr sz="20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6350" marR="6350" marT="6350" marB="0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15.0</a:t>
                      </a:r>
                      <a:endParaRPr sz="20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61.1</a:t>
                      </a:r>
                      <a:endParaRPr sz="20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6350" marR="6350" marT="6350" marB="0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129.5</a:t>
                      </a:r>
                      <a:endParaRPr sz="20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18.0%</a:t>
                      </a:r>
                      <a:endParaRPr sz="20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080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 b="0" i="0" u="none" strike="noStrike" cap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Imperial Red</a:t>
                      </a:r>
                      <a:endParaRPr/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 b="0" i="0" u="none" strike="noStrike" cap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0.9</a:t>
                      </a:r>
                      <a:endParaRPr/>
                    </a:p>
                  </a:txBody>
                  <a:tcPr marL="6350" marR="6350" marT="6350" marB="0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 b="0" i="0" u="none" strike="noStrike" cap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20.4</a:t>
                      </a:r>
                      <a:endParaRPr/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 b="0" i="0" u="none" strike="noStrike" cap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85.3</a:t>
                      </a:r>
                      <a:endParaRPr/>
                    </a:p>
                  </a:txBody>
                  <a:tcPr marL="6350" marR="6350" marT="6350" marB="0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 b="0" i="0" u="none" strike="noStrike" cap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114.1</a:t>
                      </a:r>
                      <a:endParaRPr/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 b="0" i="0" u="none" strike="noStrike" cap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10.1%</a:t>
                      </a:r>
                      <a:endParaRPr/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B89F4B98-F8A8-56C2-7A27-39229F865395}"/>
              </a:ext>
            </a:extLst>
          </p:cNvPr>
          <p:cNvSpPr txBox="1"/>
          <p:nvPr/>
        </p:nvSpPr>
        <p:spPr>
          <a:xfrm>
            <a:off x="9533106" y="6013132"/>
            <a:ext cx="2163594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* </a:t>
            </a:r>
            <a:r>
              <a:rPr lang="en-US" sz="1100" dirty="0"/>
              <a:t>IBUs measured using ASBC Wort 23 and ASBC Beer 23A</a:t>
            </a:r>
            <a:endParaRPr lang="en-US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Google Shape;219;p42"/>
          <p:cNvSpPr txBox="1">
            <a:spLocks noGrp="1"/>
          </p:cNvSpPr>
          <p:nvPr>
            <p:ph type="title"/>
          </p:nvPr>
        </p:nvSpPr>
        <p:spPr>
          <a:xfrm>
            <a:off x="495300" y="457200"/>
            <a:ext cx="11201400" cy="6400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</a:pPr>
            <a:r>
              <a:rPr lang="en-US"/>
              <a:t>Hop Absorption</a:t>
            </a:r>
            <a:endParaRPr/>
          </a:p>
        </p:txBody>
      </p:sp>
      <p:sp>
        <p:nvSpPr>
          <p:cNvPr id="220" name="Google Shape;220;p42"/>
          <p:cNvSpPr txBox="1">
            <a:spLocks noGrp="1"/>
          </p:cNvSpPr>
          <p:nvPr>
            <p:ph type="sldNum" idx="12"/>
          </p:nvPr>
        </p:nvSpPr>
        <p:spPr>
          <a:xfrm>
            <a:off x="11134182" y="6505575"/>
            <a:ext cx="751662" cy="215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-US"/>
              <a:t>14</a:t>
            </a:fld>
            <a:endParaRPr/>
          </a:p>
        </p:txBody>
      </p:sp>
      <p:graphicFrame>
        <p:nvGraphicFramePr>
          <p:cNvPr id="221" name="Google Shape;221;p42"/>
          <p:cNvGraphicFramePr/>
          <p:nvPr/>
        </p:nvGraphicFramePr>
        <p:xfrm>
          <a:off x="1295535" y="1097280"/>
          <a:ext cx="9600925" cy="4674800"/>
        </p:xfrm>
        <a:graphic>
          <a:graphicData uri="http://schemas.openxmlformats.org/drawingml/2006/table">
            <a:tbl>
              <a:tblPr>
                <a:noFill/>
                <a:tableStyleId>{090EE62F-2260-47C1-A4F3-0D2F85E0393E}</a:tableStyleId>
              </a:tblPr>
              <a:tblGrid>
                <a:gridCol w="13862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536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5367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05367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05367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59600">
                <a:tc gridSpan="5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b="0" i="0" u="none" strike="noStrike" cap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T90 pellets roused, settled for 7 days at 40°F, carefully decanted</a:t>
                      </a:r>
                      <a:endParaRPr/>
                    </a:p>
                  </a:txBody>
                  <a:tcPr marL="7625" marR="7625" marT="7625" marB="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2F2F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596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b="0" i="0" u="none" strike="noStrike" cap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 </a:t>
                      </a:r>
                      <a:endParaRPr/>
                    </a:p>
                  </a:txBody>
                  <a:tcPr marL="7625" marR="7625" marT="7625" marB="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b="0" i="0" u="none" strike="noStrike" cap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Rate (g/l)</a:t>
                      </a:r>
                      <a:endParaRPr/>
                    </a:p>
                  </a:txBody>
                  <a:tcPr marL="7625" marR="7625" marT="7625" marB="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b="0" i="0" u="none" strike="noStrike" cap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Rate (lb/BBL)</a:t>
                      </a:r>
                      <a:endParaRPr/>
                    </a:p>
                  </a:txBody>
                  <a:tcPr marL="7625" marR="7625" marT="7625" marB="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b="0" i="0" u="none" strike="noStrike" cap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ml/g absorption</a:t>
                      </a:r>
                      <a:endParaRPr/>
                    </a:p>
                  </a:txBody>
                  <a:tcPr marL="7625" marR="7625" marT="7625" marB="0" anchor="ctr">
                    <a:lnL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b="0" i="0" u="none" strike="noStrike" cap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gal/lb absorbtion</a:t>
                      </a:r>
                      <a:endParaRPr/>
                    </a:p>
                  </a:txBody>
                  <a:tcPr marL="7625" marR="7625" marT="7625" marB="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596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b="0" i="0" u="none" strike="noStrike" cap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Pellet #1</a:t>
                      </a:r>
                      <a:endParaRPr/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b="0" i="0" u="none" strike="noStrike" cap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3.8</a:t>
                      </a:r>
                      <a:endParaRPr/>
                    </a:p>
                  </a:txBody>
                  <a:tcPr marL="7625" marR="7625" marT="7625" marB="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b="0" i="0" u="none" strike="noStrike" cap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1.0</a:t>
                      </a:r>
                      <a:endParaRPr/>
                    </a:p>
                  </a:txBody>
                  <a:tcPr marL="7625" marR="7625" marT="7625" marB="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b="0" i="0" u="none" strike="noStrike" cap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7.6</a:t>
                      </a:r>
                      <a:endParaRPr/>
                    </a:p>
                  </a:txBody>
                  <a:tcPr marL="7625" marR="7625" marT="7625" marB="0" anchor="ctr">
                    <a:lnL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b="0" i="0" u="none" strike="noStrike" cap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0.91</a:t>
                      </a:r>
                      <a:endParaRPr/>
                    </a:p>
                  </a:txBody>
                  <a:tcPr marL="7625" marR="7625" marT="7625" marB="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596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b="0" i="0" u="none" strike="noStrike" cap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Pellet #2</a:t>
                      </a:r>
                      <a:endParaRPr/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b="0" i="0" u="none" strike="noStrike" cap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3.8</a:t>
                      </a:r>
                      <a:endParaRPr/>
                    </a:p>
                  </a:txBody>
                  <a:tcPr marL="7625" marR="7625" marT="7625" marB="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b="0" i="0" u="none" strike="noStrike" cap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1.0</a:t>
                      </a:r>
                      <a:endParaRPr/>
                    </a:p>
                  </a:txBody>
                  <a:tcPr marL="7625" marR="7625" marT="7625" marB="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b="0" i="0" u="none" strike="noStrike" cap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7.1</a:t>
                      </a:r>
                      <a:endParaRPr/>
                    </a:p>
                  </a:txBody>
                  <a:tcPr marL="7625" marR="7625" marT="7625" marB="0" anchor="ctr">
                    <a:lnL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b="0" i="0" u="none" strike="noStrike" cap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0.85</a:t>
                      </a:r>
                      <a:endParaRPr/>
                    </a:p>
                  </a:txBody>
                  <a:tcPr marL="7625" marR="7625" marT="7625" marB="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596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b="0" i="0" u="none" strike="noStrike" cap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Pellet #3</a:t>
                      </a:r>
                      <a:endParaRPr/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b="0" i="0" u="none" strike="noStrike" cap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3.8</a:t>
                      </a:r>
                      <a:endParaRPr/>
                    </a:p>
                  </a:txBody>
                  <a:tcPr marL="7625" marR="7625" marT="7625" marB="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b="0" i="0" u="none" strike="noStrike" cap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1.0</a:t>
                      </a:r>
                      <a:endParaRPr/>
                    </a:p>
                  </a:txBody>
                  <a:tcPr marL="7625" marR="7625" marT="7625" marB="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b="0" i="0" u="none" strike="noStrike" cap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7.1</a:t>
                      </a:r>
                      <a:endParaRPr/>
                    </a:p>
                  </a:txBody>
                  <a:tcPr marL="7625" marR="7625" marT="7625" marB="0" anchor="ctr">
                    <a:lnL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b="0" i="0" u="none" strike="noStrike" cap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0.85</a:t>
                      </a:r>
                      <a:endParaRPr/>
                    </a:p>
                  </a:txBody>
                  <a:tcPr marL="7625" marR="7625" marT="7625" marB="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596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b="0" i="0" u="none" strike="noStrike" cap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Pellet #3</a:t>
                      </a:r>
                      <a:endParaRPr/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b="0" i="0" u="none" strike="noStrike" cap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7.6</a:t>
                      </a:r>
                      <a:endParaRPr/>
                    </a:p>
                  </a:txBody>
                  <a:tcPr marL="7625" marR="7625" marT="7625" marB="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b="0" i="0" u="none" strike="noStrike" cap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2.0</a:t>
                      </a:r>
                      <a:endParaRPr/>
                    </a:p>
                  </a:txBody>
                  <a:tcPr marL="7625" marR="7625" marT="7625" marB="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b="0" i="0" u="none" strike="noStrike" cap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6.2</a:t>
                      </a:r>
                      <a:endParaRPr/>
                    </a:p>
                  </a:txBody>
                  <a:tcPr marL="7625" marR="7625" marT="7625" marB="0" anchor="ctr">
                    <a:lnL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b="0" i="0" u="none" strike="noStrike" cap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0.74</a:t>
                      </a:r>
                      <a:endParaRPr/>
                    </a:p>
                  </a:txBody>
                  <a:tcPr marL="7625" marR="7625" marT="7625" marB="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596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b="0" i="0" u="none" strike="noStrike" cap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Pellet #3</a:t>
                      </a:r>
                      <a:endParaRPr/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b="0" i="0" u="none" strike="noStrike" cap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11.4</a:t>
                      </a:r>
                      <a:endParaRPr/>
                    </a:p>
                  </a:txBody>
                  <a:tcPr marL="7625" marR="7625" marT="7625" marB="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b="0" i="0" u="none" strike="noStrike" cap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2.9</a:t>
                      </a:r>
                      <a:endParaRPr/>
                    </a:p>
                  </a:txBody>
                  <a:tcPr marL="7625" marR="7625" marT="7625" marB="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b="0" i="0" u="none" strike="noStrike" cap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6.0</a:t>
                      </a:r>
                      <a:endParaRPr/>
                    </a:p>
                  </a:txBody>
                  <a:tcPr marL="7625" marR="7625" marT="7625" marB="0" anchor="ctr">
                    <a:lnL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b="0" i="0" u="none" strike="noStrike" cap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0.71</a:t>
                      </a:r>
                      <a:endParaRPr/>
                    </a:p>
                  </a:txBody>
                  <a:tcPr marL="7625" marR="7625" marT="7625" marB="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596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6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7625" marR="7625" marT="7625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6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7625" marR="7625" marT="7625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6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7625" marR="7625" marT="7625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b="1" i="0" u="none" strike="noStrike" cap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6.8</a:t>
                      </a:r>
                      <a:endParaRPr/>
                    </a:p>
                  </a:txBody>
                  <a:tcPr marL="7625" marR="7625" marT="7625" marB="0" anchor="ctr">
                    <a:lnL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b="1" i="0" u="none" strike="noStrike" cap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0.81</a:t>
                      </a:r>
                      <a:endParaRPr/>
                    </a:p>
                  </a:txBody>
                  <a:tcPr marL="7625" marR="7625" marT="7625" marB="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596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6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7625" marR="7625" marT="7625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6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7625" marR="7625" marT="7625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6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7625" marR="7625" marT="7625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600" b="1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7625" marR="7625" marT="7625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600" b="1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7625" marR="7625" marT="7625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59600">
                <a:tc gridSpan="5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b="0" i="0" u="none" strike="noStrike" cap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T90 pellets roused, settled for 7 days at 40°F, centrifuged</a:t>
                      </a:r>
                      <a:endParaRPr/>
                    </a:p>
                  </a:txBody>
                  <a:tcPr marL="7625" marR="7625" marT="7625" marB="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2F2F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596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b="0" i="0" u="none" strike="noStrike" cap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 </a:t>
                      </a:r>
                      <a:endParaRPr/>
                    </a:p>
                  </a:txBody>
                  <a:tcPr marL="7625" marR="7625" marT="7625" marB="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b="0" i="0" u="none" strike="noStrike" cap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Rate (g/l)</a:t>
                      </a:r>
                      <a:endParaRPr/>
                    </a:p>
                  </a:txBody>
                  <a:tcPr marL="7625" marR="7625" marT="7625" marB="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b="0" i="0" u="none" strike="noStrike" cap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Rate (lb/BBL)</a:t>
                      </a:r>
                      <a:endParaRPr/>
                    </a:p>
                  </a:txBody>
                  <a:tcPr marL="7625" marR="7625" marT="7625" marB="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b="0" i="0" u="none" strike="noStrike" cap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ml/g absorption</a:t>
                      </a:r>
                      <a:endParaRPr/>
                    </a:p>
                  </a:txBody>
                  <a:tcPr marL="7625" marR="7625" marT="7625" marB="0" anchor="ctr">
                    <a:lnL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b="0" i="0" u="none" strike="noStrike" cap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gal/lb absorbtion</a:t>
                      </a:r>
                      <a:endParaRPr/>
                    </a:p>
                  </a:txBody>
                  <a:tcPr marL="7625" marR="7625" marT="7625" marB="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596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b="0" i="0" u="none" strike="noStrike" cap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Pellet #2</a:t>
                      </a:r>
                      <a:endParaRPr/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b="0" i="0" u="none" strike="noStrike" cap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3.8</a:t>
                      </a:r>
                      <a:endParaRPr/>
                    </a:p>
                  </a:txBody>
                  <a:tcPr marL="7625" marR="7625" marT="7625" marB="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b="0" i="0" u="none" strike="noStrike" cap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1.0</a:t>
                      </a:r>
                      <a:endParaRPr/>
                    </a:p>
                  </a:txBody>
                  <a:tcPr marL="7625" marR="7625" marT="7625" marB="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b="0" i="0" u="none" strike="noStrike" cap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3.9</a:t>
                      </a:r>
                      <a:endParaRPr/>
                    </a:p>
                  </a:txBody>
                  <a:tcPr marL="7625" marR="7625" marT="7625" marB="0" anchor="ctr">
                    <a:lnL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b="0" i="0" u="none" strike="noStrike" cap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0.46</a:t>
                      </a:r>
                      <a:endParaRPr/>
                    </a:p>
                  </a:txBody>
                  <a:tcPr marL="7625" marR="7625" marT="7625" marB="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3596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6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7625" marR="7625" marT="7625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6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7625" marR="7625" marT="7625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6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7625" marR="7625" marT="7625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b="1" i="0" u="none" strike="noStrike" cap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3.9</a:t>
                      </a:r>
                      <a:endParaRPr/>
                    </a:p>
                  </a:txBody>
                  <a:tcPr marL="7625" marR="7625" marT="7625" marB="0" anchor="ctr">
                    <a:lnL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b="1" i="0" u="none" strike="noStrike" cap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0.46</a:t>
                      </a:r>
                      <a:endParaRPr/>
                    </a:p>
                  </a:txBody>
                  <a:tcPr marL="7625" marR="7625" marT="7625" marB="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9A264A90-5320-D90C-86B6-5FEBEDD4C7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Key </a:t>
            </a:r>
            <a:r>
              <a:rPr lang="en-US" dirty="0" err="1"/>
              <a:t>Takaways</a:t>
            </a:r>
            <a:r>
              <a:rPr lang="en-US" dirty="0"/>
              <a:t> 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87C36921-0A2F-582E-531D-97F7C552BBA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Kettle and whirlpool hop utilization decreases with increased hop dosage due to vegetal matter.</a:t>
            </a:r>
          </a:p>
          <a:p>
            <a:r>
              <a:rPr lang="en-US" dirty="0"/>
              <a:t>Use high alpha hops or enhanced products to boots IBUs in aggressively hopped beers.</a:t>
            </a:r>
          </a:p>
          <a:p>
            <a:r>
              <a:rPr lang="en-US" dirty="0"/>
              <a:t>Hops absorb 4-7 times their weight, depending on what equipment you use to process beer.</a:t>
            </a:r>
          </a:p>
          <a:p>
            <a:r>
              <a:rPr lang="en-US" dirty="0"/>
              <a:t>The use of enhanced products can significantly improve wort and beer yeilds.</a:t>
            </a:r>
          </a:p>
        </p:txBody>
      </p:sp>
    </p:spTree>
    <p:extLst>
      <p:ext uri="{BB962C8B-B14F-4D97-AF65-F5344CB8AC3E}">
        <p14:creationId xmlns:p14="http://schemas.microsoft.com/office/powerpoint/2010/main" val="272716652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Google Shape;226;p43"/>
          <p:cNvSpPr txBox="1">
            <a:spLocks noGrp="1"/>
          </p:cNvSpPr>
          <p:nvPr>
            <p:ph type="title"/>
          </p:nvPr>
        </p:nvSpPr>
        <p:spPr>
          <a:xfrm>
            <a:off x="3370521" y="2548779"/>
            <a:ext cx="8821478" cy="1323399"/>
          </a:xfrm>
          <a:prstGeom prst="rect">
            <a:avLst/>
          </a:prstGeom>
          <a:solidFill>
            <a:schemeClr val="accent1">
              <a:alpha val="82352"/>
            </a:schemeClr>
          </a:solidFill>
          <a:ln>
            <a:noFill/>
          </a:ln>
        </p:spPr>
        <p:txBody>
          <a:bodyPr spcFirstLastPara="1" wrap="square" lIns="182875" tIns="45700" rIns="91425" bIns="45700" anchor="ctr" anchorCtr="0">
            <a:sp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Verdana"/>
              <a:buNone/>
            </a:pPr>
            <a:r>
              <a:rPr lang="en-US"/>
              <a:t>Brewing with Extracts</a:t>
            </a:r>
            <a:br>
              <a:rPr lang="en-US"/>
            </a:br>
            <a:r>
              <a:rPr lang="en-US" sz="3200"/>
              <a:t>		A Case Study</a:t>
            </a:r>
            <a:endParaRPr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Google Shape;231;p44"/>
          <p:cNvSpPr txBox="1">
            <a:spLocks noGrp="1"/>
          </p:cNvSpPr>
          <p:nvPr>
            <p:ph type="title"/>
          </p:nvPr>
        </p:nvSpPr>
        <p:spPr>
          <a:xfrm>
            <a:off x="495300" y="457200"/>
            <a:ext cx="11201400" cy="64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200"/>
              <a:buFont typeface="Verdana"/>
              <a:buNone/>
            </a:pPr>
            <a:r>
              <a:rPr lang="en-US"/>
              <a:t>Hop Journal Malt Bill 20BBL</a:t>
            </a:r>
            <a:endParaRPr/>
          </a:p>
        </p:txBody>
      </p:sp>
      <p:sp>
        <p:nvSpPr>
          <p:cNvPr id="232" name="Google Shape;232;p44"/>
          <p:cNvSpPr txBox="1">
            <a:spLocks noGrp="1"/>
          </p:cNvSpPr>
          <p:nvPr>
            <p:ph type="sldNum" idx="12"/>
          </p:nvPr>
        </p:nvSpPr>
        <p:spPr>
          <a:xfrm>
            <a:off x="11138526" y="6559169"/>
            <a:ext cx="482100" cy="21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-US"/>
              <a:t>17</a:t>
            </a:fld>
            <a:endParaRPr/>
          </a:p>
        </p:txBody>
      </p:sp>
      <p:graphicFrame>
        <p:nvGraphicFramePr>
          <p:cNvPr id="233" name="Google Shape;233;p44"/>
          <p:cNvGraphicFramePr/>
          <p:nvPr/>
        </p:nvGraphicFramePr>
        <p:xfrm>
          <a:off x="3471825" y="1526900"/>
          <a:ext cx="5326600" cy="3804200"/>
        </p:xfrm>
        <a:graphic>
          <a:graphicData uri="http://schemas.openxmlformats.org/drawingml/2006/table">
            <a:tbl>
              <a:tblPr>
                <a:noFill/>
                <a:tableStyleId>{090EE62F-2260-47C1-A4F3-0D2F85E0393E}</a:tableStyleId>
              </a:tblPr>
              <a:tblGrid>
                <a:gridCol w="24948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158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1587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9510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700"/>
                        <a:buFont typeface="Arial"/>
                        <a:buNone/>
                      </a:pPr>
                      <a:r>
                        <a:rPr lang="en-US" sz="1700" b="1" u="none" strike="noStrike" cap="non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Canada Pilsen</a:t>
                      </a:r>
                      <a:endParaRPr sz="1700" b="1" u="none" strike="noStrike" cap="non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28575" marR="28575" marT="19050" marB="19050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CE5C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700"/>
                        <a:buFont typeface="Arial"/>
                        <a:buNone/>
                      </a:pPr>
                      <a:r>
                        <a:rPr lang="en-US" sz="1700" b="1" u="none" strike="noStrike" cap="non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1375 lbs</a:t>
                      </a:r>
                      <a:endParaRPr sz="1700" b="1" u="none" strike="noStrike" cap="non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28575" marR="28575" marT="19050" marB="19050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CE5C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700"/>
                        <a:buFont typeface="Arial"/>
                        <a:buNone/>
                      </a:pPr>
                      <a:r>
                        <a:rPr lang="en-US" sz="1700" b="1" u="none" strike="noStrike" cap="non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89%</a:t>
                      </a:r>
                      <a:endParaRPr sz="1700" b="1" u="none" strike="noStrike" cap="non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28575" marR="28575" marT="19050" marB="19050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CE5C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510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700"/>
                        <a:buFont typeface="Arial"/>
                        <a:buNone/>
                      </a:pPr>
                      <a:r>
                        <a:rPr lang="en-US" sz="1700" b="1" u="none" strike="noStrike" cap="non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Dextrin Malt</a:t>
                      </a:r>
                      <a:endParaRPr sz="1700" b="1" u="none" strike="noStrike" cap="non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28575" marR="28575" marT="19050" marB="19050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CE5C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700"/>
                        <a:buFont typeface="Arial"/>
                        <a:buNone/>
                      </a:pPr>
                      <a:r>
                        <a:rPr lang="en-US" sz="1700" b="1" u="none" strike="noStrike" cap="non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55 lbs</a:t>
                      </a:r>
                      <a:endParaRPr sz="1700" b="1" u="none" strike="noStrike" cap="non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28575" marR="28575" marT="19050" marB="19050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CE5C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700"/>
                        <a:buFont typeface="Arial"/>
                        <a:buNone/>
                      </a:pPr>
                      <a:r>
                        <a:rPr lang="en-US" sz="1700" b="1" u="none" strike="noStrike" cap="non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3.50%</a:t>
                      </a:r>
                      <a:endParaRPr sz="1700" b="1" u="none" strike="noStrike" cap="non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28575" marR="28575" marT="19050" marB="19050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CE5C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9510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700"/>
                        <a:buFont typeface="Arial"/>
                        <a:buNone/>
                      </a:pPr>
                      <a:r>
                        <a:rPr lang="en-US" sz="1700" b="1" u="none" strike="noStrike" cap="non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Munich Malt</a:t>
                      </a:r>
                      <a:endParaRPr sz="1700" b="1" u="none" strike="noStrike" cap="non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28575" marR="28575" marT="19050" marB="19050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CE5C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700"/>
                        <a:buFont typeface="Arial"/>
                        <a:buNone/>
                      </a:pPr>
                      <a:r>
                        <a:rPr lang="en-US" sz="1700" b="1" u="none" strike="noStrike" cap="non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15 lbs</a:t>
                      </a:r>
                      <a:endParaRPr sz="1700" b="1" u="none" strike="noStrike" cap="non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28575" marR="28575" marT="19050" marB="19050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CE5C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700"/>
                        <a:buFont typeface="Arial"/>
                        <a:buNone/>
                      </a:pPr>
                      <a:r>
                        <a:rPr lang="en-US" sz="1700" b="1" u="none" strike="noStrike" cap="non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1%</a:t>
                      </a:r>
                      <a:endParaRPr sz="1700" b="1" u="none" strike="noStrike" cap="non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28575" marR="28575" marT="19050" marB="19050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CE5C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9510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700"/>
                        <a:buFont typeface="Arial"/>
                        <a:buNone/>
                      </a:pPr>
                      <a:r>
                        <a:rPr lang="en-US" sz="1700" b="1" u="none" strike="noStrike" cap="non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Cane Sugar</a:t>
                      </a:r>
                      <a:endParaRPr sz="1700" b="1" u="none" strike="noStrike" cap="non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28575" marR="28575" marT="19050" marB="19050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CE5C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700"/>
                        <a:buFont typeface="Arial"/>
                        <a:buNone/>
                      </a:pPr>
                      <a:r>
                        <a:rPr lang="en-US" sz="1700" b="1" u="none" strike="noStrike" cap="non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100 lbs</a:t>
                      </a:r>
                      <a:endParaRPr sz="1700" b="1" u="none" strike="noStrike" cap="non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28575" marR="28575" marT="19050" marB="19050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CE5C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700"/>
                        <a:buFont typeface="Arial"/>
                        <a:buNone/>
                      </a:pPr>
                      <a:r>
                        <a:rPr lang="en-US" sz="1700" b="1" u="none" strike="noStrike" cap="non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6.50%</a:t>
                      </a:r>
                      <a:endParaRPr sz="1700" b="1" u="none" strike="noStrike" cap="non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28575" marR="28575" marT="19050" marB="19050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CE5C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Google Shape;238;p45"/>
          <p:cNvSpPr txBox="1">
            <a:spLocks noGrp="1"/>
          </p:cNvSpPr>
          <p:nvPr>
            <p:ph type="title"/>
          </p:nvPr>
        </p:nvSpPr>
        <p:spPr>
          <a:xfrm>
            <a:off x="495300" y="457200"/>
            <a:ext cx="11201400" cy="64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200"/>
              <a:buFont typeface="Verdana"/>
              <a:buNone/>
            </a:pPr>
            <a:r>
              <a:rPr lang="en-US"/>
              <a:t>Hop Journal Hop Bill 20BBL</a:t>
            </a:r>
            <a:endParaRPr/>
          </a:p>
        </p:txBody>
      </p:sp>
      <p:sp>
        <p:nvSpPr>
          <p:cNvPr id="239" name="Google Shape;239;p45"/>
          <p:cNvSpPr txBox="1">
            <a:spLocks noGrp="1"/>
          </p:cNvSpPr>
          <p:nvPr>
            <p:ph type="sldNum" idx="12"/>
          </p:nvPr>
        </p:nvSpPr>
        <p:spPr>
          <a:xfrm>
            <a:off x="11138526" y="6559169"/>
            <a:ext cx="482100" cy="21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-US"/>
              <a:t>18</a:t>
            </a:fld>
            <a:endParaRPr/>
          </a:p>
        </p:txBody>
      </p:sp>
      <p:graphicFrame>
        <p:nvGraphicFramePr>
          <p:cNvPr id="240" name="Google Shape;240;p45"/>
          <p:cNvGraphicFramePr/>
          <p:nvPr/>
        </p:nvGraphicFramePr>
        <p:xfrm>
          <a:off x="647700" y="1097400"/>
          <a:ext cx="5505425" cy="4845638"/>
        </p:xfrm>
        <a:graphic>
          <a:graphicData uri="http://schemas.openxmlformats.org/drawingml/2006/table">
            <a:tbl>
              <a:tblPr>
                <a:noFill/>
              </a:tblPr>
              <a:tblGrid>
                <a:gridCol w="12986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644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4457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6605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8317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2047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700"/>
                        <a:buFont typeface="Arial"/>
                        <a:buNone/>
                      </a:pPr>
                      <a:endParaRPr sz="1700" b="1" u="none" strike="noStrike" cap="non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700"/>
                        <a:buFont typeface="Arial"/>
                        <a:buNone/>
                      </a:pPr>
                      <a:endParaRPr sz="1700" b="1" u="none" strike="noStrike" cap="non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00"/>
                        <a:buFont typeface="Arial"/>
                        <a:buNone/>
                      </a:pPr>
                      <a:r>
                        <a:rPr lang="en-US" sz="1300" b="1" u="none" strike="noStrike" cap="non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Trial 1</a:t>
                      </a:r>
                      <a:endParaRPr sz="1300" b="1" u="none" strike="noStrike" cap="non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00"/>
                        <a:buFont typeface="Arial"/>
                        <a:buNone/>
                      </a:pPr>
                      <a:r>
                        <a:rPr lang="en-US" sz="1300" b="1" u="none" strike="noStrike" cap="non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Trial 2</a:t>
                      </a:r>
                      <a:endParaRPr sz="1300" b="1" u="none" strike="noStrike" cap="non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400" b="1" u="none" strike="noStrike" cap="non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Trial 3</a:t>
                      </a:r>
                      <a:endParaRPr sz="1400" b="1" u="none" strike="noStrike" cap="non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3F3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913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00"/>
                        <a:buFont typeface="Arial"/>
                        <a:buNone/>
                      </a:pPr>
                      <a:r>
                        <a:rPr lang="en-US" sz="1300" b="1" u="none" strike="noStrike" cap="non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1st Hop 60min</a:t>
                      </a:r>
                      <a:endParaRPr sz="1300" b="1" u="none" strike="noStrike" cap="non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FE2F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00"/>
                        <a:buFont typeface="Arial"/>
                        <a:buNone/>
                      </a:pPr>
                      <a:r>
                        <a:rPr lang="en-US" sz="1300" b="1" u="none" strike="noStrike" cap="non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Warrior Extract</a:t>
                      </a:r>
                      <a:endParaRPr sz="1300" b="1" u="none" strike="noStrike" cap="non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FE2F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00"/>
                        <a:buFont typeface="Arial"/>
                        <a:buNone/>
                      </a:pPr>
                      <a:r>
                        <a:rPr lang="en-US" sz="1300" b="1" u="none" strike="noStrike" cap="non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300gm</a:t>
                      </a:r>
                      <a:endParaRPr sz="1300" b="1" u="none" strike="noStrike" cap="non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FE2F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00"/>
                        <a:buFont typeface="Arial"/>
                        <a:buNone/>
                      </a:pPr>
                      <a:r>
                        <a:rPr lang="en-US" sz="1300" b="1" u="none" strike="noStrike" cap="non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300gm</a:t>
                      </a:r>
                      <a:endParaRPr sz="1300" b="1" u="none" strike="noStrike" cap="non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FE2F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400" b="1" u="none" strike="noStrike" cap="non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300gm</a:t>
                      </a:r>
                      <a:endParaRPr sz="1400" b="1" u="none" strike="noStrike" cap="non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FE2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913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00"/>
                        <a:buFont typeface="Arial"/>
                        <a:buNone/>
                      </a:pPr>
                      <a:r>
                        <a:rPr lang="en-US" sz="1300" b="1" u="none" strike="noStrike" cap="non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2rd Hops 20min</a:t>
                      </a:r>
                      <a:endParaRPr sz="1300" b="1" u="none" strike="noStrike" cap="non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4CC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00"/>
                        <a:buFont typeface="Arial"/>
                        <a:buNone/>
                      </a:pPr>
                      <a:r>
                        <a:rPr lang="en-US" sz="1300" b="1" u="none" strike="noStrike" cap="non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Strata T90 14.3%AA</a:t>
                      </a:r>
                      <a:endParaRPr sz="1300" b="1" u="none" strike="noStrike" cap="non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4CC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00"/>
                        <a:buFont typeface="Arial"/>
                        <a:buNone/>
                      </a:pPr>
                      <a:r>
                        <a:rPr lang="en-US" sz="1300" b="1" u="none" strike="noStrike" cap="non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5.5</a:t>
                      </a:r>
                      <a:endParaRPr sz="1300" b="1" u="none" strike="noStrike" cap="non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4CC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00"/>
                        <a:buFont typeface="Arial"/>
                        <a:buNone/>
                      </a:pPr>
                      <a:r>
                        <a:rPr lang="en-US" sz="1300" b="1" u="none" strike="noStrike" cap="non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5.5</a:t>
                      </a:r>
                      <a:endParaRPr sz="1300" b="1" u="none" strike="noStrike" cap="non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4CC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400" b="1" u="none" strike="noStrike" cap="non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5.5</a:t>
                      </a:r>
                      <a:endParaRPr sz="1400" b="1" u="none" strike="noStrike" cap="non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4CC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2047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700"/>
                        <a:buFont typeface="Arial"/>
                        <a:buNone/>
                      </a:pPr>
                      <a:endParaRPr sz="1700" b="1" u="none" strike="noStrike" cap="non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4CC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00"/>
                        <a:buFont typeface="Arial"/>
                        <a:buNone/>
                      </a:pPr>
                      <a:r>
                        <a:rPr lang="en-US" sz="1300" b="1" u="none" strike="noStrike" cap="non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Citra T90 14.2%AA</a:t>
                      </a:r>
                      <a:endParaRPr sz="1300" b="1" u="none" strike="noStrike" cap="non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4CC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00"/>
                        <a:buFont typeface="Arial"/>
                        <a:buNone/>
                      </a:pPr>
                      <a:r>
                        <a:rPr lang="en-US" sz="1300" b="1" u="none" strike="noStrike" cap="non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5.5</a:t>
                      </a:r>
                      <a:endParaRPr sz="1300" b="1" u="none" strike="noStrike" cap="non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4CC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00"/>
                        <a:buFont typeface="Arial"/>
                        <a:buNone/>
                      </a:pPr>
                      <a:r>
                        <a:rPr lang="en-US" sz="1300" b="1" u="none" strike="noStrike" cap="non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5.5</a:t>
                      </a:r>
                      <a:endParaRPr sz="1300" b="1" u="none" strike="noStrike" cap="non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4CC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400" b="1" u="none" strike="noStrike" cap="non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0</a:t>
                      </a:r>
                      <a:endParaRPr sz="1400" b="1" u="none" strike="noStrike" cap="non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4CC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2047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700"/>
                        <a:buFont typeface="Arial"/>
                        <a:buNone/>
                      </a:pPr>
                      <a:endParaRPr sz="1700" b="1" u="none" strike="noStrike" cap="non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4CC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00"/>
                        <a:buFont typeface="Arial"/>
                        <a:buNone/>
                      </a:pPr>
                      <a:r>
                        <a:rPr lang="en-US" sz="1300" b="1" u="none" strike="noStrike" cap="non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Citra Cryo 22</a:t>
                      </a:r>
                      <a:r>
                        <a:rPr lang="en-US" sz="1300" b="1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.1%AA</a:t>
                      </a:r>
                      <a:endParaRPr sz="1300" b="1" u="none" strike="noStrike" cap="non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4CC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00"/>
                        <a:buFont typeface="Arial"/>
                        <a:buNone/>
                      </a:pPr>
                      <a:r>
                        <a:rPr lang="en-US" sz="1300" b="1" u="none" strike="noStrike" cap="non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0</a:t>
                      </a:r>
                      <a:endParaRPr sz="1300" b="1" u="none" strike="noStrike" cap="non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4CC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00"/>
                        <a:buFont typeface="Arial"/>
                        <a:buNone/>
                      </a:pPr>
                      <a:r>
                        <a:rPr lang="en-US" sz="1300" b="1" u="none" strike="noStrike" cap="non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0</a:t>
                      </a:r>
                      <a:endParaRPr sz="1300" b="1" u="none" strike="noStrike" cap="non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4CC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400" b="1" u="none" strike="noStrike" cap="non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2.75</a:t>
                      </a:r>
                      <a:endParaRPr sz="1400" b="1" u="none" strike="noStrike" cap="non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4CC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2047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700"/>
                        <a:buFont typeface="Arial"/>
                        <a:buNone/>
                      </a:pPr>
                      <a:endParaRPr sz="1700" b="1" u="none" strike="noStrike" cap="non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4CC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00"/>
                        <a:buFont typeface="Arial"/>
                        <a:buNone/>
                      </a:pPr>
                      <a:r>
                        <a:rPr lang="en-US" sz="1300" b="1" u="none" strike="noStrike" cap="non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Nelson T90 14.5%AA</a:t>
                      </a:r>
                      <a:endParaRPr sz="1300" b="1" u="none" strike="noStrike" cap="non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4CC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00"/>
                        <a:buFont typeface="Arial"/>
                        <a:buNone/>
                      </a:pPr>
                      <a:r>
                        <a:rPr lang="en-US" sz="1300" b="1" u="none" strike="noStrike" cap="non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5.5</a:t>
                      </a:r>
                      <a:endParaRPr sz="1300" b="1" u="none" strike="noStrike" cap="non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4CC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00"/>
                        <a:buFont typeface="Arial"/>
                        <a:buNone/>
                      </a:pPr>
                      <a:r>
                        <a:rPr lang="en-US" sz="1300" b="1" u="none" strike="noStrike" cap="non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5.5</a:t>
                      </a:r>
                      <a:endParaRPr sz="1300" b="1" u="none" strike="noStrike" cap="non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4CC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400" b="1" u="none" strike="noStrike" cap="non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5.5</a:t>
                      </a:r>
                      <a:endParaRPr sz="1400" b="1" u="none" strike="noStrike" cap="non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4CC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913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00"/>
                        <a:buFont typeface="Arial"/>
                        <a:buNone/>
                      </a:pPr>
                      <a:r>
                        <a:rPr lang="en-US" sz="1300" b="1" u="none" strike="noStrike" cap="non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3rd Hops 5min</a:t>
                      </a:r>
                      <a:endParaRPr sz="1300" b="1" u="none" strike="noStrike" cap="non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0E0E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00"/>
                        <a:buFont typeface="Arial"/>
                        <a:buNone/>
                      </a:pPr>
                      <a:r>
                        <a:rPr lang="en-US" sz="1300" b="1" u="none" strike="noStrike" cap="non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El Dorado T90 14.6%AA</a:t>
                      </a:r>
                      <a:endParaRPr sz="1300" b="1" u="none" strike="noStrike" cap="non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0E0E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00"/>
                        <a:buFont typeface="Arial"/>
                        <a:buNone/>
                      </a:pPr>
                      <a:r>
                        <a:rPr lang="en-US" sz="1300" b="1" u="none" strike="noStrike" cap="non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11</a:t>
                      </a:r>
                      <a:endParaRPr sz="1300" b="1" u="none" strike="noStrike" cap="non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0E0E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00"/>
                        <a:buFont typeface="Arial"/>
                        <a:buNone/>
                      </a:pPr>
                      <a:r>
                        <a:rPr lang="en-US" sz="1300" b="1" u="none" strike="noStrike" cap="non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0</a:t>
                      </a:r>
                      <a:endParaRPr sz="1300" b="1" u="none" strike="noStrike" cap="non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0E0E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400" b="1" u="none" strike="noStrike" cap="non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0</a:t>
                      </a:r>
                      <a:endParaRPr sz="1400" b="1" u="none" strike="noStrike" cap="non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0E0E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2047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700"/>
                        <a:buFont typeface="Arial"/>
                        <a:buNone/>
                      </a:pPr>
                      <a:endParaRPr sz="1700" b="1" u="none" strike="noStrike" cap="non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0E0E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00"/>
                        <a:buFont typeface="Arial"/>
                        <a:buNone/>
                      </a:pPr>
                      <a:r>
                        <a:rPr lang="en-US" sz="1300" b="1" u="none" strike="noStrike" cap="non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El Dorado Salvo</a:t>
                      </a:r>
                      <a:endParaRPr sz="1300" b="1" u="none" strike="noStrike" cap="non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0E0E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00"/>
                        <a:buFont typeface="Arial"/>
                        <a:buNone/>
                      </a:pPr>
                      <a:r>
                        <a:rPr lang="en-US" sz="1300" b="1" u="none" strike="noStrike" cap="non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0</a:t>
                      </a:r>
                      <a:endParaRPr sz="1300" b="1" u="none" strike="noStrike" cap="non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0E0E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00"/>
                        <a:buFont typeface="Arial"/>
                        <a:buNone/>
                      </a:pPr>
                      <a:r>
                        <a:rPr lang="en-US" sz="1300" b="1" u="none" strike="noStrike" cap="non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1 kg</a:t>
                      </a:r>
                      <a:endParaRPr sz="1300" b="1" u="none" strike="noStrike" cap="non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0E0E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400" b="1" u="none" strike="noStrike" cap="non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1 kg</a:t>
                      </a:r>
                      <a:endParaRPr sz="1400" b="1" u="none" strike="noStrike" cap="non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0E0E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913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00"/>
                        <a:buFont typeface="Arial"/>
                        <a:buNone/>
                      </a:pPr>
                      <a:r>
                        <a:rPr lang="en-US" sz="1300" b="1" u="none" strike="noStrike" cap="non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Whirlpool Hops</a:t>
                      </a:r>
                      <a:endParaRPr sz="1300" b="1" u="none" strike="noStrike" cap="non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00"/>
                        <a:buFont typeface="Arial"/>
                        <a:buNone/>
                      </a:pPr>
                      <a:r>
                        <a:rPr lang="en-US" sz="1300" b="1" u="none" strike="noStrike" cap="non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Citra T90 14.2%AA</a:t>
                      </a:r>
                      <a:endParaRPr sz="1300" b="1" u="none" strike="noStrike" cap="non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00"/>
                        <a:buFont typeface="Arial"/>
                        <a:buNone/>
                      </a:pPr>
                      <a:r>
                        <a:rPr lang="en-US" sz="1300" b="1" u="none" strike="noStrike" cap="non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11</a:t>
                      </a:r>
                      <a:endParaRPr sz="1300" b="1" u="none" strike="noStrike" cap="non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00"/>
                        <a:buFont typeface="Arial"/>
                        <a:buNone/>
                      </a:pPr>
                      <a:r>
                        <a:rPr lang="en-US" sz="1300" b="1" u="none" strike="noStrike" cap="non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5.5</a:t>
                      </a:r>
                      <a:endParaRPr sz="1300" b="1" u="none" strike="noStrike" cap="non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400" b="1" u="none" strike="noStrike" cap="non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0</a:t>
                      </a:r>
                      <a:endParaRPr sz="1400" b="1" u="none" strike="noStrike" cap="non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2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2047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700"/>
                        <a:buFont typeface="Arial"/>
                        <a:buNone/>
                      </a:pPr>
                      <a:endParaRPr sz="1700" b="1" u="none" strike="noStrike" cap="non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00"/>
                        <a:buFont typeface="Arial"/>
                        <a:buNone/>
                      </a:pPr>
                      <a:r>
                        <a:rPr lang="en-US" sz="1300" b="1" u="none" strike="noStrike" cap="non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Citra Cryo 22.1%AA</a:t>
                      </a:r>
                      <a:endParaRPr sz="1300" b="1" u="none" strike="noStrike" cap="non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00"/>
                        <a:buFont typeface="Arial"/>
                        <a:buNone/>
                      </a:pPr>
                      <a:r>
                        <a:rPr lang="en-US" sz="1300" b="1" u="none" strike="noStrike" cap="non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0</a:t>
                      </a:r>
                      <a:endParaRPr sz="1300" b="1" u="none" strike="noStrike" cap="non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00"/>
                        <a:buFont typeface="Arial"/>
                        <a:buNone/>
                      </a:pPr>
                      <a:r>
                        <a:rPr lang="en-US" sz="1300" b="1" u="none" strike="noStrike" cap="non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2.75</a:t>
                      </a:r>
                      <a:endParaRPr sz="1300" b="1" u="none" strike="noStrike" cap="non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400" b="1" u="none" strike="noStrike" cap="non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5.5</a:t>
                      </a:r>
                      <a:endParaRPr sz="1400" b="1" u="none" strike="noStrike" cap="non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2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2047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700"/>
                        <a:buFont typeface="Arial"/>
                        <a:buNone/>
                      </a:pPr>
                      <a:endParaRPr sz="1700" b="1" u="none" strike="noStrike" cap="non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00"/>
                        <a:buFont typeface="Arial"/>
                        <a:buNone/>
                      </a:pPr>
                      <a:r>
                        <a:rPr lang="en-US" sz="1300" b="1" u="none" strike="noStrike" cap="non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Nelson T90 14.5%</a:t>
                      </a:r>
                      <a:r>
                        <a:rPr lang="en-US" sz="1300" b="1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AA</a:t>
                      </a:r>
                      <a:endParaRPr sz="1300" b="1" u="none" strike="noStrike" cap="non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00"/>
                        <a:buFont typeface="Arial"/>
                        <a:buNone/>
                      </a:pPr>
                      <a:r>
                        <a:rPr lang="en-US" sz="1300" b="1" u="none" strike="noStrike" cap="non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11</a:t>
                      </a:r>
                      <a:endParaRPr sz="1300" b="1" u="none" strike="noStrike" cap="non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00"/>
                        <a:buFont typeface="Arial"/>
                        <a:buNone/>
                      </a:pPr>
                      <a:r>
                        <a:rPr lang="en-US" sz="1300" b="1" u="none" strike="noStrike" cap="non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11</a:t>
                      </a:r>
                      <a:endParaRPr sz="1300" b="1" u="none" strike="noStrike" cap="non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400" b="1" u="none" strike="noStrike" cap="non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0</a:t>
                      </a:r>
                      <a:endParaRPr sz="1400" b="1" u="none" strike="noStrike" cap="non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2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2047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700"/>
                        <a:buFont typeface="Arial"/>
                        <a:buNone/>
                      </a:pPr>
                      <a:endParaRPr sz="1700" b="1" u="none" strike="noStrike" cap="non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00"/>
                        <a:buFont typeface="Arial"/>
                        <a:buNone/>
                      </a:pPr>
                      <a:r>
                        <a:rPr lang="en-US" sz="1300" b="1" u="none" strike="noStrike" cap="non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Nelson CGX 17.3%AA</a:t>
                      </a:r>
                      <a:endParaRPr sz="1300" b="1" u="none" strike="noStrike" cap="non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00"/>
                        <a:buFont typeface="Arial"/>
                        <a:buNone/>
                      </a:pPr>
                      <a:r>
                        <a:rPr lang="en-US" sz="1300" b="1" u="none" strike="noStrike" cap="non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0</a:t>
                      </a:r>
                      <a:endParaRPr sz="1300" b="1" u="none" strike="noStrike" cap="non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00"/>
                        <a:buFont typeface="Arial"/>
                        <a:buNone/>
                      </a:pPr>
                      <a:r>
                        <a:rPr lang="en-US" sz="1300" b="1" u="none" strike="noStrike" cap="non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0</a:t>
                      </a:r>
                      <a:endParaRPr sz="1300" b="1" u="none" strike="noStrike" cap="non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400" b="1" u="none" strike="noStrike" cap="non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5.5</a:t>
                      </a:r>
                      <a:endParaRPr sz="1400" b="1" u="none" strike="noStrike" cap="non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2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32047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700"/>
                        <a:buFont typeface="Arial"/>
                        <a:buNone/>
                      </a:pPr>
                      <a:endParaRPr sz="1700" b="1" u="none" strike="noStrike" cap="non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00"/>
                        <a:buFont typeface="Arial"/>
                        <a:buNone/>
                      </a:pPr>
                      <a:r>
                        <a:rPr lang="en-US" sz="1300" b="1" u="none" strike="noStrike" cap="non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Strata T90 14.3%AA</a:t>
                      </a:r>
                      <a:endParaRPr sz="1300" b="1" u="none" strike="noStrike" cap="non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00"/>
                        <a:buFont typeface="Arial"/>
                        <a:buNone/>
                      </a:pPr>
                      <a:r>
                        <a:rPr lang="en-US" sz="1300" b="1" u="none" strike="noStrike" cap="non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11</a:t>
                      </a:r>
                      <a:endParaRPr sz="1300" b="1" u="none" strike="noStrike" cap="non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00"/>
                        <a:buFont typeface="Arial"/>
                        <a:buNone/>
                      </a:pPr>
                      <a:r>
                        <a:rPr lang="en-US" sz="1300" b="1" u="none" strike="noStrike" cap="non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0</a:t>
                      </a:r>
                      <a:endParaRPr sz="1300" b="1" u="none" strike="noStrike" cap="non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400" b="1" u="none" strike="noStrike" cap="non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0</a:t>
                      </a:r>
                      <a:endParaRPr sz="1400" b="1" u="none" strike="noStrike" cap="non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2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32047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700"/>
                        <a:buFont typeface="Arial"/>
                        <a:buNone/>
                      </a:pPr>
                      <a:endParaRPr sz="1700" b="1" u="none" strike="noStrike" cap="non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00"/>
                        <a:buFont typeface="Arial"/>
                        <a:buNone/>
                      </a:pPr>
                      <a:r>
                        <a:rPr lang="en-US" sz="1300" b="1" u="none" strike="noStrike" cap="non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Strata CGX</a:t>
                      </a:r>
                      <a:r>
                        <a:rPr lang="en-US" sz="1300" b="1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 24.6%AA</a:t>
                      </a:r>
                      <a:endParaRPr sz="1300" b="1" u="none" strike="noStrike" cap="non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00"/>
                        <a:buFont typeface="Arial"/>
                        <a:buNone/>
                      </a:pPr>
                      <a:r>
                        <a:rPr lang="en-US" sz="1300" b="1" u="none" strike="noStrike" cap="non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0</a:t>
                      </a:r>
                      <a:endParaRPr sz="1300" b="1" u="none" strike="noStrike" cap="non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00"/>
                        <a:buFont typeface="Arial"/>
                        <a:buNone/>
                      </a:pPr>
                      <a:r>
                        <a:rPr lang="en-US" sz="1300" b="1" u="none" strike="noStrike" cap="non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5.5</a:t>
                      </a:r>
                      <a:endParaRPr sz="1300" b="1" u="none" strike="noStrike" cap="non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400" b="1" u="none" strike="noStrike" cap="non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5.5</a:t>
                      </a:r>
                      <a:endParaRPr sz="1400" b="1" u="none" strike="noStrike" cap="non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2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32047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00"/>
                        <a:buFont typeface="Arial"/>
                        <a:buNone/>
                      </a:pPr>
                      <a:r>
                        <a:rPr lang="en-US" sz="1300" b="1" u="none" strike="noStrike" cap="non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Total Hops Hot Side</a:t>
                      </a:r>
                      <a:endParaRPr sz="1300" b="1" u="none" strike="noStrike" cap="non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700"/>
                        <a:buFont typeface="Arial"/>
                        <a:buNone/>
                      </a:pPr>
                      <a:endParaRPr sz="1700" b="1" u="none" strike="noStrike" cap="non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00"/>
                        <a:buFont typeface="Arial"/>
                        <a:buNone/>
                      </a:pPr>
                      <a:r>
                        <a:rPr lang="en-US" sz="1300" b="1" u="none" strike="noStrike" cap="non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60.5/3.03</a:t>
                      </a:r>
                      <a:endParaRPr sz="1300" b="1" u="none" strike="noStrike" cap="non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00"/>
                        <a:buFont typeface="Arial"/>
                        <a:buNone/>
                      </a:pPr>
                      <a:r>
                        <a:rPr lang="en-US" sz="1300" b="1" u="none" strike="noStrike" cap="non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41.25/2.06</a:t>
                      </a:r>
                      <a:endParaRPr sz="1300" b="1" u="none" strike="noStrike" cap="non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400" b="1" u="none" strike="noStrike" cap="non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30.25/1.51</a:t>
                      </a:r>
                      <a:endParaRPr sz="1400" b="1" u="none" strike="noStrike" cap="non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3F3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</a:tbl>
          </a:graphicData>
        </a:graphic>
      </p:graphicFrame>
      <p:graphicFrame>
        <p:nvGraphicFramePr>
          <p:cNvPr id="241" name="Google Shape;241;p45"/>
          <p:cNvGraphicFramePr/>
          <p:nvPr/>
        </p:nvGraphicFramePr>
        <p:xfrm>
          <a:off x="6558900" y="1097400"/>
          <a:ext cx="4852975" cy="3501538"/>
        </p:xfrm>
        <a:graphic>
          <a:graphicData uri="http://schemas.openxmlformats.org/drawingml/2006/table">
            <a:tbl>
              <a:tblPr>
                <a:noFill/>
              </a:tblPr>
              <a:tblGrid>
                <a:gridCol w="1150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243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2972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1295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93592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826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700"/>
                        <a:buFont typeface="Arial"/>
                        <a:buNone/>
                      </a:pPr>
                      <a:endParaRPr sz="1700" b="1" u="none" strike="noStrike" cap="non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700"/>
                        <a:buFont typeface="Arial"/>
                        <a:buNone/>
                      </a:pPr>
                      <a:endParaRPr sz="1700" b="1" u="none" strike="noStrike" cap="non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00"/>
                        <a:buFont typeface="Arial"/>
                        <a:buNone/>
                      </a:pPr>
                      <a:r>
                        <a:rPr lang="en-US" sz="1300" b="1" u="none" strike="noStrike" cap="non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Trial 1</a:t>
                      </a:r>
                      <a:endParaRPr sz="1300" b="1" u="none" strike="noStrike" cap="non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00"/>
                        <a:buFont typeface="Arial"/>
                        <a:buNone/>
                      </a:pPr>
                      <a:r>
                        <a:rPr lang="en-US" sz="1300" b="1" u="none" strike="noStrike" cap="non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Trial 2</a:t>
                      </a:r>
                      <a:endParaRPr sz="1300" b="1" u="none" strike="noStrike" cap="non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400" b="1" u="none" strike="noStrike" cap="non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Trial 3</a:t>
                      </a:r>
                      <a:endParaRPr sz="1400" b="1" u="none" strike="noStrike" cap="non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3F3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478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00"/>
                        <a:buFont typeface="Arial"/>
                        <a:buNone/>
                      </a:pPr>
                      <a:r>
                        <a:rPr lang="en-US" sz="1300" b="1" u="none" strike="noStrike" cap="non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Dry Hop Day 5</a:t>
                      </a:r>
                      <a:endParaRPr sz="1300" b="1" u="none" strike="noStrike" cap="non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00"/>
                        <a:buFont typeface="Arial"/>
                        <a:buNone/>
                      </a:pPr>
                      <a:r>
                        <a:rPr lang="en-US" sz="1300" b="1" u="none" strike="noStrike" cap="non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Citra T90</a:t>
                      </a:r>
                      <a:endParaRPr sz="1300" b="1" u="none" strike="noStrike" cap="non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00"/>
                        <a:buFont typeface="Arial"/>
                        <a:buNone/>
                      </a:pPr>
                      <a:r>
                        <a:rPr lang="en-US" sz="1300" b="1" u="none" strike="noStrike" cap="non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16.5</a:t>
                      </a:r>
                      <a:endParaRPr sz="1300" b="1" u="none" strike="noStrike" cap="non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400" b="1" u="none" strike="noStrike" cap="non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5.5</a:t>
                      </a:r>
                      <a:endParaRPr sz="1400" b="1" u="none" strike="noStrike" cap="non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400" b="1" u="none" strike="noStrike" cap="non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5.5</a:t>
                      </a:r>
                      <a:endParaRPr sz="1400" b="1" u="none" strike="noStrike" cap="non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2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826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700"/>
                        <a:buFont typeface="Arial"/>
                        <a:buNone/>
                      </a:pPr>
                      <a:endParaRPr sz="1700" b="1" u="none" strike="noStrike" cap="non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00"/>
                        <a:buFont typeface="Arial"/>
                        <a:buNone/>
                      </a:pPr>
                      <a:r>
                        <a:rPr lang="en-US" sz="1300" b="1" u="none" strike="noStrike" cap="non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Citra Cryo</a:t>
                      </a:r>
                      <a:endParaRPr sz="1300" b="1" u="none" strike="noStrike" cap="non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00"/>
                        <a:buFont typeface="Arial"/>
                        <a:buNone/>
                      </a:pPr>
                      <a:r>
                        <a:rPr lang="en-US" sz="1300" b="1" u="none" strike="noStrike" cap="non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0</a:t>
                      </a:r>
                      <a:endParaRPr sz="1300" b="1" u="none" strike="noStrike" cap="non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400" b="1" u="none" strike="noStrike" cap="non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5.5</a:t>
                      </a:r>
                      <a:endParaRPr sz="1400" b="1" u="none" strike="noStrike" cap="non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400" b="1" u="none" strike="noStrike" cap="non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5.5</a:t>
                      </a:r>
                      <a:endParaRPr sz="1400" b="1" u="none" strike="noStrike" cap="non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2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826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700"/>
                        <a:buFont typeface="Arial"/>
                        <a:buNone/>
                      </a:pPr>
                      <a:endParaRPr sz="1700" b="1" u="none" strike="noStrike" cap="non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00"/>
                        <a:buFont typeface="Arial"/>
                        <a:buNone/>
                      </a:pPr>
                      <a:r>
                        <a:rPr lang="en-US" sz="1300" b="1" u="none" strike="noStrike" cap="non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Strata T90</a:t>
                      </a:r>
                      <a:endParaRPr sz="1300" b="1" u="none" strike="noStrike" cap="non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00"/>
                        <a:buFont typeface="Arial"/>
                        <a:buNone/>
                      </a:pPr>
                      <a:r>
                        <a:rPr lang="en-US" sz="1300" b="1" u="none" strike="noStrike" cap="non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16.5</a:t>
                      </a:r>
                      <a:endParaRPr sz="1300" b="1" u="none" strike="noStrike" cap="non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400" b="1" u="none" strike="noStrike" cap="non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5.5</a:t>
                      </a:r>
                      <a:endParaRPr sz="1400" b="1" u="none" strike="noStrike" cap="non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400" b="1" u="none" strike="noStrike" cap="non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5.5</a:t>
                      </a:r>
                      <a:endParaRPr sz="1400" b="1" u="none" strike="noStrike" cap="non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2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826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700"/>
                        <a:buFont typeface="Arial"/>
                        <a:buNone/>
                      </a:pPr>
                      <a:endParaRPr sz="1700" b="1" u="none" strike="noStrike" cap="non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00"/>
                        <a:buFont typeface="Arial"/>
                        <a:buNone/>
                      </a:pPr>
                      <a:r>
                        <a:rPr lang="en-US" sz="1300" b="1" u="none" strike="noStrike" cap="non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Strata CGX</a:t>
                      </a:r>
                      <a:endParaRPr sz="1300" b="1" u="none" strike="noStrike" cap="non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00"/>
                        <a:buFont typeface="Arial"/>
                        <a:buNone/>
                      </a:pPr>
                      <a:r>
                        <a:rPr lang="en-US" sz="1300" b="1" u="none" strike="noStrike" cap="non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0</a:t>
                      </a:r>
                      <a:endParaRPr sz="1300" b="1" u="none" strike="noStrike" cap="non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400" b="1" u="none" strike="noStrike" cap="non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5.5</a:t>
                      </a:r>
                      <a:endParaRPr sz="1400" b="1" u="none" strike="noStrike" cap="non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400" b="1" u="none" strike="noStrike" cap="non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5.5</a:t>
                      </a:r>
                      <a:endParaRPr sz="1400" b="1" u="none" strike="noStrike" cap="non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2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826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700"/>
                        <a:buFont typeface="Arial"/>
                        <a:buNone/>
                      </a:pPr>
                      <a:endParaRPr sz="1700" b="1" u="none" strike="noStrike" cap="non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00"/>
                        <a:buFont typeface="Arial"/>
                        <a:buNone/>
                      </a:pPr>
                      <a:r>
                        <a:rPr lang="en-US" sz="1300" b="1" u="none" strike="noStrike" cap="non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Nelson T90</a:t>
                      </a:r>
                      <a:endParaRPr sz="1300" b="1" u="none" strike="noStrike" cap="non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00"/>
                        <a:buFont typeface="Arial"/>
                        <a:buNone/>
                      </a:pPr>
                      <a:r>
                        <a:rPr lang="en-US" sz="1300" b="1" u="none" strike="noStrike" cap="non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16.5</a:t>
                      </a:r>
                      <a:endParaRPr sz="1300" b="1" u="none" strike="noStrike" cap="non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400" b="1" u="none" strike="noStrike" cap="non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16.5</a:t>
                      </a:r>
                      <a:endParaRPr sz="1400" b="1" u="none" strike="noStrike" cap="non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400" b="1" u="none" strike="noStrike" cap="non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5.5</a:t>
                      </a:r>
                      <a:endParaRPr sz="1400" b="1" u="none" strike="noStrike" cap="non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2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826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700"/>
                        <a:buFont typeface="Arial"/>
                        <a:buNone/>
                      </a:pPr>
                      <a:endParaRPr sz="1700" b="1" u="none" strike="noStrike" cap="non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00"/>
                        <a:buFont typeface="Arial"/>
                        <a:buNone/>
                      </a:pPr>
                      <a:r>
                        <a:rPr lang="en-US" sz="1300" b="1" u="none" strike="noStrike" cap="non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Nelson CGX</a:t>
                      </a:r>
                      <a:endParaRPr sz="1300" b="1" u="none" strike="noStrike" cap="non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00"/>
                        <a:buFont typeface="Arial"/>
                        <a:buNone/>
                      </a:pPr>
                      <a:r>
                        <a:rPr lang="en-US" sz="1300" b="1" u="none" strike="noStrike" cap="non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0</a:t>
                      </a:r>
                      <a:endParaRPr sz="1300" b="1" u="none" strike="noStrike" cap="non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400" b="1" u="none" strike="noStrike" cap="non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0</a:t>
                      </a:r>
                      <a:endParaRPr sz="1400" b="1" u="none" strike="noStrike" cap="non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400" b="1" u="none" strike="noStrike" cap="non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5.5</a:t>
                      </a:r>
                      <a:endParaRPr sz="1400" b="1" u="none" strike="noStrike" cap="non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2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826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00"/>
                        <a:buFont typeface="Arial"/>
                        <a:buNone/>
                      </a:pPr>
                      <a:r>
                        <a:rPr lang="en-US" sz="1300" b="1" u="none" strike="noStrike" cap="non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Total Dry Hops</a:t>
                      </a:r>
                      <a:endParaRPr sz="1300" b="1" u="none" strike="noStrike" cap="non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700"/>
                        <a:buFont typeface="Arial"/>
                        <a:buNone/>
                      </a:pPr>
                      <a:endParaRPr sz="1700" b="1" u="none" strike="noStrike" cap="non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00"/>
                        <a:buFont typeface="Arial"/>
                        <a:buNone/>
                      </a:pPr>
                      <a:r>
                        <a:rPr lang="en-US" sz="1300" b="1" u="none" strike="noStrike" cap="non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49.5/2.48</a:t>
                      </a:r>
                      <a:endParaRPr sz="1300" b="1" u="none" strike="noStrike" cap="non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00"/>
                        <a:buFont typeface="Arial"/>
                        <a:buNone/>
                      </a:pPr>
                      <a:r>
                        <a:rPr lang="en-US" sz="1300" b="1" u="none" strike="noStrike" cap="non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38.5/1.925</a:t>
                      </a:r>
                      <a:endParaRPr sz="1300" b="1" u="none" strike="noStrike" cap="non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00"/>
                        <a:buFont typeface="Arial"/>
                        <a:buNone/>
                      </a:pPr>
                      <a:r>
                        <a:rPr lang="en-US" sz="1300" b="1" u="none" strike="noStrike" cap="non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33/1.65</a:t>
                      </a:r>
                      <a:endParaRPr sz="1300" b="1" u="none" strike="noStrike" cap="non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3F3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826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00"/>
                        <a:buFont typeface="Arial"/>
                        <a:buNone/>
                      </a:pPr>
                      <a:r>
                        <a:rPr lang="en-US" sz="1300" b="1" u="none" strike="noStrike" cap="non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Total Hops</a:t>
                      </a:r>
                      <a:endParaRPr sz="1300" b="1" u="none" strike="noStrike" cap="non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700"/>
                        <a:buFont typeface="Arial"/>
                        <a:buNone/>
                      </a:pPr>
                      <a:endParaRPr sz="1700" b="1" u="none" strike="noStrike" cap="non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00"/>
                        <a:buFont typeface="Arial"/>
                        <a:buNone/>
                      </a:pPr>
                      <a:r>
                        <a:rPr lang="en-US" sz="1300" b="1" u="none" strike="noStrike" cap="non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110/5.5</a:t>
                      </a:r>
                      <a:endParaRPr sz="1300" b="1" u="none" strike="noStrike" cap="non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00"/>
                        <a:buFont typeface="Arial"/>
                        <a:buNone/>
                      </a:pPr>
                      <a:r>
                        <a:rPr lang="en-US" sz="1300" b="1" u="none" strike="noStrike" cap="non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79.75/3.99</a:t>
                      </a:r>
                      <a:endParaRPr sz="1300" b="1" u="none" strike="noStrike" cap="non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00"/>
                        <a:buFont typeface="Arial"/>
                        <a:buNone/>
                      </a:pPr>
                      <a:r>
                        <a:rPr lang="en-US" sz="1300" b="1" u="none" strike="noStrike" cap="non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63.25/3.16</a:t>
                      </a:r>
                      <a:endParaRPr sz="1300" b="1" u="none" strike="noStrike" cap="non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3F3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Google Shape;246;p46"/>
          <p:cNvSpPr txBox="1">
            <a:spLocks noGrp="1"/>
          </p:cNvSpPr>
          <p:nvPr>
            <p:ph type="title"/>
          </p:nvPr>
        </p:nvSpPr>
        <p:spPr>
          <a:xfrm>
            <a:off x="495300" y="457200"/>
            <a:ext cx="11201400" cy="64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200"/>
              <a:buFont typeface="Verdana"/>
              <a:buNone/>
            </a:pPr>
            <a:r>
              <a:rPr lang="en-US"/>
              <a:t>Hop Journal Analytical Data</a:t>
            </a:r>
            <a:endParaRPr/>
          </a:p>
        </p:txBody>
      </p:sp>
      <p:sp>
        <p:nvSpPr>
          <p:cNvPr id="247" name="Google Shape;247;p46"/>
          <p:cNvSpPr txBox="1">
            <a:spLocks noGrp="1"/>
          </p:cNvSpPr>
          <p:nvPr>
            <p:ph type="sldNum" idx="12"/>
          </p:nvPr>
        </p:nvSpPr>
        <p:spPr>
          <a:xfrm>
            <a:off x="11138526" y="6559169"/>
            <a:ext cx="482100" cy="21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-US"/>
              <a:t>19</a:t>
            </a:fld>
            <a:endParaRPr/>
          </a:p>
        </p:txBody>
      </p:sp>
      <p:graphicFrame>
        <p:nvGraphicFramePr>
          <p:cNvPr id="248" name="Google Shape;248;p46"/>
          <p:cNvGraphicFramePr/>
          <p:nvPr/>
        </p:nvGraphicFramePr>
        <p:xfrm>
          <a:off x="2535263" y="1229788"/>
          <a:ext cx="6969075" cy="4429014"/>
        </p:xfrm>
        <a:graphic>
          <a:graphicData uri="http://schemas.openxmlformats.org/drawingml/2006/table">
            <a:tbl>
              <a:tblPr>
                <a:noFill/>
              </a:tblPr>
              <a:tblGrid>
                <a:gridCol w="28029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478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0912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40912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7167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100"/>
                        <a:buFont typeface="Arial"/>
                        <a:buNone/>
                      </a:pPr>
                      <a:endParaRPr sz="2100" b="1" u="none" strike="noStrike" cap="non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700"/>
                        <a:buFont typeface="Arial"/>
                        <a:buNone/>
                      </a:pPr>
                      <a:r>
                        <a:rPr lang="en-US" sz="1700" b="1" u="none" strike="noStrike" cap="non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Trial 1</a:t>
                      </a:r>
                      <a:endParaRPr sz="1700" b="1" u="none" strike="noStrike" cap="non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700"/>
                        <a:buFont typeface="Arial"/>
                        <a:buNone/>
                      </a:pPr>
                      <a:r>
                        <a:rPr lang="en-US" sz="1700" b="1" u="none" strike="noStrike" cap="non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Trial 2</a:t>
                      </a:r>
                      <a:endParaRPr sz="1700" b="1" u="none" strike="noStrike" cap="non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700"/>
                        <a:buFont typeface="Arial"/>
                        <a:buNone/>
                      </a:pPr>
                      <a:r>
                        <a:rPr lang="en-US" sz="1700" b="1" u="none" strike="noStrike" cap="non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Trial 3</a:t>
                      </a:r>
                      <a:endParaRPr sz="1700" b="1" u="none" strike="noStrike" cap="non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3F3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097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700"/>
                        <a:buFont typeface="Arial"/>
                        <a:buNone/>
                      </a:pPr>
                      <a:r>
                        <a:rPr lang="en-US" sz="1700" b="1" u="none" strike="noStrike" cap="non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OG</a:t>
                      </a:r>
                      <a:endParaRPr sz="1700" b="1" u="none" strike="noStrike" cap="non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700"/>
                        <a:buFont typeface="Arial"/>
                        <a:buNone/>
                      </a:pPr>
                      <a:r>
                        <a:rPr lang="en-US" sz="1700" b="1" u="none" strike="noStrike" cap="non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17.3</a:t>
                      </a:r>
                      <a:endParaRPr sz="1700" b="1" u="none" strike="noStrike" cap="non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700"/>
                        <a:buFont typeface="Arial"/>
                        <a:buNone/>
                      </a:pPr>
                      <a:r>
                        <a:rPr lang="en-US" sz="1700" b="1" u="none" strike="noStrike" cap="non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17.3</a:t>
                      </a:r>
                      <a:endParaRPr sz="1700" b="1" u="none" strike="noStrike" cap="non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700"/>
                        <a:buFont typeface="Arial"/>
                        <a:buNone/>
                      </a:pPr>
                      <a:r>
                        <a:rPr lang="en-US" sz="1700" b="1" u="none" strike="noStrike" cap="non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17.3</a:t>
                      </a:r>
                      <a:endParaRPr sz="1700" b="1" u="none" strike="noStrike" cap="non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2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097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700"/>
                        <a:buFont typeface="Arial"/>
                        <a:buNone/>
                      </a:pPr>
                      <a:r>
                        <a:rPr lang="en-US" sz="1700" b="1" u="none" strike="noStrike" cap="non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FG Pre Dry Hop</a:t>
                      </a:r>
                      <a:endParaRPr sz="1700" b="1" u="none" strike="noStrike" cap="non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700"/>
                        <a:buFont typeface="Arial"/>
                        <a:buNone/>
                      </a:pPr>
                      <a:r>
                        <a:rPr lang="en-US" sz="1700" b="1" u="none" strike="noStrike" cap="non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2.7</a:t>
                      </a:r>
                      <a:endParaRPr sz="1700" b="1" u="none" strike="noStrike" cap="non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700"/>
                        <a:buFont typeface="Arial"/>
                        <a:buNone/>
                      </a:pPr>
                      <a:r>
                        <a:rPr lang="en-US" sz="1700" b="1" u="none" strike="noStrike" cap="non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2.7</a:t>
                      </a:r>
                      <a:endParaRPr sz="1700" b="1" u="none" strike="noStrike" cap="non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700"/>
                        <a:buFont typeface="Arial"/>
                        <a:buNone/>
                      </a:pPr>
                      <a:r>
                        <a:rPr lang="en-US" sz="1700" b="1" u="none" strike="noStrike" cap="non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2.7</a:t>
                      </a:r>
                      <a:endParaRPr sz="1700" b="1" u="none" strike="noStrike" cap="non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FEFE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097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700"/>
                        <a:buFont typeface="Arial"/>
                        <a:buNone/>
                      </a:pPr>
                      <a:r>
                        <a:rPr lang="en-US" sz="1700" b="1" u="none" strike="noStrike" cap="non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FG Post Dry Hop</a:t>
                      </a:r>
                      <a:endParaRPr sz="1700" b="1" u="none" strike="noStrike" cap="non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700"/>
                        <a:buFont typeface="Arial"/>
                        <a:buNone/>
                      </a:pPr>
                      <a:r>
                        <a:rPr lang="en-US" sz="1700" b="1" u="none" strike="noStrike" cap="non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2.2</a:t>
                      </a:r>
                      <a:endParaRPr sz="1700" b="1" u="none" strike="noStrike" cap="non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700"/>
                        <a:buFont typeface="Arial"/>
                        <a:buNone/>
                      </a:pPr>
                      <a:r>
                        <a:rPr lang="en-US" sz="1700" b="1" u="none" strike="noStrike" cap="non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2.5</a:t>
                      </a:r>
                      <a:endParaRPr sz="1700" b="1" u="none" strike="noStrike" cap="non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700"/>
                        <a:buFont typeface="Arial"/>
                        <a:buNone/>
                      </a:pPr>
                      <a:r>
                        <a:rPr lang="en-US" sz="1700" b="1" u="none" strike="noStrike" cap="non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2.5</a:t>
                      </a:r>
                      <a:endParaRPr sz="1700" b="1" u="none" strike="noStrike" cap="non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2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097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700"/>
                        <a:buFont typeface="Arial"/>
                        <a:buNone/>
                      </a:pPr>
                      <a:r>
                        <a:rPr lang="en-US" sz="1700" b="1" u="none" strike="noStrike" cap="non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ABV</a:t>
                      </a:r>
                      <a:endParaRPr sz="1700" b="1" u="none" strike="noStrike" cap="non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700"/>
                        <a:buFont typeface="Arial"/>
                        <a:buNone/>
                      </a:pPr>
                      <a:r>
                        <a:rPr lang="en-US" sz="1700" b="1" u="none" strike="noStrike" cap="non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8.2</a:t>
                      </a:r>
                      <a:endParaRPr sz="1700" b="1" u="none" strike="noStrike" cap="non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700"/>
                        <a:buFont typeface="Arial"/>
                        <a:buNone/>
                      </a:pPr>
                      <a:r>
                        <a:rPr lang="en-US" sz="1700" b="1" u="none" strike="noStrike" cap="non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8.05</a:t>
                      </a:r>
                      <a:endParaRPr sz="1700" b="1" u="none" strike="noStrike" cap="non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700"/>
                        <a:buFont typeface="Arial"/>
                        <a:buNone/>
                      </a:pPr>
                      <a:r>
                        <a:rPr lang="en-US" sz="1700" b="1" u="none" strike="noStrike" cap="non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8.05</a:t>
                      </a:r>
                      <a:endParaRPr sz="1700" b="1" u="none" strike="noStrike" cap="non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FEFE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097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700"/>
                        <a:buFont typeface="Arial"/>
                        <a:buNone/>
                      </a:pPr>
                      <a:r>
                        <a:rPr lang="en-US" sz="1700" b="1" u="none" strike="noStrike" cap="non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FAN Pre Dry Hop (mg/L)</a:t>
                      </a:r>
                      <a:endParaRPr sz="1700" b="1" u="none" strike="noStrike" cap="non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700"/>
                        <a:buFont typeface="Arial"/>
                        <a:buNone/>
                      </a:pPr>
                      <a:r>
                        <a:rPr lang="en-US" sz="1700" b="1" u="none" strike="noStrike" cap="non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143</a:t>
                      </a:r>
                      <a:endParaRPr sz="1700" b="1" u="none" strike="noStrike" cap="non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700"/>
                        <a:buFont typeface="Arial"/>
                        <a:buNone/>
                      </a:pPr>
                      <a:r>
                        <a:rPr lang="en-US" sz="1700" b="1" u="none" strike="noStrike" cap="non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137</a:t>
                      </a:r>
                      <a:endParaRPr sz="1700" b="1" u="none" strike="noStrike" cap="non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700"/>
                        <a:buFont typeface="Arial"/>
                        <a:buNone/>
                      </a:pPr>
                      <a:r>
                        <a:rPr lang="en-US" sz="1700" b="1" u="none" strike="noStrike" cap="non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138</a:t>
                      </a:r>
                      <a:endParaRPr sz="1700" b="1" u="none" strike="noStrike" cap="non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2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097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700"/>
                        <a:buFont typeface="Arial"/>
                        <a:buNone/>
                      </a:pPr>
                      <a:r>
                        <a:rPr lang="en-US" sz="1700" b="1" u="none" strike="noStrike" cap="non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FAN Post Dry Hop (mg/L)</a:t>
                      </a:r>
                      <a:endParaRPr sz="1700" b="1" u="none" strike="noStrike" cap="non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700"/>
                        <a:buFont typeface="Arial"/>
                        <a:buNone/>
                      </a:pPr>
                      <a:r>
                        <a:rPr lang="en-US" sz="1700" b="1" u="none" strike="noStrike" cap="non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190</a:t>
                      </a:r>
                      <a:endParaRPr sz="1700" b="1" u="none" strike="noStrike" cap="non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700"/>
                        <a:buFont typeface="Arial"/>
                        <a:buNone/>
                      </a:pPr>
                      <a:r>
                        <a:rPr lang="en-US" sz="1700" b="1" u="none" strike="noStrike" cap="non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169</a:t>
                      </a:r>
                      <a:endParaRPr sz="1700" b="1" u="none" strike="noStrike" cap="non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700"/>
                        <a:buFont typeface="Arial"/>
                        <a:buNone/>
                      </a:pPr>
                      <a:r>
                        <a:rPr lang="en-US" sz="1700" b="1" u="none" strike="noStrike" cap="non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147</a:t>
                      </a:r>
                      <a:endParaRPr sz="1700" b="1" u="none" strike="noStrike" cap="non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FEFE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097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700"/>
                        <a:buFont typeface="Arial"/>
                        <a:buNone/>
                      </a:pPr>
                      <a:r>
                        <a:rPr lang="en-US" sz="1700" b="1" u="none" strike="noStrike" cap="non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IBU Pre Dry Hop*</a:t>
                      </a:r>
                      <a:endParaRPr sz="1700" b="1" u="none" strike="noStrike" cap="non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700"/>
                        <a:buFont typeface="Arial"/>
                        <a:buNone/>
                      </a:pPr>
                      <a:r>
                        <a:rPr lang="en-US" sz="1700" b="1" u="none" strike="noStrike" cap="non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72.2</a:t>
                      </a:r>
                      <a:endParaRPr sz="1700" b="1" u="none" strike="noStrike" cap="non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700"/>
                        <a:buFont typeface="Arial"/>
                        <a:buNone/>
                      </a:pPr>
                      <a:r>
                        <a:rPr lang="en-US" sz="1700" b="1" u="none" strike="noStrike" cap="non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57.1</a:t>
                      </a:r>
                      <a:endParaRPr sz="1700" b="1" u="none" strike="noStrike" cap="non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700"/>
                        <a:buFont typeface="Arial"/>
                        <a:buNone/>
                      </a:pPr>
                      <a:r>
                        <a:rPr lang="en-US" sz="1700" b="1" u="none" strike="noStrike" cap="non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68.4</a:t>
                      </a:r>
                      <a:endParaRPr sz="1700" b="1" u="none" strike="noStrike" cap="non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2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097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700"/>
                        <a:buFont typeface="Arial"/>
                        <a:buNone/>
                      </a:pPr>
                      <a:r>
                        <a:rPr lang="en-US" sz="1700" b="1" u="none" strike="noStrike" cap="non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IBU Post Dry Hop*</a:t>
                      </a:r>
                      <a:endParaRPr sz="1700" b="1" u="none" strike="noStrike" cap="non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700"/>
                        <a:buFont typeface="Arial"/>
                        <a:buNone/>
                      </a:pPr>
                      <a:r>
                        <a:rPr lang="en-US" sz="1700" b="1" u="none" strike="noStrike" cap="non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58.9</a:t>
                      </a:r>
                      <a:endParaRPr sz="1700" b="1" u="none" strike="noStrike" cap="non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700"/>
                        <a:buFont typeface="Arial"/>
                        <a:buNone/>
                      </a:pPr>
                      <a:r>
                        <a:rPr lang="en-US" sz="1700" b="1" u="none" strike="noStrike" cap="non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55</a:t>
                      </a:r>
                      <a:endParaRPr sz="1700" b="1" u="none" strike="noStrike" cap="non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700"/>
                        <a:buFont typeface="Arial"/>
                        <a:buNone/>
                      </a:pPr>
                      <a:r>
                        <a:rPr lang="en-US" sz="1700" b="1" u="none" strike="noStrike" cap="non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55.2</a:t>
                      </a:r>
                      <a:endParaRPr sz="1700" b="1" u="none" strike="noStrike" cap="non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FEFE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097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700"/>
                        <a:buFont typeface="Arial"/>
                        <a:buNone/>
                      </a:pPr>
                      <a:r>
                        <a:rPr lang="en-US" sz="1700" b="1" u="none" strike="noStrike" cap="non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Concentrate as % of Impact</a:t>
                      </a:r>
                      <a:endParaRPr sz="1700" b="1" u="none" strike="noStrike" cap="non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700"/>
                        <a:buFont typeface="Arial"/>
                        <a:buNone/>
                      </a:pPr>
                      <a:r>
                        <a:rPr lang="en-US" sz="1700" b="1" u="none" strike="noStrike" cap="non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0</a:t>
                      </a:r>
                      <a:endParaRPr sz="1700" b="1" u="none" strike="noStrike" cap="non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700"/>
                        <a:buFont typeface="Arial"/>
                        <a:buNone/>
                      </a:pPr>
                      <a:r>
                        <a:rPr lang="en-US" sz="1700" b="1" u="none" strike="noStrike" cap="non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45%</a:t>
                      </a:r>
                      <a:endParaRPr sz="1700" b="1" u="none" strike="noStrike" cap="non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700"/>
                        <a:buFont typeface="Arial"/>
                        <a:buNone/>
                      </a:pPr>
                      <a:r>
                        <a:rPr lang="en-US" sz="1700" b="1" u="none" strike="noStrike" cap="non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60%</a:t>
                      </a:r>
                      <a:endParaRPr sz="1700" b="1" u="none" strike="noStrike" cap="non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2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097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700"/>
                        <a:buFont typeface="Arial"/>
                        <a:buNone/>
                      </a:pPr>
                      <a:r>
                        <a:rPr lang="en-US" sz="1700" b="1" u="none" strike="noStrike" cap="non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Brite Volume (BBL)</a:t>
                      </a:r>
                      <a:endParaRPr sz="1700" b="1" u="none" strike="noStrike" cap="non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700"/>
                        <a:buFont typeface="Arial"/>
                        <a:buNone/>
                      </a:pPr>
                      <a:r>
                        <a:rPr lang="en-US" sz="1700" b="1" u="none" strike="noStrike" cap="non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15</a:t>
                      </a:r>
                      <a:endParaRPr sz="1700" b="1" u="none" strike="noStrike" cap="non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700"/>
                        <a:buFont typeface="Arial"/>
                        <a:buNone/>
                      </a:pPr>
                      <a:r>
                        <a:rPr lang="en-US" sz="1700" b="1" u="none" strike="noStrike" cap="non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16.9</a:t>
                      </a:r>
                      <a:endParaRPr sz="1700" b="1" u="none" strike="noStrike" cap="non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700"/>
                        <a:buFont typeface="Arial"/>
                        <a:buNone/>
                      </a:pPr>
                      <a:r>
                        <a:rPr lang="en-US" sz="1700" b="1" u="none" strike="noStrike" cap="non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17.5</a:t>
                      </a:r>
                      <a:endParaRPr sz="1700" b="1" u="none" strike="noStrike" cap="non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FEFE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097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700"/>
                        <a:buFont typeface="Arial"/>
                        <a:buNone/>
                      </a:pPr>
                      <a:r>
                        <a:rPr lang="en-US" sz="1700" b="1" u="none" strike="noStrike" cap="non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Volume Increase</a:t>
                      </a:r>
                      <a:endParaRPr sz="1700" b="1" u="none" strike="noStrike" cap="non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700"/>
                        <a:buFont typeface="Arial"/>
                        <a:buNone/>
                      </a:pPr>
                      <a:r>
                        <a:rPr lang="en-US" sz="1700" b="1" u="none" strike="noStrike" cap="non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0%</a:t>
                      </a:r>
                      <a:endParaRPr sz="1700" b="1" u="none" strike="noStrike" cap="non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700"/>
                        <a:buFont typeface="Arial"/>
                        <a:buNone/>
                      </a:pPr>
                      <a:r>
                        <a:rPr lang="en-US" sz="1700" b="1" u="none" strike="noStrike" cap="non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12.70%</a:t>
                      </a:r>
                      <a:endParaRPr sz="1700" b="1" u="none" strike="noStrike" cap="non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700"/>
                        <a:buFont typeface="Arial"/>
                        <a:buNone/>
                      </a:pPr>
                      <a:r>
                        <a:rPr lang="en-US" sz="1700" b="1" u="none" strike="noStrike" cap="non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16.70%</a:t>
                      </a:r>
                      <a:endParaRPr sz="1700" b="1" u="none" strike="noStrike" cap="non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2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3097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700"/>
                        <a:buFont typeface="Arial"/>
                        <a:buNone/>
                      </a:pPr>
                      <a:r>
                        <a:rPr lang="en-US" sz="1700" b="1" u="none" strike="noStrike" cap="non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Brite Tank DO (PPB)</a:t>
                      </a:r>
                      <a:endParaRPr sz="1700" b="1" u="none" strike="noStrike" cap="non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700"/>
                        <a:buFont typeface="Arial"/>
                        <a:buNone/>
                      </a:pPr>
                      <a:r>
                        <a:rPr lang="en-US" sz="1700" b="1" u="none" strike="noStrike" cap="non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11.5</a:t>
                      </a:r>
                      <a:endParaRPr sz="1700" b="1" u="none" strike="noStrike" cap="non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700"/>
                        <a:buFont typeface="Arial"/>
                        <a:buNone/>
                      </a:pPr>
                      <a:r>
                        <a:rPr lang="en-US" sz="1700" b="1" u="none" strike="noStrike" cap="non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11.5</a:t>
                      </a:r>
                      <a:endParaRPr sz="1700" b="1" u="none" strike="noStrike" cap="non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700"/>
                        <a:buFont typeface="Arial"/>
                        <a:buNone/>
                      </a:pPr>
                      <a:r>
                        <a:rPr lang="en-US" sz="1700" b="1" u="none" strike="noStrike" cap="non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11.4</a:t>
                      </a:r>
                      <a:endParaRPr sz="1700" b="1" u="none" strike="noStrike" cap="non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FEFE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3097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700"/>
                        <a:buFont typeface="Arial"/>
                        <a:buNone/>
                      </a:pPr>
                      <a:r>
                        <a:rPr lang="en-US" sz="1700" b="1" u="none" strike="noStrike" cap="non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Packaging TPO (PPB)</a:t>
                      </a:r>
                      <a:endParaRPr sz="1700" b="1" u="none" strike="noStrike" cap="non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700"/>
                        <a:buFont typeface="Arial"/>
                        <a:buNone/>
                      </a:pPr>
                      <a:r>
                        <a:rPr lang="en-US" sz="1700" b="1" u="none" strike="noStrike" cap="non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50-60</a:t>
                      </a:r>
                      <a:endParaRPr sz="1700" b="1" u="none" strike="noStrike" cap="non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700"/>
                        <a:buFont typeface="Arial"/>
                        <a:buNone/>
                      </a:pPr>
                      <a:r>
                        <a:rPr lang="en-US" sz="1700" b="1" u="none" strike="noStrike" cap="non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45-60</a:t>
                      </a:r>
                      <a:endParaRPr sz="1700" b="1" u="none" strike="noStrike" cap="non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700"/>
                        <a:buFont typeface="Arial"/>
                        <a:buNone/>
                      </a:pPr>
                      <a:r>
                        <a:rPr lang="en-US" sz="1700" b="1" u="none" strike="noStrike" cap="non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45-60</a:t>
                      </a:r>
                      <a:endParaRPr sz="1700" b="1" u="none" strike="noStrike" cap="non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2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</a:tbl>
          </a:graphicData>
        </a:graphic>
      </p:graphicFrame>
      <p:sp>
        <p:nvSpPr>
          <p:cNvPr id="249" name="Google Shape;249;p46"/>
          <p:cNvSpPr txBox="1"/>
          <p:nvPr/>
        </p:nvSpPr>
        <p:spPr>
          <a:xfrm>
            <a:off x="9975275" y="5249975"/>
            <a:ext cx="1854000" cy="1100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latin typeface="Verdana"/>
                <a:ea typeface="Verdana"/>
                <a:cs typeface="Verdana"/>
                <a:sym typeface="Verdana"/>
              </a:rPr>
              <a:t>*</a:t>
            </a:r>
            <a:r>
              <a:rPr lang="en-US" sz="1100">
                <a:solidFill>
                  <a:srgbClr val="222222"/>
                </a:solidFill>
                <a:highlight>
                  <a:srgbClr val="FFFFFF"/>
                </a:highlight>
              </a:rPr>
              <a:t>IBUs were measured with the CDR BeerLab using the optimized EBC reference method.</a:t>
            </a:r>
            <a:endParaRPr>
              <a:latin typeface="Verdana"/>
              <a:ea typeface="Verdana"/>
              <a:cs typeface="Verdana"/>
              <a:sym typeface="Verdana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30"/>
          <p:cNvSpPr txBox="1">
            <a:spLocks noGrp="1"/>
          </p:cNvSpPr>
          <p:nvPr>
            <p:ph type="title"/>
          </p:nvPr>
        </p:nvSpPr>
        <p:spPr>
          <a:xfrm>
            <a:off x="3370521" y="2794981"/>
            <a:ext cx="8821478" cy="830997"/>
          </a:xfrm>
          <a:prstGeom prst="rect">
            <a:avLst/>
          </a:prstGeom>
          <a:solidFill>
            <a:schemeClr val="accent1">
              <a:alpha val="82352"/>
            </a:schemeClr>
          </a:solidFill>
          <a:ln>
            <a:noFill/>
          </a:ln>
        </p:spPr>
        <p:txBody>
          <a:bodyPr spcFirstLastPara="1" wrap="square" lIns="182875" tIns="45700" rIns="91425" bIns="45700" anchor="ctr" anchorCtr="0">
            <a:sp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Verdana"/>
              <a:buNone/>
            </a:pPr>
            <a:r>
              <a:rPr lang="en-US"/>
              <a:t>Meet The Panelists</a:t>
            </a:r>
            <a:endParaRPr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3" name="Google Shape;253;p4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404228" y="994441"/>
            <a:ext cx="10025771" cy="5367014"/>
          </a:xfrm>
          <a:prstGeom prst="rect">
            <a:avLst/>
          </a:prstGeom>
          <a:noFill/>
          <a:ln>
            <a:noFill/>
          </a:ln>
        </p:spPr>
      </p:pic>
      <p:sp>
        <p:nvSpPr>
          <p:cNvPr id="254" name="Google Shape;254;p47"/>
          <p:cNvSpPr txBox="1">
            <a:spLocks noGrp="1"/>
          </p:cNvSpPr>
          <p:nvPr>
            <p:ph type="title"/>
          </p:nvPr>
        </p:nvSpPr>
        <p:spPr>
          <a:xfrm>
            <a:off x="495300" y="457200"/>
            <a:ext cx="11201400" cy="6400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-US"/>
              <a:t>Hop Journal Sulfur Intensity</a:t>
            </a:r>
            <a:endParaRPr/>
          </a:p>
        </p:txBody>
      </p:sp>
      <p:sp>
        <p:nvSpPr>
          <p:cNvPr id="255" name="Google Shape;255;p47"/>
          <p:cNvSpPr txBox="1">
            <a:spLocks noGrp="1"/>
          </p:cNvSpPr>
          <p:nvPr>
            <p:ph type="sldNum" idx="12"/>
          </p:nvPr>
        </p:nvSpPr>
        <p:spPr>
          <a:xfrm>
            <a:off x="11138526" y="6559169"/>
            <a:ext cx="481974" cy="2194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-US"/>
              <a:t>20</a:t>
            </a:fld>
            <a:endParaRPr/>
          </a:p>
        </p:txBody>
      </p:sp>
      <p:sp>
        <p:nvSpPr>
          <p:cNvPr id="256" name="Google Shape;256;p47"/>
          <p:cNvSpPr/>
          <p:nvPr/>
        </p:nvSpPr>
        <p:spPr>
          <a:xfrm>
            <a:off x="1921585" y="1058680"/>
            <a:ext cx="3288590" cy="268941"/>
          </a:xfrm>
          <a:prstGeom prst="rect">
            <a:avLst/>
          </a:prstGeom>
          <a:solidFill>
            <a:schemeClr val="lt1"/>
          </a:solidFill>
          <a:ln w="254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7" name="Google Shape;257;p47"/>
          <p:cNvSpPr/>
          <p:nvPr/>
        </p:nvSpPr>
        <p:spPr>
          <a:xfrm>
            <a:off x="1921585" y="2702281"/>
            <a:ext cx="3460040" cy="369332"/>
          </a:xfrm>
          <a:prstGeom prst="rect">
            <a:avLst/>
          </a:prstGeom>
          <a:solidFill>
            <a:schemeClr val="lt1"/>
          </a:solidFill>
          <a:ln w="254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8" name="Google Shape;258;p47"/>
          <p:cNvSpPr txBox="1"/>
          <p:nvPr/>
        </p:nvSpPr>
        <p:spPr>
          <a:xfrm>
            <a:off x="532338" y="1634521"/>
            <a:ext cx="938077" cy="3692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i="0" u="none" strike="noStrike" cap="none" dirty="0">
                <a:solidFill>
                  <a:schemeClr val="accent1"/>
                </a:solidFill>
                <a:latin typeface="Verdana" panose="020B0604030504040204" pitchFamily="34" charset="0"/>
                <a:ea typeface="Verdana" panose="020B0604030504040204" pitchFamily="34" charset="0"/>
                <a:sym typeface="Arial"/>
              </a:rPr>
              <a:t>1x10</a:t>
            </a:r>
            <a:r>
              <a:rPr lang="en-US" sz="1800" b="1" i="0" u="none" strike="noStrike" cap="none" baseline="30000" dirty="0">
                <a:solidFill>
                  <a:schemeClr val="accent1"/>
                </a:solidFill>
                <a:latin typeface="Verdana" panose="020B0604030504040204" pitchFamily="34" charset="0"/>
                <a:ea typeface="Verdana" panose="020B0604030504040204" pitchFamily="34" charset="0"/>
                <a:sym typeface="Arial"/>
              </a:rPr>
              <a:t>7</a:t>
            </a:r>
            <a:endParaRPr sz="1800" b="1" i="0" u="none" strike="noStrike" cap="none" dirty="0">
              <a:solidFill>
                <a:schemeClr val="accent1"/>
              </a:solidFill>
              <a:latin typeface="Verdana" panose="020B0604030504040204" pitchFamily="34" charset="0"/>
              <a:ea typeface="Verdana" panose="020B0604030504040204" pitchFamily="34" charset="0"/>
              <a:sym typeface="Arial"/>
            </a:endParaRPr>
          </a:p>
        </p:txBody>
      </p:sp>
      <p:sp>
        <p:nvSpPr>
          <p:cNvPr id="259" name="Google Shape;259;p47"/>
          <p:cNvSpPr txBox="1"/>
          <p:nvPr/>
        </p:nvSpPr>
        <p:spPr>
          <a:xfrm>
            <a:off x="532338" y="3360035"/>
            <a:ext cx="938077" cy="3692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i="0" u="none" strike="noStrike" cap="none" dirty="0">
                <a:solidFill>
                  <a:schemeClr val="accent1"/>
                </a:solidFill>
                <a:latin typeface="Verdana" panose="020B0604030504040204" pitchFamily="34" charset="0"/>
                <a:ea typeface="Verdana" panose="020B0604030504040204" pitchFamily="34" charset="0"/>
                <a:sym typeface="Arial"/>
              </a:rPr>
              <a:t>1x10</a:t>
            </a:r>
            <a:r>
              <a:rPr lang="en-US" sz="1800" b="1" i="0" u="none" strike="noStrike" cap="none" baseline="30000" dirty="0">
                <a:solidFill>
                  <a:schemeClr val="accent1"/>
                </a:solidFill>
                <a:latin typeface="Verdana" panose="020B0604030504040204" pitchFamily="34" charset="0"/>
                <a:ea typeface="Verdana" panose="020B0604030504040204" pitchFamily="34" charset="0"/>
                <a:sym typeface="Arial"/>
              </a:rPr>
              <a:t>7</a:t>
            </a:r>
            <a:endParaRPr sz="1800" b="1" i="0" u="none" strike="noStrike" cap="none" dirty="0">
              <a:solidFill>
                <a:schemeClr val="accent1"/>
              </a:solidFill>
              <a:latin typeface="Verdana" panose="020B0604030504040204" pitchFamily="34" charset="0"/>
              <a:ea typeface="Verdana" panose="020B0604030504040204" pitchFamily="34" charset="0"/>
              <a:sym typeface="Arial"/>
            </a:endParaRPr>
          </a:p>
        </p:txBody>
      </p:sp>
      <p:sp>
        <p:nvSpPr>
          <p:cNvPr id="260" name="Google Shape;260;p47"/>
          <p:cNvSpPr txBox="1"/>
          <p:nvPr/>
        </p:nvSpPr>
        <p:spPr>
          <a:xfrm>
            <a:off x="532338" y="5038813"/>
            <a:ext cx="938077" cy="3692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i="0" u="none" strike="noStrike" cap="none" dirty="0">
                <a:solidFill>
                  <a:schemeClr val="accent1"/>
                </a:solidFill>
                <a:latin typeface="Verdana" panose="020B0604030504040204" pitchFamily="34" charset="0"/>
                <a:ea typeface="Verdana" panose="020B0604030504040204" pitchFamily="34" charset="0"/>
                <a:sym typeface="Arial"/>
              </a:rPr>
              <a:t>8x10</a:t>
            </a:r>
            <a:r>
              <a:rPr lang="en-US" sz="1800" b="1" i="0" u="none" strike="noStrike" cap="none" baseline="30000" dirty="0">
                <a:solidFill>
                  <a:schemeClr val="accent1"/>
                </a:solidFill>
                <a:latin typeface="Verdana" panose="020B0604030504040204" pitchFamily="34" charset="0"/>
                <a:ea typeface="Verdana" panose="020B0604030504040204" pitchFamily="34" charset="0"/>
                <a:sym typeface="Arial"/>
              </a:rPr>
              <a:t>6</a:t>
            </a:r>
            <a:endParaRPr sz="1800" b="1" i="0" u="none" strike="noStrike" cap="none" dirty="0">
              <a:solidFill>
                <a:schemeClr val="accent1"/>
              </a:solidFill>
              <a:latin typeface="Verdana" panose="020B0604030504040204" pitchFamily="34" charset="0"/>
              <a:ea typeface="Verdana" panose="020B0604030504040204" pitchFamily="34" charset="0"/>
              <a:sym typeface="Arial"/>
            </a:endParaRPr>
          </a:p>
        </p:txBody>
      </p:sp>
      <p:sp>
        <p:nvSpPr>
          <p:cNvPr id="261" name="Google Shape;261;p47"/>
          <p:cNvSpPr txBox="1"/>
          <p:nvPr/>
        </p:nvSpPr>
        <p:spPr>
          <a:xfrm>
            <a:off x="10341525" y="1008484"/>
            <a:ext cx="1488526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i="0" u="none" strike="noStrike" cap="non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Trial 1</a:t>
            </a:r>
            <a:endParaRPr sz="1800" b="0" i="0" u="none" strike="noStrike" cap="none">
              <a:solidFill>
                <a:srgbClr val="000000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262" name="Google Shape;262;p47"/>
          <p:cNvSpPr txBox="1"/>
          <p:nvPr/>
        </p:nvSpPr>
        <p:spPr>
          <a:xfrm>
            <a:off x="10345870" y="2744767"/>
            <a:ext cx="1488526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i="0" u="none" strike="noStrike" cap="non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Trial 2</a:t>
            </a:r>
            <a:endParaRPr sz="1800" b="0" i="0" u="none" strike="noStrike" cap="none">
              <a:solidFill>
                <a:srgbClr val="000000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263" name="Google Shape;263;p47"/>
          <p:cNvSpPr txBox="1"/>
          <p:nvPr/>
        </p:nvSpPr>
        <p:spPr>
          <a:xfrm>
            <a:off x="10394263" y="4417184"/>
            <a:ext cx="1488526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i="0" u="none" strike="noStrike" cap="non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Trial 3</a:t>
            </a:r>
            <a:endParaRPr sz="1800" b="0" i="0" u="none" strike="noStrike" cap="none">
              <a:solidFill>
                <a:srgbClr val="000000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264" name="Google Shape;264;p47"/>
          <p:cNvSpPr/>
          <p:nvPr/>
        </p:nvSpPr>
        <p:spPr>
          <a:xfrm>
            <a:off x="1921585" y="4371431"/>
            <a:ext cx="3460040" cy="230419"/>
          </a:xfrm>
          <a:prstGeom prst="rect">
            <a:avLst/>
          </a:prstGeom>
          <a:solidFill>
            <a:schemeClr val="lt1"/>
          </a:solidFill>
          <a:ln w="254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9" name="Google Shape;269;p4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404228" y="994441"/>
            <a:ext cx="10025771" cy="5367014"/>
          </a:xfrm>
          <a:prstGeom prst="rect">
            <a:avLst/>
          </a:prstGeom>
          <a:noFill/>
          <a:ln>
            <a:noFill/>
          </a:ln>
        </p:spPr>
      </p:pic>
      <p:sp>
        <p:nvSpPr>
          <p:cNvPr id="270" name="Google Shape;270;p48"/>
          <p:cNvSpPr txBox="1">
            <a:spLocks noGrp="1"/>
          </p:cNvSpPr>
          <p:nvPr>
            <p:ph type="title"/>
          </p:nvPr>
        </p:nvSpPr>
        <p:spPr>
          <a:xfrm>
            <a:off x="495300" y="457200"/>
            <a:ext cx="11201400" cy="6400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-US"/>
              <a:t>Hop Journal PCA Analysis</a:t>
            </a:r>
            <a:endParaRPr/>
          </a:p>
        </p:txBody>
      </p:sp>
      <p:sp>
        <p:nvSpPr>
          <p:cNvPr id="271" name="Google Shape;271;p48"/>
          <p:cNvSpPr txBox="1">
            <a:spLocks noGrp="1"/>
          </p:cNvSpPr>
          <p:nvPr>
            <p:ph type="sldNum" idx="12"/>
          </p:nvPr>
        </p:nvSpPr>
        <p:spPr>
          <a:xfrm>
            <a:off x="11138526" y="6559169"/>
            <a:ext cx="481974" cy="2194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-US"/>
              <a:t>21</a:t>
            </a:fld>
            <a:endParaRPr/>
          </a:p>
        </p:txBody>
      </p:sp>
      <p:sp>
        <p:nvSpPr>
          <p:cNvPr id="272" name="Google Shape;272;p48"/>
          <p:cNvSpPr/>
          <p:nvPr/>
        </p:nvSpPr>
        <p:spPr>
          <a:xfrm>
            <a:off x="1921585" y="1058680"/>
            <a:ext cx="3288590" cy="268941"/>
          </a:xfrm>
          <a:prstGeom prst="rect">
            <a:avLst/>
          </a:prstGeom>
          <a:solidFill>
            <a:schemeClr val="lt1"/>
          </a:solidFill>
          <a:ln w="254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3" name="Google Shape;273;p48"/>
          <p:cNvSpPr/>
          <p:nvPr/>
        </p:nvSpPr>
        <p:spPr>
          <a:xfrm>
            <a:off x="1921585" y="2702281"/>
            <a:ext cx="3460040" cy="268940"/>
          </a:xfrm>
          <a:prstGeom prst="rect">
            <a:avLst/>
          </a:prstGeom>
          <a:solidFill>
            <a:schemeClr val="lt1"/>
          </a:solidFill>
          <a:ln w="254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4" name="Google Shape;274;p48"/>
          <p:cNvSpPr txBox="1"/>
          <p:nvPr/>
        </p:nvSpPr>
        <p:spPr>
          <a:xfrm>
            <a:off x="384616" y="1634521"/>
            <a:ext cx="1133644" cy="3692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i="0" u="none" strike="noStrike" cap="none">
                <a:solidFill>
                  <a:schemeClr val="accent1"/>
                </a:solidFill>
                <a:latin typeface="Verdana" panose="020B0604030504040204" pitchFamily="34" charset="0"/>
                <a:ea typeface="Verdana" panose="020B0604030504040204" pitchFamily="34" charset="0"/>
                <a:sym typeface="Arial"/>
              </a:rPr>
              <a:t>Control</a:t>
            </a:r>
            <a:endParaRPr sz="180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275" name="Google Shape;275;p48"/>
          <p:cNvSpPr txBox="1"/>
          <p:nvPr/>
        </p:nvSpPr>
        <p:spPr>
          <a:xfrm>
            <a:off x="532338" y="3360035"/>
            <a:ext cx="758541" cy="3692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i="0" u="none" strike="noStrike" cap="none">
                <a:solidFill>
                  <a:schemeClr val="accent1"/>
                </a:solidFill>
                <a:latin typeface="Verdana" panose="020B0604030504040204" pitchFamily="34" charset="0"/>
                <a:ea typeface="Verdana" panose="020B0604030504040204" pitchFamily="34" charset="0"/>
                <a:sym typeface="Arial"/>
              </a:rPr>
              <a:t>0.98</a:t>
            </a:r>
            <a:endParaRPr sz="180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276" name="Google Shape;276;p48"/>
          <p:cNvSpPr txBox="1"/>
          <p:nvPr/>
        </p:nvSpPr>
        <p:spPr>
          <a:xfrm>
            <a:off x="532338" y="5038813"/>
            <a:ext cx="758541" cy="3692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i="0" u="none" strike="noStrike" cap="none">
                <a:solidFill>
                  <a:schemeClr val="accent1"/>
                </a:solidFill>
                <a:latin typeface="Verdana" panose="020B0604030504040204" pitchFamily="34" charset="0"/>
                <a:ea typeface="Verdana" panose="020B0604030504040204" pitchFamily="34" charset="0"/>
                <a:sym typeface="Arial"/>
              </a:rPr>
              <a:t>0.97</a:t>
            </a:r>
            <a:endParaRPr sz="180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277" name="Google Shape;277;p48"/>
          <p:cNvSpPr/>
          <p:nvPr/>
        </p:nvSpPr>
        <p:spPr>
          <a:xfrm>
            <a:off x="1921585" y="4371431"/>
            <a:ext cx="3460040" cy="230419"/>
          </a:xfrm>
          <a:prstGeom prst="rect">
            <a:avLst/>
          </a:prstGeom>
          <a:solidFill>
            <a:schemeClr val="lt1"/>
          </a:solidFill>
          <a:ln w="254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8" name="Google Shape;278;p48"/>
          <p:cNvSpPr txBox="1"/>
          <p:nvPr/>
        </p:nvSpPr>
        <p:spPr>
          <a:xfrm>
            <a:off x="10341525" y="1008484"/>
            <a:ext cx="1488526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i="0" u="none" strike="noStrike" cap="non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Trial 1</a:t>
            </a:r>
            <a:endParaRPr sz="1800" b="0" i="0" u="none" strike="noStrike" cap="none">
              <a:solidFill>
                <a:srgbClr val="000000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279" name="Google Shape;279;p48"/>
          <p:cNvSpPr txBox="1"/>
          <p:nvPr/>
        </p:nvSpPr>
        <p:spPr>
          <a:xfrm>
            <a:off x="10345870" y="2744767"/>
            <a:ext cx="1488526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i="0" u="none" strike="noStrike" cap="non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Trial 2</a:t>
            </a:r>
            <a:endParaRPr sz="1800" b="0" i="0" u="none" strike="noStrike" cap="none">
              <a:solidFill>
                <a:srgbClr val="000000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280" name="Google Shape;280;p48"/>
          <p:cNvSpPr txBox="1"/>
          <p:nvPr/>
        </p:nvSpPr>
        <p:spPr>
          <a:xfrm>
            <a:off x="10394263" y="4417184"/>
            <a:ext cx="1488526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i="0" u="none" strike="noStrike" cap="non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Trial 3</a:t>
            </a:r>
            <a:endParaRPr sz="1800" b="0" i="0" u="none" strike="noStrike" cap="none">
              <a:solidFill>
                <a:srgbClr val="000000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5" name="Google Shape;285;p49"/>
          <p:cNvSpPr txBox="1">
            <a:spLocks noGrp="1"/>
          </p:cNvSpPr>
          <p:nvPr>
            <p:ph type="title"/>
          </p:nvPr>
        </p:nvSpPr>
        <p:spPr>
          <a:xfrm>
            <a:off x="495300" y="457200"/>
            <a:ext cx="11201400" cy="64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200"/>
              <a:buFont typeface="Verdana"/>
              <a:buNone/>
            </a:pPr>
            <a:r>
              <a:rPr lang="en-US"/>
              <a:t>Hop Journal Taste Panel Data</a:t>
            </a:r>
            <a:endParaRPr/>
          </a:p>
        </p:txBody>
      </p:sp>
      <p:sp>
        <p:nvSpPr>
          <p:cNvPr id="286" name="Google Shape;286;p49"/>
          <p:cNvSpPr txBox="1">
            <a:spLocks noGrp="1"/>
          </p:cNvSpPr>
          <p:nvPr>
            <p:ph type="sldNum" idx="12"/>
          </p:nvPr>
        </p:nvSpPr>
        <p:spPr>
          <a:xfrm>
            <a:off x="11138526" y="6559169"/>
            <a:ext cx="482100" cy="21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-US"/>
              <a:t>22</a:t>
            </a:fld>
            <a:endParaRPr/>
          </a:p>
        </p:txBody>
      </p:sp>
      <p:graphicFrame>
        <p:nvGraphicFramePr>
          <p:cNvPr id="287" name="Google Shape;287;p49"/>
          <p:cNvGraphicFramePr/>
          <p:nvPr/>
        </p:nvGraphicFramePr>
        <p:xfrm>
          <a:off x="2280525" y="1415625"/>
          <a:ext cx="7795125" cy="4162000"/>
        </p:xfrm>
        <a:graphic>
          <a:graphicData uri="http://schemas.openxmlformats.org/drawingml/2006/table">
            <a:tbl>
              <a:tblPr>
                <a:noFill/>
                <a:tableStyleId>{090EE62F-2260-47C1-A4F3-0D2F85E0393E}</a:tableStyleId>
              </a:tblPr>
              <a:tblGrid>
                <a:gridCol w="19906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704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96767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7664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4451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endParaRPr sz="1600" b="1" u="none" strike="noStrike" cap="non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28575" marR="28575" marT="19050" marB="19050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n-US" sz="1200" b="1" u="none" strike="noStrike" cap="non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Trial 1</a:t>
                      </a:r>
                      <a:endParaRPr sz="1200" b="1" u="none" strike="noStrike" cap="non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n-US" sz="1200" b="1" u="none" strike="noStrike" cap="non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Trial 2</a:t>
                      </a:r>
                      <a:endParaRPr sz="1200" b="1" u="none" strike="noStrike" cap="non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n-US" sz="1200" b="1" u="none" strike="noStrike" cap="non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Trial 3</a:t>
                      </a:r>
                      <a:endParaRPr sz="1200" b="1" u="none" strike="noStrike" cap="non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3F3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3610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500"/>
                        <a:buFont typeface="Arial"/>
                        <a:buNone/>
                      </a:pPr>
                      <a:r>
                        <a:rPr lang="en-US" sz="1500" b="1" u="none" strike="noStrike" cap="non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Taste Panel Day 3</a:t>
                      </a:r>
                      <a:endParaRPr sz="1500" b="1" u="none" strike="noStrike" cap="non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28575" marR="28575" marT="19050" marB="19050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n-US" sz="1200" b="1" u="none" strike="noStrike" cap="non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Score: 2/4                                       Notes: Drying and </a:t>
                      </a:r>
                      <a:r>
                        <a:rPr lang="en-US" sz="1200" b="1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g</a:t>
                      </a:r>
                      <a:r>
                        <a:rPr lang="en-US" sz="1200" b="1" u="none" strike="noStrike" cap="non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reen, </a:t>
                      </a:r>
                      <a:r>
                        <a:rPr lang="en-US" sz="1200" b="1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s</a:t>
                      </a:r>
                      <a:r>
                        <a:rPr lang="en-US" sz="1200" b="1" u="none" strike="noStrike" cap="non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avory, Weak aroma and flavor.</a:t>
                      </a:r>
                      <a:endParaRPr sz="1200" b="1" u="none" strike="noStrike" cap="non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28575" marR="28575" marT="19050" marB="19050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n-US" sz="1200" b="1" u="none" strike="noStrike" cap="non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Score: 2.5/4                          Notes: </a:t>
                      </a:r>
                      <a:r>
                        <a:rPr lang="en-US" sz="1200" b="1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Bitterness</a:t>
                      </a:r>
                      <a:r>
                        <a:rPr lang="en-US" sz="1200" b="1" u="none" strike="noStrike" cap="non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 is </a:t>
                      </a:r>
                      <a:r>
                        <a:rPr lang="en-US" sz="1200" b="1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perceived</a:t>
                      </a:r>
                      <a:r>
                        <a:rPr lang="en-US" sz="1200" b="1" u="none" strike="noStrike" cap="non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 on the low side</a:t>
                      </a:r>
                      <a:r>
                        <a:rPr lang="en-US" sz="1200" b="1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.</a:t>
                      </a:r>
                      <a:r>
                        <a:rPr lang="en-US" sz="1200" b="1" u="none" strike="noStrike" cap="non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 Full persisting hop flavor is present</a:t>
                      </a:r>
                      <a:endParaRPr sz="1200" b="1" u="none" strike="noStrike" cap="non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28575" marR="28575" marT="19050" marB="19050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n-US" sz="1200" b="1" u="none" strike="noStrike" cap="none" dirty="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Score: 2.66/4         </a:t>
                      </a:r>
                      <a:endParaRPr sz="1200" b="1" u="none" strike="noStrike" cap="none" dirty="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n-US" sz="1200" b="1" u="none" strike="noStrike" cap="none" dirty="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Notes: Bitterness </a:t>
                      </a:r>
                      <a:r>
                        <a:rPr lang="en-US" sz="1200" b="1" dirty="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perceived</a:t>
                      </a:r>
                      <a:r>
                        <a:rPr lang="en-US" sz="1200" b="1" u="none" strike="noStrike" cap="none" dirty="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 on the low side</a:t>
                      </a:r>
                      <a:r>
                        <a:rPr lang="en-US" sz="1200" b="1" dirty="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.</a:t>
                      </a:r>
                      <a:r>
                        <a:rPr lang="en-US" sz="1200" b="1" u="none" strike="noStrike" cap="none" dirty="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 Persisting hop flavor without any harshness. Great hop body.</a:t>
                      </a:r>
                      <a:endParaRPr sz="1200" b="1" u="none" strike="noStrike" cap="none" dirty="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28575" marR="28575" marT="19050" marB="19050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2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06032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500"/>
                        <a:buFont typeface="Arial"/>
                        <a:buNone/>
                      </a:pPr>
                      <a:r>
                        <a:rPr lang="en-US" sz="1500" b="1" u="none" strike="noStrike" cap="non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Taste Panel Day 10</a:t>
                      </a:r>
                      <a:endParaRPr sz="1500" b="1" u="none" strike="noStrike" cap="non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28575" marR="28575" marT="19050" marB="19050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Arial"/>
                        <a:buNone/>
                      </a:pPr>
                      <a:r>
                        <a:rPr lang="en-US" sz="1200" b="1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Score: 2/4     </a:t>
                      </a:r>
                      <a:endParaRPr sz="1200" b="1">
                        <a:solidFill>
                          <a:schemeClr val="dk1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Arial"/>
                        <a:buNone/>
                      </a:pPr>
                      <a:r>
                        <a:rPr lang="en-US" sz="1200" b="1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Notes: Soft tropical fruit aroma. Persisting tropical flavor. Slightly vegetal</a:t>
                      </a:r>
                      <a:endParaRPr sz="1600" b="1">
                        <a:solidFill>
                          <a:schemeClr val="dk1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Arial"/>
                        <a:buNone/>
                      </a:pPr>
                      <a:r>
                        <a:rPr lang="en-US" sz="1200" b="1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                                  </a:t>
                      </a:r>
                      <a:endParaRPr sz="1600" b="1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28575" marR="28575" marT="19050" marB="19050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Arial"/>
                        <a:buNone/>
                      </a:pPr>
                      <a:r>
                        <a:rPr lang="en-US" sz="1200" b="1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Score: 2.2/4  </a:t>
                      </a:r>
                      <a:endParaRPr sz="1200" b="1">
                        <a:solidFill>
                          <a:schemeClr val="dk1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Arial"/>
                        <a:buNone/>
                      </a:pPr>
                      <a:r>
                        <a:rPr lang="en-US" sz="1200" b="1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Notes: Moderately intense aroma with persisting tropical hop flavor. Well rounded                        </a:t>
                      </a:r>
                      <a:endParaRPr sz="1600" b="1" u="none" strike="noStrike" cap="non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28575" marR="28575" marT="19050" marB="19050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Arial"/>
                        <a:buNone/>
                      </a:pPr>
                      <a:r>
                        <a:rPr lang="en-US" sz="1200" b="1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Score: 2/4          </a:t>
                      </a:r>
                      <a:endParaRPr sz="1200" b="1">
                        <a:solidFill>
                          <a:schemeClr val="dk1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Arial"/>
                        <a:buNone/>
                      </a:pPr>
                      <a:r>
                        <a:rPr lang="en-US" sz="1200" b="1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Notes: Sweaty aroma. Pithy, but tropical flavor. A bit vegetal</a:t>
                      </a:r>
                      <a:endParaRPr sz="1600" b="1" u="none" strike="noStrike" cap="non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28575" marR="28575" marT="19050" marB="19050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3F3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00377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500"/>
                        <a:buFont typeface="Arial"/>
                        <a:buNone/>
                      </a:pPr>
                      <a:r>
                        <a:rPr lang="en-US" sz="1500" b="1" u="none" strike="noStrike" cap="non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Taste Panel Day 14</a:t>
                      </a:r>
                      <a:endParaRPr sz="1500" b="1" u="none" strike="noStrike" cap="non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28575" marR="28575" marT="19050" marB="19050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Arial"/>
                        <a:buNone/>
                      </a:pPr>
                      <a:r>
                        <a:rPr lang="en-US" sz="1200" b="1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Score: 2.3/4     </a:t>
                      </a:r>
                      <a:endParaRPr sz="1200" b="1">
                        <a:solidFill>
                          <a:schemeClr val="dk1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Arial"/>
                        <a:buNone/>
                      </a:pPr>
                      <a:r>
                        <a:rPr lang="en-US" sz="1200" b="1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Notes: Aroma was tropical fruit, but slightly weak. Hop flavor is maturing into itself. Nice Tropical flavor, but with slightly drying bitterness. </a:t>
                      </a:r>
                      <a:endParaRPr sz="1800" b="1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28575" marR="28575" marT="19050" marB="19050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Arial"/>
                        <a:buNone/>
                      </a:pPr>
                      <a:r>
                        <a:rPr lang="en-US" sz="1200" b="1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Score: 2.4/4     </a:t>
                      </a:r>
                      <a:endParaRPr sz="1200" b="1">
                        <a:solidFill>
                          <a:schemeClr val="dk1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Arial"/>
                        <a:buNone/>
                      </a:pPr>
                      <a:r>
                        <a:rPr lang="en-US" sz="1200" b="1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Notes: Aroma was moderate and tropical. Rich tropical fruit flavor. Somewhat botanical. </a:t>
                      </a:r>
                      <a:endParaRPr sz="1200" b="1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28575" marR="28575" marT="19050" marB="19050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Arial"/>
                        <a:buNone/>
                      </a:pPr>
                      <a:r>
                        <a:rPr lang="en-US" sz="1200" b="1" dirty="0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Score: 2.4/4     </a:t>
                      </a:r>
                      <a:endParaRPr sz="1200" b="1" dirty="0">
                        <a:solidFill>
                          <a:schemeClr val="dk1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Arial"/>
                        <a:buNone/>
                      </a:pPr>
                      <a:r>
                        <a:rPr lang="en-US" sz="1200" b="1" dirty="0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Notes: Aroma was tropical. Tannic bitterness. Hop Flavor was tropical, but fleeting. Malt was prominent.</a:t>
                      </a:r>
                      <a:endParaRPr sz="1200" b="1" dirty="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28575" marR="28575" marT="19050" marB="19050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2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934F97AC-1ADF-E0F0-7BC9-EADFA8D0F6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Key Takeaways of the Study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1F0B177-FEB7-1F97-07E0-BB81AFBF529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Our estimation of flavor and aroma impact of 2:1 on T90:Cryo/CGX and 11lbs:1kg of T90:Salvo seems correct.</a:t>
            </a:r>
          </a:p>
          <a:p>
            <a:r>
              <a:rPr lang="en-US" dirty="0"/>
              <a:t>Material improvements in yield can be seen with modest substitution of T90 pellets for concentrated products. </a:t>
            </a:r>
          </a:p>
          <a:p>
            <a:r>
              <a:rPr lang="en-US" dirty="0"/>
              <a:t>Reduced hop creep was seen in Trials 2 and 3. The additional concentrated hop product inclusion in Trial 3 did not further reduce hop creep. </a:t>
            </a:r>
          </a:p>
          <a:p>
            <a:r>
              <a:rPr lang="en-US" dirty="0"/>
              <a:t>There seems to be a cliff for inclusion of concentrated products on our system as evidenced by Trial 3's sensory data</a:t>
            </a:r>
          </a:p>
        </p:txBody>
      </p:sp>
    </p:spTree>
    <p:extLst>
      <p:ext uri="{BB962C8B-B14F-4D97-AF65-F5344CB8AC3E}">
        <p14:creationId xmlns:p14="http://schemas.microsoft.com/office/powerpoint/2010/main" val="225838299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DF410D-FE75-2DD8-7873-52E9886356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Key Takeaways- part 2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709F1CF-4773-8176-D66C-0193C5C0886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The trials with concentrated products had superior sensory data younger whereas the T90 trial had to age into itself.</a:t>
            </a:r>
          </a:p>
          <a:p>
            <a:r>
              <a:rPr lang="en-US" dirty="0"/>
              <a:t>In spite of superior residual FAN and comparable DO, Trial 3 aged the worst. Could T90 pellets be protective of flavor and aroma?</a:t>
            </a:r>
          </a:p>
          <a:p>
            <a:r>
              <a:rPr lang="en-US" dirty="0"/>
              <a:t>Could the relative lack of success of Trial 3 be due to the T90 lots being selected while the concentrated lots were spot?</a:t>
            </a:r>
          </a:p>
          <a:p>
            <a:r>
              <a:rPr lang="en-US" dirty="0"/>
              <a:t>This was an N=1 trial and more data is required to corroborate the sensory takeaways. 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3AADB28-45E7-B49A-9C20-AB07C70401F8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83013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" name="Google Shape;292;p50"/>
          <p:cNvSpPr txBox="1">
            <a:spLocks noGrp="1"/>
          </p:cNvSpPr>
          <p:nvPr>
            <p:ph type="title"/>
          </p:nvPr>
        </p:nvSpPr>
        <p:spPr>
          <a:xfrm>
            <a:off x="3370521" y="2425670"/>
            <a:ext cx="8821478" cy="1569620"/>
          </a:xfrm>
          <a:prstGeom prst="rect">
            <a:avLst/>
          </a:prstGeom>
          <a:solidFill>
            <a:schemeClr val="accent1">
              <a:alpha val="82352"/>
            </a:schemeClr>
          </a:solidFill>
          <a:ln>
            <a:noFill/>
          </a:ln>
        </p:spPr>
        <p:txBody>
          <a:bodyPr spcFirstLastPara="1" wrap="square" lIns="182875" tIns="45700" rIns="91425" bIns="45700" anchor="ctr" anchorCtr="0">
            <a:sp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Verdana"/>
              <a:buNone/>
            </a:pPr>
            <a:r>
              <a:rPr lang="en-US"/>
              <a:t>Harvest Timing and Raw Material Selection</a:t>
            </a:r>
            <a:endParaRPr sz="8800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" name="Google Shape;297;p51"/>
          <p:cNvSpPr txBox="1">
            <a:spLocks noGrp="1"/>
          </p:cNvSpPr>
          <p:nvPr>
            <p:ph type="title"/>
          </p:nvPr>
        </p:nvSpPr>
        <p:spPr>
          <a:xfrm>
            <a:off x="495300" y="457200"/>
            <a:ext cx="11201400" cy="6400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200"/>
              <a:buFont typeface="Verdana"/>
              <a:buNone/>
            </a:pPr>
            <a:r>
              <a:rPr lang="en-US"/>
              <a:t>Amarillo® (VGXP01) Sulfur vs. Terpenes (2023)</a:t>
            </a:r>
            <a:endParaRPr/>
          </a:p>
        </p:txBody>
      </p:sp>
      <p:sp>
        <p:nvSpPr>
          <p:cNvPr id="298" name="Google Shape;298;p51"/>
          <p:cNvSpPr txBox="1">
            <a:spLocks noGrp="1"/>
          </p:cNvSpPr>
          <p:nvPr>
            <p:ph type="sldNum" idx="12"/>
          </p:nvPr>
        </p:nvSpPr>
        <p:spPr>
          <a:xfrm>
            <a:off x="11138526" y="6559169"/>
            <a:ext cx="481974" cy="2194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-US"/>
              <a:t>26</a:t>
            </a:fld>
            <a:endParaRPr/>
          </a:p>
        </p:txBody>
      </p:sp>
      <p:sp>
        <p:nvSpPr>
          <p:cNvPr id="299" name="Google Shape;299;p51"/>
          <p:cNvSpPr/>
          <p:nvPr/>
        </p:nvSpPr>
        <p:spPr>
          <a:xfrm>
            <a:off x="1517588" y="1005251"/>
            <a:ext cx="3054412" cy="283845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graphicFrame>
        <p:nvGraphicFramePr>
          <p:cNvPr id="300" name="Google Shape;300;p51"/>
          <p:cNvGraphicFramePr/>
          <p:nvPr/>
        </p:nvGraphicFramePr>
        <p:xfrm>
          <a:off x="2032000" y="1289096"/>
          <a:ext cx="8127975" cy="4079350"/>
        </p:xfrm>
        <a:graphic>
          <a:graphicData uri="http://schemas.openxmlformats.org/drawingml/2006/table">
            <a:tbl>
              <a:tblPr>
                <a:noFill/>
                <a:tableStyleId>{090EE62F-2260-47C1-A4F3-0D2F85E0393E}</a:tableStyleId>
              </a:tblPr>
              <a:tblGrid>
                <a:gridCol w="27093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7093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70932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085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US" sz="1800" u="none" strike="noStrike" cap="none"/>
                        <a:t>Final Lot</a:t>
                      </a:r>
                      <a:endParaRPr sz="1400" u="none" strike="noStrike" cap="none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US" sz="1800" u="none" strike="noStrike" cap="none"/>
                        <a:t>Terpene Intensity</a:t>
                      </a:r>
                      <a:endParaRPr sz="1400" u="none" strike="noStrike" cap="none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US" sz="1800" u="none" strike="noStrike" cap="none"/>
                        <a:t>Sulfur Intensity</a:t>
                      </a:r>
                      <a:endParaRPr sz="1400" u="none" strike="noStrike" cap="none"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5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US" sz="1800" b="0" i="0" u="none" strike="noStrike" cap="none">
                          <a:solidFill>
                            <a:srgbClr val="000000"/>
                          </a:solidFill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23-WA358-001</a:t>
                      </a:r>
                      <a:endParaRPr sz="1400" u="none" strike="noStrike" cap="none"/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US" sz="1800" b="0" i="0" u="none" strike="noStrike" cap="none">
                          <a:solidFill>
                            <a:srgbClr val="000000"/>
                          </a:solidFill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5.00E+08</a:t>
                      </a:r>
                      <a:endParaRPr sz="1400" u="none" strike="noStrike" cap="none"/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US" sz="1800" b="0" i="0" u="none" strike="noStrike" cap="none">
                          <a:solidFill>
                            <a:srgbClr val="000000"/>
                          </a:solidFill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1.80E+06</a:t>
                      </a:r>
                      <a:endParaRPr sz="1400" u="none" strike="noStrike" cap="none"/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5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US" sz="1800" b="0" i="0" u="none" strike="noStrike" cap="none">
                          <a:solidFill>
                            <a:srgbClr val="000000"/>
                          </a:solidFill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23-WA358-002</a:t>
                      </a:r>
                      <a:endParaRPr sz="1400" u="none" strike="noStrike" cap="none"/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US" sz="1800" b="0" i="0" u="none" strike="noStrike" cap="none">
                          <a:solidFill>
                            <a:srgbClr val="000000"/>
                          </a:solidFill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5.00E+08</a:t>
                      </a:r>
                      <a:endParaRPr sz="1400" u="none" strike="noStrike" cap="none"/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US" sz="1800" b="0" i="0" u="none" strike="noStrike" cap="none">
                          <a:solidFill>
                            <a:srgbClr val="000000"/>
                          </a:solidFill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1.70E+06</a:t>
                      </a:r>
                      <a:endParaRPr sz="1400" u="none" strike="noStrike" cap="none"/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5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US" sz="1800" b="0" i="0" u="none" strike="noStrike" cap="none">
                          <a:solidFill>
                            <a:srgbClr val="000000"/>
                          </a:solidFill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23-WA358-004</a:t>
                      </a:r>
                      <a:endParaRPr sz="1400" u="none" strike="noStrike" cap="none"/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US" sz="1800" b="0" i="0" u="none" strike="noStrike" cap="none">
                          <a:solidFill>
                            <a:srgbClr val="000000"/>
                          </a:solidFill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5.50E+08</a:t>
                      </a:r>
                      <a:endParaRPr sz="1400" u="none" strike="noStrike" cap="none"/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US" sz="1800" b="0" i="0" u="none" strike="noStrike" cap="none">
                          <a:solidFill>
                            <a:srgbClr val="000000"/>
                          </a:solidFill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2.80E+05</a:t>
                      </a:r>
                      <a:endParaRPr sz="1400" u="none" strike="noStrike" cap="none"/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5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US" sz="1800" b="0" i="0" u="none" strike="noStrike" cap="none">
                          <a:solidFill>
                            <a:srgbClr val="000000"/>
                          </a:solidFill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23-WA358-006</a:t>
                      </a:r>
                      <a:endParaRPr sz="1400" u="none" strike="noStrike" cap="none"/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US" sz="1800" b="0" i="0" u="none" strike="noStrike" cap="none">
                          <a:solidFill>
                            <a:srgbClr val="000000"/>
                          </a:solidFill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5.00E+08</a:t>
                      </a:r>
                      <a:endParaRPr sz="1400" u="none" strike="noStrike" cap="none"/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US" sz="1800" b="0" i="0" u="none" strike="noStrike" cap="none">
                          <a:solidFill>
                            <a:srgbClr val="000000"/>
                          </a:solidFill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6.50E+05</a:t>
                      </a:r>
                      <a:endParaRPr sz="1400" u="none" strike="noStrike" cap="none"/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5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US" sz="1800" b="0" i="0" u="none" strike="noStrike" cap="none">
                          <a:solidFill>
                            <a:srgbClr val="000000"/>
                          </a:solidFill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23-WA358-008</a:t>
                      </a:r>
                      <a:endParaRPr sz="1400" u="none" strike="noStrike" cap="none"/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US" sz="1800" b="0" i="0" u="none" strike="noStrike" cap="none">
                          <a:solidFill>
                            <a:srgbClr val="000000"/>
                          </a:solidFill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5.00E+08</a:t>
                      </a:r>
                      <a:endParaRPr sz="1400" u="none" strike="noStrike" cap="none"/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US" sz="1800" b="0" i="0" u="none" strike="noStrike" cap="none">
                          <a:solidFill>
                            <a:srgbClr val="000000"/>
                          </a:solidFill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4.00E+05</a:t>
                      </a:r>
                      <a:endParaRPr sz="1400" u="none" strike="noStrike" cap="none"/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85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US" sz="1800" b="0" i="0" u="none" strike="noStrike" cap="none">
                          <a:solidFill>
                            <a:srgbClr val="000000"/>
                          </a:solidFill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23-WA358-012</a:t>
                      </a:r>
                      <a:endParaRPr sz="1400" u="none" strike="noStrike" cap="none"/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US" sz="1800" b="0" i="0" u="none" strike="noStrike" cap="none">
                          <a:solidFill>
                            <a:srgbClr val="000000"/>
                          </a:solidFill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5.50E+08</a:t>
                      </a:r>
                      <a:endParaRPr sz="1400" u="none" strike="noStrike" cap="none"/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US" sz="1800" b="0" i="0" u="none" strike="noStrike" cap="none">
                          <a:solidFill>
                            <a:srgbClr val="000000"/>
                          </a:solidFill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2.75E+07</a:t>
                      </a:r>
                      <a:endParaRPr sz="1400" u="none" strike="noStrike" cap="none"/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7085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US" sz="1800" b="0" i="0" u="none" strike="noStrike" cap="none">
                          <a:solidFill>
                            <a:srgbClr val="000000"/>
                          </a:solidFill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23-WA358-013</a:t>
                      </a:r>
                      <a:endParaRPr sz="1400" u="none" strike="noStrike" cap="none"/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US" sz="1800" b="0" i="0" u="none" strike="noStrike" cap="none">
                          <a:solidFill>
                            <a:srgbClr val="000000"/>
                          </a:solidFill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5.50E+08</a:t>
                      </a:r>
                      <a:endParaRPr sz="1400" u="none" strike="noStrike" cap="none"/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US" sz="1800" b="0" i="0" u="none" strike="noStrike" cap="none">
                          <a:solidFill>
                            <a:srgbClr val="000000"/>
                          </a:solidFill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2.00E+07</a:t>
                      </a:r>
                      <a:endParaRPr sz="1400" u="none" strike="noStrike" cap="none"/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7085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US" sz="1800" b="0" i="0" u="none" strike="noStrike" cap="none">
                          <a:solidFill>
                            <a:srgbClr val="000000"/>
                          </a:solidFill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23-WA358-015</a:t>
                      </a:r>
                      <a:endParaRPr sz="1400" u="none" strike="noStrike" cap="none"/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US" sz="1800" b="0" i="0" u="none" strike="noStrike" cap="none">
                          <a:solidFill>
                            <a:srgbClr val="000000"/>
                          </a:solidFill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5.50E+08</a:t>
                      </a:r>
                      <a:endParaRPr sz="1400" u="none" strike="noStrike" cap="none"/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US" sz="1800" b="0" i="0" u="none" strike="noStrike" cap="none">
                          <a:solidFill>
                            <a:srgbClr val="000000"/>
                          </a:solidFill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1.00E+07</a:t>
                      </a:r>
                      <a:endParaRPr sz="1400" u="none" strike="noStrike" cap="none"/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7085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US" sz="1800" b="0" i="0" u="none" strike="noStrike" cap="none">
                          <a:solidFill>
                            <a:srgbClr val="000000"/>
                          </a:solidFill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23-WA358-016</a:t>
                      </a:r>
                      <a:endParaRPr sz="1400" u="none" strike="noStrike" cap="none"/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US" sz="1800" b="0" i="0" u="none" strike="noStrike" cap="none">
                          <a:solidFill>
                            <a:srgbClr val="000000"/>
                          </a:solidFill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5.50E+08</a:t>
                      </a:r>
                      <a:endParaRPr sz="1400" u="none" strike="noStrike" cap="none"/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US" sz="1800" b="0" i="0" u="none" strike="noStrike" cap="none">
                          <a:solidFill>
                            <a:srgbClr val="000000"/>
                          </a:solidFill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5.50E+05</a:t>
                      </a:r>
                      <a:endParaRPr sz="1400" u="none" strike="noStrike" cap="none"/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7085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US" sz="1800" b="0" i="0" u="none" strike="noStrike" cap="none">
                          <a:solidFill>
                            <a:srgbClr val="000000"/>
                          </a:solidFill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23-WA358-022</a:t>
                      </a:r>
                      <a:endParaRPr sz="1400" u="none" strike="noStrike" cap="none"/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US" sz="1800" b="0" i="0" u="none" strike="noStrike" cap="none">
                          <a:solidFill>
                            <a:srgbClr val="000000"/>
                          </a:solidFill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5.00E+08</a:t>
                      </a:r>
                      <a:endParaRPr sz="1400" u="none" strike="noStrike" cap="none"/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US" sz="1800" b="0" i="0" u="none" strike="noStrike" cap="none">
                          <a:solidFill>
                            <a:srgbClr val="000000"/>
                          </a:solidFill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2.50E+05</a:t>
                      </a:r>
                      <a:endParaRPr sz="1400" u="none" strike="noStrike" cap="none"/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  <p:sp>
        <p:nvSpPr>
          <p:cNvPr id="301" name="Google Shape;301;p51"/>
          <p:cNvSpPr/>
          <p:nvPr/>
        </p:nvSpPr>
        <p:spPr>
          <a:xfrm>
            <a:off x="7450566" y="976535"/>
            <a:ext cx="3331733" cy="4535598"/>
          </a:xfrm>
          <a:prstGeom prst="rect">
            <a:avLst/>
          </a:prstGeom>
          <a:solidFill>
            <a:schemeClr val="lt1"/>
          </a:solidFill>
          <a:ln w="127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302" name="Google Shape;302;p51"/>
          <p:cNvSpPr txBox="1"/>
          <p:nvPr/>
        </p:nvSpPr>
        <p:spPr>
          <a:xfrm>
            <a:off x="1939338" y="5512133"/>
            <a:ext cx="9337813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0" i="1" u="none" strike="noStrike" cap="non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rPr>
              <a:t>Final lots run on GC-FID/SCD (Wallen et al., MBAA TQ (Vol. 58, no. 2) (2021))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" name="Google Shape;307;p52"/>
          <p:cNvSpPr txBox="1">
            <a:spLocks noGrp="1"/>
          </p:cNvSpPr>
          <p:nvPr>
            <p:ph type="title"/>
          </p:nvPr>
        </p:nvSpPr>
        <p:spPr>
          <a:xfrm>
            <a:off x="495300" y="457200"/>
            <a:ext cx="11201400" cy="6400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200"/>
              <a:buFont typeface="Verdana"/>
              <a:buNone/>
            </a:pPr>
            <a:r>
              <a:rPr lang="en-US"/>
              <a:t>Amarillo® (VGXP01) Sulfur vs. Terpenes (2023)</a:t>
            </a:r>
            <a:endParaRPr/>
          </a:p>
        </p:txBody>
      </p:sp>
      <p:sp>
        <p:nvSpPr>
          <p:cNvPr id="308" name="Google Shape;308;p52"/>
          <p:cNvSpPr txBox="1">
            <a:spLocks noGrp="1"/>
          </p:cNvSpPr>
          <p:nvPr>
            <p:ph type="sldNum" idx="12"/>
          </p:nvPr>
        </p:nvSpPr>
        <p:spPr>
          <a:xfrm>
            <a:off x="11138526" y="6559169"/>
            <a:ext cx="481974" cy="2194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-US"/>
              <a:t>27</a:t>
            </a:fld>
            <a:endParaRPr/>
          </a:p>
        </p:txBody>
      </p:sp>
      <p:sp>
        <p:nvSpPr>
          <p:cNvPr id="309" name="Google Shape;309;p52"/>
          <p:cNvSpPr/>
          <p:nvPr/>
        </p:nvSpPr>
        <p:spPr>
          <a:xfrm>
            <a:off x="1517588" y="1005251"/>
            <a:ext cx="3054412" cy="283845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graphicFrame>
        <p:nvGraphicFramePr>
          <p:cNvPr id="310" name="Google Shape;310;p52"/>
          <p:cNvGraphicFramePr/>
          <p:nvPr/>
        </p:nvGraphicFramePr>
        <p:xfrm>
          <a:off x="2032000" y="1289096"/>
          <a:ext cx="3000000" cy="3000000"/>
        </p:xfrm>
        <a:graphic>
          <a:graphicData uri="http://schemas.openxmlformats.org/drawingml/2006/table">
            <a:tbl>
              <a:tblPr>
                <a:noFill/>
                <a:tableStyleId>{090EE62F-2260-47C1-A4F3-0D2F85E0393E}</a:tableStyleId>
              </a:tblPr>
              <a:tblGrid>
                <a:gridCol w="27093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7093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70932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085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US" sz="1800" u="none" strike="noStrike" cap="none"/>
                        <a:t>Final Lot</a:t>
                      </a:r>
                      <a:endParaRPr sz="1400" u="none" strike="noStrike" cap="none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US" sz="1800" u="none" strike="noStrike" cap="none"/>
                        <a:t>Terpene Intensity</a:t>
                      </a:r>
                      <a:endParaRPr sz="1400" u="none" strike="noStrike" cap="none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US" sz="1800" u="none" strike="noStrike" cap="none"/>
                        <a:t>Sulfur Intensity</a:t>
                      </a:r>
                      <a:endParaRPr sz="1400" u="none" strike="noStrike" cap="none"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5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US" sz="1800" b="0" i="0" u="none" strike="noStrike" cap="none">
                          <a:solidFill>
                            <a:srgbClr val="000000"/>
                          </a:solidFill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23-WA358-001</a:t>
                      </a:r>
                      <a:endParaRPr sz="1400" u="none" strike="noStrike" cap="none"/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US" sz="1800" b="0" i="0" u="none" strike="noStrike" cap="none">
                          <a:solidFill>
                            <a:srgbClr val="000000"/>
                          </a:solidFill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5.00E+08</a:t>
                      </a:r>
                      <a:endParaRPr sz="1400" u="none" strike="noStrike" cap="none"/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US" sz="1800" b="0" i="0" u="none" strike="noStrike" cap="none">
                          <a:solidFill>
                            <a:srgbClr val="000000"/>
                          </a:solidFill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1.80E+06</a:t>
                      </a:r>
                      <a:endParaRPr sz="1400" u="none" strike="noStrike" cap="none"/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5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US" sz="1800" b="0" i="0" u="none" strike="noStrike" cap="none">
                          <a:solidFill>
                            <a:srgbClr val="000000"/>
                          </a:solidFill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23-WA358-002</a:t>
                      </a:r>
                      <a:endParaRPr sz="1400" u="none" strike="noStrike" cap="none"/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US" sz="1800" b="0" i="0" u="none" strike="noStrike" cap="none">
                          <a:solidFill>
                            <a:srgbClr val="000000"/>
                          </a:solidFill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5.00E+08</a:t>
                      </a:r>
                      <a:endParaRPr sz="1400" u="none" strike="noStrike" cap="none"/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US" sz="1800" b="0" i="0" u="none" strike="noStrike" cap="none">
                          <a:solidFill>
                            <a:srgbClr val="000000"/>
                          </a:solidFill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1.70E+06</a:t>
                      </a:r>
                      <a:endParaRPr sz="1400" u="none" strike="noStrike" cap="none"/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5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US" sz="1800" b="0" i="0" u="none" strike="noStrike" cap="none">
                          <a:solidFill>
                            <a:srgbClr val="000000"/>
                          </a:solidFill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23-WA358-004</a:t>
                      </a:r>
                      <a:endParaRPr sz="1400" u="none" strike="noStrike" cap="none"/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US" sz="1800" b="0" i="0" u="none" strike="noStrike" cap="none">
                          <a:solidFill>
                            <a:srgbClr val="000000"/>
                          </a:solidFill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5.50E+08</a:t>
                      </a:r>
                      <a:endParaRPr sz="1400" u="none" strike="noStrike" cap="none"/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US" sz="1800" b="0" i="0" u="none" strike="noStrike" cap="none">
                          <a:solidFill>
                            <a:srgbClr val="000000"/>
                          </a:solidFill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2.80E+05</a:t>
                      </a:r>
                      <a:endParaRPr sz="1400" u="none" strike="noStrike" cap="none"/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5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US" sz="1800" b="0" i="0" u="none" strike="noStrike" cap="none">
                          <a:solidFill>
                            <a:srgbClr val="000000"/>
                          </a:solidFill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23-WA358-006</a:t>
                      </a:r>
                      <a:endParaRPr sz="1400" u="none" strike="noStrike" cap="none"/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US" sz="1800" b="0" i="0" u="none" strike="noStrike" cap="none">
                          <a:solidFill>
                            <a:srgbClr val="000000"/>
                          </a:solidFill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5.00E+08</a:t>
                      </a:r>
                      <a:endParaRPr sz="1400" u="none" strike="noStrike" cap="none"/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US" sz="1800" b="0" i="0" u="none" strike="noStrike" cap="none">
                          <a:solidFill>
                            <a:srgbClr val="000000"/>
                          </a:solidFill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6.50E+05</a:t>
                      </a:r>
                      <a:endParaRPr sz="1400" u="none" strike="noStrike" cap="none"/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5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US" sz="1800" b="0" i="0" u="none" strike="noStrike" cap="none">
                          <a:solidFill>
                            <a:srgbClr val="000000"/>
                          </a:solidFill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23-WA358-008</a:t>
                      </a:r>
                      <a:endParaRPr sz="1400" u="none" strike="noStrike" cap="none"/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US" sz="1800" b="0" i="0" u="none" strike="noStrike" cap="none">
                          <a:solidFill>
                            <a:srgbClr val="000000"/>
                          </a:solidFill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5.00E+08</a:t>
                      </a:r>
                      <a:endParaRPr sz="1400" u="none" strike="noStrike" cap="none"/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US" sz="1800" b="0" i="0" u="none" strike="noStrike" cap="none">
                          <a:solidFill>
                            <a:srgbClr val="000000"/>
                          </a:solidFill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4.00E+05</a:t>
                      </a:r>
                      <a:endParaRPr sz="1400" u="none" strike="noStrike" cap="none"/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85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US" sz="1800" b="0" i="0" u="none" strike="noStrike" cap="none">
                          <a:solidFill>
                            <a:srgbClr val="000000"/>
                          </a:solidFill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23-WA358-012</a:t>
                      </a:r>
                      <a:endParaRPr sz="1400" u="none" strike="noStrike" cap="none"/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US" sz="1800" b="0" i="0" u="none" strike="noStrike" cap="none">
                          <a:solidFill>
                            <a:srgbClr val="000000"/>
                          </a:solidFill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5.50E+08</a:t>
                      </a:r>
                      <a:endParaRPr sz="1400" u="none" strike="noStrike" cap="none"/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US" sz="1800" b="0" i="0" u="none" strike="noStrike" cap="none">
                          <a:solidFill>
                            <a:srgbClr val="000000"/>
                          </a:solidFill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2.75E+07</a:t>
                      </a:r>
                      <a:endParaRPr sz="1400" u="none" strike="noStrike" cap="none"/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7085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US" sz="1800" b="0" i="0" u="none" strike="noStrike" cap="none">
                          <a:solidFill>
                            <a:srgbClr val="000000"/>
                          </a:solidFill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23-WA358-013</a:t>
                      </a:r>
                      <a:endParaRPr sz="1400" u="none" strike="noStrike" cap="none"/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US" sz="1800" b="0" i="0" u="none" strike="noStrike" cap="none">
                          <a:solidFill>
                            <a:srgbClr val="000000"/>
                          </a:solidFill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5.50E+08</a:t>
                      </a:r>
                      <a:endParaRPr sz="1400" u="none" strike="noStrike" cap="none"/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US" sz="1800" b="0" i="0" u="none" strike="noStrike" cap="none">
                          <a:solidFill>
                            <a:srgbClr val="000000"/>
                          </a:solidFill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2.00E+07</a:t>
                      </a:r>
                      <a:endParaRPr sz="1400" u="none" strike="noStrike" cap="none"/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7085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US" sz="1800" b="0" i="0" u="none" strike="noStrike" cap="none">
                          <a:solidFill>
                            <a:srgbClr val="000000"/>
                          </a:solidFill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23-WA358-015</a:t>
                      </a:r>
                      <a:endParaRPr sz="1400" u="none" strike="noStrike" cap="none"/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US" sz="1800" b="0" i="0" u="none" strike="noStrike" cap="none">
                          <a:solidFill>
                            <a:srgbClr val="000000"/>
                          </a:solidFill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5.50E+08</a:t>
                      </a:r>
                      <a:endParaRPr sz="1400" u="none" strike="noStrike" cap="none"/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US" sz="1800" b="0" i="0" u="none" strike="noStrike" cap="none">
                          <a:solidFill>
                            <a:srgbClr val="000000"/>
                          </a:solidFill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1.00E+07</a:t>
                      </a:r>
                      <a:endParaRPr sz="1400" u="none" strike="noStrike" cap="none"/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7085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US" sz="1800" b="0" i="0" u="none" strike="noStrike" cap="none">
                          <a:solidFill>
                            <a:srgbClr val="000000"/>
                          </a:solidFill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23-WA358-016</a:t>
                      </a:r>
                      <a:endParaRPr sz="1400" u="none" strike="noStrike" cap="none"/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US" sz="1800" b="0" i="0" u="none" strike="noStrike" cap="none">
                          <a:solidFill>
                            <a:srgbClr val="000000"/>
                          </a:solidFill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5.50E+08</a:t>
                      </a:r>
                      <a:endParaRPr sz="1400" u="none" strike="noStrike" cap="none"/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US" sz="1800" b="0" i="0" u="none" strike="noStrike" cap="none">
                          <a:solidFill>
                            <a:srgbClr val="000000"/>
                          </a:solidFill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5.50E+05</a:t>
                      </a:r>
                      <a:endParaRPr sz="1400" u="none" strike="noStrike" cap="none"/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7085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US" sz="1800" b="0" i="0" u="none" strike="noStrike" cap="none">
                          <a:solidFill>
                            <a:srgbClr val="000000"/>
                          </a:solidFill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23-WA358-022</a:t>
                      </a:r>
                      <a:endParaRPr sz="1400" u="none" strike="noStrike" cap="none"/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US" sz="1800" b="0" i="0" u="none" strike="noStrike" cap="none">
                          <a:solidFill>
                            <a:srgbClr val="000000"/>
                          </a:solidFill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5.00E+08</a:t>
                      </a:r>
                      <a:endParaRPr sz="1400" u="none" strike="noStrike" cap="none"/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US" sz="1800" b="0" i="0" u="none" strike="noStrike" cap="none">
                          <a:solidFill>
                            <a:srgbClr val="000000"/>
                          </a:solidFill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2.50E+05</a:t>
                      </a:r>
                      <a:endParaRPr sz="1400" u="none" strike="noStrike" cap="none"/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  <p:sp>
        <p:nvSpPr>
          <p:cNvPr id="311" name="Google Shape;311;p52"/>
          <p:cNvSpPr txBox="1"/>
          <p:nvPr/>
        </p:nvSpPr>
        <p:spPr>
          <a:xfrm>
            <a:off x="1939338" y="5512133"/>
            <a:ext cx="9337813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0" i="1" u="none" strike="noStrike" cap="non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rPr>
              <a:t>Final lots run on GC-FID/SCD (Wallen et al., MBAA TQ (Vol. 58, no. 2) (2021))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6" name="Google Shape;316;p5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90600" y="981628"/>
            <a:ext cx="10224583" cy="5477755"/>
          </a:xfrm>
          <a:prstGeom prst="rect">
            <a:avLst/>
          </a:prstGeom>
          <a:noFill/>
          <a:ln>
            <a:noFill/>
          </a:ln>
        </p:spPr>
      </p:pic>
      <p:sp>
        <p:nvSpPr>
          <p:cNvPr id="317" name="Google Shape;317;p53"/>
          <p:cNvSpPr txBox="1">
            <a:spLocks noGrp="1"/>
          </p:cNvSpPr>
          <p:nvPr>
            <p:ph type="title"/>
          </p:nvPr>
        </p:nvSpPr>
        <p:spPr>
          <a:xfrm>
            <a:off x="495300" y="457200"/>
            <a:ext cx="11201400" cy="6400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200"/>
              <a:buFont typeface="Verdana"/>
              <a:buNone/>
            </a:pPr>
            <a:r>
              <a:rPr lang="en-US"/>
              <a:t>Amarillo® (VGXP01) Harvest Year Differences</a:t>
            </a:r>
            <a:endParaRPr/>
          </a:p>
        </p:txBody>
      </p:sp>
      <p:sp>
        <p:nvSpPr>
          <p:cNvPr id="318" name="Google Shape;318;p53"/>
          <p:cNvSpPr txBox="1">
            <a:spLocks noGrp="1"/>
          </p:cNvSpPr>
          <p:nvPr>
            <p:ph type="sldNum" idx="12"/>
          </p:nvPr>
        </p:nvSpPr>
        <p:spPr>
          <a:xfrm>
            <a:off x="11138526" y="6559169"/>
            <a:ext cx="481974" cy="2194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-US"/>
              <a:t>28</a:t>
            </a:fld>
            <a:endParaRPr/>
          </a:p>
        </p:txBody>
      </p:sp>
      <p:sp>
        <p:nvSpPr>
          <p:cNvPr id="319" name="Google Shape;319;p53"/>
          <p:cNvSpPr/>
          <p:nvPr/>
        </p:nvSpPr>
        <p:spPr>
          <a:xfrm>
            <a:off x="1517588" y="1005251"/>
            <a:ext cx="3054412" cy="283845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320" name="Google Shape;320;p53"/>
          <p:cNvSpPr/>
          <p:nvPr/>
        </p:nvSpPr>
        <p:spPr>
          <a:xfrm>
            <a:off x="1517589" y="2713442"/>
            <a:ext cx="2943225" cy="283845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321" name="Google Shape;321;p53"/>
          <p:cNvSpPr/>
          <p:nvPr/>
        </p:nvSpPr>
        <p:spPr>
          <a:xfrm>
            <a:off x="1517589" y="4400090"/>
            <a:ext cx="3295651" cy="283845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322" name="Google Shape;322;p53"/>
          <p:cNvSpPr txBox="1"/>
          <p:nvPr/>
        </p:nvSpPr>
        <p:spPr>
          <a:xfrm>
            <a:off x="9067800" y="1097280"/>
            <a:ext cx="2153154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1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19-WA358-017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3" name="Google Shape;323;p53"/>
          <p:cNvSpPr txBox="1"/>
          <p:nvPr/>
        </p:nvSpPr>
        <p:spPr>
          <a:xfrm>
            <a:off x="9026586" y="2803207"/>
            <a:ext cx="2153154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1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22-WA358-017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4" name="Google Shape;324;p53"/>
          <p:cNvSpPr txBox="1"/>
          <p:nvPr/>
        </p:nvSpPr>
        <p:spPr>
          <a:xfrm>
            <a:off x="9026586" y="4484862"/>
            <a:ext cx="2153154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1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23-WA358-016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5" name="Google Shape;325;p53"/>
          <p:cNvSpPr txBox="1"/>
          <p:nvPr/>
        </p:nvSpPr>
        <p:spPr>
          <a:xfrm>
            <a:off x="10262501" y="1391908"/>
            <a:ext cx="917239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09/2/19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6" name="Google Shape;326;p53"/>
          <p:cNvSpPr txBox="1"/>
          <p:nvPr/>
        </p:nvSpPr>
        <p:spPr>
          <a:xfrm>
            <a:off x="10210846" y="3097835"/>
            <a:ext cx="917239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09/5/22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7" name="Google Shape;327;p53"/>
          <p:cNvSpPr txBox="1"/>
          <p:nvPr/>
        </p:nvSpPr>
        <p:spPr>
          <a:xfrm>
            <a:off x="10221287" y="4795810"/>
            <a:ext cx="917239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09/5/23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2" name="Google Shape;332;p5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90600" y="981628"/>
            <a:ext cx="10224583" cy="5477755"/>
          </a:xfrm>
          <a:prstGeom prst="rect">
            <a:avLst/>
          </a:prstGeom>
          <a:noFill/>
          <a:ln>
            <a:noFill/>
          </a:ln>
        </p:spPr>
      </p:pic>
      <p:sp>
        <p:nvSpPr>
          <p:cNvPr id="333" name="Google Shape;333;p54"/>
          <p:cNvSpPr txBox="1">
            <a:spLocks noGrp="1"/>
          </p:cNvSpPr>
          <p:nvPr>
            <p:ph type="title"/>
          </p:nvPr>
        </p:nvSpPr>
        <p:spPr>
          <a:xfrm>
            <a:off x="495300" y="457200"/>
            <a:ext cx="11201400" cy="6400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200"/>
              <a:buFont typeface="Verdana"/>
              <a:buNone/>
            </a:pPr>
            <a:r>
              <a:rPr lang="en-US"/>
              <a:t>Amarillo® (VGXP01) Sulfur Intensity</a:t>
            </a:r>
            <a:endParaRPr/>
          </a:p>
        </p:txBody>
      </p:sp>
      <p:sp>
        <p:nvSpPr>
          <p:cNvPr id="334" name="Google Shape;334;p54"/>
          <p:cNvSpPr txBox="1">
            <a:spLocks noGrp="1"/>
          </p:cNvSpPr>
          <p:nvPr>
            <p:ph type="sldNum" idx="12"/>
          </p:nvPr>
        </p:nvSpPr>
        <p:spPr>
          <a:xfrm>
            <a:off x="11138526" y="6559169"/>
            <a:ext cx="481974" cy="2194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-US"/>
              <a:t>29</a:t>
            </a:fld>
            <a:endParaRPr/>
          </a:p>
        </p:txBody>
      </p:sp>
      <p:sp>
        <p:nvSpPr>
          <p:cNvPr id="335" name="Google Shape;335;p54"/>
          <p:cNvSpPr/>
          <p:nvPr/>
        </p:nvSpPr>
        <p:spPr>
          <a:xfrm>
            <a:off x="1517588" y="1005251"/>
            <a:ext cx="3054412" cy="283845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336" name="Google Shape;336;p54"/>
          <p:cNvSpPr/>
          <p:nvPr/>
        </p:nvSpPr>
        <p:spPr>
          <a:xfrm>
            <a:off x="1517589" y="2713442"/>
            <a:ext cx="2943225" cy="283845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337" name="Google Shape;337;p54"/>
          <p:cNvSpPr/>
          <p:nvPr/>
        </p:nvSpPr>
        <p:spPr>
          <a:xfrm>
            <a:off x="1517589" y="4400090"/>
            <a:ext cx="3295651" cy="283845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338" name="Google Shape;338;p54"/>
          <p:cNvSpPr txBox="1"/>
          <p:nvPr/>
        </p:nvSpPr>
        <p:spPr>
          <a:xfrm>
            <a:off x="9067800" y="1097280"/>
            <a:ext cx="2153154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1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19-WA358-017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9" name="Google Shape;339;p54"/>
          <p:cNvSpPr txBox="1"/>
          <p:nvPr/>
        </p:nvSpPr>
        <p:spPr>
          <a:xfrm>
            <a:off x="9026586" y="2803207"/>
            <a:ext cx="2153154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1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22-WA358-017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0" name="Google Shape;340;p54"/>
          <p:cNvSpPr txBox="1"/>
          <p:nvPr/>
        </p:nvSpPr>
        <p:spPr>
          <a:xfrm>
            <a:off x="9026586" y="4484862"/>
            <a:ext cx="2153154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1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23-WA358-016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1" name="Google Shape;341;p54"/>
          <p:cNvSpPr txBox="1"/>
          <p:nvPr/>
        </p:nvSpPr>
        <p:spPr>
          <a:xfrm>
            <a:off x="145213" y="1924145"/>
            <a:ext cx="1184940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1" i="0" u="none" strike="noStrike" cap="none" dirty="0">
                <a:solidFill>
                  <a:schemeClr val="accent1"/>
                </a:solidFill>
                <a:latin typeface="Verdana"/>
                <a:ea typeface="Verdana"/>
                <a:cs typeface="Verdana"/>
                <a:sym typeface="Verdana"/>
              </a:rPr>
              <a:t>2.5x10</a:t>
            </a:r>
            <a:r>
              <a:rPr lang="en-US" sz="1800" b="1" i="0" u="none" strike="noStrike" cap="none" baseline="30000" dirty="0">
                <a:solidFill>
                  <a:schemeClr val="accent1"/>
                </a:solidFill>
                <a:latin typeface="Verdana"/>
                <a:ea typeface="Verdana"/>
                <a:cs typeface="Verdana"/>
                <a:sym typeface="Verdana"/>
              </a:rPr>
              <a:t>7</a:t>
            </a:r>
            <a:endParaRPr sz="1800" b="1" i="0" u="none" strike="noStrike" cap="none" dirty="0">
              <a:solidFill>
                <a:schemeClr val="accent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342" name="Google Shape;342;p54"/>
          <p:cNvSpPr txBox="1"/>
          <p:nvPr/>
        </p:nvSpPr>
        <p:spPr>
          <a:xfrm>
            <a:off x="268645" y="3359071"/>
            <a:ext cx="938077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1" i="0" u="none" strike="noStrike" cap="none">
                <a:solidFill>
                  <a:schemeClr val="accent1"/>
                </a:solidFill>
                <a:latin typeface="Verdana"/>
                <a:ea typeface="Verdana"/>
                <a:cs typeface="Verdana"/>
                <a:sym typeface="Verdana"/>
              </a:rPr>
              <a:t>7x10</a:t>
            </a:r>
            <a:r>
              <a:rPr lang="en-US" sz="1800" b="1" i="0" u="none" strike="noStrike" cap="none" baseline="30000">
                <a:solidFill>
                  <a:schemeClr val="accent1"/>
                </a:solidFill>
                <a:latin typeface="Verdana"/>
                <a:ea typeface="Verdana"/>
                <a:cs typeface="Verdana"/>
                <a:sym typeface="Verdana"/>
              </a:rPr>
              <a:t>4</a:t>
            </a:r>
            <a:endParaRPr sz="1800" b="1" i="0" u="none" strike="noStrike" cap="none">
              <a:solidFill>
                <a:schemeClr val="accent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343" name="Google Shape;343;p54"/>
          <p:cNvSpPr txBox="1"/>
          <p:nvPr/>
        </p:nvSpPr>
        <p:spPr>
          <a:xfrm>
            <a:off x="287595" y="5156550"/>
            <a:ext cx="938077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1" i="0" u="none" strike="noStrike" cap="none">
                <a:solidFill>
                  <a:schemeClr val="accent1"/>
                </a:solidFill>
                <a:latin typeface="Verdana"/>
                <a:ea typeface="Verdana"/>
                <a:cs typeface="Verdana"/>
                <a:sym typeface="Verdana"/>
              </a:rPr>
              <a:t>8x10</a:t>
            </a:r>
            <a:r>
              <a:rPr lang="en-US" sz="1800" b="1" i="0" u="none" strike="noStrike" cap="none" baseline="30000">
                <a:solidFill>
                  <a:schemeClr val="accent1"/>
                </a:solidFill>
                <a:latin typeface="Verdana"/>
                <a:ea typeface="Verdana"/>
                <a:cs typeface="Verdana"/>
                <a:sym typeface="Verdana"/>
              </a:rPr>
              <a:t>5</a:t>
            </a:r>
            <a:endParaRPr sz="1800" b="1" i="0" u="none" strike="noStrike" cap="none">
              <a:solidFill>
                <a:schemeClr val="accent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344" name="Google Shape;344;p54"/>
          <p:cNvSpPr txBox="1"/>
          <p:nvPr/>
        </p:nvSpPr>
        <p:spPr>
          <a:xfrm>
            <a:off x="10262501" y="1391908"/>
            <a:ext cx="917239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09/2/19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5" name="Google Shape;345;p54"/>
          <p:cNvSpPr txBox="1"/>
          <p:nvPr/>
        </p:nvSpPr>
        <p:spPr>
          <a:xfrm>
            <a:off x="10210846" y="3097835"/>
            <a:ext cx="917239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09/5/22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6" name="Google Shape;346;p54"/>
          <p:cNvSpPr txBox="1"/>
          <p:nvPr/>
        </p:nvSpPr>
        <p:spPr>
          <a:xfrm>
            <a:off x="10221287" y="4795810"/>
            <a:ext cx="917239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09/5/23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31"/>
          <p:cNvSpPr txBox="1">
            <a:spLocks noGrp="1"/>
          </p:cNvSpPr>
          <p:nvPr>
            <p:ph type="title"/>
          </p:nvPr>
        </p:nvSpPr>
        <p:spPr>
          <a:xfrm>
            <a:off x="495300" y="457200"/>
            <a:ext cx="11201400" cy="6400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200"/>
              <a:buFont typeface="Verdana"/>
              <a:buNone/>
            </a:pPr>
            <a:r>
              <a:rPr lang="en-US"/>
              <a:t>Introductions</a:t>
            </a:r>
            <a:endParaRPr/>
          </a:p>
        </p:txBody>
      </p:sp>
      <p:sp>
        <p:nvSpPr>
          <p:cNvPr id="131" name="Google Shape;131;p31"/>
          <p:cNvSpPr txBox="1">
            <a:spLocks noGrp="1"/>
          </p:cNvSpPr>
          <p:nvPr>
            <p:ph type="body" idx="1"/>
          </p:nvPr>
        </p:nvSpPr>
        <p:spPr>
          <a:xfrm>
            <a:off x="495300" y="1485900"/>
            <a:ext cx="11022300" cy="476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2860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400"/>
              <a:buChar char="•"/>
            </a:pPr>
            <a:r>
              <a:rPr lang="en-US" sz="2000" strike="sngStrike" dirty="0">
                <a:solidFill>
                  <a:schemeClr val="accent5"/>
                </a:solidFill>
              </a:rPr>
              <a:t>Marshall Ligare - Director of Research and Development at </a:t>
            </a:r>
            <a:r>
              <a:rPr lang="en-US" sz="2000" strike="sngStrike" dirty="0" err="1">
                <a:solidFill>
                  <a:schemeClr val="accent5"/>
                </a:solidFill>
              </a:rPr>
              <a:t>Vuca</a:t>
            </a:r>
            <a:r>
              <a:rPr lang="en-US" sz="2000" strike="sngStrike" dirty="0">
                <a:solidFill>
                  <a:schemeClr val="accent5"/>
                </a:solidFill>
              </a:rPr>
              <a:t> Farms</a:t>
            </a:r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endParaRPr lang="en-US" sz="2000" strike="sngStrike" dirty="0"/>
          </a:p>
          <a:p>
            <a:pPr marL="22860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400"/>
              <a:buChar char="•"/>
            </a:pPr>
            <a:r>
              <a:rPr lang="en-US" dirty="0"/>
              <a:t>Breeze Outhwaite- Senior Innovations Chemist at Totally Natural Solutions</a:t>
            </a:r>
            <a:endParaRPr dirty="0"/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endParaRPr dirty="0"/>
          </a:p>
          <a:p>
            <a:pPr marL="228600" indent="-228600">
              <a:spcBef>
                <a:spcPts val="0"/>
              </a:spcBef>
              <a:buSzPts val="2400"/>
            </a:pPr>
            <a:r>
              <a:rPr lang="en-US" dirty="0"/>
              <a:t>Aaron Justus- East Village Brewing Co. Founder/ Head Brewer </a:t>
            </a:r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endParaRPr lang="en-US" dirty="0"/>
          </a:p>
          <a:p>
            <a:pPr marL="22860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400"/>
              <a:buChar char="•"/>
            </a:pPr>
            <a:r>
              <a:rPr lang="en-US" dirty="0"/>
              <a:t>Mike </a:t>
            </a:r>
            <a:r>
              <a:rPr lang="en-US" dirty="0" err="1"/>
              <a:t>Pelechaty</a:t>
            </a:r>
            <a:r>
              <a:rPr lang="en-US" dirty="0"/>
              <a:t>- Masthead Brewing Co. Founder/Head of Operations</a:t>
            </a:r>
            <a:endParaRPr dirty="0"/>
          </a:p>
          <a:p>
            <a:pPr marL="228600" lvl="0" indent="-762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endParaRPr dirty="0"/>
          </a:p>
          <a:p>
            <a:pPr marL="22860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400"/>
              <a:buChar char="•"/>
            </a:pPr>
            <a:r>
              <a:rPr lang="en-US" dirty="0"/>
              <a:t>Tim Wallen - </a:t>
            </a:r>
            <a:r>
              <a:rPr lang="en-US" sz="2400" dirty="0"/>
              <a:t>Research Chemist/Technical Outreach at </a:t>
            </a:r>
            <a:r>
              <a:rPr lang="en-US" sz="2400" dirty="0" err="1"/>
              <a:t>Hoptechnic</a:t>
            </a:r>
            <a:r>
              <a:rPr lang="en-US" sz="2400" dirty="0">
                <a:latin typeface="Calibri"/>
                <a:ea typeface="Calibri"/>
                <a:cs typeface="Calibri"/>
                <a:sym typeface="Calibri"/>
              </a:rPr>
              <a:t>®</a:t>
            </a:r>
            <a:r>
              <a:rPr lang="en-US" sz="2400" dirty="0"/>
              <a:t>/Virgil Gamache Farms</a:t>
            </a:r>
            <a:endParaRPr dirty="0"/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endParaRPr dirty="0"/>
          </a:p>
          <a:p>
            <a:pPr marL="228600" lvl="0" indent="-762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endParaRPr sz="2200" dirty="0"/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endParaRPr dirty="0"/>
          </a:p>
        </p:txBody>
      </p:sp>
      <p:sp>
        <p:nvSpPr>
          <p:cNvPr id="132" name="Google Shape;132;p31"/>
          <p:cNvSpPr txBox="1">
            <a:spLocks noGrp="1"/>
          </p:cNvSpPr>
          <p:nvPr>
            <p:ph type="sldNum" idx="12"/>
          </p:nvPr>
        </p:nvSpPr>
        <p:spPr>
          <a:xfrm>
            <a:off x="11138526" y="6559169"/>
            <a:ext cx="481974" cy="2194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-US"/>
              <a:t>3</a:t>
            </a:fld>
            <a:endParaRPr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1" name="Google Shape;351;p5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618200" y="1005251"/>
            <a:ext cx="9655814" cy="5465278"/>
          </a:xfrm>
          <a:prstGeom prst="rect">
            <a:avLst/>
          </a:prstGeom>
          <a:noFill/>
          <a:ln>
            <a:noFill/>
          </a:ln>
        </p:spPr>
      </p:pic>
      <p:sp>
        <p:nvSpPr>
          <p:cNvPr id="352" name="Google Shape;352;p55"/>
          <p:cNvSpPr txBox="1">
            <a:spLocks noGrp="1"/>
          </p:cNvSpPr>
          <p:nvPr>
            <p:ph type="title"/>
          </p:nvPr>
        </p:nvSpPr>
        <p:spPr>
          <a:xfrm>
            <a:off x="495300" y="457200"/>
            <a:ext cx="11201400" cy="6400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200"/>
              <a:buFont typeface="Verdana"/>
              <a:buNone/>
            </a:pPr>
            <a:r>
              <a:rPr lang="en-US"/>
              <a:t>Amarillo® (VGXP01) Sulfur Intensity</a:t>
            </a:r>
            <a:endParaRPr/>
          </a:p>
        </p:txBody>
      </p:sp>
      <p:sp>
        <p:nvSpPr>
          <p:cNvPr id="353" name="Google Shape;353;p55"/>
          <p:cNvSpPr txBox="1">
            <a:spLocks noGrp="1"/>
          </p:cNvSpPr>
          <p:nvPr>
            <p:ph type="sldNum" idx="12"/>
          </p:nvPr>
        </p:nvSpPr>
        <p:spPr>
          <a:xfrm>
            <a:off x="11138526" y="6559169"/>
            <a:ext cx="481974" cy="2194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-US"/>
              <a:t>30</a:t>
            </a:fld>
            <a:endParaRPr/>
          </a:p>
        </p:txBody>
      </p:sp>
      <p:sp>
        <p:nvSpPr>
          <p:cNvPr id="354" name="Google Shape;354;p55"/>
          <p:cNvSpPr/>
          <p:nvPr/>
        </p:nvSpPr>
        <p:spPr>
          <a:xfrm>
            <a:off x="2098502" y="1041421"/>
            <a:ext cx="3054412" cy="283845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355" name="Google Shape;355;p55"/>
          <p:cNvSpPr txBox="1"/>
          <p:nvPr/>
        </p:nvSpPr>
        <p:spPr>
          <a:xfrm>
            <a:off x="9173165" y="1080555"/>
            <a:ext cx="2071401" cy="9233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1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2019 </a:t>
            </a:r>
            <a:r>
              <a:rPr lang="en-US"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(09/2/19)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1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2022 </a:t>
            </a:r>
            <a:r>
              <a:rPr lang="en-US"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(09/5/22)</a:t>
            </a:r>
            <a:endParaRPr sz="1800" b="1" i="0" u="none" strike="noStrike" cap="none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1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2023 </a:t>
            </a:r>
            <a:r>
              <a:rPr lang="en-US"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(09/5/23)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0" name="Google Shape;360;p5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506070" y="986265"/>
            <a:ext cx="9520518" cy="5388699"/>
          </a:xfrm>
          <a:prstGeom prst="rect">
            <a:avLst/>
          </a:prstGeom>
          <a:noFill/>
          <a:ln>
            <a:noFill/>
          </a:ln>
        </p:spPr>
      </p:pic>
      <p:sp>
        <p:nvSpPr>
          <p:cNvPr id="361" name="Google Shape;361;p56"/>
          <p:cNvSpPr txBox="1">
            <a:spLocks noGrp="1"/>
          </p:cNvSpPr>
          <p:nvPr>
            <p:ph type="title"/>
          </p:nvPr>
        </p:nvSpPr>
        <p:spPr>
          <a:xfrm>
            <a:off x="495300" y="457200"/>
            <a:ext cx="11201400" cy="6400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200"/>
              <a:buFont typeface="Verdana"/>
              <a:buNone/>
            </a:pPr>
            <a:r>
              <a:rPr lang="en-US"/>
              <a:t>Amarillo® (VGXP01) Sulfur Intensity</a:t>
            </a:r>
            <a:endParaRPr/>
          </a:p>
        </p:txBody>
      </p:sp>
      <p:sp>
        <p:nvSpPr>
          <p:cNvPr id="362" name="Google Shape;362;p56"/>
          <p:cNvSpPr txBox="1">
            <a:spLocks noGrp="1"/>
          </p:cNvSpPr>
          <p:nvPr>
            <p:ph type="sldNum" idx="12"/>
          </p:nvPr>
        </p:nvSpPr>
        <p:spPr>
          <a:xfrm>
            <a:off x="11138526" y="6559169"/>
            <a:ext cx="481974" cy="2194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-US"/>
              <a:t>31</a:t>
            </a:fld>
            <a:endParaRPr/>
          </a:p>
        </p:txBody>
      </p:sp>
      <p:sp>
        <p:nvSpPr>
          <p:cNvPr id="363" name="Google Shape;363;p56"/>
          <p:cNvSpPr/>
          <p:nvPr/>
        </p:nvSpPr>
        <p:spPr>
          <a:xfrm>
            <a:off x="1958652" y="1000174"/>
            <a:ext cx="3054412" cy="283845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364" name="Google Shape;364;p56"/>
          <p:cNvSpPr txBox="1"/>
          <p:nvPr/>
        </p:nvSpPr>
        <p:spPr>
          <a:xfrm>
            <a:off x="8807711" y="1065007"/>
            <a:ext cx="2218877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1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2019 </a:t>
            </a:r>
            <a:r>
              <a:rPr lang="en-US"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(09/2/19)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1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2023 </a:t>
            </a:r>
            <a:r>
              <a:rPr lang="en-US"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(09/11/23)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9" name="Google Shape;369;p57"/>
          <p:cNvSpPr txBox="1">
            <a:spLocks noGrp="1"/>
          </p:cNvSpPr>
          <p:nvPr>
            <p:ph type="title"/>
          </p:nvPr>
        </p:nvSpPr>
        <p:spPr>
          <a:xfrm>
            <a:off x="495300" y="457200"/>
            <a:ext cx="11201400" cy="6400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200"/>
              <a:buFont typeface="Verdana"/>
              <a:buNone/>
            </a:pPr>
            <a:r>
              <a:rPr lang="en-US"/>
              <a:t>Saaz (Ozvald-72 c.v.) Harvest Year Differences</a:t>
            </a:r>
            <a:endParaRPr/>
          </a:p>
        </p:txBody>
      </p:sp>
      <p:sp>
        <p:nvSpPr>
          <p:cNvPr id="370" name="Google Shape;370;p57"/>
          <p:cNvSpPr txBox="1">
            <a:spLocks noGrp="1"/>
          </p:cNvSpPr>
          <p:nvPr>
            <p:ph type="sldNum" idx="12"/>
          </p:nvPr>
        </p:nvSpPr>
        <p:spPr>
          <a:xfrm>
            <a:off x="11138526" y="6559169"/>
            <a:ext cx="481974" cy="2194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-US"/>
              <a:t>32</a:t>
            </a:fld>
            <a:endParaRPr/>
          </a:p>
        </p:txBody>
      </p:sp>
      <p:pic>
        <p:nvPicPr>
          <p:cNvPr id="371" name="Google Shape;371;p5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119188" y="968371"/>
            <a:ext cx="10019338" cy="5367797"/>
          </a:xfrm>
          <a:prstGeom prst="rect">
            <a:avLst/>
          </a:prstGeom>
          <a:noFill/>
          <a:ln>
            <a:noFill/>
          </a:ln>
        </p:spPr>
      </p:pic>
      <p:sp>
        <p:nvSpPr>
          <p:cNvPr id="372" name="Google Shape;372;p57"/>
          <p:cNvSpPr txBox="1"/>
          <p:nvPr/>
        </p:nvSpPr>
        <p:spPr>
          <a:xfrm>
            <a:off x="9178986" y="950949"/>
            <a:ext cx="2032929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1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19-ID101-102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3" name="Google Shape;373;p57"/>
          <p:cNvSpPr txBox="1"/>
          <p:nvPr/>
        </p:nvSpPr>
        <p:spPr>
          <a:xfrm>
            <a:off x="9178986" y="2618540"/>
            <a:ext cx="2032929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1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21-ID101-102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4" name="Google Shape;374;p57"/>
          <p:cNvSpPr txBox="1"/>
          <p:nvPr/>
        </p:nvSpPr>
        <p:spPr>
          <a:xfrm>
            <a:off x="9178986" y="4385021"/>
            <a:ext cx="2032929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1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23-ID101-101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5" name="Google Shape;375;p57"/>
          <p:cNvSpPr txBox="1"/>
          <p:nvPr/>
        </p:nvSpPr>
        <p:spPr>
          <a:xfrm>
            <a:off x="10146300" y="1218707"/>
            <a:ext cx="1031051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08/22/19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6" name="Google Shape;376;p57"/>
          <p:cNvSpPr txBox="1"/>
          <p:nvPr/>
        </p:nvSpPr>
        <p:spPr>
          <a:xfrm>
            <a:off x="10146299" y="2882682"/>
            <a:ext cx="1031051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08/24/21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7" name="Google Shape;377;p57"/>
          <p:cNvSpPr txBox="1"/>
          <p:nvPr/>
        </p:nvSpPr>
        <p:spPr>
          <a:xfrm>
            <a:off x="10242803" y="4645202"/>
            <a:ext cx="917239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08/7/23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8" name="Google Shape;378;p57"/>
          <p:cNvSpPr/>
          <p:nvPr/>
        </p:nvSpPr>
        <p:spPr>
          <a:xfrm>
            <a:off x="1660464" y="999684"/>
            <a:ext cx="3054412" cy="283845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379" name="Google Shape;379;p57"/>
          <p:cNvSpPr/>
          <p:nvPr/>
        </p:nvSpPr>
        <p:spPr>
          <a:xfrm>
            <a:off x="1660464" y="2691283"/>
            <a:ext cx="2943225" cy="283845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380" name="Google Shape;380;p57"/>
          <p:cNvSpPr/>
          <p:nvPr/>
        </p:nvSpPr>
        <p:spPr>
          <a:xfrm>
            <a:off x="1660464" y="4382882"/>
            <a:ext cx="3295651" cy="283845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5" name="Google Shape;385;p58"/>
          <p:cNvSpPr txBox="1">
            <a:spLocks noGrp="1"/>
          </p:cNvSpPr>
          <p:nvPr>
            <p:ph type="title"/>
          </p:nvPr>
        </p:nvSpPr>
        <p:spPr>
          <a:xfrm>
            <a:off x="495300" y="457200"/>
            <a:ext cx="11201400" cy="6400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200"/>
              <a:buFont typeface="Verdana"/>
              <a:buNone/>
            </a:pPr>
            <a:r>
              <a:rPr lang="en-US"/>
              <a:t>Saaz (Ozvald-72 c.v.) Sulfur Intensity</a:t>
            </a:r>
            <a:endParaRPr/>
          </a:p>
        </p:txBody>
      </p:sp>
      <p:sp>
        <p:nvSpPr>
          <p:cNvPr id="386" name="Google Shape;386;p58"/>
          <p:cNvSpPr txBox="1">
            <a:spLocks noGrp="1"/>
          </p:cNvSpPr>
          <p:nvPr>
            <p:ph type="sldNum" idx="12"/>
          </p:nvPr>
        </p:nvSpPr>
        <p:spPr>
          <a:xfrm>
            <a:off x="11138526" y="6559169"/>
            <a:ext cx="481974" cy="2194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-US"/>
              <a:t>33</a:t>
            </a:fld>
            <a:endParaRPr/>
          </a:p>
        </p:txBody>
      </p:sp>
      <p:pic>
        <p:nvPicPr>
          <p:cNvPr id="387" name="Google Shape;387;p5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119188" y="968371"/>
            <a:ext cx="10019338" cy="5367797"/>
          </a:xfrm>
          <a:prstGeom prst="rect">
            <a:avLst/>
          </a:prstGeom>
          <a:noFill/>
          <a:ln>
            <a:noFill/>
          </a:ln>
        </p:spPr>
      </p:pic>
      <p:sp>
        <p:nvSpPr>
          <p:cNvPr id="388" name="Google Shape;388;p58"/>
          <p:cNvSpPr txBox="1"/>
          <p:nvPr/>
        </p:nvSpPr>
        <p:spPr>
          <a:xfrm>
            <a:off x="9178986" y="950949"/>
            <a:ext cx="2032929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1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19-ID101-102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9" name="Google Shape;389;p58"/>
          <p:cNvSpPr txBox="1"/>
          <p:nvPr/>
        </p:nvSpPr>
        <p:spPr>
          <a:xfrm>
            <a:off x="9178986" y="2618540"/>
            <a:ext cx="2032929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1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21-ID101-102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90" name="Google Shape;390;p58"/>
          <p:cNvSpPr txBox="1"/>
          <p:nvPr/>
        </p:nvSpPr>
        <p:spPr>
          <a:xfrm>
            <a:off x="9178986" y="4385021"/>
            <a:ext cx="2032929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1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23-ID101-101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91" name="Google Shape;391;p58"/>
          <p:cNvSpPr/>
          <p:nvPr/>
        </p:nvSpPr>
        <p:spPr>
          <a:xfrm>
            <a:off x="1660464" y="999684"/>
            <a:ext cx="3054412" cy="283845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392" name="Google Shape;392;p58"/>
          <p:cNvSpPr/>
          <p:nvPr/>
        </p:nvSpPr>
        <p:spPr>
          <a:xfrm>
            <a:off x="1660464" y="2691283"/>
            <a:ext cx="2943225" cy="283845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393" name="Google Shape;393;p58"/>
          <p:cNvSpPr/>
          <p:nvPr/>
        </p:nvSpPr>
        <p:spPr>
          <a:xfrm>
            <a:off x="1660464" y="4382882"/>
            <a:ext cx="3295651" cy="283845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394" name="Google Shape;394;p58"/>
          <p:cNvSpPr txBox="1"/>
          <p:nvPr/>
        </p:nvSpPr>
        <p:spPr>
          <a:xfrm>
            <a:off x="338206" y="1626687"/>
            <a:ext cx="938077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1" i="0" u="none" strike="noStrike" cap="none">
                <a:solidFill>
                  <a:schemeClr val="accent1"/>
                </a:solidFill>
                <a:latin typeface="Verdana"/>
                <a:ea typeface="Verdana"/>
                <a:cs typeface="Verdana"/>
                <a:sym typeface="Verdana"/>
              </a:rPr>
              <a:t>4x10</a:t>
            </a:r>
            <a:r>
              <a:rPr lang="en-US" sz="1800" b="1" i="0" u="none" strike="noStrike" cap="none" baseline="30000">
                <a:solidFill>
                  <a:schemeClr val="accent1"/>
                </a:solidFill>
                <a:latin typeface="Verdana"/>
                <a:ea typeface="Verdana"/>
                <a:cs typeface="Verdana"/>
                <a:sym typeface="Verdana"/>
              </a:rPr>
              <a:t>6</a:t>
            </a:r>
            <a:endParaRPr sz="1800" b="1" i="0" u="none" strike="noStrike" cap="none">
              <a:solidFill>
                <a:schemeClr val="accent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395" name="Google Shape;395;p58"/>
          <p:cNvSpPr txBox="1"/>
          <p:nvPr/>
        </p:nvSpPr>
        <p:spPr>
          <a:xfrm>
            <a:off x="250493" y="3458892"/>
            <a:ext cx="1184940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1" i="0" u="none" strike="noStrike" cap="none">
                <a:solidFill>
                  <a:schemeClr val="accent1"/>
                </a:solidFill>
                <a:latin typeface="Verdana"/>
                <a:ea typeface="Verdana"/>
                <a:cs typeface="Verdana"/>
                <a:sym typeface="Verdana"/>
              </a:rPr>
              <a:t>1.2x10</a:t>
            </a:r>
            <a:r>
              <a:rPr lang="en-US" sz="1800" b="1" i="0" u="none" strike="noStrike" cap="none" baseline="30000">
                <a:solidFill>
                  <a:schemeClr val="accent1"/>
                </a:solidFill>
                <a:latin typeface="Verdana"/>
                <a:ea typeface="Verdana"/>
                <a:cs typeface="Verdana"/>
                <a:sym typeface="Verdana"/>
              </a:rPr>
              <a:t>5</a:t>
            </a:r>
            <a:endParaRPr sz="1800" b="1" i="0" u="none" strike="noStrike" cap="none">
              <a:solidFill>
                <a:schemeClr val="accent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396" name="Google Shape;396;p58"/>
          <p:cNvSpPr txBox="1"/>
          <p:nvPr/>
        </p:nvSpPr>
        <p:spPr>
          <a:xfrm>
            <a:off x="287595" y="5156550"/>
            <a:ext cx="1184940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1" i="0" u="none" strike="noStrike" cap="none">
                <a:solidFill>
                  <a:schemeClr val="accent1"/>
                </a:solidFill>
                <a:latin typeface="Verdana"/>
                <a:ea typeface="Verdana"/>
                <a:cs typeface="Verdana"/>
                <a:sym typeface="Verdana"/>
              </a:rPr>
              <a:t>2.5x10</a:t>
            </a:r>
            <a:r>
              <a:rPr lang="en-US" sz="1800" b="1" i="0" u="none" strike="noStrike" cap="none" baseline="30000">
                <a:solidFill>
                  <a:schemeClr val="accent1"/>
                </a:solidFill>
                <a:latin typeface="Verdana"/>
                <a:ea typeface="Verdana"/>
                <a:cs typeface="Verdana"/>
                <a:sym typeface="Verdana"/>
              </a:rPr>
              <a:t>6</a:t>
            </a:r>
            <a:endParaRPr sz="1800" b="1" i="0" u="none" strike="noStrike" cap="none">
              <a:solidFill>
                <a:schemeClr val="accent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397" name="Google Shape;397;p58"/>
          <p:cNvSpPr txBox="1"/>
          <p:nvPr/>
        </p:nvSpPr>
        <p:spPr>
          <a:xfrm>
            <a:off x="10146300" y="1218707"/>
            <a:ext cx="1031051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08/22/19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98" name="Google Shape;398;p58"/>
          <p:cNvSpPr txBox="1"/>
          <p:nvPr/>
        </p:nvSpPr>
        <p:spPr>
          <a:xfrm>
            <a:off x="10146299" y="2882682"/>
            <a:ext cx="1031051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08/24/21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99" name="Google Shape;399;p58"/>
          <p:cNvSpPr txBox="1"/>
          <p:nvPr/>
        </p:nvSpPr>
        <p:spPr>
          <a:xfrm>
            <a:off x="10242803" y="4645202"/>
            <a:ext cx="917239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08/7/23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4" name="Google Shape;404;p59"/>
          <p:cNvSpPr txBox="1">
            <a:spLocks noGrp="1"/>
          </p:cNvSpPr>
          <p:nvPr>
            <p:ph type="title"/>
          </p:nvPr>
        </p:nvSpPr>
        <p:spPr>
          <a:xfrm>
            <a:off x="3370521" y="2795003"/>
            <a:ext cx="8821478" cy="830956"/>
          </a:xfrm>
          <a:prstGeom prst="rect">
            <a:avLst/>
          </a:prstGeom>
          <a:solidFill>
            <a:schemeClr val="accent1">
              <a:alpha val="82352"/>
            </a:schemeClr>
          </a:solidFill>
          <a:ln>
            <a:noFill/>
          </a:ln>
        </p:spPr>
        <p:txBody>
          <a:bodyPr spcFirstLastPara="1" wrap="square" lIns="182875" tIns="45700" rIns="91425" bIns="45700" anchor="ctr" anchorCtr="0">
            <a:sp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Verdana"/>
              <a:buNone/>
            </a:pPr>
            <a:r>
              <a:rPr lang="en-US"/>
              <a:t>“Fresher” = Better?</a:t>
            </a:r>
            <a:endParaRPr sz="7200"/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" name="Google Shape;409;p60"/>
          <p:cNvSpPr txBox="1">
            <a:spLocks noGrp="1"/>
          </p:cNvSpPr>
          <p:nvPr>
            <p:ph type="title"/>
          </p:nvPr>
        </p:nvSpPr>
        <p:spPr>
          <a:xfrm>
            <a:off x="495300" y="457200"/>
            <a:ext cx="11201400" cy="6400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200"/>
              <a:buFont typeface="Verdana"/>
              <a:buNone/>
            </a:pPr>
            <a:r>
              <a:rPr lang="en-US"/>
              <a:t>Amarillo® T-90 Lots</a:t>
            </a:r>
            <a:endParaRPr/>
          </a:p>
        </p:txBody>
      </p:sp>
      <p:sp>
        <p:nvSpPr>
          <p:cNvPr id="410" name="Google Shape;410;p60"/>
          <p:cNvSpPr txBox="1">
            <a:spLocks noGrp="1"/>
          </p:cNvSpPr>
          <p:nvPr>
            <p:ph type="sldNum" idx="12"/>
          </p:nvPr>
        </p:nvSpPr>
        <p:spPr>
          <a:xfrm>
            <a:off x="11138526" y="6559169"/>
            <a:ext cx="481974" cy="2194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-US"/>
              <a:t>35</a:t>
            </a:fld>
            <a:endParaRPr/>
          </a:p>
        </p:txBody>
      </p:sp>
      <p:pic>
        <p:nvPicPr>
          <p:cNvPr id="411" name="Google Shape;411;p6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270607" y="1097280"/>
            <a:ext cx="9650786" cy="5170347"/>
          </a:xfrm>
          <a:prstGeom prst="rect">
            <a:avLst/>
          </a:prstGeom>
          <a:noFill/>
          <a:ln>
            <a:noFill/>
          </a:ln>
        </p:spPr>
      </p:pic>
      <p:sp>
        <p:nvSpPr>
          <p:cNvPr id="412" name="Google Shape;412;p60"/>
          <p:cNvSpPr/>
          <p:nvPr/>
        </p:nvSpPr>
        <p:spPr>
          <a:xfrm>
            <a:off x="1788235" y="1106805"/>
            <a:ext cx="3087444" cy="268941"/>
          </a:xfrm>
          <a:prstGeom prst="rect">
            <a:avLst/>
          </a:prstGeom>
          <a:solidFill>
            <a:schemeClr val="lt1"/>
          </a:solidFill>
          <a:ln w="127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413" name="Google Shape;413;p60"/>
          <p:cNvSpPr/>
          <p:nvPr/>
        </p:nvSpPr>
        <p:spPr>
          <a:xfrm>
            <a:off x="1788235" y="2345056"/>
            <a:ext cx="3460040" cy="160020"/>
          </a:xfrm>
          <a:prstGeom prst="rect">
            <a:avLst/>
          </a:prstGeom>
          <a:solidFill>
            <a:schemeClr val="lt1"/>
          </a:solidFill>
          <a:ln w="127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414" name="Google Shape;414;p60"/>
          <p:cNvSpPr/>
          <p:nvPr/>
        </p:nvSpPr>
        <p:spPr>
          <a:xfrm>
            <a:off x="1788235" y="3522432"/>
            <a:ext cx="3460040" cy="230419"/>
          </a:xfrm>
          <a:prstGeom prst="rect">
            <a:avLst/>
          </a:prstGeom>
          <a:solidFill>
            <a:schemeClr val="lt1"/>
          </a:solidFill>
          <a:ln w="127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415" name="Google Shape;415;p60"/>
          <p:cNvSpPr/>
          <p:nvPr/>
        </p:nvSpPr>
        <p:spPr>
          <a:xfrm>
            <a:off x="1788235" y="4804584"/>
            <a:ext cx="3460040" cy="230419"/>
          </a:xfrm>
          <a:prstGeom prst="rect">
            <a:avLst/>
          </a:prstGeom>
          <a:solidFill>
            <a:schemeClr val="lt1"/>
          </a:solidFill>
          <a:ln w="127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416" name="Google Shape;416;p60"/>
          <p:cNvSpPr txBox="1"/>
          <p:nvPr/>
        </p:nvSpPr>
        <p:spPr>
          <a:xfrm>
            <a:off x="10082702" y="1106805"/>
            <a:ext cx="1488526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1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2018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US" sz="11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Sampled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US" sz="11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09/14/23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7" name="Google Shape;417;p60"/>
          <p:cNvSpPr txBox="1"/>
          <p:nvPr/>
        </p:nvSpPr>
        <p:spPr>
          <a:xfrm>
            <a:off x="10082702" y="2312735"/>
            <a:ext cx="851515" cy="9848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1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2020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US" sz="11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Sampled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US" sz="11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09/15/23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1" i="0" u="none" strike="noStrike" cap="none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418" name="Google Shape;418;p60"/>
          <p:cNvSpPr txBox="1"/>
          <p:nvPr/>
        </p:nvSpPr>
        <p:spPr>
          <a:xfrm>
            <a:off x="10113742" y="3564309"/>
            <a:ext cx="851515" cy="9848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1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2021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US" sz="11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Sampled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US" sz="11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09/15/23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1" i="0" u="none" strike="noStrike" cap="none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419" name="Google Shape;419;p60"/>
          <p:cNvSpPr txBox="1"/>
          <p:nvPr/>
        </p:nvSpPr>
        <p:spPr>
          <a:xfrm>
            <a:off x="10082702" y="4731302"/>
            <a:ext cx="851515" cy="9848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1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2022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US" sz="11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Sampled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US" sz="11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09/15/23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1" i="0" u="none" strike="noStrike" cap="none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420" name="Google Shape;420;p60"/>
          <p:cNvSpPr txBox="1"/>
          <p:nvPr/>
        </p:nvSpPr>
        <p:spPr>
          <a:xfrm>
            <a:off x="8070704" y="6199362"/>
            <a:ext cx="4219425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0" i="1" u="none" strike="noStrike" cap="non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rPr>
              <a:t>2020-2022 Samples provided by Hollingbery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5" name="Google Shape;425;p61"/>
          <p:cNvSpPr txBox="1">
            <a:spLocks noGrp="1"/>
          </p:cNvSpPr>
          <p:nvPr>
            <p:ph type="title"/>
          </p:nvPr>
        </p:nvSpPr>
        <p:spPr>
          <a:xfrm>
            <a:off x="495300" y="457200"/>
            <a:ext cx="11201400" cy="6400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200"/>
              <a:buFont typeface="Verdana"/>
              <a:buNone/>
            </a:pPr>
            <a:r>
              <a:rPr lang="en-US"/>
              <a:t>Amarillo® Sulfur Intensity</a:t>
            </a:r>
            <a:endParaRPr/>
          </a:p>
        </p:txBody>
      </p:sp>
      <p:sp>
        <p:nvSpPr>
          <p:cNvPr id="426" name="Google Shape;426;p61"/>
          <p:cNvSpPr txBox="1">
            <a:spLocks noGrp="1"/>
          </p:cNvSpPr>
          <p:nvPr>
            <p:ph type="sldNum" idx="12"/>
          </p:nvPr>
        </p:nvSpPr>
        <p:spPr>
          <a:xfrm>
            <a:off x="11138526" y="6559169"/>
            <a:ext cx="481974" cy="2194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-US"/>
              <a:t>36</a:t>
            </a:fld>
            <a:endParaRPr/>
          </a:p>
        </p:txBody>
      </p:sp>
      <p:pic>
        <p:nvPicPr>
          <p:cNvPr id="427" name="Google Shape;427;p6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270607" y="1097280"/>
            <a:ext cx="9650786" cy="5170347"/>
          </a:xfrm>
          <a:prstGeom prst="rect">
            <a:avLst/>
          </a:prstGeom>
          <a:noFill/>
          <a:ln>
            <a:noFill/>
          </a:ln>
        </p:spPr>
      </p:pic>
      <p:sp>
        <p:nvSpPr>
          <p:cNvPr id="428" name="Google Shape;428;p61"/>
          <p:cNvSpPr/>
          <p:nvPr/>
        </p:nvSpPr>
        <p:spPr>
          <a:xfrm>
            <a:off x="1788235" y="1106805"/>
            <a:ext cx="3087444" cy="268941"/>
          </a:xfrm>
          <a:prstGeom prst="rect">
            <a:avLst/>
          </a:prstGeom>
          <a:solidFill>
            <a:schemeClr val="lt1"/>
          </a:solidFill>
          <a:ln w="127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429" name="Google Shape;429;p61"/>
          <p:cNvSpPr/>
          <p:nvPr/>
        </p:nvSpPr>
        <p:spPr>
          <a:xfrm>
            <a:off x="1788235" y="2345056"/>
            <a:ext cx="3460040" cy="160020"/>
          </a:xfrm>
          <a:prstGeom prst="rect">
            <a:avLst/>
          </a:prstGeom>
          <a:solidFill>
            <a:schemeClr val="lt1"/>
          </a:solidFill>
          <a:ln w="127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430" name="Google Shape;430;p61"/>
          <p:cNvSpPr/>
          <p:nvPr/>
        </p:nvSpPr>
        <p:spPr>
          <a:xfrm>
            <a:off x="1788235" y="3522432"/>
            <a:ext cx="3460040" cy="230419"/>
          </a:xfrm>
          <a:prstGeom prst="rect">
            <a:avLst/>
          </a:prstGeom>
          <a:solidFill>
            <a:schemeClr val="lt1"/>
          </a:solidFill>
          <a:ln w="127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431" name="Google Shape;431;p61"/>
          <p:cNvSpPr/>
          <p:nvPr/>
        </p:nvSpPr>
        <p:spPr>
          <a:xfrm>
            <a:off x="1788235" y="4804584"/>
            <a:ext cx="3460040" cy="230419"/>
          </a:xfrm>
          <a:prstGeom prst="rect">
            <a:avLst/>
          </a:prstGeom>
          <a:solidFill>
            <a:schemeClr val="lt1"/>
          </a:solidFill>
          <a:ln w="127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432" name="Google Shape;432;p61"/>
          <p:cNvSpPr txBox="1"/>
          <p:nvPr/>
        </p:nvSpPr>
        <p:spPr>
          <a:xfrm>
            <a:off x="8070704" y="6199362"/>
            <a:ext cx="4219425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0" i="1" u="none" strike="noStrike" cap="non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rPr>
              <a:t>2020-2022 Samples provided by Hollingbery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3" name="Google Shape;433;p61"/>
          <p:cNvSpPr txBox="1"/>
          <p:nvPr/>
        </p:nvSpPr>
        <p:spPr>
          <a:xfrm>
            <a:off x="180975" y="1485218"/>
            <a:ext cx="1184940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1" i="0" u="none" strike="noStrike" cap="none">
                <a:solidFill>
                  <a:schemeClr val="accent1"/>
                </a:solidFill>
                <a:latin typeface="Verdana"/>
                <a:ea typeface="Verdana"/>
                <a:cs typeface="Verdana"/>
                <a:sym typeface="Verdana"/>
              </a:rPr>
              <a:t>3.8x10</a:t>
            </a:r>
            <a:r>
              <a:rPr lang="en-US" sz="1800" b="1" i="0" u="none" strike="noStrike" cap="none" baseline="30000">
                <a:solidFill>
                  <a:schemeClr val="accent1"/>
                </a:solidFill>
                <a:latin typeface="Verdana"/>
                <a:ea typeface="Verdana"/>
                <a:cs typeface="Verdana"/>
                <a:sym typeface="Verdana"/>
              </a:rPr>
              <a:t>6</a:t>
            </a:r>
            <a:endParaRPr sz="1800" b="1" i="0" u="none" strike="noStrike" cap="none">
              <a:solidFill>
                <a:schemeClr val="accent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434" name="Google Shape;434;p61"/>
          <p:cNvSpPr txBox="1"/>
          <p:nvPr/>
        </p:nvSpPr>
        <p:spPr>
          <a:xfrm>
            <a:off x="275803" y="2766266"/>
            <a:ext cx="938077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1" i="0" u="none" strike="noStrike" cap="none">
                <a:solidFill>
                  <a:schemeClr val="accent1"/>
                </a:solidFill>
                <a:latin typeface="Verdana"/>
                <a:ea typeface="Verdana"/>
                <a:cs typeface="Verdana"/>
                <a:sym typeface="Verdana"/>
              </a:rPr>
              <a:t>1x10</a:t>
            </a:r>
            <a:r>
              <a:rPr lang="en-US" sz="1800" b="1" i="0" u="none" strike="noStrike" cap="none" baseline="30000">
                <a:solidFill>
                  <a:schemeClr val="accent1"/>
                </a:solidFill>
                <a:latin typeface="Verdana"/>
                <a:ea typeface="Verdana"/>
                <a:cs typeface="Verdana"/>
                <a:sym typeface="Verdana"/>
              </a:rPr>
              <a:t>5</a:t>
            </a:r>
            <a:endParaRPr sz="1800" b="1" i="0" u="none" strike="noStrike" cap="none">
              <a:solidFill>
                <a:schemeClr val="accent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435" name="Google Shape;435;p61"/>
          <p:cNvSpPr txBox="1"/>
          <p:nvPr/>
        </p:nvSpPr>
        <p:spPr>
          <a:xfrm>
            <a:off x="284348" y="4047314"/>
            <a:ext cx="938077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1" i="0" u="none" strike="noStrike" cap="none">
                <a:solidFill>
                  <a:schemeClr val="accent1"/>
                </a:solidFill>
                <a:latin typeface="Verdana"/>
                <a:ea typeface="Verdana"/>
                <a:cs typeface="Verdana"/>
                <a:sym typeface="Verdana"/>
              </a:rPr>
              <a:t>6x10</a:t>
            </a:r>
            <a:r>
              <a:rPr lang="en-US" sz="1800" b="1" i="0" u="none" strike="noStrike" cap="none" baseline="30000">
                <a:solidFill>
                  <a:schemeClr val="accent1"/>
                </a:solidFill>
                <a:latin typeface="Verdana"/>
                <a:ea typeface="Verdana"/>
                <a:cs typeface="Verdana"/>
                <a:sym typeface="Verdana"/>
              </a:rPr>
              <a:t>4</a:t>
            </a:r>
            <a:endParaRPr sz="1800" b="1" i="0" u="none" strike="noStrike" cap="none">
              <a:solidFill>
                <a:schemeClr val="accent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436" name="Google Shape;436;p61"/>
          <p:cNvSpPr txBox="1"/>
          <p:nvPr/>
        </p:nvSpPr>
        <p:spPr>
          <a:xfrm>
            <a:off x="332530" y="5328362"/>
            <a:ext cx="938077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1" i="0" u="none" strike="noStrike" cap="none">
                <a:solidFill>
                  <a:schemeClr val="accent1"/>
                </a:solidFill>
                <a:latin typeface="Verdana"/>
                <a:ea typeface="Verdana"/>
                <a:cs typeface="Verdana"/>
                <a:sym typeface="Verdana"/>
              </a:rPr>
              <a:t>4x10</a:t>
            </a:r>
            <a:r>
              <a:rPr lang="en-US" sz="1800" b="1" i="0" u="none" strike="noStrike" cap="none" baseline="30000">
                <a:solidFill>
                  <a:schemeClr val="accent1"/>
                </a:solidFill>
                <a:latin typeface="Verdana"/>
                <a:ea typeface="Verdana"/>
                <a:cs typeface="Verdana"/>
                <a:sym typeface="Verdana"/>
              </a:rPr>
              <a:t>4</a:t>
            </a:r>
            <a:endParaRPr sz="1800" b="1" i="0" u="none" strike="noStrike" cap="none">
              <a:solidFill>
                <a:schemeClr val="accent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437" name="Google Shape;437;p61"/>
          <p:cNvSpPr txBox="1"/>
          <p:nvPr/>
        </p:nvSpPr>
        <p:spPr>
          <a:xfrm>
            <a:off x="10082702" y="1106805"/>
            <a:ext cx="1488526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1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2018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US" sz="11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Sampled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US" sz="11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09/14/23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8" name="Google Shape;438;p61"/>
          <p:cNvSpPr txBox="1"/>
          <p:nvPr/>
        </p:nvSpPr>
        <p:spPr>
          <a:xfrm>
            <a:off x="10082702" y="2312735"/>
            <a:ext cx="851515" cy="9848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1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2020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US" sz="11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Sampled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US" sz="11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09/15/23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1" i="0" u="none" strike="noStrike" cap="none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439" name="Google Shape;439;p61"/>
          <p:cNvSpPr txBox="1"/>
          <p:nvPr/>
        </p:nvSpPr>
        <p:spPr>
          <a:xfrm>
            <a:off x="10113742" y="3564309"/>
            <a:ext cx="851515" cy="9848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1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2021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US" sz="11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Sampled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US" sz="11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09/15/23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1" i="0" u="none" strike="noStrike" cap="none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440" name="Google Shape;440;p61"/>
          <p:cNvSpPr txBox="1"/>
          <p:nvPr/>
        </p:nvSpPr>
        <p:spPr>
          <a:xfrm>
            <a:off x="10082702" y="4731302"/>
            <a:ext cx="851515" cy="9848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1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2022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US" sz="11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Sampled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US" sz="11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09/15/23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1" i="0" u="none" strike="noStrike" cap="none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5" name="Google Shape;445;p62"/>
          <p:cNvSpPr txBox="1">
            <a:spLocks noGrp="1"/>
          </p:cNvSpPr>
          <p:nvPr>
            <p:ph type="title"/>
          </p:nvPr>
        </p:nvSpPr>
        <p:spPr>
          <a:xfrm>
            <a:off x="3370521" y="2794981"/>
            <a:ext cx="8821478" cy="830997"/>
          </a:xfrm>
          <a:prstGeom prst="rect">
            <a:avLst/>
          </a:prstGeom>
          <a:solidFill>
            <a:schemeClr val="accent1">
              <a:alpha val="82352"/>
            </a:schemeClr>
          </a:solidFill>
          <a:ln>
            <a:noFill/>
          </a:ln>
        </p:spPr>
        <p:txBody>
          <a:bodyPr spcFirstLastPara="1" wrap="square" lIns="182875" tIns="45700" rIns="91425" bIns="45700" anchor="ctr" anchorCtr="0">
            <a:sp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Verdana"/>
              <a:buNone/>
            </a:pPr>
            <a:r>
              <a:rPr lang="en-US"/>
              <a:t>Evaluating a COA</a:t>
            </a:r>
            <a:endParaRPr/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1" name="Google Shape;451;p63" descr="A close-up of a chart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446318" y="0"/>
            <a:ext cx="5299364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6" name="Google Shape;456;p64"/>
          <p:cNvSpPr txBox="1">
            <a:spLocks noGrp="1"/>
          </p:cNvSpPr>
          <p:nvPr>
            <p:ph type="title"/>
          </p:nvPr>
        </p:nvSpPr>
        <p:spPr>
          <a:xfrm>
            <a:off x="495300" y="457200"/>
            <a:ext cx="11201400" cy="6400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</a:pPr>
            <a:r>
              <a:rPr lang="en-US"/>
              <a:t>Commercial Examples of COA Contents</a:t>
            </a:r>
            <a:endParaRPr/>
          </a:p>
        </p:txBody>
      </p:sp>
      <p:sp>
        <p:nvSpPr>
          <p:cNvPr id="457" name="Google Shape;457;p64"/>
          <p:cNvSpPr txBox="1">
            <a:spLocks noGrp="1"/>
          </p:cNvSpPr>
          <p:nvPr>
            <p:ph type="body" idx="1"/>
          </p:nvPr>
        </p:nvSpPr>
        <p:spPr>
          <a:xfrm>
            <a:off x="495300" y="1485899"/>
            <a:ext cx="5524500" cy="47640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45720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</a:pPr>
            <a:r>
              <a:rPr lang="en-US" sz="2000"/>
              <a:t>Elani™ Hops (YQH 1320 c.v.) Thiol Profile, Analzed by HopTechnic®</a:t>
            </a:r>
            <a:endParaRPr/>
          </a:p>
        </p:txBody>
      </p:sp>
      <p:sp>
        <p:nvSpPr>
          <p:cNvPr id="458" name="Google Shape;458;p64"/>
          <p:cNvSpPr txBox="1">
            <a:spLocks noGrp="1"/>
          </p:cNvSpPr>
          <p:nvPr>
            <p:ph type="body" idx="2"/>
          </p:nvPr>
        </p:nvSpPr>
        <p:spPr>
          <a:xfrm>
            <a:off x="6172200" y="1485899"/>
            <a:ext cx="5524500" cy="47640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45720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</a:pPr>
            <a:r>
              <a:rPr lang="en-US" sz="2000"/>
              <a:t>HS17701 Aroma Profile, Hopsteiner®</a:t>
            </a:r>
            <a:endParaRPr/>
          </a:p>
          <a:p>
            <a:pPr marL="4572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</a:pPr>
            <a:endParaRPr/>
          </a:p>
        </p:txBody>
      </p:sp>
      <p:pic>
        <p:nvPicPr>
          <p:cNvPr id="459" name="Google Shape;459;p6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89085" y="2368061"/>
            <a:ext cx="5165726" cy="3381375"/>
          </a:xfrm>
          <a:prstGeom prst="rect">
            <a:avLst/>
          </a:prstGeom>
          <a:noFill/>
          <a:ln>
            <a:noFill/>
          </a:ln>
        </p:spPr>
      </p:pic>
      <p:pic>
        <p:nvPicPr>
          <p:cNvPr id="460" name="Google Shape;460;p64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729688" y="2320865"/>
            <a:ext cx="2409524" cy="342857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p32"/>
          <p:cNvSpPr txBox="1">
            <a:spLocks noGrp="1"/>
          </p:cNvSpPr>
          <p:nvPr>
            <p:ph type="title"/>
          </p:nvPr>
        </p:nvSpPr>
        <p:spPr>
          <a:xfrm>
            <a:off x="3058160" y="2184401"/>
            <a:ext cx="9133839" cy="1441578"/>
          </a:xfrm>
          <a:prstGeom prst="rect">
            <a:avLst/>
          </a:prstGeom>
          <a:solidFill>
            <a:schemeClr val="accent1">
              <a:alpha val="82745"/>
            </a:schemeClr>
          </a:solidFill>
          <a:ln>
            <a:noFill/>
          </a:ln>
        </p:spPr>
        <p:txBody>
          <a:bodyPr spcFirstLastPara="1" wrap="square" lIns="182875" tIns="45700" rIns="91425" bIns="45700" anchor="ctr" anchorCtr="0">
            <a:normAutofit fontScale="90000"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Verdana"/>
              <a:buNone/>
            </a:pPr>
            <a:r>
              <a:rPr lang="en-US"/>
              <a:t>Overview of Hops and Hop Products</a:t>
            </a:r>
            <a:endParaRPr/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5" name="Google Shape;465;p65"/>
          <p:cNvSpPr txBox="1">
            <a:spLocks noGrp="1"/>
          </p:cNvSpPr>
          <p:nvPr>
            <p:ph type="title"/>
          </p:nvPr>
        </p:nvSpPr>
        <p:spPr>
          <a:xfrm>
            <a:off x="495300" y="457200"/>
            <a:ext cx="11201400" cy="6400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</a:pPr>
            <a:r>
              <a:rPr lang="en-US"/>
              <a:t>Commercial Examples of COAs, Continued </a:t>
            </a:r>
            <a:endParaRPr/>
          </a:p>
        </p:txBody>
      </p:sp>
      <p:pic>
        <p:nvPicPr>
          <p:cNvPr id="466" name="Google Shape;466;p6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884601" y="2426678"/>
            <a:ext cx="6422798" cy="3341075"/>
          </a:xfrm>
          <a:prstGeom prst="rect">
            <a:avLst/>
          </a:prstGeom>
          <a:noFill/>
          <a:ln>
            <a:noFill/>
          </a:ln>
        </p:spPr>
      </p:pic>
      <p:sp>
        <p:nvSpPr>
          <p:cNvPr id="467" name="Google Shape;467;p65"/>
          <p:cNvSpPr txBox="1">
            <a:spLocks noGrp="1"/>
          </p:cNvSpPr>
          <p:nvPr>
            <p:ph type="body" idx="1"/>
          </p:nvPr>
        </p:nvSpPr>
        <p:spPr>
          <a:xfrm>
            <a:off x="495300" y="1485900"/>
            <a:ext cx="11201400" cy="47640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45720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</a:pPr>
            <a:r>
              <a:rPr lang="en-US"/>
              <a:t>Yakima Chief Hops®, “Survivable Compounds”</a:t>
            </a:r>
            <a:endParaRPr/>
          </a:p>
        </p:txBody>
      </p:sp>
      <p:sp>
        <p:nvSpPr>
          <p:cNvPr id="468" name="Google Shape;468;p65"/>
          <p:cNvSpPr txBox="1">
            <a:spLocks noGrp="1"/>
          </p:cNvSpPr>
          <p:nvPr>
            <p:ph type="sldNum" idx="12"/>
          </p:nvPr>
        </p:nvSpPr>
        <p:spPr>
          <a:xfrm>
            <a:off x="11138526" y="6559169"/>
            <a:ext cx="481974" cy="2194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-US"/>
              <a:t>40</a:t>
            </a:fld>
            <a:endParaRPr/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3" name="Google Shape;473;p66"/>
          <p:cNvSpPr txBox="1">
            <a:spLocks noGrp="1"/>
          </p:cNvSpPr>
          <p:nvPr>
            <p:ph type="title"/>
          </p:nvPr>
        </p:nvSpPr>
        <p:spPr>
          <a:xfrm>
            <a:off x="3370521" y="2794981"/>
            <a:ext cx="8821478" cy="830997"/>
          </a:xfrm>
          <a:prstGeom prst="rect">
            <a:avLst/>
          </a:prstGeom>
          <a:solidFill>
            <a:schemeClr val="accent1">
              <a:alpha val="82352"/>
            </a:schemeClr>
          </a:solidFill>
          <a:ln>
            <a:noFill/>
          </a:ln>
        </p:spPr>
        <p:txBody>
          <a:bodyPr spcFirstLastPara="1" wrap="square" lIns="182875" tIns="45700" rIns="91425" bIns="45700" anchor="ctr" anchorCtr="0">
            <a:sp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Verdana"/>
              <a:buNone/>
            </a:pPr>
            <a:r>
              <a:rPr lang="en-US"/>
              <a:t>Key Takeaways</a:t>
            </a:r>
            <a:endParaRPr/>
          </a:p>
        </p:txBody>
      </p:sp>
      <p:sp>
        <p:nvSpPr>
          <p:cNvPr id="474" name="Google Shape;474;p66"/>
          <p:cNvSpPr txBox="1">
            <a:spLocks noGrp="1"/>
          </p:cNvSpPr>
          <p:nvPr>
            <p:ph type="body" idx="1"/>
          </p:nvPr>
        </p:nvSpPr>
        <p:spPr>
          <a:xfrm>
            <a:off x="4412512" y="3774559"/>
            <a:ext cx="7779486" cy="414670"/>
          </a:xfrm>
          <a:prstGeom prst="rect">
            <a:avLst/>
          </a:prstGeom>
          <a:solidFill>
            <a:schemeClr val="dk1">
              <a:alpha val="51372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rmAutofit fontScale="92500" lnSpcReduction="10000"/>
          </a:bodyPr>
          <a:lstStyle/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8108"/>
              <a:buNone/>
            </a:pPr>
            <a:endParaRPr/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9" name="Google Shape;479;p67"/>
          <p:cNvSpPr txBox="1">
            <a:spLocks noGrp="1"/>
          </p:cNvSpPr>
          <p:nvPr>
            <p:ph type="title"/>
          </p:nvPr>
        </p:nvSpPr>
        <p:spPr>
          <a:xfrm>
            <a:off x="495300" y="457200"/>
            <a:ext cx="8296275" cy="6400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200"/>
              <a:buFont typeface="Verdana"/>
              <a:buNone/>
            </a:pPr>
            <a:r>
              <a:rPr lang="en-US"/>
              <a:t>Key Takeaways for Sourcing Hops</a:t>
            </a:r>
            <a:endParaRPr/>
          </a:p>
        </p:txBody>
      </p:sp>
      <p:sp>
        <p:nvSpPr>
          <p:cNvPr id="480" name="Google Shape;480;p67"/>
          <p:cNvSpPr txBox="1">
            <a:spLocks noGrp="1"/>
          </p:cNvSpPr>
          <p:nvPr>
            <p:ph type="body" idx="1"/>
          </p:nvPr>
        </p:nvSpPr>
        <p:spPr>
          <a:xfrm>
            <a:off x="495300" y="1485900"/>
            <a:ext cx="8296275" cy="47640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2860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400"/>
              <a:buChar char="•"/>
            </a:pPr>
            <a:r>
              <a:rPr lang="en-US"/>
              <a:t>Flavor/Aroma expression &gt; any other “metric”</a:t>
            </a:r>
            <a:endParaRPr/>
          </a:p>
          <a:p>
            <a:pPr marL="51435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2000"/>
              <a:buChar char="–"/>
            </a:pPr>
            <a:r>
              <a:rPr lang="en-US"/>
              <a:t>Total Oils</a:t>
            </a:r>
            <a:endParaRPr/>
          </a:p>
          <a:p>
            <a:pPr marL="51435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2000"/>
              <a:buChar char="–"/>
            </a:pPr>
            <a:r>
              <a:rPr lang="en-US"/>
              <a:t>Alphas</a:t>
            </a:r>
            <a:endParaRPr/>
          </a:p>
          <a:p>
            <a:pPr marL="51435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2000"/>
              <a:buChar char="–"/>
            </a:pPr>
            <a:r>
              <a:rPr lang="en-US"/>
              <a:t>HSI</a:t>
            </a:r>
            <a:endParaRPr/>
          </a:p>
          <a:p>
            <a:pPr marL="51435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2000"/>
              <a:buChar char="–"/>
            </a:pPr>
            <a:r>
              <a:rPr lang="en-US"/>
              <a:t>Crop Year</a:t>
            </a:r>
            <a:endParaRPr/>
          </a:p>
          <a:p>
            <a:pPr marL="514350" lvl="1" indent="-101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2000"/>
              <a:buNone/>
            </a:pPr>
            <a:endParaRPr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400"/>
              <a:buChar char="•"/>
            </a:pPr>
            <a:r>
              <a:rPr lang="en-US"/>
              <a:t>Pay attention to:</a:t>
            </a:r>
            <a:endParaRPr/>
          </a:p>
          <a:p>
            <a:pPr marL="51435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2000"/>
              <a:buChar char="–"/>
            </a:pPr>
            <a:r>
              <a:rPr lang="en-US"/>
              <a:t>Sensory data</a:t>
            </a:r>
            <a:endParaRPr/>
          </a:p>
          <a:p>
            <a:pPr marL="51435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2000"/>
              <a:buChar char="–"/>
            </a:pPr>
            <a:r>
              <a:rPr lang="en-US"/>
              <a:t>Aroma intensity and composition (Sulfurs, Terpenes, etc.)</a:t>
            </a:r>
            <a:endParaRPr/>
          </a:p>
          <a:p>
            <a:pPr marL="51435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2000"/>
              <a:buChar char="–"/>
            </a:pPr>
            <a:r>
              <a:rPr lang="en-US"/>
              <a:t>Harvest year growing conditions</a:t>
            </a:r>
            <a:endParaRPr/>
          </a:p>
          <a:p>
            <a:pPr marL="51435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2000"/>
              <a:buChar char="–"/>
            </a:pPr>
            <a:r>
              <a:rPr lang="en-US"/>
              <a:t>Storage conditions</a:t>
            </a:r>
            <a:endParaRPr/>
          </a:p>
          <a:p>
            <a:pPr marL="51435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2000"/>
              <a:buChar char="–"/>
            </a:pPr>
            <a:r>
              <a:rPr lang="en-US"/>
              <a:t>Flavor/aroma in finished beer</a:t>
            </a:r>
            <a:endParaRPr/>
          </a:p>
        </p:txBody>
      </p:sp>
      <p:sp>
        <p:nvSpPr>
          <p:cNvPr id="481" name="Google Shape;481;p67"/>
          <p:cNvSpPr txBox="1">
            <a:spLocks noGrp="1"/>
          </p:cNvSpPr>
          <p:nvPr>
            <p:ph type="sldNum" idx="12"/>
          </p:nvPr>
        </p:nvSpPr>
        <p:spPr>
          <a:xfrm>
            <a:off x="11138526" y="6559169"/>
            <a:ext cx="481974" cy="2194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-US"/>
              <a:t>42</a:t>
            </a:fld>
            <a:endParaRPr/>
          </a:p>
        </p:txBody>
      </p:sp>
      <p:pic>
        <p:nvPicPr>
          <p:cNvPr id="482" name="Google Shape;482;p67" descr="A close up of a plant&#10;&#10;Description automatically generated"/>
          <p:cNvPicPr preferRelativeResize="0">
            <a:picLocks noGrp="1"/>
          </p:cNvPicPr>
          <p:nvPr>
            <p:ph type="pic" idx="2"/>
          </p:nvPr>
        </p:nvPicPr>
        <p:blipFill rotWithShape="1">
          <a:blip r:embed="rId3">
            <a:alphaModFix/>
          </a:blip>
          <a:srcRect l="12868" r="12866"/>
          <a:stretch/>
        </p:blipFill>
        <p:spPr>
          <a:xfrm rot="5400000">
            <a:off x="8807450" y="-15875"/>
            <a:ext cx="3367088" cy="3400425"/>
          </a:xfrm>
          <a:prstGeom prst="rect">
            <a:avLst/>
          </a:prstGeom>
          <a:solidFill>
            <a:srgbClr val="F2F2F2"/>
          </a:solidFill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0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0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8" name="Google Shape;488;p13"/>
          <p:cNvSpPr txBox="1">
            <a:spLocks noGrp="1"/>
          </p:cNvSpPr>
          <p:nvPr>
            <p:ph type="title"/>
          </p:nvPr>
        </p:nvSpPr>
        <p:spPr>
          <a:xfrm>
            <a:off x="495300" y="457200"/>
            <a:ext cx="11201400" cy="6400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200"/>
              <a:buFont typeface="Verdana"/>
              <a:buNone/>
            </a:pPr>
            <a:r>
              <a:rPr lang="en-US"/>
              <a:t>Resources</a:t>
            </a:r>
            <a:endParaRPr/>
          </a:p>
        </p:txBody>
      </p:sp>
      <p:sp>
        <p:nvSpPr>
          <p:cNvPr id="489" name="Google Shape;489;p13"/>
          <p:cNvSpPr txBox="1">
            <a:spLocks noGrp="1"/>
          </p:cNvSpPr>
          <p:nvPr>
            <p:ph type="body" idx="1"/>
          </p:nvPr>
        </p:nvSpPr>
        <p:spPr>
          <a:xfrm>
            <a:off x="495300" y="1485900"/>
            <a:ext cx="7903633" cy="47640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514350" lvl="1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2000"/>
              <a:buChar char="–"/>
            </a:pPr>
            <a:r>
              <a:rPr lang="en-US" dirty="0"/>
              <a:t>Vucafarms.com</a:t>
            </a:r>
            <a:endParaRPr dirty="0"/>
          </a:p>
          <a:p>
            <a:pPr marL="514350" lvl="1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2000"/>
              <a:buChar char="–"/>
            </a:pPr>
            <a:r>
              <a:rPr lang="en-US" dirty="0"/>
              <a:t>Eastvillagebrew.com</a:t>
            </a:r>
            <a:endParaRPr dirty="0"/>
          </a:p>
          <a:p>
            <a:pPr marL="514350" lvl="1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2000"/>
              <a:buChar char="–"/>
            </a:pPr>
            <a:r>
              <a:rPr lang="en-US" dirty="0"/>
              <a:t>Mastheadbrewingco.com</a:t>
            </a:r>
            <a:endParaRPr dirty="0"/>
          </a:p>
          <a:p>
            <a:pPr marL="514350" lvl="1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2000"/>
              <a:buChar char="–"/>
            </a:pPr>
            <a:r>
              <a:rPr lang="en-US" dirty="0"/>
              <a:t>Hoptechnic.com</a:t>
            </a:r>
            <a:endParaRPr dirty="0"/>
          </a:p>
          <a:p>
            <a:pPr marL="514350" lvl="1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2000"/>
              <a:buChar char="–"/>
            </a:pPr>
            <a:r>
              <a:rPr lang="en-US" dirty="0"/>
              <a:t>Aron et al. J. Inst. Brew. 116(4), 369–380, “A Discussion of Polyphenols in Beer Physical</a:t>
            </a:r>
            <a:endParaRPr dirty="0"/>
          </a:p>
          <a:p>
            <a:pPr marL="285750" lvl="1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2000"/>
              <a:buNone/>
            </a:pPr>
            <a:r>
              <a:rPr lang="en-US" dirty="0"/>
              <a:t>and </a:t>
            </a:r>
            <a:r>
              <a:rPr lang="en-US" dirty="0" err="1"/>
              <a:t>Flavour</a:t>
            </a:r>
            <a:r>
              <a:rPr lang="en-US" dirty="0"/>
              <a:t> Stability” (2010)</a:t>
            </a:r>
            <a:endParaRPr dirty="0"/>
          </a:p>
          <a:p>
            <a:pPr marL="514350" lvl="1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000"/>
              <a:buChar char="–"/>
            </a:pPr>
            <a:r>
              <a:rPr lang="en-US" dirty="0"/>
              <a:t>Ting et al. J. Am. Soc. Brew. Chem. 75(3):161-180 “The Bitter, Twisted Truth of the Hop: 50 Years of Hop Chemistry” (2017)</a:t>
            </a:r>
            <a:endParaRPr dirty="0"/>
          </a:p>
          <a:p>
            <a:pPr marL="514350" lvl="1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2000"/>
              <a:buChar char="–"/>
            </a:pPr>
            <a:r>
              <a:rPr lang="en-US" dirty="0"/>
              <a:t>MBAA TQ vol. 55 no. 3 “Tracking IBU Through the Brewing Process:  The Quest for Consistency” (2018)</a:t>
            </a:r>
            <a:endParaRPr dirty="0"/>
          </a:p>
          <a:p>
            <a:pPr marL="514350" lvl="1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2000"/>
              <a:buChar char="–"/>
            </a:pPr>
            <a:r>
              <a:rPr lang="en-US" dirty="0"/>
              <a:t>MBAA TQ vol. 58 no. 2 “Tracking Biotransformation of</a:t>
            </a:r>
            <a:endParaRPr dirty="0"/>
          </a:p>
          <a:p>
            <a:pPr marL="285750" lvl="1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2000"/>
              <a:buNone/>
            </a:pPr>
            <a:r>
              <a:rPr lang="en-US" dirty="0"/>
              <a:t>Sulfur Compounds in Beer” (2021)</a:t>
            </a:r>
            <a:endParaRPr dirty="0"/>
          </a:p>
        </p:txBody>
      </p:sp>
      <p:sp>
        <p:nvSpPr>
          <p:cNvPr id="490" name="Google Shape;490;p13"/>
          <p:cNvSpPr txBox="1">
            <a:spLocks noGrp="1"/>
          </p:cNvSpPr>
          <p:nvPr>
            <p:ph type="sldNum" idx="12"/>
          </p:nvPr>
        </p:nvSpPr>
        <p:spPr>
          <a:xfrm>
            <a:off x="11138526" y="6559169"/>
            <a:ext cx="481974" cy="2194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-US"/>
              <a:t>43</a:t>
            </a:fld>
            <a:endParaRPr/>
          </a:p>
        </p:txBody>
      </p:sp>
      <p:pic>
        <p:nvPicPr>
          <p:cNvPr id="491" name="Google Shape;491;p13"/>
          <p:cNvPicPr preferRelativeResize="0">
            <a:picLocks noGrp="1"/>
          </p:cNvPicPr>
          <p:nvPr>
            <p:ph type="pic" idx="2"/>
          </p:nvPr>
        </p:nvPicPr>
        <p:blipFill rotWithShape="1">
          <a:blip r:embed="rId3">
            <a:alphaModFix/>
          </a:blip>
          <a:srcRect l="13967" r="13967"/>
          <a:stretch/>
        </p:blipFill>
        <p:spPr>
          <a:xfrm>
            <a:off x="8619362" y="1256536"/>
            <a:ext cx="3572639" cy="3962400"/>
          </a:xfrm>
          <a:prstGeom prst="rect">
            <a:avLst/>
          </a:prstGeom>
          <a:solidFill>
            <a:srgbClr val="F2F2F2"/>
          </a:solidFill>
          <a:ln w="9525" cap="flat" cmpd="sng">
            <a:solidFill>
              <a:srgbClr val="E0EAAE"/>
            </a:solidFill>
            <a:prstDash val="solid"/>
            <a:round/>
            <a:headEnd type="none" w="sm" len="sm"/>
            <a:tailEnd type="none" w="sm" len="sm"/>
          </a:ln>
        </p:spPr>
      </p:pic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7" name="Google Shape;497;p68"/>
          <p:cNvSpPr txBox="1">
            <a:spLocks noGrp="1"/>
          </p:cNvSpPr>
          <p:nvPr>
            <p:ph type="sldNum" idx="12"/>
          </p:nvPr>
        </p:nvSpPr>
        <p:spPr>
          <a:xfrm>
            <a:off x="11138526" y="6559169"/>
            <a:ext cx="481974" cy="2194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-US"/>
              <a:t>44</a:t>
            </a:fld>
            <a:endParaRPr/>
          </a:p>
        </p:txBody>
      </p:sp>
      <p:grpSp>
        <p:nvGrpSpPr>
          <p:cNvPr id="498" name="Google Shape;498;p68"/>
          <p:cNvGrpSpPr/>
          <p:nvPr/>
        </p:nvGrpSpPr>
        <p:grpSpPr>
          <a:xfrm>
            <a:off x="3890573" y="1472873"/>
            <a:ext cx="4410854" cy="3862805"/>
            <a:chOff x="3481975" y="1472873"/>
            <a:chExt cx="4410854" cy="3862805"/>
          </a:xfrm>
        </p:grpSpPr>
        <p:sp>
          <p:nvSpPr>
            <p:cNvPr id="499" name="Google Shape;499;p68"/>
            <p:cNvSpPr/>
            <p:nvPr/>
          </p:nvSpPr>
          <p:spPr>
            <a:xfrm>
              <a:off x="5246906" y="2689755"/>
              <a:ext cx="2645923" cy="2645923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3800"/>
                <a:buFont typeface="Arial"/>
                <a:buNone/>
              </a:pPr>
              <a:r>
                <a:rPr lang="en-US" sz="13800" b="1" i="0" u="none" strike="noStrike" cap="none">
                  <a:solidFill>
                    <a:schemeClr val="lt1"/>
                  </a:solidFill>
                  <a:latin typeface="Verdana"/>
                  <a:ea typeface="Verdana"/>
                  <a:cs typeface="Verdana"/>
                  <a:sym typeface="Verdana"/>
                </a:rPr>
                <a:t>A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0" name="Google Shape;500;p68"/>
            <p:cNvSpPr/>
            <p:nvPr/>
          </p:nvSpPr>
          <p:spPr>
            <a:xfrm>
              <a:off x="3481975" y="1472873"/>
              <a:ext cx="2645923" cy="2645923"/>
            </a:xfrm>
            <a:prstGeom prst="ellipse">
              <a:avLst/>
            </a:prstGeom>
            <a:solidFill>
              <a:schemeClr val="accent1">
                <a:alpha val="84313"/>
              </a:schemeClr>
            </a:solidFill>
            <a:ln>
              <a:noFill/>
            </a:ln>
          </p:spPr>
          <p:txBody>
            <a:bodyPr spcFirstLastPara="1" wrap="square" lIns="91425" tIns="45700" rIns="182875" bIns="2743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3800"/>
                <a:buFont typeface="Arial"/>
                <a:buNone/>
              </a:pPr>
              <a:r>
                <a:rPr lang="en-US" sz="13800" b="1" i="0" u="none" strike="noStrike" cap="none">
                  <a:solidFill>
                    <a:schemeClr val="lt1"/>
                  </a:solidFill>
                  <a:latin typeface="Verdana"/>
                  <a:ea typeface="Verdana"/>
                  <a:cs typeface="Verdana"/>
                  <a:sym typeface="Verdana"/>
                </a:rPr>
                <a:t>Q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pic>
          <p:nvPicPr>
            <p:cNvPr id="501" name="Google Shape;501;p68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5679557" y="2061516"/>
              <a:ext cx="1109332" cy="1235213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p33"/>
          <p:cNvSpPr txBox="1">
            <a:spLocks noGrp="1"/>
          </p:cNvSpPr>
          <p:nvPr>
            <p:ph type="title"/>
          </p:nvPr>
        </p:nvSpPr>
        <p:spPr>
          <a:xfrm>
            <a:off x="495300" y="457200"/>
            <a:ext cx="11201400" cy="6400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200"/>
              <a:buFont typeface="Verdana"/>
              <a:buNone/>
            </a:pPr>
            <a:r>
              <a:rPr lang="en-US"/>
              <a:t>Whole Cone and Pellets</a:t>
            </a:r>
            <a:endParaRPr/>
          </a:p>
        </p:txBody>
      </p:sp>
      <p:sp>
        <p:nvSpPr>
          <p:cNvPr id="143" name="Google Shape;143;p33"/>
          <p:cNvSpPr txBox="1">
            <a:spLocks noGrp="1"/>
          </p:cNvSpPr>
          <p:nvPr>
            <p:ph type="body" idx="1"/>
          </p:nvPr>
        </p:nvSpPr>
        <p:spPr>
          <a:xfrm>
            <a:off x="495300" y="1455099"/>
            <a:ext cx="5524500" cy="476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2860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400"/>
              <a:buChar char="•"/>
            </a:pPr>
            <a:r>
              <a:rPr lang="en-US" u="sng"/>
              <a:t>Whole Cone</a:t>
            </a:r>
            <a:endParaRPr u="sng"/>
          </a:p>
          <a:p>
            <a:pPr marL="22860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endParaRPr u="sng"/>
          </a:p>
          <a:p>
            <a:pPr marL="51435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2000"/>
              <a:buChar char="–"/>
            </a:pPr>
            <a:r>
              <a:rPr lang="en-US"/>
              <a:t>Kilned</a:t>
            </a:r>
            <a:endParaRPr/>
          </a:p>
          <a:p>
            <a:pPr marL="51435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2000"/>
              <a:buChar char="–"/>
            </a:pPr>
            <a:r>
              <a:rPr lang="en-US"/>
              <a:t>Fresh Frozen </a:t>
            </a:r>
            <a:endParaRPr/>
          </a:p>
          <a:p>
            <a:pPr marL="857250" lvl="0" indent="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None/>
            </a:pPr>
            <a:endParaRPr/>
          </a:p>
        </p:txBody>
      </p:sp>
      <p:sp>
        <p:nvSpPr>
          <p:cNvPr id="144" name="Google Shape;144;p33"/>
          <p:cNvSpPr txBox="1">
            <a:spLocks noGrp="1"/>
          </p:cNvSpPr>
          <p:nvPr>
            <p:ph type="body" idx="2"/>
          </p:nvPr>
        </p:nvSpPr>
        <p:spPr>
          <a:xfrm>
            <a:off x="6172200" y="1485899"/>
            <a:ext cx="5524500" cy="476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2860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400"/>
              <a:buChar char="•"/>
            </a:pPr>
            <a:r>
              <a:rPr lang="en-US" u="sng"/>
              <a:t>Pellets</a:t>
            </a:r>
            <a:endParaRPr u="sng"/>
          </a:p>
          <a:p>
            <a:pPr marL="22860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endParaRPr u="sng"/>
          </a:p>
          <a:p>
            <a:pPr marL="51435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2000"/>
              <a:buChar char="–"/>
            </a:pPr>
            <a:r>
              <a:rPr lang="en-US"/>
              <a:t>T-90 and BBC™</a:t>
            </a:r>
            <a:endParaRPr/>
          </a:p>
          <a:p>
            <a:pPr marL="51435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000"/>
              <a:buFont typeface="Verdana"/>
              <a:buChar char="–"/>
            </a:pPr>
            <a:r>
              <a:rPr lang="en-US"/>
              <a:t>American Noble™</a:t>
            </a:r>
            <a:endParaRPr/>
          </a:p>
          <a:p>
            <a:pPr marL="51435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2000"/>
              <a:buChar char="–"/>
            </a:pPr>
            <a:r>
              <a:rPr lang="en-US"/>
              <a:t>Concentrated </a:t>
            </a:r>
            <a:endParaRPr/>
          </a:p>
          <a:p>
            <a:pPr marL="85725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▪"/>
            </a:pPr>
            <a:r>
              <a:rPr lang="en-US"/>
              <a:t>T-45</a:t>
            </a:r>
            <a:endParaRPr/>
          </a:p>
          <a:p>
            <a:pPr marL="85725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▪"/>
            </a:pPr>
            <a:r>
              <a:rPr lang="en-US"/>
              <a:t>Cryohops</a:t>
            </a:r>
            <a:r>
              <a:rPr lang="en-US">
                <a:latin typeface="Calibri"/>
                <a:ea typeface="Calibri"/>
                <a:cs typeface="Calibri"/>
                <a:sym typeface="Calibri"/>
              </a:rPr>
              <a:t>®</a:t>
            </a:r>
            <a:endParaRPr/>
          </a:p>
          <a:p>
            <a:pPr marL="85725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▪"/>
            </a:pPr>
            <a:r>
              <a:rPr lang="en-US"/>
              <a:t>Lupomax</a:t>
            </a:r>
            <a:r>
              <a:rPr lang="en-US">
                <a:latin typeface="Calibri"/>
                <a:ea typeface="Calibri"/>
                <a:cs typeface="Calibri"/>
                <a:sym typeface="Calibri"/>
              </a:rPr>
              <a:t>®</a:t>
            </a:r>
            <a:endParaRPr>
              <a:latin typeface="Calibri"/>
              <a:ea typeface="Calibri"/>
              <a:cs typeface="Calibri"/>
              <a:sym typeface="Calibri"/>
            </a:endParaRPr>
          </a:p>
          <a:p>
            <a:pPr marL="85725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Font typeface="Calibri"/>
              <a:buChar char="▪"/>
            </a:pPr>
            <a:r>
              <a:rPr lang="en-US">
                <a:latin typeface="Calibri"/>
                <a:ea typeface="Calibri"/>
                <a:cs typeface="Calibri"/>
                <a:sym typeface="Calibri"/>
              </a:rPr>
              <a:t>CGX™</a:t>
            </a:r>
            <a:endParaRPr>
              <a:latin typeface="Calibri"/>
              <a:ea typeface="Calibri"/>
              <a:cs typeface="Calibri"/>
              <a:sym typeface="Calibri"/>
            </a:endParaRPr>
          </a:p>
          <a:p>
            <a:pPr marL="857250" lvl="0" indent="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None/>
            </a:pPr>
            <a:endParaRPr/>
          </a:p>
        </p:txBody>
      </p:sp>
      <p:sp>
        <p:nvSpPr>
          <p:cNvPr id="145" name="Google Shape;145;p33"/>
          <p:cNvSpPr txBox="1">
            <a:spLocks noGrp="1"/>
          </p:cNvSpPr>
          <p:nvPr>
            <p:ph type="sldNum" idx="12"/>
          </p:nvPr>
        </p:nvSpPr>
        <p:spPr>
          <a:xfrm>
            <a:off x="11138526" y="6559169"/>
            <a:ext cx="481974" cy="2194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-US"/>
              <a:t>5</a:t>
            </a:fld>
            <a:endParaRPr/>
          </a:p>
        </p:txBody>
      </p:sp>
      <p:pic>
        <p:nvPicPr>
          <p:cNvPr id="146" name="Google Shape;146;p3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361750" y="3043800"/>
            <a:ext cx="2906425" cy="2906425"/>
          </a:xfrm>
          <a:prstGeom prst="rect">
            <a:avLst/>
          </a:prstGeom>
          <a:noFill/>
          <a:ln>
            <a:noFill/>
          </a:ln>
        </p:spPr>
      </p:pic>
      <p:sp>
        <p:nvSpPr>
          <p:cNvPr id="147" name="Google Shape;147;p33"/>
          <p:cNvSpPr txBox="1"/>
          <p:nvPr/>
        </p:nvSpPr>
        <p:spPr>
          <a:xfrm>
            <a:off x="1361750" y="6087750"/>
            <a:ext cx="3059400" cy="55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lang="en-US" sz="800" b="0" i="0" u="sng" strike="noStrike" cap="none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4"/>
              </a:rPr>
              <a:t>https://www.morebeer.com/products/cascade-hops-cone.html</a:t>
            </a:r>
            <a:endParaRPr sz="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lang="en-US" sz="800" b="0" i="0" u="sng" strike="noStrike" cap="none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5"/>
              </a:rPr>
              <a:t>https://www.morebeer.com/products/mosaic-hops-pellets.html</a:t>
            </a:r>
            <a:endParaRPr sz="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endParaRPr sz="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48" name="Google Shape;148;p33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8324700" y="3212425"/>
            <a:ext cx="3295800" cy="323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p34"/>
          <p:cNvSpPr txBox="1">
            <a:spLocks noGrp="1"/>
          </p:cNvSpPr>
          <p:nvPr>
            <p:ph type="title"/>
          </p:nvPr>
        </p:nvSpPr>
        <p:spPr>
          <a:xfrm>
            <a:off x="495300" y="457200"/>
            <a:ext cx="11201400" cy="64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200"/>
              <a:buFont typeface="Verdana"/>
              <a:buNone/>
            </a:pPr>
            <a:r>
              <a:rPr lang="en-US"/>
              <a:t>Hop Extracts</a:t>
            </a:r>
            <a:endParaRPr/>
          </a:p>
        </p:txBody>
      </p:sp>
      <p:sp>
        <p:nvSpPr>
          <p:cNvPr id="154" name="Google Shape;154;p34"/>
          <p:cNvSpPr txBox="1">
            <a:spLocks noGrp="1"/>
          </p:cNvSpPr>
          <p:nvPr>
            <p:ph type="body" idx="1"/>
          </p:nvPr>
        </p:nvSpPr>
        <p:spPr>
          <a:xfrm>
            <a:off x="495300" y="1455099"/>
            <a:ext cx="5524500" cy="476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2860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400"/>
              <a:buChar char="•"/>
            </a:pPr>
            <a:r>
              <a:rPr lang="en-US" u="sng"/>
              <a:t>Supercritical CO</a:t>
            </a:r>
            <a:r>
              <a:rPr lang="en-US" baseline="-25000"/>
              <a:t>2</a:t>
            </a:r>
            <a:endParaRPr sz="700"/>
          </a:p>
          <a:p>
            <a:pPr marL="22860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endParaRPr/>
          </a:p>
          <a:p>
            <a:pPr marL="51435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2000"/>
              <a:buChar char="–"/>
            </a:pPr>
            <a:r>
              <a:rPr lang="en-US"/>
              <a:t>Bittering</a:t>
            </a:r>
            <a:endParaRPr/>
          </a:p>
          <a:p>
            <a:pPr marL="857250" lvl="2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Char char="▪"/>
            </a:pPr>
            <a:r>
              <a:rPr lang="en-US"/>
              <a:t>Generic or Variety Specific Extract</a:t>
            </a:r>
            <a:endParaRPr/>
          </a:p>
          <a:p>
            <a:pPr marL="857250" lvl="2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Char char="▪"/>
            </a:pPr>
            <a:r>
              <a:rPr lang="en-US"/>
              <a:t>Isomerized Kettle Extract (ISOHOP</a:t>
            </a:r>
            <a:r>
              <a:rPr lang="en-US">
                <a:latin typeface="Calibri"/>
                <a:ea typeface="Calibri"/>
                <a:cs typeface="Calibri"/>
                <a:sym typeface="Calibri"/>
              </a:rPr>
              <a:t>®)</a:t>
            </a:r>
            <a:endParaRPr/>
          </a:p>
          <a:p>
            <a:pPr marL="857250" lvl="2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Char char="▪"/>
            </a:pPr>
            <a:r>
              <a:rPr lang="en-US"/>
              <a:t>Flex</a:t>
            </a:r>
            <a:r>
              <a:rPr lang="en-US">
                <a:latin typeface="Calibri"/>
                <a:ea typeface="Calibri"/>
                <a:cs typeface="Calibri"/>
                <a:sym typeface="Calibri"/>
              </a:rPr>
              <a:t>®</a:t>
            </a:r>
            <a:endParaRPr/>
          </a:p>
          <a:p>
            <a:pPr marL="857250" lvl="2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Char char="▪"/>
            </a:pPr>
            <a:r>
              <a:rPr lang="en-US"/>
              <a:t>Flow</a:t>
            </a:r>
            <a:endParaRPr/>
          </a:p>
          <a:p>
            <a:pPr marL="857250" lvl="0" indent="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None/>
            </a:pPr>
            <a:endParaRPr/>
          </a:p>
          <a:p>
            <a:pPr marL="51435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–"/>
            </a:pPr>
            <a:r>
              <a:rPr lang="en-US"/>
              <a:t>Flavor / Aroma</a:t>
            </a:r>
            <a:endParaRPr/>
          </a:p>
          <a:p>
            <a:pPr marL="857250" lvl="2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Char char="▪"/>
            </a:pPr>
            <a:r>
              <a:rPr lang="en-US"/>
              <a:t>Variety Specific Extract</a:t>
            </a:r>
            <a:endParaRPr/>
          </a:p>
          <a:p>
            <a:pPr marL="857250" lvl="2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Char char="▪"/>
            </a:pPr>
            <a:r>
              <a:rPr lang="en-US"/>
              <a:t>Incognito</a:t>
            </a:r>
            <a:r>
              <a:rPr lang="en-US">
                <a:latin typeface="Calibri"/>
                <a:ea typeface="Calibri"/>
                <a:cs typeface="Calibri"/>
                <a:sym typeface="Calibri"/>
              </a:rPr>
              <a:t>®</a:t>
            </a:r>
            <a:endParaRPr/>
          </a:p>
          <a:p>
            <a:pPr marL="857250" lvl="2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Char char="▪"/>
            </a:pPr>
            <a:r>
              <a:rPr lang="en-US"/>
              <a:t>Salvo</a:t>
            </a:r>
            <a:r>
              <a:rPr lang="en-US">
                <a:latin typeface="Calibri"/>
                <a:ea typeface="Calibri"/>
                <a:cs typeface="Calibri"/>
                <a:sym typeface="Calibri"/>
              </a:rPr>
              <a:t>™</a:t>
            </a:r>
            <a:endParaRPr/>
          </a:p>
          <a:p>
            <a:pPr marL="857250" lvl="0" indent="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None/>
            </a:pPr>
            <a:endParaRPr/>
          </a:p>
        </p:txBody>
      </p:sp>
      <p:sp>
        <p:nvSpPr>
          <p:cNvPr id="155" name="Google Shape;155;p34"/>
          <p:cNvSpPr txBox="1">
            <a:spLocks noGrp="1"/>
          </p:cNvSpPr>
          <p:nvPr>
            <p:ph type="body" idx="2"/>
          </p:nvPr>
        </p:nvSpPr>
        <p:spPr>
          <a:xfrm>
            <a:off x="6172200" y="1485899"/>
            <a:ext cx="5524500" cy="476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2860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400"/>
              <a:buChar char="•"/>
            </a:pPr>
            <a:r>
              <a:rPr lang="en-US" u="sng"/>
              <a:t>Downstream</a:t>
            </a:r>
            <a:endParaRPr u="sng"/>
          </a:p>
          <a:p>
            <a:pPr marL="22860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endParaRPr/>
          </a:p>
          <a:p>
            <a:pPr marL="514350" lvl="1" indent="-2413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000"/>
              <a:buChar char="–"/>
            </a:pPr>
            <a:r>
              <a:rPr lang="en-US"/>
              <a:t>Bittering</a:t>
            </a:r>
            <a:endParaRPr/>
          </a:p>
          <a:p>
            <a:pPr marL="85725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▪"/>
            </a:pPr>
            <a:r>
              <a:rPr lang="en-US"/>
              <a:t>Tetra, Hexa, Rho, etc.</a:t>
            </a:r>
            <a:endParaRPr/>
          </a:p>
          <a:p>
            <a:pPr marL="85725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</a:pPr>
            <a:r>
              <a:rPr lang="en-US"/>
              <a:t> </a:t>
            </a:r>
            <a:endParaRPr/>
          </a:p>
          <a:p>
            <a:pPr marL="514350" lvl="1" indent="-2413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000"/>
              <a:buFont typeface="Verdana"/>
              <a:buChar char="–"/>
            </a:pPr>
            <a:r>
              <a:rPr lang="en-US"/>
              <a:t>Flavor / Aroma</a:t>
            </a:r>
            <a:endParaRPr/>
          </a:p>
          <a:p>
            <a:pPr marL="85725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▪"/>
            </a:pPr>
            <a:r>
              <a:rPr lang="en-US"/>
              <a:t>Hop Oils</a:t>
            </a:r>
            <a:endParaRPr/>
          </a:p>
          <a:p>
            <a:pPr marL="85725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▪"/>
            </a:pPr>
            <a:r>
              <a:rPr lang="en-US"/>
              <a:t>Spectrum</a:t>
            </a:r>
            <a:endParaRPr/>
          </a:p>
          <a:p>
            <a:pPr marL="85725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▪"/>
            </a:pPr>
            <a:r>
              <a:rPr lang="en-US"/>
              <a:t>Hopkick</a:t>
            </a:r>
            <a:r>
              <a:rPr lang="en-US">
                <a:latin typeface="Calibri"/>
                <a:ea typeface="Calibri"/>
                <a:cs typeface="Calibri"/>
                <a:sym typeface="Calibri"/>
              </a:rPr>
              <a:t>®</a:t>
            </a:r>
            <a:endParaRPr>
              <a:latin typeface="Calibri"/>
              <a:ea typeface="Calibri"/>
              <a:cs typeface="Calibri"/>
              <a:sym typeface="Calibri"/>
            </a:endParaRPr>
          </a:p>
          <a:p>
            <a:pPr marL="85725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Font typeface="Verdana"/>
              <a:buChar char="▪"/>
            </a:pPr>
            <a:r>
              <a:rPr lang="en-US"/>
              <a:t>Aromahop</a:t>
            </a:r>
            <a:r>
              <a:rPr lang="en-US">
                <a:latin typeface="Calibri"/>
                <a:ea typeface="Calibri"/>
                <a:cs typeface="Calibri"/>
                <a:sym typeface="Calibri"/>
              </a:rPr>
              <a:t>®</a:t>
            </a:r>
            <a:endParaRPr/>
          </a:p>
          <a:p>
            <a:pPr marL="514350" lvl="0" indent="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None/>
            </a:pPr>
            <a:endParaRPr>
              <a:latin typeface="Calibri"/>
              <a:ea typeface="Calibri"/>
              <a:cs typeface="Calibri"/>
              <a:sym typeface="Calibri"/>
            </a:endParaRPr>
          </a:p>
          <a:p>
            <a:pPr marL="857250" lvl="0" indent="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None/>
            </a:pPr>
            <a:endParaRPr/>
          </a:p>
        </p:txBody>
      </p:sp>
      <p:sp>
        <p:nvSpPr>
          <p:cNvPr id="156" name="Google Shape;156;p34"/>
          <p:cNvSpPr txBox="1">
            <a:spLocks noGrp="1"/>
          </p:cNvSpPr>
          <p:nvPr>
            <p:ph type="sldNum" idx="12"/>
          </p:nvPr>
        </p:nvSpPr>
        <p:spPr>
          <a:xfrm>
            <a:off x="11138526" y="6559169"/>
            <a:ext cx="482100" cy="21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-US"/>
              <a:t>6</a:t>
            </a:fld>
            <a:endParaRPr/>
          </a:p>
        </p:txBody>
      </p:sp>
      <p:sp>
        <p:nvSpPr>
          <p:cNvPr id="157" name="Google Shape;157;p34"/>
          <p:cNvSpPr txBox="1"/>
          <p:nvPr/>
        </p:nvSpPr>
        <p:spPr>
          <a:xfrm>
            <a:off x="1361750" y="6087750"/>
            <a:ext cx="3059400" cy="55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lang="en-US" sz="800" b="0" i="0" u="sng" strike="noStrike" cap="none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3"/>
              </a:rPr>
              <a:t>https://www.morebeer.com/products/cascade-hops-cone.html</a:t>
            </a:r>
            <a:endParaRPr sz="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lang="en-US" sz="800" b="0" i="0" u="sng" strike="noStrike" cap="none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4"/>
              </a:rPr>
              <a:t>https://www.morebeer.com/products/mosaic-hops-pellets.html</a:t>
            </a:r>
            <a:endParaRPr sz="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endParaRPr sz="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p35"/>
          <p:cNvSpPr txBox="1">
            <a:spLocks noGrp="1"/>
          </p:cNvSpPr>
          <p:nvPr>
            <p:ph type="title"/>
          </p:nvPr>
        </p:nvSpPr>
        <p:spPr>
          <a:xfrm>
            <a:off x="3370521" y="2548780"/>
            <a:ext cx="8821478" cy="1323399"/>
          </a:xfrm>
          <a:prstGeom prst="rect">
            <a:avLst/>
          </a:prstGeom>
          <a:solidFill>
            <a:schemeClr val="accent1">
              <a:alpha val="82352"/>
            </a:schemeClr>
          </a:solidFill>
          <a:ln>
            <a:noFill/>
          </a:ln>
        </p:spPr>
        <p:txBody>
          <a:bodyPr spcFirstLastPara="1" wrap="square" lIns="182875" tIns="45700" rIns="91425" bIns="45700" anchor="ctr" anchorCtr="0">
            <a:sp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Verdana"/>
              <a:buNone/>
            </a:pPr>
            <a:r>
              <a:rPr lang="en-US" sz="4000"/>
              <a:t>Hop Utilization and Absorption</a:t>
            </a:r>
            <a:endParaRPr/>
          </a:p>
        </p:txBody>
      </p:sp>
      <p:sp>
        <p:nvSpPr>
          <p:cNvPr id="163" name="Google Shape;163;p35"/>
          <p:cNvSpPr txBox="1">
            <a:spLocks noGrp="1"/>
          </p:cNvSpPr>
          <p:nvPr>
            <p:ph type="sldNum" idx="4294967295"/>
          </p:nvPr>
        </p:nvSpPr>
        <p:spPr>
          <a:xfrm>
            <a:off x="11709400" y="6559550"/>
            <a:ext cx="482600" cy="219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-US"/>
              <a:t>7</a:t>
            </a:fld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p36"/>
          <p:cNvSpPr txBox="1">
            <a:spLocks noGrp="1"/>
          </p:cNvSpPr>
          <p:nvPr>
            <p:ph type="title"/>
          </p:nvPr>
        </p:nvSpPr>
        <p:spPr>
          <a:xfrm>
            <a:off x="495300" y="457200"/>
            <a:ext cx="11201400" cy="6400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</a:pPr>
            <a:r>
              <a:rPr lang="en-US"/>
              <a:t>Tracking Hop Utilization</a:t>
            </a:r>
            <a:endParaRPr/>
          </a:p>
        </p:txBody>
      </p:sp>
      <p:sp>
        <p:nvSpPr>
          <p:cNvPr id="170" name="Google Shape;170;p36"/>
          <p:cNvSpPr txBox="1">
            <a:spLocks noGrp="1"/>
          </p:cNvSpPr>
          <p:nvPr>
            <p:ph type="sldNum" idx="12"/>
          </p:nvPr>
        </p:nvSpPr>
        <p:spPr>
          <a:xfrm>
            <a:off x="11134182" y="6505575"/>
            <a:ext cx="751662" cy="215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-US"/>
              <a:t>8</a:t>
            </a:fld>
            <a:endParaRPr/>
          </a:p>
        </p:txBody>
      </p:sp>
      <p:graphicFrame>
        <p:nvGraphicFramePr>
          <p:cNvPr id="171" name="Google Shape;171;p36"/>
          <p:cNvGraphicFramePr/>
          <p:nvPr/>
        </p:nvGraphicFramePr>
        <p:xfrm>
          <a:off x="1332190" y="1097280"/>
          <a:ext cx="8982700" cy="4717425"/>
        </p:xfrm>
        <a:graphic>
          <a:graphicData uri="http://schemas.openxmlformats.org/drawingml/2006/table">
            <a:tbl>
              <a:tblPr>
                <a:noFill/>
                <a:tableStyleId>{090EE62F-2260-47C1-A4F3-0D2F85E0393E}</a:tableStyleId>
              </a:tblPr>
              <a:tblGrid>
                <a:gridCol w="24498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065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0657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30657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30657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30657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100245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500" u="none" strike="noStrike" cap="none"/>
                        <a:t> </a:t>
                      </a:r>
                      <a:endParaRPr sz="1500" b="0" i="0" u="none" strike="noStrike" cap="non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500" u="none" strike="noStrike" cap="none"/>
                        <a:t>60 Min Hops</a:t>
                      </a:r>
                      <a:br>
                        <a:rPr lang="en-US" sz="1500" u="none" strike="noStrike" cap="none"/>
                      </a:br>
                      <a:r>
                        <a:rPr lang="en-US" sz="1500" u="none" strike="noStrike" cap="none"/>
                        <a:t>lbs/BBL</a:t>
                      </a:r>
                      <a:endParaRPr sz="1500" b="1" i="0" u="none" strike="noStrike" cap="non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45725" marR="45725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500" u="none" strike="noStrike" cap="none"/>
                        <a:t>Knockout</a:t>
                      </a:r>
                      <a:br>
                        <a:rPr lang="en-US" sz="1500" u="none" strike="noStrike" cap="none"/>
                      </a:br>
                      <a:r>
                        <a:rPr lang="en-US" sz="1500" u="none" strike="noStrike" cap="none"/>
                        <a:t>Gravity</a:t>
                      </a:r>
                      <a:endParaRPr sz="1500" b="1" i="0" u="none" strike="noStrike" cap="non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45725" marR="45725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500" u="none" strike="noStrike" cap="none"/>
                        <a:t>Knockout</a:t>
                      </a:r>
                      <a:br>
                        <a:rPr lang="en-US" sz="1500" u="none" strike="noStrike" cap="none"/>
                      </a:br>
                      <a:r>
                        <a:rPr lang="en-US" sz="1500" u="none" strike="noStrike" cap="none"/>
                        <a:t>pH</a:t>
                      </a:r>
                      <a:endParaRPr sz="1500" b="1" i="0" u="none" strike="noStrike" cap="non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45725" marR="45725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500" u="none" strike="noStrike" cap="none"/>
                        <a:t>Post Boil IBU</a:t>
                      </a:r>
                      <a:endParaRPr sz="1500" b="1" i="0" u="none" strike="noStrike" cap="non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45725" marR="45725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500" u="none" strike="noStrike" cap="none"/>
                        <a:t>60 Min</a:t>
                      </a:r>
                      <a:br>
                        <a:rPr lang="en-US" sz="1500" u="none" strike="noStrike" cap="none"/>
                      </a:br>
                      <a:r>
                        <a:rPr lang="en-US" sz="1500" u="none" strike="noStrike" cap="none"/>
                        <a:t>Utilization</a:t>
                      </a:r>
                      <a:endParaRPr sz="1500" b="1" i="0" u="none" strike="noStrike" cap="non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45725" marR="45725" marT="45725" marB="45725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1277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500" u="none" strike="noStrike" cap="none"/>
                        <a:t>Amber</a:t>
                      </a:r>
                      <a:endParaRPr sz="1500" b="0" i="0" u="none" strike="noStrike" cap="non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500" u="none" strike="noStrike" cap="none"/>
                        <a:t>0.07</a:t>
                      </a:r>
                      <a:endParaRPr sz="1500" b="0" i="0" u="none" strike="noStrike" cap="non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45725" marR="45725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500" u="none" strike="noStrike" cap="none"/>
                        <a:t>12.7</a:t>
                      </a:r>
                      <a:endParaRPr sz="1500" b="0" i="0" u="none" strike="noStrike" cap="non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45725" marR="45725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500" u="none" strike="noStrike" cap="none"/>
                        <a:t>5.32</a:t>
                      </a:r>
                      <a:endParaRPr sz="1500" b="0" i="0" u="none" strike="noStrike" cap="non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45725" marR="45725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500" u="none" strike="noStrike" cap="none"/>
                        <a:t>40.60</a:t>
                      </a:r>
                      <a:endParaRPr sz="1500" b="0" i="0" u="none" strike="noStrike" cap="non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45725" marR="45725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500" u="none" strike="noStrike" cap="none"/>
                        <a:t>61.73%</a:t>
                      </a:r>
                      <a:endParaRPr sz="1500" b="0" i="0" u="none" strike="noStrike" cap="non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45725" marR="45725" marT="45725" marB="45725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1277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500" u="none" strike="noStrike" cap="none"/>
                        <a:t>Scottish Ale #1</a:t>
                      </a:r>
                      <a:endParaRPr sz="1500" b="0" i="0" u="none" strike="noStrike" cap="non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500" u="none" strike="noStrike" cap="none"/>
                        <a:t>0.18</a:t>
                      </a:r>
                      <a:endParaRPr sz="1500" b="0" i="0" u="none" strike="noStrike" cap="non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45725" marR="45725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500" u="none" strike="noStrike" cap="none"/>
                        <a:t>13.8</a:t>
                      </a:r>
                      <a:endParaRPr sz="1500" b="0" i="0" u="none" strike="noStrike" cap="non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45725" marR="45725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500" u="none" strike="noStrike" cap="none"/>
                        <a:t>5.17</a:t>
                      </a:r>
                      <a:endParaRPr sz="1500" b="0" i="0" u="none" strike="noStrike" cap="non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45725" marR="45725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500" u="none" strike="noStrike" cap="none"/>
                        <a:t>22.43</a:t>
                      </a:r>
                      <a:endParaRPr sz="1500" b="0" i="0" u="none" strike="noStrike" cap="non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45725" marR="45725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500" u="none" strike="noStrike" cap="none"/>
                        <a:t>60.46%</a:t>
                      </a:r>
                      <a:endParaRPr sz="1500" b="0" i="0" u="none" strike="noStrike" cap="non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45725" marR="45725" marT="45725" marB="45725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1277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500" u="none" strike="noStrike" cap="none"/>
                        <a:t>Scottish Ale #2</a:t>
                      </a:r>
                      <a:endParaRPr sz="1500" b="0" i="0" u="none" strike="noStrike" cap="non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500" u="none" strike="noStrike" cap="none"/>
                        <a:t>0.18</a:t>
                      </a:r>
                      <a:endParaRPr sz="1500" b="0" i="0" u="none" strike="noStrike" cap="non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45725" marR="45725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500" u="none" strike="noStrike" cap="none"/>
                        <a:t>13.7</a:t>
                      </a:r>
                      <a:endParaRPr sz="1500" b="0" i="0" u="none" strike="noStrike" cap="non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45725" marR="45725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500" u="none" strike="noStrike" cap="none"/>
                        <a:t>5.08</a:t>
                      </a:r>
                      <a:endParaRPr sz="1500" b="0" i="0" u="none" strike="noStrike" cap="non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45725" marR="45725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500" u="none" strike="noStrike" cap="none"/>
                        <a:t>23.52</a:t>
                      </a:r>
                      <a:endParaRPr sz="1500" b="0" i="0" u="none" strike="noStrike" cap="non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45725" marR="45725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500" u="none" strike="noStrike" cap="none"/>
                        <a:t>64.44%</a:t>
                      </a:r>
                      <a:endParaRPr sz="1500" b="0" i="0" u="none" strike="noStrike" cap="non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45725" marR="45725" marT="45725" marB="45725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1277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500" u="none" strike="noStrike" cap="none"/>
                        <a:t>IPA #2</a:t>
                      </a:r>
                      <a:endParaRPr sz="1500" b="0" i="0" u="none" strike="noStrike" cap="non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500" u="none" strike="noStrike" cap="none"/>
                        <a:t>0.23</a:t>
                      </a:r>
                      <a:endParaRPr sz="1500" b="0" i="0" u="none" strike="noStrike" cap="non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45725" marR="45725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500" u="none" strike="noStrike" cap="none"/>
                        <a:t>15</a:t>
                      </a:r>
                      <a:endParaRPr sz="1500" b="0" i="0" u="none" strike="noStrike" cap="non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45725" marR="45725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500" u="none" strike="noStrike" cap="none"/>
                        <a:t>5.08</a:t>
                      </a:r>
                      <a:endParaRPr sz="1500" b="0" i="0" u="none" strike="noStrike" cap="non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45725" marR="45725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500" u="none" strike="noStrike" cap="none"/>
                        <a:t>61.12</a:t>
                      </a:r>
                      <a:endParaRPr sz="1500" b="0" i="0" u="none" strike="noStrike" cap="non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45725" marR="45725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500" u="none" strike="noStrike" cap="none"/>
                        <a:t>43.56%</a:t>
                      </a:r>
                      <a:endParaRPr sz="1500" b="0" i="0" u="none" strike="noStrike" cap="non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45725" marR="45725" marT="45725" marB="45725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1277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500" u="none" strike="noStrike" cap="none"/>
                        <a:t>Porter</a:t>
                      </a:r>
                      <a:endParaRPr sz="1500" b="0" i="0" u="none" strike="noStrike" cap="non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500" u="none" strike="noStrike" cap="none"/>
                        <a:t>0.39</a:t>
                      </a:r>
                      <a:endParaRPr sz="1500" b="0" i="0" u="none" strike="noStrike" cap="non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45725" marR="45725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500" u="none" strike="noStrike" cap="none"/>
                        <a:t>14.6</a:t>
                      </a:r>
                      <a:endParaRPr sz="1500" b="0" i="0" u="none" strike="noStrike" cap="non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45725" marR="45725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500" u="none" strike="noStrike" cap="none"/>
                        <a:t>5.06</a:t>
                      </a:r>
                      <a:endParaRPr sz="1500" b="0" i="0" u="none" strike="noStrike" cap="non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45725" marR="45725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500" u="none" strike="noStrike" cap="none"/>
                        <a:t>46.45</a:t>
                      </a:r>
                      <a:endParaRPr sz="1500" b="0" i="0" u="none" strike="noStrike" cap="non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45725" marR="45725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500" u="none" strike="noStrike" cap="none"/>
                        <a:t>45.49%</a:t>
                      </a:r>
                      <a:endParaRPr sz="1500" b="0" i="0" u="none" strike="noStrike" cap="non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45725" marR="45725" marT="45725" marB="45725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1277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500" u="none" strike="noStrike" cap="none"/>
                        <a:t>Imperial Red #1</a:t>
                      </a:r>
                      <a:endParaRPr sz="1500" b="0" i="0" u="none" strike="noStrike" cap="non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500" u="none" strike="noStrike" cap="none"/>
                        <a:t>0.61</a:t>
                      </a:r>
                      <a:endParaRPr sz="1500" b="0" i="0" u="none" strike="noStrike" cap="non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45725" marR="45725" marT="45725" marB="45725" anchor="ctr"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500" u="none" strike="noStrike" cap="none"/>
                        <a:t>19.9</a:t>
                      </a:r>
                      <a:endParaRPr sz="1500" b="0" i="0" u="none" strike="noStrike" cap="non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45725" marR="45725" marT="45725" marB="45725" anchor="ctr"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500" u="none" strike="noStrike" cap="none"/>
                        <a:t>5.08</a:t>
                      </a:r>
                      <a:endParaRPr sz="1500" b="0" i="0" u="none" strike="noStrike" cap="non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45725" marR="45725" marT="45725" marB="45725" anchor="ctr"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500" u="none" strike="noStrike" cap="none"/>
                        <a:t>85.25</a:t>
                      </a:r>
                      <a:endParaRPr sz="1500" b="0" i="0" u="none" strike="noStrike" cap="non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45725" marR="45725" marT="45725" marB="45725" anchor="ctr"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500" u="none" strike="noStrike" cap="none"/>
                        <a:t>20.10%</a:t>
                      </a:r>
                      <a:endParaRPr sz="1500" b="0" i="0" u="none" strike="noStrike" cap="non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45725" marR="45725" marT="45725" marB="45725" anchor="ctr"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1277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500" u="none" strike="noStrike" cap="none"/>
                        <a:t>Imperial Red #1.2</a:t>
                      </a:r>
                      <a:endParaRPr sz="1500" b="0" i="0" u="none" strike="noStrike" cap="non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500" u="none" strike="noStrike" cap="none"/>
                        <a:t>0.85</a:t>
                      </a:r>
                      <a:endParaRPr sz="1500" b="0" i="0" u="none" strike="noStrike" cap="non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45725" marR="45725" marT="45725" marB="457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500" u="none" strike="noStrike" cap="none"/>
                        <a:t>20.4</a:t>
                      </a:r>
                      <a:endParaRPr sz="1500" b="0" i="0" u="none" strike="noStrike" cap="non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45725" marR="45725" marT="45725" marB="457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500" u="none" strike="noStrike" cap="none"/>
                        <a:t>5.17</a:t>
                      </a:r>
                      <a:endParaRPr sz="1500" b="0" i="0" u="none" strike="noStrike" cap="non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45725" marR="45725" marT="45725" marB="457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500" u="none" strike="noStrike" cap="none"/>
                        <a:t>81.45</a:t>
                      </a:r>
                      <a:endParaRPr sz="1500" b="0" i="0" u="none" strike="noStrike" cap="non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45725" marR="45725" marT="45725" marB="457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500" u="none" strike="noStrike" cap="none"/>
                        <a:t>19.60%</a:t>
                      </a:r>
                      <a:endParaRPr sz="1500" b="0" i="0" u="none" strike="noStrike" cap="non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45725" marR="45725" marT="45725" marB="457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1277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500" b="0" i="0" u="none" strike="noStrike" cap="non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500" b="0" i="0" u="none" strike="noStrike" cap="non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45725" marR="45725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500" b="0" i="0" u="none" strike="noStrike" cap="non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45725" marR="45725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500" b="0" i="0" u="none" strike="noStrike" cap="non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45725" marR="45725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500" b="0" i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AVG</a:t>
                      </a:r>
                      <a:endParaRPr/>
                    </a:p>
                  </a:txBody>
                  <a:tcPr marL="45725" marR="45725" marT="45725" marB="457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500" b="0" i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45.1%</a:t>
                      </a:r>
                      <a:endParaRPr/>
                    </a:p>
                  </a:txBody>
                  <a:tcPr marL="45725" marR="45725" marT="45725" marB="457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41277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500" b="0" i="0" u="none" strike="noStrike" cap="non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500" b="0" i="0" u="none" strike="noStrike" cap="non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45725" marR="45725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500" b="0" i="0" u="none" strike="noStrike" cap="non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45725" marR="45725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500" b="0" i="0" u="none" strike="noStrike" cap="non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45725" marR="45725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500" b="0" i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STDEV</a:t>
                      </a:r>
                      <a:endParaRPr/>
                    </a:p>
                  </a:txBody>
                  <a:tcPr marL="45725" marR="45725" marT="45725" marB="457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500" b="0" i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19.0%</a:t>
                      </a:r>
                      <a:endParaRPr/>
                    </a:p>
                  </a:txBody>
                  <a:tcPr marL="45725" marR="45725" marT="45725" marB="457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sp>
        <p:nvSpPr>
          <p:cNvPr id="2" name="TextBox 1">
            <a:extLst>
              <a:ext uri="{FF2B5EF4-FFF2-40B4-BE49-F238E27FC236}">
                <a16:creationId xmlns:a16="http://schemas.microsoft.com/office/drawing/2014/main" id="{9E046DED-10D7-EC46-FADD-22581E50A025}"/>
              </a:ext>
            </a:extLst>
          </p:cNvPr>
          <p:cNvSpPr txBox="1"/>
          <p:nvPr/>
        </p:nvSpPr>
        <p:spPr>
          <a:xfrm>
            <a:off x="9406648" y="6013132"/>
            <a:ext cx="2290052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* </a:t>
            </a:r>
            <a:r>
              <a:rPr lang="en-US" sz="1100" dirty="0"/>
              <a:t>IBUs measured using ASBC Wort 23 and ASBC Beer 23A</a:t>
            </a:r>
            <a:endParaRPr lang="en-US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p37"/>
          <p:cNvSpPr txBox="1">
            <a:spLocks noGrp="1"/>
          </p:cNvSpPr>
          <p:nvPr>
            <p:ph type="title"/>
          </p:nvPr>
        </p:nvSpPr>
        <p:spPr>
          <a:xfrm>
            <a:off x="495300" y="457200"/>
            <a:ext cx="11201400" cy="6400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</a:pPr>
            <a:r>
              <a:rPr lang="en-US"/>
              <a:t>Tracking Hop Utilization</a:t>
            </a:r>
            <a:endParaRPr/>
          </a:p>
        </p:txBody>
      </p:sp>
      <p:sp>
        <p:nvSpPr>
          <p:cNvPr id="178" name="Google Shape;178;p37"/>
          <p:cNvSpPr txBox="1">
            <a:spLocks noGrp="1"/>
          </p:cNvSpPr>
          <p:nvPr>
            <p:ph type="sldNum" idx="12"/>
          </p:nvPr>
        </p:nvSpPr>
        <p:spPr>
          <a:xfrm>
            <a:off x="11134182" y="6505575"/>
            <a:ext cx="751662" cy="215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-US"/>
              <a:t>9</a:t>
            </a:fld>
            <a:endParaRPr/>
          </a:p>
        </p:txBody>
      </p:sp>
      <p:graphicFrame>
        <p:nvGraphicFramePr>
          <p:cNvPr id="179" name="Google Shape;179;p37"/>
          <p:cNvGraphicFramePr/>
          <p:nvPr/>
        </p:nvGraphicFramePr>
        <p:xfrm>
          <a:off x="1332190" y="1097280"/>
          <a:ext cx="8982700" cy="4717425"/>
        </p:xfrm>
        <a:graphic>
          <a:graphicData uri="http://schemas.openxmlformats.org/drawingml/2006/table">
            <a:tbl>
              <a:tblPr>
                <a:noFill/>
                <a:tableStyleId>{090EE62F-2260-47C1-A4F3-0D2F85E0393E}</a:tableStyleId>
              </a:tblPr>
              <a:tblGrid>
                <a:gridCol w="24498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065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0657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30657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30657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30657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100245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500" u="none" strike="noStrike" cap="none"/>
                        <a:t> </a:t>
                      </a:r>
                      <a:endParaRPr sz="1500" b="0" i="0" u="none" strike="noStrike" cap="non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500" u="none" strike="noStrike" cap="none"/>
                        <a:t>60 Min Hops</a:t>
                      </a:r>
                      <a:br>
                        <a:rPr lang="en-US" sz="1500" u="none" strike="noStrike" cap="none"/>
                      </a:br>
                      <a:r>
                        <a:rPr lang="en-US" sz="1500" u="none" strike="noStrike" cap="none"/>
                        <a:t>lbs/BBL</a:t>
                      </a:r>
                      <a:endParaRPr sz="1500" b="1" i="0" u="none" strike="noStrike" cap="non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45725" marR="45725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500" u="none" strike="noStrike" cap="none"/>
                        <a:t>Knockout</a:t>
                      </a:r>
                      <a:br>
                        <a:rPr lang="en-US" sz="1500" u="none" strike="noStrike" cap="none"/>
                      </a:br>
                      <a:r>
                        <a:rPr lang="en-US" sz="1500" u="none" strike="noStrike" cap="none"/>
                        <a:t>Gravity</a:t>
                      </a:r>
                      <a:endParaRPr sz="1500" b="1" i="0" u="none" strike="noStrike" cap="non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45725" marR="45725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500" u="none" strike="noStrike" cap="none"/>
                        <a:t>Knockout</a:t>
                      </a:r>
                      <a:br>
                        <a:rPr lang="en-US" sz="1500" u="none" strike="noStrike" cap="none"/>
                      </a:br>
                      <a:r>
                        <a:rPr lang="en-US" sz="1500" u="none" strike="noStrike" cap="none"/>
                        <a:t>pH</a:t>
                      </a:r>
                      <a:endParaRPr sz="1500" b="1" i="0" u="none" strike="noStrike" cap="non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45725" marR="45725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500" u="none" strike="noStrike" cap="none"/>
                        <a:t>Post Boil IBU</a:t>
                      </a:r>
                      <a:endParaRPr sz="1500" b="1" i="0" u="none" strike="noStrike" cap="non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45725" marR="45725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500" u="none" strike="noStrike" cap="none"/>
                        <a:t>60 Min</a:t>
                      </a:r>
                      <a:br>
                        <a:rPr lang="en-US" sz="1500" u="none" strike="noStrike" cap="none"/>
                      </a:br>
                      <a:r>
                        <a:rPr lang="en-US" sz="1500" u="none" strike="noStrike" cap="none"/>
                        <a:t>Utilization</a:t>
                      </a:r>
                      <a:endParaRPr sz="1500" b="1" i="0" u="none" strike="noStrike" cap="non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45725" marR="45725" marT="45725" marB="45725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1277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500" u="none" strike="noStrike" cap="none"/>
                        <a:t>Amber</a:t>
                      </a:r>
                      <a:endParaRPr sz="1500" b="0" i="0" u="none" strike="noStrike" cap="non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500" u="none" strike="noStrike" cap="none"/>
                        <a:t>0.07</a:t>
                      </a:r>
                      <a:endParaRPr sz="1500" b="0" i="0" u="none" strike="noStrike" cap="non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45725" marR="45725" marT="45725" marB="45725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500" u="none" strike="noStrike" cap="none"/>
                        <a:t>12.7</a:t>
                      </a:r>
                      <a:endParaRPr sz="1500" b="0" i="0" u="none" strike="noStrike" cap="non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45725" marR="45725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500" u="none" strike="noStrike" cap="none"/>
                        <a:t>5.32</a:t>
                      </a:r>
                      <a:endParaRPr sz="1500" b="0" i="0" u="none" strike="noStrike" cap="non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45725" marR="45725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500" u="none" strike="noStrike" cap="none"/>
                        <a:t>40.60</a:t>
                      </a:r>
                      <a:endParaRPr sz="1500" b="0" i="0" u="none" strike="noStrike" cap="non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45725" marR="45725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500" u="none" strike="noStrike" cap="none"/>
                        <a:t>61.73%</a:t>
                      </a:r>
                      <a:endParaRPr sz="1500" b="0" i="0" u="none" strike="noStrike" cap="non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45725" marR="45725" marT="45725" marB="45725" anchor="ctr"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1277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500" u="none" strike="noStrike" cap="none"/>
                        <a:t>Scottish Ale #1</a:t>
                      </a:r>
                      <a:endParaRPr sz="1500" b="0" i="0" u="none" strike="noStrike" cap="non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500" u="none" strike="noStrike" cap="none"/>
                        <a:t>0.18</a:t>
                      </a:r>
                      <a:endParaRPr sz="1500" b="0" i="0" u="none" strike="noStrike" cap="non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45725" marR="45725" marT="45725" marB="45725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500" u="none" strike="noStrike" cap="none"/>
                        <a:t>13.8</a:t>
                      </a:r>
                      <a:endParaRPr sz="1500" b="0" i="0" u="none" strike="noStrike" cap="non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45725" marR="45725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500" u="none" strike="noStrike" cap="none"/>
                        <a:t>5.17</a:t>
                      </a:r>
                      <a:endParaRPr sz="1500" b="0" i="0" u="none" strike="noStrike" cap="non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45725" marR="45725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500" u="none" strike="noStrike" cap="none"/>
                        <a:t>22.43</a:t>
                      </a:r>
                      <a:endParaRPr sz="1500" b="0" i="0" u="none" strike="noStrike" cap="non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45725" marR="45725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500" u="none" strike="noStrike" cap="none"/>
                        <a:t>60.46%</a:t>
                      </a:r>
                      <a:endParaRPr sz="1500" b="0" i="0" u="none" strike="noStrike" cap="non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45725" marR="45725" marT="45725" marB="45725" anchor="ctr"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1277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500" u="none" strike="noStrike" cap="none"/>
                        <a:t>Scottish Ale #2</a:t>
                      </a:r>
                      <a:endParaRPr sz="1500" b="0" i="0" u="none" strike="noStrike" cap="non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500" u="none" strike="noStrike" cap="none"/>
                        <a:t>0.18</a:t>
                      </a:r>
                      <a:endParaRPr sz="1500" b="0" i="0" u="none" strike="noStrike" cap="non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45725" marR="45725" marT="45725" marB="45725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500" u="none" strike="noStrike" cap="none"/>
                        <a:t>13.7</a:t>
                      </a:r>
                      <a:endParaRPr sz="1500" b="0" i="0" u="none" strike="noStrike" cap="non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45725" marR="45725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500" u="none" strike="noStrike" cap="none"/>
                        <a:t>5.08</a:t>
                      </a:r>
                      <a:endParaRPr sz="1500" b="0" i="0" u="none" strike="noStrike" cap="non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45725" marR="45725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500" u="none" strike="noStrike" cap="none"/>
                        <a:t>23.52</a:t>
                      </a:r>
                      <a:endParaRPr sz="1500" b="0" i="0" u="none" strike="noStrike" cap="non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45725" marR="45725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500" u="none" strike="noStrike" cap="none"/>
                        <a:t>64.44%</a:t>
                      </a:r>
                      <a:endParaRPr sz="1500" b="0" i="0" u="none" strike="noStrike" cap="non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45725" marR="45725" marT="45725" marB="45725" anchor="ctr"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1277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500" u="none" strike="noStrike" cap="none"/>
                        <a:t>IPA #2</a:t>
                      </a:r>
                      <a:endParaRPr sz="1500" b="0" i="0" u="none" strike="noStrike" cap="non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500" u="none" strike="noStrike" cap="none"/>
                        <a:t>0.23</a:t>
                      </a:r>
                      <a:endParaRPr sz="1500" b="0" i="0" u="none" strike="noStrike" cap="non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45725" marR="45725" marT="45725" marB="45725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500" u="none" strike="noStrike" cap="none"/>
                        <a:t>15</a:t>
                      </a:r>
                      <a:endParaRPr sz="1500" b="0" i="0" u="none" strike="noStrike" cap="non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45725" marR="45725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500" u="none" strike="noStrike" cap="none"/>
                        <a:t>5.08</a:t>
                      </a:r>
                      <a:endParaRPr sz="1500" b="0" i="0" u="none" strike="noStrike" cap="non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45725" marR="45725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500" u="none" strike="noStrike" cap="none"/>
                        <a:t>61.12</a:t>
                      </a:r>
                      <a:endParaRPr sz="1500" b="0" i="0" u="none" strike="noStrike" cap="non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45725" marR="45725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500" u="none" strike="noStrike" cap="none"/>
                        <a:t>43.56%</a:t>
                      </a:r>
                      <a:endParaRPr sz="1500" b="0" i="0" u="none" strike="noStrike" cap="non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45725" marR="45725" marT="45725" marB="45725" anchor="ctr"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1277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500" u="none" strike="noStrike" cap="none"/>
                        <a:t>Porter</a:t>
                      </a:r>
                      <a:endParaRPr sz="1500" b="0" i="0" u="none" strike="noStrike" cap="non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500" u="none" strike="noStrike" cap="none"/>
                        <a:t>0.39</a:t>
                      </a:r>
                      <a:endParaRPr sz="1500" b="0" i="0" u="none" strike="noStrike" cap="non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45725" marR="45725" marT="45725" marB="45725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500" u="none" strike="noStrike" cap="none"/>
                        <a:t>14.6</a:t>
                      </a:r>
                      <a:endParaRPr sz="1500" b="0" i="0" u="none" strike="noStrike" cap="non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45725" marR="45725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500" u="none" strike="noStrike" cap="none"/>
                        <a:t>5.06</a:t>
                      </a:r>
                      <a:endParaRPr sz="1500" b="0" i="0" u="none" strike="noStrike" cap="non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45725" marR="45725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500" u="none" strike="noStrike" cap="none"/>
                        <a:t>46.45</a:t>
                      </a:r>
                      <a:endParaRPr sz="1500" b="0" i="0" u="none" strike="noStrike" cap="non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45725" marR="45725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500" u="none" strike="noStrike" cap="none"/>
                        <a:t>45.49%</a:t>
                      </a:r>
                      <a:endParaRPr sz="1500" b="0" i="0" u="none" strike="noStrike" cap="non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45725" marR="45725" marT="45725" marB="45725" anchor="ctr"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1277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500" u="none" strike="noStrike" cap="none"/>
                        <a:t>Imperial Red #1</a:t>
                      </a:r>
                      <a:endParaRPr sz="1500" b="0" i="0" u="none" strike="noStrike" cap="non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500" u="none" strike="noStrike" cap="none"/>
                        <a:t>0.61</a:t>
                      </a:r>
                      <a:endParaRPr sz="1500" b="0" i="0" u="none" strike="noStrike" cap="non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45725" marR="45725" marT="45725" marB="45725" anchor="ctr"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500" u="none" strike="noStrike" cap="none"/>
                        <a:t>19.9</a:t>
                      </a:r>
                      <a:endParaRPr sz="1500" b="0" i="0" u="none" strike="noStrike" cap="non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45725" marR="45725" marT="45725" marB="45725" anchor="ctr"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500" u="none" strike="noStrike" cap="none"/>
                        <a:t>5.08</a:t>
                      </a:r>
                      <a:endParaRPr sz="1500" b="0" i="0" u="none" strike="noStrike" cap="non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45725" marR="45725" marT="45725" marB="45725" anchor="ctr"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500" u="none" strike="noStrike" cap="none"/>
                        <a:t>85.25</a:t>
                      </a:r>
                      <a:endParaRPr sz="1500" b="0" i="0" u="none" strike="noStrike" cap="non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45725" marR="45725" marT="45725" marB="45725" anchor="ctr"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500" u="none" strike="noStrike" cap="none"/>
                        <a:t>20.10%</a:t>
                      </a:r>
                      <a:endParaRPr sz="1500" b="0" i="0" u="none" strike="noStrike" cap="non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45725" marR="45725" marT="45725" marB="45725" anchor="ctr"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1277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500" u="none" strike="noStrike" cap="none"/>
                        <a:t>Imperial Red #1.2</a:t>
                      </a:r>
                      <a:endParaRPr sz="1500" b="0" i="0" u="none" strike="noStrike" cap="non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500" u="none" strike="noStrike" cap="none"/>
                        <a:t>0.85</a:t>
                      </a:r>
                      <a:endParaRPr sz="1500" b="0" i="0" u="none" strike="noStrike" cap="non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45725" marR="45725" marT="45725" marB="457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500" u="none" strike="noStrike" cap="none"/>
                        <a:t>20.4</a:t>
                      </a:r>
                      <a:endParaRPr sz="1500" b="0" i="0" u="none" strike="noStrike" cap="non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45725" marR="45725" marT="45725" marB="457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500" u="none" strike="noStrike" cap="none"/>
                        <a:t>5.17</a:t>
                      </a:r>
                      <a:endParaRPr sz="1500" b="0" i="0" u="none" strike="noStrike" cap="non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45725" marR="45725" marT="45725" marB="457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500" u="none" strike="noStrike" cap="none"/>
                        <a:t>81.45</a:t>
                      </a:r>
                      <a:endParaRPr sz="1500" b="0" i="0" u="none" strike="noStrike" cap="non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45725" marR="45725" marT="45725" marB="457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500" u="none" strike="noStrike" cap="none"/>
                        <a:t>19.60%</a:t>
                      </a:r>
                      <a:endParaRPr sz="1500" b="0" i="0" u="none" strike="noStrike" cap="non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45725" marR="45725" marT="45725" marB="457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1277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500" b="0" i="0" u="none" strike="noStrike" cap="non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500" b="0" i="0" u="none" strike="noStrike" cap="non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45725" marR="45725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500" b="0" i="0" u="none" strike="noStrike" cap="non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45725" marR="45725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500" b="0" i="0" u="none" strike="noStrike" cap="non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45725" marR="45725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500" b="0" i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AVG</a:t>
                      </a:r>
                      <a:endParaRPr/>
                    </a:p>
                  </a:txBody>
                  <a:tcPr marL="45725" marR="45725" marT="45725" marB="457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500" b="0" i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45.1%</a:t>
                      </a:r>
                      <a:endParaRPr/>
                    </a:p>
                  </a:txBody>
                  <a:tcPr marL="45725" marR="45725" marT="45725" marB="457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41277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500" b="0" i="0" u="none" strike="noStrike" cap="non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500" b="0" i="0" u="none" strike="noStrike" cap="non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45725" marR="45725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500" b="0" i="0" u="none" strike="noStrike" cap="non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45725" marR="45725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500" b="0" i="0" u="none" strike="noStrike" cap="non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45725" marR="45725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500" b="0" i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STDEV</a:t>
                      </a:r>
                      <a:endParaRPr/>
                    </a:p>
                  </a:txBody>
                  <a:tcPr marL="45725" marR="45725" marT="45725" marB="457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500" b="0" i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19.0%</a:t>
                      </a:r>
                      <a:endParaRPr/>
                    </a:p>
                  </a:txBody>
                  <a:tcPr marL="45725" marR="45725" marT="45725" marB="457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sp>
        <p:nvSpPr>
          <p:cNvPr id="2" name="TextBox 1">
            <a:extLst>
              <a:ext uri="{FF2B5EF4-FFF2-40B4-BE49-F238E27FC236}">
                <a16:creationId xmlns:a16="http://schemas.microsoft.com/office/drawing/2014/main" id="{250C9A3C-2087-CB63-7E05-855A37DF19A6}"/>
              </a:ext>
            </a:extLst>
          </p:cNvPr>
          <p:cNvSpPr txBox="1"/>
          <p:nvPr/>
        </p:nvSpPr>
        <p:spPr>
          <a:xfrm>
            <a:off x="9581744" y="6013132"/>
            <a:ext cx="2114955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* </a:t>
            </a:r>
            <a:r>
              <a:rPr lang="en-US" sz="1100" dirty="0"/>
              <a:t>IBUs measured using ASBC Wort 23 and ASBC Beer 23A</a:t>
            </a:r>
            <a:endParaRPr lang="en-US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Master Brewers">
      <a:dk1>
        <a:srgbClr val="000000"/>
      </a:dk1>
      <a:lt1>
        <a:srgbClr val="FFFFFF"/>
      </a:lt1>
      <a:dk2>
        <a:srgbClr val="545759"/>
      </a:dk2>
      <a:lt2>
        <a:srgbClr val="D8D8D8"/>
      </a:lt2>
      <a:accent1>
        <a:srgbClr val="CD9700"/>
      </a:accent1>
      <a:accent2>
        <a:srgbClr val="000000"/>
      </a:accent2>
      <a:accent3>
        <a:srgbClr val="A42035"/>
      </a:accent3>
      <a:accent4>
        <a:srgbClr val="545759"/>
      </a:accent4>
      <a:accent5>
        <a:srgbClr val="A5A5A5"/>
      </a:accent5>
      <a:accent6>
        <a:srgbClr val="D8D8D8"/>
      </a:accent6>
      <a:hlink>
        <a:srgbClr val="CD9700"/>
      </a:hlink>
      <a:folHlink>
        <a:srgbClr val="A42035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798E48DF207BC498FDEC5380BE41383" ma:contentTypeVersion="2" ma:contentTypeDescription="Create a new document." ma:contentTypeScope="" ma:versionID="9a851b1bfb6feb8cb72be1ea783b5e8e">
  <xsd:schema xmlns:xsd="http://www.w3.org/2001/XMLSchema" xmlns:xs="http://www.w3.org/2001/XMLSchema" xmlns:p="http://schemas.microsoft.com/office/2006/metadata/properties" xmlns:ns1="http://schemas.microsoft.com/sharepoint/v3" targetNamespace="http://schemas.microsoft.com/office/2006/metadata/properties" ma:root="true" ma:fieldsID="76306148d0f7b992e79f2d9b1f249a81" ns1:_="">
    <xsd:import namespace="http://schemas.microsoft.com/sharepoint/v3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8" nillable="true" ma:displayName="Scheduling Start Date" ma:description="Scheduling Start Date is a site column created by the Publishing feature. It is used to specify the date and time on which this page will first appear to site visitors." ma:hidden="true" ma:internalName="PublishingStartDate">
      <xsd:simpleType>
        <xsd:restriction base="dms:Unknown"/>
      </xsd:simpleType>
    </xsd:element>
    <xsd:element name="PublishingExpirationDate" ma:index="9" nillable="true" ma:displayName="Scheduling End Date" ma:description="Scheduling End Date is a site column created by the Publishing feature. It is used to specify the date and time on which this page will no longer appear to site visitors." ma:hidden="true" ma:internalName="PublishingExpirationDat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ublishingExpirationDate xmlns="http://schemas.microsoft.com/sharepoint/v3" xsi:nil="true"/>
    <PublishingStartDate xmlns="http://schemas.microsoft.com/sharepoint/v3" xsi:nil="true"/>
  </documentManagement>
</p:properties>
</file>

<file path=customXml/itemProps1.xml><?xml version="1.0" encoding="utf-8"?>
<ds:datastoreItem xmlns:ds="http://schemas.openxmlformats.org/officeDocument/2006/customXml" ds:itemID="{EA2BEA56-2B8E-4EE6-8C22-BA3037A7D2EA}"/>
</file>

<file path=customXml/itemProps2.xml><?xml version="1.0" encoding="utf-8"?>
<ds:datastoreItem xmlns:ds="http://schemas.openxmlformats.org/officeDocument/2006/customXml" ds:itemID="{74A21C24-AA17-4875-A590-95B70625C029}"/>
</file>

<file path=customXml/itemProps3.xml><?xml version="1.0" encoding="utf-8"?>
<ds:datastoreItem xmlns:ds="http://schemas.openxmlformats.org/officeDocument/2006/customXml" ds:itemID="{ECCE5EF6-442E-4A84-9C8D-094AF5495789}"/>
</file>

<file path=docProps/app.xml><?xml version="1.0" encoding="utf-8"?>
<Properties xmlns="http://schemas.openxmlformats.org/officeDocument/2006/extended-properties" xmlns:vt="http://schemas.openxmlformats.org/officeDocument/2006/docPropsVTypes">
  <TotalTime>1992</TotalTime>
  <Words>2606</Words>
  <Application>Microsoft Office PowerPoint</Application>
  <PresentationFormat>Widescreen</PresentationFormat>
  <Paragraphs>816</Paragraphs>
  <Slides>44</Slides>
  <Notes>41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44</vt:i4>
      </vt:variant>
    </vt:vector>
  </HeadingPairs>
  <TitlesOfParts>
    <vt:vector size="51" baseType="lpstr">
      <vt:lpstr>Arial</vt:lpstr>
      <vt:lpstr>Calibri</vt:lpstr>
      <vt:lpstr>Courier New</vt:lpstr>
      <vt:lpstr>Noto Sans Symbols</vt:lpstr>
      <vt:lpstr>Times New Roman</vt:lpstr>
      <vt:lpstr>Verdana</vt:lpstr>
      <vt:lpstr>Office Theme</vt:lpstr>
      <vt:lpstr>Hopping Down the Rabbit Hole: A Technical Round Table on Hop Driven Science, Products, and Brewing </vt:lpstr>
      <vt:lpstr>Meet The Panelists</vt:lpstr>
      <vt:lpstr>Introductions</vt:lpstr>
      <vt:lpstr>Overview of Hops and Hop Products</vt:lpstr>
      <vt:lpstr>Whole Cone and Pellets</vt:lpstr>
      <vt:lpstr>Hop Extracts</vt:lpstr>
      <vt:lpstr>Hop Utilization and Absorption</vt:lpstr>
      <vt:lpstr>Tracking Hop Utilization</vt:lpstr>
      <vt:lpstr>Tracking Hop Utilization</vt:lpstr>
      <vt:lpstr>Tracking Hop Utilization</vt:lpstr>
      <vt:lpstr>Tracking Hop Utilization</vt:lpstr>
      <vt:lpstr>Tracking Hop Utilization</vt:lpstr>
      <vt:lpstr>Tracking Hop Utilization</vt:lpstr>
      <vt:lpstr>Hop Absorption</vt:lpstr>
      <vt:lpstr>Key Takaways </vt:lpstr>
      <vt:lpstr>Brewing with Extracts   A Case Study</vt:lpstr>
      <vt:lpstr>Hop Journal Malt Bill 20BBL</vt:lpstr>
      <vt:lpstr>Hop Journal Hop Bill 20BBL</vt:lpstr>
      <vt:lpstr>Hop Journal Analytical Data</vt:lpstr>
      <vt:lpstr>Hop Journal Sulfur Intensity</vt:lpstr>
      <vt:lpstr>Hop Journal PCA Analysis</vt:lpstr>
      <vt:lpstr>Hop Journal Taste Panel Data</vt:lpstr>
      <vt:lpstr>Key Takeaways of the Study</vt:lpstr>
      <vt:lpstr>Key Takeaways- part 2</vt:lpstr>
      <vt:lpstr>Harvest Timing and Raw Material Selection</vt:lpstr>
      <vt:lpstr>Amarillo® (VGXP01) Sulfur vs. Terpenes (2023)</vt:lpstr>
      <vt:lpstr>Amarillo® (VGXP01) Sulfur vs. Terpenes (2023)</vt:lpstr>
      <vt:lpstr>Amarillo® (VGXP01) Harvest Year Differences</vt:lpstr>
      <vt:lpstr>Amarillo® (VGXP01) Sulfur Intensity</vt:lpstr>
      <vt:lpstr>Amarillo® (VGXP01) Sulfur Intensity</vt:lpstr>
      <vt:lpstr>Amarillo® (VGXP01) Sulfur Intensity</vt:lpstr>
      <vt:lpstr>Saaz (Ozvald-72 c.v.) Harvest Year Differences</vt:lpstr>
      <vt:lpstr>Saaz (Ozvald-72 c.v.) Sulfur Intensity</vt:lpstr>
      <vt:lpstr>“Fresher” = Better?</vt:lpstr>
      <vt:lpstr>Amarillo® T-90 Lots</vt:lpstr>
      <vt:lpstr>Amarillo® Sulfur Intensity</vt:lpstr>
      <vt:lpstr>Evaluating a COA</vt:lpstr>
      <vt:lpstr>PowerPoint Presentation</vt:lpstr>
      <vt:lpstr>Commercial Examples of COA Contents</vt:lpstr>
      <vt:lpstr>Commercial Examples of COAs, Continued </vt:lpstr>
      <vt:lpstr>Key Takeaways</vt:lpstr>
      <vt:lpstr>Key Takeaways for Sourcing Hops</vt:lpstr>
      <vt:lpstr>Resources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Using this Slide Deck</dc:title>
  <dc:creator>Catherine</dc:creator>
  <cp:lastModifiedBy>Rikki Welz</cp:lastModifiedBy>
  <cp:revision>7</cp:revision>
  <dcterms:created xsi:type="dcterms:W3CDTF">2021-04-21T17:24:54Z</dcterms:created>
  <dcterms:modified xsi:type="dcterms:W3CDTF">2023-10-07T14:43:58Z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0x0101006798E48DF207BC498FDEC5380BE41383</vt:lpwstr>
  </property>
</Properties>
</file>