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7" r:id="rId5"/>
    <p:sldId id="282" r:id="rId6"/>
    <p:sldId id="293" r:id="rId7"/>
    <p:sldId id="256" r:id="rId8"/>
    <p:sldId id="312" r:id="rId9"/>
    <p:sldId id="311" r:id="rId10"/>
    <p:sldId id="327" r:id="rId11"/>
    <p:sldId id="328" r:id="rId12"/>
    <p:sldId id="329" r:id="rId13"/>
    <p:sldId id="323" r:id="rId14"/>
    <p:sldId id="330" r:id="rId15"/>
    <p:sldId id="324" r:id="rId16"/>
    <p:sldId id="332" r:id="rId17"/>
    <p:sldId id="331" r:id="rId18"/>
    <p:sldId id="3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er Setup Instructions" id="{AA5788D2-30F8-42C7-B07F-59431EDBC0E5}">
          <p14:sldIdLst>
            <p14:sldId id="277"/>
            <p14:sldId id="282"/>
            <p14:sldId id="293"/>
          </p14:sldIdLst>
        </p14:section>
        <p14:section name="Content Slides" id="{E75644C2-F9D4-4D53-AFA6-143D071050E2}">
          <p14:sldIdLst>
            <p14:sldId id="256"/>
            <p14:sldId id="312"/>
            <p14:sldId id="311"/>
            <p14:sldId id="327"/>
            <p14:sldId id="328"/>
            <p14:sldId id="329"/>
            <p14:sldId id="323"/>
            <p14:sldId id="330"/>
            <p14:sldId id="324"/>
            <p14:sldId id="332"/>
            <p14:sldId id="331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626"/>
    <a:srgbClr val="966E00"/>
    <a:srgbClr val="545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1408" autoAdjust="0"/>
  </p:normalViewPr>
  <p:slideViewPr>
    <p:cSldViewPr snapToGrid="0">
      <p:cViewPr varScale="1">
        <p:scale>
          <a:sx n="99" d="100"/>
          <a:sy n="99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AA3E9-6253-48F2-9892-C85955644B5E}" type="datetimeFigureOut">
              <a:rPr lang="en-US" smtClean="0"/>
              <a:t>10/6/23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C8F0E-D1D5-40C7-B9E8-E335AB43E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5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4D091-29F5-4864-ACD4-79FBBED7C1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804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clarity of your slide and what you put on it should enhance your message.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the following: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Ample white space. Don’t crowd the slide.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Ideally 1-2 ideas discussed per slide.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dense bullet point slides and a content dump. Put those details in your notes instead.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 for foreground/background color contrast.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purposeful images or illustrations that you can talk to from your presenter notes.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4D091-29F5-4864-ACD4-79FBBED7C15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reminder, you must own or have permission to use all media (images, illustration, video) or documentation used in this presentation.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This is an issue that can have financial repercussion to your association and one we are careful to adhere 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4D091-29F5-4864-ACD4-79FBBED7C15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SAY:</a:t>
            </a:r>
          </a:p>
          <a:p>
            <a:endParaRPr lang="en-US" dirty="0"/>
          </a:p>
          <a:p>
            <a:r>
              <a:rPr lang="en-US" dirty="0"/>
              <a:t>Good morning everyone and welcome to today’s session. The [name association] presents [name of session title]. </a:t>
            </a:r>
          </a:p>
          <a:p>
            <a:endParaRPr lang="en-US" dirty="0"/>
          </a:p>
          <a:p>
            <a:r>
              <a:rPr lang="en-US" dirty="0"/>
              <a:t>I would like to introduce myself. I am [insert name], from [company]  and I am [position at company, brief relationship to association or topic] and I will be moderating the session.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1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ssel, barrel&#10;&#10;Description automatically generated">
            <a:extLst>
              <a:ext uri="{FF2B5EF4-FFF2-40B4-BE49-F238E27FC236}">
                <a16:creationId xmlns:a16="http://schemas.microsoft.com/office/drawing/2014/main" id="{F5F01AAB-3C7A-429F-A427-98000F9236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43DAA-8F79-4530-BC4C-50A33F0D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9" y="2165351"/>
            <a:ext cx="5962651" cy="1616074"/>
          </a:xfrm>
          <a:noFill/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7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10/6/23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CF80F04-B0FA-43FA-8CD7-CBA82C2D921E}"/>
              </a:ext>
            </a:extLst>
          </p:cNvPr>
          <p:cNvSpPr/>
          <p:nvPr userDrawn="1"/>
        </p:nvSpPr>
        <p:spPr>
          <a:xfrm>
            <a:off x="5361471" y="-1920271"/>
            <a:ext cx="8168262" cy="8168260"/>
          </a:xfrm>
          <a:prstGeom prst="arc">
            <a:avLst>
              <a:gd name="adj1" fmla="val 7433064"/>
              <a:gd name="adj2" fmla="val 1141080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6633F85-7409-4DD5-B0D1-2AAF26F64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9422" y="0"/>
            <a:ext cx="6552578" cy="5965526"/>
          </a:xfrm>
          <a:custGeom>
            <a:avLst/>
            <a:gdLst>
              <a:gd name="connsiteX0" fmla="*/ 618515 w 6552578"/>
              <a:gd name="connsiteY0" fmla="*/ 0 h 5965526"/>
              <a:gd name="connsiteX1" fmla="*/ 6552578 w 6552578"/>
              <a:gd name="connsiteY1" fmla="*/ 0 h 5965526"/>
              <a:gd name="connsiteX2" fmla="*/ 6552578 w 6552578"/>
              <a:gd name="connsiteY2" fmla="*/ 4882974 h 5965526"/>
              <a:gd name="connsiteX3" fmla="*/ 6334194 w 6552578"/>
              <a:gd name="connsiteY3" fmla="*/ 5081456 h 5965526"/>
              <a:gd name="connsiteX4" fmla="*/ 3871537 w 6552578"/>
              <a:gd name="connsiteY4" fmla="*/ 5965526 h 5965526"/>
              <a:gd name="connsiteX5" fmla="*/ 0 w 6552578"/>
              <a:gd name="connsiteY5" fmla="*/ 2093989 h 5965526"/>
              <a:gd name="connsiteX6" fmla="*/ 512935 w 6552578"/>
              <a:gd name="connsiteY6" fmla="*/ 166905 h 59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2578" h="5965526">
                <a:moveTo>
                  <a:pt x="618515" y="0"/>
                </a:moveTo>
                <a:lnTo>
                  <a:pt x="6552578" y="0"/>
                </a:lnTo>
                <a:lnTo>
                  <a:pt x="6552578" y="4882974"/>
                </a:lnTo>
                <a:lnTo>
                  <a:pt x="6334194" y="5081456"/>
                </a:lnTo>
                <a:cubicBezTo>
                  <a:pt x="5664964" y="5633753"/>
                  <a:pt x="4806995" y="5965526"/>
                  <a:pt x="3871537" y="5965526"/>
                </a:cubicBezTo>
                <a:cubicBezTo>
                  <a:pt x="1733347" y="5965526"/>
                  <a:pt x="0" y="4232179"/>
                  <a:pt x="0" y="2093989"/>
                </a:cubicBezTo>
                <a:cubicBezTo>
                  <a:pt x="0" y="1392395"/>
                  <a:pt x="186623" y="734390"/>
                  <a:pt x="512935" y="1669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2124729"/>
            <a:ext cx="3108960" cy="3108960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txBody>
          <a:bodyPr lIns="0" rIns="0" anchor="ctr" anchorCtr="0">
            <a:noAutofit/>
          </a:bodyPr>
          <a:lstStyle>
            <a:lvl1pPr algn="ctr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DCCA8F9-9DC2-41EE-84FA-020C15068925}"/>
              </a:ext>
            </a:extLst>
          </p:cNvPr>
          <p:cNvSpPr/>
          <p:nvPr userDrawn="1"/>
        </p:nvSpPr>
        <p:spPr>
          <a:xfrm>
            <a:off x="5122935" y="-2158807"/>
            <a:ext cx="8645334" cy="8645332"/>
          </a:xfrm>
          <a:prstGeom prst="arc">
            <a:avLst>
              <a:gd name="adj1" fmla="val 6708937"/>
              <a:gd name="adj2" fmla="val 123638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onitor, television, electronics&#10;&#10;Description automatically generated">
            <a:extLst>
              <a:ext uri="{FF2B5EF4-FFF2-40B4-BE49-F238E27FC236}">
                <a16:creationId xmlns:a16="http://schemas.microsoft.com/office/drawing/2014/main" id="{306413B8-C2A3-4DD3-BCAA-F18191C72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4" y="332013"/>
            <a:ext cx="11583778" cy="5983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10/6/23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edia Placeholder 3">
            <a:extLst>
              <a:ext uri="{FF2B5EF4-FFF2-40B4-BE49-F238E27FC236}">
                <a16:creationId xmlns:a16="http://schemas.microsoft.com/office/drawing/2014/main" id="{B82C0DBA-8DF2-48A8-9B90-E2B2551FBA2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666875" y="771524"/>
            <a:ext cx="8505825" cy="475297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6733" y="1802438"/>
            <a:ext cx="2227301" cy="2227301"/>
          </a:xfrm>
          <a:prstGeom prst="ellipse">
            <a:avLst/>
          </a:prstGeom>
          <a:solidFill>
            <a:schemeClr val="accent1">
              <a:alpha val="90000"/>
            </a:schemeClr>
          </a:solidFill>
        </p:spPr>
        <p:txBody>
          <a:bodyPr lIns="0" rIns="0" anchor="ctr" anchorCtr="0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521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81AF6-C5F1-448A-8CA4-15DFC8C3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D9FF-1075-49AE-81E1-3A800281B142}" type="datetime1">
              <a:rPr lang="en-US" smtClean="0"/>
              <a:t>10/6/23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F07AC-DD76-4557-8199-3C087F75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48E9B-0743-4DE2-A59C-C8C65A40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, photo &amp;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7E6A-C98F-45F1-98F8-92FD5569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7286625" cy="6381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B43A-1B85-4C3C-8227-EF53AD6E7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7286625" cy="476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631AA5-28DA-44FB-85F1-3361D94166F6}"/>
              </a:ext>
            </a:extLst>
          </p:cNvPr>
          <p:cNvSpPr>
            <a:spLocks/>
          </p:cNvSpPr>
          <p:nvPr userDrawn="1"/>
        </p:nvSpPr>
        <p:spPr bwMode="auto">
          <a:xfrm>
            <a:off x="7874069" y="-9468"/>
            <a:ext cx="4327961" cy="4196925"/>
          </a:xfrm>
          <a:custGeom>
            <a:avLst/>
            <a:gdLst>
              <a:gd name="T0" fmla="*/ 911 w 911"/>
              <a:gd name="T1" fmla="*/ 404 h 809"/>
              <a:gd name="T2" fmla="*/ 897 w 911"/>
              <a:gd name="T3" fmla="*/ 455 h 809"/>
              <a:gd name="T4" fmla="*/ 718 w 911"/>
              <a:gd name="T5" fmla="*/ 759 h 809"/>
              <a:gd name="T6" fmla="*/ 632 w 911"/>
              <a:gd name="T7" fmla="*/ 809 h 809"/>
              <a:gd name="T8" fmla="*/ 284 w 911"/>
              <a:gd name="T9" fmla="*/ 809 h 809"/>
              <a:gd name="T10" fmla="*/ 198 w 911"/>
              <a:gd name="T11" fmla="*/ 759 h 809"/>
              <a:gd name="T12" fmla="*/ 19 w 911"/>
              <a:gd name="T13" fmla="*/ 455 h 809"/>
              <a:gd name="T14" fmla="*/ 19 w 911"/>
              <a:gd name="T15" fmla="*/ 354 h 809"/>
              <a:gd name="T16" fmla="*/ 198 w 911"/>
              <a:gd name="T17" fmla="*/ 49 h 809"/>
              <a:gd name="T18" fmla="*/ 284 w 911"/>
              <a:gd name="T19" fmla="*/ 0 h 809"/>
              <a:gd name="T20" fmla="*/ 632 w 911"/>
              <a:gd name="T21" fmla="*/ 0 h 809"/>
              <a:gd name="T22" fmla="*/ 718 w 911"/>
              <a:gd name="T23" fmla="*/ 49 h 809"/>
              <a:gd name="T24" fmla="*/ 897 w 911"/>
              <a:gd name="T25" fmla="*/ 354 h 809"/>
              <a:gd name="T26" fmla="*/ 911 w 911"/>
              <a:gd name="T27" fmla="*/ 404 h 809"/>
              <a:gd name="connsiteX0" fmla="*/ 9948 w 9948"/>
              <a:gd name="connsiteY0" fmla="*/ 4994 h 10000"/>
              <a:gd name="connsiteX1" fmla="*/ 9794 w 9948"/>
              <a:gd name="connsiteY1" fmla="*/ 5624 h 10000"/>
              <a:gd name="connsiteX2" fmla="*/ 7829 w 9948"/>
              <a:gd name="connsiteY2" fmla="*/ 9382 h 10000"/>
              <a:gd name="connsiteX3" fmla="*/ 6885 w 9948"/>
              <a:gd name="connsiteY3" fmla="*/ 10000 h 10000"/>
              <a:gd name="connsiteX4" fmla="*/ 3065 w 9948"/>
              <a:gd name="connsiteY4" fmla="*/ 10000 h 10000"/>
              <a:gd name="connsiteX5" fmla="*/ 2121 w 9948"/>
              <a:gd name="connsiteY5" fmla="*/ 9382 h 10000"/>
              <a:gd name="connsiteX6" fmla="*/ 157 w 9948"/>
              <a:gd name="connsiteY6" fmla="*/ 5624 h 10000"/>
              <a:gd name="connsiteX7" fmla="*/ 157 w 9948"/>
              <a:gd name="connsiteY7" fmla="*/ 4376 h 10000"/>
              <a:gd name="connsiteX8" fmla="*/ 1126 w 9948"/>
              <a:gd name="connsiteY8" fmla="*/ 2488 h 10000"/>
              <a:gd name="connsiteX9" fmla="*/ 2121 w 9948"/>
              <a:gd name="connsiteY9" fmla="*/ 606 h 10000"/>
              <a:gd name="connsiteX10" fmla="*/ 3065 w 9948"/>
              <a:gd name="connsiteY10" fmla="*/ 0 h 10000"/>
              <a:gd name="connsiteX11" fmla="*/ 6885 w 9948"/>
              <a:gd name="connsiteY11" fmla="*/ 0 h 10000"/>
              <a:gd name="connsiteX12" fmla="*/ 7829 w 9948"/>
              <a:gd name="connsiteY12" fmla="*/ 606 h 10000"/>
              <a:gd name="connsiteX13" fmla="*/ 9794 w 9948"/>
              <a:gd name="connsiteY13" fmla="*/ 4376 h 10000"/>
              <a:gd name="connsiteX14" fmla="*/ 9948 w 9948"/>
              <a:gd name="connsiteY14" fmla="*/ 4994 h 10000"/>
              <a:gd name="connsiteX0" fmla="*/ 3081 w 10000"/>
              <a:gd name="connsiteY0" fmla="*/ 0 h 10000"/>
              <a:gd name="connsiteX1" fmla="*/ 6921 w 10000"/>
              <a:gd name="connsiteY1" fmla="*/ 0 h 10000"/>
              <a:gd name="connsiteX2" fmla="*/ 7870 w 10000"/>
              <a:gd name="connsiteY2" fmla="*/ 606 h 10000"/>
              <a:gd name="connsiteX3" fmla="*/ 9845 w 10000"/>
              <a:gd name="connsiteY3" fmla="*/ 4376 h 10000"/>
              <a:gd name="connsiteX4" fmla="*/ 10000 w 10000"/>
              <a:gd name="connsiteY4" fmla="*/ 4994 h 10000"/>
              <a:gd name="connsiteX5" fmla="*/ 9845 w 10000"/>
              <a:gd name="connsiteY5" fmla="*/ 5624 h 10000"/>
              <a:gd name="connsiteX6" fmla="*/ 7870 w 10000"/>
              <a:gd name="connsiteY6" fmla="*/ 9382 h 10000"/>
              <a:gd name="connsiteX7" fmla="*/ 6921 w 10000"/>
              <a:gd name="connsiteY7" fmla="*/ 10000 h 10000"/>
              <a:gd name="connsiteX8" fmla="*/ 3081 w 10000"/>
              <a:gd name="connsiteY8" fmla="*/ 10000 h 10000"/>
              <a:gd name="connsiteX9" fmla="*/ 2132 w 10000"/>
              <a:gd name="connsiteY9" fmla="*/ 9382 h 10000"/>
              <a:gd name="connsiteX10" fmla="*/ 158 w 10000"/>
              <a:gd name="connsiteY10" fmla="*/ 5624 h 10000"/>
              <a:gd name="connsiteX11" fmla="*/ 158 w 10000"/>
              <a:gd name="connsiteY11" fmla="*/ 4376 h 10000"/>
              <a:gd name="connsiteX12" fmla="*/ 1132 w 10000"/>
              <a:gd name="connsiteY12" fmla="*/ 2488 h 10000"/>
              <a:gd name="connsiteX13" fmla="*/ 2132 w 10000"/>
              <a:gd name="connsiteY13" fmla="*/ 606 h 10000"/>
              <a:gd name="connsiteX14" fmla="*/ 3227 w 10000"/>
              <a:gd name="connsiteY14" fmla="*/ 164 h 10000"/>
              <a:gd name="connsiteX0" fmla="*/ 3081 w 10000"/>
              <a:gd name="connsiteY0" fmla="*/ 0 h 10000"/>
              <a:gd name="connsiteX1" fmla="*/ 6921 w 10000"/>
              <a:gd name="connsiteY1" fmla="*/ 0 h 10000"/>
              <a:gd name="connsiteX2" fmla="*/ 7870 w 10000"/>
              <a:gd name="connsiteY2" fmla="*/ 606 h 10000"/>
              <a:gd name="connsiteX3" fmla="*/ 9845 w 10000"/>
              <a:gd name="connsiteY3" fmla="*/ 4376 h 10000"/>
              <a:gd name="connsiteX4" fmla="*/ 10000 w 10000"/>
              <a:gd name="connsiteY4" fmla="*/ 4994 h 10000"/>
              <a:gd name="connsiteX5" fmla="*/ 9845 w 10000"/>
              <a:gd name="connsiteY5" fmla="*/ 5624 h 10000"/>
              <a:gd name="connsiteX6" fmla="*/ 7870 w 10000"/>
              <a:gd name="connsiteY6" fmla="*/ 9382 h 10000"/>
              <a:gd name="connsiteX7" fmla="*/ 6921 w 10000"/>
              <a:gd name="connsiteY7" fmla="*/ 10000 h 10000"/>
              <a:gd name="connsiteX8" fmla="*/ 3081 w 10000"/>
              <a:gd name="connsiteY8" fmla="*/ 10000 h 10000"/>
              <a:gd name="connsiteX9" fmla="*/ 2132 w 10000"/>
              <a:gd name="connsiteY9" fmla="*/ 9382 h 10000"/>
              <a:gd name="connsiteX10" fmla="*/ 158 w 10000"/>
              <a:gd name="connsiteY10" fmla="*/ 5624 h 10000"/>
              <a:gd name="connsiteX11" fmla="*/ 158 w 10000"/>
              <a:gd name="connsiteY11" fmla="*/ 4376 h 10000"/>
              <a:gd name="connsiteX12" fmla="*/ 1132 w 10000"/>
              <a:gd name="connsiteY12" fmla="*/ 2488 h 10000"/>
              <a:gd name="connsiteX13" fmla="*/ 2132 w 10000"/>
              <a:gd name="connsiteY13" fmla="*/ 606 h 10000"/>
              <a:gd name="connsiteX0" fmla="*/ 3081 w 10000"/>
              <a:gd name="connsiteY0" fmla="*/ 0 h 10000"/>
              <a:gd name="connsiteX1" fmla="*/ 6921 w 10000"/>
              <a:gd name="connsiteY1" fmla="*/ 0 h 10000"/>
              <a:gd name="connsiteX2" fmla="*/ 7870 w 10000"/>
              <a:gd name="connsiteY2" fmla="*/ 606 h 10000"/>
              <a:gd name="connsiteX3" fmla="*/ 9845 w 10000"/>
              <a:gd name="connsiteY3" fmla="*/ 4376 h 10000"/>
              <a:gd name="connsiteX4" fmla="*/ 10000 w 10000"/>
              <a:gd name="connsiteY4" fmla="*/ 4994 h 10000"/>
              <a:gd name="connsiteX5" fmla="*/ 9845 w 10000"/>
              <a:gd name="connsiteY5" fmla="*/ 5624 h 10000"/>
              <a:gd name="connsiteX6" fmla="*/ 7870 w 10000"/>
              <a:gd name="connsiteY6" fmla="*/ 9382 h 10000"/>
              <a:gd name="connsiteX7" fmla="*/ 6921 w 10000"/>
              <a:gd name="connsiteY7" fmla="*/ 10000 h 10000"/>
              <a:gd name="connsiteX8" fmla="*/ 3081 w 10000"/>
              <a:gd name="connsiteY8" fmla="*/ 10000 h 10000"/>
              <a:gd name="connsiteX9" fmla="*/ 2132 w 10000"/>
              <a:gd name="connsiteY9" fmla="*/ 9382 h 10000"/>
              <a:gd name="connsiteX10" fmla="*/ 158 w 10000"/>
              <a:gd name="connsiteY10" fmla="*/ 5624 h 10000"/>
              <a:gd name="connsiteX11" fmla="*/ 158 w 10000"/>
              <a:gd name="connsiteY11" fmla="*/ 4376 h 10000"/>
              <a:gd name="connsiteX12" fmla="*/ 1132 w 10000"/>
              <a:gd name="connsiteY12" fmla="*/ 2488 h 10000"/>
              <a:gd name="connsiteX0" fmla="*/ 6921 w 10000"/>
              <a:gd name="connsiteY0" fmla="*/ 0 h 10000"/>
              <a:gd name="connsiteX1" fmla="*/ 7870 w 10000"/>
              <a:gd name="connsiteY1" fmla="*/ 606 h 10000"/>
              <a:gd name="connsiteX2" fmla="*/ 9845 w 10000"/>
              <a:gd name="connsiteY2" fmla="*/ 4376 h 10000"/>
              <a:gd name="connsiteX3" fmla="*/ 10000 w 10000"/>
              <a:gd name="connsiteY3" fmla="*/ 4994 h 10000"/>
              <a:gd name="connsiteX4" fmla="*/ 9845 w 10000"/>
              <a:gd name="connsiteY4" fmla="*/ 5624 h 10000"/>
              <a:gd name="connsiteX5" fmla="*/ 7870 w 10000"/>
              <a:gd name="connsiteY5" fmla="*/ 9382 h 10000"/>
              <a:gd name="connsiteX6" fmla="*/ 6921 w 10000"/>
              <a:gd name="connsiteY6" fmla="*/ 10000 h 10000"/>
              <a:gd name="connsiteX7" fmla="*/ 3081 w 10000"/>
              <a:gd name="connsiteY7" fmla="*/ 10000 h 10000"/>
              <a:gd name="connsiteX8" fmla="*/ 2132 w 10000"/>
              <a:gd name="connsiteY8" fmla="*/ 9382 h 10000"/>
              <a:gd name="connsiteX9" fmla="*/ 158 w 10000"/>
              <a:gd name="connsiteY9" fmla="*/ 5624 h 10000"/>
              <a:gd name="connsiteX10" fmla="*/ 158 w 10000"/>
              <a:gd name="connsiteY10" fmla="*/ 4376 h 10000"/>
              <a:gd name="connsiteX11" fmla="*/ 1132 w 10000"/>
              <a:gd name="connsiteY11" fmla="*/ 2488 h 10000"/>
              <a:gd name="connsiteX0" fmla="*/ 7870 w 10000"/>
              <a:gd name="connsiteY0" fmla="*/ 0 h 9394"/>
              <a:gd name="connsiteX1" fmla="*/ 9845 w 10000"/>
              <a:gd name="connsiteY1" fmla="*/ 3770 h 9394"/>
              <a:gd name="connsiteX2" fmla="*/ 10000 w 10000"/>
              <a:gd name="connsiteY2" fmla="*/ 4388 h 9394"/>
              <a:gd name="connsiteX3" fmla="*/ 9845 w 10000"/>
              <a:gd name="connsiteY3" fmla="*/ 5018 h 9394"/>
              <a:gd name="connsiteX4" fmla="*/ 7870 w 10000"/>
              <a:gd name="connsiteY4" fmla="*/ 8776 h 9394"/>
              <a:gd name="connsiteX5" fmla="*/ 6921 w 10000"/>
              <a:gd name="connsiteY5" fmla="*/ 9394 h 9394"/>
              <a:gd name="connsiteX6" fmla="*/ 3081 w 10000"/>
              <a:gd name="connsiteY6" fmla="*/ 9394 h 9394"/>
              <a:gd name="connsiteX7" fmla="*/ 2132 w 10000"/>
              <a:gd name="connsiteY7" fmla="*/ 8776 h 9394"/>
              <a:gd name="connsiteX8" fmla="*/ 158 w 10000"/>
              <a:gd name="connsiteY8" fmla="*/ 5018 h 9394"/>
              <a:gd name="connsiteX9" fmla="*/ 158 w 10000"/>
              <a:gd name="connsiteY9" fmla="*/ 3770 h 9394"/>
              <a:gd name="connsiteX10" fmla="*/ 1132 w 10000"/>
              <a:gd name="connsiteY10" fmla="*/ 1882 h 9394"/>
              <a:gd name="connsiteX0" fmla="*/ 9845 w 10000"/>
              <a:gd name="connsiteY0" fmla="*/ 2010 h 7997"/>
              <a:gd name="connsiteX1" fmla="*/ 10000 w 10000"/>
              <a:gd name="connsiteY1" fmla="*/ 2668 h 7997"/>
              <a:gd name="connsiteX2" fmla="*/ 9845 w 10000"/>
              <a:gd name="connsiteY2" fmla="*/ 3339 h 7997"/>
              <a:gd name="connsiteX3" fmla="*/ 7870 w 10000"/>
              <a:gd name="connsiteY3" fmla="*/ 7339 h 7997"/>
              <a:gd name="connsiteX4" fmla="*/ 6921 w 10000"/>
              <a:gd name="connsiteY4" fmla="*/ 7997 h 7997"/>
              <a:gd name="connsiteX5" fmla="*/ 3081 w 10000"/>
              <a:gd name="connsiteY5" fmla="*/ 7997 h 7997"/>
              <a:gd name="connsiteX6" fmla="*/ 2132 w 10000"/>
              <a:gd name="connsiteY6" fmla="*/ 7339 h 7997"/>
              <a:gd name="connsiteX7" fmla="*/ 158 w 10000"/>
              <a:gd name="connsiteY7" fmla="*/ 3339 h 7997"/>
              <a:gd name="connsiteX8" fmla="*/ 158 w 10000"/>
              <a:gd name="connsiteY8" fmla="*/ 2010 h 7997"/>
              <a:gd name="connsiteX9" fmla="*/ 1132 w 10000"/>
              <a:gd name="connsiteY9" fmla="*/ 0 h 7997"/>
              <a:gd name="connsiteX0" fmla="*/ 10000 w 10000"/>
              <a:gd name="connsiteY0" fmla="*/ 3336 h 10000"/>
              <a:gd name="connsiteX1" fmla="*/ 9845 w 10000"/>
              <a:gd name="connsiteY1" fmla="*/ 4175 h 10000"/>
              <a:gd name="connsiteX2" fmla="*/ 7870 w 10000"/>
              <a:gd name="connsiteY2" fmla="*/ 9177 h 10000"/>
              <a:gd name="connsiteX3" fmla="*/ 6921 w 10000"/>
              <a:gd name="connsiteY3" fmla="*/ 10000 h 10000"/>
              <a:gd name="connsiteX4" fmla="*/ 3081 w 10000"/>
              <a:gd name="connsiteY4" fmla="*/ 10000 h 10000"/>
              <a:gd name="connsiteX5" fmla="*/ 2132 w 10000"/>
              <a:gd name="connsiteY5" fmla="*/ 9177 h 10000"/>
              <a:gd name="connsiteX6" fmla="*/ 158 w 10000"/>
              <a:gd name="connsiteY6" fmla="*/ 4175 h 10000"/>
              <a:gd name="connsiteX7" fmla="*/ 158 w 10000"/>
              <a:gd name="connsiteY7" fmla="*/ 2513 h 10000"/>
              <a:gd name="connsiteX8" fmla="*/ 1132 w 10000"/>
              <a:gd name="connsiteY8" fmla="*/ 0 h 10000"/>
              <a:gd name="connsiteX0" fmla="*/ 9845 w 9845"/>
              <a:gd name="connsiteY0" fmla="*/ 4175 h 10000"/>
              <a:gd name="connsiteX1" fmla="*/ 7870 w 9845"/>
              <a:gd name="connsiteY1" fmla="*/ 9177 h 10000"/>
              <a:gd name="connsiteX2" fmla="*/ 6921 w 9845"/>
              <a:gd name="connsiteY2" fmla="*/ 10000 h 10000"/>
              <a:gd name="connsiteX3" fmla="*/ 3081 w 9845"/>
              <a:gd name="connsiteY3" fmla="*/ 10000 h 10000"/>
              <a:gd name="connsiteX4" fmla="*/ 2132 w 9845"/>
              <a:gd name="connsiteY4" fmla="*/ 9177 h 10000"/>
              <a:gd name="connsiteX5" fmla="*/ 158 w 9845"/>
              <a:gd name="connsiteY5" fmla="*/ 4175 h 10000"/>
              <a:gd name="connsiteX6" fmla="*/ 158 w 9845"/>
              <a:gd name="connsiteY6" fmla="*/ 2513 h 10000"/>
              <a:gd name="connsiteX7" fmla="*/ 1132 w 9845"/>
              <a:gd name="connsiteY7" fmla="*/ 0 h 10000"/>
              <a:gd name="connsiteX0" fmla="*/ 7994 w 7994"/>
              <a:gd name="connsiteY0" fmla="*/ 9177 h 10000"/>
              <a:gd name="connsiteX1" fmla="*/ 7030 w 7994"/>
              <a:gd name="connsiteY1" fmla="*/ 10000 h 10000"/>
              <a:gd name="connsiteX2" fmla="*/ 3130 w 7994"/>
              <a:gd name="connsiteY2" fmla="*/ 10000 h 10000"/>
              <a:gd name="connsiteX3" fmla="*/ 2166 w 7994"/>
              <a:gd name="connsiteY3" fmla="*/ 9177 h 10000"/>
              <a:gd name="connsiteX4" fmla="*/ 160 w 7994"/>
              <a:gd name="connsiteY4" fmla="*/ 4175 h 10000"/>
              <a:gd name="connsiteX5" fmla="*/ 160 w 7994"/>
              <a:gd name="connsiteY5" fmla="*/ 2513 h 10000"/>
              <a:gd name="connsiteX6" fmla="*/ 1150 w 7994"/>
              <a:gd name="connsiteY6" fmla="*/ 0 h 10000"/>
              <a:gd name="connsiteX0" fmla="*/ 8794 w 8794"/>
              <a:gd name="connsiteY0" fmla="*/ 10000 h 10000"/>
              <a:gd name="connsiteX1" fmla="*/ 3915 w 8794"/>
              <a:gd name="connsiteY1" fmla="*/ 10000 h 10000"/>
              <a:gd name="connsiteX2" fmla="*/ 2710 w 8794"/>
              <a:gd name="connsiteY2" fmla="*/ 9177 h 10000"/>
              <a:gd name="connsiteX3" fmla="*/ 200 w 8794"/>
              <a:gd name="connsiteY3" fmla="*/ 4175 h 10000"/>
              <a:gd name="connsiteX4" fmla="*/ 200 w 8794"/>
              <a:gd name="connsiteY4" fmla="*/ 2513 h 10000"/>
              <a:gd name="connsiteX5" fmla="*/ 1439 w 8794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94" h="10000">
                <a:moveTo>
                  <a:pt x="8794" y="10000"/>
                </a:moveTo>
                <a:lnTo>
                  <a:pt x="3915" y="10000"/>
                </a:lnTo>
                <a:cubicBezTo>
                  <a:pt x="3410" y="10000"/>
                  <a:pt x="2962" y="9687"/>
                  <a:pt x="2710" y="9177"/>
                </a:cubicBezTo>
                <a:lnTo>
                  <a:pt x="200" y="4175"/>
                </a:lnTo>
                <a:cubicBezTo>
                  <a:pt x="-66" y="3665"/>
                  <a:pt x="-66" y="3024"/>
                  <a:pt x="200" y="2513"/>
                </a:cubicBezTo>
                <a:lnTo>
                  <a:pt x="1439" y="0"/>
                </a:lnTo>
              </a:path>
            </a:pathLst>
          </a:custGeom>
          <a:noFill/>
          <a:ln w="15875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5CA1A5C-0A61-492F-AAE5-1FE7DBD102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27201" y="0"/>
            <a:ext cx="3864799" cy="3895725"/>
          </a:xfrm>
          <a:custGeom>
            <a:avLst/>
            <a:gdLst>
              <a:gd name="connsiteX0" fmla="*/ 682634 w 3864799"/>
              <a:gd name="connsiteY0" fmla="*/ 0 h 3895725"/>
              <a:gd name="connsiteX1" fmla="*/ 3864799 w 3864799"/>
              <a:gd name="connsiteY1" fmla="*/ 0 h 3895725"/>
              <a:gd name="connsiteX2" fmla="*/ 3864799 w 3864799"/>
              <a:gd name="connsiteY2" fmla="*/ 3895725 h 3895725"/>
              <a:gd name="connsiteX3" fmla="*/ 3766850 w 3864799"/>
              <a:gd name="connsiteY3" fmla="*/ 3895725 h 3895725"/>
              <a:gd name="connsiteX4" fmla="*/ 1763483 w 3864799"/>
              <a:gd name="connsiteY4" fmla="*/ 3895725 h 3895725"/>
              <a:gd name="connsiteX5" fmla="*/ 1218924 w 3864799"/>
              <a:gd name="connsiteY5" fmla="*/ 3585416 h 3895725"/>
              <a:gd name="connsiteX6" fmla="*/ 85483 w 3864799"/>
              <a:gd name="connsiteY6" fmla="*/ 1660231 h 3895725"/>
              <a:gd name="connsiteX7" fmla="*/ 85483 w 3864799"/>
              <a:gd name="connsiteY7" fmla="*/ 1014280 h 3895725"/>
              <a:gd name="connsiteX8" fmla="*/ 678457 w 3864799"/>
              <a:gd name="connsiteY8" fmla="*/ 7095 h 38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4799" h="3895725">
                <a:moveTo>
                  <a:pt x="682634" y="0"/>
                </a:moveTo>
                <a:lnTo>
                  <a:pt x="3864799" y="0"/>
                </a:lnTo>
                <a:lnTo>
                  <a:pt x="3864799" y="3895725"/>
                </a:lnTo>
                <a:lnTo>
                  <a:pt x="3766850" y="3895725"/>
                </a:lnTo>
                <a:cubicBezTo>
                  <a:pt x="1763483" y="3895725"/>
                  <a:pt x="1763483" y="3895725"/>
                  <a:pt x="1763483" y="3895725"/>
                </a:cubicBezTo>
                <a:cubicBezTo>
                  <a:pt x="1541861" y="3895725"/>
                  <a:pt x="1332902" y="3775401"/>
                  <a:pt x="1218924" y="3585416"/>
                </a:cubicBezTo>
                <a:cubicBezTo>
                  <a:pt x="85483" y="1660231"/>
                  <a:pt x="85483" y="1660231"/>
                  <a:pt x="85483" y="1660231"/>
                </a:cubicBezTo>
                <a:cubicBezTo>
                  <a:pt x="-28495" y="1457580"/>
                  <a:pt x="-28495" y="1210599"/>
                  <a:pt x="85483" y="1014280"/>
                </a:cubicBezTo>
                <a:cubicBezTo>
                  <a:pt x="333423" y="593146"/>
                  <a:pt x="527127" y="264135"/>
                  <a:pt x="678457" y="70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Text Placeholder 55">
            <a:extLst>
              <a:ext uri="{FF2B5EF4-FFF2-40B4-BE49-F238E27FC236}">
                <a16:creationId xmlns:a16="http://schemas.microsoft.com/office/drawing/2014/main" id="{822B2D30-B60B-41A7-BEAF-2F8849133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79745" y="2420763"/>
            <a:ext cx="2174287" cy="1941630"/>
          </a:xfrm>
          <a:custGeom>
            <a:avLst/>
            <a:gdLst>
              <a:gd name="connsiteX0" fmla="*/ 1050883 w 3416783"/>
              <a:gd name="connsiteY0" fmla="*/ 0 h 3051175"/>
              <a:gd name="connsiteX1" fmla="*/ 2367787 w 3416783"/>
              <a:gd name="connsiteY1" fmla="*/ 0 h 3051175"/>
              <a:gd name="connsiteX2" fmla="*/ 2692297 w 3416783"/>
              <a:gd name="connsiteY2" fmla="*/ 185034 h 3051175"/>
              <a:gd name="connsiteX3" fmla="*/ 3367729 w 3416783"/>
              <a:gd name="connsiteY3" fmla="*/ 1333001 h 3051175"/>
              <a:gd name="connsiteX4" fmla="*/ 3416783 w 3416783"/>
              <a:gd name="connsiteY4" fmla="*/ 1525588 h 3051175"/>
              <a:gd name="connsiteX5" fmla="*/ 3367729 w 3416783"/>
              <a:gd name="connsiteY5" fmla="*/ 1718174 h 3051175"/>
              <a:gd name="connsiteX6" fmla="*/ 2692297 w 3416783"/>
              <a:gd name="connsiteY6" fmla="*/ 2866141 h 3051175"/>
              <a:gd name="connsiteX7" fmla="*/ 2367787 w 3416783"/>
              <a:gd name="connsiteY7" fmla="*/ 3051175 h 3051175"/>
              <a:gd name="connsiteX8" fmla="*/ 1050883 w 3416783"/>
              <a:gd name="connsiteY8" fmla="*/ 3051175 h 3051175"/>
              <a:gd name="connsiteX9" fmla="*/ 726373 w 3416783"/>
              <a:gd name="connsiteY9" fmla="*/ 2866141 h 3051175"/>
              <a:gd name="connsiteX10" fmla="*/ 50940 w 3416783"/>
              <a:gd name="connsiteY10" fmla="*/ 1718174 h 3051175"/>
              <a:gd name="connsiteX11" fmla="*/ 50940 w 3416783"/>
              <a:gd name="connsiteY11" fmla="*/ 1333001 h 3051175"/>
              <a:gd name="connsiteX12" fmla="*/ 726373 w 3416783"/>
              <a:gd name="connsiteY12" fmla="*/ 185034 h 3051175"/>
              <a:gd name="connsiteX13" fmla="*/ 1050883 w 3416783"/>
              <a:gd name="connsiteY13" fmla="*/ 0 h 305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16783" h="3051175">
                <a:moveTo>
                  <a:pt x="1050883" y="0"/>
                </a:moveTo>
                <a:cubicBezTo>
                  <a:pt x="2367787" y="0"/>
                  <a:pt x="2367787" y="0"/>
                  <a:pt x="2367787" y="0"/>
                </a:cubicBezTo>
                <a:cubicBezTo>
                  <a:pt x="2499855" y="0"/>
                  <a:pt x="2624376" y="67972"/>
                  <a:pt x="2692297" y="185034"/>
                </a:cubicBezTo>
                <a:cubicBezTo>
                  <a:pt x="3367729" y="1333001"/>
                  <a:pt x="3367729" y="1333001"/>
                  <a:pt x="3367729" y="1333001"/>
                </a:cubicBezTo>
                <a:cubicBezTo>
                  <a:pt x="3401690" y="1393420"/>
                  <a:pt x="3416783" y="1457616"/>
                  <a:pt x="3416783" y="1525588"/>
                </a:cubicBezTo>
                <a:cubicBezTo>
                  <a:pt x="3416783" y="1589783"/>
                  <a:pt x="3401690" y="1657755"/>
                  <a:pt x="3367729" y="1718174"/>
                </a:cubicBezTo>
                <a:cubicBezTo>
                  <a:pt x="2692297" y="2866141"/>
                  <a:pt x="2692297" y="2866141"/>
                  <a:pt x="2692297" y="2866141"/>
                </a:cubicBezTo>
                <a:cubicBezTo>
                  <a:pt x="2624376" y="2979427"/>
                  <a:pt x="2499855" y="3051175"/>
                  <a:pt x="2367787" y="3051175"/>
                </a:cubicBezTo>
                <a:cubicBezTo>
                  <a:pt x="1050883" y="3051175"/>
                  <a:pt x="1050883" y="3051175"/>
                  <a:pt x="1050883" y="3051175"/>
                </a:cubicBezTo>
                <a:cubicBezTo>
                  <a:pt x="918815" y="3051175"/>
                  <a:pt x="794294" y="2979427"/>
                  <a:pt x="726373" y="2866141"/>
                </a:cubicBezTo>
                <a:cubicBezTo>
                  <a:pt x="50940" y="1718174"/>
                  <a:pt x="50940" y="1718174"/>
                  <a:pt x="50940" y="1718174"/>
                </a:cubicBezTo>
                <a:cubicBezTo>
                  <a:pt x="-16980" y="1597336"/>
                  <a:pt x="-16980" y="1450064"/>
                  <a:pt x="50940" y="1333001"/>
                </a:cubicBezTo>
                <a:cubicBezTo>
                  <a:pt x="726373" y="185034"/>
                  <a:pt x="726373" y="185034"/>
                  <a:pt x="726373" y="185034"/>
                </a:cubicBezTo>
                <a:cubicBezTo>
                  <a:pt x="794294" y="67972"/>
                  <a:pt x="918815" y="0"/>
                  <a:pt x="1050883" y="0"/>
                </a:cubicBezTo>
                <a:close/>
              </a:path>
            </a:pathLst>
          </a:custGeom>
          <a:solidFill>
            <a:schemeClr val="accent4">
              <a:lumMod val="75000"/>
              <a:alpha val="67000"/>
            </a:schemeClr>
          </a:solidFill>
          <a:ln w="234950" cap="rnd">
            <a:noFill/>
          </a:ln>
        </p:spPr>
        <p:txBody>
          <a:bodyPr wrap="square" lIns="274320" tIns="45720" rIns="274320" bIns="4572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callout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CB4C-8776-4361-8B5F-30B08F602BB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6859FE1C-CF5B-4163-A3BE-E2E8286AD1CB}" type="datetimeyyyy">
              <a:rPr lang="en-US" smtClean="0"/>
              <a:t>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04735C7-6B31-4420-A394-9C564BA10FF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American Society of Brewing Chemists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0CBC70-E7B8-4B8E-A209-C9515994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134182" y="6505575"/>
            <a:ext cx="751662" cy="215900"/>
          </a:xfrm>
          <a:prstGeom prst="rect">
            <a:avLst/>
          </a:prstGeom>
        </p:spPr>
        <p:txBody>
          <a:bodyPr/>
          <a:lstStyle/>
          <a:p>
            <a:fld id="{0E9987EA-89AE-4521-A4A1-59C7EEEFA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7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&amp;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8296275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8296275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C8B374-B020-4234-AE35-F4E4EC29E3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91576" y="1"/>
            <a:ext cx="3400425" cy="3367473"/>
          </a:xfrm>
          <a:custGeom>
            <a:avLst/>
            <a:gdLst>
              <a:gd name="connsiteX0" fmla="*/ 428976 w 3400425"/>
              <a:gd name="connsiteY0" fmla="*/ 0 h 3367473"/>
              <a:gd name="connsiteX1" fmla="*/ 3400425 w 3400425"/>
              <a:gd name="connsiteY1" fmla="*/ 0 h 3367473"/>
              <a:gd name="connsiteX2" fmla="*/ 3400425 w 3400425"/>
              <a:gd name="connsiteY2" fmla="*/ 2913856 h 3367473"/>
              <a:gd name="connsiteX3" fmla="*/ 3273302 w 3400425"/>
              <a:gd name="connsiteY3" fmla="*/ 3008917 h 3367473"/>
              <a:gd name="connsiteX4" fmla="*/ 2099469 w 3400425"/>
              <a:gd name="connsiteY4" fmla="*/ 3367473 h 3367473"/>
              <a:gd name="connsiteX5" fmla="*/ 0 w 3400425"/>
              <a:gd name="connsiteY5" fmla="*/ 1268004 h 3367473"/>
              <a:gd name="connsiteX6" fmla="*/ 358556 w 3400425"/>
              <a:gd name="connsiteY6" fmla="*/ 94171 h 336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0425" h="3367473">
                <a:moveTo>
                  <a:pt x="428976" y="0"/>
                </a:moveTo>
                <a:lnTo>
                  <a:pt x="3400425" y="0"/>
                </a:lnTo>
                <a:lnTo>
                  <a:pt x="3400425" y="2913856"/>
                </a:lnTo>
                <a:lnTo>
                  <a:pt x="3273302" y="3008917"/>
                </a:lnTo>
                <a:cubicBezTo>
                  <a:pt x="2938225" y="3235291"/>
                  <a:pt x="2534283" y="3367473"/>
                  <a:pt x="2099469" y="3367473"/>
                </a:cubicBezTo>
                <a:cubicBezTo>
                  <a:pt x="939964" y="3367473"/>
                  <a:pt x="0" y="2427509"/>
                  <a:pt x="0" y="1268004"/>
                </a:cubicBezTo>
                <a:cubicBezTo>
                  <a:pt x="0" y="833190"/>
                  <a:pt x="132183" y="429248"/>
                  <a:pt x="358556" y="941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460E7E6-F751-4C6F-82B4-920161AF76D0}"/>
              </a:ext>
            </a:extLst>
          </p:cNvPr>
          <p:cNvSpPr/>
          <p:nvPr userDrawn="1"/>
        </p:nvSpPr>
        <p:spPr>
          <a:xfrm>
            <a:off x="8586598" y="-857249"/>
            <a:ext cx="4568570" cy="4568570"/>
          </a:xfrm>
          <a:prstGeom prst="arc">
            <a:avLst>
              <a:gd name="adj1" fmla="val 4766645"/>
              <a:gd name="adj2" fmla="val 104875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51798A2-B42F-4A01-A8F1-61E525D15C63}"/>
              </a:ext>
            </a:extLst>
          </p:cNvPr>
          <p:cNvSpPr/>
          <p:nvPr userDrawn="1"/>
        </p:nvSpPr>
        <p:spPr>
          <a:xfrm>
            <a:off x="8379334" y="-1064513"/>
            <a:ext cx="4983098" cy="4983098"/>
          </a:xfrm>
          <a:prstGeom prst="arc">
            <a:avLst>
              <a:gd name="adj1" fmla="val 3945693"/>
              <a:gd name="adj2" fmla="val 11422654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1934F7-D09B-4404-B236-74B94B935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04542" y="2904423"/>
            <a:ext cx="2028322" cy="2028323"/>
          </a:xfrm>
          <a:prstGeom prst="ellipse">
            <a:avLst/>
          </a:prstGeom>
          <a:solidFill>
            <a:schemeClr val="accent1">
              <a:alpha val="90000"/>
            </a:schemeClr>
          </a:solidFill>
        </p:spPr>
        <p:txBody>
          <a:bodyPr lIns="45720" rIns="4572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89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9C57F67-7878-4527-B292-8E053B77907C}"/>
              </a:ext>
            </a:extLst>
          </p:cNvPr>
          <p:cNvSpPr/>
          <p:nvPr userDrawn="1"/>
        </p:nvSpPr>
        <p:spPr>
          <a:xfrm>
            <a:off x="2924175" y="2724150"/>
            <a:ext cx="1772920" cy="17729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060" y="2028826"/>
            <a:ext cx="6619875" cy="4233798"/>
          </a:xfrm>
        </p:spPr>
        <p:txBody>
          <a:bodyPr numCol="2" spcCol="365760">
            <a:normAutofit/>
          </a:bodyPr>
          <a:lstStyle>
            <a:lvl1pPr marL="0" indent="0">
              <a:lnSpc>
                <a:spcPct val="113000"/>
              </a:lnSpc>
              <a:buNone/>
              <a:defRPr sz="1400"/>
            </a:lvl1pPr>
            <a:lvl2pP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F898A1-DDC9-4F8B-BC1A-96D5E9075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5820" y="1485899"/>
            <a:ext cx="2667000" cy="2667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5E1E5A6-12AA-42D3-9A6D-DB3306364A98}"/>
              </a:ext>
            </a:extLst>
          </p:cNvPr>
          <p:cNvSpPr/>
          <p:nvPr userDrawn="1"/>
        </p:nvSpPr>
        <p:spPr>
          <a:xfrm>
            <a:off x="674371" y="1314451"/>
            <a:ext cx="3009900" cy="3009898"/>
          </a:xfrm>
          <a:prstGeom prst="arc">
            <a:avLst>
              <a:gd name="adj1" fmla="val 6153649"/>
              <a:gd name="adj2" fmla="val 133047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BEDF70-860C-4597-9501-A5128A14F3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2061" y="1498600"/>
            <a:ext cx="6644640" cy="39687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3E2B6C1-C261-4C36-B0F1-29608144B4EC}"/>
              </a:ext>
            </a:extLst>
          </p:cNvPr>
          <p:cNvSpPr/>
          <p:nvPr userDrawn="1"/>
        </p:nvSpPr>
        <p:spPr>
          <a:xfrm>
            <a:off x="502921" y="1143001"/>
            <a:ext cx="3352800" cy="3352798"/>
          </a:xfrm>
          <a:prstGeom prst="arc">
            <a:avLst>
              <a:gd name="adj1" fmla="val 3764528"/>
              <a:gd name="adj2" fmla="val 1427512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7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8229600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10/6/23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244790C-31A1-439F-9FF8-EAD55AB510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62" y="1256536"/>
            <a:ext cx="3572639" cy="3962400"/>
          </a:xfrm>
          <a:custGeom>
            <a:avLst/>
            <a:gdLst>
              <a:gd name="connsiteX0" fmla="*/ 1981200 w 3572639"/>
              <a:gd name="connsiteY0" fmla="*/ 0 h 3962400"/>
              <a:gd name="connsiteX1" fmla="*/ 3509990 w 3572639"/>
              <a:gd name="connsiteY1" fmla="*/ 720973 h 3962400"/>
              <a:gd name="connsiteX2" fmla="*/ 3572639 w 3572639"/>
              <a:gd name="connsiteY2" fmla="*/ 804752 h 3962400"/>
              <a:gd name="connsiteX3" fmla="*/ 3572639 w 3572639"/>
              <a:gd name="connsiteY3" fmla="*/ 3157649 h 3962400"/>
              <a:gd name="connsiteX4" fmla="*/ 3509990 w 3572639"/>
              <a:gd name="connsiteY4" fmla="*/ 3241428 h 3962400"/>
              <a:gd name="connsiteX5" fmla="*/ 1981200 w 3572639"/>
              <a:gd name="connsiteY5" fmla="*/ 3962400 h 3962400"/>
              <a:gd name="connsiteX6" fmla="*/ 0 w 3572639"/>
              <a:gd name="connsiteY6" fmla="*/ 1981200 h 3962400"/>
              <a:gd name="connsiteX7" fmla="*/ 1981200 w 3572639"/>
              <a:gd name="connsiteY7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2639" h="3962400">
                <a:moveTo>
                  <a:pt x="1981200" y="0"/>
                </a:moveTo>
                <a:cubicBezTo>
                  <a:pt x="2596680" y="0"/>
                  <a:pt x="3146609" y="280657"/>
                  <a:pt x="3509990" y="720973"/>
                </a:cubicBezTo>
                <a:lnTo>
                  <a:pt x="3572639" y="804752"/>
                </a:lnTo>
                <a:lnTo>
                  <a:pt x="3572639" y="3157649"/>
                </a:lnTo>
                <a:lnTo>
                  <a:pt x="3509990" y="3241428"/>
                </a:lnTo>
                <a:cubicBezTo>
                  <a:pt x="3146609" y="3681744"/>
                  <a:pt x="2596680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B366663-935B-443B-95EC-0984024602A6}"/>
              </a:ext>
            </a:extLst>
          </p:cNvPr>
          <p:cNvSpPr/>
          <p:nvPr userDrawn="1"/>
        </p:nvSpPr>
        <p:spPr>
          <a:xfrm>
            <a:off x="8218550" y="855725"/>
            <a:ext cx="4764023" cy="4764023"/>
          </a:xfrm>
          <a:prstGeom prst="arc">
            <a:avLst>
              <a:gd name="adj1" fmla="val 4144231"/>
              <a:gd name="adj2" fmla="val 1361924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CE76404-4F35-428F-ADE4-32D0EA6C09B2}"/>
              </a:ext>
            </a:extLst>
          </p:cNvPr>
          <p:cNvSpPr/>
          <p:nvPr userDrawn="1"/>
        </p:nvSpPr>
        <p:spPr>
          <a:xfrm>
            <a:off x="8399524" y="1036700"/>
            <a:ext cx="4402076" cy="4402074"/>
          </a:xfrm>
          <a:prstGeom prst="arc">
            <a:avLst>
              <a:gd name="adj1" fmla="val 4955923"/>
              <a:gd name="adj2" fmla="val 12190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2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several, arranged&#10;&#10;Description automatically generated">
            <a:extLst>
              <a:ext uri="{FF2B5EF4-FFF2-40B4-BE49-F238E27FC236}">
                <a16:creationId xmlns:a16="http://schemas.microsoft.com/office/drawing/2014/main" id="{63DA2A1E-756D-448B-A1A9-A85986F4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2667001" y="-2666998"/>
            <a:ext cx="6857998" cy="121919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68B11BF-6238-484B-B9A8-3030FE37A15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7000">
                <a:schemeClr val="tx1">
                  <a:alpha val="96000"/>
                </a:schemeClr>
              </a:gs>
              <a:gs pos="100000">
                <a:schemeClr val="tx2">
                  <a:alpha val="5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6B389-F985-4CB9-A0FE-EDA93E1F3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0521" y="2794981"/>
            <a:ext cx="8821478" cy="830997"/>
          </a:xfrm>
          <a:solidFill>
            <a:schemeClr val="accent1">
              <a:alpha val="83000"/>
            </a:schemeClr>
          </a:solidFill>
        </p:spPr>
        <p:txBody>
          <a:bodyPr wrap="square" lIns="182880" anchor="ctr" anchorCtr="0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DE681-E2E5-42DA-B246-7916E6E0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2512" y="3774559"/>
            <a:ext cx="7779486" cy="414670"/>
          </a:xfrm>
          <a:solidFill>
            <a:schemeClr val="tx1">
              <a:alpha val="52000"/>
            </a:schemeClr>
          </a:solidFill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2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0D2F-C3AF-4433-8B93-2749CEB8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E876-B336-4B1C-ACE8-0E1D6BC2E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485899"/>
            <a:ext cx="5524500" cy="47640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12746-D088-46FF-A0B5-496507E6B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5899"/>
            <a:ext cx="5524500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E463D-1D15-4C8E-8904-FB1015E3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53DD-18CF-451E-A68A-C837A50CA867}" type="datetime1">
              <a:rPr lang="en-US" smtClean="0"/>
              <a:t>10/6/23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834A-E3EB-4D55-8696-548EFFEC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4DCF-BBB5-4E65-B279-A2351F1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10/6/23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3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97B4352-D1BB-4505-834E-666925B7C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6532646" cy="5470357"/>
          </a:xfrm>
          <a:custGeom>
            <a:avLst/>
            <a:gdLst>
              <a:gd name="connsiteX0" fmla="*/ 0 w 6532646"/>
              <a:gd name="connsiteY0" fmla="*/ 0 h 5470357"/>
              <a:gd name="connsiteX1" fmla="*/ 6000618 w 6532646"/>
              <a:gd name="connsiteY1" fmla="*/ 0 h 5470357"/>
              <a:gd name="connsiteX2" fmla="*/ 6098727 w 6532646"/>
              <a:gd name="connsiteY2" fmla="*/ 161492 h 5470357"/>
              <a:gd name="connsiteX3" fmla="*/ 6532646 w 6532646"/>
              <a:gd name="connsiteY3" fmla="*/ 1875171 h 5470357"/>
              <a:gd name="connsiteX4" fmla="*/ 2937460 w 6532646"/>
              <a:gd name="connsiteY4" fmla="*/ 5470357 h 5470357"/>
              <a:gd name="connsiteX5" fmla="*/ 163240 w 6532646"/>
              <a:gd name="connsiteY5" fmla="*/ 4162043 h 5470357"/>
              <a:gd name="connsiteX6" fmla="*/ 0 w 6532646"/>
              <a:gd name="connsiteY6" fmla="*/ 3943746 h 54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2646" h="5470357">
                <a:moveTo>
                  <a:pt x="0" y="0"/>
                </a:moveTo>
                <a:lnTo>
                  <a:pt x="6000618" y="0"/>
                </a:lnTo>
                <a:lnTo>
                  <a:pt x="6098727" y="161492"/>
                </a:lnTo>
                <a:cubicBezTo>
                  <a:pt x="6375457" y="670906"/>
                  <a:pt x="6532646" y="1254682"/>
                  <a:pt x="6532646" y="1875171"/>
                </a:cubicBezTo>
                <a:cubicBezTo>
                  <a:pt x="6532646" y="3860737"/>
                  <a:pt x="4923026" y="5470357"/>
                  <a:pt x="2937460" y="5470357"/>
                </a:cubicBezTo>
                <a:cubicBezTo>
                  <a:pt x="1820579" y="5470357"/>
                  <a:pt x="822650" y="4961063"/>
                  <a:pt x="163240" y="4162043"/>
                </a:cubicBezTo>
                <a:lnTo>
                  <a:pt x="0" y="39437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650" y="3698973"/>
            <a:ext cx="5117350" cy="640080"/>
          </a:xfrm>
        </p:spPr>
        <p:txBody>
          <a:bodyPr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10/6/23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5A2FB0-9CD1-48A1-ADF9-A919F02759B3}"/>
              </a:ext>
            </a:extLst>
          </p:cNvPr>
          <p:cNvSpPr/>
          <p:nvPr userDrawn="1"/>
        </p:nvSpPr>
        <p:spPr>
          <a:xfrm>
            <a:off x="6096000" y="3563567"/>
            <a:ext cx="942975" cy="9429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D95B0D-8F05-430D-B872-D3B51CE4A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6977" y="4392853"/>
            <a:ext cx="4710223" cy="64008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82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yellow surface&#10;&#10;Description automatically generated with low confidence">
            <a:extLst>
              <a:ext uri="{FF2B5EF4-FFF2-40B4-BE49-F238E27FC236}">
                <a16:creationId xmlns:a16="http://schemas.microsoft.com/office/drawing/2014/main" id="{01CDD7BF-5523-4041-8061-934444663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6" r="480" b="68187"/>
          <a:stretch/>
        </p:blipFill>
        <p:spPr>
          <a:xfrm>
            <a:off x="4279900" y="6485860"/>
            <a:ext cx="7912100" cy="3721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B7EDB3-1F32-4125-8CB3-0EEFA3751E49}"/>
              </a:ext>
            </a:extLst>
          </p:cNvPr>
          <p:cNvSpPr/>
          <p:nvPr userDrawn="1"/>
        </p:nvSpPr>
        <p:spPr>
          <a:xfrm>
            <a:off x="0" y="6485860"/>
            <a:ext cx="9962707" cy="372140"/>
          </a:xfrm>
          <a:prstGeom prst="rect">
            <a:avLst/>
          </a:prstGeom>
          <a:gradFill flip="none" rotWithShape="1">
            <a:gsLst>
              <a:gs pos="61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4CD2C-CABF-4687-A303-B09BF680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B073B-8565-4118-BD9A-4526647FF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85900"/>
            <a:ext cx="11201400" cy="4764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99A6F-D0FF-429A-B74B-988691ACF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2200" y="6559169"/>
            <a:ext cx="3566160" cy="219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BC873-8801-48F4-81EC-CC141B104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526" y="6559169"/>
            <a:ext cx="481974" cy="21945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915699-0F63-4C61-80D8-C6D5EC39C3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58534-20FF-428C-A5B5-E792690EE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57325" y="6559169"/>
            <a:ext cx="914400" cy="219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E00B8AE-DF69-4F86-ADE3-928BC0E92655}" type="datetime1">
              <a:rPr lang="en-US" smtClean="0"/>
              <a:t>10/6/23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76DEE15-4979-469B-8A1E-7FC35BE4BE9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" y="5939940"/>
            <a:ext cx="1188720" cy="8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56" r:id="rId5"/>
    <p:sldLayoutId id="2147483651" r:id="rId6"/>
    <p:sldLayoutId id="2147483652" r:id="rId7"/>
    <p:sldLayoutId id="2147483654" r:id="rId8"/>
    <p:sldLayoutId id="2147483661" r:id="rId9"/>
    <p:sldLayoutId id="2147483660" r:id="rId10"/>
    <p:sldLayoutId id="2147483657" r:id="rId11"/>
    <p:sldLayoutId id="2147483655" r:id="rId12"/>
    <p:sldLayoutId id="214748366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pos="7368" userDrawn="1">
          <p15:clr>
            <a:srgbClr val="F26B43"/>
          </p15:clr>
        </p15:guide>
        <p15:guide id="4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3283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790B-4BF0-4371-B319-47C63A5C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this Slide 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FEF6F-070E-4D9A-BD4C-917C3CC02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485900"/>
            <a:ext cx="11201400" cy="47625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This slide deck is like a workbook. Add in and take out what’s needed (other than required slides).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REQUIRED slides must remain. Update the slides content for your session and delete the “required” label</a:t>
            </a:r>
          </a:p>
          <a:p>
            <a:pPr marL="571500" lvl="1" indent="-342900"/>
            <a:r>
              <a:rPr lang="en-US" sz="1600" dirty="0"/>
              <a:t>These slides ensure consistent messaging and branding across association events and a foundation for a quality member learning experience.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Other than the required slides, use the template slides that work for your event. Right-click&gt;Duplicate Slide as needed. Delete the others.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Update an image – Right- click &gt; Change Picture.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notes panel for the required slides contains suggested script. Update this script as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Add your thoughts about the session topic into the Notes Panel. Print notes prior -  File&gt;Export&gt;Create Handouts&gt;Notes below slides OR use multiple monitors so the notes panel can be visible.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7A4B-9719-4FDA-BED7-493FB04C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182" y="6505575"/>
            <a:ext cx="751662" cy="215900"/>
          </a:xfrm>
          <a:prstGeom prst="rect">
            <a:avLst/>
          </a:prstGeom>
        </p:spPr>
        <p:txBody>
          <a:bodyPr/>
          <a:lstStyle/>
          <a:p>
            <a:fld id="{0E9987EA-89AE-4521-A4A1-59C7EEEFA47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Graphic 7" descr="Questions with solid fill">
            <a:extLst>
              <a:ext uri="{FF2B5EF4-FFF2-40B4-BE49-F238E27FC236}">
                <a16:creationId xmlns:a16="http://schemas.microsoft.com/office/drawing/2014/main" id="{25584FFC-1764-4D44-ADA8-F31A0FD62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4812" y="5880155"/>
            <a:ext cx="577645" cy="577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5E2AFB-F560-4AD2-8791-0141559E0EF1}"/>
              </a:ext>
            </a:extLst>
          </p:cNvPr>
          <p:cNvSpPr txBox="1"/>
          <p:nvPr/>
        </p:nvSpPr>
        <p:spPr>
          <a:xfrm>
            <a:off x="2832457" y="6063734"/>
            <a:ext cx="6527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your SciSoc program manager for support as needed.</a:t>
            </a:r>
          </a:p>
        </p:txBody>
      </p:sp>
    </p:spTree>
    <p:extLst>
      <p:ext uri="{BB962C8B-B14F-4D97-AF65-F5344CB8AC3E}">
        <p14:creationId xmlns:p14="http://schemas.microsoft.com/office/powerpoint/2010/main" val="2700712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fermentation profiles – Ale yeast, </a:t>
            </a:r>
            <a:r>
              <a:rPr lang="en-US" dirty="0" err="1"/>
              <a:t>maltotriose</a:t>
            </a:r>
            <a:r>
              <a:rPr lang="en-US" dirty="0"/>
              <a:t> negative, maltose negative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10</a:t>
            </a:fld>
            <a:endParaRPr lang="en-US"/>
          </a:p>
        </p:txBody>
      </p:sp>
      <p:pic>
        <p:nvPicPr>
          <p:cNvPr id="6" name="Google Shape;144;p21">
            <a:extLst>
              <a:ext uri="{FF2B5EF4-FFF2-40B4-BE49-F238E27FC236}">
                <a16:creationId xmlns:a16="http://schemas.microsoft.com/office/drawing/2014/main" id="{E92E2D7E-0CA4-325E-BCEB-108004C6AA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2275"/>
          <a:stretch/>
        </p:blipFill>
        <p:spPr>
          <a:xfrm>
            <a:off x="1207795" y="1711131"/>
            <a:ext cx="9776410" cy="437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56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fermented NA methods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3" name="Google Shape;150;p22">
            <a:extLst>
              <a:ext uri="{FF2B5EF4-FFF2-40B4-BE49-F238E27FC236}">
                <a16:creationId xmlns:a16="http://schemas.microsoft.com/office/drawing/2014/main" id="{B5FEB999-FBEE-F87F-1A00-FECA7B4CB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951907"/>
              </p:ext>
            </p:extLst>
          </p:nvPr>
        </p:nvGraphicFramePr>
        <p:xfrm>
          <a:off x="2012592" y="1236372"/>
          <a:ext cx="7917021" cy="503972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39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9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73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Method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Benefits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Drawbacks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6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Arrested Fermentation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You can use any yeast.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Missing the cold-crash and removal of yeast by a couple of hours can mean your beer is over 0.5% ABV. Risk of fermentation intermediates such as acetaldehyde, DMS.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39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Maltose Negative Yeast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dirty="0"/>
                        <a:t>Benefits: Easy process, “set it and forget it” for a few days.</a:t>
                      </a:r>
                      <a:endParaRPr sz="12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Drawbacks: Limited flavour expression possibilities compared to many Saccharomyces yeasts. Low or no flocculation is typical.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39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Maltotriose Negative Yeast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/>
                        <a:t>Can use maltotriose-negative S. cerevisiae yeasts and their benefits (flocculation and flavour).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Also at risk of over-fermenting or over-attenuating the wort.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826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Cold Contact Fermentation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Benefits: simple process.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Very little fermentation actually occurs - just enough contact between yeast and wort to call the resulting product “beer”.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98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tips for fermented NA beer with maltose negative yeasts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12</a:t>
            </a:fld>
            <a:endParaRPr lang="en-US"/>
          </a:p>
        </p:txBody>
      </p:sp>
      <p:sp>
        <p:nvSpPr>
          <p:cNvPr id="9" name="Google Shape;156;p23">
            <a:extLst>
              <a:ext uri="{FF2B5EF4-FFF2-40B4-BE49-F238E27FC236}">
                <a16:creationId xmlns:a16="http://schemas.microsoft.com/office/drawing/2014/main" id="{D28B8B0D-C9B5-4028-2AA8-036004C7ED71}"/>
              </a:ext>
            </a:extLst>
          </p:cNvPr>
          <p:cNvSpPr txBox="1"/>
          <p:nvPr/>
        </p:nvSpPr>
        <p:spPr>
          <a:xfrm>
            <a:off x="495300" y="2115578"/>
            <a:ext cx="6446413" cy="358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CA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Use </a:t>
            </a:r>
            <a:r>
              <a:rPr lang="en-CA" b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ALDC enzyme </a:t>
            </a:r>
            <a:r>
              <a:rPr lang="en-CA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to reduce the risk of diacetyl formation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Make a </a:t>
            </a:r>
            <a:r>
              <a:rPr lang="en" b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low-gravity wort 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with a </a:t>
            </a:r>
            <a:r>
              <a:rPr lang="en" b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high mash temperature 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to reduce fermentability</a:t>
            </a:r>
            <a:endParaRPr dirty="0">
              <a:solidFill>
                <a:srgbClr val="1A1A1A"/>
              </a:solidFill>
              <a:ea typeface="Aleo"/>
              <a:cs typeface="Aleo"/>
              <a:sym typeface="Ale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Use </a:t>
            </a:r>
            <a:r>
              <a:rPr lang="en" b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yeast nutrients 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in the whirlpool to make up for the low-nutrient wort</a:t>
            </a:r>
            <a:endParaRPr dirty="0">
              <a:solidFill>
                <a:srgbClr val="1A1A1A"/>
              </a:solidFill>
              <a:ea typeface="Aleo"/>
              <a:cs typeface="Aleo"/>
              <a:sym typeface="Ale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b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Pasteurize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 the finished beer </a:t>
            </a:r>
            <a:endParaRPr dirty="0">
              <a:solidFill>
                <a:srgbClr val="1A1A1A"/>
              </a:solidFill>
              <a:ea typeface="Aleo"/>
              <a:cs typeface="Aleo"/>
              <a:sym typeface="Aleo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50"/>
              <a:buFont typeface="Aleo"/>
              <a:buChar char="●"/>
            </a:pPr>
            <a:r>
              <a:rPr lang="en" b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Build in malt character 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with specialty grains e.g. Vienna malt </a:t>
            </a:r>
            <a:endParaRPr dirty="0">
              <a:solidFill>
                <a:srgbClr val="1A1A1A"/>
              </a:solidFill>
              <a:ea typeface="Aleo"/>
              <a:cs typeface="Aleo"/>
              <a:sym typeface="Ale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50" b="1" dirty="0">
              <a:solidFill>
                <a:srgbClr val="1A1A1A"/>
              </a:solidFill>
              <a:highlight>
                <a:srgbClr val="F7F5F0"/>
              </a:highlight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12" name="Google Shape;81;p14">
            <a:extLst>
              <a:ext uri="{FF2B5EF4-FFF2-40B4-BE49-F238E27FC236}">
                <a16:creationId xmlns:a16="http://schemas.microsoft.com/office/drawing/2014/main" id="{168C9621-D8CE-F5B5-8FFD-539FD586F4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133" y="1209848"/>
            <a:ext cx="4549367" cy="5184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174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maltose negative yeasts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517CB5D-FC83-DA2F-3A3C-B9131D819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4" y="1571224"/>
            <a:ext cx="9414691" cy="43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09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Maltose negative yeast options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circle with a pattern of waves&#10;&#10;Description automatically generated">
            <a:extLst>
              <a:ext uri="{FF2B5EF4-FFF2-40B4-BE49-F238E27FC236}">
                <a16:creationId xmlns:a16="http://schemas.microsoft.com/office/drawing/2014/main" id="{9C9F3642-1803-2D54-2C80-1EDC28C10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4" y="1313645"/>
            <a:ext cx="2707934" cy="2545198"/>
          </a:xfrm>
          <a:prstGeom prst="rect">
            <a:avLst/>
          </a:prstGeom>
        </p:spPr>
      </p:pic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97CF160-3596-BA6E-2DDA-8102981DB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5" y="2236808"/>
            <a:ext cx="1777080" cy="680237"/>
          </a:xfrm>
          <a:prstGeom prst="rect">
            <a:avLst/>
          </a:prstGeom>
        </p:spPr>
      </p:pic>
      <p:pic>
        <p:nvPicPr>
          <p:cNvPr id="1026" name="Picture 2" descr="SmartBev NEER | Non-Alcoholic Beer Yeast | Gusmer Brewing">
            <a:extLst>
              <a:ext uri="{FF2B5EF4-FFF2-40B4-BE49-F238E27FC236}">
                <a16:creationId xmlns:a16="http://schemas.microsoft.com/office/drawing/2014/main" id="{0D42FB9A-544C-D50C-1550-9EC6929D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48" y="1291070"/>
            <a:ext cx="3495981" cy="23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731E80-7626-75F0-56B3-D31434745DA2}"/>
              </a:ext>
            </a:extLst>
          </p:cNvPr>
          <p:cNvSpPr txBox="1"/>
          <p:nvPr/>
        </p:nvSpPr>
        <p:spPr>
          <a:xfrm>
            <a:off x="346902" y="3840208"/>
            <a:ext cx="292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Escarpment Labs NAY </a:t>
            </a:r>
            <a:b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</a:br>
            <a:r>
              <a:rPr lang="en" i="1" dirty="0" err="1">
                <a:solidFill>
                  <a:srgbClr val="1A1A1A"/>
                </a:solidFill>
                <a:ea typeface="Aleo"/>
                <a:cs typeface="Aleo"/>
                <a:sym typeface="Aleo"/>
              </a:rPr>
              <a:t>Hanseniaspora</a:t>
            </a:r>
            <a:r>
              <a:rPr lang="en" i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 </a:t>
            </a:r>
            <a:r>
              <a:rPr lang="en" i="1" dirty="0" err="1">
                <a:solidFill>
                  <a:srgbClr val="1A1A1A"/>
                </a:solidFill>
                <a:ea typeface="Aleo"/>
                <a:cs typeface="Aleo"/>
                <a:sym typeface="Aleo"/>
              </a:rPr>
              <a:t>uvarum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2FBFC-A152-E210-7787-2D1DD4777BAF}"/>
              </a:ext>
            </a:extLst>
          </p:cNvPr>
          <p:cNvSpPr txBox="1"/>
          <p:nvPr/>
        </p:nvSpPr>
        <p:spPr>
          <a:xfrm>
            <a:off x="3614905" y="3858843"/>
            <a:ext cx="292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Chr Hansen NEER</a:t>
            </a:r>
            <a:b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</a:br>
            <a:r>
              <a:rPr lang="en" i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Pichia </a:t>
            </a:r>
            <a:r>
              <a:rPr lang="en" i="1" dirty="0" err="1">
                <a:solidFill>
                  <a:srgbClr val="1A1A1A"/>
                </a:solidFill>
                <a:ea typeface="Aleo"/>
                <a:cs typeface="Aleo"/>
                <a:sym typeface="Aleo"/>
              </a:rPr>
              <a:t>kluyveri</a:t>
            </a:r>
            <a:endParaRPr lang="en-US" i="1" dirty="0"/>
          </a:p>
        </p:txBody>
      </p:sp>
      <p:pic>
        <p:nvPicPr>
          <p:cNvPr id="13" name="Picture 12" descr="A white box with orange label&#10;&#10;Description automatically generated">
            <a:extLst>
              <a:ext uri="{FF2B5EF4-FFF2-40B4-BE49-F238E27FC236}">
                <a16:creationId xmlns:a16="http://schemas.microsoft.com/office/drawing/2014/main" id="{381F2764-5DA8-6459-9B1E-6E0149C99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98" y="1466570"/>
            <a:ext cx="1768655" cy="2518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6A3E0-85B9-7906-DEAB-16894EFBF7E9}"/>
              </a:ext>
            </a:extLst>
          </p:cNvPr>
          <p:cNvSpPr txBox="1"/>
          <p:nvPr/>
        </p:nvSpPr>
        <p:spPr>
          <a:xfrm>
            <a:off x="9916151" y="4043509"/>
            <a:ext cx="2926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rgbClr val="1A1A1A"/>
                </a:solidFill>
                <a:ea typeface="Aleo"/>
                <a:cs typeface="Aleo"/>
                <a:sym typeface="Aleo"/>
              </a:rPr>
              <a:t>Fermentis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 LA-01</a:t>
            </a:r>
            <a:b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</a:br>
            <a:r>
              <a:rPr lang="en" i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S. cerevisiae</a:t>
            </a:r>
          </a:p>
          <a:p>
            <a:r>
              <a:rPr lang="en-CA" i="1" dirty="0">
                <a:solidFill>
                  <a:srgbClr val="1A1A1A"/>
                </a:solidFill>
                <a:sym typeface="Aleo"/>
              </a:rPr>
              <a:t>V</a:t>
            </a:r>
            <a:r>
              <a:rPr lang="en" i="1" dirty="0">
                <a:solidFill>
                  <a:srgbClr val="1A1A1A"/>
                </a:solidFill>
                <a:sym typeface="Aleo"/>
              </a:rPr>
              <a:t>ar. </a:t>
            </a:r>
            <a:r>
              <a:rPr lang="en" i="1" dirty="0" err="1">
                <a:solidFill>
                  <a:srgbClr val="1A1A1A"/>
                </a:solidFill>
                <a:sym typeface="Aleo"/>
              </a:rPr>
              <a:t>chevalieri</a:t>
            </a:r>
            <a:endParaRPr lang="en-US" i="1" dirty="0"/>
          </a:p>
        </p:txBody>
      </p:sp>
      <p:pic>
        <p:nvPicPr>
          <p:cNvPr id="1028" name="Picture 4" descr="Main image">
            <a:extLst>
              <a:ext uri="{FF2B5EF4-FFF2-40B4-BE49-F238E27FC236}">
                <a16:creationId xmlns:a16="http://schemas.microsoft.com/office/drawing/2014/main" id="{4F0D9B14-D273-6B72-7F88-C62D508A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13" y="1376546"/>
            <a:ext cx="2286554" cy="25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D885B-AFFA-BAC6-C7F3-8F75EFED0125}"/>
              </a:ext>
            </a:extLst>
          </p:cNvPr>
          <p:cNvSpPr txBox="1"/>
          <p:nvPr/>
        </p:nvSpPr>
        <p:spPr>
          <a:xfrm>
            <a:off x="6989427" y="3979690"/>
            <a:ext cx="292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rgbClr val="1A1A1A"/>
                </a:solidFill>
                <a:ea typeface="Aleo"/>
                <a:cs typeface="Aleo"/>
                <a:sym typeface="Aleo"/>
              </a:rPr>
              <a:t>Lallemand</a:t>
            </a:r>
            <a: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 </a:t>
            </a:r>
            <a:r>
              <a:rPr lang="en" dirty="0" err="1">
                <a:solidFill>
                  <a:srgbClr val="1A1A1A"/>
                </a:solidFill>
                <a:ea typeface="Aleo"/>
                <a:cs typeface="Aleo"/>
                <a:sym typeface="Aleo"/>
              </a:rPr>
              <a:t>LoNa</a:t>
            </a:r>
            <a:br>
              <a:rPr lang="en" dirty="0">
                <a:solidFill>
                  <a:srgbClr val="1A1A1A"/>
                </a:solidFill>
                <a:ea typeface="Aleo"/>
                <a:cs typeface="Aleo"/>
                <a:sym typeface="Aleo"/>
              </a:rPr>
            </a:br>
            <a:r>
              <a:rPr lang="en" i="1" dirty="0">
                <a:solidFill>
                  <a:srgbClr val="1A1A1A"/>
                </a:solidFill>
                <a:ea typeface="Aleo"/>
                <a:cs typeface="Aleo"/>
                <a:sym typeface="Aleo"/>
              </a:rPr>
              <a:t>S. cerevisiae</a:t>
            </a:r>
            <a:endParaRPr lang="en-US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0CBD65-2BCD-E05F-C862-07F21A449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76" y="4457700"/>
            <a:ext cx="1663700" cy="1943100"/>
          </a:xfrm>
          <a:prstGeom prst="rect">
            <a:avLst/>
          </a:prstGeom>
        </p:spPr>
      </p:pic>
      <p:pic>
        <p:nvPicPr>
          <p:cNvPr id="19" name="Picture 1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D4848DF-A8BF-0860-C7D8-4229720D0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87" y="4884889"/>
            <a:ext cx="5765264" cy="14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59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15</a:t>
            </a:fld>
            <a:endParaRPr lang="en-US"/>
          </a:p>
        </p:txBody>
      </p:sp>
      <p:sp>
        <p:nvSpPr>
          <p:cNvPr id="6" name="Google Shape;216;p31">
            <a:extLst>
              <a:ext uri="{FF2B5EF4-FFF2-40B4-BE49-F238E27FC236}">
                <a16:creationId xmlns:a16="http://schemas.microsoft.com/office/drawing/2014/main" id="{AAD05467-4F89-E88A-ED39-09239E26A72A}"/>
              </a:ext>
            </a:extLst>
          </p:cNvPr>
          <p:cNvSpPr txBox="1">
            <a:spLocks/>
          </p:cNvSpPr>
          <p:nvPr/>
        </p:nvSpPr>
        <p:spPr>
          <a:xfrm>
            <a:off x="3700529" y="1852006"/>
            <a:ext cx="2785817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CA" sz="2400" b="0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>
              <a:spcBef>
                <a:spcPts val="0"/>
              </a:spcBef>
            </a:pPr>
            <a:r>
              <a:rPr lang="en-CA" sz="2400" b="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&lt;-</a:t>
            </a:r>
          </a:p>
          <a:p>
            <a:pPr>
              <a:spcBef>
                <a:spcPts val="0"/>
              </a:spcBef>
            </a:pPr>
            <a:r>
              <a:rPr lang="en-CA" sz="2400" b="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Free download on </a:t>
            </a:r>
            <a:r>
              <a:rPr lang="en-CA" sz="2400" b="0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escarpmentlabs.com</a:t>
            </a:r>
            <a:endParaRPr lang="en-CA" sz="2400" b="0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" name="Google Shape;217;p31">
            <a:extLst>
              <a:ext uri="{FF2B5EF4-FFF2-40B4-BE49-F238E27FC236}">
                <a16:creationId xmlns:a16="http://schemas.microsoft.com/office/drawing/2014/main" id="{C1107909-538C-FD9F-4D2D-9AC29C81309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4990" y="1097280"/>
            <a:ext cx="3328063" cy="47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screenshot of a video&#10;&#10;Description automatically generated">
            <a:extLst>
              <a:ext uri="{FF2B5EF4-FFF2-40B4-BE49-F238E27FC236}">
                <a16:creationId xmlns:a16="http://schemas.microsoft.com/office/drawing/2014/main" id="{AFAF47DF-76EF-0E23-4ABC-A53AB2577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46" y="1097280"/>
            <a:ext cx="5199664" cy="3707313"/>
          </a:xfrm>
          <a:prstGeom prst="rect">
            <a:avLst/>
          </a:prstGeom>
        </p:spPr>
      </p:pic>
      <p:sp>
        <p:nvSpPr>
          <p:cNvPr id="13" name="Google Shape;216;p31">
            <a:extLst>
              <a:ext uri="{FF2B5EF4-FFF2-40B4-BE49-F238E27FC236}">
                <a16:creationId xmlns:a16="http://schemas.microsoft.com/office/drawing/2014/main" id="{28C24772-956E-76B5-92D0-C9A68583F669}"/>
              </a:ext>
            </a:extLst>
          </p:cNvPr>
          <p:cNvSpPr txBox="1">
            <a:spLocks/>
          </p:cNvSpPr>
          <p:nvPr/>
        </p:nvSpPr>
        <p:spPr>
          <a:xfrm>
            <a:off x="3767291" y="3220119"/>
            <a:ext cx="2785817" cy="15844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CA" sz="2400" b="0" dirty="0">
              <a:solidFill>
                <a:schemeClr val="tx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algn="r">
              <a:spcBef>
                <a:spcPts val="0"/>
              </a:spcBef>
            </a:pPr>
            <a:r>
              <a:rPr lang="en-CA" sz="2400" b="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-&gt;</a:t>
            </a:r>
          </a:p>
          <a:p>
            <a:pPr algn="r">
              <a:spcBef>
                <a:spcPts val="0"/>
              </a:spcBef>
            </a:pPr>
            <a:r>
              <a:rPr lang="en-CA" sz="2400" b="0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Recorded Webinar on YouTube</a:t>
            </a:r>
          </a:p>
        </p:txBody>
      </p:sp>
    </p:spTree>
    <p:extLst>
      <p:ext uri="{BB962C8B-B14F-4D97-AF65-F5344CB8AC3E}">
        <p14:creationId xmlns:p14="http://schemas.microsoft.com/office/powerpoint/2010/main" val="257300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D71C-BADE-4010-BA80-EB31F9A5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Ensure Slide Clarity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4F0DE-A889-45B8-BFBB-42AEDDDC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182" y="6505575"/>
            <a:ext cx="751662" cy="215900"/>
          </a:xfrm>
          <a:prstGeom prst="rect">
            <a:avLst/>
          </a:prstGeom>
        </p:spPr>
        <p:txBody>
          <a:bodyPr/>
          <a:lstStyle/>
          <a:p>
            <a:fld id="{0E9987EA-89AE-4521-A4A1-59C7EEEFA47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3224D-582B-4699-AD17-4C190374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60" y="2209478"/>
            <a:ext cx="4323556" cy="243904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9B099F3-B647-4902-8255-B0D6BA6EF248}"/>
              </a:ext>
            </a:extLst>
          </p:cNvPr>
          <p:cNvSpPr/>
          <p:nvPr/>
        </p:nvSpPr>
        <p:spPr>
          <a:xfrm>
            <a:off x="3081273" y="2803575"/>
            <a:ext cx="1432961" cy="1250849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2A0272-699E-4754-80E2-EAD29E10D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967" y="2209478"/>
            <a:ext cx="4325112" cy="2448987"/>
          </a:xfrm>
          <a:prstGeom prst="rect">
            <a:avLst/>
          </a:prstGeom>
        </p:spPr>
      </p:pic>
      <p:pic>
        <p:nvPicPr>
          <p:cNvPr id="20" name="Graphic 19" descr="Questions with solid fill">
            <a:extLst>
              <a:ext uri="{FF2B5EF4-FFF2-40B4-BE49-F238E27FC236}">
                <a16:creationId xmlns:a16="http://schemas.microsoft.com/office/drawing/2014/main" id="{B4FB3B86-B8C1-45A7-9F34-FB60A503A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4812" y="5880155"/>
            <a:ext cx="577645" cy="5776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B9ADA3-C748-423F-91C8-D1B3CAF0FD6C}"/>
              </a:ext>
            </a:extLst>
          </p:cNvPr>
          <p:cNvSpPr txBox="1"/>
          <p:nvPr/>
        </p:nvSpPr>
        <p:spPr>
          <a:xfrm>
            <a:off x="2832457" y="6063734"/>
            <a:ext cx="6527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your SciSoc program manager for support as needed.</a:t>
            </a:r>
          </a:p>
        </p:txBody>
      </p:sp>
    </p:spTree>
    <p:extLst>
      <p:ext uri="{BB962C8B-B14F-4D97-AF65-F5344CB8AC3E}">
        <p14:creationId xmlns:p14="http://schemas.microsoft.com/office/powerpoint/2010/main" val="108988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D71C-BADE-4010-BA80-EB31F9A5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Copyright Permission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4F0DE-A889-45B8-BFBB-42AEDDDC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182" y="6505575"/>
            <a:ext cx="751662" cy="215900"/>
          </a:xfrm>
          <a:prstGeom prst="rect">
            <a:avLst/>
          </a:prstGeom>
        </p:spPr>
        <p:txBody>
          <a:bodyPr/>
          <a:lstStyle/>
          <a:p>
            <a:fld id="{0E9987EA-89AE-4521-A4A1-59C7EEEFA47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Graphic 8" descr="Questions with solid fill">
            <a:extLst>
              <a:ext uri="{FF2B5EF4-FFF2-40B4-BE49-F238E27FC236}">
                <a16:creationId xmlns:a16="http://schemas.microsoft.com/office/drawing/2014/main" id="{F173B8C8-9F8C-45EE-AADF-8A0965B18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4812" y="5880155"/>
            <a:ext cx="577645" cy="577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DBA605-81E7-4046-A6BC-70C67EEFEEAF}"/>
              </a:ext>
            </a:extLst>
          </p:cNvPr>
          <p:cNvSpPr txBox="1"/>
          <p:nvPr/>
        </p:nvSpPr>
        <p:spPr>
          <a:xfrm>
            <a:off x="2832457" y="6063734"/>
            <a:ext cx="6527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your SciSoc program manager for support as needed.</a:t>
            </a:r>
          </a:p>
        </p:txBody>
      </p:sp>
      <p:pic>
        <p:nvPicPr>
          <p:cNvPr id="7" name="Picture 6" descr="A red and white license plate&#10;&#10;Description automatically generated with low confidence">
            <a:extLst>
              <a:ext uri="{FF2B5EF4-FFF2-40B4-BE49-F238E27FC236}">
                <a16:creationId xmlns:a16="http://schemas.microsoft.com/office/drawing/2014/main" id="{625CA30C-0076-4CB6-893C-7A340D26E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90232" y="1700810"/>
            <a:ext cx="5611533" cy="34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9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EF68-433B-4884-B280-334BD444E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9" y="1459382"/>
            <a:ext cx="6272012" cy="3939235"/>
          </a:xfrm>
        </p:spPr>
        <p:txBody>
          <a:bodyPr/>
          <a:lstStyle/>
          <a:p>
            <a:r>
              <a:rPr lang="en-US" dirty="0"/>
              <a:t>Maltose-Negative Yeasts</a:t>
            </a:r>
            <a:br>
              <a:rPr lang="en-US" sz="2000" dirty="0"/>
            </a:br>
            <a:br>
              <a:rPr lang="en-US" dirty="0"/>
            </a:br>
            <a:r>
              <a:rPr lang="en-US" sz="1800" dirty="0"/>
              <a:t>Richard Preiss</a:t>
            </a:r>
            <a:br>
              <a:rPr lang="en-US" sz="1800" dirty="0"/>
            </a:br>
            <a:r>
              <a:rPr lang="en-US" sz="1800" dirty="0"/>
              <a:t>NABLAB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8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Beer Production Methods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Google Shape;87;p15">
            <a:extLst>
              <a:ext uri="{FF2B5EF4-FFF2-40B4-BE49-F238E27FC236}">
                <a16:creationId xmlns:a16="http://schemas.microsoft.com/office/drawing/2014/main" id="{3E5B2DC1-1CE5-5294-DA45-354BC8FCB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608122"/>
              </p:ext>
            </p:extLst>
          </p:nvPr>
        </p:nvGraphicFramePr>
        <p:xfrm>
          <a:off x="1235836" y="1225371"/>
          <a:ext cx="7239000" cy="47547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Dealcoholization Methods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Fermentation Methods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Evaporation (e.g. vacuum distillation)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Limited fermentation with maltose negative yeasts </a:t>
                      </a:r>
                      <a:r>
                        <a:rPr lang="en" dirty="0"/>
                        <a:t>(~10-25% attenuation)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Membranes (e.g. reverse osmosis)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Limited fermentation with </a:t>
                      </a:r>
                      <a:r>
                        <a:rPr lang="en" b="1" dirty="0" err="1"/>
                        <a:t>maltotriose</a:t>
                      </a:r>
                      <a:r>
                        <a:rPr lang="en" b="1" dirty="0"/>
                        <a:t> negative yeasts </a:t>
                      </a:r>
                      <a:r>
                        <a:rPr lang="en" dirty="0"/>
                        <a:t>(~40-60% attenuation)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Arrested fermentation </a:t>
                      </a:r>
                      <a:r>
                        <a:rPr lang="en" dirty="0"/>
                        <a:t>(cooling or removing yeast before completion)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/>
                        <a:t>Cold contact fermentation </a:t>
                      </a:r>
                      <a:r>
                        <a:rPr lang="en" dirty="0"/>
                        <a:t>(pitching yeast into cold wort)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C2A68AF-ACC4-A6FA-CFAB-CB944FB50277}"/>
              </a:ext>
            </a:extLst>
          </p:cNvPr>
          <p:cNvSpPr txBox="1"/>
          <p:nvPr/>
        </p:nvSpPr>
        <p:spPr>
          <a:xfrm>
            <a:off x="9672034" y="1790164"/>
            <a:ext cx="242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will be covering this topic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5A0F5E-6F7B-2905-F092-AE9CDB781EEF}"/>
              </a:ext>
            </a:extLst>
          </p:cNvPr>
          <p:cNvCxnSpPr/>
          <p:nvPr/>
        </p:nvCxnSpPr>
        <p:spPr>
          <a:xfrm flipH="1">
            <a:off x="8641724" y="2112135"/>
            <a:ext cx="9015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55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Sugar profile of wort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99;p17">
            <a:extLst>
              <a:ext uri="{FF2B5EF4-FFF2-40B4-BE49-F238E27FC236}">
                <a16:creationId xmlns:a16="http://schemas.microsoft.com/office/drawing/2014/main" id="{80F120FA-335F-DAA3-3CC3-B20EFA256B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88418" y="1300950"/>
            <a:ext cx="6204821" cy="50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17">
            <a:extLst>
              <a:ext uri="{FF2B5EF4-FFF2-40B4-BE49-F238E27FC236}">
                <a16:creationId xmlns:a16="http://schemas.microsoft.com/office/drawing/2014/main" id="{F3DB113F-AA67-5F44-5261-7444A83228EF}"/>
              </a:ext>
            </a:extLst>
          </p:cNvPr>
          <p:cNvSpPr txBox="1"/>
          <p:nvPr/>
        </p:nvSpPr>
        <p:spPr>
          <a:xfrm>
            <a:off x="9874851" y="6165869"/>
            <a:ext cx="50904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Source: Eureka Brewing</a:t>
            </a:r>
            <a:endParaRPr sz="900"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1105654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Fermentation by regular yeast (ale or lager)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7</a:t>
            </a:fld>
            <a:endParaRPr lang="en-US"/>
          </a:p>
        </p:txBody>
      </p:sp>
      <p:pic>
        <p:nvPicPr>
          <p:cNvPr id="6" name="Google Shape;99;p17">
            <a:extLst>
              <a:ext uri="{FF2B5EF4-FFF2-40B4-BE49-F238E27FC236}">
                <a16:creationId xmlns:a16="http://schemas.microsoft.com/office/drawing/2014/main" id="{80F120FA-335F-DAA3-3CC3-B20EFA256B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88418" y="1300950"/>
            <a:ext cx="6204821" cy="50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17">
            <a:extLst>
              <a:ext uri="{FF2B5EF4-FFF2-40B4-BE49-F238E27FC236}">
                <a16:creationId xmlns:a16="http://schemas.microsoft.com/office/drawing/2014/main" id="{F3DB113F-AA67-5F44-5261-7444A83228EF}"/>
              </a:ext>
            </a:extLst>
          </p:cNvPr>
          <p:cNvSpPr txBox="1"/>
          <p:nvPr/>
        </p:nvSpPr>
        <p:spPr>
          <a:xfrm>
            <a:off x="9874851" y="6165869"/>
            <a:ext cx="50904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Source: Eureka Brewing</a:t>
            </a:r>
            <a:endParaRPr sz="900"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08;p18">
            <a:extLst>
              <a:ext uri="{FF2B5EF4-FFF2-40B4-BE49-F238E27FC236}">
                <a16:creationId xmlns:a16="http://schemas.microsoft.com/office/drawing/2014/main" id="{76E59128-E3E4-C3CA-3BC0-7727C7C55DC0}"/>
              </a:ext>
            </a:extLst>
          </p:cNvPr>
          <p:cNvSpPr txBox="1"/>
          <p:nvPr/>
        </p:nvSpPr>
        <p:spPr>
          <a:xfrm>
            <a:off x="4876358" y="2840931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09;p18">
            <a:extLst>
              <a:ext uri="{FF2B5EF4-FFF2-40B4-BE49-F238E27FC236}">
                <a16:creationId xmlns:a16="http://schemas.microsoft.com/office/drawing/2014/main" id="{D5AC7FF2-BD04-CDB4-B587-3DE9B5912FFE}"/>
              </a:ext>
            </a:extLst>
          </p:cNvPr>
          <p:cNvSpPr txBox="1"/>
          <p:nvPr/>
        </p:nvSpPr>
        <p:spPr>
          <a:xfrm>
            <a:off x="4094108" y="3526176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 dirty="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Google Shape;110;p18">
            <a:extLst>
              <a:ext uri="{FF2B5EF4-FFF2-40B4-BE49-F238E27FC236}">
                <a16:creationId xmlns:a16="http://schemas.microsoft.com/office/drawing/2014/main" id="{471C07A2-A18C-4C0A-9661-B54F95A085D5}"/>
              </a:ext>
            </a:extLst>
          </p:cNvPr>
          <p:cNvSpPr txBox="1"/>
          <p:nvPr/>
        </p:nvSpPr>
        <p:spPr>
          <a:xfrm>
            <a:off x="4094108" y="4706262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highlight>
                  <a:srgbClr val="00FFFF"/>
                </a:highlight>
                <a:latin typeface="Proxima Nova"/>
                <a:ea typeface="Proxima Nova"/>
                <a:cs typeface="Proxima Nova"/>
                <a:sym typeface="Proxima Nova"/>
              </a:rPr>
              <a:t>Variable</a:t>
            </a:r>
            <a:endParaRPr b="1" dirty="0">
              <a:solidFill>
                <a:schemeClr val="dk1"/>
              </a:solidFill>
              <a:highlight>
                <a:srgbClr val="00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" name="Google Shape;111;p18">
            <a:extLst>
              <a:ext uri="{FF2B5EF4-FFF2-40B4-BE49-F238E27FC236}">
                <a16:creationId xmlns:a16="http://schemas.microsoft.com/office/drawing/2014/main" id="{E15A4A66-AAF6-1A1B-100B-A96D8F29BADB}"/>
              </a:ext>
            </a:extLst>
          </p:cNvPr>
          <p:cNvSpPr txBox="1"/>
          <p:nvPr/>
        </p:nvSpPr>
        <p:spPr>
          <a:xfrm>
            <a:off x="6501783" y="3537156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 dirty="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112;p18">
            <a:extLst>
              <a:ext uri="{FF2B5EF4-FFF2-40B4-BE49-F238E27FC236}">
                <a16:creationId xmlns:a16="http://schemas.microsoft.com/office/drawing/2014/main" id="{E74E2536-C1E5-0377-9288-7CD38FE90B8C}"/>
              </a:ext>
            </a:extLst>
          </p:cNvPr>
          <p:cNvSpPr txBox="1"/>
          <p:nvPr/>
        </p:nvSpPr>
        <p:spPr>
          <a:xfrm>
            <a:off x="5666953" y="2687540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113;p18">
            <a:extLst>
              <a:ext uri="{FF2B5EF4-FFF2-40B4-BE49-F238E27FC236}">
                <a16:creationId xmlns:a16="http://schemas.microsoft.com/office/drawing/2014/main" id="{9D936B03-6266-37CC-458C-7F438B2E8AD6}"/>
              </a:ext>
            </a:extLst>
          </p:cNvPr>
          <p:cNvSpPr txBox="1"/>
          <p:nvPr/>
        </p:nvSpPr>
        <p:spPr>
          <a:xfrm>
            <a:off x="5154483" y="5210787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0000"/>
                </a:highlight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sz="2500" b="1">
              <a:solidFill>
                <a:schemeClr val="dk1"/>
              </a:solidFill>
              <a:highlight>
                <a:srgbClr val="FF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D529DF-4DFD-4E96-D7E1-1854C03D3DC6}"/>
              </a:ext>
            </a:extLst>
          </p:cNvPr>
          <p:cNvSpPr txBox="1"/>
          <p:nvPr/>
        </p:nvSpPr>
        <p:spPr>
          <a:xfrm>
            <a:off x="8203842" y="1648497"/>
            <a:ext cx="242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~70-80% ADF</a:t>
            </a:r>
          </a:p>
        </p:txBody>
      </p:sp>
    </p:spTree>
    <p:extLst>
      <p:ext uri="{BB962C8B-B14F-4D97-AF65-F5344CB8AC3E}">
        <p14:creationId xmlns:p14="http://schemas.microsoft.com/office/powerpoint/2010/main" val="72936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Maltotriose</a:t>
            </a:r>
            <a:r>
              <a:rPr lang="en-US" dirty="0"/>
              <a:t> negative yeast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8</a:t>
            </a:fld>
            <a:endParaRPr lang="en-US"/>
          </a:p>
        </p:txBody>
      </p:sp>
      <p:pic>
        <p:nvPicPr>
          <p:cNvPr id="6" name="Google Shape;99;p17">
            <a:extLst>
              <a:ext uri="{FF2B5EF4-FFF2-40B4-BE49-F238E27FC236}">
                <a16:creationId xmlns:a16="http://schemas.microsoft.com/office/drawing/2014/main" id="{80F120FA-335F-DAA3-3CC3-B20EFA256B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88418" y="1300950"/>
            <a:ext cx="6204821" cy="50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17">
            <a:extLst>
              <a:ext uri="{FF2B5EF4-FFF2-40B4-BE49-F238E27FC236}">
                <a16:creationId xmlns:a16="http://schemas.microsoft.com/office/drawing/2014/main" id="{F3DB113F-AA67-5F44-5261-7444A83228EF}"/>
              </a:ext>
            </a:extLst>
          </p:cNvPr>
          <p:cNvSpPr txBox="1"/>
          <p:nvPr/>
        </p:nvSpPr>
        <p:spPr>
          <a:xfrm>
            <a:off x="9874851" y="6165869"/>
            <a:ext cx="50904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Source: Eureka Brewing</a:t>
            </a:r>
            <a:endParaRPr sz="900"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08;p18">
            <a:extLst>
              <a:ext uri="{FF2B5EF4-FFF2-40B4-BE49-F238E27FC236}">
                <a16:creationId xmlns:a16="http://schemas.microsoft.com/office/drawing/2014/main" id="{76E59128-E3E4-C3CA-3BC0-7727C7C55DC0}"/>
              </a:ext>
            </a:extLst>
          </p:cNvPr>
          <p:cNvSpPr txBox="1"/>
          <p:nvPr/>
        </p:nvSpPr>
        <p:spPr>
          <a:xfrm>
            <a:off x="4876358" y="2840931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09;p18">
            <a:extLst>
              <a:ext uri="{FF2B5EF4-FFF2-40B4-BE49-F238E27FC236}">
                <a16:creationId xmlns:a16="http://schemas.microsoft.com/office/drawing/2014/main" id="{D5AC7FF2-BD04-CDB4-B587-3DE9B5912FFE}"/>
              </a:ext>
            </a:extLst>
          </p:cNvPr>
          <p:cNvSpPr txBox="1"/>
          <p:nvPr/>
        </p:nvSpPr>
        <p:spPr>
          <a:xfrm>
            <a:off x="4094108" y="3526176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 dirty="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" name="Google Shape;111;p18">
            <a:extLst>
              <a:ext uri="{FF2B5EF4-FFF2-40B4-BE49-F238E27FC236}">
                <a16:creationId xmlns:a16="http://schemas.microsoft.com/office/drawing/2014/main" id="{E15A4A66-AAF6-1A1B-100B-A96D8F29BADB}"/>
              </a:ext>
            </a:extLst>
          </p:cNvPr>
          <p:cNvSpPr txBox="1"/>
          <p:nvPr/>
        </p:nvSpPr>
        <p:spPr>
          <a:xfrm>
            <a:off x="6501783" y="3537156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 dirty="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112;p18">
            <a:extLst>
              <a:ext uri="{FF2B5EF4-FFF2-40B4-BE49-F238E27FC236}">
                <a16:creationId xmlns:a16="http://schemas.microsoft.com/office/drawing/2014/main" id="{E74E2536-C1E5-0377-9288-7CD38FE90B8C}"/>
              </a:ext>
            </a:extLst>
          </p:cNvPr>
          <p:cNvSpPr txBox="1"/>
          <p:nvPr/>
        </p:nvSpPr>
        <p:spPr>
          <a:xfrm>
            <a:off x="5666953" y="2687540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113;p18">
            <a:extLst>
              <a:ext uri="{FF2B5EF4-FFF2-40B4-BE49-F238E27FC236}">
                <a16:creationId xmlns:a16="http://schemas.microsoft.com/office/drawing/2014/main" id="{9D936B03-6266-37CC-458C-7F438B2E8AD6}"/>
              </a:ext>
            </a:extLst>
          </p:cNvPr>
          <p:cNvSpPr txBox="1"/>
          <p:nvPr/>
        </p:nvSpPr>
        <p:spPr>
          <a:xfrm>
            <a:off x="5154483" y="5210787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0000"/>
                </a:highlight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sz="2500" b="1" dirty="0">
              <a:solidFill>
                <a:schemeClr val="dk1"/>
              </a:solidFill>
              <a:highlight>
                <a:srgbClr val="FF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D529DF-4DFD-4E96-D7E1-1854C03D3DC6}"/>
              </a:ext>
            </a:extLst>
          </p:cNvPr>
          <p:cNvSpPr txBox="1"/>
          <p:nvPr/>
        </p:nvSpPr>
        <p:spPr>
          <a:xfrm>
            <a:off x="8203842" y="1648497"/>
            <a:ext cx="242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~40-60% ADF</a:t>
            </a:r>
          </a:p>
        </p:txBody>
      </p:sp>
      <p:sp>
        <p:nvSpPr>
          <p:cNvPr id="3" name="Google Shape;113;p18">
            <a:extLst>
              <a:ext uri="{FF2B5EF4-FFF2-40B4-BE49-F238E27FC236}">
                <a16:creationId xmlns:a16="http://schemas.microsoft.com/office/drawing/2014/main" id="{808F413C-ADC0-3087-439A-A006F0FDBC8B}"/>
              </a:ext>
            </a:extLst>
          </p:cNvPr>
          <p:cNvSpPr txBox="1"/>
          <p:nvPr/>
        </p:nvSpPr>
        <p:spPr>
          <a:xfrm>
            <a:off x="4243528" y="4715207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0000"/>
                </a:highlight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sz="2500" b="1" dirty="0">
              <a:solidFill>
                <a:schemeClr val="dk1"/>
              </a:solidFill>
              <a:highlight>
                <a:srgbClr val="FF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7500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B527-DEBE-4F93-AF0C-B4350FA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Maltose negative yeast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B429C-8BC1-4DCD-9A86-E1987C9B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9</a:t>
            </a:fld>
            <a:endParaRPr lang="en-US"/>
          </a:p>
        </p:txBody>
      </p:sp>
      <p:pic>
        <p:nvPicPr>
          <p:cNvPr id="6" name="Google Shape;99;p17">
            <a:extLst>
              <a:ext uri="{FF2B5EF4-FFF2-40B4-BE49-F238E27FC236}">
                <a16:creationId xmlns:a16="http://schemas.microsoft.com/office/drawing/2014/main" id="{80F120FA-335F-DAA3-3CC3-B20EFA256B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88418" y="1300950"/>
            <a:ext cx="6204821" cy="50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17">
            <a:extLst>
              <a:ext uri="{FF2B5EF4-FFF2-40B4-BE49-F238E27FC236}">
                <a16:creationId xmlns:a16="http://schemas.microsoft.com/office/drawing/2014/main" id="{F3DB113F-AA67-5F44-5261-7444A83228EF}"/>
              </a:ext>
            </a:extLst>
          </p:cNvPr>
          <p:cNvSpPr txBox="1"/>
          <p:nvPr/>
        </p:nvSpPr>
        <p:spPr>
          <a:xfrm>
            <a:off x="9874851" y="6165869"/>
            <a:ext cx="50904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Source: Eureka Brewing</a:t>
            </a:r>
            <a:endParaRPr sz="900"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08;p18">
            <a:extLst>
              <a:ext uri="{FF2B5EF4-FFF2-40B4-BE49-F238E27FC236}">
                <a16:creationId xmlns:a16="http://schemas.microsoft.com/office/drawing/2014/main" id="{76E59128-E3E4-C3CA-3BC0-7727C7C55DC0}"/>
              </a:ext>
            </a:extLst>
          </p:cNvPr>
          <p:cNvSpPr txBox="1"/>
          <p:nvPr/>
        </p:nvSpPr>
        <p:spPr>
          <a:xfrm>
            <a:off x="4876358" y="2840931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09;p18">
            <a:extLst>
              <a:ext uri="{FF2B5EF4-FFF2-40B4-BE49-F238E27FC236}">
                <a16:creationId xmlns:a16="http://schemas.microsoft.com/office/drawing/2014/main" id="{D5AC7FF2-BD04-CDB4-B587-3DE9B5912FFE}"/>
              </a:ext>
            </a:extLst>
          </p:cNvPr>
          <p:cNvSpPr txBox="1"/>
          <p:nvPr/>
        </p:nvSpPr>
        <p:spPr>
          <a:xfrm>
            <a:off x="4094108" y="3526176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 dirty="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112;p18">
            <a:extLst>
              <a:ext uri="{FF2B5EF4-FFF2-40B4-BE49-F238E27FC236}">
                <a16:creationId xmlns:a16="http://schemas.microsoft.com/office/drawing/2014/main" id="{E74E2536-C1E5-0377-9288-7CD38FE90B8C}"/>
              </a:ext>
            </a:extLst>
          </p:cNvPr>
          <p:cNvSpPr txBox="1"/>
          <p:nvPr/>
        </p:nvSpPr>
        <p:spPr>
          <a:xfrm>
            <a:off x="5666953" y="2687540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2500" b="1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113;p18">
            <a:extLst>
              <a:ext uri="{FF2B5EF4-FFF2-40B4-BE49-F238E27FC236}">
                <a16:creationId xmlns:a16="http://schemas.microsoft.com/office/drawing/2014/main" id="{9D936B03-6266-37CC-458C-7F438B2E8AD6}"/>
              </a:ext>
            </a:extLst>
          </p:cNvPr>
          <p:cNvSpPr txBox="1"/>
          <p:nvPr/>
        </p:nvSpPr>
        <p:spPr>
          <a:xfrm>
            <a:off x="5154483" y="5210787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0000"/>
                </a:highlight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sz="2500" b="1" dirty="0">
              <a:solidFill>
                <a:schemeClr val="dk1"/>
              </a:solidFill>
              <a:highlight>
                <a:srgbClr val="FF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D529DF-4DFD-4E96-D7E1-1854C03D3DC6}"/>
              </a:ext>
            </a:extLst>
          </p:cNvPr>
          <p:cNvSpPr txBox="1"/>
          <p:nvPr/>
        </p:nvSpPr>
        <p:spPr>
          <a:xfrm>
            <a:off x="8203842" y="1648497"/>
            <a:ext cx="242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~10-25% ADF</a:t>
            </a:r>
          </a:p>
        </p:txBody>
      </p:sp>
      <p:sp>
        <p:nvSpPr>
          <p:cNvPr id="3" name="Google Shape;113;p18">
            <a:extLst>
              <a:ext uri="{FF2B5EF4-FFF2-40B4-BE49-F238E27FC236}">
                <a16:creationId xmlns:a16="http://schemas.microsoft.com/office/drawing/2014/main" id="{808F413C-ADC0-3087-439A-A006F0FDBC8B}"/>
              </a:ext>
            </a:extLst>
          </p:cNvPr>
          <p:cNvSpPr txBox="1"/>
          <p:nvPr/>
        </p:nvSpPr>
        <p:spPr>
          <a:xfrm>
            <a:off x="4243528" y="4715207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highlight>
                  <a:srgbClr val="FF0000"/>
                </a:highlight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sz="2500" b="1" dirty="0">
              <a:solidFill>
                <a:schemeClr val="dk1"/>
              </a:solidFill>
              <a:highlight>
                <a:srgbClr val="FF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Google Shape;113;p18">
            <a:extLst>
              <a:ext uri="{FF2B5EF4-FFF2-40B4-BE49-F238E27FC236}">
                <a16:creationId xmlns:a16="http://schemas.microsoft.com/office/drawing/2014/main" id="{E2E3BA43-5373-9BD9-4AD9-F481E23AD936}"/>
              </a:ext>
            </a:extLst>
          </p:cNvPr>
          <p:cNvSpPr txBox="1"/>
          <p:nvPr/>
        </p:nvSpPr>
        <p:spPr>
          <a:xfrm>
            <a:off x="6634746" y="3298463"/>
            <a:ext cx="13473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highlight>
                  <a:srgbClr val="FF0000"/>
                </a:highlight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endParaRPr sz="2500" b="1" dirty="0">
              <a:solidFill>
                <a:schemeClr val="dk1"/>
              </a:solidFill>
              <a:highlight>
                <a:srgbClr val="FF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50354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ster Brewers">
      <a:dk1>
        <a:sysClr val="windowText" lastClr="000000"/>
      </a:dk1>
      <a:lt1>
        <a:sysClr val="window" lastClr="FFFFFF"/>
      </a:lt1>
      <a:dk2>
        <a:srgbClr val="545759"/>
      </a:dk2>
      <a:lt2>
        <a:srgbClr val="D8D8D8"/>
      </a:lt2>
      <a:accent1>
        <a:srgbClr val="CD9700"/>
      </a:accent1>
      <a:accent2>
        <a:srgbClr val="000000"/>
      </a:accent2>
      <a:accent3>
        <a:srgbClr val="A42035"/>
      </a:accent3>
      <a:accent4>
        <a:srgbClr val="545759"/>
      </a:accent4>
      <a:accent5>
        <a:srgbClr val="A5A5A5"/>
      </a:accent5>
      <a:accent6>
        <a:srgbClr val="D8D8D8"/>
      </a:accent6>
      <a:hlink>
        <a:srgbClr val="CD9700"/>
      </a:hlink>
      <a:folHlink>
        <a:srgbClr val="A42035"/>
      </a:folHlink>
    </a:clrScheme>
    <a:fontScheme name="Custom 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8E48DF207BC498FDEC5380BE41383" ma:contentTypeVersion="2" ma:contentTypeDescription="Create a new document." ma:contentTypeScope="" ma:versionID="9a851b1bfb6feb8cb72be1ea783b5e8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4D73B0A-0DB3-42E3-9AD6-D5DD95C4B515}"/>
</file>

<file path=customXml/itemProps2.xml><?xml version="1.0" encoding="utf-8"?>
<ds:datastoreItem xmlns:ds="http://schemas.openxmlformats.org/officeDocument/2006/customXml" ds:itemID="{D30C31E0-472C-45D0-BDC0-17F194B915A8}"/>
</file>

<file path=customXml/itemProps3.xml><?xml version="1.0" encoding="utf-8"?>
<ds:datastoreItem xmlns:ds="http://schemas.openxmlformats.org/officeDocument/2006/customXml" ds:itemID="{27172419-F87E-4B72-AB63-B15DCEF3A989}"/>
</file>

<file path=docProps/app.xml><?xml version="1.0" encoding="utf-8"?>
<Properties xmlns="http://schemas.openxmlformats.org/officeDocument/2006/extended-properties" xmlns:vt="http://schemas.openxmlformats.org/officeDocument/2006/docPropsVTypes">
  <TotalTime>14386</TotalTime>
  <Words>816</Words>
  <Application>Microsoft Macintosh PowerPoint</Application>
  <PresentationFormat>Widescreen</PresentationFormat>
  <Paragraphs>126</Paragraphs>
  <Slides>15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Aleo</vt:lpstr>
      <vt:lpstr>Arial</vt:lpstr>
      <vt:lpstr>Arial Black</vt:lpstr>
      <vt:lpstr>Calibri</vt:lpstr>
      <vt:lpstr>Courier New</vt:lpstr>
      <vt:lpstr>Karla</vt:lpstr>
      <vt:lpstr>Proxima Nova</vt:lpstr>
      <vt:lpstr>Proxima Nova Extrabold</vt:lpstr>
      <vt:lpstr>Symbol</vt:lpstr>
      <vt:lpstr>Verdana</vt:lpstr>
      <vt:lpstr>Wingdings</vt:lpstr>
      <vt:lpstr>Office Theme</vt:lpstr>
      <vt:lpstr>Using this Slide Deck</vt:lpstr>
      <vt:lpstr>Ensure Slide Clarity</vt:lpstr>
      <vt:lpstr>Get Copyright Permission</vt:lpstr>
      <vt:lpstr>Maltose-Negative Yeasts  Richard Preiss NABLAB Workshop</vt:lpstr>
      <vt:lpstr>NA Beer Production Methods</vt:lpstr>
      <vt:lpstr>Sugar profile of wort</vt:lpstr>
      <vt:lpstr>Fermentation by regular yeast (ale or lager)</vt:lpstr>
      <vt:lpstr>Maltotriose negative yeast </vt:lpstr>
      <vt:lpstr>Maltose negative yeast </vt:lpstr>
      <vt:lpstr>Typical fermentation profiles – Ale yeast, maltotriose negative, maltose negative </vt:lpstr>
      <vt:lpstr>Comparing fermented NA methods</vt:lpstr>
      <vt:lpstr>General tips for fermented NA beer with maltose negative yeasts</vt:lpstr>
      <vt:lpstr>Comparing maltose negative yeasts</vt:lpstr>
      <vt:lpstr>Maltose negative yeast options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</dc:creator>
  <cp:lastModifiedBy>richardpreiss</cp:lastModifiedBy>
  <cp:revision>50</cp:revision>
  <dcterms:created xsi:type="dcterms:W3CDTF">2021-04-21T17:24:54Z</dcterms:created>
  <dcterms:modified xsi:type="dcterms:W3CDTF">2023-10-06T14:12:12Z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0x0101006798E48DF207BC498FDEC5380BE41383</vt:lpwstr>
  </property>
</Properties>
</file>