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57"/>
  </p:notesMasterIdLst>
  <p:sldIdLst>
    <p:sldId id="502" r:id="rId6"/>
    <p:sldId id="299" r:id="rId7"/>
    <p:sldId id="307" r:id="rId8"/>
    <p:sldId id="301" r:id="rId9"/>
    <p:sldId id="303" r:id="rId10"/>
    <p:sldId id="304" r:id="rId11"/>
    <p:sldId id="300" r:id="rId12"/>
    <p:sldId id="509" r:id="rId13"/>
    <p:sldId id="276" r:id="rId14"/>
    <p:sldId id="277" r:id="rId15"/>
    <p:sldId id="308" r:id="rId16"/>
    <p:sldId id="298" r:id="rId17"/>
    <p:sldId id="257" r:id="rId18"/>
    <p:sldId id="309" r:id="rId19"/>
    <p:sldId id="310" r:id="rId20"/>
    <p:sldId id="281" r:id="rId21"/>
    <p:sldId id="283" r:id="rId22"/>
    <p:sldId id="279" r:id="rId23"/>
    <p:sldId id="286" r:id="rId24"/>
    <p:sldId id="311" r:id="rId25"/>
    <p:sldId id="312" r:id="rId26"/>
    <p:sldId id="285" r:id="rId27"/>
    <p:sldId id="313" r:id="rId28"/>
    <p:sldId id="314" r:id="rId29"/>
    <p:sldId id="284" r:id="rId30"/>
    <p:sldId id="280" r:id="rId31"/>
    <p:sldId id="256" r:id="rId32"/>
    <p:sldId id="504" r:id="rId33"/>
    <p:sldId id="505" r:id="rId34"/>
    <p:sldId id="327" r:id="rId35"/>
    <p:sldId id="328" r:id="rId36"/>
    <p:sldId id="329" r:id="rId37"/>
    <p:sldId id="506" r:id="rId38"/>
    <p:sldId id="330" r:id="rId39"/>
    <p:sldId id="507" r:id="rId40"/>
    <p:sldId id="332" r:id="rId41"/>
    <p:sldId id="331" r:id="rId42"/>
    <p:sldId id="508" r:id="rId43"/>
    <p:sldId id="317" r:id="rId44"/>
    <p:sldId id="318" r:id="rId45"/>
    <p:sldId id="319" r:id="rId46"/>
    <p:sldId id="320" r:id="rId47"/>
    <p:sldId id="321" r:id="rId48"/>
    <p:sldId id="322" r:id="rId49"/>
    <p:sldId id="323" r:id="rId50"/>
    <p:sldId id="324" r:id="rId51"/>
    <p:sldId id="325" r:id="rId52"/>
    <p:sldId id="326" r:id="rId53"/>
    <p:sldId id="503" r:id="rId54"/>
    <p:sldId id="275" r:id="rId55"/>
    <p:sldId id="30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r Setup Instructions" id="{AA5788D2-30F8-42C7-B07F-59431EDBC0E5}">
          <p14:sldIdLst/>
        </p14:section>
        <p14:section name="Content Slides" id="{E75644C2-F9D4-4D53-AFA6-143D071050E2}">
          <p14:sldIdLst>
            <p14:sldId id="502"/>
            <p14:sldId id="299"/>
            <p14:sldId id="307"/>
            <p14:sldId id="301"/>
            <p14:sldId id="303"/>
            <p14:sldId id="304"/>
            <p14:sldId id="300"/>
            <p14:sldId id="509"/>
            <p14:sldId id="276"/>
            <p14:sldId id="277"/>
            <p14:sldId id="308"/>
            <p14:sldId id="298"/>
            <p14:sldId id="257"/>
            <p14:sldId id="309"/>
            <p14:sldId id="310"/>
            <p14:sldId id="281"/>
            <p14:sldId id="283"/>
            <p14:sldId id="279"/>
            <p14:sldId id="286"/>
            <p14:sldId id="311"/>
            <p14:sldId id="312"/>
            <p14:sldId id="285"/>
            <p14:sldId id="313"/>
            <p14:sldId id="314"/>
            <p14:sldId id="284"/>
            <p14:sldId id="280"/>
            <p14:sldId id="256"/>
            <p14:sldId id="504"/>
            <p14:sldId id="505"/>
            <p14:sldId id="327"/>
            <p14:sldId id="328"/>
            <p14:sldId id="329"/>
            <p14:sldId id="506"/>
            <p14:sldId id="330"/>
            <p14:sldId id="507"/>
            <p14:sldId id="332"/>
            <p14:sldId id="331"/>
            <p14:sldId id="508"/>
            <p14:sldId id="317"/>
            <p14:sldId id="318"/>
            <p14:sldId id="319"/>
            <p14:sldId id="320"/>
            <p14:sldId id="321"/>
            <p14:sldId id="322"/>
            <p14:sldId id="323"/>
            <p14:sldId id="324"/>
            <p14:sldId id="325"/>
            <p14:sldId id="326"/>
            <p14:sldId id="503"/>
            <p14:sldId id="275"/>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626"/>
    <a:srgbClr val="545759"/>
    <a:srgbClr val="966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E9BBF6-347E-42EB-9E74-027504506415}" v="8" dt="2023-09-20T18:55:49.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65" autoAdjust="0"/>
    <p:restoredTop sz="81429" autoAdjust="0"/>
  </p:normalViewPr>
  <p:slideViewPr>
    <p:cSldViewPr snapToGrid="0">
      <p:cViewPr varScale="1">
        <p:scale>
          <a:sx n="57" d="100"/>
          <a:sy n="57" d="100"/>
        </p:scale>
        <p:origin x="564" y="2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AA3E9-6253-48F2-9892-C85955644B5E}" type="datetimeFigureOut">
              <a:rPr lang="en-US" smtClean="0"/>
              <a:t>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C8F0E-D1D5-40C7-B9E8-E335AB43E2EF}" type="slidenum">
              <a:rPr lang="en-US" smtClean="0"/>
              <a:t>‹#›</a:t>
            </a:fld>
            <a:endParaRPr lang="en-US"/>
          </a:p>
        </p:txBody>
      </p:sp>
    </p:spTree>
    <p:extLst>
      <p:ext uri="{BB962C8B-B14F-4D97-AF65-F5344CB8AC3E}">
        <p14:creationId xmlns:p14="http://schemas.microsoft.com/office/powerpoint/2010/main" val="2996859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66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Takeaways from </a:t>
            </a:r>
            <a:r>
              <a:rPr lang="en-US" dirty="0" err="1"/>
              <a:t>Scinska</a:t>
            </a:r>
            <a:r>
              <a:rPr lang="en-US" dirty="0"/>
              <a:t> paper: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02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870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125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3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021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941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72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782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871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endParaRPr lang="en-US" dirty="0"/>
          </a:p>
          <a:p>
            <a:r>
              <a:rPr lang="en-US" dirty="0"/>
              <a:t>Good morning everyone and welcome to today’s session. The [name association] presents [name of session title]. </a:t>
            </a:r>
          </a:p>
          <a:p>
            <a:endParaRPr lang="en-US" dirty="0"/>
          </a:p>
          <a:p>
            <a:r>
              <a:rPr lang="en-US" dirty="0"/>
              <a:t>I would like to introduce myself. I am [insert name], from [company]  and I am [position at company, brief relationship to association or topic] and I will be moderating the session.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66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workshop will seek to answer one fundamental but perplexing question. And that is: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to you get from flavors of a traditional strength beer to one with less or no alcohol? </a:t>
            </a: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7</a:t>
            </a:fld>
            <a:endParaRPr lang="en-US"/>
          </a:p>
        </p:txBody>
      </p:sp>
    </p:spTree>
    <p:extLst>
      <p:ext uri="{BB962C8B-B14F-4D97-AF65-F5344CB8AC3E}">
        <p14:creationId xmlns:p14="http://schemas.microsoft.com/office/powerpoint/2010/main" val="3979572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19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993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209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855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43</a:t>
            </a:fld>
            <a:endParaRPr lang="en-US"/>
          </a:p>
        </p:txBody>
      </p:sp>
    </p:spTree>
    <p:extLst>
      <p:ext uri="{BB962C8B-B14F-4D97-AF65-F5344CB8AC3E}">
        <p14:creationId xmlns:p14="http://schemas.microsoft.com/office/powerpoint/2010/main" val="1547749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851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72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004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693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50</a:t>
            </a:fld>
            <a:endParaRPr lang="en-US"/>
          </a:p>
        </p:txBody>
      </p:sp>
    </p:spTree>
    <p:extLst>
      <p:ext uri="{BB962C8B-B14F-4D97-AF65-F5344CB8AC3E}">
        <p14:creationId xmlns:p14="http://schemas.microsoft.com/office/powerpoint/2010/main" val="198908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084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de-</a:t>
            </a:r>
            <a:r>
              <a:rPr lang="en-US" dirty="0" err="1"/>
              <a:t>alcoholization</a:t>
            </a:r>
            <a:r>
              <a:rPr lang="en-US" dirty="0"/>
              <a:t> focus is on RO membrane filtration.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907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49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6F0E1-B731-4E43-833D-0C0C0B9D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65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6F0E1-B731-4E43-833D-0C0C0B9D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67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6F0E1-B731-4E43-833D-0C0C0B9D2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52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Pros</a:t>
            </a:r>
          </a:p>
          <a:p>
            <a:pPr marL="628650" lvl="1" indent="-171450">
              <a:buFont typeface="Arial" panose="020B0604020202020204" pitchFamily="34" charset="0"/>
              <a:buChar char="•"/>
            </a:pPr>
            <a:r>
              <a:rPr lang="en-US" dirty="0"/>
              <a:t>Both start with a fully fermented beer and both yield two product streams (low alcohol beer and water/ethanol stream)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C8F0E-D1D5-40C7-B9E8-E335AB43E2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146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vessel, barrel&#10;&#10;Description automatically generated">
            <a:extLst>
              <a:ext uri="{FF2B5EF4-FFF2-40B4-BE49-F238E27FC236}">
                <a16:creationId xmlns:a16="http://schemas.microsoft.com/office/drawing/2014/main" id="{F5F01AAB-3C7A-429F-A427-98000F9236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943DAA-8F79-4530-BC4C-50A33F0D17C5}"/>
              </a:ext>
            </a:extLst>
          </p:cNvPr>
          <p:cNvSpPr>
            <a:spLocks noGrp="1"/>
          </p:cNvSpPr>
          <p:nvPr>
            <p:ph type="ctrTitle"/>
          </p:nvPr>
        </p:nvSpPr>
        <p:spPr>
          <a:xfrm>
            <a:off x="5486399" y="2165351"/>
            <a:ext cx="5962651" cy="1616074"/>
          </a:xfrm>
          <a:noFill/>
        </p:spPr>
        <p:txBody>
          <a:bodyPr anchor="ctr" anchorCtr="0">
            <a:noAutofit/>
          </a:bodyPr>
          <a:lstStyle>
            <a:lvl1pPr algn="l">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9178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Phot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10/7/2023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Arc 6">
            <a:extLst>
              <a:ext uri="{FF2B5EF4-FFF2-40B4-BE49-F238E27FC236}">
                <a16:creationId xmlns:a16="http://schemas.microsoft.com/office/drawing/2014/main" id="{0CF80F04-B0FA-43FA-8CD7-CBA82C2D921E}"/>
              </a:ext>
            </a:extLst>
          </p:cNvPr>
          <p:cNvSpPr/>
          <p:nvPr userDrawn="1"/>
        </p:nvSpPr>
        <p:spPr>
          <a:xfrm>
            <a:off x="5361471" y="-1920271"/>
            <a:ext cx="8168262" cy="8168260"/>
          </a:xfrm>
          <a:prstGeom prst="arc">
            <a:avLst>
              <a:gd name="adj1" fmla="val 7433064"/>
              <a:gd name="adj2" fmla="val 114108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46633F85-7409-4DD5-B0D1-2AAF26F64355}"/>
              </a:ext>
            </a:extLst>
          </p:cNvPr>
          <p:cNvSpPr>
            <a:spLocks noGrp="1"/>
          </p:cNvSpPr>
          <p:nvPr>
            <p:ph type="pic" sz="quarter" idx="13"/>
          </p:nvPr>
        </p:nvSpPr>
        <p:spPr>
          <a:xfrm>
            <a:off x="5639422" y="0"/>
            <a:ext cx="6552578" cy="5965526"/>
          </a:xfrm>
          <a:custGeom>
            <a:avLst/>
            <a:gdLst>
              <a:gd name="connsiteX0" fmla="*/ 618515 w 6552578"/>
              <a:gd name="connsiteY0" fmla="*/ 0 h 5965526"/>
              <a:gd name="connsiteX1" fmla="*/ 6552578 w 6552578"/>
              <a:gd name="connsiteY1" fmla="*/ 0 h 5965526"/>
              <a:gd name="connsiteX2" fmla="*/ 6552578 w 6552578"/>
              <a:gd name="connsiteY2" fmla="*/ 4882974 h 5965526"/>
              <a:gd name="connsiteX3" fmla="*/ 6334194 w 6552578"/>
              <a:gd name="connsiteY3" fmla="*/ 5081456 h 5965526"/>
              <a:gd name="connsiteX4" fmla="*/ 3871537 w 6552578"/>
              <a:gd name="connsiteY4" fmla="*/ 5965526 h 5965526"/>
              <a:gd name="connsiteX5" fmla="*/ 0 w 6552578"/>
              <a:gd name="connsiteY5" fmla="*/ 2093989 h 5965526"/>
              <a:gd name="connsiteX6" fmla="*/ 512935 w 6552578"/>
              <a:gd name="connsiteY6" fmla="*/ 166905 h 59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578" h="5965526">
                <a:moveTo>
                  <a:pt x="618515" y="0"/>
                </a:moveTo>
                <a:lnTo>
                  <a:pt x="6552578" y="0"/>
                </a:lnTo>
                <a:lnTo>
                  <a:pt x="6552578" y="4882974"/>
                </a:lnTo>
                <a:lnTo>
                  <a:pt x="6334194" y="5081456"/>
                </a:lnTo>
                <a:cubicBezTo>
                  <a:pt x="5664964" y="5633753"/>
                  <a:pt x="4806995" y="5965526"/>
                  <a:pt x="3871537" y="5965526"/>
                </a:cubicBezTo>
                <a:cubicBezTo>
                  <a:pt x="1733347" y="5965526"/>
                  <a:pt x="0" y="4232179"/>
                  <a:pt x="0" y="2093989"/>
                </a:cubicBezTo>
                <a:cubicBezTo>
                  <a:pt x="0" y="1392395"/>
                  <a:pt x="186623" y="734390"/>
                  <a:pt x="512935" y="166905"/>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2987040" y="2124729"/>
            <a:ext cx="3108960" cy="3108960"/>
          </a:xfrm>
          <a:prstGeom prst="ellipse">
            <a:avLst/>
          </a:prstGeom>
          <a:solidFill>
            <a:schemeClr val="accent1">
              <a:alpha val="85000"/>
            </a:schemeClr>
          </a:solidFill>
        </p:spPr>
        <p:txBody>
          <a:bodyPr lIns="0" rIns="0" anchor="ctr" anchorCtr="0">
            <a:noAutofit/>
          </a:bodyPr>
          <a:lstStyle>
            <a:lvl1pPr algn="ctr">
              <a:lnSpc>
                <a:spcPct val="100000"/>
              </a:lnSpc>
              <a:defRPr sz="2700">
                <a:solidFill>
                  <a:schemeClr val="bg1"/>
                </a:solidFill>
              </a:defRPr>
            </a:lvl1pPr>
          </a:lstStyle>
          <a:p>
            <a:r>
              <a:rPr lang="en-US" dirty="0"/>
              <a:t>Click to edit Master title style</a:t>
            </a:r>
          </a:p>
        </p:txBody>
      </p:sp>
      <p:sp>
        <p:nvSpPr>
          <p:cNvPr id="8" name="Arc 7">
            <a:extLst>
              <a:ext uri="{FF2B5EF4-FFF2-40B4-BE49-F238E27FC236}">
                <a16:creationId xmlns:a16="http://schemas.microsoft.com/office/drawing/2014/main" id="{CDCCA8F9-9DC2-41EE-84FA-020C15068925}"/>
              </a:ext>
            </a:extLst>
          </p:cNvPr>
          <p:cNvSpPr/>
          <p:nvPr userDrawn="1"/>
        </p:nvSpPr>
        <p:spPr>
          <a:xfrm>
            <a:off x="5122935" y="-2158807"/>
            <a:ext cx="8645334" cy="8645332"/>
          </a:xfrm>
          <a:prstGeom prst="arc">
            <a:avLst>
              <a:gd name="adj1" fmla="val 6708937"/>
              <a:gd name="adj2" fmla="val 1236386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960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6" name="Picture 5" descr="A picture containing text, monitor, television, electronics&#10;&#10;Description automatically generated">
            <a:extLst>
              <a:ext uri="{FF2B5EF4-FFF2-40B4-BE49-F238E27FC236}">
                <a16:creationId xmlns:a16="http://schemas.microsoft.com/office/drawing/2014/main" id="{306413B8-C2A3-4DD3-BCAA-F18191C72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354" y="332013"/>
            <a:ext cx="11583778" cy="5983062"/>
          </a:xfrm>
          <a:prstGeom prst="rect">
            <a:avLst/>
          </a:prstGeom>
        </p:spPr>
      </p:pic>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10/7/2023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Media Placeholder 3">
            <a:extLst>
              <a:ext uri="{FF2B5EF4-FFF2-40B4-BE49-F238E27FC236}">
                <a16:creationId xmlns:a16="http://schemas.microsoft.com/office/drawing/2014/main" id="{B82C0DBA-8DF2-48A8-9B90-E2B2551FBA21}"/>
              </a:ext>
            </a:extLst>
          </p:cNvPr>
          <p:cNvSpPr>
            <a:spLocks noGrp="1"/>
          </p:cNvSpPr>
          <p:nvPr>
            <p:ph type="media" sz="quarter" idx="14"/>
          </p:nvPr>
        </p:nvSpPr>
        <p:spPr>
          <a:xfrm>
            <a:off x="1666875" y="771524"/>
            <a:ext cx="8505825" cy="4752975"/>
          </a:xfrm>
          <a:solidFill>
            <a:schemeClr val="bg1">
              <a:lumMod val="95000"/>
            </a:schemeClr>
          </a:solidFill>
        </p:spPr>
        <p:txBody>
          <a:bodyPr anchor="ctr" anchorCtr="0"/>
          <a:lstStyle>
            <a:lvl1pPr algn="ctr">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9706733" y="1802438"/>
            <a:ext cx="2227301" cy="2227301"/>
          </a:xfrm>
          <a:prstGeom prst="ellipse">
            <a:avLst/>
          </a:prstGeom>
          <a:solidFill>
            <a:schemeClr val="accent1">
              <a:alpha val="90000"/>
            </a:schemeClr>
          </a:solidFill>
        </p:spPr>
        <p:txBody>
          <a:bodyPr lIns="0" rIns="0" anchor="ctr" anchorCtr="0">
            <a:noAutofit/>
          </a:bodyPr>
          <a:lstStyle>
            <a:lvl1pPr algn="ctr">
              <a:defRPr sz="2000">
                <a:solidFill>
                  <a:schemeClr val="bg1"/>
                </a:solidFill>
              </a:defRPr>
            </a:lvl1pPr>
          </a:lstStyle>
          <a:p>
            <a:r>
              <a:rPr lang="en-US"/>
              <a:t>Click to edit Master title style</a:t>
            </a:r>
          </a:p>
        </p:txBody>
      </p:sp>
    </p:spTree>
    <p:extLst>
      <p:ext uri="{BB962C8B-B14F-4D97-AF65-F5344CB8AC3E}">
        <p14:creationId xmlns:p14="http://schemas.microsoft.com/office/powerpoint/2010/main" val="1084521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81AF6-C5F1-448A-8CA4-15DFC8C3BD20}"/>
              </a:ext>
            </a:extLst>
          </p:cNvPr>
          <p:cNvSpPr>
            <a:spLocks noGrp="1"/>
          </p:cNvSpPr>
          <p:nvPr>
            <p:ph type="dt" sz="half" idx="10"/>
          </p:nvPr>
        </p:nvSpPr>
        <p:spPr/>
        <p:txBody>
          <a:bodyPr/>
          <a:lstStyle/>
          <a:p>
            <a:fld id="{3767D9FF-1075-49AE-81E1-3A800281B142}" type="datetime1">
              <a:rPr lang="en-US" smtClean="0"/>
              <a:t>10/7/2023</a:t>
            </a:fld>
            <a:endParaRPr lang="en-US"/>
          </a:p>
        </p:txBody>
      </p:sp>
      <p:sp>
        <p:nvSpPr>
          <p:cNvPr id="3" name="Footer Placeholder 2">
            <a:extLst>
              <a:ext uri="{FF2B5EF4-FFF2-40B4-BE49-F238E27FC236}">
                <a16:creationId xmlns:a16="http://schemas.microsoft.com/office/drawing/2014/main" id="{EC7F07AC-DD76-4557-8199-3C087F75B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48E9B-0743-4DE2-A59C-C8C65A40BC9A}"/>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054974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7E6A-C98F-45F1-98F8-92FD5569C44A}"/>
              </a:ext>
            </a:extLst>
          </p:cNvPr>
          <p:cNvSpPr>
            <a:spLocks noGrp="1"/>
          </p:cNvSpPr>
          <p:nvPr>
            <p:ph type="title"/>
          </p:nvPr>
        </p:nvSpPr>
        <p:spPr>
          <a:xfrm>
            <a:off x="495300" y="457200"/>
            <a:ext cx="7286625" cy="638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A36B43A-1B85-4C3C-8227-EF53AD6E76DD}"/>
              </a:ext>
            </a:extLst>
          </p:cNvPr>
          <p:cNvSpPr>
            <a:spLocks noGrp="1"/>
          </p:cNvSpPr>
          <p:nvPr>
            <p:ph idx="1"/>
          </p:nvPr>
        </p:nvSpPr>
        <p:spPr>
          <a:xfrm>
            <a:off x="495300" y="1485900"/>
            <a:ext cx="72866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18">
            <a:extLst>
              <a:ext uri="{FF2B5EF4-FFF2-40B4-BE49-F238E27FC236}">
                <a16:creationId xmlns:a16="http://schemas.microsoft.com/office/drawing/2014/main" id="{86631AA5-28DA-44FB-85F1-3361D94166F6}"/>
              </a:ext>
            </a:extLst>
          </p:cNvPr>
          <p:cNvSpPr>
            <a:spLocks/>
          </p:cNvSpPr>
          <p:nvPr userDrawn="1"/>
        </p:nvSpPr>
        <p:spPr bwMode="auto">
          <a:xfrm>
            <a:off x="7874069" y="-9468"/>
            <a:ext cx="4327961" cy="4196925"/>
          </a:xfrm>
          <a:custGeom>
            <a:avLst/>
            <a:gdLst>
              <a:gd name="T0" fmla="*/ 911 w 911"/>
              <a:gd name="T1" fmla="*/ 404 h 809"/>
              <a:gd name="T2" fmla="*/ 897 w 911"/>
              <a:gd name="T3" fmla="*/ 455 h 809"/>
              <a:gd name="T4" fmla="*/ 718 w 911"/>
              <a:gd name="T5" fmla="*/ 759 h 809"/>
              <a:gd name="T6" fmla="*/ 632 w 911"/>
              <a:gd name="T7" fmla="*/ 809 h 809"/>
              <a:gd name="T8" fmla="*/ 284 w 911"/>
              <a:gd name="T9" fmla="*/ 809 h 809"/>
              <a:gd name="T10" fmla="*/ 198 w 911"/>
              <a:gd name="T11" fmla="*/ 759 h 809"/>
              <a:gd name="T12" fmla="*/ 19 w 911"/>
              <a:gd name="T13" fmla="*/ 455 h 809"/>
              <a:gd name="T14" fmla="*/ 19 w 911"/>
              <a:gd name="T15" fmla="*/ 354 h 809"/>
              <a:gd name="T16" fmla="*/ 198 w 911"/>
              <a:gd name="T17" fmla="*/ 49 h 809"/>
              <a:gd name="T18" fmla="*/ 284 w 911"/>
              <a:gd name="T19" fmla="*/ 0 h 809"/>
              <a:gd name="T20" fmla="*/ 632 w 911"/>
              <a:gd name="T21" fmla="*/ 0 h 809"/>
              <a:gd name="T22" fmla="*/ 718 w 911"/>
              <a:gd name="T23" fmla="*/ 49 h 809"/>
              <a:gd name="T24" fmla="*/ 897 w 911"/>
              <a:gd name="T25" fmla="*/ 354 h 809"/>
              <a:gd name="T26" fmla="*/ 911 w 911"/>
              <a:gd name="T27" fmla="*/ 404 h 809"/>
              <a:gd name="connsiteX0" fmla="*/ 9948 w 9948"/>
              <a:gd name="connsiteY0" fmla="*/ 4994 h 10000"/>
              <a:gd name="connsiteX1" fmla="*/ 9794 w 9948"/>
              <a:gd name="connsiteY1" fmla="*/ 5624 h 10000"/>
              <a:gd name="connsiteX2" fmla="*/ 7829 w 9948"/>
              <a:gd name="connsiteY2" fmla="*/ 9382 h 10000"/>
              <a:gd name="connsiteX3" fmla="*/ 6885 w 9948"/>
              <a:gd name="connsiteY3" fmla="*/ 10000 h 10000"/>
              <a:gd name="connsiteX4" fmla="*/ 3065 w 9948"/>
              <a:gd name="connsiteY4" fmla="*/ 10000 h 10000"/>
              <a:gd name="connsiteX5" fmla="*/ 2121 w 9948"/>
              <a:gd name="connsiteY5" fmla="*/ 9382 h 10000"/>
              <a:gd name="connsiteX6" fmla="*/ 157 w 9948"/>
              <a:gd name="connsiteY6" fmla="*/ 5624 h 10000"/>
              <a:gd name="connsiteX7" fmla="*/ 157 w 9948"/>
              <a:gd name="connsiteY7" fmla="*/ 4376 h 10000"/>
              <a:gd name="connsiteX8" fmla="*/ 1126 w 9948"/>
              <a:gd name="connsiteY8" fmla="*/ 2488 h 10000"/>
              <a:gd name="connsiteX9" fmla="*/ 2121 w 9948"/>
              <a:gd name="connsiteY9" fmla="*/ 606 h 10000"/>
              <a:gd name="connsiteX10" fmla="*/ 3065 w 9948"/>
              <a:gd name="connsiteY10" fmla="*/ 0 h 10000"/>
              <a:gd name="connsiteX11" fmla="*/ 6885 w 9948"/>
              <a:gd name="connsiteY11" fmla="*/ 0 h 10000"/>
              <a:gd name="connsiteX12" fmla="*/ 7829 w 9948"/>
              <a:gd name="connsiteY12" fmla="*/ 606 h 10000"/>
              <a:gd name="connsiteX13" fmla="*/ 9794 w 9948"/>
              <a:gd name="connsiteY13" fmla="*/ 4376 h 10000"/>
              <a:gd name="connsiteX14" fmla="*/ 9948 w 9948"/>
              <a:gd name="connsiteY14" fmla="*/ 499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14" fmla="*/ 3227 w 10000"/>
              <a:gd name="connsiteY14" fmla="*/ 16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0" fmla="*/ 6921 w 10000"/>
              <a:gd name="connsiteY0" fmla="*/ 0 h 10000"/>
              <a:gd name="connsiteX1" fmla="*/ 7870 w 10000"/>
              <a:gd name="connsiteY1" fmla="*/ 606 h 10000"/>
              <a:gd name="connsiteX2" fmla="*/ 9845 w 10000"/>
              <a:gd name="connsiteY2" fmla="*/ 4376 h 10000"/>
              <a:gd name="connsiteX3" fmla="*/ 10000 w 10000"/>
              <a:gd name="connsiteY3" fmla="*/ 4994 h 10000"/>
              <a:gd name="connsiteX4" fmla="*/ 9845 w 10000"/>
              <a:gd name="connsiteY4" fmla="*/ 5624 h 10000"/>
              <a:gd name="connsiteX5" fmla="*/ 7870 w 10000"/>
              <a:gd name="connsiteY5" fmla="*/ 9382 h 10000"/>
              <a:gd name="connsiteX6" fmla="*/ 6921 w 10000"/>
              <a:gd name="connsiteY6" fmla="*/ 10000 h 10000"/>
              <a:gd name="connsiteX7" fmla="*/ 3081 w 10000"/>
              <a:gd name="connsiteY7" fmla="*/ 10000 h 10000"/>
              <a:gd name="connsiteX8" fmla="*/ 2132 w 10000"/>
              <a:gd name="connsiteY8" fmla="*/ 9382 h 10000"/>
              <a:gd name="connsiteX9" fmla="*/ 158 w 10000"/>
              <a:gd name="connsiteY9" fmla="*/ 5624 h 10000"/>
              <a:gd name="connsiteX10" fmla="*/ 158 w 10000"/>
              <a:gd name="connsiteY10" fmla="*/ 4376 h 10000"/>
              <a:gd name="connsiteX11" fmla="*/ 1132 w 10000"/>
              <a:gd name="connsiteY11" fmla="*/ 2488 h 10000"/>
              <a:gd name="connsiteX0" fmla="*/ 7870 w 10000"/>
              <a:gd name="connsiteY0" fmla="*/ 0 h 9394"/>
              <a:gd name="connsiteX1" fmla="*/ 9845 w 10000"/>
              <a:gd name="connsiteY1" fmla="*/ 3770 h 9394"/>
              <a:gd name="connsiteX2" fmla="*/ 10000 w 10000"/>
              <a:gd name="connsiteY2" fmla="*/ 4388 h 9394"/>
              <a:gd name="connsiteX3" fmla="*/ 9845 w 10000"/>
              <a:gd name="connsiteY3" fmla="*/ 5018 h 9394"/>
              <a:gd name="connsiteX4" fmla="*/ 7870 w 10000"/>
              <a:gd name="connsiteY4" fmla="*/ 8776 h 9394"/>
              <a:gd name="connsiteX5" fmla="*/ 6921 w 10000"/>
              <a:gd name="connsiteY5" fmla="*/ 9394 h 9394"/>
              <a:gd name="connsiteX6" fmla="*/ 3081 w 10000"/>
              <a:gd name="connsiteY6" fmla="*/ 9394 h 9394"/>
              <a:gd name="connsiteX7" fmla="*/ 2132 w 10000"/>
              <a:gd name="connsiteY7" fmla="*/ 8776 h 9394"/>
              <a:gd name="connsiteX8" fmla="*/ 158 w 10000"/>
              <a:gd name="connsiteY8" fmla="*/ 5018 h 9394"/>
              <a:gd name="connsiteX9" fmla="*/ 158 w 10000"/>
              <a:gd name="connsiteY9" fmla="*/ 3770 h 9394"/>
              <a:gd name="connsiteX10" fmla="*/ 1132 w 10000"/>
              <a:gd name="connsiteY10" fmla="*/ 1882 h 9394"/>
              <a:gd name="connsiteX0" fmla="*/ 9845 w 10000"/>
              <a:gd name="connsiteY0" fmla="*/ 2010 h 7997"/>
              <a:gd name="connsiteX1" fmla="*/ 10000 w 10000"/>
              <a:gd name="connsiteY1" fmla="*/ 2668 h 7997"/>
              <a:gd name="connsiteX2" fmla="*/ 9845 w 10000"/>
              <a:gd name="connsiteY2" fmla="*/ 3339 h 7997"/>
              <a:gd name="connsiteX3" fmla="*/ 7870 w 10000"/>
              <a:gd name="connsiteY3" fmla="*/ 7339 h 7997"/>
              <a:gd name="connsiteX4" fmla="*/ 6921 w 10000"/>
              <a:gd name="connsiteY4" fmla="*/ 7997 h 7997"/>
              <a:gd name="connsiteX5" fmla="*/ 3081 w 10000"/>
              <a:gd name="connsiteY5" fmla="*/ 7997 h 7997"/>
              <a:gd name="connsiteX6" fmla="*/ 2132 w 10000"/>
              <a:gd name="connsiteY6" fmla="*/ 7339 h 7997"/>
              <a:gd name="connsiteX7" fmla="*/ 158 w 10000"/>
              <a:gd name="connsiteY7" fmla="*/ 3339 h 7997"/>
              <a:gd name="connsiteX8" fmla="*/ 158 w 10000"/>
              <a:gd name="connsiteY8" fmla="*/ 2010 h 7997"/>
              <a:gd name="connsiteX9" fmla="*/ 1132 w 10000"/>
              <a:gd name="connsiteY9" fmla="*/ 0 h 7997"/>
              <a:gd name="connsiteX0" fmla="*/ 10000 w 10000"/>
              <a:gd name="connsiteY0" fmla="*/ 3336 h 10000"/>
              <a:gd name="connsiteX1" fmla="*/ 9845 w 10000"/>
              <a:gd name="connsiteY1" fmla="*/ 4175 h 10000"/>
              <a:gd name="connsiteX2" fmla="*/ 7870 w 10000"/>
              <a:gd name="connsiteY2" fmla="*/ 9177 h 10000"/>
              <a:gd name="connsiteX3" fmla="*/ 6921 w 10000"/>
              <a:gd name="connsiteY3" fmla="*/ 10000 h 10000"/>
              <a:gd name="connsiteX4" fmla="*/ 3081 w 10000"/>
              <a:gd name="connsiteY4" fmla="*/ 10000 h 10000"/>
              <a:gd name="connsiteX5" fmla="*/ 2132 w 10000"/>
              <a:gd name="connsiteY5" fmla="*/ 9177 h 10000"/>
              <a:gd name="connsiteX6" fmla="*/ 158 w 10000"/>
              <a:gd name="connsiteY6" fmla="*/ 4175 h 10000"/>
              <a:gd name="connsiteX7" fmla="*/ 158 w 10000"/>
              <a:gd name="connsiteY7" fmla="*/ 2513 h 10000"/>
              <a:gd name="connsiteX8" fmla="*/ 1132 w 10000"/>
              <a:gd name="connsiteY8" fmla="*/ 0 h 10000"/>
              <a:gd name="connsiteX0" fmla="*/ 9845 w 9845"/>
              <a:gd name="connsiteY0" fmla="*/ 4175 h 10000"/>
              <a:gd name="connsiteX1" fmla="*/ 7870 w 9845"/>
              <a:gd name="connsiteY1" fmla="*/ 9177 h 10000"/>
              <a:gd name="connsiteX2" fmla="*/ 6921 w 9845"/>
              <a:gd name="connsiteY2" fmla="*/ 10000 h 10000"/>
              <a:gd name="connsiteX3" fmla="*/ 3081 w 9845"/>
              <a:gd name="connsiteY3" fmla="*/ 10000 h 10000"/>
              <a:gd name="connsiteX4" fmla="*/ 2132 w 9845"/>
              <a:gd name="connsiteY4" fmla="*/ 9177 h 10000"/>
              <a:gd name="connsiteX5" fmla="*/ 158 w 9845"/>
              <a:gd name="connsiteY5" fmla="*/ 4175 h 10000"/>
              <a:gd name="connsiteX6" fmla="*/ 158 w 9845"/>
              <a:gd name="connsiteY6" fmla="*/ 2513 h 10000"/>
              <a:gd name="connsiteX7" fmla="*/ 1132 w 9845"/>
              <a:gd name="connsiteY7" fmla="*/ 0 h 10000"/>
              <a:gd name="connsiteX0" fmla="*/ 7994 w 7994"/>
              <a:gd name="connsiteY0" fmla="*/ 9177 h 10000"/>
              <a:gd name="connsiteX1" fmla="*/ 7030 w 7994"/>
              <a:gd name="connsiteY1" fmla="*/ 10000 h 10000"/>
              <a:gd name="connsiteX2" fmla="*/ 3130 w 7994"/>
              <a:gd name="connsiteY2" fmla="*/ 10000 h 10000"/>
              <a:gd name="connsiteX3" fmla="*/ 2166 w 7994"/>
              <a:gd name="connsiteY3" fmla="*/ 9177 h 10000"/>
              <a:gd name="connsiteX4" fmla="*/ 160 w 7994"/>
              <a:gd name="connsiteY4" fmla="*/ 4175 h 10000"/>
              <a:gd name="connsiteX5" fmla="*/ 160 w 7994"/>
              <a:gd name="connsiteY5" fmla="*/ 2513 h 10000"/>
              <a:gd name="connsiteX6" fmla="*/ 1150 w 7994"/>
              <a:gd name="connsiteY6" fmla="*/ 0 h 10000"/>
              <a:gd name="connsiteX0" fmla="*/ 8794 w 8794"/>
              <a:gd name="connsiteY0" fmla="*/ 10000 h 10000"/>
              <a:gd name="connsiteX1" fmla="*/ 3915 w 8794"/>
              <a:gd name="connsiteY1" fmla="*/ 10000 h 10000"/>
              <a:gd name="connsiteX2" fmla="*/ 2710 w 8794"/>
              <a:gd name="connsiteY2" fmla="*/ 9177 h 10000"/>
              <a:gd name="connsiteX3" fmla="*/ 200 w 8794"/>
              <a:gd name="connsiteY3" fmla="*/ 4175 h 10000"/>
              <a:gd name="connsiteX4" fmla="*/ 200 w 8794"/>
              <a:gd name="connsiteY4" fmla="*/ 2513 h 10000"/>
              <a:gd name="connsiteX5" fmla="*/ 1439 w 879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 h="10000">
                <a:moveTo>
                  <a:pt x="8794" y="10000"/>
                </a:moveTo>
                <a:lnTo>
                  <a:pt x="3915" y="10000"/>
                </a:lnTo>
                <a:cubicBezTo>
                  <a:pt x="3410" y="10000"/>
                  <a:pt x="2962" y="9687"/>
                  <a:pt x="2710" y="9177"/>
                </a:cubicBezTo>
                <a:lnTo>
                  <a:pt x="200" y="4175"/>
                </a:lnTo>
                <a:cubicBezTo>
                  <a:pt x="-66" y="3665"/>
                  <a:pt x="-66" y="3024"/>
                  <a:pt x="200" y="2513"/>
                </a:cubicBezTo>
                <a:lnTo>
                  <a:pt x="1439" y="0"/>
                </a:lnTo>
              </a:path>
            </a:pathLst>
          </a:cu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Picture Placeholder 10">
            <a:extLst>
              <a:ext uri="{FF2B5EF4-FFF2-40B4-BE49-F238E27FC236}">
                <a16:creationId xmlns:a16="http://schemas.microsoft.com/office/drawing/2014/main" id="{A5CA1A5C-0A61-492F-AAE5-1FE7DBD102EC}"/>
              </a:ext>
            </a:extLst>
          </p:cNvPr>
          <p:cNvSpPr>
            <a:spLocks noGrp="1"/>
          </p:cNvSpPr>
          <p:nvPr>
            <p:ph type="pic" sz="quarter" idx="22"/>
          </p:nvPr>
        </p:nvSpPr>
        <p:spPr>
          <a:xfrm>
            <a:off x="8327201" y="0"/>
            <a:ext cx="3864799" cy="3895725"/>
          </a:xfrm>
          <a:custGeom>
            <a:avLst/>
            <a:gdLst>
              <a:gd name="connsiteX0" fmla="*/ 682634 w 3864799"/>
              <a:gd name="connsiteY0" fmla="*/ 0 h 3895725"/>
              <a:gd name="connsiteX1" fmla="*/ 3864799 w 3864799"/>
              <a:gd name="connsiteY1" fmla="*/ 0 h 3895725"/>
              <a:gd name="connsiteX2" fmla="*/ 3864799 w 3864799"/>
              <a:gd name="connsiteY2" fmla="*/ 3895725 h 3895725"/>
              <a:gd name="connsiteX3" fmla="*/ 3766850 w 3864799"/>
              <a:gd name="connsiteY3" fmla="*/ 3895725 h 3895725"/>
              <a:gd name="connsiteX4" fmla="*/ 1763483 w 3864799"/>
              <a:gd name="connsiteY4" fmla="*/ 3895725 h 3895725"/>
              <a:gd name="connsiteX5" fmla="*/ 1218924 w 3864799"/>
              <a:gd name="connsiteY5" fmla="*/ 3585416 h 3895725"/>
              <a:gd name="connsiteX6" fmla="*/ 85483 w 3864799"/>
              <a:gd name="connsiteY6" fmla="*/ 1660231 h 3895725"/>
              <a:gd name="connsiteX7" fmla="*/ 85483 w 3864799"/>
              <a:gd name="connsiteY7" fmla="*/ 1014280 h 3895725"/>
              <a:gd name="connsiteX8" fmla="*/ 678457 w 3864799"/>
              <a:gd name="connsiteY8" fmla="*/ 7095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4799" h="3895725">
                <a:moveTo>
                  <a:pt x="682634" y="0"/>
                </a:moveTo>
                <a:lnTo>
                  <a:pt x="3864799" y="0"/>
                </a:lnTo>
                <a:lnTo>
                  <a:pt x="3864799" y="3895725"/>
                </a:lnTo>
                <a:lnTo>
                  <a:pt x="3766850" y="3895725"/>
                </a:lnTo>
                <a:cubicBezTo>
                  <a:pt x="1763483" y="3895725"/>
                  <a:pt x="1763483" y="3895725"/>
                  <a:pt x="1763483" y="3895725"/>
                </a:cubicBezTo>
                <a:cubicBezTo>
                  <a:pt x="1541861" y="3895725"/>
                  <a:pt x="1332902" y="3775401"/>
                  <a:pt x="1218924" y="3585416"/>
                </a:cubicBezTo>
                <a:cubicBezTo>
                  <a:pt x="85483" y="1660231"/>
                  <a:pt x="85483" y="1660231"/>
                  <a:pt x="85483" y="1660231"/>
                </a:cubicBezTo>
                <a:cubicBezTo>
                  <a:pt x="-28495" y="1457580"/>
                  <a:pt x="-28495" y="1210599"/>
                  <a:pt x="85483" y="1014280"/>
                </a:cubicBezTo>
                <a:cubicBezTo>
                  <a:pt x="333423" y="593146"/>
                  <a:pt x="527127" y="264135"/>
                  <a:pt x="678457" y="7095"/>
                </a:cubicBezTo>
                <a:close/>
              </a:path>
            </a:pathLst>
          </a:custGeom>
          <a:solidFill>
            <a:schemeClr val="bg1">
              <a:lumMod val="95000"/>
            </a:schemeClr>
          </a:solidFill>
        </p:spPr>
        <p:txBody>
          <a:bodyPr wrap="square" anchor="ctr" anchorCtr="0">
            <a:noAutofit/>
          </a:bodyPr>
          <a:lstStyle>
            <a:lvl1pPr algn="ctr">
              <a:defRPr/>
            </a:lvl1pPr>
          </a:lstStyle>
          <a:p>
            <a:endParaRPr lang="en-US" dirty="0"/>
          </a:p>
        </p:txBody>
      </p:sp>
      <p:sp>
        <p:nvSpPr>
          <p:cNvPr id="10" name="Text Placeholder 55">
            <a:extLst>
              <a:ext uri="{FF2B5EF4-FFF2-40B4-BE49-F238E27FC236}">
                <a16:creationId xmlns:a16="http://schemas.microsoft.com/office/drawing/2014/main" id="{822B2D30-B60B-41A7-BEAF-2F8849133E8F}"/>
              </a:ext>
            </a:extLst>
          </p:cNvPr>
          <p:cNvSpPr>
            <a:spLocks noGrp="1"/>
          </p:cNvSpPr>
          <p:nvPr>
            <p:ph type="body" sz="quarter" idx="21" hasCustomPrompt="1"/>
          </p:nvPr>
        </p:nvSpPr>
        <p:spPr>
          <a:xfrm>
            <a:off x="7379745" y="2420763"/>
            <a:ext cx="2174287" cy="1941630"/>
          </a:xfrm>
          <a:custGeom>
            <a:avLst/>
            <a:gdLst>
              <a:gd name="connsiteX0" fmla="*/ 1050883 w 3416783"/>
              <a:gd name="connsiteY0" fmla="*/ 0 h 3051175"/>
              <a:gd name="connsiteX1" fmla="*/ 2367787 w 3416783"/>
              <a:gd name="connsiteY1" fmla="*/ 0 h 3051175"/>
              <a:gd name="connsiteX2" fmla="*/ 2692297 w 3416783"/>
              <a:gd name="connsiteY2" fmla="*/ 185034 h 3051175"/>
              <a:gd name="connsiteX3" fmla="*/ 3367729 w 3416783"/>
              <a:gd name="connsiteY3" fmla="*/ 1333001 h 3051175"/>
              <a:gd name="connsiteX4" fmla="*/ 3416783 w 3416783"/>
              <a:gd name="connsiteY4" fmla="*/ 1525588 h 3051175"/>
              <a:gd name="connsiteX5" fmla="*/ 3367729 w 3416783"/>
              <a:gd name="connsiteY5" fmla="*/ 1718174 h 3051175"/>
              <a:gd name="connsiteX6" fmla="*/ 2692297 w 3416783"/>
              <a:gd name="connsiteY6" fmla="*/ 2866141 h 3051175"/>
              <a:gd name="connsiteX7" fmla="*/ 2367787 w 3416783"/>
              <a:gd name="connsiteY7" fmla="*/ 3051175 h 3051175"/>
              <a:gd name="connsiteX8" fmla="*/ 1050883 w 3416783"/>
              <a:gd name="connsiteY8" fmla="*/ 3051175 h 3051175"/>
              <a:gd name="connsiteX9" fmla="*/ 726373 w 3416783"/>
              <a:gd name="connsiteY9" fmla="*/ 2866141 h 3051175"/>
              <a:gd name="connsiteX10" fmla="*/ 50940 w 3416783"/>
              <a:gd name="connsiteY10" fmla="*/ 1718174 h 3051175"/>
              <a:gd name="connsiteX11" fmla="*/ 50940 w 3416783"/>
              <a:gd name="connsiteY11" fmla="*/ 1333001 h 3051175"/>
              <a:gd name="connsiteX12" fmla="*/ 726373 w 3416783"/>
              <a:gd name="connsiteY12" fmla="*/ 185034 h 3051175"/>
              <a:gd name="connsiteX13" fmla="*/ 1050883 w 3416783"/>
              <a:gd name="connsiteY13" fmla="*/ 0 h 30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783" h="3051175">
                <a:moveTo>
                  <a:pt x="1050883" y="0"/>
                </a:moveTo>
                <a:cubicBezTo>
                  <a:pt x="2367787" y="0"/>
                  <a:pt x="2367787" y="0"/>
                  <a:pt x="2367787" y="0"/>
                </a:cubicBezTo>
                <a:cubicBezTo>
                  <a:pt x="2499855" y="0"/>
                  <a:pt x="2624376" y="67972"/>
                  <a:pt x="2692297" y="185034"/>
                </a:cubicBezTo>
                <a:cubicBezTo>
                  <a:pt x="3367729" y="1333001"/>
                  <a:pt x="3367729" y="1333001"/>
                  <a:pt x="3367729" y="1333001"/>
                </a:cubicBezTo>
                <a:cubicBezTo>
                  <a:pt x="3401690" y="1393420"/>
                  <a:pt x="3416783" y="1457616"/>
                  <a:pt x="3416783" y="1525588"/>
                </a:cubicBezTo>
                <a:cubicBezTo>
                  <a:pt x="3416783" y="1589783"/>
                  <a:pt x="3401690" y="1657755"/>
                  <a:pt x="3367729" y="1718174"/>
                </a:cubicBezTo>
                <a:cubicBezTo>
                  <a:pt x="2692297" y="2866141"/>
                  <a:pt x="2692297" y="2866141"/>
                  <a:pt x="2692297" y="2866141"/>
                </a:cubicBezTo>
                <a:cubicBezTo>
                  <a:pt x="2624376" y="2979427"/>
                  <a:pt x="2499855" y="3051175"/>
                  <a:pt x="2367787" y="3051175"/>
                </a:cubicBezTo>
                <a:cubicBezTo>
                  <a:pt x="1050883" y="3051175"/>
                  <a:pt x="1050883" y="3051175"/>
                  <a:pt x="1050883" y="3051175"/>
                </a:cubicBezTo>
                <a:cubicBezTo>
                  <a:pt x="918815" y="3051175"/>
                  <a:pt x="794294" y="2979427"/>
                  <a:pt x="726373" y="2866141"/>
                </a:cubicBezTo>
                <a:cubicBezTo>
                  <a:pt x="50940" y="1718174"/>
                  <a:pt x="50940" y="1718174"/>
                  <a:pt x="50940" y="1718174"/>
                </a:cubicBezTo>
                <a:cubicBezTo>
                  <a:pt x="-16980" y="1597336"/>
                  <a:pt x="-16980" y="1450064"/>
                  <a:pt x="50940" y="1333001"/>
                </a:cubicBezTo>
                <a:cubicBezTo>
                  <a:pt x="726373" y="185034"/>
                  <a:pt x="726373" y="185034"/>
                  <a:pt x="726373" y="185034"/>
                </a:cubicBezTo>
                <a:cubicBezTo>
                  <a:pt x="794294" y="67972"/>
                  <a:pt x="918815" y="0"/>
                  <a:pt x="1050883" y="0"/>
                </a:cubicBezTo>
                <a:close/>
              </a:path>
            </a:pathLst>
          </a:custGeom>
          <a:solidFill>
            <a:schemeClr val="accent4">
              <a:lumMod val="75000"/>
              <a:alpha val="67000"/>
            </a:schemeClr>
          </a:solidFill>
          <a:ln w="234950" cap="rnd">
            <a:noFill/>
          </a:ln>
        </p:spPr>
        <p:txBody>
          <a:bodyPr wrap="square" lIns="274320" tIns="45720" rIns="274320" bIns="45720" anchor="ctr" anchorCtr="0">
            <a:noAutofit/>
          </a:bodyPr>
          <a:lstStyle>
            <a:lvl1pPr algn="ctr">
              <a:lnSpc>
                <a:spcPct val="90000"/>
              </a:lnSpc>
              <a:spcBef>
                <a:spcPts val="0"/>
              </a:spcBef>
              <a:spcAft>
                <a:spcPts val="0"/>
              </a:spcAft>
              <a:defRPr sz="2000">
                <a:solidFill>
                  <a:schemeClr val="bg1"/>
                </a:solidFill>
                <a:latin typeface="Arial" panose="020B0604020202020204" pitchFamily="34" charset="0"/>
              </a:defRPr>
            </a:lvl1pPr>
          </a:lstStyle>
          <a:p>
            <a:pPr lvl="0"/>
            <a:r>
              <a:rPr lang="en-US" dirty="0"/>
              <a:t>Click to edit callout text</a:t>
            </a:r>
          </a:p>
        </p:txBody>
      </p:sp>
      <p:sp>
        <p:nvSpPr>
          <p:cNvPr id="5" name="Date Placeholder 4">
            <a:extLst>
              <a:ext uri="{FF2B5EF4-FFF2-40B4-BE49-F238E27FC236}">
                <a16:creationId xmlns:a16="http://schemas.microsoft.com/office/drawing/2014/main" id="{DBBFCB4C-8776-4361-8B5F-30B08F602BBC}"/>
              </a:ext>
            </a:extLst>
          </p:cNvPr>
          <p:cNvSpPr>
            <a:spLocks noGrp="1"/>
          </p:cNvSpPr>
          <p:nvPr>
            <p:ph type="dt" sz="half" idx="23"/>
          </p:nvPr>
        </p:nvSpPr>
        <p:spPr/>
        <p:txBody>
          <a:bodyPr/>
          <a:lstStyle/>
          <a:p>
            <a:fld id="{6859FE1C-CF5B-4163-A3BE-E2E8286AD1CB}" type="datetimeyyyy">
              <a:rPr lang="en-US" smtClean="0"/>
              <a:t>2023</a:t>
            </a:fld>
            <a:endParaRPr lang="en-US" dirty="0"/>
          </a:p>
        </p:txBody>
      </p:sp>
      <p:sp>
        <p:nvSpPr>
          <p:cNvPr id="9" name="Footer Placeholder 8">
            <a:extLst>
              <a:ext uri="{FF2B5EF4-FFF2-40B4-BE49-F238E27FC236}">
                <a16:creationId xmlns:a16="http://schemas.microsoft.com/office/drawing/2014/main" id="{104735C7-6B31-4420-A394-9C564BA10FF8}"/>
              </a:ext>
            </a:extLst>
          </p:cNvPr>
          <p:cNvSpPr>
            <a:spLocks noGrp="1"/>
          </p:cNvSpPr>
          <p:nvPr>
            <p:ph type="ftr" sz="quarter" idx="24"/>
          </p:nvPr>
        </p:nvSpPr>
        <p:spPr/>
        <p:txBody>
          <a:bodyPr/>
          <a:lstStyle/>
          <a:p>
            <a:r>
              <a:rPr lang="en-US" dirty="0"/>
              <a:t>American Society of Brewing Chemists</a:t>
            </a:r>
          </a:p>
        </p:txBody>
      </p:sp>
      <p:sp>
        <p:nvSpPr>
          <p:cNvPr id="12" name="Slide Number Placeholder 11">
            <a:extLst>
              <a:ext uri="{FF2B5EF4-FFF2-40B4-BE49-F238E27FC236}">
                <a16:creationId xmlns:a16="http://schemas.microsoft.com/office/drawing/2014/main" id="{920CBC70-E7B8-4B8E-A209-C9515994A95D}"/>
              </a:ext>
            </a:extLst>
          </p:cNvPr>
          <p:cNvSpPr>
            <a:spLocks noGrp="1"/>
          </p:cNvSpPr>
          <p:nvPr>
            <p:ph type="sldNum" sz="quarter" idx="25"/>
          </p:nvPr>
        </p:nvSpPr>
        <p:spPr>
          <a:xfrm>
            <a:off x="11134182" y="6505575"/>
            <a:ext cx="751662" cy="215900"/>
          </a:xfrm>
          <a:prstGeom prst="rect">
            <a:avLst/>
          </a:prstGeom>
        </p:spPr>
        <p:txBody>
          <a:bodyPr/>
          <a:lstStyle/>
          <a:p>
            <a:fld id="{0E9987EA-89AE-4521-A4A1-59C7EEEFA47E}" type="slidenum">
              <a:rPr lang="en-US" smtClean="0"/>
              <a:pPr/>
              <a:t>‹#›</a:t>
            </a:fld>
            <a:endParaRPr lang="en-US" dirty="0"/>
          </a:p>
        </p:txBody>
      </p:sp>
    </p:spTree>
    <p:extLst>
      <p:ext uri="{BB962C8B-B14F-4D97-AF65-F5344CB8AC3E}">
        <p14:creationId xmlns:p14="http://schemas.microsoft.com/office/powerpoint/2010/main" val="3221177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A6705F-644B-8F43-ACA3-3621C4068993}" type="datetimeFigureOut">
              <a:rPr lang="en-US" smtClean="0"/>
              <a:t>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422749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6705F-644B-8F43-ACA3-3621C4068993}" type="datetimeFigureOut">
              <a:rPr lang="en-US" smtClean="0"/>
              <a:t>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1799985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A6705F-644B-8F43-ACA3-3621C4068993}" type="datetimeFigureOut">
              <a:rPr lang="en-US" smtClean="0"/>
              <a:t>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4150636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A6705F-644B-8F43-ACA3-3621C4068993}" type="datetimeFigureOut">
              <a:rPr lang="en-US" smtClean="0"/>
              <a:t>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4233385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A6705F-644B-8F43-ACA3-3621C4068993}" type="datetimeFigureOut">
              <a:rPr lang="en-US" smtClean="0"/>
              <a:t>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265650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5EA6705F-644B-8F43-ACA3-3621C4068993}" type="datetimeFigureOut">
              <a:rPr lang="en-US" smtClean="0"/>
              <a:t>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389905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10/7/2023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187218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6705F-644B-8F43-ACA3-3621C4068993}" type="datetimeFigureOut">
              <a:rPr lang="en-US" smtClean="0"/>
              <a:t>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2876596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A6705F-644B-8F43-ACA3-3621C4068993}" type="datetimeFigureOut">
              <a:rPr lang="en-US" smtClean="0"/>
              <a:t>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382041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A6705F-644B-8F43-ACA3-3621C4068993}" type="datetimeFigureOut">
              <a:rPr lang="en-US" smtClean="0"/>
              <a:t>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3286868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6705F-644B-8F43-ACA3-3621C4068993}" type="datetimeFigureOut">
              <a:rPr lang="en-US" smtClean="0"/>
              <a:t>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979396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6705F-644B-8F43-ACA3-3621C4068993}" type="datetimeFigureOut">
              <a:rPr lang="en-US" smtClean="0"/>
              <a:t>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98EE2A5-940B-E447-8585-7317227C126D}" type="slidenum">
              <a:rPr lang="en-US" smtClean="0"/>
              <a:t>‹#›</a:t>
            </a:fld>
            <a:endParaRPr lang="en-US"/>
          </a:p>
        </p:txBody>
      </p:sp>
    </p:spTree>
    <p:extLst>
      <p:ext uri="{BB962C8B-B14F-4D97-AF65-F5344CB8AC3E}">
        <p14:creationId xmlns:p14="http://schemas.microsoft.com/office/powerpoint/2010/main" val="2864702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a:xfrm>
            <a:off x="495300" y="457200"/>
            <a:ext cx="8296275"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96275"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10/7/2023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2" name="Picture Placeholder 11">
            <a:extLst>
              <a:ext uri="{FF2B5EF4-FFF2-40B4-BE49-F238E27FC236}">
                <a16:creationId xmlns:a16="http://schemas.microsoft.com/office/drawing/2014/main" id="{7AC8B374-B020-4234-AE35-F4E4EC29E3E0}"/>
              </a:ext>
            </a:extLst>
          </p:cNvPr>
          <p:cNvSpPr>
            <a:spLocks noGrp="1"/>
          </p:cNvSpPr>
          <p:nvPr>
            <p:ph type="pic" sz="quarter" idx="13"/>
          </p:nvPr>
        </p:nvSpPr>
        <p:spPr>
          <a:xfrm>
            <a:off x="8791576" y="1"/>
            <a:ext cx="3400425" cy="3367473"/>
          </a:xfrm>
          <a:custGeom>
            <a:avLst/>
            <a:gdLst>
              <a:gd name="connsiteX0" fmla="*/ 428976 w 3400425"/>
              <a:gd name="connsiteY0" fmla="*/ 0 h 3367473"/>
              <a:gd name="connsiteX1" fmla="*/ 3400425 w 3400425"/>
              <a:gd name="connsiteY1" fmla="*/ 0 h 3367473"/>
              <a:gd name="connsiteX2" fmla="*/ 3400425 w 3400425"/>
              <a:gd name="connsiteY2" fmla="*/ 2913856 h 3367473"/>
              <a:gd name="connsiteX3" fmla="*/ 3273302 w 3400425"/>
              <a:gd name="connsiteY3" fmla="*/ 3008917 h 3367473"/>
              <a:gd name="connsiteX4" fmla="*/ 2099469 w 3400425"/>
              <a:gd name="connsiteY4" fmla="*/ 3367473 h 3367473"/>
              <a:gd name="connsiteX5" fmla="*/ 0 w 3400425"/>
              <a:gd name="connsiteY5" fmla="*/ 1268004 h 3367473"/>
              <a:gd name="connsiteX6" fmla="*/ 358556 w 3400425"/>
              <a:gd name="connsiteY6" fmla="*/ 94171 h 336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425" h="3367473">
                <a:moveTo>
                  <a:pt x="428976" y="0"/>
                </a:moveTo>
                <a:lnTo>
                  <a:pt x="3400425" y="0"/>
                </a:lnTo>
                <a:lnTo>
                  <a:pt x="3400425" y="2913856"/>
                </a:lnTo>
                <a:lnTo>
                  <a:pt x="3273302" y="3008917"/>
                </a:lnTo>
                <a:cubicBezTo>
                  <a:pt x="2938225" y="3235291"/>
                  <a:pt x="2534283" y="3367473"/>
                  <a:pt x="2099469" y="3367473"/>
                </a:cubicBezTo>
                <a:cubicBezTo>
                  <a:pt x="939964" y="3367473"/>
                  <a:pt x="0" y="2427509"/>
                  <a:pt x="0" y="1268004"/>
                </a:cubicBezTo>
                <a:cubicBezTo>
                  <a:pt x="0" y="833190"/>
                  <a:pt x="132183" y="429248"/>
                  <a:pt x="358556" y="94171"/>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13" name="Arc 12">
            <a:extLst>
              <a:ext uri="{FF2B5EF4-FFF2-40B4-BE49-F238E27FC236}">
                <a16:creationId xmlns:a16="http://schemas.microsoft.com/office/drawing/2014/main" id="{0460E7E6-F751-4C6F-82B4-920161AF76D0}"/>
              </a:ext>
            </a:extLst>
          </p:cNvPr>
          <p:cNvSpPr/>
          <p:nvPr userDrawn="1"/>
        </p:nvSpPr>
        <p:spPr>
          <a:xfrm>
            <a:off x="8586598" y="-857249"/>
            <a:ext cx="4568570" cy="4568570"/>
          </a:xfrm>
          <a:prstGeom prst="arc">
            <a:avLst>
              <a:gd name="adj1" fmla="val 4766645"/>
              <a:gd name="adj2" fmla="val 104875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251798A2-B42F-4A01-A8F1-61E525D15C63}"/>
              </a:ext>
            </a:extLst>
          </p:cNvPr>
          <p:cNvSpPr/>
          <p:nvPr userDrawn="1"/>
        </p:nvSpPr>
        <p:spPr>
          <a:xfrm>
            <a:off x="8379334" y="-1064513"/>
            <a:ext cx="4983098" cy="4983098"/>
          </a:xfrm>
          <a:prstGeom prst="arc">
            <a:avLst>
              <a:gd name="adj1" fmla="val 3945693"/>
              <a:gd name="adj2" fmla="val 11422654"/>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DC1934F7-D09B-4404-B236-74B94B935827}"/>
              </a:ext>
            </a:extLst>
          </p:cNvPr>
          <p:cNvSpPr>
            <a:spLocks noGrp="1"/>
          </p:cNvSpPr>
          <p:nvPr>
            <p:ph type="body" sz="quarter" idx="14"/>
          </p:nvPr>
        </p:nvSpPr>
        <p:spPr>
          <a:xfrm>
            <a:off x="9204542" y="2904423"/>
            <a:ext cx="2028322" cy="2028323"/>
          </a:xfrm>
          <a:prstGeom prst="ellipse">
            <a:avLst/>
          </a:prstGeom>
          <a:solidFill>
            <a:schemeClr val="accent1">
              <a:alpha val="90000"/>
            </a:schemeClr>
          </a:solidFill>
        </p:spPr>
        <p:txBody>
          <a:bodyPr lIns="45720" rIns="45720" anchor="ctr" anchorCtr="0">
            <a:noAutofit/>
          </a:bodyPr>
          <a:lstStyle>
            <a:lvl1pPr marL="0" indent="0" algn="ctr">
              <a:lnSpc>
                <a:spcPct val="100000"/>
              </a:lnSpc>
              <a:spcBef>
                <a:spcPts val="0"/>
              </a:spcBef>
              <a:buNone/>
              <a:defRPr sz="18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809893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9C57F67-7878-4527-B292-8E053B77907C}"/>
              </a:ext>
            </a:extLst>
          </p:cNvPr>
          <p:cNvSpPr/>
          <p:nvPr userDrawn="1"/>
        </p:nvSpPr>
        <p:spPr>
          <a:xfrm>
            <a:off x="2924175" y="2724150"/>
            <a:ext cx="1772920" cy="17729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5052060" y="2028826"/>
            <a:ext cx="6619875" cy="4233798"/>
          </a:xfrm>
        </p:spPr>
        <p:txBody>
          <a:bodyPr numCol="2" spcCol="365760">
            <a:normAutofit/>
          </a:bodyPr>
          <a:lstStyle>
            <a:lvl1pPr marL="0" indent="0">
              <a:lnSpc>
                <a:spcPct val="113000"/>
              </a:lnSpc>
              <a:buNone/>
              <a:defRPr sz="1400"/>
            </a:lvl1pPr>
            <a:lvl2pPr>
              <a:defRPr sz="1400"/>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10/7/2023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8" name="Picture Placeholder 7">
            <a:extLst>
              <a:ext uri="{FF2B5EF4-FFF2-40B4-BE49-F238E27FC236}">
                <a16:creationId xmlns:a16="http://schemas.microsoft.com/office/drawing/2014/main" id="{AEF898A1-DDC9-4F8B-BC1A-96D5E9075DBD}"/>
              </a:ext>
            </a:extLst>
          </p:cNvPr>
          <p:cNvSpPr>
            <a:spLocks noGrp="1"/>
          </p:cNvSpPr>
          <p:nvPr>
            <p:ph type="pic" sz="quarter" idx="13"/>
          </p:nvPr>
        </p:nvSpPr>
        <p:spPr>
          <a:xfrm>
            <a:off x="845820" y="1485899"/>
            <a:ext cx="2667000" cy="2667000"/>
          </a:xfrm>
          <a:prstGeom prst="ellipse">
            <a:avLst/>
          </a:prstGeom>
          <a:solidFill>
            <a:schemeClr val="bg1">
              <a:lumMod val="95000"/>
            </a:schemeClr>
          </a:solidFill>
        </p:spPr>
        <p:txBody>
          <a:bodyPr anchor="ctr" anchorCtr="0">
            <a:normAutofit/>
          </a:bodyPr>
          <a:lstStyle>
            <a:lvl1pPr marL="0" indent="0" algn="ctr">
              <a:buNone/>
              <a:defRPr sz="1800"/>
            </a:lvl1pPr>
          </a:lstStyle>
          <a:p>
            <a:endParaRPr lang="en-US"/>
          </a:p>
        </p:txBody>
      </p:sp>
      <p:sp>
        <p:nvSpPr>
          <p:cNvPr id="10" name="Arc 9">
            <a:extLst>
              <a:ext uri="{FF2B5EF4-FFF2-40B4-BE49-F238E27FC236}">
                <a16:creationId xmlns:a16="http://schemas.microsoft.com/office/drawing/2014/main" id="{35E1E5A6-12AA-42D3-9A6D-DB3306364A98}"/>
              </a:ext>
            </a:extLst>
          </p:cNvPr>
          <p:cNvSpPr/>
          <p:nvPr userDrawn="1"/>
        </p:nvSpPr>
        <p:spPr>
          <a:xfrm>
            <a:off x="674371" y="1314451"/>
            <a:ext cx="3009900" cy="3009898"/>
          </a:xfrm>
          <a:prstGeom prst="arc">
            <a:avLst>
              <a:gd name="adj1" fmla="val 6153649"/>
              <a:gd name="adj2" fmla="val 133047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0BEDF70-860C-4597-9501-A5128A14F372}"/>
              </a:ext>
            </a:extLst>
          </p:cNvPr>
          <p:cNvSpPr>
            <a:spLocks noGrp="1"/>
          </p:cNvSpPr>
          <p:nvPr>
            <p:ph type="body" sz="quarter" idx="14"/>
          </p:nvPr>
        </p:nvSpPr>
        <p:spPr>
          <a:xfrm>
            <a:off x="5052061" y="1498600"/>
            <a:ext cx="6644640" cy="396875"/>
          </a:xfrm>
        </p:spPr>
        <p:txBody>
          <a:bodyPr>
            <a:normAutofit/>
          </a:bodyPr>
          <a:lstStyle>
            <a:lvl1pPr marL="0" indent="0">
              <a:buNone/>
              <a:defRPr sz="1800" b="1">
                <a:solidFill>
                  <a:schemeClr val="accent1"/>
                </a:solidFill>
              </a:defRPr>
            </a:lvl1pPr>
            <a:lvl2pPr marL="285750" indent="0">
              <a:buNone/>
              <a:defRPr/>
            </a:lvl2pPr>
          </a:lstStyle>
          <a:p>
            <a:pPr lvl="0"/>
            <a:r>
              <a:rPr lang="en-US" dirty="0"/>
              <a:t>Click to edit Master text styles</a:t>
            </a:r>
          </a:p>
        </p:txBody>
      </p:sp>
      <p:sp>
        <p:nvSpPr>
          <p:cNvPr id="11" name="Arc 10">
            <a:extLst>
              <a:ext uri="{FF2B5EF4-FFF2-40B4-BE49-F238E27FC236}">
                <a16:creationId xmlns:a16="http://schemas.microsoft.com/office/drawing/2014/main" id="{83E2B6C1-C261-4C36-B0F1-29608144B4EC}"/>
              </a:ext>
            </a:extLst>
          </p:cNvPr>
          <p:cNvSpPr/>
          <p:nvPr userDrawn="1"/>
        </p:nvSpPr>
        <p:spPr>
          <a:xfrm>
            <a:off x="502921" y="1143001"/>
            <a:ext cx="3352800" cy="3352798"/>
          </a:xfrm>
          <a:prstGeom prst="arc">
            <a:avLst>
              <a:gd name="adj1" fmla="val 3764528"/>
              <a:gd name="adj2" fmla="val 142751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6207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296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10/7/2023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1" name="Picture Placeholder 10">
            <a:extLst>
              <a:ext uri="{FF2B5EF4-FFF2-40B4-BE49-F238E27FC236}">
                <a16:creationId xmlns:a16="http://schemas.microsoft.com/office/drawing/2014/main" id="{3244790C-31A1-439F-9FF8-EAD55AB510E9}"/>
              </a:ext>
            </a:extLst>
          </p:cNvPr>
          <p:cNvSpPr>
            <a:spLocks noGrp="1"/>
          </p:cNvSpPr>
          <p:nvPr>
            <p:ph type="pic" sz="quarter" idx="13"/>
          </p:nvPr>
        </p:nvSpPr>
        <p:spPr>
          <a:xfrm>
            <a:off x="8619362" y="1256536"/>
            <a:ext cx="3572639" cy="3962400"/>
          </a:xfrm>
          <a:custGeom>
            <a:avLst/>
            <a:gdLst>
              <a:gd name="connsiteX0" fmla="*/ 1981200 w 3572639"/>
              <a:gd name="connsiteY0" fmla="*/ 0 h 3962400"/>
              <a:gd name="connsiteX1" fmla="*/ 3509990 w 3572639"/>
              <a:gd name="connsiteY1" fmla="*/ 720973 h 3962400"/>
              <a:gd name="connsiteX2" fmla="*/ 3572639 w 3572639"/>
              <a:gd name="connsiteY2" fmla="*/ 804752 h 3962400"/>
              <a:gd name="connsiteX3" fmla="*/ 3572639 w 3572639"/>
              <a:gd name="connsiteY3" fmla="*/ 3157649 h 3962400"/>
              <a:gd name="connsiteX4" fmla="*/ 3509990 w 3572639"/>
              <a:gd name="connsiteY4" fmla="*/ 3241428 h 3962400"/>
              <a:gd name="connsiteX5" fmla="*/ 1981200 w 3572639"/>
              <a:gd name="connsiteY5" fmla="*/ 3962400 h 3962400"/>
              <a:gd name="connsiteX6" fmla="*/ 0 w 3572639"/>
              <a:gd name="connsiteY6" fmla="*/ 1981200 h 3962400"/>
              <a:gd name="connsiteX7" fmla="*/ 1981200 w 3572639"/>
              <a:gd name="connsiteY7"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639" h="3962400">
                <a:moveTo>
                  <a:pt x="1981200" y="0"/>
                </a:moveTo>
                <a:cubicBezTo>
                  <a:pt x="2596680" y="0"/>
                  <a:pt x="3146609" y="280657"/>
                  <a:pt x="3509990" y="720973"/>
                </a:cubicBezTo>
                <a:lnTo>
                  <a:pt x="3572639" y="804752"/>
                </a:lnTo>
                <a:lnTo>
                  <a:pt x="3572639" y="3157649"/>
                </a:lnTo>
                <a:lnTo>
                  <a:pt x="3509990" y="3241428"/>
                </a:lnTo>
                <a:cubicBezTo>
                  <a:pt x="3146609" y="3681744"/>
                  <a:pt x="2596680" y="3962400"/>
                  <a:pt x="1981200" y="3962400"/>
                </a:cubicBezTo>
                <a:cubicBezTo>
                  <a:pt x="887013" y="3962400"/>
                  <a:pt x="0" y="3075387"/>
                  <a:pt x="0" y="1981200"/>
                </a:cubicBezTo>
                <a:cubicBezTo>
                  <a:pt x="0" y="887013"/>
                  <a:pt x="887013" y="0"/>
                  <a:pt x="1981200" y="0"/>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9" name="Arc 8">
            <a:extLst>
              <a:ext uri="{FF2B5EF4-FFF2-40B4-BE49-F238E27FC236}">
                <a16:creationId xmlns:a16="http://schemas.microsoft.com/office/drawing/2014/main" id="{1B366663-935B-443B-95EC-0984024602A6}"/>
              </a:ext>
            </a:extLst>
          </p:cNvPr>
          <p:cNvSpPr/>
          <p:nvPr userDrawn="1"/>
        </p:nvSpPr>
        <p:spPr>
          <a:xfrm>
            <a:off x="8218550" y="855725"/>
            <a:ext cx="4764023" cy="4764023"/>
          </a:xfrm>
          <a:prstGeom prst="arc">
            <a:avLst>
              <a:gd name="adj1" fmla="val 4144231"/>
              <a:gd name="adj2" fmla="val 13619249"/>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6CE76404-4F35-428F-ADE4-32D0EA6C09B2}"/>
              </a:ext>
            </a:extLst>
          </p:cNvPr>
          <p:cNvSpPr/>
          <p:nvPr userDrawn="1"/>
        </p:nvSpPr>
        <p:spPr>
          <a:xfrm>
            <a:off x="8399524" y="1036700"/>
            <a:ext cx="4402076" cy="4402074"/>
          </a:xfrm>
          <a:prstGeom prst="arc">
            <a:avLst>
              <a:gd name="adj1" fmla="val 4955923"/>
              <a:gd name="adj2" fmla="val 1219031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942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several, arranged&#10;&#10;Description automatically generated">
            <a:extLst>
              <a:ext uri="{FF2B5EF4-FFF2-40B4-BE49-F238E27FC236}">
                <a16:creationId xmlns:a16="http://schemas.microsoft.com/office/drawing/2014/main" id="{63DA2A1E-756D-448B-A1A9-A85986F459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625"/>
          <a:stretch/>
        </p:blipFill>
        <p:spPr>
          <a:xfrm rot="5400000">
            <a:off x="2667001" y="-2666998"/>
            <a:ext cx="6857998" cy="12191998"/>
          </a:xfrm>
          <a:prstGeom prst="rect">
            <a:avLst/>
          </a:prstGeom>
        </p:spPr>
      </p:pic>
      <p:sp>
        <p:nvSpPr>
          <p:cNvPr id="25" name="Rectangle 24">
            <a:extLst>
              <a:ext uri="{FF2B5EF4-FFF2-40B4-BE49-F238E27FC236}">
                <a16:creationId xmlns:a16="http://schemas.microsoft.com/office/drawing/2014/main" id="{D68B11BF-6238-484B-B9A8-3030FE37A159}"/>
              </a:ext>
            </a:extLst>
          </p:cNvPr>
          <p:cNvSpPr/>
          <p:nvPr userDrawn="1"/>
        </p:nvSpPr>
        <p:spPr>
          <a:xfrm>
            <a:off x="1" y="0"/>
            <a:ext cx="12191999" cy="6858000"/>
          </a:xfrm>
          <a:prstGeom prst="rect">
            <a:avLst/>
          </a:prstGeom>
          <a:gradFill flip="none" rotWithShape="1">
            <a:gsLst>
              <a:gs pos="7000">
                <a:schemeClr val="tx1">
                  <a:alpha val="96000"/>
                </a:schemeClr>
              </a:gs>
              <a:gs pos="100000">
                <a:schemeClr val="tx2">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6B389-F985-4CB9-A0FE-EDA93E1F37E8}"/>
              </a:ext>
            </a:extLst>
          </p:cNvPr>
          <p:cNvSpPr>
            <a:spLocks noGrp="1"/>
          </p:cNvSpPr>
          <p:nvPr>
            <p:ph type="title" hasCustomPrompt="1"/>
          </p:nvPr>
        </p:nvSpPr>
        <p:spPr>
          <a:xfrm>
            <a:off x="3370521" y="2794981"/>
            <a:ext cx="8821478" cy="830997"/>
          </a:xfrm>
          <a:solidFill>
            <a:schemeClr val="accent1">
              <a:alpha val="83000"/>
            </a:schemeClr>
          </a:solidFill>
        </p:spPr>
        <p:txBody>
          <a:bodyPr wrap="square" lIns="182880" anchor="ctr" anchorCtr="0">
            <a:spAutoFit/>
          </a:bodyPr>
          <a:lstStyle>
            <a:lvl1pPr algn="l">
              <a:lnSpc>
                <a:spcPct val="100000"/>
              </a:lnSpc>
              <a:defRPr sz="48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3A4DE681-E2E5-42DA-B246-7916E6E0B7AF}"/>
              </a:ext>
            </a:extLst>
          </p:cNvPr>
          <p:cNvSpPr>
            <a:spLocks noGrp="1"/>
          </p:cNvSpPr>
          <p:nvPr>
            <p:ph type="body" idx="1"/>
          </p:nvPr>
        </p:nvSpPr>
        <p:spPr>
          <a:xfrm>
            <a:off x="4412512" y="3774559"/>
            <a:ext cx="7779486" cy="414670"/>
          </a:xfrm>
          <a:solidFill>
            <a:schemeClr val="tx1">
              <a:alpha val="52000"/>
            </a:schemeClr>
          </a:solidFill>
        </p:spPr>
        <p:txBody>
          <a:bodyPr anchor="ctr" anchorCtr="0">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3625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D2F-C3AF-4433-8B93-2749CEB8A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9E876-B336-4B1C-ACE8-0E1D6BC2EAEB}"/>
              </a:ext>
            </a:extLst>
          </p:cNvPr>
          <p:cNvSpPr>
            <a:spLocks noGrp="1"/>
          </p:cNvSpPr>
          <p:nvPr>
            <p:ph sz="half" idx="1"/>
          </p:nvPr>
        </p:nvSpPr>
        <p:spPr>
          <a:xfrm>
            <a:off x="495300" y="1485899"/>
            <a:ext cx="5524500" cy="47640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DA12746-D088-46FF-A0B5-496507E6BC1F}"/>
              </a:ext>
            </a:extLst>
          </p:cNvPr>
          <p:cNvSpPr>
            <a:spLocks noGrp="1"/>
          </p:cNvSpPr>
          <p:nvPr>
            <p:ph sz="half" idx="2"/>
          </p:nvPr>
        </p:nvSpPr>
        <p:spPr>
          <a:xfrm>
            <a:off x="6172200" y="1485899"/>
            <a:ext cx="55245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E463D-1D15-4C8E-8904-FB1015E32750}"/>
              </a:ext>
            </a:extLst>
          </p:cNvPr>
          <p:cNvSpPr>
            <a:spLocks noGrp="1"/>
          </p:cNvSpPr>
          <p:nvPr>
            <p:ph type="dt" sz="half" idx="10"/>
          </p:nvPr>
        </p:nvSpPr>
        <p:spPr/>
        <p:txBody>
          <a:bodyPr/>
          <a:lstStyle/>
          <a:p>
            <a:fld id="{017153DD-18CF-451E-A68A-C837A50CA867}" type="datetime1">
              <a:rPr lang="en-US" smtClean="0"/>
              <a:t>10/7/2023</a:t>
            </a:fld>
            <a:endParaRPr lang="en-US"/>
          </a:p>
        </p:txBody>
      </p:sp>
      <p:sp>
        <p:nvSpPr>
          <p:cNvPr id="6" name="Footer Placeholder 5">
            <a:extLst>
              <a:ext uri="{FF2B5EF4-FFF2-40B4-BE49-F238E27FC236}">
                <a16:creationId xmlns:a16="http://schemas.microsoft.com/office/drawing/2014/main" id="{A867834A-E3EB-4D55-8696-548EFFECD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984DCF-BBB5-4E65-B279-A2351F1066B1}"/>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400738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10/7/2023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58983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n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97B4352-D1BB-4505-834E-666925B7C3CC}"/>
              </a:ext>
            </a:extLst>
          </p:cNvPr>
          <p:cNvSpPr>
            <a:spLocks noGrp="1"/>
          </p:cNvSpPr>
          <p:nvPr>
            <p:ph type="pic" sz="quarter" idx="13"/>
          </p:nvPr>
        </p:nvSpPr>
        <p:spPr>
          <a:xfrm>
            <a:off x="0" y="1"/>
            <a:ext cx="6532646" cy="5470357"/>
          </a:xfrm>
          <a:custGeom>
            <a:avLst/>
            <a:gdLst>
              <a:gd name="connsiteX0" fmla="*/ 0 w 6532646"/>
              <a:gd name="connsiteY0" fmla="*/ 0 h 5470357"/>
              <a:gd name="connsiteX1" fmla="*/ 6000618 w 6532646"/>
              <a:gd name="connsiteY1" fmla="*/ 0 h 5470357"/>
              <a:gd name="connsiteX2" fmla="*/ 6098727 w 6532646"/>
              <a:gd name="connsiteY2" fmla="*/ 161492 h 5470357"/>
              <a:gd name="connsiteX3" fmla="*/ 6532646 w 6532646"/>
              <a:gd name="connsiteY3" fmla="*/ 1875171 h 5470357"/>
              <a:gd name="connsiteX4" fmla="*/ 2937460 w 6532646"/>
              <a:gd name="connsiteY4" fmla="*/ 5470357 h 5470357"/>
              <a:gd name="connsiteX5" fmla="*/ 163240 w 6532646"/>
              <a:gd name="connsiteY5" fmla="*/ 4162043 h 5470357"/>
              <a:gd name="connsiteX6" fmla="*/ 0 w 6532646"/>
              <a:gd name="connsiteY6" fmla="*/ 3943746 h 54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2646" h="5470357">
                <a:moveTo>
                  <a:pt x="0" y="0"/>
                </a:moveTo>
                <a:lnTo>
                  <a:pt x="6000618" y="0"/>
                </a:lnTo>
                <a:lnTo>
                  <a:pt x="6098727" y="161492"/>
                </a:lnTo>
                <a:cubicBezTo>
                  <a:pt x="6375457" y="670906"/>
                  <a:pt x="6532646" y="1254682"/>
                  <a:pt x="6532646" y="1875171"/>
                </a:cubicBezTo>
                <a:cubicBezTo>
                  <a:pt x="6532646" y="3860737"/>
                  <a:pt x="4923026" y="5470357"/>
                  <a:pt x="2937460" y="5470357"/>
                </a:cubicBezTo>
                <a:cubicBezTo>
                  <a:pt x="1820579" y="5470357"/>
                  <a:pt x="822650" y="4961063"/>
                  <a:pt x="163240" y="4162043"/>
                </a:cubicBezTo>
                <a:lnTo>
                  <a:pt x="0" y="3943746"/>
                </a:lnTo>
                <a:close/>
              </a:path>
            </a:pathLst>
          </a:custGeom>
          <a:solidFill>
            <a:schemeClr val="bg1">
              <a:lumMod val="95000"/>
            </a:schemeClr>
          </a:solidFill>
          <a:ln>
            <a:noFill/>
          </a:ln>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7074650" y="3698973"/>
            <a:ext cx="5117350" cy="640080"/>
          </a:xfrm>
        </p:spPr>
        <p:txBody>
          <a:bodyPr>
            <a:noAutofit/>
          </a:bodyPr>
          <a:lstStyle>
            <a:lvl1pPr>
              <a:defRPr sz="5400" cap="all" baseline="0"/>
            </a:lvl1pPr>
          </a:lstStyle>
          <a:p>
            <a:r>
              <a:rPr lang="en-US" dirty="0"/>
              <a:t>Click to edit</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10/7/2023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6" name="Oval 5">
            <a:extLst>
              <a:ext uri="{FF2B5EF4-FFF2-40B4-BE49-F238E27FC236}">
                <a16:creationId xmlns:a16="http://schemas.microsoft.com/office/drawing/2014/main" id="{755A2FB0-9CD1-48A1-ADF9-A919F02759B3}"/>
              </a:ext>
            </a:extLst>
          </p:cNvPr>
          <p:cNvSpPr/>
          <p:nvPr userDrawn="1"/>
        </p:nvSpPr>
        <p:spPr>
          <a:xfrm>
            <a:off x="6096000" y="3563567"/>
            <a:ext cx="942975" cy="942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Black" panose="020B0A04020102020204" pitchFamily="34" charset="0"/>
              </a:rPr>
              <a:t>1</a:t>
            </a:r>
          </a:p>
        </p:txBody>
      </p:sp>
      <p:sp>
        <p:nvSpPr>
          <p:cNvPr id="15" name="Text Placeholder 14">
            <a:extLst>
              <a:ext uri="{FF2B5EF4-FFF2-40B4-BE49-F238E27FC236}">
                <a16:creationId xmlns:a16="http://schemas.microsoft.com/office/drawing/2014/main" id="{57D95B0D-8F05-430D-B872-D3B51CE4AB39}"/>
              </a:ext>
            </a:extLst>
          </p:cNvPr>
          <p:cNvSpPr>
            <a:spLocks noGrp="1"/>
          </p:cNvSpPr>
          <p:nvPr>
            <p:ph type="body" sz="quarter" idx="14" hasCustomPrompt="1"/>
          </p:nvPr>
        </p:nvSpPr>
        <p:spPr>
          <a:xfrm>
            <a:off x="7176977" y="4392853"/>
            <a:ext cx="4710223" cy="640080"/>
          </a:xfrm>
        </p:spPr>
        <p:txBody>
          <a:bodyPr>
            <a:normAutofit/>
          </a:bodyPr>
          <a:lstStyle>
            <a:lvl1pPr marL="0" indent="0">
              <a:buNone/>
              <a:defRPr sz="3200"/>
            </a:lvl1pPr>
          </a:lstStyle>
          <a:p>
            <a:pPr lvl="0"/>
            <a:r>
              <a:rPr lang="en-US" dirty="0"/>
              <a:t>Click to edit text styles</a:t>
            </a:r>
          </a:p>
        </p:txBody>
      </p:sp>
    </p:spTree>
    <p:extLst>
      <p:ext uri="{BB962C8B-B14F-4D97-AF65-F5344CB8AC3E}">
        <p14:creationId xmlns:p14="http://schemas.microsoft.com/office/powerpoint/2010/main" val="371282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8.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7.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close up of a yellow surface&#10;&#10;Description automatically generated with low confidence">
            <a:extLst>
              <a:ext uri="{FF2B5EF4-FFF2-40B4-BE49-F238E27FC236}">
                <a16:creationId xmlns:a16="http://schemas.microsoft.com/office/drawing/2014/main" id="{01CDD7BF-5523-4041-8061-9344446639C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4786" r="480" b="68187"/>
          <a:stretch/>
        </p:blipFill>
        <p:spPr>
          <a:xfrm>
            <a:off x="4279900" y="6485860"/>
            <a:ext cx="7912100" cy="372140"/>
          </a:xfrm>
          <a:prstGeom prst="rect">
            <a:avLst/>
          </a:prstGeom>
        </p:spPr>
      </p:pic>
      <p:sp>
        <p:nvSpPr>
          <p:cNvPr id="8" name="Rectangle 7">
            <a:extLst>
              <a:ext uri="{FF2B5EF4-FFF2-40B4-BE49-F238E27FC236}">
                <a16:creationId xmlns:a16="http://schemas.microsoft.com/office/drawing/2014/main" id="{9DB7EDB3-1F32-4125-8CB3-0EEFA3751E49}"/>
              </a:ext>
            </a:extLst>
          </p:cNvPr>
          <p:cNvSpPr/>
          <p:nvPr userDrawn="1"/>
        </p:nvSpPr>
        <p:spPr>
          <a:xfrm>
            <a:off x="0" y="6485860"/>
            <a:ext cx="9962707" cy="372140"/>
          </a:xfrm>
          <a:prstGeom prst="rect">
            <a:avLst/>
          </a:prstGeom>
          <a:gradFill flip="none" rotWithShape="1">
            <a:gsLst>
              <a:gs pos="610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434CD2C-CABF-4687-A303-B09BF6804338}"/>
              </a:ext>
            </a:extLst>
          </p:cNvPr>
          <p:cNvSpPr>
            <a:spLocks noGrp="1"/>
          </p:cNvSpPr>
          <p:nvPr>
            <p:ph type="title"/>
          </p:nvPr>
        </p:nvSpPr>
        <p:spPr>
          <a:xfrm>
            <a:off x="495300" y="457200"/>
            <a:ext cx="11201400" cy="64008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F8B073B-8565-4118-BD9A-4526647FF59A}"/>
              </a:ext>
            </a:extLst>
          </p:cNvPr>
          <p:cNvSpPr>
            <a:spLocks noGrp="1"/>
          </p:cNvSpPr>
          <p:nvPr>
            <p:ph type="body" idx="1"/>
          </p:nvPr>
        </p:nvSpPr>
        <p:spPr>
          <a:xfrm>
            <a:off x="495300" y="1485900"/>
            <a:ext cx="11201400" cy="47640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0F99A6F-D0FF-429A-B74B-988691ACFD6A}"/>
              </a:ext>
            </a:extLst>
          </p:cNvPr>
          <p:cNvSpPr>
            <a:spLocks noGrp="1"/>
          </p:cNvSpPr>
          <p:nvPr>
            <p:ph type="ftr" sz="quarter" idx="3"/>
          </p:nvPr>
        </p:nvSpPr>
        <p:spPr>
          <a:xfrm>
            <a:off x="2362200" y="6559169"/>
            <a:ext cx="3566160" cy="219456"/>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5ABBC873-8801-48F4-81EC-CC141B104D84}"/>
              </a:ext>
            </a:extLst>
          </p:cNvPr>
          <p:cNvSpPr>
            <a:spLocks noGrp="1"/>
          </p:cNvSpPr>
          <p:nvPr>
            <p:ph type="sldNum" sz="quarter" idx="4"/>
          </p:nvPr>
        </p:nvSpPr>
        <p:spPr>
          <a:xfrm>
            <a:off x="11138526" y="6559169"/>
            <a:ext cx="481974" cy="219456"/>
          </a:xfrm>
          <a:prstGeom prst="rect">
            <a:avLst/>
          </a:prstGeom>
          <a:noFill/>
        </p:spPr>
        <p:txBody>
          <a:bodyPr vert="horz" lIns="91440" tIns="45720" rIns="91440" bIns="45720" rtlCol="0" anchor="ctr"/>
          <a:lstStyle>
            <a:lvl1pPr algn="r">
              <a:defRPr sz="1200">
                <a:solidFill>
                  <a:schemeClr val="bg1"/>
                </a:solidFill>
              </a:defRPr>
            </a:lvl1pPr>
          </a:lstStyle>
          <a:p>
            <a:fld id="{B5915699-0F63-4C61-80D8-C6D5EC39C3C1}" type="slidenum">
              <a:rPr lang="en-US" smtClean="0"/>
              <a:pPr/>
              <a:t>‹#›</a:t>
            </a:fld>
            <a:endParaRPr lang="en-US" dirty="0"/>
          </a:p>
        </p:txBody>
      </p:sp>
      <p:sp>
        <p:nvSpPr>
          <p:cNvPr id="4" name="Date Placeholder 3">
            <a:extLst>
              <a:ext uri="{FF2B5EF4-FFF2-40B4-BE49-F238E27FC236}">
                <a16:creationId xmlns:a16="http://schemas.microsoft.com/office/drawing/2014/main" id="{B0858534-20FF-428C-A5B5-E792690EEFB4}"/>
              </a:ext>
            </a:extLst>
          </p:cNvPr>
          <p:cNvSpPr>
            <a:spLocks noGrp="1"/>
          </p:cNvSpPr>
          <p:nvPr>
            <p:ph type="dt" sz="half" idx="2"/>
          </p:nvPr>
        </p:nvSpPr>
        <p:spPr>
          <a:xfrm>
            <a:off x="1457325" y="6559169"/>
            <a:ext cx="914400" cy="219456"/>
          </a:xfrm>
          <a:prstGeom prst="rect">
            <a:avLst/>
          </a:prstGeom>
        </p:spPr>
        <p:txBody>
          <a:bodyPr vert="horz" lIns="91440" tIns="45720" rIns="91440" bIns="45720" rtlCol="0" anchor="ctr"/>
          <a:lstStyle>
            <a:lvl1pPr algn="l">
              <a:defRPr sz="1200">
                <a:solidFill>
                  <a:schemeClr val="bg1"/>
                </a:solidFill>
              </a:defRPr>
            </a:lvl1pPr>
          </a:lstStyle>
          <a:p>
            <a:fld id="{2E00B8AE-DF69-4F86-ADE3-928BC0E92655}" type="datetime1">
              <a:rPr lang="en-US" smtClean="0"/>
              <a:t>10/7/2023</a:t>
            </a:fld>
            <a:endParaRPr lang="en-US"/>
          </a:p>
        </p:txBody>
      </p:sp>
      <p:pic>
        <p:nvPicPr>
          <p:cNvPr id="10" name="Picture 9" descr="Logo&#10;&#10;Description automatically generated">
            <a:extLst>
              <a:ext uri="{FF2B5EF4-FFF2-40B4-BE49-F238E27FC236}">
                <a16:creationId xmlns:a16="http://schemas.microsoft.com/office/drawing/2014/main" id="{376DEE15-4979-469B-8A1E-7FC35BE4BE9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255" y="5939940"/>
            <a:ext cx="1188720" cy="830557"/>
          </a:xfrm>
          <a:prstGeom prst="rect">
            <a:avLst/>
          </a:prstGeom>
        </p:spPr>
      </p:pic>
    </p:spTree>
    <p:extLst>
      <p:ext uri="{BB962C8B-B14F-4D97-AF65-F5344CB8AC3E}">
        <p14:creationId xmlns:p14="http://schemas.microsoft.com/office/powerpoint/2010/main" val="3444495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8" r:id="rId4"/>
    <p:sldLayoutId id="2147483656" r:id="rId5"/>
    <p:sldLayoutId id="2147483651" r:id="rId6"/>
    <p:sldLayoutId id="2147483652" r:id="rId7"/>
    <p:sldLayoutId id="2147483654" r:id="rId8"/>
    <p:sldLayoutId id="2147483661" r:id="rId9"/>
    <p:sldLayoutId id="2147483660" r:id="rId10"/>
    <p:sldLayoutId id="2147483657" r:id="rId11"/>
    <p:sldLayoutId id="2147483655" r:id="rId12"/>
    <p:sldLayoutId id="2147483664" r:id="rId13"/>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51435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857250" indent="-228600" algn="l" defTabSz="914400" rtl="0" eaLnBrk="1" latinLnBrk="0" hangingPunct="1">
        <a:lnSpc>
          <a:spcPct val="90000"/>
        </a:lnSpc>
        <a:spcBef>
          <a:spcPts val="500"/>
        </a:spcBef>
        <a:buClr>
          <a:schemeClr val="accent1">
            <a:lumMod val="60000"/>
            <a:lumOff val="40000"/>
          </a:schemeClr>
        </a:buClr>
        <a:buFont typeface="Wingdings" panose="05000000000000000000" pitchFamily="2" charset="2"/>
        <a:buChar char="§"/>
        <a:defRPr sz="1800" kern="1200">
          <a:solidFill>
            <a:schemeClr val="tx1">
              <a:lumMod val="65000"/>
              <a:lumOff val="35000"/>
            </a:schemeClr>
          </a:solidFill>
          <a:latin typeface="+mn-lt"/>
          <a:ea typeface="+mn-ea"/>
          <a:cs typeface="+mn-cs"/>
        </a:defRPr>
      </a:lvl3pPr>
      <a:lvl4pPr marL="120015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65000"/>
              <a:lumOff val="3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12" userDrawn="1">
          <p15:clr>
            <a:srgbClr val="F26B43"/>
          </p15:clr>
        </p15:guide>
        <p15:guide id="3" pos="7368" userDrawn="1">
          <p15:clr>
            <a:srgbClr val="F26B43"/>
          </p15:clr>
        </p15:guide>
        <p15:guide id="4" orient="horz" pos="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6000"/>
            <a:lum/>
            <a:extLst>
              <a:ext uri="{96DAC541-7B7A-43D3-8B79-37D633B846F1}">
                <asvg:svgBlip xmlns:asvg="http://schemas.microsoft.com/office/drawing/2016/SVG/main" r:embed="rId14"/>
              </a:ext>
            </a:extLst>
          </a:blip>
          <a:srcRect/>
          <a:stretch>
            <a:fillRect t="-11000" b="-1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charset="0"/>
                <a:ea typeface="Source Sans Pro" charset="0"/>
                <a:cs typeface="Source Sans Pro" charset="0"/>
              </a:defRPr>
            </a:lvl1pPr>
          </a:lstStyle>
          <a:p>
            <a:fld id="{5EA6705F-644B-8F43-ACA3-3621C4068993}" type="datetimeFigureOut">
              <a:rPr lang="en-US" smtClean="0"/>
              <a:pPr/>
              <a:t>2023</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EE2A5-940B-E447-8585-7317227C126D}" type="slidenum">
              <a:rPr lang="en-US" smtClean="0"/>
              <a:t>‹#›</a:t>
            </a:fld>
            <a:endParaRPr lang="en-US" dirty="0"/>
          </a:p>
        </p:txBody>
      </p:sp>
      <p:sp>
        <p:nvSpPr>
          <p:cNvPr id="8" name="Title Placeholder 7"/>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9" name="Footer Placeholder 8"/>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charset="0"/>
                <a:ea typeface="Source Sans Pro" charset="0"/>
                <a:cs typeface="Source Sans Pro" charset="0"/>
              </a:defRPr>
            </a:lvl1pPr>
          </a:lstStyle>
          <a:p>
            <a:endParaRPr lang="en-US" dirty="0"/>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48262" y="385086"/>
            <a:ext cx="1629432" cy="349964"/>
          </a:xfrm>
          <a:prstGeom prst="rect">
            <a:avLst/>
          </a:prstGeom>
        </p:spPr>
      </p:pic>
    </p:spTree>
    <p:extLst>
      <p:ext uri="{BB962C8B-B14F-4D97-AF65-F5344CB8AC3E}">
        <p14:creationId xmlns:p14="http://schemas.microsoft.com/office/powerpoint/2010/main" val="307381688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lnSpc>
          <a:spcPct val="90000"/>
        </a:lnSpc>
        <a:spcBef>
          <a:spcPct val="0"/>
        </a:spcBef>
        <a:buNone/>
        <a:defRPr sz="4800" b="0" i="0" kern="1200">
          <a:solidFill>
            <a:srgbClr val="D24A33"/>
          </a:solidFill>
          <a:latin typeface="Source Sans Pro Light" charset="0"/>
          <a:ea typeface="Source Sans Pro Light" charset="0"/>
          <a:cs typeface="Source Sans Pro Light"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cdn.brewersassociation.org/wp-content/uploads/2022/08/19105124/BAtech22-Non-Alcohol-Beer-A-Review-and-Key-Considerations-201.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3.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D5FEB-9480-E049-8219-2D863032DC11}"/>
              </a:ext>
            </a:extLst>
          </p:cNvPr>
          <p:cNvSpPr>
            <a:spLocks noGrp="1"/>
          </p:cNvSpPr>
          <p:nvPr>
            <p:ph type="title"/>
          </p:nvPr>
        </p:nvSpPr>
        <p:spPr>
          <a:xfrm>
            <a:off x="5127812" y="365125"/>
            <a:ext cx="6225988" cy="1325563"/>
          </a:xfrm>
        </p:spPr>
        <p:txBody>
          <a:bodyPr>
            <a:normAutofit fontScale="90000"/>
          </a:bodyPr>
          <a:lstStyle/>
          <a:p>
            <a:pPr algn="ctr"/>
            <a:r>
              <a:rPr lang="en-US" sz="5900" b="1" dirty="0">
                <a:solidFill>
                  <a:srgbClr val="D67969"/>
                </a:solidFill>
                <a:latin typeface="Lato" panose="020F0502020204030203" pitchFamily="34" charset="0"/>
              </a:rPr>
              <a:t>JOIN THE TASTING</a:t>
            </a:r>
          </a:p>
        </p:txBody>
      </p:sp>
      <p:sp>
        <p:nvSpPr>
          <p:cNvPr id="3" name="Content Placeholder 2">
            <a:extLst>
              <a:ext uri="{FF2B5EF4-FFF2-40B4-BE49-F238E27FC236}">
                <a16:creationId xmlns:a16="http://schemas.microsoft.com/office/drawing/2014/main" id="{DA7F08FD-A10A-9044-B68E-84F84FE1A5E6}"/>
              </a:ext>
            </a:extLst>
          </p:cNvPr>
          <p:cNvSpPr>
            <a:spLocks noGrp="1"/>
          </p:cNvSpPr>
          <p:nvPr>
            <p:ph idx="1"/>
          </p:nvPr>
        </p:nvSpPr>
        <p:spPr>
          <a:xfrm>
            <a:off x="3976594" y="2452316"/>
            <a:ext cx="4538755" cy="3225293"/>
          </a:xfrm>
        </p:spPr>
        <p:txBody>
          <a:bodyPr>
            <a:normAutofit/>
          </a:bodyPr>
          <a:lstStyle/>
          <a:p>
            <a:pPr marL="0" indent="0" algn="ctr">
              <a:buNone/>
            </a:pPr>
            <a:r>
              <a:rPr lang="en-US" sz="3200" b="1" dirty="0">
                <a:latin typeface="Lato" panose="020F0502020204030203" pitchFamily="34" charset="0"/>
              </a:rPr>
              <a:t>Get </a:t>
            </a:r>
            <a:r>
              <a:rPr lang="en-US" sz="3200" b="1" dirty="0">
                <a:solidFill>
                  <a:srgbClr val="D67969"/>
                </a:solidFill>
                <a:latin typeface="Lato" panose="020F0502020204030203" pitchFamily="34" charset="0"/>
              </a:rPr>
              <a:t>Sample Ox, </a:t>
            </a:r>
            <a:r>
              <a:rPr lang="en-US" sz="3200" b="1" dirty="0">
                <a:latin typeface="Lato" panose="020F0502020204030203" pitchFamily="34" charset="0"/>
              </a:rPr>
              <a:t>open the </a:t>
            </a:r>
            <a:r>
              <a:rPr lang="en-US" sz="3200" b="1" dirty="0">
                <a:solidFill>
                  <a:srgbClr val="D67969"/>
                </a:solidFill>
                <a:latin typeface="Lato" panose="020F0502020204030203" pitchFamily="34" charset="0"/>
              </a:rPr>
              <a:t>MBAA 2023 </a:t>
            </a:r>
            <a:r>
              <a:rPr lang="en-US" sz="3200" b="1" dirty="0">
                <a:latin typeface="Lato" panose="020F0502020204030203" pitchFamily="34" charset="0"/>
              </a:rPr>
              <a:t>event or use this QR code</a:t>
            </a:r>
          </a:p>
        </p:txBody>
      </p:sp>
      <p:pic>
        <p:nvPicPr>
          <p:cNvPr id="8" name="Picture 7">
            <a:extLst>
              <a:ext uri="{FF2B5EF4-FFF2-40B4-BE49-F238E27FC236}">
                <a16:creationId xmlns:a16="http://schemas.microsoft.com/office/drawing/2014/main" id="{091B57ED-31F0-488D-A1F3-4CCC334C6BE4}"/>
              </a:ext>
            </a:extLst>
          </p:cNvPr>
          <p:cNvPicPr>
            <a:picLocks noChangeAspect="1"/>
          </p:cNvPicPr>
          <p:nvPr/>
        </p:nvPicPr>
        <p:blipFill>
          <a:blip r:embed="rId2"/>
          <a:stretch>
            <a:fillRect/>
          </a:stretch>
        </p:blipFill>
        <p:spPr>
          <a:xfrm>
            <a:off x="116039" y="257175"/>
            <a:ext cx="4045272" cy="685800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CD2B3D45-3293-4D4E-AE01-CCAE5C0288E4}"/>
              </a:ext>
            </a:extLst>
          </p:cNvPr>
          <p:cNvPicPr>
            <a:picLocks noChangeAspect="1"/>
          </p:cNvPicPr>
          <p:nvPr/>
        </p:nvPicPr>
        <p:blipFill>
          <a:blip r:embed="rId3"/>
          <a:stretch>
            <a:fillRect/>
          </a:stretch>
        </p:blipFill>
        <p:spPr>
          <a:xfrm>
            <a:off x="8215406" y="5562180"/>
            <a:ext cx="3348394" cy="1295819"/>
          </a:xfrm>
          <a:prstGeom prst="rect">
            <a:avLst/>
          </a:prstGeom>
        </p:spPr>
      </p:pic>
      <p:pic>
        <p:nvPicPr>
          <p:cNvPr id="1034" name="Picture 10">
            <a:extLst>
              <a:ext uri="{FF2B5EF4-FFF2-40B4-BE49-F238E27FC236}">
                <a16:creationId xmlns:a16="http://schemas.microsoft.com/office/drawing/2014/main" id="{86308675-A5AD-4A60-A8A2-A13762375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436" y="5785693"/>
            <a:ext cx="28575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uture Conferences">
            <a:extLst>
              <a:ext uri="{FF2B5EF4-FFF2-40B4-BE49-F238E27FC236}">
                <a16:creationId xmlns:a16="http://schemas.microsoft.com/office/drawing/2014/main" id="{A4329B0C-8B7E-41AE-99CD-5A732EE70D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143" y="4822256"/>
            <a:ext cx="2101410" cy="15933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3D720BB-D111-96CB-6C03-EF1475D1A0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4084" y="2120719"/>
            <a:ext cx="3487473" cy="3487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940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dirty="0"/>
              <a:t>Our Take and Experience</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idx="1"/>
          </p:nvPr>
        </p:nvSpPr>
        <p:spPr/>
        <p:txBody>
          <a:bodyPr/>
          <a:lstStyle/>
          <a:p>
            <a:endParaRPr lang="en-US" dirty="0"/>
          </a:p>
          <a:p>
            <a:pPr lvl="1"/>
            <a:r>
              <a:rPr lang="en-US" dirty="0"/>
              <a:t>We are primarily focused on RO membrane filtration</a:t>
            </a:r>
          </a:p>
          <a:p>
            <a:pPr lvl="1"/>
            <a:endParaRPr lang="en-US" dirty="0"/>
          </a:p>
          <a:p>
            <a:pPr lvl="1"/>
            <a:r>
              <a:rPr lang="en-US" dirty="0"/>
              <a:t>Currently installing RO membrane skid for on-site production</a:t>
            </a:r>
          </a:p>
          <a:p>
            <a:pPr lvl="1"/>
            <a:endParaRPr lang="en-US" dirty="0"/>
          </a:p>
          <a:p>
            <a:pPr lvl="1"/>
            <a:r>
              <a:rPr lang="en-US" dirty="0"/>
              <a:t>Tunnel pasteurizer for package stabilization</a:t>
            </a:r>
          </a:p>
          <a:p>
            <a:pPr lvl="1"/>
            <a:endParaRPr lang="en-US" dirty="0"/>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763100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sz="3600" dirty="0"/>
              <a:t>RO Membrane Filtration</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type="body" idx="1"/>
          </p:nvPr>
        </p:nvSpPr>
        <p:spPr/>
        <p:txBody>
          <a:bodyPr>
            <a:normAutofit fontScale="92500" lnSpcReduction="10000"/>
          </a:bodyPr>
          <a:lstStyle/>
          <a:p>
            <a:r>
              <a:rPr lang="en-US" dirty="0"/>
              <a:t> </a:t>
            </a:r>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4294967295"/>
          </p:nvPr>
        </p:nvSpPr>
        <p:spPr>
          <a:xfrm>
            <a:off x="11709400" y="6559550"/>
            <a:ext cx="482600" cy="2190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70737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9AFD-83D3-1929-03C1-4F343FB4223B}"/>
              </a:ext>
            </a:extLst>
          </p:cNvPr>
          <p:cNvSpPr>
            <a:spLocks noGrp="1"/>
          </p:cNvSpPr>
          <p:nvPr>
            <p:ph type="title"/>
          </p:nvPr>
        </p:nvSpPr>
        <p:spPr/>
        <p:txBody>
          <a:bodyPr>
            <a:normAutofit/>
          </a:bodyPr>
          <a:lstStyle/>
          <a:p>
            <a:r>
              <a:rPr lang="en-US" dirty="0"/>
              <a:t>The Membranes</a:t>
            </a:r>
          </a:p>
        </p:txBody>
      </p:sp>
      <p:pic>
        <p:nvPicPr>
          <p:cNvPr id="5" name="Picture 4">
            <a:extLst>
              <a:ext uri="{FF2B5EF4-FFF2-40B4-BE49-F238E27FC236}">
                <a16:creationId xmlns:a16="http://schemas.microsoft.com/office/drawing/2014/main" id="{15E89D08-0D6A-09B4-B188-45DD96896817}"/>
              </a:ext>
            </a:extLst>
          </p:cNvPr>
          <p:cNvPicPr>
            <a:picLocks noChangeAspect="1"/>
          </p:cNvPicPr>
          <p:nvPr/>
        </p:nvPicPr>
        <p:blipFill>
          <a:blip r:embed="rId3"/>
          <a:stretch>
            <a:fillRect/>
          </a:stretch>
        </p:blipFill>
        <p:spPr>
          <a:xfrm>
            <a:off x="5025204" y="1461813"/>
            <a:ext cx="6820852" cy="3934374"/>
          </a:xfrm>
          <a:prstGeom prst="rect">
            <a:avLst/>
          </a:prstGeom>
        </p:spPr>
      </p:pic>
      <p:sp>
        <p:nvSpPr>
          <p:cNvPr id="6" name="Oval 5">
            <a:extLst>
              <a:ext uri="{FF2B5EF4-FFF2-40B4-BE49-F238E27FC236}">
                <a16:creationId xmlns:a16="http://schemas.microsoft.com/office/drawing/2014/main" id="{F626A5AB-4ED3-7DE1-5AEC-2B2F72F5DA00}"/>
              </a:ext>
            </a:extLst>
          </p:cNvPr>
          <p:cNvSpPr/>
          <p:nvPr/>
        </p:nvSpPr>
        <p:spPr>
          <a:xfrm>
            <a:off x="4645839" y="4126766"/>
            <a:ext cx="438539" cy="2146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7" name="TextBox 6">
            <a:extLst>
              <a:ext uri="{FF2B5EF4-FFF2-40B4-BE49-F238E27FC236}">
                <a16:creationId xmlns:a16="http://schemas.microsoft.com/office/drawing/2014/main" id="{7E92C850-5293-B690-D10B-64A52E6FBDCA}"/>
              </a:ext>
            </a:extLst>
          </p:cNvPr>
          <p:cNvSpPr txBox="1"/>
          <p:nvPr/>
        </p:nvSpPr>
        <p:spPr>
          <a:xfrm>
            <a:off x="345944" y="1187166"/>
            <a:ext cx="4738434" cy="46474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RO or Nanofiltration (NF) Spiral Wound Membranes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Use high pressure to molecularly separate water and ethanol from the product stream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Small carryovers include volatile aromas, flavor-active fatty acids, and acidifying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Susceptible to membrane fouling and require membrane-specific CIP chemicals for cleaning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Susceptible to heat damage &gt;120°F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59614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9AFD-83D3-1929-03C1-4F343FB4223B}"/>
              </a:ext>
            </a:extLst>
          </p:cNvPr>
          <p:cNvSpPr>
            <a:spLocks noGrp="1"/>
          </p:cNvSpPr>
          <p:nvPr>
            <p:ph type="title"/>
          </p:nvPr>
        </p:nvSpPr>
        <p:spPr/>
        <p:txBody>
          <a:bodyPr>
            <a:normAutofit/>
          </a:bodyPr>
          <a:lstStyle/>
          <a:p>
            <a:r>
              <a:rPr lang="en-US"/>
              <a:t>Phase One: Concentration</a:t>
            </a:r>
            <a:endParaRPr lang="en-US" dirty="0"/>
          </a:p>
        </p:txBody>
      </p:sp>
      <p:pic>
        <p:nvPicPr>
          <p:cNvPr id="1025" name="Picture 1">
            <a:extLst>
              <a:ext uri="{FF2B5EF4-FFF2-40B4-BE49-F238E27FC236}">
                <a16:creationId xmlns:a16="http://schemas.microsoft.com/office/drawing/2014/main" id="{62AE33D3-1A79-5952-A69A-D0BEB3400D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18163" y="3729831"/>
            <a:ext cx="7048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A37D196-3C55-DC79-1686-4588EE37CE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563" y="1441433"/>
            <a:ext cx="8839200" cy="2152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D24E0E-DCE3-4F76-B823-9BFB322C8208}"/>
              </a:ext>
            </a:extLst>
          </p:cNvPr>
          <p:cNvSpPr txBox="1"/>
          <p:nvPr/>
        </p:nvSpPr>
        <p:spPr>
          <a:xfrm>
            <a:off x="390617" y="3959640"/>
            <a:ext cx="11372296" cy="23698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Higher-Strength Permeate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Correlates to the ABV of the product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a:ea typeface="+mn-ea"/>
                <a:cs typeface="+mn-cs"/>
              </a:rPr>
              <a:t>Effective to a Point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Great for early-stage </a:t>
            </a:r>
            <a:r>
              <a:rPr kumimoji="0" lang="en-US" sz="1800" b="0" i="0" u="none" strike="noStrike" kern="1200" cap="none" spc="0" normalizeH="0" baseline="0" noProof="0" dirty="0" err="1">
                <a:ln>
                  <a:noFill/>
                </a:ln>
                <a:solidFill>
                  <a:prstClr val="black"/>
                </a:solidFill>
                <a:effectLst/>
                <a:uLnTx/>
                <a:uFillTx/>
                <a:latin typeface="Verdana"/>
                <a:ea typeface="+mn-ea"/>
                <a:cs typeface="+mn-cs"/>
              </a:rPr>
              <a:t>dealcoholization</a:t>
            </a: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The less water/ethanol in the feed, the harder time the membranes will have removing it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Typically reduces the volume in the process tank by 50% (2x concentration)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682990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9AFD-83D3-1929-03C1-4F343FB4223B}"/>
              </a:ext>
            </a:extLst>
          </p:cNvPr>
          <p:cNvSpPr>
            <a:spLocks noGrp="1"/>
          </p:cNvSpPr>
          <p:nvPr>
            <p:ph type="title"/>
          </p:nvPr>
        </p:nvSpPr>
        <p:spPr/>
        <p:txBody>
          <a:bodyPr>
            <a:normAutofit/>
          </a:bodyPr>
          <a:lstStyle/>
          <a:p>
            <a:r>
              <a:rPr lang="en-US" dirty="0"/>
              <a:t>Phase Two: Diafiltration</a:t>
            </a:r>
          </a:p>
        </p:txBody>
      </p:sp>
      <p:pic>
        <p:nvPicPr>
          <p:cNvPr id="1025" name="Picture 1">
            <a:extLst>
              <a:ext uri="{FF2B5EF4-FFF2-40B4-BE49-F238E27FC236}">
                <a16:creationId xmlns:a16="http://schemas.microsoft.com/office/drawing/2014/main" id="{62AE33D3-1A79-5952-A69A-D0BEB3400D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18163" y="3729831"/>
            <a:ext cx="7048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a:extLst>
              <a:ext uri="{FF2B5EF4-FFF2-40B4-BE49-F238E27FC236}">
                <a16:creationId xmlns:a16="http://schemas.microsoft.com/office/drawing/2014/main" id="{3D934D6D-2C47-20FD-7E8A-3181F5791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563" y="1441433"/>
            <a:ext cx="8839200"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EC70E6E9-89B1-B3B4-B7D5-B73962E7C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357593"/>
            <a:ext cx="2895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687C66-4F25-652D-9F1E-F642B47A0088}"/>
              </a:ext>
            </a:extLst>
          </p:cNvPr>
          <p:cNvSpPr txBox="1"/>
          <p:nvPr/>
        </p:nvSpPr>
        <p:spPr>
          <a:xfrm>
            <a:off x="3630967" y="3860413"/>
            <a:ext cx="7910004"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Introduction of de-aerated water into the product feed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Assists in later-stage ethanol removal (washes out remaining ethanol)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All water added is removed through the membranes as permeate along with residual ethanol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Can effectively remove ethanol down to &lt;1% ABV</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051910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9AFD-83D3-1929-03C1-4F343FB4223B}"/>
              </a:ext>
            </a:extLst>
          </p:cNvPr>
          <p:cNvSpPr>
            <a:spLocks noGrp="1"/>
          </p:cNvSpPr>
          <p:nvPr>
            <p:ph type="title"/>
          </p:nvPr>
        </p:nvSpPr>
        <p:spPr/>
        <p:txBody>
          <a:bodyPr>
            <a:normAutofit/>
          </a:bodyPr>
          <a:lstStyle/>
          <a:p>
            <a:r>
              <a:rPr lang="en-US" dirty="0"/>
              <a:t>Phase Three: Reconstitution</a:t>
            </a:r>
          </a:p>
        </p:txBody>
      </p:sp>
      <p:sp>
        <p:nvSpPr>
          <p:cNvPr id="4" name="TextBox 3">
            <a:extLst>
              <a:ext uri="{FF2B5EF4-FFF2-40B4-BE49-F238E27FC236}">
                <a16:creationId xmlns:a16="http://schemas.microsoft.com/office/drawing/2014/main" id="{61D095E8-3088-F2C0-DCA5-6481C886E95F}"/>
              </a:ext>
            </a:extLst>
          </p:cNvPr>
          <p:cNvSpPr txBox="1"/>
          <p:nvPr/>
        </p:nvSpPr>
        <p:spPr>
          <a:xfrm>
            <a:off x="381740" y="1597981"/>
            <a:ext cx="10377996"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a:ea typeface="+mn-ea"/>
                <a:cs typeface="+mn-cs"/>
              </a:rPr>
              <a:t>Adds back the water removed during concentration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a:ea typeface="+mn-ea"/>
                <a:cs typeface="+mn-cs"/>
              </a:rPr>
              <a:t>Important to find balance between yield and flavor of reconstitution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a:ea typeface="+mn-ea"/>
                <a:cs typeface="+mn-cs"/>
              </a:rPr>
              <a:t>Brings the product ABV to &lt;.50%</a:t>
            </a:r>
          </a:p>
        </p:txBody>
      </p:sp>
      <p:pic>
        <p:nvPicPr>
          <p:cNvPr id="3074" name="Picture 2">
            <a:extLst>
              <a:ext uri="{FF2B5EF4-FFF2-40B4-BE49-F238E27FC236}">
                <a16:creationId xmlns:a16="http://schemas.microsoft.com/office/drawing/2014/main" id="{48873404-ABE3-379D-61B9-7E408CC2B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90605"/>
            <a:ext cx="5408645" cy="324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941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dirty="0"/>
              <a:t>Pros and Cons of Alcohol Removal Methods</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idx="1"/>
          </p:nvPr>
        </p:nvSpPr>
        <p:spPr/>
        <p:txBody>
          <a:bodyPr/>
          <a:lstStyle/>
          <a:p>
            <a:endParaRPr lang="en-US" dirty="0"/>
          </a:p>
          <a:p>
            <a:pPr lvl="1"/>
            <a:endParaRPr lang="en-US" dirty="0"/>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graphicFrame>
        <p:nvGraphicFramePr>
          <p:cNvPr id="4" name="Table 4">
            <a:extLst>
              <a:ext uri="{FF2B5EF4-FFF2-40B4-BE49-F238E27FC236}">
                <a16:creationId xmlns:a16="http://schemas.microsoft.com/office/drawing/2014/main" id="{650EA375-B956-0FFE-C919-6449A3333F86}"/>
              </a:ext>
            </a:extLst>
          </p:cNvPr>
          <p:cNvGraphicFramePr>
            <a:graphicFrameLocks noGrp="1"/>
          </p:cNvGraphicFramePr>
          <p:nvPr/>
        </p:nvGraphicFramePr>
        <p:xfrm>
          <a:off x="828351" y="1615405"/>
          <a:ext cx="10480350" cy="3560835"/>
        </p:xfrm>
        <a:graphic>
          <a:graphicData uri="http://schemas.openxmlformats.org/drawingml/2006/table">
            <a:tbl>
              <a:tblPr firstRow="1" bandRow="1">
                <a:tableStyleId>{5C22544A-7EE6-4342-B048-85BDC9FD1C3A}</a:tableStyleId>
              </a:tblPr>
              <a:tblGrid>
                <a:gridCol w="3493450">
                  <a:extLst>
                    <a:ext uri="{9D8B030D-6E8A-4147-A177-3AD203B41FA5}">
                      <a16:colId xmlns:a16="http://schemas.microsoft.com/office/drawing/2014/main" val="401996691"/>
                    </a:ext>
                  </a:extLst>
                </a:gridCol>
                <a:gridCol w="3493450">
                  <a:extLst>
                    <a:ext uri="{9D8B030D-6E8A-4147-A177-3AD203B41FA5}">
                      <a16:colId xmlns:a16="http://schemas.microsoft.com/office/drawing/2014/main" val="2805050138"/>
                    </a:ext>
                  </a:extLst>
                </a:gridCol>
                <a:gridCol w="3493450">
                  <a:extLst>
                    <a:ext uri="{9D8B030D-6E8A-4147-A177-3AD203B41FA5}">
                      <a16:colId xmlns:a16="http://schemas.microsoft.com/office/drawing/2014/main" val="4120927491"/>
                    </a:ext>
                  </a:extLst>
                </a:gridCol>
              </a:tblGrid>
              <a:tr h="634755">
                <a:tc>
                  <a:txBody>
                    <a:bodyPr/>
                    <a:lstStyle/>
                    <a:p>
                      <a:endParaRPr lang="en-US" dirty="0"/>
                    </a:p>
                  </a:txBody>
                  <a:tcPr/>
                </a:tc>
                <a:tc>
                  <a:txBody>
                    <a:bodyPr/>
                    <a:lstStyle/>
                    <a:p>
                      <a:r>
                        <a:rPr lang="en-US" dirty="0"/>
                        <a:t>Thermal/Evaporative</a:t>
                      </a:r>
                    </a:p>
                  </a:txBody>
                  <a:tcPr/>
                </a:tc>
                <a:tc>
                  <a:txBody>
                    <a:bodyPr/>
                    <a:lstStyle/>
                    <a:p>
                      <a:r>
                        <a:rPr lang="en-US" dirty="0"/>
                        <a:t>Membrane</a:t>
                      </a:r>
                    </a:p>
                  </a:txBody>
                  <a:tcPr/>
                </a:tc>
                <a:extLst>
                  <a:ext uri="{0D108BD9-81ED-4DB2-BD59-A6C34878D82A}">
                    <a16:rowId xmlns:a16="http://schemas.microsoft.com/office/drawing/2014/main" val="2649982899"/>
                  </a:ext>
                </a:extLst>
              </a:tr>
              <a:tr h="1095605">
                <a:tc>
                  <a:txBody>
                    <a:bodyPr/>
                    <a:lstStyle/>
                    <a:p>
                      <a:r>
                        <a:rPr lang="en-US" dirty="0"/>
                        <a:t>Pros</a:t>
                      </a:r>
                    </a:p>
                  </a:txBody>
                  <a:tcPr/>
                </a:tc>
                <a:tc>
                  <a:txBody>
                    <a:bodyPr/>
                    <a:lstStyle/>
                    <a:p>
                      <a:pPr marL="285750" indent="-285750">
                        <a:buFont typeface="Arial" panose="020B0604020202020204" pitchFamily="34" charset="0"/>
                        <a:buChar char="•"/>
                      </a:pPr>
                      <a:r>
                        <a:rPr lang="en-US" dirty="0"/>
                        <a:t>Fully fermented beer</a:t>
                      </a:r>
                    </a:p>
                    <a:p>
                      <a:pPr marL="285750" indent="-285750">
                        <a:buFont typeface="Arial" panose="020B0604020202020204" pitchFamily="34" charset="0"/>
                        <a:buChar char="•"/>
                      </a:pPr>
                      <a:r>
                        <a:rPr lang="en-US" dirty="0"/>
                        <a:t>Dual output streams</a:t>
                      </a:r>
                    </a:p>
                    <a:p>
                      <a:pPr marL="285750" indent="-285750">
                        <a:buFont typeface="Arial" panose="020B0604020202020204" pitchFamily="34" charset="0"/>
                        <a:buChar char="•"/>
                      </a:pPr>
                      <a:r>
                        <a:rPr lang="en-US" dirty="0"/>
                        <a:t>Particulate flexibility</a:t>
                      </a:r>
                    </a:p>
                    <a:p>
                      <a:pPr marL="285750" indent="-285750">
                        <a:buFont typeface="Arial" panose="020B0604020202020204" pitchFamily="34" charset="0"/>
                        <a:buChar char="•"/>
                      </a:pPr>
                      <a:r>
                        <a:rPr lang="en-US" dirty="0"/>
                        <a:t>0.0 capability</a:t>
                      </a:r>
                    </a:p>
                  </a:txBody>
                  <a:tcPr/>
                </a:tc>
                <a:tc>
                  <a:txBody>
                    <a:bodyPr/>
                    <a:lstStyle/>
                    <a:p>
                      <a:pPr marL="285750" indent="-285750">
                        <a:buFont typeface="Arial" panose="020B0604020202020204" pitchFamily="34" charset="0"/>
                        <a:buChar char="•"/>
                      </a:pPr>
                      <a:r>
                        <a:rPr lang="en-US" dirty="0"/>
                        <a:t>Fully fermented beer</a:t>
                      </a:r>
                    </a:p>
                    <a:p>
                      <a:pPr marL="285750" indent="-285750">
                        <a:buFont typeface="Arial" panose="020B0604020202020204" pitchFamily="34" charset="0"/>
                        <a:buChar char="•"/>
                      </a:pPr>
                      <a:r>
                        <a:rPr lang="en-US" dirty="0"/>
                        <a:t>Dual output streams</a:t>
                      </a:r>
                    </a:p>
                    <a:p>
                      <a:pPr marL="285750" indent="-285750">
                        <a:buFont typeface="Arial" panose="020B0604020202020204" pitchFamily="34" charset="0"/>
                        <a:buChar char="•"/>
                      </a:pPr>
                      <a:r>
                        <a:rPr lang="en-US" dirty="0"/>
                        <a:t>Scalable</a:t>
                      </a:r>
                    </a:p>
                    <a:p>
                      <a:pPr marL="285750" indent="-285750">
                        <a:buFont typeface="Arial" panose="020B0604020202020204" pitchFamily="34" charset="0"/>
                        <a:buChar char="•"/>
                      </a:pPr>
                      <a:r>
                        <a:rPr lang="en-US" dirty="0"/>
                        <a:t>Selective membranes</a:t>
                      </a:r>
                    </a:p>
                    <a:p>
                      <a:endParaRPr lang="en-US" dirty="0"/>
                    </a:p>
                  </a:txBody>
                  <a:tcPr/>
                </a:tc>
                <a:extLst>
                  <a:ext uri="{0D108BD9-81ED-4DB2-BD59-A6C34878D82A}">
                    <a16:rowId xmlns:a16="http://schemas.microsoft.com/office/drawing/2014/main" val="528589321"/>
                  </a:ext>
                </a:extLst>
              </a:tr>
              <a:tr h="1095605">
                <a:tc>
                  <a:txBody>
                    <a:bodyPr/>
                    <a:lstStyle/>
                    <a:p>
                      <a:r>
                        <a:rPr lang="en-US" dirty="0"/>
                        <a:t>Cons</a:t>
                      </a:r>
                    </a:p>
                  </a:txBody>
                  <a:tcPr/>
                </a:tc>
                <a:tc>
                  <a:txBody>
                    <a:bodyPr/>
                    <a:lstStyle/>
                    <a:p>
                      <a:pPr marL="285750" indent="-285750">
                        <a:buFont typeface="Arial" panose="020B0604020202020204" pitchFamily="34" charset="0"/>
                        <a:buChar char="•"/>
                      </a:pPr>
                      <a:r>
                        <a:rPr lang="en-US" dirty="0"/>
                        <a:t>Capex and </a:t>
                      </a:r>
                      <a:r>
                        <a:rPr lang="en-US" dirty="0" err="1"/>
                        <a:t>opex</a:t>
                      </a:r>
                      <a:endParaRPr lang="en-US" dirty="0"/>
                    </a:p>
                    <a:p>
                      <a:pPr marL="285750" indent="-285750">
                        <a:buFont typeface="Arial" panose="020B0604020202020204" pitchFamily="34" charset="0"/>
                        <a:buChar char="•"/>
                      </a:pPr>
                      <a:r>
                        <a:rPr lang="en-US" dirty="0"/>
                        <a:t>Higher liquid temp needed to reach boiling point – thermal degradation</a:t>
                      </a:r>
                    </a:p>
                  </a:txBody>
                  <a:tcPr/>
                </a:tc>
                <a:tc>
                  <a:txBody>
                    <a:bodyPr/>
                    <a:lstStyle/>
                    <a:p>
                      <a:pPr marL="285750" indent="-285750">
                        <a:buFont typeface="Arial" panose="020B0604020202020204" pitchFamily="34" charset="0"/>
                        <a:buChar char="•"/>
                      </a:pPr>
                      <a:r>
                        <a:rPr lang="en-US" dirty="0"/>
                        <a:t>Larger capex and </a:t>
                      </a:r>
                      <a:r>
                        <a:rPr lang="en-US" dirty="0" err="1"/>
                        <a:t>opex</a:t>
                      </a:r>
                      <a:endParaRPr lang="en-US" dirty="0"/>
                    </a:p>
                    <a:p>
                      <a:pPr marL="285750" indent="-285750">
                        <a:buFont typeface="Arial" panose="020B0604020202020204" pitchFamily="34" charset="0"/>
                        <a:buChar char="•"/>
                      </a:pPr>
                      <a:r>
                        <a:rPr lang="en-US" dirty="0"/>
                        <a:t>Membrane fouling considerations</a:t>
                      </a:r>
                    </a:p>
                    <a:p>
                      <a:endParaRPr lang="en-US" dirty="0"/>
                    </a:p>
                  </a:txBody>
                  <a:tcPr/>
                </a:tc>
                <a:extLst>
                  <a:ext uri="{0D108BD9-81ED-4DB2-BD59-A6C34878D82A}">
                    <a16:rowId xmlns:a16="http://schemas.microsoft.com/office/drawing/2014/main" val="2030417691"/>
                  </a:ext>
                </a:extLst>
              </a:tr>
            </a:tbl>
          </a:graphicData>
        </a:graphic>
      </p:graphicFrame>
    </p:spTree>
    <p:extLst>
      <p:ext uri="{BB962C8B-B14F-4D97-AF65-F5344CB8AC3E}">
        <p14:creationId xmlns:p14="http://schemas.microsoft.com/office/powerpoint/2010/main" val="105971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100">
                <a:solidFill>
                  <a:schemeClr val="tx1"/>
                </a:solidFill>
              </a:rPr>
              <a:t>Sensory Attributes of Ethanol</a:t>
            </a:r>
          </a:p>
        </p:txBody>
      </p:sp>
      <p:grpSp>
        <p:nvGrpSpPr>
          <p:cNvPr id="19"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n-US" sz="2000" dirty="0">
                <a:solidFill>
                  <a:schemeClr val="tx1"/>
                </a:solidFill>
              </a:rPr>
              <a:t>Sweet/Bitter/Sour</a:t>
            </a:r>
          </a:p>
          <a:p>
            <a:pPr lvl="1">
              <a:buFont typeface="Arial" panose="020B0604020202020204" pitchFamily="34" charset="0"/>
              <a:buChar char="•"/>
            </a:pPr>
            <a:r>
              <a:rPr lang="en-US" dirty="0" err="1">
                <a:solidFill>
                  <a:schemeClr val="tx1"/>
                </a:solidFill>
              </a:rPr>
              <a:t>Scinska</a:t>
            </a:r>
            <a:r>
              <a:rPr lang="en-US" dirty="0">
                <a:solidFill>
                  <a:schemeClr val="tx1"/>
                </a:solidFill>
              </a:rPr>
              <a:t> et al, “Bitter and sweet components of ethanol taste in humans”</a:t>
            </a:r>
          </a:p>
          <a:p>
            <a:r>
              <a:rPr lang="en-US" sz="2000" dirty="0">
                <a:solidFill>
                  <a:schemeClr val="tx1"/>
                </a:solidFill>
              </a:rPr>
              <a:t>Alcohol “heat”</a:t>
            </a:r>
          </a:p>
          <a:p>
            <a:r>
              <a:rPr lang="en-US" sz="2000" dirty="0">
                <a:solidFill>
                  <a:schemeClr val="tx1"/>
                </a:solidFill>
              </a:rPr>
              <a:t>Solvent properties</a:t>
            </a:r>
          </a:p>
          <a:p>
            <a:pPr lvl="1">
              <a:buFont typeface="Arial" panose="020B0604020202020204" pitchFamily="34" charset="0"/>
              <a:buChar char="•"/>
            </a:pPr>
            <a:endParaRPr lang="en-US" dirty="0">
              <a:solidFill>
                <a:schemeClr val="tx1"/>
              </a:solidFill>
            </a:endParaRPr>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12" name="Picture Placeholder 11" descr="A model of a molecule&#10;&#10;Description automatically generated">
            <a:extLst>
              <a:ext uri="{FF2B5EF4-FFF2-40B4-BE49-F238E27FC236}">
                <a16:creationId xmlns:a16="http://schemas.microsoft.com/office/drawing/2014/main" id="{F54D8855-4B78-CFCF-39F3-1B9C31A81C3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r="4" b="3065"/>
          <a:stretch/>
        </p:blipFill>
        <p:spPr>
          <a:xfrm>
            <a:off x="5977788" y="799352"/>
            <a:ext cx="5425410" cy="5259296"/>
          </a:xfrm>
          <a:prstGeom prst="rect">
            <a:avLst/>
          </a:prstGeom>
        </p:spPr>
      </p:pic>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5915699-0F63-4C61-80D8-C6D5EC39C3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104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sz="3600" dirty="0"/>
              <a:t>De-</a:t>
            </a:r>
            <a:r>
              <a:rPr lang="en-US" sz="3600" dirty="0" err="1"/>
              <a:t>alcoholization</a:t>
            </a:r>
            <a:r>
              <a:rPr lang="en-US" sz="3600" dirty="0"/>
              <a:t> and Sensory</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type="body" idx="1"/>
          </p:nvPr>
        </p:nvSpPr>
        <p:spPr/>
        <p:txBody>
          <a:bodyPr>
            <a:normAutofit fontScale="92500" lnSpcReduction="10000"/>
          </a:bodyPr>
          <a:lstStyle/>
          <a:p>
            <a:r>
              <a:rPr lang="en-US" dirty="0"/>
              <a:t> </a:t>
            </a:r>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4294967295"/>
          </p:nvPr>
        </p:nvSpPr>
        <p:spPr>
          <a:xfrm>
            <a:off x="11709400" y="6559550"/>
            <a:ext cx="482600" cy="2190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913175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dirty="0"/>
              <a:t>What is lost during your process?</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idx="1"/>
          </p:nvPr>
        </p:nvSpPr>
        <p:spPr/>
        <p:txBody>
          <a:bodyPr/>
          <a:lstStyle/>
          <a:p>
            <a:endParaRPr lang="en-US" dirty="0"/>
          </a:p>
          <a:p>
            <a:pPr lvl="1"/>
            <a:r>
              <a:rPr lang="en-US" dirty="0"/>
              <a:t>Organoleptic qualities of your permeate stream?</a:t>
            </a:r>
          </a:p>
          <a:p>
            <a:pPr lvl="1"/>
            <a:r>
              <a:rPr lang="en-US" dirty="0"/>
              <a:t>Membrane Filtration</a:t>
            </a:r>
          </a:p>
          <a:p>
            <a:pPr lvl="2"/>
            <a:r>
              <a:rPr lang="en-US" dirty="0"/>
              <a:t>Balance between product integrity and operating efficiency</a:t>
            </a:r>
          </a:p>
          <a:p>
            <a:pPr lvl="3"/>
            <a:r>
              <a:rPr lang="en-US" dirty="0"/>
              <a:t>Membrane selection</a:t>
            </a:r>
          </a:p>
          <a:p>
            <a:pPr lvl="3"/>
            <a:r>
              <a:rPr lang="en-US" dirty="0"/>
              <a:t>Operational parameters</a:t>
            </a:r>
          </a:p>
          <a:p>
            <a:pPr lvl="2"/>
            <a:r>
              <a:rPr lang="en-US" dirty="0"/>
              <a:t>Concentration and dilution strategy</a:t>
            </a:r>
          </a:p>
          <a:p>
            <a:pPr lvl="3"/>
            <a:r>
              <a:rPr lang="en-US" dirty="0"/>
              <a:t>Potential impacts to head retention</a:t>
            </a:r>
          </a:p>
          <a:p>
            <a:pPr lvl="1"/>
            <a:r>
              <a:rPr lang="en-US" dirty="0"/>
              <a:t>Thermal/evaporative processes</a:t>
            </a:r>
          </a:p>
          <a:p>
            <a:pPr lvl="2"/>
            <a:r>
              <a:rPr lang="en-US" dirty="0"/>
              <a:t>Re-introduction of lost aroma fraction?</a:t>
            </a:r>
          </a:p>
          <a:p>
            <a:pPr lvl="1"/>
            <a:r>
              <a:rPr lang="en-US" dirty="0"/>
              <a:t>Solvent properties of your beer</a:t>
            </a:r>
          </a:p>
          <a:p>
            <a:pPr lvl="2"/>
            <a:r>
              <a:rPr lang="en-US" dirty="0"/>
              <a:t>Impact to hopping and adjunct additions</a:t>
            </a:r>
          </a:p>
          <a:p>
            <a:pPr lvl="3"/>
            <a:endParaRPr lang="en-US" dirty="0"/>
          </a:p>
          <a:p>
            <a:pPr lvl="2"/>
            <a:endParaRPr lang="en-US" dirty="0"/>
          </a:p>
          <a:p>
            <a:pPr lvl="2"/>
            <a:endParaRPr lang="en-US" dirty="0"/>
          </a:p>
          <a:p>
            <a:pPr lvl="2"/>
            <a:endParaRPr lang="en-US" dirty="0"/>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72574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EF68-433B-4884-B280-334BD444E7D3}"/>
              </a:ext>
            </a:extLst>
          </p:cNvPr>
          <p:cNvSpPr>
            <a:spLocks noGrp="1"/>
          </p:cNvSpPr>
          <p:nvPr>
            <p:ph type="ctrTitle"/>
          </p:nvPr>
        </p:nvSpPr>
        <p:spPr>
          <a:xfrm>
            <a:off x="5355770" y="562182"/>
            <a:ext cx="5962651" cy="1616074"/>
          </a:xfrm>
        </p:spPr>
        <p:txBody>
          <a:bodyPr/>
          <a:lstStyle/>
          <a:p>
            <a:r>
              <a:rPr lang="en-US" dirty="0"/>
              <a:t>Diving Into Low and Non Alcohol Sensory </a:t>
            </a:r>
          </a:p>
        </p:txBody>
      </p:sp>
      <p:sp>
        <p:nvSpPr>
          <p:cNvPr id="3" name="TextBox 2">
            <a:extLst>
              <a:ext uri="{FF2B5EF4-FFF2-40B4-BE49-F238E27FC236}">
                <a16:creationId xmlns:a16="http://schemas.microsoft.com/office/drawing/2014/main" id="{9D777476-105E-510D-7FCD-E61FD09CB138}"/>
              </a:ext>
            </a:extLst>
          </p:cNvPr>
          <p:cNvSpPr txBox="1"/>
          <p:nvPr/>
        </p:nvSpPr>
        <p:spPr>
          <a:xfrm>
            <a:off x="5118265" y="2268186"/>
            <a:ext cx="6013441" cy="35394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Speakers:</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Ben Kehs: Deschutes Brewing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Richard Preiss: Escarpment Laboratories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Ryan Bross: Surly Brewing Company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Lindsay Barr: </a:t>
            </a:r>
            <a:r>
              <a:rPr kumimoji="0" lang="en-US"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DraughtLab</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Sensory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Moderator: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Molly Browning, </a:t>
            </a:r>
            <a:r>
              <a:rPr lang="en-US" sz="2400" dirty="0" err="1">
                <a:solidFill>
                  <a:prstClr val="white"/>
                </a:solidFill>
                <a:latin typeface="Calibri" panose="020F0502020204030204" pitchFamily="34" charset="0"/>
                <a:cs typeface="Times New Roman" panose="02020603050405020304" pitchFamily="18" charset="0"/>
              </a:rPr>
              <a:t>Lallemand</a:t>
            </a:r>
            <a:r>
              <a:rPr lang="en-US" sz="2400" dirty="0">
                <a:solidFill>
                  <a:prstClr val="white"/>
                </a:solidFill>
                <a:latin typeface="Calibri" panose="020F0502020204030204" pitchFamily="34" charset="0"/>
                <a:cs typeface="Times New Roman" panose="02020603050405020304" pitchFamily="18" charset="0"/>
              </a:rPr>
              <a:t> Brewing</a:t>
            </a:r>
            <a:endParaRPr kumimoji="0" lang="en-US" sz="24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794903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dirty="0"/>
              <a:t>Oxygen and Stabilization – Sensory </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idx="1"/>
          </p:nvPr>
        </p:nvSpPr>
        <p:spPr/>
        <p:txBody>
          <a:bodyPr/>
          <a:lstStyle/>
          <a:p>
            <a:endParaRPr lang="en-US" dirty="0"/>
          </a:p>
          <a:p>
            <a:pPr lvl="1"/>
            <a:r>
              <a:rPr lang="en-US" dirty="0"/>
              <a:t>Oxidation considerations</a:t>
            </a:r>
          </a:p>
          <a:p>
            <a:pPr lvl="2"/>
            <a:r>
              <a:rPr lang="en-US" dirty="0"/>
              <a:t>Process complexity – more touch points and equipment </a:t>
            </a:r>
          </a:p>
          <a:p>
            <a:pPr lvl="1"/>
            <a:r>
              <a:rPr lang="en-US" dirty="0"/>
              <a:t>Stabilization</a:t>
            </a:r>
          </a:p>
          <a:p>
            <a:pPr lvl="2"/>
            <a:r>
              <a:rPr lang="en-US" dirty="0"/>
              <a:t>Flavor impact of preservatives?</a:t>
            </a:r>
          </a:p>
          <a:p>
            <a:pPr lvl="2"/>
            <a:r>
              <a:rPr lang="en-US" dirty="0"/>
              <a:t>Thermal degradation of pasteurization</a:t>
            </a:r>
          </a:p>
          <a:p>
            <a:pPr lvl="3"/>
            <a:endParaRPr lang="en-US" dirty="0"/>
          </a:p>
          <a:p>
            <a:pPr lvl="3"/>
            <a:endParaRPr lang="en-US" dirty="0"/>
          </a:p>
          <a:p>
            <a:pPr lvl="2"/>
            <a:endParaRPr lang="en-US" dirty="0"/>
          </a:p>
          <a:p>
            <a:pPr lvl="2"/>
            <a:endParaRPr lang="en-US" dirty="0"/>
          </a:p>
          <a:p>
            <a:pPr lvl="2"/>
            <a:endParaRPr lang="en-US" dirty="0"/>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212433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sz="3600" dirty="0"/>
              <a:t>How to close the gap</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type="body" idx="1"/>
          </p:nvPr>
        </p:nvSpPr>
        <p:spPr/>
        <p:txBody>
          <a:bodyPr>
            <a:normAutofit fontScale="92500" lnSpcReduction="10000"/>
          </a:bodyPr>
          <a:lstStyle/>
          <a:p>
            <a:r>
              <a:rPr lang="en-US" dirty="0"/>
              <a:t> </a:t>
            </a:r>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4294967295"/>
          </p:nvPr>
        </p:nvSpPr>
        <p:spPr>
          <a:xfrm>
            <a:off x="11709400" y="6559550"/>
            <a:ext cx="482600" cy="2190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206182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dirty="0"/>
              <a:t>How to close the gap</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idx="1"/>
          </p:nvPr>
        </p:nvSpPr>
        <p:spPr/>
        <p:txBody>
          <a:bodyPr/>
          <a:lstStyle/>
          <a:p>
            <a:pPr marL="285750" lvl="1" indent="0">
              <a:buNone/>
            </a:pPr>
            <a:endParaRPr lang="en-US" dirty="0"/>
          </a:p>
          <a:p>
            <a:pPr lvl="1"/>
            <a:r>
              <a:rPr lang="en-US" dirty="0"/>
              <a:t>Consider your process</a:t>
            </a:r>
          </a:p>
          <a:p>
            <a:pPr lvl="2"/>
            <a:r>
              <a:rPr lang="en-US" dirty="0"/>
              <a:t>Addition timings</a:t>
            </a:r>
          </a:p>
          <a:p>
            <a:pPr lvl="1"/>
            <a:endParaRPr lang="en-US" dirty="0"/>
          </a:p>
          <a:p>
            <a:pPr lvl="1"/>
            <a:r>
              <a:rPr lang="en-US" dirty="0"/>
              <a:t>Common body/sweet/mouthfeel adjustments</a:t>
            </a:r>
          </a:p>
          <a:p>
            <a:pPr lvl="2"/>
            <a:r>
              <a:rPr lang="en-US" dirty="0"/>
              <a:t>Higher final extract</a:t>
            </a:r>
          </a:p>
          <a:p>
            <a:pPr lvl="2"/>
            <a:r>
              <a:rPr lang="en-US" dirty="0"/>
              <a:t>Maltodextrin</a:t>
            </a:r>
          </a:p>
          <a:p>
            <a:pPr lvl="2"/>
            <a:r>
              <a:rPr lang="en-US" dirty="0"/>
              <a:t>Glycerol/glycols</a:t>
            </a:r>
          </a:p>
          <a:p>
            <a:pPr lvl="2"/>
            <a:r>
              <a:rPr lang="en-US" dirty="0"/>
              <a:t>Lactose</a:t>
            </a:r>
          </a:p>
          <a:p>
            <a:pPr marL="628650" lvl="2" indent="0">
              <a:buNone/>
            </a:pPr>
            <a:endParaRPr lang="en-US" dirty="0"/>
          </a:p>
          <a:p>
            <a:pPr lvl="1"/>
            <a:r>
              <a:rPr lang="en-US" dirty="0"/>
              <a:t>Capsaicin for alcohol heat???</a:t>
            </a:r>
          </a:p>
          <a:p>
            <a:pPr lvl="1"/>
            <a:endParaRPr lang="en-US" dirty="0"/>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348216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dirty="0"/>
              <a:t>How to close the gap</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idx="1"/>
          </p:nvPr>
        </p:nvSpPr>
        <p:spPr/>
        <p:txBody>
          <a:bodyPr/>
          <a:lstStyle/>
          <a:p>
            <a:endParaRPr lang="en-US" dirty="0"/>
          </a:p>
          <a:p>
            <a:pPr lvl="1"/>
            <a:r>
              <a:rPr lang="en-US" dirty="0"/>
              <a:t>Hop Aroma/Flavor</a:t>
            </a:r>
          </a:p>
          <a:p>
            <a:pPr lvl="2"/>
            <a:r>
              <a:rPr lang="en-US" dirty="0"/>
              <a:t>Cold side hop products</a:t>
            </a:r>
          </a:p>
          <a:p>
            <a:pPr marL="628650" lvl="2" indent="0">
              <a:buNone/>
            </a:pPr>
            <a:endParaRPr lang="en-US" dirty="0"/>
          </a:p>
          <a:p>
            <a:pPr lvl="1"/>
            <a:r>
              <a:rPr lang="en-US" dirty="0"/>
              <a:t>Haze</a:t>
            </a:r>
          </a:p>
          <a:p>
            <a:pPr lvl="2"/>
            <a:r>
              <a:rPr lang="en-US" dirty="0"/>
              <a:t>Haze stabilizers (tannic acid)</a:t>
            </a:r>
          </a:p>
          <a:p>
            <a:pPr lvl="1"/>
            <a:endParaRPr lang="en-US" dirty="0"/>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4199909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3B7D-440E-DFA1-CB46-156B08E21BA1}"/>
              </a:ext>
            </a:extLst>
          </p:cNvPr>
          <p:cNvSpPr>
            <a:spLocks noGrp="1"/>
          </p:cNvSpPr>
          <p:nvPr>
            <p:ph type="title"/>
          </p:nvPr>
        </p:nvSpPr>
        <p:spPr/>
        <p:txBody>
          <a:bodyPr/>
          <a:lstStyle/>
          <a:p>
            <a:r>
              <a:rPr lang="en-US" dirty="0"/>
              <a:t>Protect your customer!</a:t>
            </a:r>
          </a:p>
        </p:txBody>
      </p:sp>
      <p:sp>
        <p:nvSpPr>
          <p:cNvPr id="3" name="Content Placeholder 2">
            <a:extLst>
              <a:ext uri="{FF2B5EF4-FFF2-40B4-BE49-F238E27FC236}">
                <a16:creationId xmlns:a16="http://schemas.microsoft.com/office/drawing/2014/main" id="{63D09327-52EA-A206-0870-C842D4EE2458}"/>
              </a:ext>
            </a:extLst>
          </p:cNvPr>
          <p:cNvSpPr>
            <a:spLocks noGrp="1"/>
          </p:cNvSpPr>
          <p:nvPr>
            <p:ph idx="1"/>
          </p:nvPr>
        </p:nvSpPr>
        <p:spPr>
          <a:xfrm>
            <a:off x="495300" y="1485900"/>
            <a:ext cx="4772025" cy="4764024"/>
          </a:xfrm>
        </p:spPr>
        <p:txBody>
          <a:bodyPr/>
          <a:lstStyle/>
          <a:p>
            <a:r>
              <a:rPr lang="en-US" dirty="0">
                <a:hlinkClick r:id="rId2"/>
              </a:rPr>
              <a:t>Non-alcohol Beer:  A Review and Key Considerations (Brewers Association)</a:t>
            </a:r>
            <a:endParaRPr lang="en-US" dirty="0"/>
          </a:p>
        </p:txBody>
      </p:sp>
      <p:sp>
        <p:nvSpPr>
          <p:cNvPr id="4" name="Slide Number Placeholder 3">
            <a:extLst>
              <a:ext uri="{FF2B5EF4-FFF2-40B4-BE49-F238E27FC236}">
                <a16:creationId xmlns:a16="http://schemas.microsoft.com/office/drawing/2014/main" id="{D1B0D220-7FE6-8ECF-9D8B-D72767F98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1026" name="Picture 2" descr="Details are in the caption following the image">
            <a:extLst>
              <a:ext uri="{FF2B5EF4-FFF2-40B4-BE49-F238E27FC236}">
                <a16:creationId xmlns:a16="http://schemas.microsoft.com/office/drawing/2014/main" id="{20306875-6008-D7EA-ABDD-5258A1C33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491" y="1097280"/>
            <a:ext cx="6883256" cy="504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054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dirty="0"/>
              <a:t>Thanks to:</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idx="1"/>
          </p:nvPr>
        </p:nvSpPr>
        <p:spPr/>
        <p:txBody>
          <a:bodyPr/>
          <a:lstStyle/>
          <a:p>
            <a:endParaRPr lang="en-US" dirty="0"/>
          </a:p>
          <a:p>
            <a:pPr lvl="1"/>
            <a:r>
              <a:rPr lang="en-US" dirty="0"/>
              <a:t>Ryan Brei, Deschutes Brewery</a:t>
            </a:r>
          </a:p>
          <a:p>
            <a:pPr lvl="1"/>
            <a:endParaRPr lang="en-US" dirty="0"/>
          </a:p>
          <a:p>
            <a:pPr lvl="1"/>
            <a:r>
              <a:rPr lang="en-US" dirty="0"/>
              <a:t>Ben Jordan, ABV Technology</a:t>
            </a:r>
          </a:p>
          <a:p>
            <a:pPr lvl="2"/>
            <a:r>
              <a:rPr lang="en-US" dirty="0"/>
              <a:t>“A Guide to NA Beer Production”</a:t>
            </a:r>
          </a:p>
          <a:p>
            <a:pPr lvl="2"/>
            <a:endParaRPr lang="en-US" dirty="0"/>
          </a:p>
          <a:p>
            <a:pPr lvl="1"/>
            <a:r>
              <a:rPr lang="en-US" dirty="0" err="1"/>
              <a:t>Scinska</a:t>
            </a:r>
            <a:r>
              <a:rPr lang="en-US" dirty="0"/>
              <a:t> et al</a:t>
            </a:r>
          </a:p>
          <a:p>
            <a:pPr lvl="2"/>
            <a:r>
              <a:rPr lang="en-US" sz="2000" dirty="0"/>
              <a:t>“Bitter and sweet components of ethanol taste in humans”</a:t>
            </a:r>
          </a:p>
          <a:p>
            <a:pPr lvl="2"/>
            <a:endParaRPr lang="en-US" sz="2000" dirty="0"/>
          </a:p>
          <a:p>
            <a:pPr lvl="1"/>
            <a:r>
              <a:rPr lang="en-US" dirty="0"/>
              <a:t>Brewers Association </a:t>
            </a:r>
          </a:p>
          <a:p>
            <a:pPr lvl="2"/>
            <a:r>
              <a:rPr lang="en-US" sz="2000" dirty="0"/>
              <a:t>Authors of “Non-alcohol Beer:  A Review and Key Considerations”</a:t>
            </a:r>
          </a:p>
          <a:p>
            <a:pPr lvl="1"/>
            <a:endParaRPr lang="en-US" dirty="0"/>
          </a:p>
          <a:p>
            <a:pPr lvl="1"/>
            <a:endParaRPr lang="en-US" dirty="0"/>
          </a:p>
          <a:p>
            <a:pPr lvl="1"/>
            <a:endParaRPr lang="en-US" dirty="0"/>
          </a:p>
          <a:p>
            <a:pPr lvl="1"/>
            <a:endParaRPr lang="en-US" dirty="0"/>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403248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dirty="0"/>
              <a:t>Thank You</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idx="1"/>
          </p:nvPr>
        </p:nvSpPr>
        <p:spPr/>
        <p:txBody>
          <a:bodyPr/>
          <a:lstStyle/>
          <a:p>
            <a:endParaRPr lang="en-US" dirty="0"/>
          </a:p>
          <a:p>
            <a:pPr marL="285750" lvl="1" indent="0">
              <a:buNone/>
            </a:pPr>
            <a:r>
              <a:rPr lang="en-US" dirty="0"/>
              <a:t>Ben Kehs</a:t>
            </a:r>
          </a:p>
          <a:p>
            <a:pPr marL="285750" lvl="1" indent="0">
              <a:buNone/>
            </a:pPr>
            <a:r>
              <a:rPr lang="en-US" dirty="0"/>
              <a:t>bkehs@deschutesbrewery.com</a:t>
            </a:r>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441050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EF68-433B-4884-B280-334BD444E7D3}"/>
              </a:ext>
            </a:extLst>
          </p:cNvPr>
          <p:cNvSpPr>
            <a:spLocks noGrp="1"/>
          </p:cNvSpPr>
          <p:nvPr>
            <p:ph type="ctrTitle"/>
          </p:nvPr>
        </p:nvSpPr>
        <p:spPr>
          <a:xfrm>
            <a:off x="5486399" y="1459382"/>
            <a:ext cx="6272012" cy="3939235"/>
          </a:xfrm>
        </p:spPr>
        <p:txBody>
          <a:bodyPr/>
          <a:lstStyle/>
          <a:p>
            <a:r>
              <a:rPr lang="en-US" dirty="0"/>
              <a:t>Maltose-Negative Yeasts</a:t>
            </a:r>
            <a:br>
              <a:rPr lang="en-US" sz="2000" dirty="0"/>
            </a:br>
            <a:br>
              <a:rPr lang="en-US" dirty="0"/>
            </a:br>
            <a:r>
              <a:rPr lang="en-US" sz="1800" dirty="0"/>
              <a:t>Richard Preiss</a:t>
            </a:r>
            <a:br>
              <a:rPr lang="en-US" sz="1800" dirty="0"/>
            </a:br>
            <a:r>
              <a:rPr lang="en-US" sz="1800" dirty="0"/>
              <a:t>NABLAB Workshop</a:t>
            </a:r>
            <a:endParaRPr lang="en-US" dirty="0"/>
          </a:p>
        </p:txBody>
      </p:sp>
    </p:spTree>
    <p:extLst>
      <p:ext uri="{BB962C8B-B14F-4D97-AF65-F5344CB8AC3E}">
        <p14:creationId xmlns:p14="http://schemas.microsoft.com/office/powerpoint/2010/main" val="3823084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lstStyle/>
          <a:p>
            <a:r>
              <a:rPr lang="en-US" dirty="0"/>
              <a:t>NA Beer Production Methods</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graphicFrame>
        <p:nvGraphicFramePr>
          <p:cNvPr id="6" name="Google Shape;87;p15">
            <a:extLst>
              <a:ext uri="{FF2B5EF4-FFF2-40B4-BE49-F238E27FC236}">
                <a16:creationId xmlns:a16="http://schemas.microsoft.com/office/drawing/2014/main" id="{3E5B2DC1-1CE5-5294-DA45-354BC8FCB201}"/>
              </a:ext>
            </a:extLst>
          </p:cNvPr>
          <p:cNvGraphicFramePr/>
          <p:nvPr>
            <p:extLst/>
          </p:nvPr>
        </p:nvGraphicFramePr>
        <p:xfrm>
          <a:off x="1235836" y="1225371"/>
          <a:ext cx="7239000" cy="4754730"/>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t>Dealcoholization Methods</a:t>
                      </a:r>
                      <a:endParaRPr b="1"/>
                    </a:p>
                  </a:txBody>
                  <a:tcPr marL="91425" marR="91425" marT="91425" marB="91425"/>
                </a:tc>
                <a:tc>
                  <a:txBody>
                    <a:bodyPr/>
                    <a:lstStyle/>
                    <a:p>
                      <a:pPr marL="0" lvl="0" indent="0" algn="l" rtl="0">
                        <a:spcBef>
                          <a:spcPts val="0"/>
                        </a:spcBef>
                        <a:spcAft>
                          <a:spcPts val="0"/>
                        </a:spcAft>
                        <a:buNone/>
                      </a:pPr>
                      <a:r>
                        <a:rPr lang="en" b="1"/>
                        <a:t>Fermentation Methods</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Clr>
                          <a:schemeClr val="dk1"/>
                        </a:buClr>
                        <a:buSzPts val="1100"/>
                        <a:buFont typeface="Arial"/>
                        <a:buNone/>
                      </a:pPr>
                      <a:r>
                        <a:rPr lang="en"/>
                        <a:t>Evaporation (e.g. vacuum distillation)</a:t>
                      </a: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b="1" dirty="0"/>
                        <a:t>Limited fermentation with maltose negative yeasts </a:t>
                      </a:r>
                      <a:r>
                        <a:rPr lang="en" dirty="0"/>
                        <a:t>(~10-25% attenuation)</a:t>
                      </a:r>
                      <a:endParaRPr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Membranes (e.g. reverse osmosis)</a:t>
                      </a:r>
                      <a:endParaRPr/>
                    </a:p>
                  </a:txBody>
                  <a:tcPr marL="91425" marR="91425" marT="91425" marB="91425"/>
                </a:tc>
                <a:tc>
                  <a:txBody>
                    <a:bodyPr/>
                    <a:lstStyle/>
                    <a:p>
                      <a:pPr marL="0" lvl="0" indent="0" algn="l" rtl="0">
                        <a:spcBef>
                          <a:spcPts val="0"/>
                        </a:spcBef>
                        <a:spcAft>
                          <a:spcPts val="0"/>
                        </a:spcAft>
                        <a:buNone/>
                      </a:pPr>
                      <a:r>
                        <a:rPr lang="en" b="1" dirty="0"/>
                        <a:t>Limited fermentation with </a:t>
                      </a:r>
                      <a:r>
                        <a:rPr lang="en" b="1" dirty="0" err="1"/>
                        <a:t>maltotriose</a:t>
                      </a:r>
                      <a:r>
                        <a:rPr lang="en" b="1" dirty="0"/>
                        <a:t> negative yeasts </a:t>
                      </a:r>
                      <a:r>
                        <a:rPr lang="en" dirty="0"/>
                        <a:t>(~40-60% attenuation) </a:t>
                      </a:r>
                      <a:endParaRPr dirty="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b="1" dirty="0"/>
                        <a:t>Arrested fermentation </a:t>
                      </a:r>
                      <a:r>
                        <a:rPr lang="en" dirty="0"/>
                        <a:t>(cooling or removing yeast before completion)</a:t>
                      </a:r>
                      <a:endParaRPr dirty="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b="1" dirty="0"/>
                        <a:t>Cold contact fermentation </a:t>
                      </a:r>
                      <a:r>
                        <a:rPr lang="en" dirty="0"/>
                        <a:t>(pitching yeast into cold wort) </a:t>
                      </a:r>
                      <a:endParaRPr dirty="0"/>
                    </a:p>
                  </a:txBody>
                  <a:tcPr marL="91425" marR="91425" marT="91425" marB="91425"/>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BC2A68AF-ACC4-A6FA-CFAB-CB944FB50277}"/>
              </a:ext>
            </a:extLst>
          </p:cNvPr>
          <p:cNvSpPr txBox="1"/>
          <p:nvPr/>
        </p:nvSpPr>
        <p:spPr>
          <a:xfrm>
            <a:off x="9672034" y="1790164"/>
            <a:ext cx="24249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I will be covering this topic</a:t>
            </a:r>
          </a:p>
        </p:txBody>
      </p:sp>
      <p:cxnSp>
        <p:nvCxnSpPr>
          <p:cNvPr id="10" name="Straight Arrow Connector 9">
            <a:extLst>
              <a:ext uri="{FF2B5EF4-FFF2-40B4-BE49-F238E27FC236}">
                <a16:creationId xmlns:a16="http://schemas.microsoft.com/office/drawing/2014/main" id="{195A0F5E-6F7B-2905-F092-AE9CDB781EEF}"/>
              </a:ext>
            </a:extLst>
          </p:cNvPr>
          <p:cNvCxnSpPr/>
          <p:nvPr/>
        </p:nvCxnSpPr>
        <p:spPr>
          <a:xfrm flipH="1">
            <a:off x="8641724" y="2112135"/>
            <a:ext cx="90152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555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normAutofit/>
          </a:bodyPr>
          <a:lstStyle/>
          <a:p>
            <a:r>
              <a:rPr lang="en-US" dirty="0"/>
              <a:t>Sugar profile of wort</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6" name="Google Shape;99;p17">
            <a:extLst>
              <a:ext uri="{FF2B5EF4-FFF2-40B4-BE49-F238E27FC236}">
                <a16:creationId xmlns:a16="http://schemas.microsoft.com/office/drawing/2014/main" id="{80F120FA-335F-DAA3-3CC3-B20EFA256BFA}"/>
              </a:ext>
            </a:extLst>
          </p:cNvPr>
          <p:cNvPicPr preferRelativeResize="0"/>
          <p:nvPr/>
        </p:nvPicPr>
        <p:blipFill>
          <a:blip r:embed="rId2">
            <a:alphaModFix/>
          </a:blip>
          <a:stretch>
            <a:fillRect/>
          </a:stretch>
        </p:blipFill>
        <p:spPr>
          <a:xfrm>
            <a:off x="2488418" y="1300950"/>
            <a:ext cx="6204821" cy="5099850"/>
          </a:xfrm>
          <a:prstGeom prst="rect">
            <a:avLst/>
          </a:prstGeom>
          <a:noFill/>
          <a:ln>
            <a:noFill/>
          </a:ln>
        </p:spPr>
      </p:pic>
      <p:sp>
        <p:nvSpPr>
          <p:cNvPr id="8" name="Google Shape;100;p17">
            <a:extLst>
              <a:ext uri="{FF2B5EF4-FFF2-40B4-BE49-F238E27FC236}">
                <a16:creationId xmlns:a16="http://schemas.microsoft.com/office/drawing/2014/main" id="{F3DB113F-AA67-5F44-5261-7444A83228EF}"/>
              </a:ext>
            </a:extLst>
          </p:cNvPr>
          <p:cNvSpPr txBox="1"/>
          <p:nvPr/>
        </p:nvSpPr>
        <p:spPr>
          <a:xfrm>
            <a:off x="9874851" y="6165869"/>
            <a:ext cx="5090400" cy="39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900" b="0" i="0" u="none" strike="noStrike" kern="1200" cap="none" spc="0" normalizeH="0" baseline="0" noProof="0">
                <a:ln>
                  <a:noFill/>
                </a:ln>
                <a:solidFill>
                  <a:prstClr val="black"/>
                </a:solidFill>
                <a:effectLst/>
                <a:uLnTx/>
                <a:uFillTx/>
                <a:latin typeface="Karla"/>
                <a:ea typeface="Karla"/>
                <a:cs typeface="Karla"/>
                <a:sym typeface="Karla"/>
              </a:rPr>
              <a:t>Source: Eureka Brewing</a:t>
            </a:r>
            <a:endParaRPr kumimoji="0" sz="900" b="0" i="0" u="none" strike="noStrike" kern="1200" cap="none" spc="0" normalizeH="0" baseline="0" noProof="0">
              <a:ln>
                <a:noFill/>
              </a:ln>
              <a:solidFill>
                <a:prstClr val="black"/>
              </a:solidFill>
              <a:effectLst/>
              <a:uLnTx/>
              <a:uFillTx/>
              <a:latin typeface="Karla"/>
              <a:ea typeface="Karla"/>
              <a:cs typeface="Karla"/>
              <a:sym typeface="Karl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Karla"/>
              <a:ea typeface="Karla"/>
              <a:cs typeface="Karla"/>
              <a:sym typeface="Karla"/>
            </a:endParaRPr>
          </a:p>
        </p:txBody>
      </p:sp>
    </p:spTree>
    <p:extLst>
      <p:ext uri="{BB962C8B-B14F-4D97-AF65-F5344CB8AC3E}">
        <p14:creationId xmlns:p14="http://schemas.microsoft.com/office/powerpoint/2010/main" val="1105654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0EB8-74F3-F22F-2ADE-4D80689063F3}"/>
              </a:ext>
            </a:extLst>
          </p:cNvPr>
          <p:cNvSpPr>
            <a:spLocks noGrp="1"/>
          </p:cNvSpPr>
          <p:nvPr>
            <p:ph type="title"/>
          </p:nvPr>
        </p:nvSpPr>
        <p:spPr>
          <a:xfrm>
            <a:off x="495300" y="225548"/>
            <a:ext cx="11201400" cy="871732"/>
          </a:xfrm>
        </p:spPr>
        <p:txBody>
          <a:bodyPr>
            <a:normAutofit fontScale="90000"/>
          </a:bodyPr>
          <a:lstStyle/>
          <a:p>
            <a:pPr algn="ctr"/>
            <a:r>
              <a:rPr lang="en-US" dirty="0"/>
              <a:t>Ben Kehs</a:t>
            </a:r>
            <a:br>
              <a:rPr lang="en-US" dirty="0"/>
            </a:br>
            <a:r>
              <a:rPr lang="en-US" dirty="0"/>
              <a:t>Innovation Brewing Manager, Deschutes Brewery</a:t>
            </a:r>
          </a:p>
        </p:txBody>
      </p:sp>
      <p:sp>
        <p:nvSpPr>
          <p:cNvPr id="3" name="Content Placeholder 2">
            <a:extLst>
              <a:ext uri="{FF2B5EF4-FFF2-40B4-BE49-F238E27FC236}">
                <a16:creationId xmlns:a16="http://schemas.microsoft.com/office/drawing/2014/main" id="{A6FABB7B-5509-B47C-A66B-40806D48DEC1}"/>
              </a:ext>
            </a:extLst>
          </p:cNvPr>
          <p:cNvSpPr>
            <a:spLocks noGrp="1"/>
          </p:cNvSpPr>
          <p:nvPr>
            <p:ph idx="1"/>
          </p:nvPr>
        </p:nvSpPr>
        <p:spPr/>
        <p:txBody>
          <a:bodyPr/>
          <a:lstStyle/>
          <a:p>
            <a:r>
              <a:rPr lang="en-US" kern="100" dirty="0">
                <a:latin typeface="Calibri" panose="020F0502020204030204" pitchFamily="34" charset="0"/>
                <a:ea typeface="Calibri" panose="020F0502020204030204" pitchFamily="34" charset="0"/>
                <a:cs typeface="Times New Roman" panose="02020603050405020304" pitchFamily="18" charset="0"/>
              </a:rPr>
              <a:t>Ben is currently the Innovation Brewing Manager at Deschutes Brewery, overseeing Pilot Plant, Pub Brewing, and Barrel Aging Operations</a:t>
            </a:r>
          </a:p>
          <a:p>
            <a:r>
              <a:rPr lang="en-US" kern="100" dirty="0">
                <a:latin typeface="Calibri" panose="020F0502020204030204" pitchFamily="34" charset="0"/>
                <a:ea typeface="Calibri" panose="020F0502020204030204" pitchFamily="34" charset="0"/>
                <a:cs typeface="Times New Roman" panose="02020603050405020304" pitchFamily="18" charset="0"/>
              </a:rPr>
              <a:t>Prior positions held at Deschutes include Brewer, Cellar Manager, Portland Pub Head Brewer, and Barrel Program Manager</a:t>
            </a:r>
          </a:p>
          <a:p>
            <a:r>
              <a:rPr lang="en-US" kern="100" dirty="0">
                <a:latin typeface="Calibri" panose="020F0502020204030204" pitchFamily="34" charset="0"/>
                <a:ea typeface="Calibri" panose="020F0502020204030204" pitchFamily="34" charset="0"/>
                <a:cs typeface="Times New Roman" panose="02020603050405020304" pitchFamily="18" charset="0"/>
              </a:rPr>
              <a:t>Ben received his Bachelors Degree from Penn State University and has a Diploma in Brewing from the Institute of Brewing and Distilling</a:t>
            </a:r>
          </a:p>
        </p:txBody>
      </p:sp>
      <p:sp>
        <p:nvSpPr>
          <p:cNvPr id="4" name="Slide Number Placeholder 3">
            <a:extLst>
              <a:ext uri="{FF2B5EF4-FFF2-40B4-BE49-F238E27FC236}">
                <a16:creationId xmlns:a16="http://schemas.microsoft.com/office/drawing/2014/main" id="{78002A78-F9D2-ABBC-28DC-F8591825BC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7" name="Picture Placeholder 6" descr="A person and person standing in a garden with a child&#10;&#10;Description automatically generated">
            <a:extLst>
              <a:ext uri="{FF2B5EF4-FFF2-40B4-BE49-F238E27FC236}">
                <a16:creationId xmlns:a16="http://schemas.microsoft.com/office/drawing/2014/main" id="{F7680632-EADC-E43B-3521-6AFD17768D6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928" r="4928"/>
          <a:stretch>
            <a:fillRect/>
          </a:stretch>
        </p:blipFill>
        <p:spPr/>
      </p:pic>
    </p:spTree>
    <p:extLst>
      <p:ext uri="{BB962C8B-B14F-4D97-AF65-F5344CB8AC3E}">
        <p14:creationId xmlns:p14="http://schemas.microsoft.com/office/powerpoint/2010/main" val="178472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normAutofit/>
          </a:bodyPr>
          <a:lstStyle/>
          <a:p>
            <a:r>
              <a:rPr lang="en-US" dirty="0"/>
              <a:t>Fermentation by regular yeast (ale or lager)</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6" name="Google Shape;99;p17">
            <a:extLst>
              <a:ext uri="{FF2B5EF4-FFF2-40B4-BE49-F238E27FC236}">
                <a16:creationId xmlns:a16="http://schemas.microsoft.com/office/drawing/2014/main" id="{80F120FA-335F-DAA3-3CC3-B20EFA256BFA}"/>
              </a:ext>
            </a:extLst>
          </p:cNvPr>
          <p:cNvPicPr preferRelativeResize="0"/>
          <p:nvPr/>
        </p:nvPicPr>
        <p:blipFill>
          <a:blip r:embed="rId2">
            <a:alphaModFix/>
          </a:blip>
          <a:stretch>
            <a:fillRect/>
          </a:stretch>
        </p:blipFill>
        <p:spPr>
          <a:xfrm>
            <a:off x="2488418" y="1300950"/>
            <a:ext cx="6204821" cy="5099850"/>
          </a:xfrm>
          <a:prstGeom prst="rect">
            <a:avLst/>
          </a:prstGeom>
          <a:noFill/>
          <a:ln>
            <a:noFill/>
          </a:ln>
        </p:spPr>
      </p:pic>
      <p:sp>
        <p:nvSpPr>
          <p:cNvPr id="8" name="Google Shape;100;p17">
            <a:extLst>
              <a:ext uri="{FF2B5EF4-FFF2-40B4-BE49-F238E27FC236}">
                <a16:creationId xmlns:a16="http://schemas.microsoft.com/office/drawing/2014/main" id="{F3DB113F-AA67-5F44-5261-7444A83228EF}"/>
              </a:ext>
            </a:extLst>
          </p:cNvPr>
          <p:cNvSpPr txBox="1"/>
          <p:nvPr/>
        </p:nvSpPr>
        <p:spPr>
          <a:xfrm>
            <a:off x="9874851" y="6165869"/>
            <a:ext cx="5090400" cy="39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900" b="0" i="0" u="none" strike="noStrike" kern="1200" cap="none" spc="0" normalizeH="0" baseline="0" noProof="0">
                <a:ln>
                  <a:noFill/>
                </a:ln>
                <a:solidFill>
                  <a:prstClr val="black"/>
                </a:solidFill>
                <a:effectLst/>
                <a:uLnTx/>
                <a:uFillTx/>
                <a:latin typeface="Karla"/>
                <a:ea typeface="Karla"/>
                <a:cs typeface="Karla"/>
                <a:sym typeface="Karla"/>
              </a:rPr>
              <a:t>Source: Eureka Brewing</a:t>
            </a:r>
            <a:endParaRPr kumimoji="0" sz="900" b="0" i="0" u="none" strike="noStrike" kern="1200" cap="none" spc="0" normalizeH="0" baseline="0" noProof="0">
              <a:ln>
                <a:noFill/>
              </a:ln>
              <a:solidFill>
                <a:prstClr val="black"/>
              </a:solidFill>
              <a:effectLst/>
              <a:uLnTx/>
              <a:uFillTx/>
              <a:latin typeface="Karla"/>
              <a:ea typeface="Karla"/>
              <a:cs typeface="Karla"/>
              <a:sym typeface="Karl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Karla"/>
              <a:ea typeface="Karla"/>
              <a:cs typeface="Karla"/>
              <a:sym typeface="Karla"/>
            </a:endParaRPr>
          </a:p>
        </p:txBody>
      </p:sp>
      <p:sp>
        <p:nvSpPr>
          <p:cNvPr id="12" name="Google Shape;108;p18">
            <a:extLst>
              <a:ext uri="{FF2B5EF4-FFF2-40B4-BE49-F238E27FC236}">
                <a16:creationId xmlns:a16="http://schemas.microsoft.com/office/drawing/2014/main" id="{76E59128-E3E4-C3CA-3BC0-7727C7C55DC0}"/>
              </a:ext>
            </a:extLst>
          </p:cNvPr>
          <p:cNvSpPr txBox="1"/>
          <p:nvPr/>
        </p:nvSpPr>
        <p:spPr>
          <a:xfrm>
            <a:off x="4876358" y="2840931"/>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endParaRPr>
          </a:p>
        </p:txBody>
      </p:sp>
      <p:sp>
        <p:nvSpPr>
          <p:cNvPr id="13" name="Google Shape;109;p18">
            <a:extLst>
              <a:ext uri="{FF2B5EF4-FFF2-40B4-BE49-F238E27FC236}">
                <a16:creationId xmlns:a16="http://schemas.microsoft.com/office/drawing/2014/main" id="{D5AC7FF2-BD04-CDB4-B587-3DE9B5912FFE}"/>
              </a:ext>
            </a:extLst>
          </p:cNvPr>
          <p:cNvSpPr txBox="1"/>
          <p:nvPr/>
        </p:nvSpPr>
        <p:spPr>
          <a:xfrm>
            <a:off x="4094108" y="3526176"/>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dirty="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dirty="0">
              <a:ln>
                <a:noFill/>
              </a:ln>
              <a:solidFill>
                <a:prstClr val="black"/>
              </a:solidFill>
              <a:effectLst/>
              <a:highlight>
                <a:srgbClr val="FFFF00"/>
              </a:highlight>
              <a:uLnTx/>
              <a:uFillTx/>
              <a:latin typeface="Proxima Nova"/>
              <a:ea typeface="Proxima Nova"/>
              <a:cs typeface="Proxima Nova"/>
              <a:sym typeface="Proxima Nova"/>
            </a:endParaRPr>
          </a:p>
        </p:txBody>
      </p:sp>
      <p:sp>
        <p:nvSpPr>
          <p:cNvPr id="14" name="Google Shape;110;p18">
            <a:extLst>
              <a:ext uri="{FF2B5EF4-FFF2-40B4-BE49-F238E27FC236}">
                <a16:creationId xmlns:a16="http://schemas.microsoft.com/office/drawing/2014/main" id="{471C07A2-A18C-4C0A-9661-B54F95A085D5}"/>
              </a:ext>
            </a:extLst>
          </p:cNvPr>
          <p:cNvSpPr txBox="1"/>
          <p:nvPr/>
        </p:nvSpPr>
        <p:spPr>
          <a:xfrm>
            <a:off x="4094108" y="4706262"/>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highlight>
                  <a:srgbClr val="00FFFF"/>
                </a:highlight>
                <a:uLnTx/>
                <a:uFillTx/>
                <a:latin typeface="Proxima Nova"/>
                <a:ea typeface="Proxima Nova"/>
                <a:cs typeface="Proxima Nova"/>
                <a:sym typeface="Proxima Nova"/>
              </a:rPr>
              <a:t>Variable</a:t>
            </a:r>
            <a:endParaRPr kumimoji="0" sz="1800" b="1" i="0" u="none" strike="noStrike" kern="1200" cap="none" spc="0" normalizeH="0" baseline="0" noProof="0" dirty="0">
              <a:ln>
                <a:noFill/>
              </a:ln>
              <a:solidFill>
                <a:prstClr val="black"/>
              </a:solidFill>
              <a:effectLst/>
              <a:highlight>
                <a:srgbClr val="00FFFF"/>
              </a:highlight>
              <a:uLnTx/>
              <a:uFillTx/>
              <a:latin typeface="Proxima Nova"/>
              <a:ea typeface="Proxima Nova"/>
              <a:cs typeface="Proxima Nova"/>
              <a:sym typeface="Proxima Nova"/>
            </a:endParaRPr>
          </a:p>
        </p:txBody>
      </p:sp>
      <p:sp>
        <p:nvSpPr>
          <p:cNvPr id="15" name="Google Shape;111;p18">
            <a:extLst>
              <a:ext uri="{FF2B5EF4-FFF2-40B4-BE49-F238E27FC236}">
                <a16:creationId xmlns:a16="http://schemas.microsoft.com/office/drawing/2014/main" id="{E15A4A66-AAF6-1A1B-100B-A96D8F29BADB}"/>
              </a:ext>
            </a:extLst>
          </p:cNvPr>
          <p:cNvSpPr txBox="1"/>
          <p:nvPr/>
        </p:nvSpPr>
        <p:spPr>
          <a:xfrm>
            <a:off x="6501783" y="3537156"/>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dirty="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dirty="0">
              <a:ln>
                <a:noFill/>
              </a:ln>
              <a:solidFill>
                <a:prstClr val="black"/>
              </a:solidFill>
              <a:effectLst/>
              <a:highlight>
                <a:srgbClr val="FFFF00"/>
              </a:highlight>
              <a:uLnTx/>
              <a:uFillTx/>
              <a:latin typeface="Proxima Nova"/>
              <a:ea typeface="Proxima Nova"/>
              <a:cs typeface="Proxima Nova"/>
              <a:sym typeface="Proxima Nova"/>
            </a:endParaRPr>
          </a:p>
        </p:txBody>
      </p:sp>
      <p:sp>
        <p:nvSpPr>
          <p:cNvPr id="16" name="Google Shape;112;p18">
            <a:extLst>
              <a:ext uri="{FF2B5EF4-FFF2-40B4-BE49-F238E27FC236}">
                <a16:creationId xmlns:a16="http://schemas.microsoft.com/office/drawing/2014/main" id="{E74E2536-C1E5-0377-9288-7CD38FE90B8C}"/>
              </a:ext>
            </a:extLst>
          </p:cNvPr>
          <p:cNvSpPr txBox="1"/>
          <p:nvPr/>
        </p:nvSpPr>
        <p:spPr>
          <a:xfrm>
            <a:off x="5666953" y="2687540"/>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endParaRPr>
          </a:p>
        </p:txBody>
      </p:sp>
      <p:sp>
        <p:nvSpPr>
          <p:cNvPr id="17" name="Google Shape;113;p18">
            <a:extLst>
              <a:ext uri="{FF2B5EF4-FFF2-40B4-BE49-F238E27FC236}">
                <a16:creationId xmlns:a16="http://schemas.microsoft.com/office/drawing/2014/main" id="{9D936B03-6266-37CC-458C-7F438B2E8AD6}"/>
              </a:ext>
            </a:extLst>
          </p:cNvPr>
          <p:cNvSpPr txBox="1"/>
          <p:nvPr/>
        </p:nvSpPr>
        <p:spPr>
          <a:xfrm>
            <a:off x="5154483" y="5210787"/>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a:ln>
                  <a:noFill/>
                </a:ln>
                <a:solidFill>
                  <a:prstClr val="black"/>
                </a:solidFill>
                <a:effectLst/>
                <a:highlight>
                  <a:srgbClr val="FF0000"/>
                </a:highlight>
                <a:uLnTx/>
                <a:uFillTx/>
                <a:latin typeface="Proxima Nova"/>
                <a:ea typeface="Proxima Nova"/>
                <a:cs typeface="Proxima Nova"/>
                <a:sym typeface="Proxima Nova"/>
              </a:rPr>
              <a:t>-</a:t>
            </a:r>
            <a:endParaRPr kumimoji="0" sz="2500" b="1" i="0" u="none" strike="noStrike" kern="1200" cap="none" spc="0" normalizeH="0" baseline="0" noProof="0">
              <a:ln>
                <a:noFill/>
              </a:ln>
              <a:solidFill>
                <a:prstClr val="black"/>
              </a:solidFill>
              <a:effectLst/>
              <a:highlight>
                <a:srgbClr val="FF0000"/>
              </a:highlight>
              <a:uLnTx/>
              <a:uFillTx/>
              <a:latin typeface="Proxima Nova"/>
              <a:ea typeface="Proxima Nova"/>
              <a:cs typeface="Proxima Nova"/>
              <a:sym typeface="Proxima Nova"/>
            </a:endParaRPr>
          </a:p>
        </p:txBody>
      </p:sp>
      <p:sp>
        <p:nvSpPr>
          <p:cNvPr id="18" name="TextBox 17">
            <a:extLst>
              <a:ext uri="{FF2B5EF4-FFF2-40B4-BE49-F238E27FC236}">
                <a16:creationId xmlns:a16="http://schemas.microsoft.com/office/drawing/2014/main" id="{AFD529DF-4DFD-4E96-D7E1-1854C03D3DC6}"/>
              </a:ext>
            </a:extLst>
          </p:cNvPr>
          <p:cNvSpPr txBox="1"/>
          <p:nvPr/>
        </p:nvSpPr>
        <p:spPr>
          <a:xfrm>
            <a:off x="8203842" y="1648497"/>
            <a:ext cx="2424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a:ea typeface="+mn-ea"/>
                <a:cs typeface="+mn-cs"/>
              </a:rPr>
              <a:t>~70-80% ADF</a:t>
            </a:r>
          </a:p>
        </p:txBody>
      </p:sp>
    </p:spTree>
    <p:extLst>
      <p:ext uri="{BB962C8B-B14F-4D97-AF65-F5344CB8AC3E}">
        <p14:creationId xmlns:p14="http://schemas.microsoft.com/office/powerpoint/2010/main" val="729362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normAutofit/>
          </a:bodyPr>
          <a:lstStyle/>
          <a:p>
            <a:r>
              <a:rPr lang="en-US" dirty="0" err="1"/>
              <a:t>Maltotriose</a:t>
            </a:r>
            <a:r>
              <a:rPr lang="en-US" dirty="0"/>
              <a:t> negative yeast </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6" name="Google Shape;99;p17">
            <a:extLst>
              <a:ext uri="{FF2B5EF4-FFF2-40B4-BE49-F238E27FC236}">
                <a16:creationId xmlns:a16="http://schemas.microsoft.com/office/drawing/2014/main" id="{80F120FA-335F-DAA3-3CC3-B20EFA256BFA}"/>
              </a:ext>
            </a:extLst>
          </p:cNvPr>
          <p:cNvPicPr preferRelativeResize="0"/>
          <p:nvPr/>
        </p:nvPicPr>
        <p:blipFill>
          <a:blip r:embed="rId2">
            <a:alphaModFix/>
          </a:blip>
          <a:stretch>
            <a:fillRect/>
          </a:stretch>
        </p:blipFill>
        <p:spPr>
          <a:xfrm>
            <a:off x="2488418" y="1300950"/>
            <a:ext cx="6204821" cy="5099850"/>
          </a:xfrm>
          <a:prstGeom prst="rect">
            <a:avLst/>
          </a:prstGeom>
          <a:noFill/>
          <a:ln>
            <a:noFill/>
          </a:ln>
        </p:spPr>
      </p:pic>
      <p:sp>
        <p:nvSpPr>
          <p:cNvPr id="8" name="Google Shape;100;p17">
            <a:extLst>
              <a:ext uri="{FF2B5EF4-FFF2-40B4-BE49-F238E27FC236}">
                <a16:creationId xmlns:a16="http://schemas.microsoft.com/office/drawing/2014/main" id="{F3DB113F-AA67-5F44-5261-7444A83228EF}"/>
              </a:ext>
            </a:extLst>
          </p:cNvPr>
          <p:cNvSpPr txBox="1"/>
          <p:nvPr/>
        </p:nvSpPr>
        <p:spPr>
          <a:xfrm>
            <a:off x="9874851" y="6165869"/>
            <a:ext cx="5090400" cy="39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900" b="0" i="0" u="none" strike="noStrike" kern="1200" cap="none" spc="0" normalizeH="0" baseline="0" noProof="0">
                <a:ln>
                  <a:noFill/>
                </a:ln>
                <a:solidFill>
                  <a:prstClr val="black"/>
                </a:solidFill>
                <a:effectLst/>
                <a:uLnTx/>
                <a:uFillTx/>
                <a:latin typeface="Karla"/>
                <a:ea typeface="Karla"/>
                <a:cs typeface="Karla"/>
                <a:sym typeface="Karla"/>
              </a:rPr>
              <a:t>Source: Eureka Brewing</a:t>
            </a:r>
            <a:endParaRPr kumimoji="0" sz="900" b="0" i="0" u="none" strike="noStrike" kern="1200" cap="none" spc="0" normalizeH="0" baseline="0" noProof="0">
              <a:ln>
                <a:noFill/>
              </a:ln>
              <a:solidFill>
                <a:prstClr val="black"/>
              </a:solidFill>
              <a:effectLst/>
              <a:uLnTx/>
              <a:uFillTx/>
              <a:latin typeface="Karla"/>
              <a:ea typeface="Karla"/>
              <a:cs typeface="Karla"/>
              <a:sym typeface="Karl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Karla"/>
              <a:ea typeface="Karla"/>
              <a:cs typeface="Karla"/>
              <a:sym typeface="Karla"/>
            </a:endParaRPr>
          </a:p>
        </p:txBody>
      </p:sp>
      <p:sp>
        <p:nvSpPr>
          <p:cNvPr id="12" name="Google Shape;108;p18">
            <a:extLst>
              <a:ext uri="{FF2B5EF4-FFF2-40B4-BE49-F238E27FC236}">
                <a16:creationId xmlns:a16="http://schemas.microsoft.com/office/drawing/2014/main" id="{76E59128-E3E4-C3CA-3BC0-7727C7C55DC0}"/>
              </a:ext>
            </a:extLst>
          </p:cNvPr>
          <p:cNvSpPr txBox="1"/>
          <p:nvPr/>
        </p:nvSpPr>
        <p:spPr>
          <a:xfrm>
            <a:off x="4876358" y="2840931"/>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endParaRPr>
          </a:p>
        </p:txBody>
      </p:sp>
      <p:sp>
        <p:nvSpPr>
          <p:cNvPr id="13" name="Google Shape;109;p18">
            <a:extLst>
              <a:ext uri="{FF2B5EF4-FFF2-40B4-BE49-F238E27FC236}">
                <a16:creationId xmlns:a16="http://schemas.microsoft.com/office/drawing/2014/main" id="{D5AC7FF2-BD04-CDB4-B587-3DE9B5912FFE}"/>
              </a:ext>
            </a:extLst>
          </p:cNvPr>
          <p:cNvSpPr txBox="1"/>
          <p:nvPr/>
        </p:nvSpPr>
        <p:spPr>
          <a:xfrm>
            <a:off x="4094108" y="3526176"/>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dirty="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dirty="0">
              <a:ln>
                <a:noFill/>
              </a:ln>
              <a:solidFill>
                <a:prstClr val="black"/>
              </a:solidFill>
              <a:effectLst/>
              <a:highlight>
                <a:srgbClr val="FFFF00"/>
              </a:highlight>
              <a:uLnTx/>
              <a:uFillTx/>
              <a:latin typeface="Proxima Nova"/>
              <a:ea typeface="Proxima Nova"/>
              <a:cs typeface="Proxima Nova"/>
              <a:sym typeface="Proxima Nova"/>
            </a:endParaRPr>
          </a:p>
        </p:txBody>
      </p:sp>
      <p:sp>
        <p:nvSpPr>
          <p:cNvPr id="15" name="Google Shape;111;p18">
            <a:extLst>
              <a:ext uri="{FF2B5EF4-FFF2-40B4-BE49-F238E27FC236}">
                <a16:creationId xmlns:a16="http://schemas.microsoft.com/office/drawing/2014/main" id="{E15A4A66-AAF6-1A1B-100B-A96D8F29BADB}"/>
              </a:ext>
            </a:extLst>
          </p:cNvPr>
          <p:cNvSpPr txBox="1"/>
          <p:nvPr/>
        </p:nvSpPr>
        <p:spPr>
          <a:xfrm>
            <a:off x="6501783" y="3537156"/>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dirty="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dirty="0">
              <a:ln>
                <a:noFill/>
              </a:ln>
              <a:solidFill>
                <a:prstClr val="black"/>
              </a:solidFill>
              <a:effectLst/>
              <a:highlight>
                <a:srgbClr val="FFFF00"/>
              </a:highlight>
              <a:uLnTx/>
              <a:uFillTx/>
              <a:latin typeface="Proxima Nova"/>
              <a:ea typeface="Proxima Nova"/>
              <a:cs typeface="Proxima Nova"/>
              <a:sym typeface="Proxima Nova"/>
            </a:endParaRPr>
          </a:p>
        </p:txBody>
      </p:sp>
      <p:sp>
        <p:nvSpPr>
          <p:cNvPr id="16" name="Google Shape;112;p18">
            <a:extLst>
              <a:ext uri="{FF2B5EF4-FFF2-40B4-BE49-F238E27FC236}">
                <a16:creationId xmlns:a16="http://schemas.microsoft.com/office/drawing/2014/main" id="{E74E2536-C1E5-0377-9288-7CD38FE90B8C}"/>
              </a:ext>
            </a:extLst>
          </p:cNvPr>
          <p:cNvSpPr txBox="1"/>
          <p:nvPr/>
        </p:nvSpPr>
        <p:spPr>
          <a:xfrm>
            <a:off x="5666953" y="2687540"/>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endParaRPr>
          </a:p>
        </p:txBody>
      </p:sp>
      <p:sp>
        <p:nvSpPr>
          <p:cNvPr id="17" name="Google Shape;113;p18">
            <a:extLst>
              <a:ext uri="{FF2B5EF4-FFF2-40B4-BE49-F238E27FC236}">
                <a16:creationId xmlns:a16="http://schemas.microsoft.com/office/drawing/2014/main" id="{9D936B03-6266-37CC-458C-7F438B2E8AD6}"/>
              </a:ext>
            </a:extLst>
          </p:cNvPr>
          <p:cNvSpPr txBox="1"/>
          <p:nvPr/>
        </p:nvSpPr>
        <p:spPr>
          <a:xfrm>
            <a:off x="5154483" y="5210787"/>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dirty="0">
                <a:ln>
                  <a:noFill/>
                </a:ln>
                <a:solidFill>
                  <a:prstClr val="black"/>
                </a:solidFill>
                <a:effectLst/>
                <a:highlight>
                  <a:srgbClr val="FF0000"/>
                </a:highlight>
                <a:uLnTx/>
                <a:uFillTx/>
                <a:latin typeface="Proxima Nova"/>
                <a:ea typeface="Proxima Nova"/>
                <a:cs typeface="Proxima Nova"/>
                <a:sym typeface="Proxima Nova"/>
              </a:rPr>
              <a:t>-</a:t>
            </a:r>
            <a:endParaRPr kumimoji="0" sz="2500" b="1" i="0" u="none" strike="noStrike" kern="1200" cap="none" spc="0" normalizeH="0" baseline="0" noProof="0" dirty="0">
              <a:ln>
                <a:noFill/>
              </a:ln>
              <a:solidFill>
                <a:prstClr val="black"/>
              </a:solidFill>
              <a:effectLst/>
              <a:highlight>
                <a:srgbClr val="FF0000"/>
              </a:highlight>
              <a:uLnTx/>
              <a:uFillTx/>
              <a:latin typeface="Proxima Nova"/>
              <a:ea typeface="Proxima Nova"/>
              <a:cs typeface="Proxima Nova"/>
              <a:sym typeface="Proxima Nova"/>
            </a:endParaRPr>
          </a:p>
        </p:txBody>
      </p:sp>
      <p:sp>
        <p:nvSpPr>
          <p:cNvPr id="18" name="TextBox 17">
            <a:extLst>
              <a:ext uri="{FF2B5EF4-FFF2-40B4-BE49-F238E27FC236}">
                <a16:creationId xmlns:a16="http://schemas.microsoft.com/office/drawing/2014/main" id="{AFD529DF-4DFD-4E96-D7E1-1854C03D3DC6}"/>
              </a:ext>
            </a:extLst>
          </p:cNvPr>
          <p:cNvSpPr txBox="1"/>
          <p:nvPr/>
        </p:nvSpPr>
        <p:spPr>
          <a:xfrm>
            <a:off x="8203842" y="1648497"/>
            <a:ext cx="2424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a:ea typeface="+mn-ea"/>
                <a:cs typeface="+mn-cs"/>
              </a:rPr>
              <a:t>~40-60% ADF</a:t>
            </a:r>
          </a:p>
        </p:txBody>
      </p:sp>
      <p:sp>
        <p:nvSpPr>
          <p:cNvPr id="3" name="Google Shape;113;p18">
            <a:extLst>
              <a:ext uri="{FF2B5EF4-FFF2-40B4-BE49-F238E27FC236}">
                <a16:creationId xmlns:a16="http://schemas.microsoft.com/office/drawing/2014/main" id="{808F413C-ADC0-3087-439A-A006F0FDBC8B}"/>
              </a:ext>
            </a:extLst>
          </p:cNvPr>
          <p:cNvSpPr txBox="1"/>
          <p:nvPr/>
        </p:nvSpPr>
        <p:spPr>
          <a:xfrm>
            <a:off x="4243528" y="4715207"/>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a:ln>
                  <a:noFill/>
                </a:ln>
                <a:solidFill>
                  <a:prstClr val="black"/>
                </a:solidFill>
                <a:effectLst/>
                <a:highlight>
                  <a:srgbClr val="FF0000"/>
                </a:highlight>
                <a:uLnTx/>
                <a:uFillTx/>
                <a:latin typeface="Proxima Nova"/>
                <a:ea typeface="Proxima Nova"/>
                <a:cs typeface="Proxima Nova"/>
                <a:sym typeface="Proxima Nova"/>
              </a:rPr>
              <a:t>-</a:t>
            </a:r>
            <a:endParaRPr kumimoji="0" sz="2500" b="1" i="0" u="none" strike="noStrike" kern="1200" cap="none" spc="0" normalizeH="0" baseline="0" noProof="0" dirty="0">
              <a:ln>
                <a:noFill/>
              </a:ln>
              <a:solidFill>
                <a:prstClr val="black"/>
              </a:solidFill>
              <a:effectLst/>
              <a:highlight>
                <a:srgbClr val="FF0000"/>
              </a:highlight>
              <a:uLnTx/>
              <a:uFillTx/>
              <a:latin typeface="Proxima Nova"/>
              <a:ea typeface="Proxima Nova"/>
              <a:cs typeface="Proxima Nova"/>
              <a:sym typeface="Proxima Nova"/>
            </a:endParaRPr>
          </a:p>
        </p:txBody>
      </p:sp>
    </p:spTree>
    <p:extLst>
      <p:ext uri="{BB962C8B-B14F-4D97-AF65-F5344CB8AC3E}">
        <p14:creationId xmlns:p14="http://schemas.microsoft.com/office/powerpoint/2010/main" val="2775007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normAutofit/>
          </a:bodyPr>
          <a:lstStyle/>
          <a:p>
            <a:r>
              <a:rPr lang="en-US" dirty="0"/>
              <a:t>Maltose negative yeast </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6" name="Google Shape;99;p17">
            <a:extLst>
              <a:ext uri="{FF2B5EF4-FFF2-40B4-BE49-F238E27FC236}">
                <a16:creationId xmlns:a16="http://schemas.microsoft.com/office/drawing/2014/main" id="{80F120FA-335F-DAA3-3CC3-B20EFA256BFA}"/>
              </a:ext>
            </a:extLst>
          </p:cNvPr>
          <p:cNvPicPr preferRelativeResize="0"/>
          <p:nvPr/>
        </p:nvPicPr>
        <p:blipFill>
          <a:blip r:embed="rId2">
            <a:alphaModFix/>
          </a:blip>
          <a:stretch>
            <a:fillRect/>
          </a:stretch>
        </p:blipFill>
        <p:spPr>
          <a:xfrm>
            <a:off x="2488418" y="1300950"/>
            <a:ext cx="6204821" cy="5099850"/>
          </a:xfrm>
          <a:prstGeom prst="rect">
            <a:avLst/>
          </a:prstGeom>
          <a:noFill/>
          <a:ln>
            <a:noFill/>
          </a:ln>
        </p:spPr>
      </p:pic>
      <p:sp>
        <p:nvSpPr>
          <p:cNvPr id="8" name="Google Shape;100;p17">
            <a:extLst>
              <a:ext uri="{FF2B5EF4-FFF2-40B4-BE49-F238E27FC236}">
                <a16:creationId xmlns:a16="http://schemas.microsoft.com/office/drawing/2014/main" id="{F3DB113F-AA67-5F44-5261-7444A83228EF}"/>
              </a:ext>
            </a:extLst>
          </p:cNvPr>
          <p:cNvSpPr txBox="1"/>
          <p:nvPr/>
        </p:nvSpPr>
        <p:spPr>
          <a:xfrm>
            <a:off x="9874851" y="6165869"/>
            <a:ext cx="5090400" cy="39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900" b="0" i="0" u="none" strike="noStrike" kern="1200" cap="none" spc="0" normalizeH="0" baseline="0" noProof="0">
                <a:ln>
                  <a:noFill/>
                </a:ln>
                <a:solidFill>
                  <a:prstClr val="black"/>
                </a:solidFill>
                <a:effectLst/>
                <a:uLnTx/>
                <a:uFillTx/>
                <a:latin typeface="Karla"/>
                <a:ea typeface="Karla"/>
                <a:cs typeface="Karla"/>
                <a:sym typeface="Karla"/>
              </a:rPr>
              <a:t>Source: Eureka Brewing</a:t>
            </a:r>
            <a:endParaRPr kumimoji="0" sz="900" b="0" i="0" u="none" strike="noStrike" kern="1200" cap="none" spc="0" normalizeH="0" baseline="0" noProof="0">
              <a:ln>
                <a:noFill/>
              </a:ln>
              <a:solidFill>
                <a:prstClr val="black"/>
              </a:solidFill>
              <a:effectLst/>
              <a:uLnTx/>
              <a:uFillTx/>
              <a:latin typeface="Karla"/>
              <a:ea typeface="Karla"/>
              <a:cs typeface="Karla"/>
              <a:sym typeface="Karl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Karla"/>
              <a:ea typeface="Karla"/>
              <a:cs typeface="Karla"/>
              <a:sym typeface="Karla"/>
            </a:endParaRPr>
          </a:p>
        </p:txBody>
      </p:sp>
      <p:sp>
        <p:nvSpPr>
          <p:cNvPr id="12" name="Google Shape;108;p18">
            <a:extLst>
              <a:ext uri="{FF2B5EF4-FFF2-40B4-BE49-F238E27FC236}">
                <a16:creationId xmlns:a16="http://schemas.microsoft.com/office/drawing/2014/main" id="{76E59128-E3E4-C3CA-3BC0-7727C7C55DC0}"/>
              </a:ext>
            </a:extLst>
          </p:cNvPr>
          <p:cNvSpPr txBox="1"/>
          <p:nvPr/>
        </p:nvSpPr>
        <p:spPr>
          <a:xfrm>
            <a:off x="4876358" y="2840931"/>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endParaRPr>
          </a:p>
        </p:txBody>
      </p:sp>
      <p:sp>
        <p:nvSpPr>
          <p:cNvPr id="13" name="Google Shape;109;p18">
            <a:extLst>
              <a:ext uri="{FF2B5EF4-FFF2-40B4-BE49-F238E27FC236}">
                <a16:creationId xmlns:a16="http://schemas.microsoft.com/office/drawing/2014/main" id="{D5AC7FF2-BD04-CDB4-B587-3DE9B5912FFE}"/>
              </a:ext>
            </a:extLst>
          </p:cNvPr>
          <p:cNvSpPr txBox="1"/>
          <p:nvPr/>
        </p:nvSpPr>
        <p:spPr>
          <a:xfrm>
            <a:off x="4094108" y="3526176"/>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dirty="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dirty="0">
              <a:ln>
                <a:noFill/>
              </a:ln>
              <a:solidFill>
                <a:prstClr val="black"/>
              </a:solidFill>
              <a:effectLst/>
              <a:highlight>
                <a:srgbClr val="FFFF00"/>
              </a:highlight>
              <a:uLnTx/>
              <a:uFillTx/>
              <a:latin typeface="Proxima Nova"/>
              <a:ea typeface="Proxima Nova"/>
              <a:cs typeface="Proxima Nova"/>
              <a:sym typeface="Proxima Nova"/>
            </a:endParaRPr>
          </a:p>
        </p:txBody>
      </p:sp>
      <p:sp>
        <p:nvSpPr>
          <p:cNvPr id="16" name="Google Shape;112;p18">
            <a:extLst>
              <a:ext uri="{FF2B5EF4-FFF2-40B4-BE49-F238E27FC236}">
                <a16:creationId xmlns:a16="http://schemas.microsoft.com/office/drawing/2014/main" id="{E74E2536-C1E5-0377-9288-7CD38FE90B8C}"/>
              </a:ext>
            </a:extLst>
          </p:cNvPr>
          <p:cNvSpPr txBox="1"/>
          <p:nvPr/>
        </p:nvSpPr>
        <p:spPr>
          <a:xfrm>
            <a:off x="5666953" y="2687540"/>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rPr>
              <a:t>+</a:t>
            </a:r>
            <a:endParaRPr kumimoji="0" sz="2500" b="1" i="0" u="none" strike="noStrike" kern="1200" cap="none" spc="0" normalizeH="0" baseline="0" noProof="0">
              <a:ln>
                <a:noFill/>
              </a:ln>
              <a:solidFill>
                <a:prstClr val="black"/>
              </a:solidFill>
              <a:effectLst/>
              <a:highlight>
                <a:srgbClr val="FFFF00"/>
              </a:highlight>
              <a:uLnTx/>
              <a:uFillTx/>
              <a:latin typeface="Proxima Nova"/>
              <a:ea typeface="Proxima Nova"/>
              <a:cs typeface="Proxima Nova"/>
              <a:sym typeface="Proxima Nova"/>
            </a:endParaRPr>
          </a:p>
        </p:txBody>
      </p:sp>
      <p:sp>
        <p:nvSpPr>
          <p:cNvPr id="17" name="Google Shape;113;p18">
            <a:extLst>
              <a:ext uri="{FF2B5EF4-FFF2-40B4-BE49-F238E27FC236}">
                <a16:creationId xmlns:a16="http://schemas.microsoft.com/office/drawing/2014/main" id="{9D936B03-6266-37CC-458C-7F438B2E8AD6}"/>
              </a:ext>
            </a:extLst>
          </p:cNvPr>
          <p:cNvSpPr txBox="1"/>
          <p:nvPr/>
        </p:nvSpPr>
        <p:spPr>
          <a:xfrm>
            <a:off x="5154483" y="5210787"/>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dirty="0">
                <a:ln>
                  <a:noFill/>
                </a:ln>
                <a:solidFill>
                  <a:prstClr val="black"/>
                </a:solidFill>
                <a:effectLst/>
                <a:highlight>
                  <a:srgbClr val="FF0000"/>
                </a:highlight>
                <a:uLnTx/>
                <a:uFillTx/>
                <a:latin typeface="Proxima Nova"/>
                <a:ea typeface="Proxima Nova"/>
                <a:cs typeface="Proxima Nova"/>
                <a:sym typeface="Proxima Nova"/>
              </a:rPr>
              <a:t>-</a:t>
            </a:r>
            <a:endParaRPr kumimoji="0" sz="2500" b="1" i="0" u="none" strike="noStrike" kern="1200" cap="none" spc="0" normalizeH="0" baseline="0" noProof="0" dirty="0">
              <a:ln>
                <a:noFill/>
              </a:ln>
              <a:solidFill>
                <a:prstClr val="black"/>
              </a:solidFill>
              <a:effectLst/>
              <a:highlight>
                <a:srgbClr val="FF0000"/>
              </a:highlight>
              <a:uLnTx/>
              <a:uFillTx/>
              <a:latin typeface="Proxima Nova"/>
              <a:ea typeface="Proxima Nova"/>
              <a:cs typeface="Proxima Nova"/>
              <a:sym typeface="Proxima Nova"/>
            </a:endParaRPr>
          </a:p>
        </p:txBody>
      </p:sp>
      <p:sp>
        <p:nvSpPr>
          <p:cNvPr id="18" name="TextBox 17">
            <a:extLst>
              <a:ext uri="{FF2B5EF4-FFF2-40B4-BE49-F238E27FC236}">
                <a16:creationId xmlns:a16="http://schemas.microsoft.com/office/drawing/2014/main" id="{AFD529DF-4DFD-4E96-D7E1-1854C03D3DC6}"/>
              </a:ext>
            </a:extLst>
          </p:cNvPr>
          <p:cNvSpPr txBox="1"/>
          <p:nvPr/>
        </p:nvSpPr>
        <p:spPr>
          <a:xfrm>
            <a:off x="8203842" y="1648497"/>
            <a:ext cx="2424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a:ea typeface="+mn-ea"/>
                <a:cs typeface="+mn-cs"/>
              </a:rPr>
              <a:t>~10-25% ADF</a:t>
            </a:r>
          </a:p>
        </p:txBody>
      </p:sp>
      <p:sp>
        <p:nvSpPr>
          <p:cNvPr id="3" name="Google Shape;113;p18">
            <a:extLst>
              <a:ext uri="{FF2B5EF4-FFF2-40B4-BE49-F238E27FC236}">
                <a16:creationId xmlns:a16="http://schemas.microsoft.com/office/drawing/2014/main" id="{808F413C-ADC0-3087-439A-A006F0FDBC8B}"/>
              </a:ext>
            </a:extLst>
          </p:cNvPr>
          <p:cNvSpPr txBox="1"/>
          <p:nvPr/>
        </p:nvSpPr>
        <p:spPr>
          <a:xfrm>
            <a:off x="4243528" y="4715207"/>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a:ln>
                  <a:noFill/>
                </a:ln>
                <a:solidFill>
                  <a:prstClr val="black"/>
                </a:solidFill>
                <a:effectLst/>
                <a:highlight>
                  <a:srgbClr val="FF0000"/>
                </a:highlight>
                <a:uLnTx/>
                <a:uFillTx/>
                <a:latin typeface="Proxima Nova"/>
                <a:ea typeface="Proxima Nova"/>
                <a:cs typeface="Proxima Nova"/>
                <a:sym typeface="Proxima Nova"/>
              </a:rPr>
              <a:t>-</a:t>
            </a:r>
            <a:endParaRPr kumimoji="0" sz="2500" b="1" i="0" u="none" strike="noStrike" kern="1200" cap="none" spc="0" normalizeH="0" baseline="0" noProof="0" dirty="0">
              <a:ln>
                <a:noFill/>
              </a:ln>
              <a:solidFill>
                <a:prstClr val="black"/>
              </a:solidFill>
              <a:effectLst/>
              <a:highlight>
                <a:srgbClr val="FF0000"/>
              </a:highlight>
              <a:uLnTx/>
              <a:uFillTx/>
              <a:latin typeface="Proxima Nova"/>
              <a:ea typeface="Proxima Nova"/>
              <a:cs typeface="Proxima Nova"/>
              <a:sym typeface="Proxima Nova"/>
            </a:endParaRPr>
          </a:p>
        </p:txBody>
      </p:sp>
      <p:sp>
        <p:nvSpPr>
          <p:cNvPr id="4" name="Google Shape;113;p18">
            <a:extLst>
              <a:ext uri="{FF2B5EF4-FFF2-40B4-BE49-F238E27FC236}">
                <a16:creationId xmlns:a16="http://schemas.microsoft.com/office/drawing/2014/main" id="{E2E3BA43-5373-9BD9-4AD9-F481E23AD936}"/>
              </a:ext>
            </a:extLst>
          </p:cNvPr>
          <p:cNvSpPr txBox="1"/>
          <p:nvPr/>
        </p:nvSpPr>
        <p:spPr>
          <a:xfrm>
            <a:off x="6634746" y="3298463"/>
            <a:ext cx="1347300" cy="650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500" b="1" i="0" u="none" strike="noStrike" kern="1200" cap="none" spc="0" normalizeH="0" baseline="0" noProof="0" dirty="0">
                <a:ln>
                  <a:noFill/>
                </a:ln>
                <a:solidFill>
                  <a:prstClr val="black"/>
                </a:solidFill>
                <a:effectLst/>
                <a:highlight>
                  <a:srgbClr val="FF0000"/>
                </a:highlight>
                <a:uLnTx/>
                <a:uFillTx/>
                <a:latin typeface="Proxima Nova"/>
                <a:ea typeface="Proxima Nova"/>
                <a:cs typeface="Proxima Nova"/>
                <a:sym typeface="Proxima Nova"/>
              </a:rPr>
              <a:t>-</a:t>
            </a:r>
            <a:endParaRPr kumimoji="0" sz="2500" b="1" i="0" u="none" strike="noStrike" kern="1200" cap="none" spc="0" normalizeH="0" baseline="0" noProof="0" dirty="0">
              <a:ln>
                <a:noFill/>
              </a:ln>
              <a:solidFill>
                <a:prstClr val="black"/>
              </a:solidFill>
              <a:effectLst/>
              <a:highlight>
                <a:srgbClr val="FF0000"/>
              </a:highlight>
              <a:uLnTx/>
              <a:uFillTx/>
              <a:latin typeface="Proxima Nova"/>
              <a:ea typeface="Proxima Nova"/>
              <a:cs typeface="Proxima Nova"/>
              <a:sym typeface="Proxima Nova"/>
            </a:endParaRPr>
          </a:p>
        </p:txBody>
      </p:sp>
    </p:spTree>
    <p:extLst>
      <p:ext uri="{BB962C8B-B14F-4D97-AF65-F5344CB8AC3E}">
        <p14:creationId xmlns:p14="http://schemas.microsoft.com/office/powerpoint/2010/main" val="503549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normAutofit fontScale="90000"/>
          </a:bodyPr>
          <a:lstStyle/>
          <a:p>
            <a:r>
              <a:rPr lang="en-US" dirty="0"/>
              <a:t>Typical fermentation profiles – Ale yeast, </a:t>
            </a:r>
            <a:r>
              <a:rPr lang="en-US" dirty="0" err="1"/>
              <a:t>maltotriose</a:t>
            </a:r>
            <a:r>
              <a:rPr lang="en-US" dirty="0"/>
              <a:t> negative, maltose negative </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6" name="Google Shape;144;p21">
            <a:extLst>
              <a:ext uri="{FF2B5EF4-FFF2-40B4-BE49-F238E27FC236}">
                <a16:creationId xmlns:a16="http://schemas.microsoft.com/office/drawing/2014/main" id="{E92E2D7E-0CA4-325E-BCEB-108004C6AA3B}"/>
              </a:ext>
            </a:extLst>
          </p:cNvPr>
          <p:cNvPicPr preferRelativeResize="0"/>
          <p:nvPr/>
        </p:nvPicPr>
        <p:blipFill rotWithShape="1">
          <a:blip r:embed="rId2">
            <a:alphaModFix/>
          </a:blip>
          <a:srcRect b="22275"/>
          <a:stretch/>
        </p:blipFill>
        <p:spPr>
          <a:xfrm>
            <a:off x="1207795" y="1711131"/>
            <a:ext cx="9776410" cy="4378333"/>
          </a:xfrm>
          <a:prstGeom prst="rect">
            <a:avLst/>
          </a:prstGeom>
          <a:noFill/>
          <a:ln>
            <a:noFill/>
          </a:ln>
        </p:spPr>
      </p:pic>
    </p:spTree>
    <p:extLst>
      <p:ext uri="{BB962C8B-B14F-4D97-AF65-F5344CB8AC3E}">
        <p14:creationId xmlns:p14="http://schemas.microsoft.com/office/powerpoint/2010/main" val="2511563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normAutofit/>
          </a:bodyPr>
          <a:lstStyle/>
          <a:p>
            <a:r>
              <a:rPr lang="en-US" dirty="0"/>
              <a:t>Comparing fermented NA methods</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graphicFrame>
        <p:nvGraphicFramePr>
          <p:cNvPr id="3" name="Google Shape;150;p22">
            <a:extLst>
              <a:ext uri="{FF2B5EF4-FFF2-40B4-BE49-F238E27FC236}">
                <a16:creationId xmlns:a16="http://schemas.microsoft.com/office/drawing/2014/main" id="{B5FEB999-FBEE-F87F-1A00-FECA7B4CB461}"/>
              </a:ext>
            </a:extLst>
          </p:cNvPr>
          <p:cNvGraphicFramePr/>
          <p:nvPr>
            <p:extLst/>
          </p:nvPr>
        </p:nvGraphicFramePr>
        <p:xfrm>
          <a:off x="2012592" y="1236372"/>
          <a:ext cx="7917021" cy="5039727"/>
        </p:xfrm>
        <a:graphic>
          <a:graphicData uri="http://schemas.openxmlformats.org/drawingml/2006/table">
            <a:tbl>
              <a:tblPr>
                <a:noFill/>
              </a:tblPr>
              <a:tblGrid>
                <a:gridCol w="2639007">
                  <a:extLst>
                    <a:ext uri="{9D8B030D-6E8A-4147-A177-3AD203B41FA5}">
                      <a16:colId xmlns:a16="http://schemas.microsoft.com/office/drawing/2014/main" val="20000"/>
                    </a:ext>
                  </a:extLst>
                </a:gridCol>
                <a:gridCol w="2639007">
                  <a:extLst>
                    <a:ext uri="{9D8B030D-6E8A-4147-A177-3AD203B41FA5}">
                      <a16:colId xmlns:a16="http://schemas.microsoft.com/office/drawing/2014/main" val="20001"/>
                    </a:ext>
                  </a:extLst>
                </a:gridCol>
                <a:gridCol w="2639007">
                  <a:extLst>
                    <a:ext uri="{9D8B030D-6E8A-4147-A177-3AD203B41FA5}">
                      <a16:colId xmlns:a16="http://schemas.microsoft.com/office/drawing/2014/main" val="20002"/>
                    </a:ext>
                  </a:extLst>
                </a:gridCol>
              </a:tblGrid>
              <a:tr h="537327">
                <a:tc>
                  <a:txBody>
                    <a:bodyPr/>
                    <a:lstStyle/>
                    <a:p>
                      <a:pPr marL="0" lvl="0" indent="0" algn="l" rtl="0">
                        <a:spcBef>
                          <a:spcPts val="0"/>
                        </a:spcBef>
                        <a:spcAft>
                          <a:spcPts val="0"/>
                        </a:spcAft>
                        <a:buNone/>
                      </a:pPr>
                      <a:r>
                        <a:rPr lang="en" b="1"/>
                        <a:t>Method</a:t>
                      </a:r>
                      <a:endParaRPr b="1"/>
                    </a:p>
                  </a:txBody>
                  <a:tcPr marL="91425" marR="91425" marT="91425" marB="91425"/>
                </a:tc>
                <a:tc>
                  <a:txBody>
                    <a:bodyPr/>
                    <a:lstStyle/>
                    <a:p>
                      <a:pPr marL="0" lvl="0" indent="0" algn="l" rtl="0">
                        <a:spcBef>
                          <a:spcPts val="0"/>
                        </a:spcBef>
                        <a:spcAft>
                          <a:spcPts val="0"/>
                        </a:spcAft>
                        <a:buNone/>
                      </a:pPr>
                      <a:r>
                        <a:rPr lang="en" b="1"/>
                        <a:t>Benefits</a:t>
                      </a:r>
                      <a:endParaRPr b="1"/>
                    </a:p>
                  </a:txBody>
                  <a:tcPr marL="91425" marR="91425" marT="91425" marB="91425"/>
                </a:tc>
                <a:tc>
                  <a:txBody>
                    <a:bodyPr/>
                    <a:lstStyle/>
                    <a:p>
                      <a:pPr marL="0" lvl="0" indent="0" algn="l" rtl="0">
                        <a:spcBef>
                          <a:spcPts val="0"/>
                        </a:spcBef>
                        <a:spcAft>
                          <a:spcPts val="0"/>
                        </a:spcAft>
                        <a:buNone/>
                      </a:pPr>
                      <a:r>
                        <a:rPr lang="en" b="1"/>
                        <a:t>Drawbacks</a:t>
                      </a:r>
                      <a:endParaRPr b="1"/>
                    </a:p>
                  </a:txBody>
                  <a:tcPr marL="91425" marR="91425" marT="91425" marB="91425"/>
                </a:tc>
                <a:extLst>
                  <a:ext uri="{0D108BD9-81ED-4DB2-BD59-A6C34878D82A}">
                    <a16:rowId xmlns:a16="http://schemas.microsoft.com/office/drawing/2014/main" val="10000"/>
                  </a:ext>
                </a:extLst>
              </a:tr>
              <a:tr h="1289634">
                <a:tc>
                  <a:txBody>
                    <a:bodyPr/>
                    <a:lstStyle/>
                    <a:p>
                      <a:pPr marL="0" lvl="0" indent="0" algn="l" rtl="0">
                        <a:spcBef>
                          <a:spcPts val="0"/>
                        </a:spcBef>
                        <a:spcAft>
                          <a:spcPts val="0"/>
                        </a:spcAft>
                        <a:buNone/>
                      </a:pPr>
                      <a:r>
                        <a:rPr lang="en" sz="1200"/>
                        <a:t>Arrested Fermentation</a:t>
                      </a:r>
                      <a:endParaRPr sz="1200"/>
                    </a:p>
                  </a:txBody>
                  <a:tcPr marL="91425" marR="91425" marT="91425" marB="91425"/>
                </a:tc>
                <a:tc>
                  <a:txBody>
                    <a:bodyPr/>
                    <a:lstStyle/>
                    <a:p>
                      <a:pPr marL="0" lvl="0" indent="0" algn="l" rtl="0">
                        <a:spcBef>
                          <a:spcPts val="0"/>
                        </a:spcBef>
                        <a:spcAft>
                          <a:spcPts val="0"/>
                        </a:spcAft>
                        <a:buNone/>
                      </a:pPr>
                      <a:r>
                        <a:rPr lang="en" sz="1200"/>
                        <a:t>You can use any yeast.</a:t>
                      </a:r>
                      <a:endParaRPr sz="1200"/>
                    </a:p>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r>
                        <a:rPr lang="en" sz="1200" dirty="0">
                          <a:solidFill>
                            <a:schemeClr val="dk1"/>
                          </a:solidFill>
                        </a:rPr>
                        <a:t>Missing the cold-crash and removal of yeast by a couple of hours can mean your beer is over 0.5% ABV. Risk of fermentation intermediates such as acetaldehyde, DMS.</a:t>
                      </a:r>
                      <a:endParaRPr sz="1200" dirty="0"/>
                    </a:p>
                  </a:txBody>
                  <a:tcPr marL="91425" marR="91425" marT="91425" marB="91425"/>
                </a:tc>
                <a:extLst>
                  <a:ext uri="{0D108BD9-81ED-4DB2-BD59-A6C34878D82A}">
                    <a16:rowId xmlns:a16="http://schemas.microsoft.com/office/drawing/2014/main" val="10001"/>
                  </a:ext>
                </a:extLst>
              </a:tr>
              <a:tr h="931393">
                <a:tc>
                  <a:txBody>
                    <a:bodyPr/>
                    <a:lstStyle/>
                    <a:p>
                      <a:pPr marL="0" lvl="0" indent="0" algn="l" rtl="0">
                        <a:spcBef>
                          <a:spcPts val="0"/>
                        </a:spcBef>
                        <a:spcAft>
                          <a:spcPts val="0"/>
                        </a:spcAft>
                        <a:buNone/>
                      </a:pPr>
                      <a:r>
                        <a:rPr lang="en" sz="1200"/>
                        <a:t>Maltose Negative Yeast</a:t>
                      </a:r>
                      <a:endParaRPr sz="12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dirty="0"/>
                        <a:t>Benefits: Easy process, “set it and forget it” for a few days.</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None/>
                      </a:pPr>
                      <a:endParaRPr sz="1200" dirty="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Drawbacks: Limited flavour expression possibilities compared to many Saccharomyces yeasts. Low or no flocculation is typical.</a:t>
                      </a:r>
                      <a:endParaRPr sz="1200"/>
                    </a:p>
                  </a:txBody>
                  <a:tcPr marL="91425" marR="91425" marT="91425" marB="91425"/>
                </a:tc>
                <a:extLst>
                  <a:ext uri="{0D108BD9-81ED-4DB2-BD59-A6C34878D82A}">
                    <a16:rowId xmlns:a16="http://schemas.microsoft.com/office/drawing/2014/main" val="10002"/>
                  </a:ext>
                </a:extLst>
              </a:tr>
              <a:tr h="931393">
                <a:tc>
                  <a:txBody>
                    <a:bodyPr/>
                    <a:lstStyle/>
                    <a:p>
                      <a:pPr marL="0" lvl="0" indent="0" algn="l" rtl="0">
                        <a:spcBef>
                          <a:spcPts val="0"/>
                        </a:spcBef>
                        <a:spcAft>
                          <a:spcPts val="0"/>
                        </a:spcAft>
                        <a:buNone/>
                      </a:pPr>
                      <a:r>
                        <a:rPr lang="en" sz="1200"/>
                        <a:t>Maltotriose Negative Yeast</a:t>
                      </a:r>
                      <a:endParaRPr sz="12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t>Can use maltotriose-negative S. cerevisiae yeasts and their benefits (flocculation and flavour).</a:t>
                      </a:r>
                      <a:endParaRPr sz="1200"/>
                    </a:p>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Also at risk of over-fermenting or over-attenuating the wort.</a:t>
                      </a:r>
                      <a:endParaRPr sz="1200">
                        <a:solidFill>
                          <a:schemeClr val="dk1"/>
                        </a:solidFill>
                      </a:endParaRPr>
                    </a:p>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3"/>
                  </a:ext>
                </a:extLst>
              </a:tr>
              <a:tr h="1018266">
                <a:tc>
                  <a:txBody>
                    <a:bodyPr/>
                    <a:lstStyle/>
                    <a:p>
                      <a:pPr marL="0" lvl="0" indent="0" algn="l" rtl="0">
                        <a:spcBef>
                          <a:spcPts val="0"/>
                        </a:spcBef>
                        <a:spcAft>
                          <a:spcPts val="0"/>
                        </a:spcAft>
                        <a:buNone/>
                      </a:pPr>
                      <a:r>
                        <a:rPr lang="en" sz="1200"/>
                        <a:t>Cold Contact Fermentation</a:t>
                      </a:r>
                      <a:endParaRPr sz="1200"/>
                    </a:p>
                  </a:txBody>
                  <a:tcPr marL="91425" marR="91425" marT="91425" marB="91425"/>
                </a:tc>
                <a:tc>
                  <a:txBody>
                    <a:bodyPr/>
                    <a:lstStyle/>
                    <a:p>
                      <a:pPr marL="0" lvl="0" indent="0" algn="l" rtl="0">
                        <a:lnSpc>
                          <a:spcPct val="115000"/>
                        </a:lnSpc>
                        <a:spcBef>
                          <a:spcPts val="1200"/>
                        </a:spcBef>
                        <a:spcAft>
                          <a:spcPts val="0"/>
                        </a:spcAft>
                        <a:buNone/>
                      </a:pPr>
                      <a:r>
                        <a:rPr lang="en" sz="1200"/>
                        <a:t>Benefits: simple process.</a:t>
                      </a:r>
                      <a:endParaRPr sz="1200"/>
                    </a:p>
                    <a:p>
                      <a:pPr marL="0" lvl="0" indent="0" algn="l" rtl="0">
                        <a:spcBef>
                          <a:spcPts val="1200"/>
                        </a:spcBef>
                        <a:spcAft>
                          <a:spcPts val="0"/>
                        </a:spcAft>
                        <a:buNone/>
                      </a:pPr>
                      <a:endParaRPr sz="1200"/>
                    </a:p>
                  </a:txBody>
                  <a:tcPr marL="91425" marR="91425" marT="91425" marB="91425"/>
                </a:tc>
                <a:tc>
                  <a:txBody>
                    <a:bodyPr/>
                    <a:lstStyle/>
                    <a:p>
                      <a:pPr marL="0" lvl="0" indent="0" algn="l" rtl="0">
                        <a:lnSpc>
                          <a:spcPct val="115000"/>
                        </a:lnSpc>
                        <a:spcBef>
                          <a:spcPts val="1200"/>
                        </a:spcBef>
                        <a:spcAft>
                          <a:spcPts val="1200"/>
                        </a:spcAft>
                        <a:buNone/>
                      </a:pPr>
                      <a:r>
                        <a:rPr lang="en" sz="1200" dirty="0">
                          <a:solidFill>
                            <a:schemeClr val="dk1"/>
                          </a:solidFill>
                        </a:rPr>
                        <a:t>Very little fermentation actually occurs - just enough contact between yeast and wort to call the resulting product “beer”.</a:t>
                      </a:r>
                      <a:endParaRPr sz="1200" dirty="0"/>
                    </a:p>
                  </a:txBody>
                  <a:tcPr marL="91425" marR="91425" marT="91425" marB="914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26984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normAutofit fontScale="90000"/>
          </a:bodyPr>
          <a:lstStyle/>
          <a:p>
            <a:r>
              <a:rPr lang="en-US" dirty="0"/>
              <a:t>General tips for fermented NA beer with maltose negative yeasts</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9" name="Google Shape;156;p23">
            <a:extLst>
              <a:ext uri="{FF2B5EF4-FFF2-40B4-BE49-F238E27FC236}">
                <a16:creationId xmlns:a16="http://schemas.microsoft.com/office/drawing/2014/main" id="{D28B8B0D-C9B5-4028-2AA8-036004C7ED71}"/>
              </a:ext>
            </a:extLst>
          </p:cNvPr>
          <p:cNvSpPr txBox="1"/>
          <p:nvPr/>
        </p:nvSpPr>
        <p:spPr>
          <a:xfrm>
            <a:off x="495300" y="2115578"/>
            <a:ext cx="6446413" cy="3582489"/>
          </a:xfrm>
          <a:prstGeom prst="rect">
            <a:avLst/>
          </a:prstGeom>
          <a:noFill/>
          <a:ln>
            <a:noFill/>
          </a:ln>
        </p:spPr>
        <p:txBody>
          <a:bodyPr spcFirstLastPara="1" wrap="square" lIns="91425" tIns="91425" rIns="91425" bIns="91425" anchor="t" anchorCtr="0">
            <a:spAutoFit/>
          </a:bodyPr>
          <a:lstStyle/>
          <a:p>
            <a:pPr marL="457200" marR="0" lvl="0" indent="-298450" algn="l" defTabSz="914400" rtl="0" eaLnBrk="1" fontAlgn="auto" latinLnBrk="0" hangingPunct="1">
              <a:lnSpc>
                <a:spcPct val="115000"/>
              </a:lnSpc>
              <a:spcBef>
                <a:spcPts val="1200"/>
              </a:spcBef>
              <a:spcAft>
                <a:spcPts val="0"/>
              </a:spcAft>
              <a:buClr>
                <a:prstClr val="black"/>
              </a:buClr>
              <a:buSzPts val="1100"/>
              <a:buFontTx/>
              <a:buChar char="●"/>
              <a:tabLst/>
              <a:defRPr/>
            </a:pPr>
            <a:r>
              <a:rPr kumimoji="0" lang="en-CA" sz="1800" b="0" i="0" u="none" strike="noStrike" kern="1200" cap="none" spc="0" normalizeH="0" baseline="0" noProof="0" dirty="0">
                <a:ln>
                  <a:noFill/>
                </a:ln>
                <a:solidFill>
                  <a:srgbClr val="1A1A1A"/>
                </a:solidFill>
                <a:effectLst/>
                <a:uLnTx/>
                <a:uFillTx/>
                <a:latin typeface="Verdana"/>
                <a:ea typeface="Aleo"/>
                <a:cs typeface="Aleo"/>
                <a:sym typeface="Aleo"/>
              </a:rPr>
              <a:t>Use </a:t>
            </a:r>
            <a:r>
              <a:rPr kumimoji="0" lang="en-CA" sz="1800" b="1" i="0" u="none" strike="noStrike" kern="1200" cap="none" spc="0" normalizeH="0" baseline="0" noProof="0" dirty="0">
                <a:ln>
                  <a:noFill/>
                </a:ln>
                <a:solidFill>
                  <a:srgbClr val="1A1A1A"/>
                </a:solidFill>
                <a:effectLst/>
                <a:uLnTx/>
                <a:uFillTx/>
                <a:latin typeface="Verdana"/>
                <a:ea typeface="Aleo"/>
                <a:cs typeface="Aleo"/>
                <a:sym typeface="Aleo"/>
              </a:rPr>
              <a:t>ALDC enzyme </a:t>
            </a:r>
            <a:r>
              <a:rPr kumimoji="0" lang="en-CA" sz="1800" b="0" i="0" u="none" strike="noStrike" kern="1200" cap="none" spc="0" normalizeH="0" baseline="0" noProof="0" dirty="0">
                <a:ln>
                  <a:noFill/>
                </a:ln>
                <a:solidFill>
                  <a:srgbClr val="1A1A1A"/>
                </a:solidFill>
                <a:effectLst/>
                <a:uLnTx/>
                <a:uFillTx/>
                <a:latin typeface="Verdana"/>
                <a:ea typeface="Aleo"/>
                <a:cs typeface="Aleo"/>
                <a:sym typeface="Aleo"/>
              </a:rPr>
              <a:t>to reduce the risk of diacetyl formation</a:t>
            </a:r>
          </a:p>
          <a:p>
            <a:pPr marL="457200" marR="0" lvl="0" indent="-298450" algn="l" defTabSz="914400" rtl="0" eaLnBrk="1" fontAlgn="auto" latinLnBrk="0" hangingPunct="1">
              <a:lnSpc>
                <a:spcPct val="115000"/>
              </a:lnSpc>
              <a:spcBef>
                <a:spcPts val="0"/>
              </a:spcBef>
              <a:spcAft>
                <a:spcPts val="0"/>
              </a:spcAft>
              <a:buClr>
                <a:prstClr val="black"/>
              </a:buClr>
              <a:buSzPts val="1100"/>
              <a:buFontTx/>
              <a:buChar char="●"/>
              <a:tabLst/>
              <a:defRPr/>
            </a:pP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Make a </a:t>
            </a:r>
            <a:r>
              <a:rPr kumimoji="0" lang="en" sz="1800" b="1" i="0" u="none" strike="noStrike" kern="1200" cap="none" spc="0" normalizeH="0" baseline="0" noProof="0" dirty="0">
                <a:ln>
                  <a:noFill/>
                </a:ln>
                <a:solidFill>
                  <a:srgbClr val="1A1A1A"/>
                </a:solidFill>
                <a:effectLst/>
                <a:uLnTx/>
                <a:uFillTx/>
                <a:latin typeface="Verdana"/>
                <a:ea typeface="Aleo"/>
                <a:cs typeface="Aleo"/>
                <a:sym typeface="Aleo"/>
              </a:rPr>
              <a:t>low-gravity wort </a:t>
            </a: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with a </a:t>
            </a:r>
            <a:r>
              <a:rPr kumimoji="0" lang="en" sz="1800" b="1" i="0" u="none" strike="noStrike" kern="1200" cap="none" spc="0" normalizeH="0" baseline="0" noProof="0" dirty="0">
                <a:ln>
                  <a:noFill/>
                </a:ln>
                <a:solidFill>
                  <a:srgbClr val="1A1A1A"/>
                </a:solidFill>
                <a:effectLst/>
                <a:uLnTx/>
                <a:uFillTx/>
                <a:latin typeface="Verdana"/>
                <a:ea typeface="Aleo"/>
                <a:cs typeface="Aleo"/>
                <a:sym typeface="Aleo"/>
              </a:rPr>
              <a:t>high mash temperature </a:t>
            </a: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to reduce fermentability</a:t>
            </a:r>
            <a:endParaRPr kumimoji="0" sz="1800" b="0" i="0" u="none" strike="noStrike" kern="1200" cap="none" spc="0" normalizeH="0" baseline="0" noProof="0" dirty="0">
              <a:ln>
                <a:noFill/>
              </a:ln>
              <a:solidFill>
                <a:srgbClr val="1A1A1A"/>
              </a:solidFill>
              <a:effectLst/>
              <a:uLnTx/>
              <a:uFillTx/>
              <a:latin typeface="Verdana"/>
              <a:ea typeface="Aleo"/>
              <a:cs typeface="Aleo"/>
              <a:sym typeface="Aleo"/>
            </a:endParaRPr>
          </a:p>
          <a:p>
            <a:pPr marL="457200" marR="0" lvl="0" indent="-298450" algn="l" defTabSz="914400" rtl="0" eaLnBrk="1" fontAlgn="auto" latinLnBrk="0" hangingPunct="1">
              <a:lnSpc>
                <a:spcPct val="115000"/>
              </a:lnSpc>
              <a:spcBef>
                <a:spcPts val="0"/>
              </a:spcBef>
              <a:spcAft>
                <a:spcPts val="0"/>
              </a:spcAft>
              <a:buClr>
                <a:prstClr val="black"/>
              </a:buClr>
              <a:buSzPts val="1100"/>
              <a:buFontTx/>
              <a:buChar char="●"/>
              <a:tabLst/>
              <a:defRPr/>
            </a:pP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Use </a:t>
            </a:r>
            <a:r>
              <a:rPr kumimoji="0" lang="en" sz="1800" b="1" i="0" u="none" strike="noStrike" kern="1200" cap="none" spc="0" normalizeH="0" baseline="0" noProof="0" dirty="0">
                <a:ln>
                  <a:noFill/>
                </a:ln>
                <a:solidFill>
                  <a:srgbClr val="1A1A1A"/>
                </a:solidFill>
                <a:effectLst/>
                <a:uLnTx/>
                <a:uFillTx/>
                <a:latin typeface="Verdana"/>
                <a:ea typeface="Aleo"/>
                <a:cs typeface="Aleo"/>
                <a:sym typeface="Aleo"/>
              </a:rPr>
              <a:t>yeast nutrients </a:t>
            </a: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in the whirlpool to make up for the low-nutrient wort</a:t>
            </a:r>
            <a:endParaRPr kumimoji="0" sz="1800" b="0" i="0" u="none" strike="noStrike" kern="1200" cap="none" spc="0" normalizeH="0" baseline="0" noProof="0" dirty="0">
              <a:ln>
                <a:noFill/>
              </a:ln>
              <a:solidFill>
                <a:srgbClr val="1A1A1A"/>
              </a:solidFill>
              <a:effectLst/>
              <a:uLnTx/>
              <a:uFillTx/>
              <a:latin typeface="Verdana"/>
              <a:ea typeface="Aleo"/>
              <a:cs typeface="Aleo"/>
              <a:sym typeface="Aleo"/>
            </a:endParaRPr>
          </a:p>
          <a:p>
            <a:pPr marL="457200" marR="0" lvl="0" indent="-298450" algn="l" defTabSz="914400" rtl="0" eaLnBrk="1" fontAlgn="auto" latinLnBrk="0" hangingPunct="1">
              <a:lnSpc>
                <a:spcPct val="115000"/>
              </a:lnSpc>
              <a:spcBef>
                <a:spcPts val="0"/>
              </a:spcBef>
              <a:spcAft>
                <a:spcPts val="0"/>
              </a:spcAft>
              <a:buClr>
                <a:prstClr val="black"/>
              </a:buClr>
              <a:buSzPts val="1100"/>
              <a:buFontTx/>
              <a:buChar char="●"/>
              <a:tabLst/>
              <a:defRPr/>
            </a:pPr>
            <a:r>
              <a:rPr kumimoji="0" lang="en" sz="1800" b="1" i="0" u="none" strike="noStrike" kern="1200" cap="none" spc="0" normalizeH="0" baseline="0" noProof="0" dirty="0">
                <a:ln>
                  <a:noFill/>
                </a:ln>
                <a:solidFill>
                  <a:srgbClr val="1A1A1A"/>
                </a:solidFill>
                <a:effectLst/>
                <a:uLnTx/>
                <a:uFillTx/>
                <a:latin typeface="Verdana"/>
                <a:ea typeface="Aleo"/>
                <a:cs typeface="Aleo"/>
                <a:sym typeface="Aleo"/>
              </a:rPr>
              <a:t>Pasteurize</a:t>
            </a: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 the finished beer </a:t>
            </a:r>
            <a:endParaRPr kumimoji="0" sz="1800" b="0" i="0" u="none" strike="noStrike" kern="1200" cap="none" spc="0" normalizeH="0" baseline="0" noProof="0" dirty="0">
              <a:ln>
                <a:noFill/>
              </a:ln>
              <a:solidFill>
                <a:srgbClr val="1A1A1A"/>
              </a:solidFill>
              <a:effectLst/>
              <a:uLnTx/>
              <a:uFillTx/>
              <a:latin typeface="Verdana"/>
              <a:ea typeface="Aleo"/>
              <a:cs typeface="Aleo"/>
              <a:sym typeface="Aleo"/>
            </a:endParaRPr>
          </a:p>
          <a:p>
            <a:pPr marL="457200" marR="0" lvl="0" indent="-320675" algn="l" defTabSz="914400" rtl="0" eaLnBrk="1" fontAlgn="auto" latinLnBrk="0" hangingPunct="1">
              <a:lnSpc>
                <a:spcPct val="115000"/>
              </a:lnSpc>
              <a:spcBef>
                <a:spcPts val="0"/>
              </a:spcBef>
              <a:spcAft>
                <a:spcPts val="0"/>
              </a:spcAft>
              <a:buClr>
                <a:srgbClr val="1A1A1A"/>
              </a:buClr>
              <a:buSzPts val="1450"/>
              <a:buFont typeface="Aleo"/>
              <a:buChar char="●"/>
              <a:tabLst/>
              <a:defRPr/>
            </a:pPr>
            <a:r>
              <a:rPr kumimoji="0" lang="en" sz="1800" b="1" i="0" u="none" strike="noStrike" kern="1200" cap="none" spc="0" normalizeH="0" baseline="0" noProof="0" dirty="0">
                <a:ln>
                  <a:noFill/>
                </a:ln>
                <a:solidFill>
                  <a:srgbClr val="1A1A1A"/>
                </a:solidFill>
                <a:effectLst/>
                <a:uLnTx/>
                <a:uFillTx/>
                <a:latin typeface="Verdana"/>
                <a:ea typeface="Aleo"/>
                <a:cs typeface="Aleo"/>
                <a:sym typeface="Aleo"/>
              </a:rPr>
              <a:t>Build in malt character </a:t>
            </a: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with specialty grains e.g. Vienna malt </a:t>
            </a:r>
            <a:endParaRPr kumimoji="0" sz="1800" b="0" i="0" u="none" strike="noStrike" kern="1200" cap="none" spc="0" normalizeH="0" baseline="0" noProof="0" dirty="0">
              <a:ln>
                <a:noFill/>
              </a:ln>
              <a:solidFill>
                <a:srgbClr val="1A1A1A"/>
              </a:solidFill>
              <a:effectLst/>
              <a:uLnTx/>
              <a:uFillTx/>
              <a:latin typeface="Verdana"/>
              <a:ea typeface="Aleo"/>
              <a:cs typeface="Aleo"/>
              <a:sym typeface="Aleo"/>
            </a:endParaRPr>
          </a:p>
          <a:p>
            <a:pPr marL="457200" marR="0" lvl="0" indent="0" algn="l" defTabSz="914400" rtl="0" eaLnBrk="1" fontAlgn="auto" latinLnBrk="0" hangingPunct="1">
              <a:lnSpc>
                <a:spcPct val="100000"/>
              </a:lnSpc>
              <a:spcBef>
                <a:spcPts val="1200"/>
              </a:spcBef>
              <a:spcAft>
                <a:spcPts val="0"/>
              </a:spcAft>
              <a:buClrTx/>
              <a:buSzTx/>
              <a:buFontTx/>
              <a:buNone/>
              <a:tabLst/>
              <a:defRPr/>
            </a:pPr>
            <a:endParaRPr kumimoji="0" sz="1450" b="1" i="0" u="none" strike="noStrike" kern="1200" cap="none" spc="0" normalizeH="0" baseline="0" noProof="0" dirty="0">
              <a:ln>
                <a:noFill/>
              </a:ln>
              <a:solidFill>
                <a:srgbClr val="1A1A1A"/>
              </a:solidFill>
              <a:effectLst/>
              <a:highlight>
                <a:srgbClr val="F7F5F0"/>
              </a:highlight>
              <a:uLnTx/>
              <a:uFillTx/>
              <a:latin typeface="Aleo"/>
              <a:ea typeface="Aleo"/>
              <a:cs typeface="Aleo"/>
              <a:sym typeface="Aleo"/>
            </a:endParaRPr>
          </a:p>
        </p:txBody>
      </p:sp>
      <p:pic>
        <p:nvPicPr>
          <p:cNvPr id="12" name="Google Shape;81;p14">
            <a:extLst>
              <a:ext uri="{FF2B5EF4-FFF2-40B4-BE49-F238E27FC236}">
                <a16:creationId xmlns:a16="http://schemas.microsoft.com/office/drawing/2014/main" id="{168C9621-D8CE-F5B5-8FFD-539FD586F47E}"/>
              </a:ext>
            </a:extLst>
          </p:cNvPr>
          <p:cNvPicPr preferRelativeResize="0"/>
          <p:nvPr/>
        </p:nvPicPr>
        <p:blipFill>
          <a:blip r:embed="rId3">
            <a:alphaModFix/>
          </a:blip>
          <a:stretch>
            <a:fillRect/>
          </a:stretch>
        </p:blipFill>
        <p:spPr>
          <a:xfrm>
            <a:off x="7071133" y="1209848"/>
            <a:ext cx="4549367" cy="5184144"/>
          </a:xfrm>
          <a:prstGeom prst="rect">
            <a:avLst/>
          </a:prstGeom>
          <a:noFill/>
          <a:ln>
            <a:noFill/>
          </a:ln>
        </p:spPr>
      </p:pic>
    </p:spTree>
    <p:extLst>
      <p:ext uri="{BB962C8B-B14F-4D97-AF65-F5344CB8AC3E}">
        <p14:creationId xmlns:p14="http://schemas.microsoft.com/office/powerpoint/2010/main" val="813174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normAutofit/>
          </a:bodyPr>
          <a:lstStyle/>
          <a:p>
            <a:r>
              <a:rPr lang="en-US" dirty="0"/>
              <a:t>Comparing maltose negative yeasts</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4" name="Picture 3" descr="A graph of different colored bars&#10;&#10;Description automatically generated with medium confidence">
            <a:extLst>
              <a:ext uri="{FF2B5EF4-FFF2-40B4-BE49-F238E27FC236}">
                <a16:creationId xmlns:a16="http://schemas.microsoft.com/office/drawing/2014/main" id="{2517CB5D-FC83-DA2F-3A3C-B9131D8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654" y="1571224"/>
            <a:ext cx="9414691" cy="4300094"/>
          </a:xfrm>
          <a:prstGeom prst="rect">
            <a:avLst/>
          </a:prstGeom>
        </p:spPr>
      </p:pic>
    </p:spTree>
    <p:extLst>
      <p:ext uri="{BB962C8B-B14F-4D97-AF65-F5344CB8AC3E}">
        <p14:creationId xmlns:p14="http://schemas.microsoft.com/office/powerpoint/2010/main" val="2023409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normAutofit/>
          </a:bodyPr>
          <a:lstStyle/>
          <a:p>
            <a:r>
              <a:rPr lang="en-US" dirty="0"/>
              <a:t>Maltose negative yeast options</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4" name="Picture 3" descr="A circle with a pattern of waves&#10;&#10;Description automatically generated">
            <a:extLst>
              <a:ext uri="{FF2B5EF4-FFF2-40B4-BE49-F238E27FC236}">
                <a16:creationId xmlns:a16="http://schemas.microsoft.com/office/drawing/2014/main" id="{9C9F3642-1803-2D54-2C80-1EDC28C10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14" y="1313645"/>
            <a:ext cx="2707934" cy="2545198"/>
          </a:xfrm>
          <a:prstGeom prst="rect">
            <a:avLst/>
          </a:prstGeom>
        </p:spPr>
      </p:pic>
      <p:pic>
        <p:nvPicPr>
          <p:cNvPr id="6" name="Picture 5" descr="A blue background with white text&#10;&#10;Description automatically generated">
            <a:extLst>
              <a:ext uri="{FF2B5EF4-FFF2-40B4-BE49-F238E27FC236}">
                <a16:creationId xmlns:a16="http://schemas.microsoft.com/office/drawing/2014/main" id="{097CF160-3596-BA6E-2DDA-8102981DB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25" y="2236808"/>
            <a:ext cx="1777080" cy="680237"/>
          </a:xfrm>
          <a:prstGeom prst="rect">
            <a:avLst/>
          </a:prstGeom>
        </p:spPr>
      </p:pic>
      <p:pic>
        <p:nvPicPr>
          <p:cNvPr id="1026" name="Picture 2" descr="SmartBev NEER | Non-Alcoholic Beer Yeast | Gusmer Brewing">
            <a:extLst>
              <a:ext uri="{FF2B5EF4-FFF2-40B4-BE49-F238E27FC236}">
                <a16:creationId xmlns:a16="http://schemas.microsoft.com/office/drawing/2014/main" id="{0D42FB9A-544C-D50C-1550-9EC6929D7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5648" y="1291070"/>
            <a:ext cx="3495981" cy="23327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6731E80-7626-75F0-56B3-D31434745DA2}"/>
              </a:ext>
            </a:extLst>
          </p:cNvPr>
          <p:cNvSpPr txBox="1"/>
          <p:nvPr/>
        </p:nvSpPr>
        <p:spPr>
          <a:xfrm>
            <a:off x="346902" y="3840208"/>
            <a:ext cx="292672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Escarpment Labs NAY </a:t>
            </a:r>
            <a:b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br>
            <a:r>
              <a:rPr kumimoji="0" lang="en" sz="1800" b="0" i="1" u="none" strike="noStrike" kern="1200" cap="none" spc="0" normalizeH="0" baseline="0" noProof="0" dirty="0" err="1">
                <a:ln>
                  <a:noFill/>
                </a:ln>
                <a:solidFill>
                  <a:srgbClr val="1A1A1A"/>
                </a:solidFill>
                <a:effectLst/>
                <a:uLnTx/>
                <a:uFillTx/>
                <a:latin typeface="Verdana"/>
                <a:ea typeface="Aleo"/>
                <a:cs typeface="Aleo"/>
                <a:sym typeface="Aleo"/>
              </a:rPr>
              <a:t>Hanseniaspora</a:t>
            </a:r>
            <a:r>
              <a:rPr kumimoji="0" lang="en" sz="1800" b="0" i="1" u="none" strike="noStrike" kern="1200" cap="none" spc="0" normalizeH="0" baseline="0" noProof="0" dirty="0">
                <a:ln>
                  <a:noFill/>
                </a:ln>
                <a:solidFill>
                  <a:srgbClr val="1A1A1A"/>
                </a:solidFill>
                <a:effectLst/>
                <a:uLnTx/>
                <a:uFillTx/>
                <a:latin typeface="Verdana"/>
                <a:ea typeface="Aleo"/>
                <a:cs typeface="Aleo"/>
                <a:sym typeface="Aleo"/>
              </a:rPr>
              <a:t> </a:t>
            </a:r>
            <a:r>
              <a:rPr kumimoji="0" lang="en" sz="1800" b="0" i="1" u="none" strike="noStrike" kern="1200" cap="none" spc="0" normalizeH="0" baseline="0" noProof="0" dirty="0" err="1">
                <a:ln>
                  <a:noFill/>
                </a:ln>
                <a:solidFill>
                  <a:srgbClr val="1A1A1A"/>
                </a:solidFill>
                <a:effectLst/>
                <a:uLnTx/>
                <a:uFillTx/>
                <a:latin typeface="Verdana"/>
                <a:ea typeface="Aleo"/>
                <a:cs typeface="Aleo"/>
                <a:sym typeface="Aleo"/>
              </a:rPr>
              <a:t>uvarum</a:t>
            </a:r>
            <a:endParaRPr kumimoji="0" lang="en-US" sz="1800" b="0" i="1" u="none" strike="noStrike" kern="1200" cap="none" spc="0" normalizeH="0" baseline="0" noProof="0" dirty="0">
              <a:ln>
                <a:noFill/>
              </a:ln>
              <a:solidFill>
                <a:prstClr val="black"/>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D112FBFC-A152-E210-7787-2D1DD4777BAF}"/>
              </a:ext>
            </a:extLst>
          </p:cNvPr>
          <p:cNvSpPr txBox="1"/>
          <p:nvPr/>
        </p:nvSpPr>
        <p:spPr>
          <a:xfrm>
            <a:off x="3614905" y="3858843"/>
            <a:ext cx="292672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Chr Hansen NEER</a:t>
            </a:r>
            <a:b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br>
            <a:r>
              <a:rPr kumimoji="0" lang="en" sz="1800" b="0" i="1" u="none" strike="noStrike" kern="1200" cap="none" spc="0" normalizeH="0" baseline="0" noProof="0" dirty="0">
                <a:ln>
                  <a:noFill/>
                </a:ln>
                <a:solidFill>
                  <a:srgbClr val="1A1A1A"/>
                </a:solidFill>
                <a:effectLst/>
                <a:uLnTx/>
                <a:uFillTx/>
                <a:latin typeface="Verdana"/>
                <a:ea typeface="Aleo"/>
                <a:cs typeface="Aleo"/>
                <a:sym typeface="Aleo"/>
              </a:rPr>
              <a:t>Pichia </a:t>
            </a:r>
            <a:r>
              <a:rPr kumimoji="0" lang="en" sz="1800" b="0" i="1" u="none" strike="noStrike" kern="1200" cap="none" spc="0" normalizeH="0" baseline="0" noProof="0" dirty="0" err="1">
                <a:ln>
                  <a:noFill/>
                </a:ln>
                <a:solidFill>
                  <a:srgbClr val="1A1A1A"/>
                </a:solidFill>
                <a:effectLst/>
                <a:uLnTx/>
                <a:uFillTx/>
                <a:latin typeface="Verdana"/>
                <a:ea typeface="Aleo"/>
                <a:cs typeface="Aleo"/>
                <a:sym typeface="Aleo"/>
              </a:rPr>
              <a:t>kluyveri</a:t>
            </a:r>
            <a:endParaRPr kumimoji="0" lang="en-US" sz="1800" b="0" i="1" u="none" strike="noStrike" kern="1200" cap="none" spc="0" normalizeH="0" baseline="0" noProof="0" dirty="0">
              <a:ln>
                <a:noFill/>
              </a:ln>
              <a:solidFill>
                <a:prstClr val="black"/>
              </a:solidFill>
              <a:effectLst/>
              <a:uLnTx/>
              <a:uFillTx/>
              <a:latin typeface="Verdana"/>
              <a:ea typeface="+mn-ea"/>
              <a:cs typeface="+mn-cs"/>
            </a:endParaRPr>
          </a:p>
        </p:txBody>
      </p:sp>
      <p:pic>
        <p:nvPicPr>
          <p:cNvPr id="13" name="Picture 12" descr="A white box with orange label&#10;&#10;Description automatically generated">
            <a:extLst>
              <a:ext uri="{FF2B5EF4-FFF2-40B4-BE49-F238E27FC236}">
                <a16:creationId xmlns:a16="http://schemas.microsoft.com/office/drawing/2014/main" id="{381F2764-5DA8-6459-9B1E-6E0149C99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4198" y="1466570"/>
            <a:ext cx="1768655" cy="2518993"/>
          </a:xfrm>
          <a:prstGeom prst="rect">
            <a:avLst/>
          </a:prstGeom>
        </p:spPr>
      </p:pic>
      <p:sp>
        <p:nvSpPr>
          <p:cNvPr id="14" name="TextBox 13">
            <a:extLst>
              <a:ext uri="{FF2B5EF4-FFF2-40B4-BE49-F238E27FC236}">
                <a16:creationId xmlns:a16="http://schemas.microsoft.com/office/drawing/2014/main" id="{22D6A3E0-85B9-7906-DEAB-16894EFBF7E9}"/>
              </a:ext>
            </a:extLst>
          </p:cNvPr>
          <p:cNvSpPr txBox="1"/>
          <p:nvPr/>
        </p:nvSpPr>
        <p:spPr>
          <a:xfrm>
            <a:off x="9916151" y="4043509"/>
            <a:ext cx="292672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err="1">
                <a:ln>
                  <a:noFill/>
                </a:ln>
                <a:solidFill>
                  <a:srgbClr val="1A1A1A"/>
                </a:solidFill>
                <a:effectLst/>
                <a:uLnTx/>
                <a:uFillTx/>
                <a:latin typeface="Verdana"/>
                <a:ea typeface="Aleo"/>
                <a:cs typeface="Aleo"/>
                <a:sym typeface="Aleo"/>
              </a:rPr>
              <a:t>Fermentis</a:t>
            </a: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 LA-01</a:t>
            </a:r>
            <a:b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br>
            <a:r>
              <a:rPr kumimoji="0" lang="en" sz="1800" b="0" i="1" u="none" strike="noStrike" kern="1200" cap="none" spc="0" normalizeH="0" baseline="0" noProof="0" dirty="0">
                <a:ln>
                  <a:noFill/>
                </a:ln>
                <a:solidFill>
                  <a:srgbClr val="1A1A1A"/>
                </a:solidFill>
                <a:effectLst/>
                <a:uLnTx/>
                <a:uFillTx/>
                <a:latin typeface="Verdana"/>
                <a:ea typeface="Aleo"/>
                <a:cs typeface="Aleo"/>
                <a:sym typeface="Aleo"/>
              </a:rPr>
              <a:t>S. cerevisiae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srgbClr val="1A1A1A"/>
                </a:solidFill>
                <a:effectLst/>
                <a:uLnTx/>
                <a:uFillTx/>
                <a:latin typeface="Verdana"/>
                <a:ea typeface="+mn-ea"/>
                <a:cs typeface="+mn-cs"/>
                <a:sym typeface="Aleo"/>
              </a:rPr>
              <a:t>V</a:t>
            </a:r>
            <a:r>
              <a:rPr kumimoji="0" lang="en" sz="1800" b="0" i="1" u="none" strike="noStrike" kern="1200" cap="none" spc="0" normalizeH="0" baseline="0" noProof="0" dirty="0">
                <a:ln>
                  <a:noFill/>
                </a:ln>
                <a:solidFill>
                  <a:srgbClr val="1A1A1A"/>
                </a:solidFill>
                <a:effectLst/>
                <a:uLnTx/>
                <a:uFillTx/>
                <a:latin typeface="Verdana"/>
                <a:ea typeface="+mn-ea"/>
                <a:cs typeface="+mn-cs"/>
                <a:sym typeface="Aleo"/>
              </a:rPr>
              <a:t>ar. </a:t>
            </a:r>
            <a:r>
              <a:rPr kumimoji="0" lang="en" sz="1800" b="0" i="1" u="none" strike="noStrike" kern="1200" cap="none" spc="0" normalizeH="0" baseline="0" noProof="0" dirty="0" err="1">
                <a:ln>
                  <a:noFill/>
                </a:ln>
                <a:solidFill>
                  <a:srgbClr val="1A1A1A"/>
                </a:solidFill>
                <a:effectLst/>
                <a:uLnTx/>
                <a:uFillTx/>
                <a:latin typeface="Verdana"/>
                <a:ea typeface="+mn-ea"/>
                <a:cs typeface="+mn-cs"/>
                <a:sym typeface="Aleo"/>
              </a:rPr>
              <a:t>chevalieri</a:t>
            </a:r>
            <a:endParaRPr kumimoji="0" lang="en-US" sz="1800" b="0" i="1" u="none" strike="noStrike" kern="1200" cap="none" spc="0" normalizeH="0" baseline="0" noProof="0" dirty="0">
              <a:ln>
                <a:noFill/>
              </a:ln>
              <a:solidFill>
                <a:prstClr val="black"/>
              </a:solidFill>
              <a:effectLst/>
              <a:uLnTx/>
              <a:uFillTx/>
              <a:latin typeface="Verdana"/>
              <a:ea typeface="+mn-ea"/>
              <a:cs typeface="+mn-cs"/>
            </a:endParaRPr>
          </a:p>
        </p:txBody>
      </p:sp>
      <p:pic>
        <p:nvPicPr>
          <p:cNvPr id="1028" name="Picture 4" descr="Main image">
            <a:extLst>
              <a:ext uri="{FF2B5EF4-FFF2-40B4-BE49-F238E27FC236}">
                <a16:creationId xmlns:a16="http://schemas.microsoft.com/office/drawing/2014/main" id="{4F0D9B14-D273-6B72-7F88-C62D508ABC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5613" y="1376546"/>
            <a:ext cx="2286554" cy="25451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3D885B-AFFA-BAC6-C7F3-8F75EFED0125}"/>
              </a:ext>
            </a:extLst>
          </p:cNvPr>
          <p:cNvSpPr txBox="1"/>
          <p:nvPr/>
        </p:nvSpPr>
        <p:spPr>
          <a:xfrm>
            <a:off x="6989427" y="3979690"/>
            <a:ext cx="292672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err="1">
                <a:ln>
                  <a:noFill/>
                </a:ln>
                <a:solidFill>
                  <a:srgbClr val="1A1A1A"/>
                </a:solidFill>
                <a:effectLst/>
                <a:uLnTx/>
                <a:uFillTx/>
                <a:latin typeface="Verdana"/>
                <a:ea typeface="Aleo"/>
                <a:cs typeface="Aleo"/>
                <a:sym typeface="Aleo"/>
              </a:rPr>
              <a:t>Lallemand</a:t>
            </a:r>
            <a: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t> </a:t>
            </a:r>
            <a:r>
              <a:rPr kumimoji="0" lang="en" sz="1800" b="0" i="0" u="none" strike="noStrike" kern="1200" cap="none" spc="0" normalizeH="0" baseline="0" noProof="0" dirty="0" err="1">
                <a:ln>
                  <a:noFill/>
                </a:ln>
                <a:solidFill>
                  <a:srgbClr val="1A1A1A"/>
                </a:solidFill>
                <a:effectLst/>
                <a:uLnTx/>
                <a:uFillTx/>
                <a:latin typeface="Verdana"/>
                <a:ea typeface="Aleo"/>
                <a:cs typeface="Aleo"/>
                <a:sym typeface="Aleo"/>
              </a:rPr>
              <a:t>LoNa</a:t>
            </a:r>
            <a:br>
              <a:rPr kumimoji="0" lang="en" sz="1800" b="0" i="0" u="none" strike="noStrike" kern="1200" cap="none" spc="0" normalizeH="0" baseline="0" noProof="0" dirty="0">
                <a:ln>
                  <a:noFill/>
                </a:ln>
                <a:solidFill>
                  <a:srgbClr val="1A1A1A"/>
                </a:solidFill>
                <a:effectLst/>
                <a:uLnTx/>
                <a:uFillTx/>
                <a:latin typeface="Verdana"/>
                <a:ea typeface="Aleo"/>
                <a:cs typeface="Aleo"/>
                <a:sym typeface="Aleo"/>
              </a:rPr>
            </a:br>
            <a:r>
              <a:rPr kumimoji="0" lang="en" sz="1800" b="0" i="1" u="none" strike="noStrike" kern="1200" cap="none" spc="0" normalizeH="0" baseline="0" noProof="0" dirty="0">
                <a:ln>
                  <a:noFill/>
                </a:ln>
                <a:solidFill>
                  <a:srgbClr val="1A1A1A"/>
                </a:solidFill>
                <a:effectLst/>
                <a:uLnTx/>
                <a:uFillTx/>
                <a:latin typeface="Verdana"/>
                <a:ea typeface="Aleo"/>
                <a:cs typeface="Aleo"/>
                <a:sym typeface="Aleo"/>
              </a:rPr>
              <a:t>S. cerevisiae</a:t>
            </a:r>
            <a:endParaRPr kumimoji="0" lang="en-US" sz="1800" b="0" i="1" u="none" strike="noStrike" kern="1200" cap="none" spc="0" normalizeH="0" baseline="0" noProof="0" dirty="0">
              <a:ln>
                <a:noFill/>
              </a:ln>
              <a:solidFill>
                <a:prstClr val="black"/>
              </a:solidFill>
              <a:effectLst/>
              <a:uLnTx/>
              <a:uFillTx/>
              <a:latin typeface="Verdana"/>
              <a:ea typeface="+mn-ea"/>
              <a:cs typeface="+mn-cs"/>
            </a:endParaRPr>
          </a:p>
        </p:txBody>
      </p:sp>
      <p:pic>
        <p:nvPicPr>
          <p:cNvPr id="17" name="Picture 16">
            <a:extLst>
              <a:ext uri="{FF2B5EF4-FFF2-40B4-BE49-F238E27FC236}">
                <a16:creationId xmlns:a16="http://schemas.microsoft.com/office/drawing/2014/main" id="{920CBD65-2BCD-E05F-C862-07F21A4495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1776" y="4457700"/>
            <a:ext cx="1663700" cy="1943100"/>
          </a:xfrm>
          <a:prstGeom prst="rect">
            <a:avLst/>
          </a:prstGeom>
        </p:spPr>
      </p:pic>
      <p:pic>
        <p:nvPicPr>
          <p:cNvPr id="19" name="Picture 18" descr="A white background with black text&#10;&#10;Description automatically generated">
            <a:extLst>
              <a:ext uri="{FF2B5EF4-FFF2-40B4-BE49-F238E27FC236}">
                <a16:creationId xmlns:a16="http://schemas.microsoft.com/office/drawing/2014/main" id="{8D4848DF-A8BF-0860-C7D8-4229720D0C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887" y="4884889"/>
            <a:ext cx="5765264" cy="1449250"/>
          </a:xfrm>
          <a:prstGeom prst="rect">
            <a:avLst/>
          </a:prstGeom>
        </p:spPr>
      </p:pic>
    </p:spTree>
    <p:extLst>
      <p:ext uri="{BB962C8B-B14F-4D97-AF65-F5344CB8AC3E}">
        <p14:creationId xmlns:p14="http://schemas.microsoft.com/office/powerpoint/2010/main" val="723259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lstStyle/>
          <a:p>
            <a:r>
              <a:rPr lang="en-US" dirty="0"/>
              <a:t>Learn More</a:t>
            </a:r>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6" name="Google Shape;216;p31">
            <a:extLst>
              <a:ext uri="{FF2B5EF4-FFF2-40B4-BE49-F238E27FC236}">
                <a16:creationId xmlns:a16="http://schemas.microsoft.com/office/drawing/2014/main" id="{AAD05467-4F89-E88A-ED39-09239E26A72A}"/>
              </a:ext>
            </a:extLst>
          </p:cNvPr>
          <p:cNvSpPr txBox="1">
            <a:spLocks/>
          </p:cNvSpPr>
          <p:nvPr/>
        </p:nvSpPr>
        <p:spPr>
          <a:xfrm>
            <a:off x="3700529" y="1852006"/>
            <a:ext cx="2785817" cy="5352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Proxima Nova Extrabold"/>
              <a:ea typeface="Proxima Nova Extrabold"/>
              <a:cs typeface="Proxima Nova Extrabold"/>
              <a:sym typeface="Proxima Nova Extrabold"/>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Proxima Nova Extrabold"/>
                <a:ea typeface="Proxima Nova Extrabold"/>
                <a:cs typeface="Proxima Nova Extrabold"/>
                <a:sym typeface="Proxima Nova Extrabold"/>
              </a:rPr>
              <a:t>&lt;-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Proxima Nova Extrabold"/>
                <a:ea typeface="Proxima Nova Extrabold"/>
                <a:cs typeface="Proxima Nova Extrabold"/>
                <a:sym typeface="Proxima Nova Extrabold"/>
              </a:rPr>
              <a:t>Free download on </a:t>
            </a:r>
            <a:r>
              <a:rPr kumimoji="0" lang="en-CA" sz="2400" b="0" i="0" u="none" strike="noStrike" kern="1200" cap="none" spc="0" normalizeH="0" baseline="0" noProof="0" dirty="0" err="1">
                <a:ln>
                  <a:noFill/>
                </a:ln>
                <a:solidFill>
                  <a:prstClr val="black"/>
                </a:solidFill>
                <a:effectLst/>
                <a:uLnTx/>
                <a:uFillTx/>
                <a:latin typeface="Proxima Nova Extrabold"/>
                <a:ea typeface="Proxima Nova Extrabold"/>
                <a:cs typeface="Proxima Nova Extrabold"/>
                <a:sym typeface="Proxima Nova Extrabold"/>
              </a:rPr>
              <a:t>escarpmentlabs.com</a:t>
            </a:r>
            <a:endParaRPr kumimoji="0" lang="en-CA" sz="2400" b="0" i="0" u="none" strike="noStrike" kern="1200" cap="none" spc="0" normalizeH="0" baseline="0" noProof="0" dirty="0">
              <a:ln>
                <a:noFill/>
              </a:ln>
              <a:solidFill>
                <a:prstClr val="black"/>
              </a:solidFill>
              <a:effectLst/>
              <a:uLnTx/>
              <a:uFillTx/>
              <a:latin typeface="Proxima Nova Extrabold"/>
              <a:ea typeface="Proxima Nova Extrabold"/>
              <a:cs typeface="Proxima Nova Extrabold"/>
              <a:sym typeface="Proxima Nova Extrabold"/>
            </a:endParaRPr>
          </a:p>
        </p:txBody>
      </p:sp>
      <p:pic>
        <p:nvPicPr>
          <p:cNvPr id="8" name="Google Shape;217;p31">
            <a:extLst>
              <a:ext uri="{FF2B5EF4-FFF2-40B4-BE49-F238E27FC236}">
                <a16:creationId xmlns:a16="http://schemas.microsoft.com/office/drawing/2014/main" id="{C1107909-538C-FD9F-4D2D-9AC29C813099}"/>
              </a:ext>
            </a:extLst>
          </p:cNvPr>
          <p:cNvPicPr preferRelativeResize="0"/>
          <p:nvPr/>
        </p:nvPicPr>
        <p:blipFill>
          <a:blip r:embed="rId2">
            <a:alphaModFix/>
          </a:blip>
          <a:stretch>
            <a:fillRect/>
          </a:stretch>
        </p:blipFill>
        <p:spPr>
          <a:xfrm>
            <a:off x="174990" y="1097280"/>
            <a:ext cx="3328063" cy="4780880"/>
          </a:xfrm>
          <a:prstGeom prst="rect">
            <a:avLst/>
          </a:prstGeom>
          <a:noFill/>
          <a:ln>
            <a:noFill/>
          </a:ln>
        </p:spPr>
      </p:pic>
      <p:pic>
        <p:nvPicPr>
          <p:cNvPr id="12" name="Picture 11" descr="A screenshot of a video&#10;&#10;Description automatically generated">
            <a:extLst>
              <a:ext uri="{FF2B5EF4-FFF2-40B4-BE49-F238E27FC236}">
                <a16:creationId xmlns:a16="http://schemas.microsoft.com/office/drawing/2014/main" id="{AFAF47DF-76EF-0E23-4ABC-A53AB2577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346" y="1097280"/>
            <a:ext cx="5199664" cy="3707313"/>
          </a:xfrm>
          <a:prstGeom prst="rect">
            <a:avLst/>
          </a:prstGeom>
        </p:spPr>
      </p:pic>
      <p:sp>
        <p:nvSpPr>
          <p:cNvPr id="13" name="Google Shape;216;p31">
            <a:extLst>
              <a:ext uri="{FF2B5EF4-FFF2-40B4-BE49-F238E27FC236}">
                <a16:creationId xmlns:a16="http://schemas.microsoft.com/office/drawing/2014/main" id="{28C24772-956E-76B5-92D0-C9A68583F669}"/>
              </a:ext>
            </a:extLst>
          </p:cNvPr>
          <p:cNvSpPr txBox="1">
            <a:spLocks/>
          </p:cNvSpPr>
          <p:nvPr/>
        </p:nvSpPr>
        <p:spPr>
          <a:xfrm>
            <a:off x="3767291" y="3220119"/>
            <a:ext cx="2785817" cy="1584473"/>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Proxima Nova Extrabold"/>
              <a:ea typeface="Proxima Nova Extrabold"/>
              <a:cs typeface="Proxima Nova Extrabold"/>
              <a:sym typeface="Proxima Nova Extrabold"/>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Proxima Nova Extrabold"/>
                <a:ea typeface="Proxima Nova Extrabold"/>
                <a:cs typeface="Proxima Nova Extrabold"/>
                <a:sym typeface="Proxima Nova Extrabold"/>
              </a:rPr>
              <a:t>-&gt;</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Proxima Nova Extrabold"/>
                <a:ea typeface="Proxima Nova Extrabold"/>
                <a:cs typeface="Proxima Nova Extrabold"/>
                <a:sym typeface="Proxima Nova Extrabold"/>
              </a:rPr>
              <a:t>Recorded Webinar on YouTube</a:t>
            </a:r>
          </a:p>
        </p:txBody>
      </p:sp>
    </p:spTree>
    <p:extLst>
      <p:ext uri="{BB962C8B-B14F-4D97-AF65-F5344CB8AC3E}">
        <p14:creationId xmlns:p14="http://schemas.microsoft.com/office/powerpoint/2010/main" val="2573006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FE24C-FC55-9ACE-1012-F5E5BE3BC0F9}"/>
              </a:ext>
            </a:extLst>
          </p:cNvPr>
          <p:cNvSpPr>
            <a:spLocks noGrp="1"/>
          </p:cNvSpPr>
          <p:nvPr>
            <p:ph type="ctrTitle"/>
          </p:nvPr>
        </p:nvSpPr>
        <p:spPr/>
        <p:txBody>
          <a:bodyPr/>
          <a:lstStyle/>
          <a:p>
            <a:r>
              <a:rPr lang="en-US" dirty="0"/>
              <a:t>Ryan Bross</a:t>
            </a:r>
            <a:br>
              <a:rPr lang="en-US" dirty="0"/>
            </a:br>
            <a:br>
              <a:rPr lang="en-US" dirty="0"/>
            </a:br>
            <a:r>
              <a:rPr lang="en-US" dirty="0"/>
              <a:t>Surly Brewing Company</a:t>
            </a:r>
            <a:br>
              <a:rPr lang="en-US" dirty="0"/>
            </a:br>
            <a:br>
              <a:rPr lang="en-US" dirty="0"/>
            </a:br>
            <a:r>
              <a:rPr lang="en-US" dirty="0"/>
              <a:t>NA Beer Trial</a:t>
            </a:r>
          </a:p>
        </p:txBody>
      </p:sp>
    </p:spTree>
    <p:extLst>
      <p:ext uri="{BB962C8B-B14F-4D97-AF65-F5344CB8AC3E}">
        <p14:creationId xmlns:p14="http://schemas.microsoft.com/office/powerpoint/2010/main" val="336438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A54B-6E18-A490-D03F-F0B89A6BCF1B}"/>
              </a:ext>
            </a:extLst>
          </p:cNvPr>
          <p:cNvSpPr>
            <a:spLocks noGrp="1"/>
          </p:cNvSpPr>
          <p:nvPr>
            <p:ph type="title"/>
          </p:nvPr>
        </p:nvSpPr>
        <p:spPr>
          <a:xfrm>
            <a:off x="495300" y="332509"/>
            <a:ext cx="11201400" cy="924027"/>
          </a:xfrm>
        </p:spPr>
        <p:txBody>
          <a:bodyPr>
            <a:normAutofit fontScale="90000"/>
          </a:bodyPr>
          <a:lstStyle/>
          <a:p>
            <a:pPr algn="ctr"/>
            <a:r>
              <a:rPr lang="en-US" dirty="0"/>
              <a:t>Richard Preiss</a:t>
            </a:r>
            <a:br>
              <a:rPr lang="en-US" dirty="0"/>
            </a:br>
            <a:r>
              <a:rPr lang="en-US" dirty="0"/>
              <a:t>Co-Founder, Escarpment Laboratories </a:t>
            </a:r>
          </a:p>
        </p:txBody>
      </p:sp>
      <p:sp>
        <p:nvSpPr>
          <p:cNvPr id="4" name="Slide Number Placeholder 3">
            <a:extLst>
              <a:ext uri="{FF2B5EF4-FFF2-40B4-BE49-F238E27FC236}">
                <a16:creationId xmlns:a16="http://schemas.microsoft.com/office/drawing/2014/main" id="{2900562A-8685-CECA-4DBA-91C30BA37AD2}"/>
              </a:ext>
            </a:extLst>
          </p:cNvPr>
          <p:cNvSpPr>
            <a:spLocks noGrp="1"/>
          </p:cNvSpPr>
          <p:nvPr>
            <p:ph type="sldNum" sz="quarter" idx="12"/>
          </p:nvPr>
        </p:nvSpPr>
        <p:spPr/>
        <p:txBody>
          <a:bodyPr/>
          <a:lstStyle/>
          <a:p>
            <a:fld id="{B5915699-0F63-4C61-80D8-C6D5EC39C3C1}" type="slidenum">
              <a:rPr lang="en-US" smtClean="0"/>
              <a:t>4</a:t>
            </a:fld>
            <a:endParaRPr lang="en-US"/>
          </a:p>
        </p:txBody>
      </p:sp>
      <p:pic>
        <p:nvPicPr>
          <p:cNvPr id="11" name="Picture Placeholder 10" descr="A person wearing glasses and a grey shirt&#10;&#10;Description automatically generated">
            <a:extLst>
              <a:ext uri="{FF2B5EF4-FFF2-40B4-BE49-F238E27FC236}">
                <a16:creationId xmlns:a16="http://schemas.microsoft.com/office/drawing/2014/main" id="{FBC5A6D4-B120-30A1-6561-E20C9BD3ECB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928" r="4928"/>
          <a:stretch>
            <a:fillRect/>
          </a:stretch>
        </p:blipFill>
        <p:spPr/>
      </p:pic>
      <p:sp>
        <p:nvSpPr>
          <p:cNvPr id="9" name="Content Placeholder 8">
            <a:extLst>
              <a:ext uri="{FF2B5EF4-FFF2-40B4-BE49-F238E27FC236}">
                <a16:creationId xmlns:a16="http://schemas.microsoft.com/office/drawing/2014/main" id="{410947C2-BFD3-10C8-E379-BEA26590EF8F}"/>
              </a:ext>
            </a:extLst>
          </p:cNvPr>
          <p:cNvSpPr>
            <a:spLocks noGrp="1"/>
          </p:cNvSpPr>
          <p:nvPr>
            <p:ph idx="1"/>
          </p:nvPr>
        </p:nvSpPr>
        <p:spPr>
          <a:xfrm>
            <a:off x="273132" y="1448790"/>
            <a:ext cx="8451768" cy="4801134"/>
          </a:xfrm>
        </p:spPr>
        <p:txBody>
          <a:bodyPr/>
          <a:lstStyle/>
          <a:p>
            <a:pPr marL="0" marR="0">
              <a:lnSpc>
                <a:spcPct val="107000"/>
              </a:lnSpc>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Richard is cofounder of Escarpment Laboratories, a yeast producer in Guelph, Ontario. </a:t>
            </a:r>
          </a:p>
          <a:p>
            <a:pPr marL="0" marR="0">
              <a:lnSpc>
                <a:spcPct val="107000"/>
              </a:lnSpc>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Richard guides the company's R&amp;D efforts and acts as the connecting point between sales, laboratory, and production activities. </a:t>
            </a:r>
          </a:p>
          <a:p>
            <a:pPr marL="0" marR="0">
              <a:lnSpc>
                <a:spcPct val="107000"/>
              </a:lnSpc>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Richard graduated from the University of Guelph with a Masters of Science in Molecular Biology &amp; Genetics.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36486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56E4-0B17-A668-B442-FDF4AE7F9899}"/>
              </a:ext>
            </a:extLst>
          </p:cNvPr>
          <p:cNvSpPr>
            <a:spLocks noGrp="1"/>
          </p:cNvSpPr>
          <p:nvPr>
            <p:ph type="title"/>
          </p:nvPr>
        </p:nvSpPr>
        <p:spPr/>
        <p:txBody>
          <a:bodyPr/>
          <a:lstStyle/>
          <a:p>
            <a:r>
              <a:rPr lang="en-US" dirty="0"/>
              <a:t>Maltose Negative Yeast strain evaluation	</a:t>
            </a:r>
          </a:p>
        </p:txBody>
      </p:sp>
      <p:sp>
        <p:nvSpPr>
          <p:cNvPr id="3" name="Content Placeholder 2">
            <a:extLst>
              <a:ext uri="{FF2B5EF4-FFF2-40B4-BE49-F238E27FC236}">
                <a16:creationId xmlns:a16="http://schemas.microsoft.com/office/drawing/2014/main" id="{C4692643-0886-7801-F028-67E324BE6F2E}"/>
              </a:ext>
            </a:extLst>
          </p:cNvPr>
          <p:cNvSpPr>
            <a:spLocks noGrp="1"/>
          </p:cNvSpPr>
          <p:nvPr>
            <p:ph sz="half" idx="1"/>
          </p:nvPr>
        </p:nvSpPr>
        <p:spPr>
          <a:xfrm>
            <a:off x="495300" y="1485899"/>
            <a:ext cx="5524500" cy="4764024"/>
          </a:xfrm>
        </p:spPr>
        <p:txBody>
          <a:bodyPr>
            <a:normAutofit fontScale="92500" lnSpcReduction="10000"/>
          </a:bodyPr>
          <a:lstStyle/>
          <a:p>
            <a:r>
              <a:rPr lang="en-US" dirty="0">
                <a:solidFill>
                  <a:schemeClr val="tx1"/>
                </a:solidFill>
              </a:rPr>
              <a:t>We chose seven different Maltose and </a:t>
            </a:r>
            <a:r>
              <a:rPr lang="en-US" dirty="0" err="1">
                <a:solidFill>
                  <a:schemeClr val="tx1"/>
                </a:solidFill>
              </a:rPr>
              <a:t>Maltotriose</a:t>
            </a:r>
            <a:r>
              <a:rPr lang="en-US" dirty="0">
                <a:solidFill>
                  <a:schemeClr val="tx1"/>
                </a:solidFill>
              </a:rPr>
              <a:t> negative yeast strains to evaluate the flavor impact using the same wort stream</a:t>
            </a:r>
          </a:p>
          <a:p>
            <a:r>
              <a:rPr lang="en-US" dirty="0">
                <a:solidFill>
                  <a:schemeClr val="tx1"/>
                </a:solidFill>
              </a:rPr>
              <a:t>Each of these were pitched at the same rate and fermented under the same conditions</a:t>
            </a:r>
          </a:p>
          <a:p>
            <a:r>
              <a:rPr lang="en-US" dirty="0">
                <a:solidFill>
                  <a:schemeClr val="tx1"/>
                </a:solidFill>
              </a:rPr>
              <a:t>The only strains grown up in house were the Berkley Yeast BY1502-1503</a:t>
            </a:r>
          </a:p>
          <a:p>
            <a:pPr lvl="1"/>
            <a:r>
              <a:rPr lang="en-US" dirty="0">
                <a:solidFill>
                  <a:schemeClr val="tx1"/>
                </a:solidFill>
              </a:rPr>
              <a:t>These organisms arrived on plates for selection and to be grown in the lab to the right concentration</a:t>
            </a:r>
          </a:p>
          <a:p>
            <a:pPr lvl="1"/>
            <a:r>
              <a:rPr lang="en-US" dirty="0">
                <a:solidFill>
                  <a:schemeClr val="tx1"/>
                </a:solidFill>
              </a:rPr>
              <a:t>These were grown in a YPD broth until desired concentration was reached</a:t>
            </a:r>
          </a:p>
          <a:p>
            <a:pPr lvl="1"/>
            <a:endParaRPr lang="en-US" dirty="0">
              <a:solidFill>
                <a:schemeClr val="tx1"/>
              </a:solidFill>
            </a:endParaRPr>
          </a:p>
          <a:p>
            <a:endParaRPr lang="en-US" b="0" dirty="0">
              <a:solidFill>
                <a:schemeClr val="tx1"/>
              </a:solidFill>
              <a:effectLst/>
            </a:endParaRPr>
          </a:p>
          <a:p>
            <a:pPr lvl="1"/>
            <a:endParaRPr lang="en-US" dirty="0"/>
          </a:p>
        </p:txBody>
      </p:sp>
      <p:sp>
        <p:nvSpPr>
          <p:cNvPr id="4" name="Content Placeholder 3">
            <a:extLst>
              <a:ext uri="{FF2B5EF4-FFF2-40B4-BE49-F238E27FC236}">
                <a16:creationId xmlns:a16="http://schemas.microsoft.com/office/drawing/2014/main" id="{AE830042-F86A-EDEF-499D-E1E36A79CDA8}"/>
              </a:ext>
            </a:extLst>
          </p:cNvPr>
          <p:cNvSpPr>
            <a:spLocks noGrp="1"/>
          </p:cNvSpPr>
          <p:nvPr>
            <p:ph sz="half" idx="2"/>
          </p:nvPr>
        </p:nvSpPr>
        <p:spPr/>
        <p:txBody>
          <a:bodyPr>
            <a:normAutofit fontScale="92500" lnSpcReduction="10000"/>
          </a:bodyPr>
          <a:lstStyle/>
          <a:p>
            <a:r>
              <a:rPr lang="en-US" dirty="0">
                <a:solidFill>
                  <a:schemeClr val="tx1"/>
                </a:solidFill>
              </a:rPr>
              <a:t>Commercial yeast used</a:t>
            </a:r>
          </a:p>
          <a:p>
            <a:pPr lvl="1"/>
            <a:r>
              <a:rPr lang="en-US" dirty="0">
                <a:solidFill>
                  <a:schemeClr val="tx1"/>
                </a:solidFill>
              </a:rPr>
              <a:t>Fermentis (LA-01): Saccharomyces </a:t>
            </a:r>
            <a:r>
              <a:rPr lang="en-US" b="0" dirty="0">
                <a:solidFill>
                  <a:schemeClr val="tx1"/>
                </a:solidFill>
                <a:effectLst/>
              </a:rPr>
              <a:t>cerevisiae var. </a:t>
            </a:r>
            <a:r>
              <a:rPr lang="en-US" b="0" dirty="0" err="1">
                <a:solidFill>
                  <a:schemeClr val="tx1"/>
                </a:solidFill>
                <a:effectLst/>
              </a:rPr>
              <a:t>chevalieri</a:t>
            </a:r>
            <a:endParaRPr lang="en-US" b="0" dirty="0">
              <a:solidFill>
                <a:schemeClr val="tx1"/>
              </a:solidFill>
              <a:effectLst/>
            </a:endParaRPr>
          </a:p>
          <a:p>
            <a:pPr lvl="1"/>
            <a:r>
              <a:rPr lang="en-US" dirty="0" err="1">
                <a:solidFill>
                  <a:schemeClr val="tx1"/>
                </a:solidFill>
              </a:rPr>
              <a:t>Lallemand</a:t>
            </a:r>
            <a:r>
              <a:rPr lang="en-US" dirty="0">
                <a:solidFill>
                  <a:schemeClr val="tx1"/>
                </a:solidFill>
              </a:rPr>
              <a:t> (LONA): Saccharomyces cerevisiae hybrid </a:t>
            </a:r>
          </a:p>
          <a:p>
            <a:pPr lvl="1"/>
            <a:r>
              <a:rPr lang="en-US" b="0" dirty="0">
                <a:solidFill>
                  <a:schemeClr val="tx1"/>
                </a:solidFill>
                <a:effectLst/>
              </a:rPr>
              <a:t>Christian Hansen (</a:t>
            </a:r>
            <a:r>
              <a:rPr lang="en-US" b="0" dirty="0" err="1">
                <a:solidFill>
                  <a:schemeClr val="tx1"/>
                </a:solidFill>
                <a:effectLst/>
              </a:rPr>
              <a:t>Neer</a:t>
            </a:r>
            <a:r>
              <a:rPr lang="en-US" b="0" dirty="0">
                <a:solidFill>
                  <a:schemeClr val="tx1"/>
                </a:solidFill>
                <a:effectLst/>
              </a:rPr>
              <a:t> Poly):Pichia </a:t>
            </a:r>
            <a:r>
              <a:rPr lang="en-US" b="0" dirty="0" err="1">
                <a:solidFill>
                  <a:schemeClr val="tx1"/>
                </a:solidFill>
                <a:effectLst/>
              </a:rPr>
              <a:t>Kluyveri</a:t>
            </a:r>
            <a:r>
              <a:rPr lang="en-US" b="0" dirty="0">
                <a:solidFill>
                  <a:schemeClr val="tx1"/>
                </a:solidFill>
                <a:effectLst/>
              </a:rPr>
              <a:t> </a:t>
            </a:r>
          </a:p>
          <a:p>
            <a:pPr lvl="1"/>
            <a:r>
              <a:rPr lang="en-US" b="0" dirty="0">
                <a:solidFill>
                  <a:schemeClr val="tx1"/>
                </a:solidFill>
                <a:effectLst/>
              </a:rPr>
              <a:t>White Labs (NA All Day):</a:t>
            </a:r>
            <a:r>
              <a:rPr lang="en-US" b="0" dirty="0" err="1">
                <a:solidFill>
                  <a:schemeClr val="tx1"/>
                </a:solidFill>
                <a:effectLst/>
              </a:rPr>
              <a:t>Saccharomycodes</a:t>
            </a:r>
            <a:r>
              <a:rPr lang="en-US" b="0" dirty="0">
                <a:solidFill>
                  <a:schemeClr val="tx1"/>
                </a:solidFill>
                <a:effectLst/>
              </a:rPr>
              <a:t> </a:t>
            </a:r>
            <a:r>
              <a:rPr lang="en-US" b="0" dirty="0" err="1">
                <a:solidFill>
                  <a:schemeClr val="tx1"/>
                </a:solidFill>
                <a:effectLst/>
              </a:rPr>
              <a:t>Ludwigii</a:t>
            </a:r>
            <a:endParaRPr lang="en-US" b="0" dirty="0">
              <a:solidFill>
                <a:schemeClr val="tx1"/>
              </a:solidFill>
              <a:effectLst/>
            </a:endParaRPr>
          </a:p>
          <a:p>
            <a:pPr lvl="1"/>
            <a:r>
              <a:rPr lang="en-US" dirty="0">
                <a:solidFill>
                  <a:schemeClr val="tx1"/>
                </a:solidFill>
              </a:rPr>
              <a:t>Berkley Yeast BY1502 (experimental strain)</a:t>
            </a:r>
          </a:p>
          <a:p>
            <a:pPr lvl="1"/>
            <a:r>
              <a:rPr lang="en-US" b="0" dirty="0">
                <a:solidFill>
                  <a:schemeClr val="tx1"/>
                </a:solidFill>
                <a:effectLst/>
              </a:rPr>
              <a:t>Berkley Yeast BY1503 (experimental strain)</a:t>
            </a:r>
          </a:p>
          <a:p>
            <a:pPr lvl="1"/>
            <a:r>
              <a:rPr lang="en-US" dirty="0">
                <a:solidFill>
                  <a:schemeClr val="tx1"/>
                </a:solidFill>
              </a:rPr>
              <a:t>Escarpment Labs (NAY) </a:t>
            </a:r>
            <a:r>
              <a:rPr lang="en-US" dirty="0" err="1">
                <a:solidFill>
                  <a:schemeClr val="tx1"/>
                </a:solidFill>
              </a:rPr>
              <a:t>Hanseniaspora</a:t>
            </a:r>
            <a:r>
              <a:rPr lang="en-US" dirty="0">
                <a:solidFill>
                  <a:schemeClr val="tx1"/>
                </a:solidFill>
              </a:rPr>
              <a:t> </a:t>
            </a:r>
            <a:r>
              <a:rPr lang="en-US" dirty="0" err="1">
                <a:solidFill>
                  <a:schemeClr val="tx1"/>
                </a:solidFill>
              </a:rPr>
              <a:t>Uvarum</a:t>
            </a:r>
            <a:endParaRPr lang="en-US" b="0" dirty="0">
              <a:solidFill>
                <a:schemeClr val="tx1"/>
              </a:solidFill>
              <a:effectLst/>
            </a:endParaRPr>
          </a:p>
          <a:p>
            <a:endParaRPr lang="en-US" dirty="0"/>
          </a:p>
        </p:txBody>
      </p:sp>
      <p:sp>
        <p:nvSpPr>
          <p:cNvPr id="5" name="Slide Number Placeholder 4">
            <a:extLst>
              <a:ext uri="{FF2B5EF4-FFF2-40B4-BE49-F238E27FC236}">
                <a16:creationId xmlns:a16="http://schemas.microsoft.com/office/drawing/2014/main" id="{6837F926-E561-4B2C-8E71-141F8C5378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721733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8483-0B41-176A-6ED7-2B6B3A2E3BFF}"/>
              </a:ext>
            </a:extLst>
          </p:cNvPr>
          <p:cNvSpPr>
            <a:spLocks noGrp="1"/>
          </p:cNvSpPr>
          <p:nvPr>
            <p:ph type="title"/>
          </p:nvPr>
        </p:nvSpPr>
        <p:spPr/>
        <p:txBody>
          <a:bodyPr/>
          <a:lstStyle/>
          <a:p>
            <a:r>
              <a:rPr lang="en-US" dirty="0"/>
              <a:t>How was the wort made?</a:t>
            </a:r>
          </a:p>
        </p:txBody>
      </p:sp>
      <p:sp>
        <p:nvSpPr>
          <p:cNvPr id="3" name="Content Placeholder 2">
            <a:extLst>
              <a:ext uri="{FF2B5EF4-FFF2-40B4-BE49-F238E27FC236}">
                <a16:creationId xmlns:a16="http://schemas.microsoft.com/office/drawing/2014/main" id="{C9EF14E9-C0C1-D39C-2A74-53FD8C151DE8}"/>
              </a:ext>
            </a:extLst>
          </p:cNvPr>
          <p:cNvSpPr>
            <a:spLocks noGrp="1"/>
          </p:cNvSpPr>
          <p:nvPr>
            <p:ph sz="half" idx="1"/>
          </p:nvPr>
        </p:nvSpPr>
        <p:spPr/>
        <p:txBody>
          <a:bodyPr>
            <a:normAutofit fontScale="92500" lnSpcReduction="10000"/>
          </a:bodyPr>
          <a:lstStyle/>
          <a:p>
            <a:r>
              <a:rPr lang="en-US" dirty="0"/>
              <a:t>Ingredients were mashed at 168F for 60min </a:t>
            </a:r>
          </a:p>
          <a:p>
            <a:pPr lvl="1"/>
            <a:r>
              <a:rPr lang="en-US" dirty="0"/>
              <a:t>This was chosen to limit the creation of simple sugars produced and create more unfermentable </a:t>
            </a:r>
            <a:r>
              <a:rPr lang="en-US" dirty="0" err="1"/>
              <a:t>dextrins</a:t>
            </a:r>
            <a:endParaRPr lang="en-US" dirty="0"/>
          </a:p>
          <a:p>
            <a:pPr lvl="1"/>
            <a:r>
              <a:rPr lang="en-US" dirty="0"/>
              <a:t>The mash pH was adjusted to 5.2 using citric acid</a:t>
            </a:r>
          </a:p>
          <a:p>
            <a:r>
              <a:rPr lang="en-US" dirty="0"/>
              <a:t>The mash was sparged at 168f until target amount of wort was collected</a:t>
            </a:r>
          </a:p>
          <a:p>
            <a:r>
              <a:rPr lang="en-US" dirty="0"/>
              <a:t>Target pre boil Plato 3.5</a:t>
            </a:r>
          </a:p>
          <a:p>
            <a:r>
              <a:rPr lang="en-US" dirty="0"/>
              <a:t>Boiled for 60min with small bittering hop addition</a:t>
            </a:r>
          </a:p>
        </p:txBody>
      </p:sp>
      <p:sp>
        <p:nvSpPr>
          <p:cNvPr id="4" name="Content Placeholder 3">
            <a:extLst>
              <a:ext uri="{FF2B5EF4-FFF2-40B4-BE49-F238E27FC236}">
                <a16:creationId xmlns:a16="http://schemas.microsoft.com/office/drawing/2014/main" id="{63111207-B79D-888D-2ECD-AC11F6B8DC1D}"/>
              </a:ext>
            </a:extLst>
          </p:cNvPr>
          <p:cNvSpPr>
            <a:spLocks noGrp="1"/>
          </p:cNvSpPr>
          <p:nvPr>
            <p:ph sz="half" idx="2"/>
          </p:nvPr>
        </p:nvSpPr>
        <p:spPr/>
        <p:txBody>
          <a:bodyPr>
            <a:normAutofit fontScale="92500" lnSpcReduction="10000"/>
          </a:bodyPr>
          <a:lstStyle/>
          <a:p>
            <a:r>
              <a:rPr lang="en-US" dirty="0"/>
              <a:t>Aroma hops were added in the whirlpool once temperature hit 195f and allowed to steep for 30min</a:t>
            </a:r>
          </a:p>
          <a:p>
            <a:r>
              <a:rPr lang="en-US" dirty="0"/>
              <a:t>Citric acid was also added during whirlpool step to drop the wort to 4.4pH</a:t>
            </a:r>
          </a:p>
          <a:p>
            <a:r>
              <a:rPr lang="en-US" dirty="0"/>
              <a:t>Wort was chilled to 70f and aerated at 3L/min or 10ppm and pumped to the 7 fermenters</a:t>
            </a:r>
          </a:p>
          <a:p>
            <a:r>
              <a:rPr lang="en-US" dirty="0"/>
              <a:t>The yeasts were added to each of the fermenters at desired pitching rates from each manufacture</a:t>
            </a:r>
          </a:p>
          <a:p>
            <a:r>
              <a:rPr lang="en-US" dirty="0"/>
              <a:t>These were then set at 70f and left to ferment</a:t>
            </a:r>
          </a:p>
          <a:p>
            <a:endParaRPr lang="en-US" dirty="0"/>
          </a:p>
        </p:txBody>
      </p:sp>
      <p:sp>
        <p:nvSpPr>
          <p:cNvPr id="5" name="Slide Number Placeholder 4">
            <a:extLst>
              <a:ext uri="{FF2B5EF4-FFF2-40B4-BE49-F238E27FC236}">
                <a16:creationId xmlns:a16="http://schemas.microsoft.com/office/drawing/2014/main" id="{E9AB7D8A-EAD9-D842-C06E-ADF2EDF125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591925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A297F-6398-48EF-CACD-38838FF55B77}"/>
              </a:ext>
            </a:extLst>
          </p:cNvPr>
          <p:cNvSpPr>
            <a:spLocks noGrp="1"/>
          </p:cNvSpPr>
          <p:nvPr>
            <p:ph type="title"/>
          </p:nvPr>
        </p:nvSpPr>
        <p:spPr/>
        <p:txBody>
          <a:bodyPr/>
          <a:lstStyle/>
          <a:p>
            <a:r>
              <a:rPr lang="en-US" dirty="0"/>
              <a:t>Fermentation results	</a:t>
            </a:r>
          </a:p>
        </p:txBody>
      </p:sp>
      <p:sp>
        <p:nvSpPr>
          <p:cNvPr id="3" name="Content Placeholder 2">
            <a:extLst>
              <a:ext uri="{FF2B5EF4-FFF2-40B4-BE49-F238E27FC236}">
                <a16:creationId xmlns:a16="http://schemas.microsoft.com/office/drawing/2014/main" id="{3E1B0DD0-E470-EB1F-680B-B4EE75E5DF92}"/>
              </a:ext>
            </a:extLst>
          </p:cNvPr>
          <p:cNvSpPr>
            <a:spLocks noGrp="1"/>
          </p:cNvSpPr>
          <p:nvPr>
            <p:ph sz="half" idx="1"/>
          </p:nvPr>
        </p:nvSpPr>
        <p:spPr>
          <a:xfrm>
            <a:off x="495300" y="1349695"/>
            <a:ext cx="4427574" cy="4764024"/>
          </a:xfrm>
        </p:spPr>
        <p:txBody>
          <a:bodyPr>
            <a:normAutofit fontScale="92500" lnSpcReduction="20000"/>
          </a:bodyPr>
          <a:lstStyle/>
          <a:p>
            <a:r>
              <a:rPr lang="en-US" dirty="0"/>
              <a:t>These yeasts were left to ferment for 5 days at 70f</a:t>
            </a:r>
          </a:p>
          <a:p>
            <a:r>
              <a:rPr lang="en-US" dirty="0"/>
              <a:t>After fermentation was completed, the tanks were chilled.</a:t>
            </a:r>
          </a:p>
          <a:p>
            <a:r>
              <a:rPr lang="en-US" dirty="0"/>
              <a:t>These were all packaged and tested for sugar analysis, Ester and fusel alcohol analysis, and sensory analysis.</a:t>
            </a:r>
          </a:p>
          <a:p>
            <a:r>
              <a:rPr lang="en-US" dirty="0"/>
              <a:t>All NA beers were packaged with a 0.075% Sodium Benzoate and Potassium Sorbate preservative blend.</a:t>
            </a:r>
          </a:p>
          <a:p>
            <a:r>
              <a:rPr lang="en-US" dirty="0"/>
              <a:t>All analytical samples were taken before preservatives were added.</a:t>
            </a:r>
          </a:p>
          <a:p>
            <a:endParaRPr lang="en-US" dirty="0"/>
          </a:p>
        </p:txBody>
      </p:sp>
      <p:graphicFrame>
        <p:nvGraphicFramePr>
          <p:cNvPr id="6" name="Content Placeholder 5">
            <a:extLst>
              <a:ext uri="{FF2B5EF4-FFF2-40B4-BE49-F238E27FC236}">
                <a16:creationId xmlns:a16="http://schemas.microsoft.com/office/drawing/2014/main" id="{ED9229ED-D41C-DC24-BA3A-7C0095CBD135}"/>
              </a:ext>
            </a:extLst>
          </p:cNvPr>
          <p:cNvGraphicFramePr>
            <a:graphicFrameLocks noGrp="1"/>
          </p:cNvGraphicFramePr>
          <p:nvPr>
            <p:ph sz="half" idx="2"/>
          </p:nvPr>
        </p:nvGraphicFramePr>
        <p:xfrm>
          <a:off x="5124892" y="1711843"/>
          <a:ext cx="6794205" cy="4401876"/>
        </p:xfrm>
        <a:graphic>
          <a:graphicData uri="http://schemas.openxmlformats.org/drawingml/2006/table">
            <a:tbl>
              <a:tblPr firstRow="1" firstCol="1" bandRow="1">
                <a:tableStyleId>{5C22544A-7EE6-4342-B048-85BDC9FD1C3A}</a:tableStyleId>
              </a:tblPr>
              <a:tblGrid>
                <a:gridCol w="1193216">
                  <a:extLst>
                    <a:ext uri="{9D8B030D-6E8A-4147-A177-3AD203B41FA5}">
                      <a16:colId xmlns:a16="http://schemas.microsoft.com/office/drawing/2014/main" val="2670461806"/>
                    </a:ext>
                  </a:extLst>
                </a:gridCol>
                <a:gridCol w="658339">
                  <a:extLst>
                    <a:ext uri="{9D8B030D-6E8A-4147-A177-3AD203B41FA5}">
                      <a16:colId xmlns:a16="http://schemas.microsoft.com/office/drawing/2014/main" val="2668138797"/>
                    </a:ext>
                  </a:extLst>
                </a:gridCol>
                <a:gridCol w="771481">
                  <a:extLst>
                    <a:ext uri="{9D8B030D-6E8A-4147-A177-3AD203B41FA5}">
                      <a16:colId xmlns:a16="http://schemas.microsoft.com/office/drawing/2014/main" val="2260498482"/>
                    </a:ext>
                  </a:extLst>
                </a:gridCol>
                <a:gridCol w="650248">
                  <a:extLst>
                    <a:ext uri="{9D8B030D-6E8A-4147-A177-3AD203B41FA5}">
                      <a16:colId xmlns:a16="http://schemas.microsoft.com/office/drawing/2014/main" val="809715547"/>
                    </a:ext>
                  </a:extLst>
                </a:gridCol>
                <a:gridCol w="804545">
                  <a:extLst>
                    <a:ext uri="{9D8B030D-6E8A-4147-A177-3AD203B41FA5}">
                      <a16:colId xmlns:a16="http://schemas.microsoft.com/office/drawing/2014/main" val="2181330964"/>
                    </a:ext>
                  </a:extLst>
                </a:gridCol>
                <a:gridCol w="515437">
                  <a:extLst>
                    <a:ext uri="{9D8B030D-6E8A-4147-A177-3AD203B41FA5}">
                      <a16:colId xmlns:a16="http://schemas.microsoft.com/office/drawing/2014/main" val="1979932034"/>
                    </a:ext>
                  </a:extLst>
                </a:gridCol>
                <a:gridCol w="818707">
                  <a:extLst>
                    <a:ext uri="{9D8B030D-6E8A-4147-A177-3AD203B41FA5}">
                      <a16:colId xmlns:a16="http://schemas.microsoft.com/office/drawing/2014/main" val="425710078"/>
                    </a:ext>
                  </a:extLst>
                </a:gridCol>
                <a:gridCol w="733647">
                  <a:extLst>
                    <a:ext uri="{9D8B030D-6E8A-4147-A177-3AD203B41FA5}">
                      <a16:colId xmlns:a16="http://schemas.microsoft.com/office/drawing/2014/main" val="2049838560"/>
                    </a:ext>
                  </a:extLst>
                </a:gridCol>
                <a:gridCol w="648585">
                  <a:extLst>
                    <a:ext uri="{9D8B030D-6E8A-4147-A177-3AD203B41FA5}">
                      <a16:colId xmlns:a16="http://schemas.microsoft.com/office/drawing/2014/main" val="3420048601"/>
                    </a:ext>
                  </a:extLst>
                </a:gridCol>
              </a:tblGrid>
              <a:tr h="848395">
                <a:tc>
                  <a:txBody>
                    <a:bodyPr/>
                    <a:lstStyle/>
                    <a:p>
                      <a:pPr marL="0" marR="0" algn="ctr">
                        <a:lnSpc>
                          <a:spcPct val="107000"/>
                        </a:lnSpc>
                        <a:spcBef>
                          <a:spcPts val="0"/>
                        </a:spcBef>
                        <a:spcAft>
                          <a:spcPts val="0"/>
                        </a:spcAft>
                      </a:pPr>
                      <a:r>
                        <a:rPr lang="en-US" sz="1000" kern="100" dirty="0">
                          <a:effectLst/>
                        </a:rPr>
                        <a:t>Name</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Abv% (v/v)</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Plato</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pH</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SRM</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IBU</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Total Acidity g/L</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S.G.</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 Lactic Acid</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extLst>
                  <a:ext uri="{0D108BD9-81ED-4DB2-BD59-A6C34878D82A}">
                    <a16:rowId xmlns:a16="http://schemas.microsoft.com/office/drawing/2014/main" val="2151410004"/>
                  </a:ext>
                </a:extLst>
              </a:tr>
              <a:tr h="419452">
                <a:tc>
                  <a:txBody>
                    <a:bodyPr/>
                    <a:lstStyle/>
                    <a:p>
                      <a:pPr marL="0" marR="0" algn="ctr">
                        <a:lnSpc>
                          <a:spcPct val="107000"/>
                        </a:lnSpc>
                        <a:spcBef>
                          <a:spcPts val="0"/>
                        </a:spcBef>
                        <a:spcAft>
                          <a:spcPts val="0"/>
                        </a:spcAft>
                      </a:pPr>
                      <a:r>
                        <a:rPr lang="en-US" sz="1000" kern="100">
                          <a:effectLst/>
                        </a:rPr>
                        <a:t>Wort NA</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0.02</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3.74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4.54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2.81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33.9</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1.01281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 </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extLst>
                  <a:ext uri="{0D108BD9-81ED-4DB2-BD59-A6C34878D82A}">
                    <a16:rowId xmlns:a16="http://schemas.microsoft.com/office/drawing/2014/main" val="2818883925"/>
                  </a:ext>
                </a:extLst>
              </a:tr>
              <a:tr h="617317">
                <a:tc>
                  <a:txBody>
                    <a:bodyPr/>
                    <a:lstStyle/>
                    <a:p>
                      <a:pPr marL="0" marR="0" algn="ctr">
                        <a:lnSpc>
                          <a:spcPct val="107000"/>
                        </a:lnSpc>
                        <a:spcBef>
                          <a:spcPts val="0"/>
                        </a:spcBef>
                        <a:spcAft>
                          <a:spcPts val="0"/>
                        </a:spcAft>
                      </a:pPr>
                      <a:r>
                        <a:rPr lang="en-US" sz="1000" kern="100">
                          <a:effectLst/>
                        </a:rPr>
                        <a:t>NA Escarpment</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0.11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3.51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4.30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4.51</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29.5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1.4428</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1.01191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0.131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extLst>
                  <a:ext uri="{0D108BD9-81ED-4DB2-BD59-A6C34878D82A}">
                    <a16:rowId xmlns:a16="http://schemas.microsoft.com/office/drawing/2014/main" val="2992690103"/>
                  </a:ext>
                </a:extLst>
              </a:tr>
              <a:tr h="419452">
                <a:tc>
                  <a:txBody>
                    <a:bodyPr/>
                    <a:lstStyle/>
                    <a:p>
                      <a:pPr marL="0" marR="0" algn="ctr">
                        <a:lnSpc>
                          <a:spcPct val="107000"/>
                        </a:lnSpc>
                        <a:spcBef>
                          <a:spcPts val="0"/>
                        </a:spcBef>
                        <a:spcAft>
                          <a:spcPts val="0"/>
                        </a:spcAft>
                      </a:pPr>
                      <a:r>
                        <a:rPr lang="en-US" sz="1000" kern="100">
                          <a:effectLst/>
                        </a:rPr>
                        <a:t>Fermentus LA-01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0.29</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3.23</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4.41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2.75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28.5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2.0380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1.01079</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0.185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extLst>
                  <a:ext uri="{0D108BD9-81ED-4DB2-BD59-A6C34878D82A}">
                    <a16:rowId xmlns:a16="http://schemas.microsoft.com/office/drawing/2014/main" val="213625607"/>
                  </a:ext>
                </a:extLst>
              </a:tr>
              <a:tr h="419452">
                <a:tc>
                  <a:txBody>
                    <a:bodyPr/>
                    <a:lstStyle/>
                    <a:p>
                      <a:pPr marL="0" marR="0" algn="ctr">
                        <a:lnSpc>
                          <a:spcPct val="107000"/>
                        </a:lnSpc>
                        <a:spcBef>
                          <a:spcPts val="0"/>
                        </a:spcBef>
                        <a:spcAft>
                          <a:spcPts val="0"/>
                        </a:spcAft>
                      </a:pPr>
                      <a:r>
                        <a:rPr lang="en-US" sz="1000" kern="100">
                          <a:effectLst/>
                        </a:rPr>
                        <a:t>LONA Lallemand</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0.3</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3.18</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4.38</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2.65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28.4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1.2864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1.01061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0.117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extLst>
                  <a:ext uri="{0D108BD9-81ED-4DB2-BD59-A6C34878D82A}">
                    <a16:rowId xmlns:a16="http://schemas.microsoft.com/office/drawing/2014/main" val="3147226641"/>
                  </a:ext>
                </a:extLst>
              </a:tr>
              <a:tr h="419452">
                <a:tc>
                  <a:txBody>
                    <a:bodyPr/>
                    <a:lstStyle/>
                    <a:p>
                      <a:pPr marL="0" marR="0" algn="ctr">
                        <a:lnSpc>
                          <a:spcPct val="107000"/>
                        </a:lnSpc>
                        <a:spcBef>
                          <a:spcPts val="0"/>
                        </a:spcBef>
                        <a:spcAft>
                          <a:spcPts val="0"/>
                        </a:spcAft>
                      </a:pPr>
                      <a:r>
                        <a:rPr lang="en-US" sz="1000" kern="100">
                          <a:effectLst/>
                        </a:rPr>
                        <a:t>CH Neer</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3.57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4.33</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2.78</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29.0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1.3437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1.01211</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0.122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extLst>
                  <a:ext uri="{0D108BD9-81ED-4DB2-BD59-A6C34878D82A}">
                    <a16:rowId xmlns:a16="http://schemas.microsoft.com/office/drawing/2014/main" val="3280907231"/>
                  </a:ext>
                </a:extLst>
              </a:tr>
              <a:tr h="419452">
                <a:tc>
                  <a:txBody>
                    <a:bodyPr/>
                    <a:lstStyle/>
                    <a:p>
                      <a:pPr marL="0" marR="0" algn="ctr">
                        <a:lnSpc>
                          <a:spcPct val="107000"/>
                        </a:lnSpc>
                        <a:spcBef>
                          <a:spcPts val="0"/>
                        </a:spcBef>
                        <a:spcAft>
                          <a:spcPts val="0"/>
                        </a:spcAft>
                      </a:pPr>
                      <a:r>
                        <a:rPr lang="en-US" sz="1000" kern="100">
                          <a:effectLst/>
                        </a:rPr>
                        <a:t>WL NA All Day</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0.3</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3.26</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4.37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2.94</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29.8</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1.8597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1.01092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0.169</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extLst>
                  <a:ext uri="{0D108BD9-81ED-4DB2-BD59-A6C34878D82A}">
                    <a16:rowId xmlns:a16="http://schemas.microsoft.com/office/drawing/2014/main" val="2580275331"/>
                  </a:ext>
                </a:extLst>
              </a:tr>
              <a:tr h="419452">
                <a:tc>
                  <a:txBody>
                    <a:bodyPr/>
                    <a:lstStyle/>
                    <a:p>
                      <a:pPr marL="0" marR="0" algn="ctr">
                        <a:lnSpc>
                          <a:spcPct val="107000"/>
                        </a:lnSpc>
                        <a:spcBef>
                          <a:spcPts val="0"/>
                        </a:spcBef>
                        <a:spcAft>
                          <a:spcPts val="0"/>
                        </a:spcAft>
                      </a:pPr>
                      <a:r>
                        <a:rPr lang="en-US" sz="1000" kern="100">
                          <a:effectLst/>
                        </a:rPr>
                        <a:t>BY1502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0.28</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3.26</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4.41</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2.91</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30.9</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0.7122</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1.01090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0.065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extLst>
                  <a:ext uri="{0D108BD9-81ED-4DB2-BD59-A6C34878D82A}">
                    <a16:rowId xmlns:a16="http://schemas.microsoft.com/office/drawing/2014/main" val="1135134746"/>
                  </a:ext>
                </a:extLst>
              </a:tr>
              <a:tr h="419452">
                <a:tc>
                  <a:txBody>
                    <a:bodyPr/>
                    <a:lstStyle/>
                    <a:p>
                      <a:pPr marL="0" marR="0" algn="ctr">
                        <a:lnSpc>
                          <a:spcPct val="107000"/>
                        </a:lnSpc>
                        <a:spcBef>
                          <a:spcPts val="0"/>
                        </a:spcBef>
                        <a:spcAft>
                          <a:spcPts val="0"/>
                        </a:spcAft>
                      </a:pPr>
                      <a:r>
                        <a:rPr lang="en-US" sz="1000" kern="100">
                          <a:effectLst/>
                        </a:rPr>
                        <a:t>BY1503</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0.27</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3.25</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4.40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2.90</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a:effectLst/>
                        </a:rPr>
                        <a:t>30.6</a:t>
                      </a:r>
                      <a:endParaRPr lang="en-US"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1.5234</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1.01088</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algn="ctr">
                        <a:lnSpc>
                          <a:spcPct val="107000"/>
                        </a:lnSpc>
                        <a:spcBef>
                          <a:spcPts val="0"/>
                        </a:spcBef>
                        <a:spcAft>
                          <a:spcPts val="0"/>
                        </a:spcAft>
                      </a:pPr>
                      <a:r>
                        <a:rPr lang="en-US" sz="1000" kern="100" dirty="0">
                          <a:effectLst/>
                        </a:rPr>
                        <a:t>0.139</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812" marR="63812" marT="0" marB="0" anchor="ctr"/>
                </a:tc>
                <a:extLst>
                  <a:ext uri="{0D108BD9-81ED-4DB2-BD59-A6C34878D82A}">
                    <a16:rowId xmlns:a16="http://schemas.microsoft.com/office/drawing/2014/main" val="3135316881"/>
                  </a:ext>
                </a:extLst>
              </a:tr>
            </a:tbl>
          </a:graphicData>
        </a:graphic>
      </p:graphicFrame>
      <p:sp>
        <p:nvSpPr>
          <p:cNvPr id="5" name="Slide Number Placeholder 4">
            <a:extLst>
              <a:ext uri="{FF2B5EF4-FFF2-40B4-BE49-F238E27FC236}">
                <a16:creationId xmlns:a16="http://schemas.microsoft.com/office/drawing/2014/main" id="{24450836-BF7C-6C43-66BE-6E055E855A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124636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EFEC-E13C-7742-860E-C61D5ABE43BA}"/>
              </a:ext>
            </a:extLst>
          </p:cNvPr>
          <p:cNvSpPr>
            <a:spLocks noGrp="1"/>
          </p:cNvSpPr>
          <p:nvPr>
            <p:ph type="title"/>
          </p:nvPr>
        </p:nvSpPr>
        <p:spPr>
          <a:xfrm>
            <a:off x="1378743" y="731731"/>
            <a:ext cx="9444037" cy="954194"/>
          </a:xfrm>
        </p:spPr>
        <p:txBody>
          <a:bodyPr vert="horz" lIns="91440" tIns="45720" rIns="91440" bIns="45720" rtlCol="0" anchor="t">
            <a:normAutofit/>
          </a:bodyPr>
          <a:lstStyle/>
          <a:p>
            <a:pPr algn="ctr"/>
            <a:r>
              <a:rPr lang="en-US" dirty="0"/>
              <a:t>Sugar Analysis Table</a:t>
            </a:r>
            <a:endParaRPr lang="en-US" kern="1200" dirty="0">
              <a:solidFill>
                <a:schemeClr val="tx1"/>
              </a:solidFill>
              <a:latin typeface="+mj-lt"/>
              <a:ea typeface="+mj-ea"/>
              <a:cs typeface="+mj-cs"/>
            </a:endParaRPr>
          </a:p>
        </p:txBody>
      </p:sp>
      <p:sp>
        <p:nvSpPr>
          <p:cNvPr id="5" name="Slide Number Placeholder 4">
            <a:extLst>
              <a:ext uri="{FF2B5EF4-FFF2-40B4-BE49-F238E27FC236}">
                <a16:creationId xmlns:a16="http://schemas.microsoft.com/office/drawing/2014/main" id="{633E2E06-BF77-955B-3ED0-D6F16DFAD85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5915699-0F63-4C61-80D8-C6D5EC39C3C1}" type="slidenum">
              <a:rPr kumimoji="0" lang="en-US"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9" name="Content Placeholder 5">
            <a:extLst>
              <a:ext uri="{FF2B5EF4-FFF2-40B4-BE49-F238E27FC236}">
                <a16:creationId xmlns:a16="http://schemas.microsoft.com/office/drawing/2014/main" id="{A1B9A00E-6FF8-5C71-D66C-CFF535AB3F02}"/>
              </a:ext>
            </a:extLst>
          </p:cNvPr>
          <p:cNvGraphicFramePr>
            <a:graphicFrameLocks noGrp="1"/>
          </p:cNvGraphicFramePr>
          <p:nvPr>
            <p:ph sz="half" idx="2"/>
          </p:nvPr>
        </p:nvGraphicFramePr>
        <p:xfrm>
          <a:off x="488949" y="1397000"/>
          <a:ext cx="11214102" cy="4444997"/>
        </p:xfrm>
        <a:graphic>
          <a:graphicData uri="http://schemas.openxmlformats.org/drawingml/2006/table">
            <a:tbl>
              <a:tblPr firstRow="1" bandRow="1">
                <a:tableStyleId>{5C22544A-7EE6-4342-B048-85BDC9FD1C3A}</a:tableStyleId>
              </a:tblPr>
              <a:tblGrid>
                <a:gridCol w="2063259">
                  <a:extLst>
                    <a:ext uri="{9D8B030D-6E8A-4147-A177-3AD203B41FA5}">
                      <a16:colId xmlns:a16="http://schemas.microsoft.com/office/drawing/2014/main" val="3006038642"/>
                    </a:ext>
                  </a:extLst>
                </a:gridCol>
                <a:gridCol w="940292">
                  <a:extLst>
                    <a:ext uri="{9D8B030D-6E8A-4147-A177-3AD203B41FA5}">
                      <a16:colId xmlns:a16="http://schemas.microsoft.com/office/drawing/2014/main" val="1296590461"/>
                    </a:ext>
                  </a:extLst>
                </a:gridCol>
                <a:gridCol w="1250228">
                  <a:extLst>
                    <a:ext uri="{9D8B030D-6E8A-4147-A177-3AD203B41FA5}">
                      <a16:colId xmlns:a16="http://schemas.microsoft.com/office/drawing/2014/main" val="211075303"/>
                    </a:ext>
                  </a:extLst>
                </a:gridCol>
                <a:gridCol w="1200056">
                  <a:extLst>
                    <a:ext uri="{9D8B030D-6E8A-4147-A177-3AD203B41FA5}">
                      <a16:colId xmlns:a16="http://schemas.microsoft.com/office/drawing/2014/main" val="3959430614"/>
                    </a:ext>
                  </a:extLst>
                </a:gridCol>
                <a:gridCol w="1228293">
                  <a:extLst>
                    <a:ext uri="{9D8B030D-6E8A-4147-A177-3AD203B41FA5}">
                      <a16:colId xmlns:a16="http://schemas.microsoft.com/office/drawing/2014/main" val="2035785458"/>
                    </a:ext>
                  </a:extLst>
                </a:gridCol>
                <a:gridCol w="811487">
                  <a:extLst>
                    <a:ext uri="{9D8B030D-6E8A-4147-A177-3AD203B41FA5}">
                      <a16:colId xmlns:a16="http://schemas.microsoft.com/office/drawing/2014/main" val="1382542385"/>
                    </a:ext>
                  </a:extLst>
                </a:gridCol>
                <a:gridCol w="1376851">
                  <a:extLst>
                    <a:ext uri="{9D8B030D-6E8A-4147-A177-3AD203B41FA5}">
                      <a16:colId xmlns:a16="http://schemas.microsoft.com/office/drawing/2014/main" val="1004725279"/>
                    </a:ext>
                  </a:extLst>
                </a:gridCol>
                <a:gridCol w="1298884">
                  <a:extLst>
                    <a:ext uri="{9D8B030D-6E8A-4147-A177-3AD203B41FA5}">
                      <a16:colId xmlns:a16="http://schemas.microsoft.com/office/drawing/2014/main" val="2342069529"/>
                    </a:ext>
                  </a:extLst>
                </a:gridCol>
                <a:gridCol w="1044752">
                  <a:extLst>
                    <a:ext uri="{9D8B030D-6E8A-4147-A177-3AD203B41FA5}">
                      <a16:colId xmlns:a16="http://schemas.microsoft.com/office/drawing/2014/main" val="2087676974"/>
                    </a:ext>
                  </a:extLst>
                </a:gridCol>
              </a:tblGrid>
              <a:tr h="653933">
                <a:tc>
                  <a:txBody>
                    <a:bodyPr/>
                    <a:lstStyle/>
                    <a:p>
                      <a:pPr algn="ctr" fontAlgn="b"/>
                      <a:r>
                        <a:rPr lang="en-US" sz="1400" u="none" strike="noStrike" dirty="0">
                          <a:effectLst/>
                        </a:rPr>
                        <a:t>Carbohydrates</a:t>
                      </a:r>
                      <a:endParaRPr lang="en-US" sz="1400" b="1" i="0" u="none" strike="noStrike" dirty="0">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NA Wort</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Escarpment NAY NA#1</a:t>
                      </a:r>
                      <a:endParaRPr lang="en-US" sz="1400" b="1" i="0" u="none" strike="noStrike" dirty="0">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Fermentis LA-01 NA#2</a:t>
                      </a:r>
                      <a:endParaRPr lang="en-US" sz="1400" b="1" i="0" u="none" strike="noStrike" dirty="0">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err="1">
                          <a:effectLst/>
                        </a:rPr>
                        <a:t>Lallemand</a:t>
                      </a:r>
                      <a:r>
                        <a:rPr lang="en-US" sz="1400" u="none" strike="noStrike" dirty="0">
                          <a:effectLst/>
                        </a:rPr>
                        <a:t> LONA NA#3</a:t>
                      </a:r>
                      <a:endParaRPr lang="en-US" sz="1400" b="1" i="0" u="none" strike="noStrike" dirty="0">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CH </a:t>
                      </a:r>
                      <a:r>
                        <a:rPr lang="en-US" sz="1400" u="none" strike="noStrike" dirty="0" err="1">
                          <a:effectLst/>
                        </a:rPr>
                        <a:t>Neer</a:t>
                      </a:r>
                      <a:r>
                        <a:rPr lang="en-US" sz="1400" u="none" strike="noStrike" dirty="0">
                          <a:effectLst/>
                        </a:rPr>
                        <a:t> NA#4</a:t>
                      </a:r>
                      <a:endParaRPr lang="en-US" sz="1400" b="1" i="0" u="none" strike="noStrike" dirty="0">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White Labs NA All day NA#5</a:t>
                      </a:r>
                      <a:endParaRPr lang="en-US" sz="1400" b="1" i="0" u="none" strike="noStrike" dirty="0">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Berkley BY1502 NA#6</a:t>
                      </a:r>
                      <a:endParaRPr lang="en-US" sz="1400" b="1" i="0" u="none" strike="noStrike" dirty="0">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Berkley BY1503 NA#7</a:t>
                      </a:r>
                      <a:endParaRPr lang="en-US" sz="1400" b="1" i="0" u="none" strike="noStrike" dirty="0">
                        <a:solidFill>
                          <a:srgbClr val="000000"/>
                        </a:solidFill>
                        <a:effectLst/>
                        <a:latin typeface="Calibri" panose="020F0502020204030204" pitchFamily="34" charset="0"/>
                      </a:endParaRPr>
                    </a:p>
                  </a:txBody>
                  <a:tcPr marL="7529" marR="7529" marT="7529" marB="0" anchor="b"/>
                </a:tc>
                <a:extLst>
                  <a:ext uri="{0D108BD9-81ED-4DB2-BD59-A6C34878D82A}">
                    <a16:rowId xmlns:a16="http://schemas.microsoft.com/office/drawing/2014/main" val="1254905193"/>
                  </a:ext>
                </a:extLst>
              </a:tr>
              <a:tr h="366426">
                <a:tc>
                  <a:txBody>
                    <a:bodyPr/>
                    <a:lstStyle/>
                    <a:p>
                      <a:pPr algn="ctr" fontAlgn="b"/>
                      <a:r>
                        <a:rPr lang="en-US" sz="1400" u="none" strike="noStrike">
                          <a:effectLst/>
                        </a:rPr>
                        <a:t>Maltose (ppm)</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4,337</a:t>
                      </a:r>
                      <a:endParaRPr lang="en-US" sz="1400" b="0" i="0" u="none" strike="noStrike" dirty="0">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4,454</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4,226</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4,359</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dirty="0">
                          <a:effectLst/>
                        </a:rPr>
                        <a:t>4,498</a:t>
                      </a:r>
                      <a:endParaRPr lang="en-US" sz="1400" b="0" i="0" u="none" strike="noStrike" dirty="0">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dirty="0">
                          <a:effectLst/>
                        </a:rPr>
                        <a:t>4,421</a:t>
                      </a:r>
                      <a:endParaRPr lang="en-US" sz="1400" b="0" i="0" u="none" strike="noStrike" dirty="0">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4,478</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4,495</a:t>
                      </a:r>
                      <a:endParaRPr lang="en-US" sz="1400" b="0" i="0" u="none" strike="noStrike">
                        <a:solidFill>
                          <a:srgbClr val="000000"/>
                        </a:solidFill>
                        <a:effectLst/>
                        <a:latin typeface="Arial" panose="020B0604020202020204" pitchFamily="34" charset="0"/>
                      </a:endParaRPr>
                    </a:p>
                  </a:txBody>
                  <a:tcPr marL="7529" marR="7529" marT="7529" marB="0" anchor="b"/>
                </a:tc>
                <a:extLst>
                  <a:ext uri="{0D108BD9-81ED-4DB2-BD59-A6C34878D82A}">
                    <a16:rowId xmlns:a16="http://schemas.microsoft.com/office/drawing/2014/main" val="3506869946"/>
                  </a:ext>
                </a:extLst>
              </a:tr>
              <a:tr h="366426">
                <a:tc>
                  <a:txBody>
                    <a:bodyPr/>
                    <a:lstStyle/>
                    <a:p>
                      <a:pPr algn="ctr" fontAlgn="b"/>
                      <a:r>
                        <a:rPr lang="en-US" sz="1400" u="none" strike="noStrike">
                          <a:effectLst/>
                        </a:rPr>
                        <a:t>Maltotriose (ppm) </a:t>
                      </a:r>
                      <a:r>
                        <a:rPr lang="en-US" sz="1400" u="none" strike="noStrike" baseline="30000">
                          <a:effectLst/>
                        </a:rPr>
                        <a:t>1</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2,978</a:t>
                      </a:r>
                      <a:endParaRPr lang="en-US" sz="1400" b="0" i="0" u="none" strike="noStrike" dirty="0">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2,946</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3,004</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2,978</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2,977</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2,973</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3,009</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3,021</a:t>
                      </a:r>
                      <a:endParaRPr lang="en-US" sz="1400" b="0" i="0" u="none" strike="noStrike">
                        <a:solidFill>
                          <a:srgbClr val="000000"/>
                        </a:solidFill>
                        <a:effectLst/>
                        <a:latin typeface="Arial" panose="020B0604020202020204" pitchFamily="34" charset="0"/>
                      </a:endParaRPr>
                    </a:p>
                  </a:txBody>
                  <a:tcPr marL="7529" marR="7529" marT="7529" marB="0" anchor="b"/>
                </a:tc>
                <a:extLst>
                  <a:ext uri="{0D108BD9-81ED-4DB2-BD59-A6C34878D82A}">
                    <a16:rowId xmlns:a16="http://schemas.microsoft.com/office/drawing/2014/main" val="209998736"/>
                  </a:ext>
                </a:extLst>
              </a:tr>
              <a:tr h="653933">
                <a:tc>
                  <a:txBody>
                    <a:bodyPr/>
                    <a:lstStyle/>
                    <a:p>
                      <a:pPr algn="ctr" fontAlgn="b"/>
                      <a:r>
                        <a:rPr lang="en-US" sz="1400" u="none" strike="noStrike">
                          <a:effectLst/>
                        </a:rPr>
                        <a:t>Maltotetraose (ppm) </a:t>
                      </a:r>
                      <a:r>
                        <a:rPr lang="en-US" sz="1400" u="none" strike="noStrike" baseline="30000">
                          <a:effectLst/>
                        </a:rPr>
                        <a:t>2</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2,152</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2,165</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dirty="0">
                          <a:effectLst/>
                        </a:rPr>
                        <a:t>1,997</a:t>
                      </a:r>
                      <a:endParaRPr lang="en-US" sz="1400" b="0" i="0" u="none" strike="noStrike" dirty="0">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1,995</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2,181</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1,965</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1,983</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1,999</a:t>
                      </a:r>
                      <a:endParaRPr lang="en-US" sz="1400" b="0" i="0" u="none" strike="noStrike">
                        <a:solidFill>
                          <a:srgbClr val="000000"/>
                        </a:solidFill>
                        <a:effectLst/>
                        <a:latin typeface="Arial" panose="020B0604020202020204" pitchFamily="34" charset="0"/>
                      </a:endParaRPr>
                    </a:p>
                  </a:txBody>
                  <a:tcPr marL="7529" marR="7529" marT="7529" marB="0" anchor="b"/>
                </a:tc>
                <a:extLst>
                  <a:ext uri="{0D108BD9-81ED-4DB2-BD59-A6C34878D82A}">
                    <a16:rowId xmlns:a16="http://schemas.microsoft.com/office/drawing/2014/main" val="3396232678"/>
                  </a:ext>
                </a:extLst>
              </a:tr>
              <a:tr h="366426">
                <a:tc>
                  <a:txBody>
                    <a:bodyPr/>
                    <a:lstStyle/>
                    <a:p>
                      <a:pPr algn="ctr" fontAlgn="b"/>
                      <a:r>
                        <a:rPr lang="en-US" sz="1400" u="none" strike="noStrike">
                          <a:effectLst/>
                        </a:rPr>
                        <a:t>Sucrose (ppm)</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1,995</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2,158</a:t>
                      </a:r>
                      <a:endParaRPr lang="en-US" sz="1400" b="0"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153</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dirty="0">
                          <a:effectLst/>
                        </a:rPr>
                        <a:t>157</a:t>
                      </a:r>
                      <a:endParaRPr lang="en-US" sz="1400" b="0" i="0" u="none" strike="noStrike" dirty="0">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dirty="0">
                          <a:effectLst/>
                        </a:rPr>
                        <a:t>2,175</a:t>
                      </a:r>
                      <a:endParaRPr lang="en-US" sz="1400" b="0" i="0" u="none" strike="noStrike" dirty="0">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133</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158</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155</a:t>
                      </a:r>
                      <a:endParaRPr lang="en-US" sz="1400" b="0" i="0" u="none" strike="noStrike">
                        <a:solidFill>
                          <a:srgbClr val="000000"/>
                        </a:solidFill>
                        <a:effectLst/>
                        <a:latin typeface="Arial" panose="020B0604020202020204" pitchFamily="34" charset="0"/>
                      </a:endParaRPr>
                    </a:p>
                  </a:txBody>
                  <a:tcPr marL="7529" marR="7529" marT="7529" marB="0" anchor="b"/>
                </a:tc>
                <a:extLst>
                  <a:ext uri="{0D108BD9-81ED-4DB2-BD59-A6C34878D82A}">
                    <a16:rowId xmlns:a16="http://schemas.microsoft.com/office/drawing/2014/main" val="725507165"/>
                  </a:ext>
                </a:extLst>
              </a:tr>
              <a:tr h="366426">
                <a:tc>
                  <a:txBody>
                    <a:bodyPr/>
                    <a:lstStyle/>
                    <a:p>
                      <a:pPr algn="ctr" fontAlgn="b"/>
                      <a:r>
                        <a:rPr lang="en-US" sz="1400" u="none" strike="noStrike">
                          <a:effectLst/>
                        </a:rPr>
                        <a:t>Glucose (ppm)</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1,866</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ND</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ND</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ND</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462</a:t>
                      </a:r>
                      <a:endParaRPr lang="en-US" sz="1400" b="0"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ND</a:t>
                      </a:r>
                      <a:endParaRPr lang="en-US" sz="1400" b="0" i="0" u="none" strike="noStrike" dirty="0">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ND</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ND</a:t>
                      </a:r>
                      <a:endParaRPr lang="en-US" sz="1400" b="0" i="0" u="none" strike="noStrike">
                        <a:solidFill>
                          <a:srgbClr val="000000"/>
                        </a:solidFill>
                        <a:effectLst/>
                        <a:latin typeface="Arial" panose="020B0604020202020204" pitchFamily="34" charset="0"/>
                      </a:endParaRPr>
                    </a:p>
                  </a:txBody>
                  <a:tcPr marL="7529" marR="7529" marT="7529" marB="0" anchor="b"/>
                </a:tc>
                <a:extLst>
                  <a:ext uri="{0D108BD9-81ED-4DB2-BD59-A6C34878D82A}">
                    <a16:rowId xmlns:a16="http://schemas.microsoft.com/office/drawing/2014/main" val="1555760641"/>
                  </a:ext>
                </a:extLst>
              </a:tr>
              <a:tr h="366426">
                <a:tc>
                  <a:txBody>
                    <a:bodyPr/>
                    <a:lstStyle/>
                    <a:p>
                      <a:pPr algn="ctr" fontAlgn="b"/>
                      <a:r>
                        <a:rPr lang="en-US" sz="1400" u="none" strike="noStrike">
                          <a:effectLst/>
                        </a:rPr>
                        <a:t>Fructose (ppm)</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435</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390</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388</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ND</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ND</a:t>
                      </a:r>
                      <a:endParaRPr lang="en-US" sz="1400" b="0"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568</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360</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366</a:t>
                      </a:r>
                      <a:endParaRPr lang="en-US" sz="1400" b="0" i="0" u="none" strike="noStrike">
                        <a:solidFill>
                          <a:srgbClr val="000000"/>
                        </a:solidFill>
                        <a:effectLst/>
                        <a:latin typeface="Arial" panose="020B0604020202020204" pitchFamily="34" charset="0"/>
                      </a:endParaRPr>
                    </a:p>
                  </a:txBody>
                  <a:tcPr marL="7529" marR="7529" marT="7529" marB="0" anchor="b"/>
                </a:tc>
                <a:extLst>
                  <a:ext uri="{0D108BD9-81ED-4DB2-BD59-A6C34878D82A}">
                    <a16:rowId xmlns:a16="http://schemas.microsoft.com/office/drawing/2014/main" val="2788920734"/>
                  </a:ext>
                </a:extLst>
              </a:tr>
              <a:tr h="572149">
                <a:tc>
                  <a:txBody>
                    <a:bodyPr/>
                    <a:lstStyle/>
                    <a:p>
                      <a:pPr algn="ctr" fontAlgn="b"/>
                      <a:r>
                        <a:rPr lang="en-US" sz="1400" u="none" strike="noStrike">
                          <a:effectLst/>
                        </a:rPr>
                        <a:t>Total (ppm)</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13,763</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12,113</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9,768</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9,489</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12,293</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a:effectLst/>
                        </a:rPr>
                        <a:t>10,061</a:t>
                      </a:r>
                      <a:endParaRPr lang="en-US" sz="1400" b="1" i="0" u="none" strike="noStrike">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9,988</a:t>
                      </a:r>
                      <a:endParaRPr lang="en-US" sz="1400" b="1" i="0" u="none" strike="noStrike" dirty="0">
                        <a:solidFill>
                          <a:srgbClr val="000000"/>
                        </a:solidFill>
                        <a:effectLst/>
                        <a:latin typeface="Calibri" panose="020F0502020204030204" pitchFamily="34" charset="0"/>
                      </a:endParaRPr>
                    </a:p>
                  </a:txBody>
                  <a:tcPr marL="7529" marR="7529" marT="7529" marB="0" anchor="b"/>
                </a:tc>
                <a:tc>
                  <a:txBody>
                    <a:bodyPr/>
                    <a:lstStyle/>
                    <a:p>
                      <a:pPr algn="ctr" fontAlgn="b"/>
                      <a:r>
                        <a:rPr lang="en-US" sz="1400" u="none" strike="noStrike" dirty="0">
                          <a:effectLst/>
                        </a:rPr>
                        <a:t>10,035</a:t>
                      </a:r>
                      <a:endParaRPr lang="en-US" sz="1400" b="1" i="0" u="none" strike="noStrike" dirty="0">
                        <a:solidFill>
                          <a:srgbClr val="000000"/>
                        </a:solidFill>
                        <a:effectLst/>
                        <a:latin typeface="Calibri" panose="020F0502020204030204" pitchFamily="34" charset="0"/>
                      </a:endParaRPr>
                    </a:p>
                  </a:txBody>
                  <a:tcPr marL="7529" marR="7529" marT="7529" marB="0" anchor="b"/>
                </a:tc>
                <a:extLst>
                  <a:ext uri="{0D108BD9-81ED-4DB2-BD59-A6C34878D82A}">
                    <a16:rowId xmlns:a16="http://schemas.microsoft.com/office/drawing/2014/main" val="1848194879"/>
                  </a:ext>
                </a:extLst>
              </a:tr>
              <a:tr h="366426">
                <a:tc>
                  <a:txBody>
                    <a:bodyPr/>
                    <a:lstStyle/>
                    <a:p>
                      <a:pPr algn="ctr" fontAlgn="b"/>
                      <a:r>
                        <a:rPr lang="en-US" sz="1400" u="none" strike="noStrike">
                          <a:effectLst/>
                        </a:rPr>
                        <a:t>Ethanol (ppm)*</a:t>
                      </a:r>
                      <a:endParaRPr lang="en-US" sz="1400" b="1"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0</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1,337</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2,984</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3,029</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1,017</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3,277</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a:effectLst/>
                        </a:rPr>
                        <a:t>2,873</a:t>
                      </a:r>
                      <a:endParaRPr lang="en-US" sz="1400" b="0" i="0" u="none" strike="noStrike">
                        <a:solidFill>
                          <a:srgbClr val="000000"/>
                        </a:solidFill>
                        <a:effectLst/>
                        <a:latin typeface="Arial" panose="020B0604020202020204" pitchFamily="34" charset="0"/>
                      </a:endParaRPr>
                    </a:p>
                  </a:txBody>
                  <a:tcPr marL="7529" marR="7529" marT="7529" marB="0" anchor="b"/>
                </a:tc>
                <a:tc>
                  <a:txBody>
                    <a:bodyPr/>
                    <a:lstStyle/>
                    <a:p>
                      <a:pPr algn="ctr" fontAlgn="b"/>
                      <a:r>
                        <a:rPr lang="en-US" sz="1400" u="none" strike="noStrike" dirty="0">
                          <a:effectLst/>
                        </a:rPr>
                        <a:t>2,846</a:t>
                      </a:r>
                      <a:endParaRPr lang="en-US" sz="1400" b="0" i="0" u="none" strike="noStrike" dirty="0">
                        <a:solidFill>
                          <a:srgbClr val="000000"/>
                        </a:solidFill>
                        <a:effectLst/>
                        <a:latin typeface="Arial" panose="020B0604020202020204" pitchFamily="34" charset="0"/>
                      </a:endParaRPr>
                    </a:p>
                  </a:txBody>
                  <a:tcPr marL="7529" marR="7529" marT="7529" marB="0" anchor="b"/>
                </a:tc>
                <a:extLst>
                  <a:ext uri="{0D108BD9-81ED-4DB2-BD59-A6C34878D82A}">
                    <a16:rowId xmlns:a16="http://schemas.microsoft.com/office/drawing/2014/main" val="1393386443"/>
                  </a:ext>
                </a:extLst>
              </a:tr>
              <a:tr h="366426">
                <a:tc>
                  <a:txBody>
                    <a:bodyPr/>
                    <a:lstStyle/>
                    <a:p>
                      <a:pPr algn="ctr" fontAlgn="b"/>
                      <a:r>
                        <a:rPr lang="en-US" sz="1400" u="none" strike="noStrike">
                          <a:effectLst/>
                        </a:rPr>
                        <a:t>Ethanol (%)*</a:t>
                      </a:r>
                      <a:endParaRPr lang="en-US" sz="1400" b="1" i="0" u="none" strike="noStrike">
                        <a:solidFill>
                          <a:srgbClr val="000000"/>
                        </a:solidFill>
                        <a:effectLst/>
                        <a:latin typeface="Arial" panose="020B0604020202020204" pitchFamily="34" charset="0"/>
                      </a:endParaRPr>
                    </a:p>
                  </a:txBody>
                  <a:tcPr marL="7529" marR="7529" marT="7529" marB="0" anchor="b"/>
                </a:tc>
                <a:tc>
                  <a:txBody>
                    <a:bodyPr/>
                    <a:lstStyle/>
                    <a:p>
                      <a:pPr algn="ctr" fontAlgn="ctr"/>
                      <a:r>
                        <a:rPr lang="en-US" sz="1400" u="none" strike="noStrike">
                          <a:effectLst/>
                        </a:rPr>
                        <a:t>0.00%</a:t>
                      </a:r>
                      <a:endParaRPr lang="en-US" sz="1400" b="0" i="0" u="none" strike="noStrike">
                        <a:solidFill>
                          <a:srgbClr val="000000"/>
                        </a:solidFill>
                        <a:effectLst/>
                        <a:latin typeface="Arial" panose="020B0604020202020204" pitchFamily="34" charset="0"/>
                      </a:endParaRPr>
                    </a:p>
                  </a:txBody>
                  <a:tcPr marL="7529" marR="7529" marT="7529" marB="0" anchor="ctr"/>
                </a:tc>
                <a:tc>
                  <a:txBody>
                    <a:bodyPr/>
                    <a:lstStyle/>
                    <a:p>
                      <a:pPr algn="ctr" fontAlgn="ctr"/>
                      <a:r>
                        <a:rPr lang="en-US" sz="1400" u="none" strike="noStrike">
                          <a:effectLst/>
                        </a:rPr>
                        <a:t>0.13%</a:t>
                      </a:r>
                      <a:endParaRPr lang="en-US" sz="1400" b="0" i="0" u="none" strike="noStrike">
                        <a:solidFill>
                          <a:srgbClr val="000000"/>
                        </a:solidFill>
                        <a:effectLst/>
                        <a:latin typeface="Arial" panose="020B0604020202020204" pitchFamily="34" charset="0"/>
                      </a:endParaRPr>
                    </a:p>
                  </a:txBody>
                  <a:tcPr marL="7529" marR="7529" marT="7529" marB="0" anchor="ctr"/>
                </a:tc>
                <a:tc>
                  <a:txBody>
                    <a:bodyPr/>
                    <a:lstStyle/>
                    <a:p>
                      <a:pPr algn="ctr" fontAlgn="ctr"/>
                      <a:r>
                        <a:rPr lang="en-US" sz="1400" u="none" strike="noStrike">
                          <a:effectLst/>
                        </a:rPr>
                        <a:t>0.30%</a:t>
                      </a:r>
                      <a:endParaRPr lang="en-US" sz="1400" b="0" i="0" u="none" strike="noStrike">
                        <a:solidFill>
                          <a:srgbClr val="000000"/>
                        </a:solidFill>
                        <a:effectLst/>
                        <a:latin typeface="Arial" panose="020B0604020202020204" pitchFamily="34" charset="0"/>
                      </a:endParaRPr>
                    </a:p>
                  </a:txBody>
                  <a:tcPr marL="7529" marR="7529" marT="7529" marB="0" anchor="ctr"/>
                </a:tc>
                <a:tc>
                  <a:txBody>
                    <a:bodyPr/>
                    <a:lstStyle/>
                    <a:p>
                      <a:pPr algn="ctr" fontAlgn="ctr"/>
                      <a:r>
                        <a:rPr lang="en-US" sz="1400" u="none" strike="noStrike">
                          <a:effectLst/>
                        </a:rPr>
                        <a:t>0.30%</a:t>
                      </a:r>
                      <a:endParaRPr lang="en-US" sz="1400" b="0" i="0" u="none" strike="noStrike">
                        <a:solidFill>
                          <a:srgbClr val="000000"/>
                        </a:solidFill>
                        <a:effectLst/>
                        <a:latin typeface="Arial" panose="020B0604020202020204" pitchFamily="34" charset="0"/>
                      </a:endParaRPr>
                    </a:p>
                  </a:txBody>
                  <a:tcPr marL="7529" marR="7529" marT="7529" marB="0" anchor="ctr"/>
                </a:tc>
                <a:tc>
                  <a:txBody>
                    <a:bodyPr/>
                    <a:lstStyle/>
                    <a:p>
                      <a:pPr algn="ctr" fontAlgn="ctr"/>
                      <a:r>
                        <a:rPr lang="en-US" sz="1400" u="none" strike="noStrike">
                          <a:effectLst/>
                        </a:rPr>
                        <a:t>0.10%</a:t>
                      </a:r>
                      <a:endParaRPr lang="en-US" sz="1400" b="0" i="0" u="none" strike="noStrike">
                        <a:solidFill>
                          <a:srgbClr val="000000"/>
                        </a:solidFill>
                        <a:effectLst/>
                        <a:latin typeface="Arial" panose="020B0604020202020204" pitchFamily="34" charset="0"/>
                      </a:endParaRPr>
                    </a:p>
                  </a:txBody>
                  <a:tcPr marL="7529" marR="7529" marT="7529" marB="0" anchor="ctr"/>
                </a:tc>
                <a:tc>
                  <a:txBody>
                    <a:bodyPr/>
                    <a:lstStyle/>
                    <a:p>
                      <a:pPr algn="ctr" fontAlgn="ctr"/>
                      <a:r>
                        <a:rPr lang="en-US" sz="1400" u="none" strike="noStrike">
                          <a:effectLst/>
                        </a:rPr>
                        <a:t>0.33%</a:t>
                      </a:r>
                      <a:endParaRPr lang="en-US" sz="1400" b="0" i="0" u="none" strike="noStrike">
                        <a:solidFill>
                          <a:srgbClr val="000000"/>
                        </a:solidFill>
                        <a:effectLst/>
                        <a:latin typeface="Arial" panose="020B0604020202020204" pitchFamily="34" charset="0"/>
                      </a:endParaRPr>
                    </a:p>
                  </a:txBody>
                  <a:tcPr marL="7529" marR="7529" marT="7529" marB="0" anchor="ctr"/>
                </a:tc>
                <a:tc>
                  <a:txBody>
                    <a:bodyPr/>
                    <a:lstStyle/>
                    <a:p>
                      <a:pPr algn="ctr" fontAlgn="ctr"/>
                      <a:r>
                        <a:rPr lang="en-US" sz="1400" u="none" strike="noStrike">
                          <a:effectLst/>
                        </a:rPr>
                        <a:t>0.29%</a:t>
                      </a:r>
                      <a:endParaRPr lang="en-US" sz="1400" b="0" i="0" u="none" strike="noStrike">
                        <a:solidFill>
                          <a:srgbClr val="000000"/>
                        </a:solidFill>
                        <a:effectLst/>
                        <a:latin typeface="Arial" panose="020B0604020202020204" pitchFamily="34" charset="0"/>
                      </a:endParaRPr>
                    </a:p>
                  </a:txBody>
                  <a:tcPr marL="7529" marR="7529" marT="7529" marB="0" anchor="ctr"/>
                </a:tc>
                <a:tc>
                  <a:txBody>
                    <a:bodyPr/>
                    <a:lstStyle/>
                    <a:p>
                      <a:pPr algn="ctr" fontAlgn="ctr"/>
                      <a:r>
                        <a:rPr lang="en-US" sz="1400" u="none" strike="noStrike" dirty="0">
                          <a:effectLst/>
                        </a:rPr>
                        <a:t>0.28%</a:t>
                      </a:r>
                      <a:endParaRPr lang="en-US" sz="1400" b="0" i="0" u="none" strike="noStrike" dirty="0">
                        <a:solidFill>
                          <a:srgbClr val="000000"/>
                        </a:solidFill>
                        <a:effectLst/>
                        <a:latin typeface="Arial" panose="020B0604020202020204" pitchFamily="34" charset="0"/>
                      </a:endParaRPr>
                    </a:p>
                  </a:txBody>
                  <a:tcPr marL="7529" marR="7529" marT="7529" marB="0" anchor="ctr"/>
                </a:tc>
                <a:extLst>
                  <a:ext uri="{0D108BD9-81ED-4DB2-BD59-A6C34878D82A}">
                    <a16:rowId xmlns:a16="http://schemas.microsoft.com/office/drawing/2014/main" val="704357791"/>
                  </a:ext>
                </a:extLst>
              </a:tr>
            </a:tbl>
          </a:graphicData>
        </a:graphic>
      </p:graphicFrame>
      <p:sp>
        <p:nvSpPr>
          <p:cNvPr id="3" name="TextBox 2">
            <a:extLst>
              <a:ext uri="{FF2B5EF4-FFF2-40B4-BE49-F238E27FC236}">
                <a16:creationId xmlns:a16="http://schemas.microsoft.com/office/drawing/2014/main" id="{3D6A92C8-2443-D093-4721-3EF50645BD73}"/>
              </a:ext>
            </a:extLst>
          </p:cNvPr>
          <p:cNvSpPr txBox="1"/>
          <p:nvPr/>
        </p:nvSpPr>
        <p:spPr>
          <a:xfrm>
            <a:off x="9848995" y="6229392"/>
            <a:ext cx="256171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Verdana"/>
                <a:ea typeface="+mn-ea"/>
                <a:cs typeface="+mn-cs"/>
              </a:rPr>
              <a:t>Source: Rahr Technical Center</a:t>
            </a:r>
          </a:p>
        </p:txBody>
      </p:sp>
    </p:spTree>
    <p:extLst>
      <p:ext uri="{BB962C8B-B14F-4D97-AF65-F5344CB8AC3E}">
        <p14:creationId xmlns:p14="http://schemas.microsoft.com/office/powerpoint/2010/main" val="2495983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28DD-4A1E-8C30-F5F4-B7A211412BD3}"/>
              </a:ext>
            </a:extLst>
          </p:cNvPr>
          <p:cNvSpPr>
            <a:spLocks noGrp="1"/>
          </p:cNvSpPr>
          <p:nvPr>
            <p:ph type="title"/>
          </p:nvPr>
        </p:nvSpPr>
        <p:spPr>
          <a:xfrm>
            <a:off x="36258" y="75284"/>
            <a:ext cx="11201400" cy="640080"/>
          </a:xfrm>
        </p:spPr>
        <p:txBody>
          <a:bodyPr/>
          <a:lstStyle/>
          <a:p>
            <a:r>
              <a:rPr lang="en-US" dirty="0"/>
              <a:t>Sugar Analysis graph</a:t>
            </a:r>
          </a:p>
        </p:txBody>
      </p:sp>
      <p:pic>
        <p:nvPicPr>
          <p:cNvPr id="7" name="Content Placeholder 6" descr="A graph of sugar and carbohydrate concentration&#10;&#10;Description automatically generated">
            <a:extLst>
              <a:ext uri="{FF2B5EF4-FFF2-40B4-BE49-F238E27FC236}">
                <a16:creationId xmlns:a16="http://schemas.microsoft.com/office/drawing/2014/main" id="{CB323521-562A-4AA2-CDFA-C98D8C7425E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57400" y="703580"/>
            <a:ext cx="7899400" cy="5967953"/>
          </a:xfrm>
        </p:spPr>
      </p:pic>
      <p:sp>
        <p:nvSpPr>
          <p:cNvPr id="5" name="Slide Number Placeholder 4">
            <a:extLst>
              <a:ext uri="{FF2B5EF4-FFF2-40B4-BE49-F238E27FC236}">
                <a16:creationId xmlns:a16="http://schemas.microsoft.com/office/drawing/2014/main" id="{3C4BDC15-B8CC-7D46-89A5-D4FAD72853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CF8BE75E-9256-F8AC-117E-924958429B3D}"/>
              </a:ext>
            </a:extLst>
          </p:cNvPr>
          <p:cNvSpPr txBox="1"/>
          <p:nvPr/>
        </p:nvSpPr>
        <p:spPr>
          <a:xfrm>
            <a:off x="9956800" y="6305253"/>
            <a:ext cx="256171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Verdana"/>
                <a:ea typeface="+mn-ea"/>
                <a:cs typeface="+mn-cs"/>
              </a:rPr>
              <a:t>Source: Rahr Technical Center</a:t>
            </a:r>
          </a:p>
        </p:txBody>
      </p:sp>
      <p:sp>
        <p:nvSpPr>
          <p:cNvPr id="4" name="TextBox 3">
            <a:extLst>
              <a:ext uri="{FF2B5EF4-FFF2-40B4-BE49-F238E27FC236}">
                <a16:creationId xmlns:a16="http://schemas.microsoft.com/office/drawing/2014/main" id="{3788A69F-8224-4D41-6476-57FE9F32CD79}"/>
              </a:ext>
            </a:extLst>
          </p:cNvPr>
          <p:cNvSpPr txBox="1"/>
          <p:nvPr/>
        </p:nvSpPr>
        <p:spPr>
          <a:xfrm>
            <a:off x="1309942" y="1255120"/>
            <a:ext cx="1266316"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a:ea typeface="+mn-ea"/>
                <a:cs typeface="+mn-cs"/>
              </a:rPr>
              <a:t>Berkley BY1503 NA#7</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5E462D44-4388-66D5-E160-D68328AE9836}"/>
              </a:ext>
            </a:extLst>
          </p:cNvPr>
          <p:cNvSpPr txBox="1"/>
          <p:nvPr/>
        </p:nvSpPr>
        <p:spPr>
          <a:xfrm>
            <a:off x="1253519" y="1857468"/>
            <a:ext cx="1291910"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Berkley BY1502 NA#6</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D0EA9ECE-BABC-A1F9-F683-5051ED80E6D6}"/>
              </a:ext>
            </a:extLst>
          </p:cNvPr>
          <p:cNvSpPr txBox="1"/>
          <p:nvPr/>
        </p:nvSpPr>
        <p:spPr>
          <a:xfrm>
            <a:off x="314886" y="1718892"/>
            <a:ext cx="390888"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TextBox 8">
            <a:extLst>
              <a:ext uri="{FF2B5EF4-FFF2-40B4-BE49-F238E27FC236}">
                <a16:creationId xmlns:a16="http://schemas.microsoft.com/office/drawing/2014/main" id="{207AEBC7-4926-51CC-BBF5-AC85BD77F278}"/>
              </a:ext>
            </a:extLst>
          </p:cNvPr>
          <p:cNvSpPr txBox="1"/>
          <p:nvPr/>
        </p:nvSpPr>
        <p:spPr>
          <a:xfrm>
            <a:off x="1400297" y="3138767"/>
            <a:ext cx="1141061" cy="246221"/>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a:ea typeface="+mn-ea"/>
                <a:cs typeface="+mn-cs"/>
              </a:rPr>
              <a:t>CH </a:t>
            </a:r>
            <a:r>
              <a:rPr kumimoji="0" lang="en-US" sz="1000" b="0" i="0" u="none" strike="noStrike" kern="1200" cap="none" spc="0" normalizeH="0" baseline="0" noProof="0" dirty="0" err="1">
                <a:ln>
                  <a:noFill/>
                </a:ln>
                <a:solidFill>
                  <a:prstClr val="black"/>
                </a:solidFill>
                <a:effectLst/>
                <a:uLnTx/>
                <a:uFillTx/>
                <a:latin typeface="Verdana"/>
                <a:ea typeface="+mn-ea"/>
                <a:cs typeface="+mn-cs"/>
              </a:rPr>
              <a:t>Neer</a:t>
            </a:r>
            <a:r>
              <a:rPr kumimoji="0" lang="en-US" sz="1000" b="0" i="0" u="none" strike="noStrike" kern="1200" cap="none" spc="0" normalizeH="0" baseline="0" noProof="0" dirty="0">
                <a:ln>
                  <a:noFill/>
                </a:ln>
                <a:solidFill>
                  <a:prstClr val="black"/>
                </a:solidFill>
                <a:effectLst/>
                <a:uLnTx/>
                <a:uFillTx/>
                <a:latin typeface="Verdana"/>
                <a:ea typeface="+mn-ea"/>
                <a:cs typeface="+mn-cs"/>
              </a:rPr>
              <a:t> NA#4</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4" name="TextBox 13">
            <a:extLst>
              <a:ext uri="{FF2B5EF4-FFF2-40B4-BE49-F238E27FC236}">
                <a16:creationId xmlns:a16="http://schemas.microsoft.com/office/drawing/2014/main" id="{B1707039-B0FA-7005-AAE9-3F3BFD234198}"/>
              </a:ext>
            </a:extLst>
          </p:cNvPr>
          <p:cNvSpPr txBox="1"/>
          <p:nvPr/>
        </p:nvSpPr>
        <p:spPr>
          <a:xfrm>
            <a:off x="991087" y="2474079"/>
            <a:ext cx="1585171"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a:ea typeface="+mn-ea"/>
                <a:cs typeface="+mn-cs"/>
              </a:rPr>
              <a:t>White Labs NA All day NA#5</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5" name="TextBox 14">
            <a:extLst>
              <a:ext uri="{FF2B5EF4-FFF2-40B4-BE49-F238E27FC236}">
                <a16:creationId xmlns:a16="http://schemas.microsoft.com/office/drawing/2014/main" id="{C4A68FCF-66FC-7939-8CD9-70DB5479B543}"/>
              </a:ext>
            </a:extLst>
          </p:cNvPr>
          <p:cNvSpPr txBox="1"/>
          <p:nvPr/>
        </p:nvSpPr>
        <p:spPr>
          <a:xfrm>
            <a:off x="1375090" y="3719233"/>
            <a:ext cx="1141061"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Lallemand LONA NA#3</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6" name="TextBox 15">
            <a:extLst>
              <a:ext uri="{FF2B5EF4-FFF2-40B4-BE49-F238E27FC236}">
                <a16:creationId xmlns:a16="http://schemas.microsoft.com/office/drawing/2014/main" id="{2B273D19-EBB9-8112-1CA0-6D4556F0B60B}"/>
              </a:ext>
            </a:extLst>
          </p:cNvPr>
          <p:cNvSpPr txBox="1"/>
          <p:nvPr/>
        </p:nvSpPr>
        <p:spPr>
          <a:xfrm>
            <a:off x="1375090" y="4264130"/>
            <a:ext cx="1139510"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Fermentis LA-01 NA#2</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7" name="TextBox 16">
            <a:extLst>
              <a:ext uri="{FF2B5EF4-FFF2-40B4-BE49-F238E27FC236}">
                <a16:creationId xmlns:a16="http://schemas.microsoft.com/office/drawing/2014/main" id="{C5A344F3-ADB9-908C-68A1-9D2C286C5C33}"/>
              </a:ext>
            </a:extLst>
          </p:cNvPr>
          <p:cNvSpPr txBox="1"/>
          <p:nvPr/>
        </p:nvSpPr>
        <p:spPr>
          <a:xfrm>
            <a:off x="1284348" y="4877913"/>
            <a:ext cx="1230252"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a:ea typeface="+mn-ea"/>
                <a:cs typeface="+mn-cs"/>
              </a:rPr>
              <a:t>Escarpment NAY NA#1</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8FE994D4-4710-7735-AA35-95F08C6BCF81}"/>
              </a:ext>
            </a:extLst>
          </p:cNvPr>
          <p:cNvSpPr txBox="1"/>
          <p:nvPr/>
        </p:nvSpPr>
        <p:spPr>
          <a:xfrm>
            <a:off x="1302380" y="5548915"/>
            <a:ext cx="1230252" cy="246221"/>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 Wort</a:t>
            </a:r>
          </a:p>
        </p:txBody>
      </p:sp>
    </p:spTree>
    <p:extLst>
      <p:ext uri="{BB962C8B-B14F-4D97-AF65-F5344CB8AC3E}">
        <p14:creationId xmlns:p14="http://schemas.microsoft.com/office/powerpoint/2010/main" val="967584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41D79-0D6D-34D9-B0E3-E98A4C10CAAB}"/>
              </a:ext>
            </a:extLst>
          </p:cNvPr>
          <p:cNvSpPr>
            <a:spLocks noGrp="1"/>
          </p:cNvSpPr>
          <p:nvPr>
            <p:ph type="title"/>
          </p:nvPr>
        </p:nvSpPr>
        <p:spPr>
          <a:xfrm>
            <a:off x="1373981" y="375963"/>
            <a:ext cx="9444037" cy="954194"/>
          </a:xfrm>
        </p:spPr>
        <p:txBody>
          <a:bodyPr vert="horz" lIns="91440" tIns="45720" rIns="91440" bIns="45720" rtlCol="0" anchor="t">
            <a:normAutofit/>
          </a:bodyPr>
          <a:lstStyle/>
          <a:p>
            <a:pPr algn="ctr"/>
            <a:r>
              <a:rPr lang="en-US" dirty="0"/>
              <a:t>Ester and Fusel Alcohol analysis Table</a:t>
            </a:r>
            <a:endParaRPr lang="en-US" kern="1200" dirty="0">
              <a:solidFill>
                <a:schemeClr val="tx1"/>
              </a:solidFill>
              <a:latin typeface="+mj-lt"/>
              <a:ea typeface="+mj-ea"/>
              <a:cs typeface="+mj-cs"/>
            </a:endParaRPr>
          </a:p>
        </p:txBody>
      </p:sp>
      <p:sp>
        <p:nvSpPr>
          <p:cNvPr id="5" name="Slide Number Placeholder 4">
            <a:extLst>
              <a:ext uri="{FF2B5EF4-FFF2-40B4-BE49-F238E27FC236}">
                <a16:creationId xmlns:a16="http://schemas.microsoft.com/office/drawing/2014/main" id="{C07AD708-E1B3-35B4-3148-E3F64DEB169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5915699-0F63-4C61-80D8-C6D5EC39C3C1}" type="slidenum">
              <a:rPr kumimoji="0" lang="en-US"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graphicFrame>
        <p:nvGraphicFramePr>
          <p:cNvPr id="9" name="Content Placeholder 5">
            <a:extLst>
              <a:ext uri="{FF2B5EF4-FFF2-40B4-BE49-F238E27FC236}">
                <a16:creationId xmlns:a16="http://schemas.microsoft.com/office/drawing/2014/main" id="{0B4715B5-38ED-8712-7DD4-985145CBD4CE}"/>
              </a:ext>
            </a:extLst>
          </p:cNvPr>
          <p:cNvGraphicFramePr>
            <a:graphicFrameLocks noGrp="1"/>
          </p:cNvGraphicFramePr>
          <p:nvPr>
            <p:ph sz="half" idx="2"/>
          </p:nvPr>
        </p:nvGraphicFramePr>
        <p:xfrm>
          <a:off x="520700" y="915903"/>
          <a:ext cx="11087098" cy="5239553"/>
        </p:xfrm>
        <a:graphic>
          <a:graphicData uri="http://schemas.openxmlformats.org/drawingml/2006/table">
            <a:tbl>
              <a:tblPr firstRow="1" bandRow="1">
                <a:tableStyleId>{5C22544A-7EE6-4342-B048-85BDC9FD1C3A}</a:tableStyleId>
              </a:tblPr>
              <a:tblGrid>
                <a:gridCol w="1898749">
                  <a:extLst>
                    <a:ext uri="{9D8B030D-6E8A-4147-A177-3AD203B41FA5}">
                      <a16:colId xmlns:a16="http://schemas.microsoft.com/office/drawing/2014/main" val="1141298864"/>
                    </a:ext>
                  </a:extLst>
                </a:gridCol>
                <a:gridCol w="712223">
                  <a:extLst>
                    <a:ext uri="{9D8B030D-6E8A-4147-A177-3AD203B41FA5}">
                      <a16:colId xmlns:a16="http://schemas.microsoft.com/office/drawing/2014/main" val="4075304079"/>
                    </a:ext>
                  </a:extLst>
                </a:gridCol>
                <a:gridCol w="885538">
                  <a:extLst>
                    <a:ext uri="{9D8B030D-6E8A-4147-A177-3AD203B41FA5}">
                      <a16:colId xmlns:a16="http://schemas.microsoft.com/office/drawing/2014/main" val="758788330"/>
                    </a:ext>
                  </a:extLst>
                </a:gridCol>
                <a:gridCol w="1356585">
                  <a:extLst>
                    <a:ext uri="{9D8B030D-6E8A-4147-A177-3AD203B41FA5}">
                      <a16:colId xmlns:a16="http://schemas.microsoft.com/office/drawing/2014/main" val="1007005142"/>
                    </a:ext>
                  </a:extLst>
                </a:gridCol>
                <a:gridCol w="1153596">
                  <a:extLst>
                    <a:ext uri="{9D8B030D-6E8A-4147-A177-3AD203B41FA5}">
                      <a16:colId xmlns:a16="http://schemas.microsoft.com/office/drawing/2014/main" val="4002982899"/>
                    </a:ext>
                  </a:extLst>
                </a:gridCol>
                <a:gridCol w="1116936">
                  <a:extLst>
                    <a:ext uri="{9D8B030D-6E8A-4147-A177-3AD203B41FA5}">
                      <a16:colId xmlns:a16="http://schemas.microsoft.com/office/drawing/2014/main" val="1891567639"/>
                    </a:ext>
                  </a:extLst>
                </a:gridCol>
                <a:gridCol w="849789">
                  <a:extLst>
                    <a:ext uri="{9D8B030D-6E8A-4147-A177-3AD203B41FA5}">
                      <a16:colId xmlns:a16="http://schemas.microsoft.com/office/drawing/2014/main" val="2297429033"/>
                    </a:ext>
                  </a:extLst>
                </a:gridCol>
                <a:gridCol w="1438592">
                  <a:extLst>
                    <a:ext uri="{9D8B030D-6E8A-4147-A177-3AD203B41FA5}">
                      <a16:colId xmlns:a16="http://schemas.microsoft.com/office/drawing/2014/main" val="3913769637"/>
                    </a:ext>
                  </a:extLst>
                </a:gridCol>
                <a:gridCol w="837545">
                  <a:extLst>
                    <a:ext uri="{9D8B030D-6E8A-4147-A177-3AD203B41FA5}">
                      <a16:colId xmlns:a16="http://schemas.microsoft.com/office/drawing/2014/main" val="1319877975"/>
                    </a:ext>
                  </a:extLst>
                </a:gridCol>
                <a:gridCol w="837545">
                  <a:extLst>
                    <a:ext uri="{9D8B030D-6E8A-4147-A177-3AD203B41FA5}">
                      <a16:colId xmlns:a16="http://schemas.microsoft.com/office/drawing/2014/main" val="3964910446"/>
                    </a:ext>
                  </a:extLst>
                </a:gridCol>
              </a:tblGrid>
              <a:tr h="595227">
                <a:tc>
                  <a:txBody>
                    <a:bodyPr/>
                    <a:lstStyle/>
                    <a:p>
                      <a:pPr algn="ctr" fontAlgn="b"/>
                      <a:r>
                        <a:rPr lang="en-US" sz="1400" u="none" strike="noStrike" dirty="0">
                          <a:effectLst/>
                        </a:rPr>
                        <a:t>Test</a:t>
                      </a:r>
                      <a:endParaRPr lang="en-US" sz="1400" b="1"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Units</a:t>
                      </a:r>
                      <a:endParaRPr lang="en-US" sz="1400" b="1"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NA Wort</a:t>
                      </a:r>
                      <a:endParaRPr lang="en-US" sz="1400" b="1"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Escarpment NAY NA#1</a:t>
                      </a:r>
                      <a:endParaRPr lang="en-US" sz="1400" b="1"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Fermentis LA-01</a:t>
                      </a:r>
                    </a:p>
                    <a:p>
                      <a:pPr algn="ctr" fontAlgn="b"/>
                      <a:r>
                        <a:rPr lang="en-US" sz="1400" u="none" strike="noStrike" dirty="0">
                          <a:effectLst/>
                        </a:rPr>
                        <a:t>NA#2</a:t>
                      </a:r>
                      <a:endParaRPr lang="en-US" sz="1400" b="1"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err="1">
                          <a:effectLst/>
                        </a:rPr>
                        <a:t>Lallemand</a:t>
                      </a:r>
                      <a:r>
                        <a:rPr lang="en-US" sz="1400" u="none" strike="noStrike" dirty="0">
                          <a:effectLst/>
                        </a:rPr>
                        <a:t> LONA NA#3</a:t>
                      </a:r>
                    </a:p>
                  </a:txBody>
                  <a:tcPr marL="3230" marR="3230" marT="3230" marB="0" anchor="b"/>
                </a:tc>
                <a:tc>
                  <a:txBody>
                    <a:bodyPr/>
                    <a:lstStyle/>
                    <a:p>
                      <a:pPr algn="ctr" fontAlgn="b"/>
                      <a:r>
                        <a:rPr lang="en-US" sz="1400" u="none" strike="noStrike" dirty="0">
                          <a:effectLst/>
                        </a:rPr>
                        <a:t>CH </a:t>
                      </a:r>
                      <a:r>
                        <a:rPr lang="en-US" sz="1400" u="none" strike="noStrike" dirty="0" err="1">
                          <a:effectLst/>
                        </a:rPr>
                        <a:t>Neer</a:t>
                      </a:r>
                      <a:r>
                        <a:rPr lang="en-US" sz="1400" u="none" strike="noStrike" dirty="0">
                          <a:effectLst/>
                        </a:rPr>
                        <a:t> NA#4</a:t>
                      </a:r>
                      <a:endParaRPr lang="en-US" sz="1400" b="1"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White Labs NA All day NA#5</a:t>
                      </a:r>
                      <a:endParaRPr lang="en-US" sz="1400" b="1"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Berkley BY1502NA#6</a:t>
                      </a:r>
                      <a:endParaRPr lang="en-US" sz="1400" b="1"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Berkley BY1503NA#7</a:t>
                      </a:r>
                      <a:endParaRPr lang="en-US" sz="1400" b="1" i="0" u="none" strike="noStrike" dirty="0">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1641229959"/>
                  </a:ext>
                </a:extLst>
              </a:tr>
              <a:tr h="328180">
                <a:tc>
                  <a:txBody>
                    <a:bodyPr/>
                    <a:lstStyle/>
                    <a:p>
                      <a:pPr algn="ctr" fontAlgn="b"/>
                      <a:r>
                        <a:rPr lang="en-US" sz="1400" u="none" strike="noStrike" dirty="0">
                          <a:effectLst/>
                        </a:rPr>
                        <a:t>1-Propanol</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&lt; 0.1</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2.26</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3.42</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3.11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2.73</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3.15</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2700804439"/>
                  </a:ext>
                </a:extLst>
              </a:tr>
              <a:tr h="437626">
                <a:tc>
                  <a:txBody>
                    <a:bodyPr/>
                    <a:lstStyle/>
                    <a:p>
                      <a:pPr algn="ctr" fontAlgn="b"/>
                      <a:r>
                        <a:rPr lang="en-US" sz="1400" u="none" strike="noStrike">
                          <a:effectLst/>
                        </a:rPr>
                        <a:t>2,3 Pentanedione (As-Is)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ppb</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4246892105"/>
                  </a:ext>
                </a:extLst>
              </a:tr>
              <a:tr h="328180">
                <a:tc>
                  <a:txBody>
                    <a:bodyPr/>
                    <a:lstStyle/>
                    <a:p>
                      <a:pPr algn="ctr" fontAlgn="b"/>
                      <a:r>
                        <a:rPr lang="en-US" sz="1400" u="none" strike="noStrike">
                          <a:effectLst/>
                        </a:rPr>
                        <a:t>Acetaldehyde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0.64</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14.83</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14.93</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21.62</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2.55</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3.32</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11.22</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11.26</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924853128"/>
                  </a:ext>
                </a:extLst>
              </a:tr>
              <a:tr h="328180">
                <a:tc>
                  <a:txBody>
                    <a:bodyPr/>
                    <a:lstStyle/>
                    <a:p>
                      <a:pPr algn="ctr" fontAlgn="b"/>
                      <a:r>
                        <a:rPr lang="en-US" sz="1400" u="none" strike="noStrike">
                          <a:effectLst/>
                        </a:rPr>
                        <a:t>Acetone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1.91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1.88</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1.87</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1.84</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2.46</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1.88</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1.86</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1290314218"/>
                  </a:ext>
                </a:extLst>
              </a:tr>
              <a:tr h="328180">
                <a:tc>
                  <a:txBody>
                    <a:bodyPr/>
                    <a:lstStyle/>
                    <a:p>
                      <a:pPr algn="ctr" fontAlgn="b"/>
                      <a:r>
                        <a:rPr lang="en-US" sz="1400" u="none" strike="noStrike">
                          <a:effectLst/>
                        </a:rPr>
                        <a:t>Amyl Alcohols</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0.93</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5.18</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6.46</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5.64</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3.91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3.66</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4030020369"/>
                  </a:ext>
                </a:extLst>
              </a:tr>
              <a:tr h="220457">
                <a:tc>
                  <a:txBody>
                    <a:bodyPr/>
                    <a:lstStyle/>
                    <a:p>
                      <a:pPr algn="ctr" fontAlgn="b"/>
                      <a:r>
                        <a:rPr lang="en-US" sz="1400" u="none" strike="noStrike">
                          <a:effectLst/>
                        </a:rPr>
                        <a:t>Diacetyl (As-Is)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ppb</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93.35</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15.60</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73.44</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 &lt; 15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64.00</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58.94</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4095077643"/>
                  </a:ext>
                </a:extLst>
              </a:tr>
              <a:tr h="328180">
                <a:tc>
                  <a:txBody>
                    <a:bodyPr/>
                    <a:lstStyle/>
                    <a:p>
                      <a:pPr algn="ctr" fontAlgn="b"/>
                      <a:r>
                        <a:rPr lang="en-US" sz="1400" u="none" strike="noStrike">
                          <a:effectLst/>
                        </a:rPr>
                        <a:t>Ethyl Acetate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3.54</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0.25</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0.23</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5.82</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0.56</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0.06</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1.99</a:t>
                      </a:r>
                      <a:endParaRPr lang="en-US" sz="1400" b="0" i="0" u="none" strike="noStrike" dirty="0">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3181622639"/>
                  </a:ext>
                </a:extLst>
              </a:tr>
              <a:tr h="328180">
                <a:tc>
                  <a:txBody>
                    <a:bodyPr/>
                    <a:lstStyle/>
                    <a:p>
                      <a:pPr algn="ctr" fontAlgn="b"/>
                      <a:r>
                        <a:rPr lang="en-US" sz="1400" u="none" strike="noStrike">
                          <a:effectLst/>
                        </a:rPr>
                        <a:t>Ethyl Butyrate</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&lt; 0.1</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&lt; 0.1</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2129576951"/>
                  </a:ext>
                </a:extLst>
              </a:tr>
              <a:tr h="328180">
                <a:tc>
                  <a:txBody>
                    <a:bodyPr/>
                    <a:lstStyle/>
                    <a:p>
                      <a:pPr algn="ctr" fontAlgn="b"/>
                      <a:r>
                        <a:rPr lang="en-US" sz="1400" u="none" strike="noStrike">
                          <a:effectLst/>
                        </a:rPr>
                        <a:t>Ethyl Hexanoate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&lt; 0.1</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&lt; 0.1</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1399969178"/>
                  </a:ext>
                </a:extLst>
              </a:tr>
              <a:tr h="328180">
                <a:tc>
                  <a:txBody>
                    <a:bodyPr/>
                    <a:lstStyle/>
                    <a:p>
                      <a:pPr algn="ctr" fontAlgn="b"/>
                      <a:r>
                        <a:rPr lang="en-US" sz="1400" u="none" strike="noStrike">
                          <a:effectLst/>
                        </a:rPr>
                        <a:t>Ethyl Octanoate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0.07</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3496711982"/>
                  </a:ext>
                </a:extLst>
              </a:tr>
              <a:tr h="328180">
                <a:tc>
                  <a:txBody>
                    <a:bodyPr/>
                    <a:lstStyle/>
                    <a:p>
                      <a:pPr algn="ctr" fontAlgn="b"/>
                      <a:r>
                        <a:rPr lang="en-US" sz="1400" u="none" strike="noStrike">
                          <a:effectLst/>
                        </a:rPr>
                        <a:t>Isoamyl Acetate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1.54</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&lt; 0.1</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4210037418"/>
                  </a:ext>
                </a:extLst>
              </a:tr>
              <a:tr h="328180">
                <a:tc>
                  <a:txBody>
                    <a:bodyPr/>
                    <a:lstStyle/>
                    <a:p>
                      <a:pPr algn="ctr" fontAlgn="b"/>
                      <a:r>
                        <a:rPr lang="en-US" sz="1400" u="none" strike="noStrike">
                          <a:effectLst/>
                        </a:rPr>
                        <a:t>Isobutanol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1.77</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2.25</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2.29</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3.71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3.18</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1.37</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1.34</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2564315826"/>
                  </a:ext>
                </a:extLst>
              </a:tr>
              <a:tr h="328180">
                <a:tc>
                  <a:txBody>
                    <a:bodyPr/>
                    <a:lstStyle/>
                    <a:p>
                      <a:pPr algn="ctr" fontAlgn="b"/>
                      <a:r>
                        <a:rPr lang="en-US" sz="1400" u="none" strike="noStrike">
                          <a:effectLst/>
                        </a:rPr>
                        <a:t>Isobutyl Acetate </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3214427239"/>
                  </a:ext>
                </a:extLst>
              </a:tr>
              <a:tr h="328180">
                <a:tc>
                  <a:txBody>
                    <a:bodyPr/>
                    <a:lstStyle/>
                    <a:p>
                      <a:pPr algn="ctr" fontAlgn="b"/>
                      <a:r>
                        <a:rPr lang="en-US" sz="1400" u="none" strike="noStrike">
                          <a:effectLst/>
                        </a:rPr>
                        <a:t>Methanol</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ppm</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3.34</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0.85</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1.76</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0.85</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&lt; 0.1</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a:effectLst/>
                        </a:rPr>
                        <a:t>&lt; 0.1</a:t>
                      </a:r>
                      <a:endParaRPr lang="en-US" sz="1400" b="0" i="0" u="none" strike="noStrike">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1.31</a:t>
                      </a:r>
                      <a:endParaRPr lang="en-US" sz="1400" b="0" i="0" u="none" strike="noStrike" dirty="0">
                        <a:solidFill>
                          <a:srgbClr val="000000"/>
                        </a:solidFill>
                        <a:effectLst/>
                        <a:latin typeface="Calibri" panose="020F0502020204030204" pitchFamily="34" charset="0"/>
                      </a:endParaRPr>
                    </a:p>
                  </a:txBody>
                  <a:tcPr marL="3230" marR="3230" marT="3230" marB="0" anchor="b"/>
                </a:tc>
                <a:tc>
                  <a:txBody>
                    <a:bodyPr/>
                    <a:lstStyle/>
                    <a:p>
                      <a:pPr algn="ctr" fontAlgn="b"/>
                      <a:r>
                        <a:rPr lang="en-US" sz="1400" u="none" strike="noStrike" dirty="0">
                          <a:effectLst/>
                        </a:rPr>
                        <a:t>&lt; 0.1</a:t>
                      </a:r>
                      <a:endParaRPr lang="en-US" sz="1400" b="0" i="0" u="none" strike="noStrike" dirty="0">
                        <a:solidFill>
                          <a:srgbClr val="000000"/>
                        </a:solidFill>
                        <a:effectLst/>
                        <a:latin typeface="Calibri" panose="020F0502020204030204" pitchFamily="34" charset="0"/>
                      </a:endParaRPr>
                    </a:p>
                  </a:txBody>
                  <a:tcPr marL="3230" marR="3230" marT="3230" marB="0" anchor="b"/>
                </a:tc>
                <a:extLst>
                  <a:ext uri="{0D108BD9-81ED-4DB2-BD59-A6C34878D82A}">
                    <a16:rowId xmlns:a16="http://schemas.microsoft.com/office/drawing/2014/main" val="2266976307"/>
                  </a:ext>
                </a:extLst>
              </a:tr>
            </a:tbl>
          </a:graphicData>
        </a:graphic>
      </p:graphicFrame>
      <p:sp>
        <p:nvSpPr>
          <p:cNvPr id="3" name="TextBox 2">
            <a:extLst>
              <a:ext uri="{FF2B5EF4-FFF2-40B4-BE49-F238E27FC236}">
                <a16:creationId xmlns:a16="http://schemas.microsoft.com/office/drawing/2014/main" id="{261733B6-7571-F414-4BD4-086984AA2E98}"/>
              </a:ext>
            </a:extLst>
          </p:cNvPr>
          <p:cNvSpPr txBox="1"/>
          <p:nvPr/>
        </p:nvSpPr>
        <p:spPr>
          <a:xfrm>
            <a:off x="9982200" y="6284996"/>
            <a:ext cx="256171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Verdana"/>
                <a:ea typeface="+mn-ea"/>
                <a:cs typeface="+mn-cs"/>
              </a:rPr>
              <a:t>Source: Rahr Technical Center</a:t>
            </a:r>
          </a:p>
        </p:txBody>
      </p:sp>
    </p:spTree>
    <p:extLst>
      <p:ext uri="{BB962C8B-B14F-4D97-AF65-F5344CB8AC3E}">
        <p14:creationId xmlns:p14="http://schemas.microsoft.com/office/powerpoint/2010/main" val="4095153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A4A2-8B29-B395-A9C6-FE7A69089E62}"/>
              </a:ext>
            </a:extLst>
          </p:cNvPr>
          <p:cNvSpPr>
            <a:spLocks noGrp="1"/>
          </p:cNvSpPr>
          <p:nvPr>
            <p:ph type="title"/>
          </p:nvPr>
        </p:nvSpPr>
        <p:spPr>
          <a:xfrm>
            <a:off x="495299" y="277909"/>
            <a:ext cx="11201400" cy="640080"/>
          </a:xfrm>
        </p:spPr>
        <p:txBody>
          <a:bodyPr/>
          <a:lstStyle/>
          <a:p>
            <a:r>
              <a:rPr lang="en-US" dirty="0"/>
              <a:t>Ester and Fusel Alcohol Analysis Graph</a:t>
            </a:r>
          </a:p>
        </p:txBody>
      </p:sp>
      <p:pic>
        <p:nvPicPr>
          <p:cNvPr id="7" name="Content Placeholder 6" descr="A graph of alcohol and alcohol">
            <a:extLst>
              <a:ext uri="{FF2B5EF4-FFF2-40B4-BE49-F238E27FC236}">
                <a16:creationId xmlns:a16="http://schemas.microsoft.com/office/drawing/2014/main" id="{7EA82B32-63BA-AF97-1E21-52786EFD123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06598" y="832285"/>
            <a:ext cx="8178801" cy="5482811"/>
          </a:xfrm>
        </p:spPr>
      </p:pic>
      <p:sp>
        <p:nvSpPr>
          <p:cNvPr id="5" name="Slide Number Placeholder 4">
            <a:extLst>
              <a:ext uri="{FF2B5EF4-FFF2-40B4-BE49-F238E27FC236}">
                <a16:creationId xmlns:a16="http://schemas.microsoft.com/office/drawing/2014/main" id="{A7267A72-66EC-D386-FEED-0612F773E8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3" name="TextBox 2">
            <a:extLst>
              <a:ext uri="{FF2B5EF4-FFF2-40B4-BE49-F238E27FC236}">
                <a16:creationId xmlns:a16="http://schemas.microsoft.com/office/drawing/2014/main" id="{795EF56D-20EA-60FF-DC3D-03C3FBF3249E}"/>
              </a:ext>
            </a:extLst>
          </p:cNvPr>
          <p:cNvSpPr txBox="1"/>
          <p:nvPr/>
        </p:nvSpPr>
        <p:spPr>
          <a:xfrm>
            <a:off x="9848995" y="6229392"/>
            <a:ext cx="256171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Verdana"/>
                <a:ea typeface="+mn-ea"/>
                <a:cs typeface="+mn-cs"/>
              </a:rPr>
              <a:t>Source: Rahr Technical Center</a:t>
            </a:r>
          </a:p>
        </p:txBody>
      </p:sp>
      <p:sp>
        <p:nvSpPr>
          <p:cNvPr id="4" name="TextBox 3">
            <a:extLst>
              <a:ext uri="{FF2B5EF4-FFF2-40B4-BE49-F238E27FC236}">
                <a16:creationId xmlns:a16="http://schemas.microsoft.com/office/drawing/2014/main" id="{7F143ED2-FCC1-9EAB-E61B-EBD1E672C773}"/>
              </a:ext>
            </a:extLst>
          </p:cNvPr>
          <p:cNvSpPr txBox="1"/>
          <p:nvPr/>
        </p:nvSpPr>
        <p:spPr>
          <a:xfrm>
            <a:off x="1266316" y="1288582"/>
            <a:ext cx="1266316"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a:ea typeface="+mn-ea"/>
                <a:cs typeface="+mn-cs"/>
              </a:rPr>
              <a:t>Berkley BY1503 NA#7</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3B0FD1B0-CA54-FE76-42BB-90E3FF912159}"/>
              </a:ext>
            </a:extLst>
          </p:cNvPr>
          <p:cNvSpPr txBox="1"/>
          <p:nvPr/>
        </p:nvSpPr>
        <p:spPr>
          <a:xfrm>
            <a:off x="1221720" y="1860296"/>
            <a:ext cx="1291910"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a:ea typeface="+mn-ea"/>
                <a:cs typeface="+mn-cs"/>
              </a:rPr>
              <a:t>Berkley BY1502 NA#6</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5264DE1E-817F-E205-D875-116A2FE79447}"/>
              </a:ext>
            </a:extLst>
          </p:cNvPr>
          <p:cNvSpPr txBox="1"/>
          <p:nvPr/>
        </p:nvSpPr>
        <p:spPr>
          <a:xfrm>
            <a:off x="1372569" y="3018976"/>
            <a:ext cx="1141061" cy="246221"/>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a:ea typeface="+mn-ea"/>
                <a:cs typeface="+mn-cs"/>
              </a:rPr>
              <a:t>CH </a:t>
            </a:r>
            <a:r>
              <a:rPr kumimoji="0" lang="en-US" sz="1000" b="0" i="0" u="none" strike="noStrike" kern="1200" cap="none" spc="0" normalizeH="0" baseline="0" noProof="0" dirty="0" err="1">
                <a:ln>
                  <a:noFill/>
                </a:ln>
                <a:solidFill>
                  <a:prstClr val="black"/>
                </a:solidFill>
                <a:effectLst/>
                <a:uLnTx/>
                <a:uFillTx/>
                <a:latin typeface="Verdana"/>
                <a:ea typeface="+mn-ea"/>
                <a:cs typeface="+mn-cs"/>
              </a:rPr>
              <a:t>Neer</a:t>
            </a:r>
            <a:r>
              <a:rPr kumimoji="0" lang="en-US" sz="1000" b="0" i="0" u="none" strike="noStrike" kern="1200" cap="none" spc="0" normalizeH="0" baseline="0" noProof="0" dirty="0">
                <a:ln>
                  <a:noFill/>
                </a:ln>
                <a:solidFill>
                  <a:prstClr val="black"/>
                </a:solidFill>
                <a:effectLst/>
                <a:uLnTx/>
                <a:uFillTx/>
                <a:latin typeface="Verdana"/>
                <a:ea typeface="+mn-ea"/>
                <a:cs typeface="+mn-cs"/>
              </a:rPr>
              <a:t> NA#4</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9" name="TextBox 8">
            <a:extLst>
              <a:ext uri="{FF2B5EF4-FFF2-40B4-BE49-F238E27FC236}">
                <a16:creationId xmlns:a16="http://schemas.microsoft.com/office/drawing/2014/main" id="{64451D33-8F42-FBB6-5163-A6E24F1B9592}"/>
              </a:ext>
            </a:extLst>
          </p:cNvPr>
          <p:cNvSpPr txBox="1"/>
          <p:nvPr/>
        </p:nvSpPr>
        <p:spPr>
          <a:xfrm>
            <a:off x="991087" y="2411383"/>
            <a:ext cx="1585171"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a:ea typeface="+mn-ea"/>
                <a:cs typeface="+mn-cs"/>
              </a:rPr>
              <a:t>White Labs NA All day NA#5</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A38E4A4A-A7D7-E91E-C715-F80F49A2D5E1}"/>
              </a:ext>
            </a:extLst>
          </p:cNvPr>
          <p:cNvSpPr txBox="1"/>
          <p:nvPr/>
        </p:nvSpPr>
        <p:spPr>
          <a:xfrm>
            <a:off x="1372568" y="3496113"/>
            <a:ext cx="1141061"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Verdana"/>
                <a:ea typeface="+mn-ea"/>
                <a:cs typeface="+mn-cs"/>
              </a:rPr>
              <a:t>Lallemand</a:t>
            </a:r>
            <a:r>
              <a:rPr kumimoji="0" lang="en-US" sz="1000" b="0" i="0" u="none" strike="noStrike" kern="1200" cap="none" spc="0" normalizeH="0" baseline="0" noProof="0" dirty="0">
                <a:ln>
                  <a:noFill/>
                </a:ln>
                <a:solidFill>
                  <a:prstClr val="black"/>
                </a:solidFill>
                <a:effectLst/>
                <a:uLnTx/>
                <a:uFillTx/>
                <a:latin typeface="Verdana"/>
                <a:ea typeface="+mn-ea"/>
                <a:cs typeface="+mn-cs"/>
              </a:rPr>
              <a:t> LONA NA#3</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1F27EC93-8D9F-A38E-68B2-634CD7B4F8C2}"/>
              </a:ext>
            </a:extLst>
          </p:cNvPr>
          <p:cNvSpPr txBox="1"/>
          <p:nvPr/>
        </p:nvSpPr>
        <p:spPr>
          <a:xfrm>
            <a:off x="1372568" y="4050489"/>
            <a:ext cx="1139510"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a:ea typeface="+mn-ea"/>
                <a:cs typeface="+mn-cs"/>
              </a:rPr>
              <a:t>Fermentis LA-01 NA#2</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2" name="TextBox 11">
            <a:extLst>
              <a:ext uri="{FF2B5EF4-FFF2-40B4-BE49-F238E27FC236}">
                <a16:creationId xmlns:a16="http://schemas.microsoft.com/office/drawing/2014/main" id="{5636D042-F216-8141-C562-0E6F833F7FD7}"/>
              </a:ext>
            </a:extLst>
          </p:cNvPr>
          <p:cNvSpPr txBox="1"/>
          <p:nvPr/>
        </p:nvSpPr>
        <p:spPr>
          <a:xfrm>
            <a:off x="1284348" y="4580843"/>
            <a:ext cx="1230252" cy="400110"/>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a:ea typeface="+mn-ea"/>
                <a:cs typeface="+mn-cs"/>
              </a:rPr>
              <a:t>Escarpment NAY NA#1</a:t>
            </a: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4" name="TextBox 13">
            <a:extLst>
              <a:ext uri="{FF2B5EF4-FFF2-40B4-BE49-F238E27FC236}">
                <a16:creationId xmlns:a16="http://schemas.microsoft.com/office/drawing/2014/main" id="{6936B643-C26B-04E6-8E8E-61557E64DA03}"/>
              </a:ext>
            </a:extLst>
          </p:cNvPr>
          <p:cNvSpPr txBox="1"/>
          <p:nvPr/>
        </p:nvSpPr>
        <p:spPr>
          <a:xfrm>
            <a:off x="1284348" y="5289108"/>
            <a:ext cx="1230252" cy="246221"/>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84BC8E3F-BC95-389F-19E2-3A32254331B0}"/>
              </a:ext>
            </a:extLst>
          </p:cNvPr>
          <p:cNvSpPr txBox="1"/>
          <p:nvPr/>
        </p:nvSpPr>
        <p:spPr>
          <a:xfrm>
            <a:off x="1436843" y="5165997"/>
            <a:ext cx="1010959" cy="246221"/>
          </a:xfrm>
          <a:prstGeom prst="rect">
            <a:avLst/>
          </a:prstGeom>
          <a:solidFill>
            <a:srgbClr val="FFFFFF"/>
          </a:solid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NA Wort</a:t>
            </a:r>
          </a:p>
        </p:txBody>
      </p:sp>
    </p:spTree>
    <p:extLst>
      <p:ext uri="{BB962C8B-B14F-4D97-AF65-F5344CB8AC3E}">
        <p14:creationId xmlns:p14="http://schemas.microsoft.com/office/powerpoint/2010/main" val="1926851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52C0-E0AA-FA19-88AA-68BE958CC6CC}"/>
              </a:ext>
            </a:extLst>
          </p:cNvPr>
          <p:cNvSpPr>
            <a:spLocks noGrp="1"/>
          </p:cNvSpPr>
          <p:nvPr>
            <p:ph type="title"/>
          </p:nvPr>
        </p:nvSpPr>
        <p:spPr/>
        <p:txBody>
          <a:bodyPr/>
          <a:lstStyle/>
          <a:p>
            <a:r>
              <a:rPr lang="en-US" dirty="0"/>
              <a:t>Sensory Results</a:t>
            </a:r>
          </a:p>
        </p:txBody>
      </p:sp>
      <p:sp>
        <p:nvSpPr>
          <p:cNvPr id="3" name="Content Placeholder 2">
            <a:extLst>
              <a:ext uri="{FF2B5EF4-FFF2-40B4-BE49-F238E27FC236}">
                <a16:creationId xmlns:a16="http://schemas.microsoft.com/office/drawing/2014/main" id="{4C7A7F99-9FAD-DB7E-9FFF-7D7BB348A0A9}"/>
              </a:ext>
            </a:extLst>
          </p:cNvPr>
          <p:cNvSpPr>
            <a:spLocks noGrp="1"/>
          </p:cNvSpPr>
          <p:nvPr>
            <p:ph sz="half" idx="1"/>
          </p:nvPr>
        </p:nvSpPr>
        <p:spPr>
          <a:xfrm>
            <a:off x="215902" y="1097280"/>
            <a:ext cx="5524500" cy="4764024"/>
          </a:xfrm>
        </p:spPr>
        <p:txBody>
          <a:bodyPr>
            <a:normAutofit lnSpcReduction="10000"/>
          </a:bodyPr>
          <a:lstStyle/>
          <a:p>
            <a:r>
              <a:rPr lang="en-US" dirty="0"/>
              <a:t>There was a total of 14 tasters who were blindly given the NA beer samples</a:t>
            </a:r>
          </a:p>
          <a:p>
            <a:r>
              <a:rPr lang="en-US" dirty="0"/>
              <a:t>All the tasters did say that each of the beers were very astringent and lack a full mouthfeel.</a:t>
            </a:r>
          </a:p>
          <a:p>
            <a:r>
              <a:rPr lang="en-US" dirty="0"/>
              <a:t>Most of the tasters commented on some wort like characteristics for each sample</a:t>
            </a:r>
          </a:p>
          <a:p>
            <a:r>
              <a:rPr lang="en-US" dirty="0"/>
              <a:t>Each yeast has favorable and unfavorable characteristics noted by our tasters.</a:t>
            </a:r>
            <a:br>
              <a:rPr lang="en-US" dirty="0"/>
            </a:br>
            <a:endParaRPr lang="en-US" dirty="0"/>
          </a:p>
        </p:txBody>
      </p:sp>
      <p:graphicFrame>
        <p:nvGraphicFramePr>
          <p:cNvPr id="6" name="Table 6">
            <a:extLst>
              <a:ext uri="{FF2B5EF4-FFF2-40B4-BE49-F238E27FC236}">
                <a16:creationId xmlns:a16="http://schemas.microsoft.com/office/drawing/2014/main" id="{5BF2696F-5C4A-DC7E-773B-04FC9EE813F5}"/>
              </a:ext>
            </a:extLst>
          </p:cNvPr>
          <p:cNvGraphicFramePr>
            <a:graphicFrameLocks noGrp="1"/>
          </p:cNvGraphicFramePr>
          <p:nvPr>
            <p:ph sz="half" idx="2"/>
          </p:nvPr>
        </p:nvGraphicFramePr>
        <p:xfrm>
          <a:off x="5740402" y="66929"/>
          <a:ext cx="6362698" cy="6592049"/>
        </p:xfrm>
        <a:graphic>
          <a:graphicData uri="http://schemas.openxmlformats.org/drawingml/2006/table">
            <a:tbl>
              <a:tblPr firstRow="1" bandRow="1">
                <a:tableStyleId>{5C22544A-7EE6-4342-B048-85BDC9FD1C3A}</a:tableStyleId>
              </a:tblPr>
              <a:tblGrid>
                <a:gridCol w="2618214">
                  <a:extLst>
                    <a:ext uri="{9D8B030D-6E8A-4147-A177-3AD203B41FA5}">
                      <a16:colId xmlns:a16="http://schemas.microsoft.com/office/drawing/2014/main" val="4097851085"/>
                    </a:ext>
                  </a:extLst>
                </a:gridCol>
                <a:gridCol w="3744484">
                  <a:extLst>
                    <a:ext uri="{9D8B030D-6E8A-4147-A177-3AD203B41FA5}">
                      <a16:colId xmlns:a16="http://schemas.microsoft.com/office/drawing/2014/main" val="2140894578"/>
                    </a:ext>
                  </a:extLst>
                </a:gridCol>
              </a:tblGrid>
              <a:tr h="517922">
                <a:tc>
                  <a:txBody>
                    <a:bodyPr/>
                    <a:lstStyle/>
                    <a:p>
                      <a:r>
                        <a:rPr lang="en-US" dirty="0"/>
                        <a:t>Yeast</a:t>
                      </a:r>
                    </a:p>
                  </a:txBody>
                  <a:tcPr/>
                </a:tc>
                <a:tc>
                  <a:txBody>
                    <a:bodyPr/>
                    <a:lstStyle/>
                    <a:p>
                      <a:r>
                        <a:rPr lang="en-US" dirty="0"/>
                        <a:t>Most common flavors/ aromas noted</a:t>
                      </a:r>
                    </a:p>
                  </a:txBody>
                  <a:tcPr/>
                </a:tc>
                <a:extLst>
                  <a:ext uri="{0D108BD9-81ED-4DB2-BD59-A6C34878D82A}">
                    <a16:rowId xmlns:a16="http://schemas.microsoft.com/office/drawing/2014/main" val="278114412"/>
                  </a:ext>
                </a:extLst>
              </a:tr>
              <a:tr h="517922">
                <a:tc>
                  <a:txBody>
                    <a:bodyPr/>
                    <a:lstStyle/>
                    <a:p>
                      <a:r>
                        <a:rPr lang="en-US" dirty="0"/>
                        <a:t>Escarpment NAY</a:t>
                      </a:r>
                    </a:p>
                  </a:txBody>
                  <a:tcPr/>
                </a:tc>
                <a:tc>
                  <a:txBody>
                    <a:bodyPr/>
                    <a:lstStyle/>
                    <a:p>
                      <a:r>
                        <a:rPr lang="en-US" dirty="0"/>
                        <a:t>Carmel, Lemon, astringent, funky, rubbery</a:t>
                      </a:r>
                    </a:p>
                  </a:txBody>
                  <a:tcPr/>
                </a:tc>
                <a:extLst>
                  <a:ext uri="{0D108BD9-81ED-4DB2-BD59-A6C34878D82A}">
                    <a16:rowId xmlns:a16="http://schemas.microsoft.com/office/drawing/2014/main" val="1804563648"/>
                  </a:ext>
                </a:extLst>
              </a:tr>
              <a:tr h="739889">
                <a:tc>
                  <a:txBody>
                    <a:bodyPr/>
                    <a:lstStyle/>
                    <a:p>
                      <a:r>
                        <a:rPr lang="en-US" dirty="0"/>
                        <a:t>White Labs NA All Day</a:t>
                      </a:r>
                    </a:p>
                  </a:txBody>
                  <a:tcPr/>
                </a:tc>
                <a:tc>
                  <a:txBody>
                    <a:bodyPr/>
                    <a:lstStyle/>
                    <a:p>
                      <a:r>
                        <a:rPr lang="en-US" dirty="0"/>
                        <a:t>Green apple, lemon peel, honey, astringent, vegetal/ cooked corn</a:t>
                      </a:r>
                    </a:p>
                  </a:txBody>
                  <a:tcPr/>
                </a:tc>
                <a:extLst>
                  <a:ext uri="{0D108BD9-81ED-4DB2-BD59-A6C34878D82A}">
                    <a16:rowId xmlns:a16="http://schemas.microsoft.com/office/drawing/2014/main" val="3940309625"/>
                  </a:ext>
                </a:extLst>
              </a:tr>
              <a:tr h="541541">
                <a:tc>
                  <a:txBody>
                    <a:bodyPr/>
                    <a:lstStyle/>
                    <a:p>
                      <a:r>
                        <a:rPr lang="en-US" dirty="0"/>
                        <a:t>Berkley BY1502</a:t>
                      </a:r>
                    </a:p>
                  </a:txBody>
                  <a:tcPr/>
                </a:tc>
                <a:tc>
                  <a:txBody>
                    <a:bodyPr/>
                    <a:lstStyle/>
                    <a:p>
                      <a:r>
                        <a:rPr lang="en-US" dirty="0"/>
                        <a:t>Orange note, green bell pepper, wort forward, green apple</a:t>
                      </a:r>
                    </a:p>
                  </a:txBody>
                  <a:tcPr/>
                </a:tc>
                <a:extLst>
                  <a:ext uri="{0D108BD9-81ED-4DB2-BD59-A6C34878D82A}">
                    <a16:rowId xmlns:a16="http://schemas.microsoft.com/office/drawing/2014/main" val="4150637717"/>
                  </a:ext>
                </a:extLst>
              </a:tr>
              <a:tr h="739889">
                <a:tc>
                  <a:txBody>
                    <a:bodyPr/>
                    <a:lstStyle/>
                    <a:p>
                      <a:r>
                        <a:rPr lang="en-US" dirty="0"/>
                        <a:t>Berkley BY1503</a:t>
                      </a:r>
                    </a:p>
                  </a:txBody>
                  <a:tcPr/>
                </a:tc>
                <a:tc>
                  <a:txBody>
                    <a:bodyPr/>
                    <a:lstStyle/>
                    <a:p>
                      <a:r>
                        <a:rPr lang="en-US" dirty="0"/>
                        <a:t>Well balanced, smooth, lemon zest, slight orange notes, butter, dried fruit forward</a:t>
                      </a:r>
                    </a:p>
                  </a:txBody>
                  <a:tcPr/>
                </a:tc>
                <a:extLst>
                  <a:ext uri="{0D108BD9-81ED-4DB2-BD59-A6C34878D82A}">
                    <a16:rowId xmlns:a16="http://schemas.microsoft.com/office/drawing/2014/main" val="834873350"/>
                  </a:ext>
                </a:extLst>
              </a:tr>
              <a:tr h="517922">
                <a:tc>
                  <a:txBody>
                    <a:bodyPr/>
                    <a:lstStyle/>
                    <a:p>
                      <a:r>
                        <a:rPr lang="en-US" dirty="0"/>
                        <a:t>Fermentis LA-01</a:t>
                      </a:r>
                    </a:p>
                  </a:txBody>
                  <a:tcPr/>
                </a:tc>
                <a:tc>
                  <a:txBody>
                    <a:bodyPr/>
                    <a:lstStyle/>
                    <a:p>
                      <a:r>
                        <a:rPr lang="en-US" dirty="0"/>
                        <a:t>Black Pepper, Phenolic, Less wort like, smokey, banana </a:t>
                      </a:r>
                    </a:p>
                  </a:txBody>
                  <a:tcPr/>
                </a:tc>
                <a:extLst>
                  <a:ext uri="{0D108BD9-81ED-4DB2-BD59-A6C34878D82A}">
                    <a16:rowId xmlns:a16="http://schemas.microsoft.com/office/drawing/2014/main" val="1479121075"/>
                  </a:ext>
                </a:extLst>
              </a:tr>
              <a:tr h="961856">
                <a:tc>
                  <a:txBody>
                    <a:bodyPr/>
                    <a:lstStyle/>
                    <a:p>
                      <a:r>
                        <a:rPr lang="en-US" dirty="0" err="1"/>
                        <a:t>Lallemand</a:t>
                      </a:r>
                      <a:r>
                        <a:rPr lang="en-US" dirty="0"/>
                        <a:t> LONA</a:t>
                      </a:r>
                    </a:p>
                  </a:txBody>
                  <a:tcPr/>
                </a:tc>
                <a:tc>
                  <a:txBody>
                    <a:bodyPr/>
                    <a:lstStyle/>
                    <a:p>
                      <a:r>
                        <a:rPr lang="en-US" dirty="0"/>
                        <a:t>Balanced, good mouth feel, neutral, not any fruit aromas, least prominent hop characteristic</a:t>
                      </a:r>
                    </a:p>
                  </a:txBody>
                  <a:tcPr/>
                </a:tc>
                <a:extLst>
                  <a:ext uri="{0D108BD9-81ED-4DB2-BD59-A6C34878D82A}">
                    <a16:rowId xmlns:a16="http://schemas.microsoft.com/office/drawing/2014/main" val="3293179634"/>
                  </a:ext>
                </a:extLst>
              </a:tr>
              <a:tr h="739889">
                <a:tc>
                  <a:txBody>
                    <a:bodyPr/>
                    <a:lstStyle/>
                    <a:p>
                      <a:r>
                        <a:rPr lang="en-US" dirty="0"/>
                        <a:t>CH NEER</a:t>
                      </a:r>
                    </a:p>
                  </a:txBody>
                  <a:tcPr/>
                </a:tc>
                <a:tc>
                  <a:txBody>
                    <a:bodyPr/>
                    <a:lstStyle/>
                    <a:p>
                      <a:r>
                        <a:rPr lang="en-US" dirty="0"/>
                        <a:t>Stone Fruit rind, Bubblegum, Slightly stale, butter/diacetyl</a:t>
                      </a:r>
                    </a:p>
                  </a:txBody>
                  <a:tcPr/>
                </a:tc>
                <a:extLst>
                  <a:ext uri="{0D108BD9-81ED-4DB2-BD59-A6C34878D82A}">
                    <a16:rowId xmlns:a16="http://schemas.microsoft.com/office/drawing/2014/main" val="4020931569"/>
                  </a:ext>
                </a:extLst>
              </a:tr>
            </a:tbl>
          </a:graphicData>
        </a:graphic>
      </p:graphicFrame>
      <p:sp>
        <p:nvSpPr>
          <p:cNvPr id="5" name="Slide Number Placeholder 4">
            <a:extLst>
              <a:ext uri="{FF2B5EF4-FFF2-40B4-BE49-F238E27FC236}">
                <a16:creationId xmlns:a16="http://schemas.microsoft.com/office/drawing/2014/main" id="{D1B89FDF-8D9E-A711-2621-A883D32336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396145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176A3-1592-EF1C-7A34-58FEE2646D0F}"/>
              </a:ext>
            </a:extLst>
          </p:cNvPr>
          <p:cNvSpPr>
            <a:spLocks noGrp="1"/>
          </p:cNvSpPr>
          <p:nvPr>
            <p:ph type="title"/>
          </p:nvPr>
        </p:nvSpPr>
        <p:spPr/>
        <p:txBody>
          <a:bodyPr/>
          <a:lstStyle/>
          <a:p>
            <a:r>
              <a:rPr lang="en-US" dirty="0"/>
              <a:t>Conclusion and further studies</a:t>
            </a:r>
          </a:p>
        </p:txBody>
      </p:sp>
      <p:sp>
        <p:nvSpPr>
          <p:cNvPr id="3" name="Content Placeholder 2">
            <a:extLst>
              <a:ext uri="{FF2B5EF4-FFF2-40B4-BE49-F238E27FC236}">
                <a16:creationId xmlns:a16="http://schemas.microsoft.com/office/drawing/2014/main" id="{B77A880B-BB23-9E34-2797-1FF4E9D003FA}"/>
              </a:ext>
            </a:extLst>
          </p:cNvPr>
          <p:cNvSpPr>
            <a:spLocks noGrp="1"/>
          </p:cNvSpPr>
          <p:nvPr>
            <p:ph sz="half" idx="1"/>
          </p:nvPr>
        </p:nvSpPr>
        <p:spPr/>
        <p:txBody>
          <a:bodyPr>
            <a:normAutofit fontScale="92500" lnSpcReduction="10000"/>
          </a:bodyPr>
          <a:lstStyle/>
          <a:p>
            <a:r>
              <a:rPr lang="en-US" dirty="0"/>
              <a:t>Each of the 7 yeast strains preformed better than expected</a:t>
            </a:r>
          </a:p>
          <a:p>
            <a:r>
              <a:rPr lang="en-US" dirty="0"/>
              <a:t>All the yeast strains produced a nonalcoholic beer with &lt;0.5% ABV</a:t>
            </a:r>
          </a:p>
          <a:p>
            <a:r>
              <a:rPr lang="en-US" dirty="0"/>
              <a:t>Tasters will have to be trained on how to evaluate nonalcoholic beers.</a:t>
            </a:r>
          </a:p>
          <a:p>
            <a:r>
              <a:rPr lang="en-US" dirty="0"/>
              <a:t>More R&amp;D will be needed. Two experimental NA pale ales have been made for stability, shelf life, and flavor comparisons using the top two yeasts from the study.</a:t>
            </a:r>
          </a:p>
        </p:txBody>
      </p:sp>
      <p:sp>
        <p:nvSpPr>
          <p:cNvPr id="4" name="Content Placeholder 3">
            <a:extLst>
              <a:ext uri="{FF2B5EF4-FFF2-40B4-BE49-F238E27FC236}">
                <a16:creationId xmlns:a16="http://schemas.microsoft.com/office/drawing/2014/main" id="{E5476760-CA68-B44B-43D1-21B0CE9FE21C}"/>
              </a:ext>
            </a:extLst>
          </p:cNvPr>
          <p:cNvSpPr>
            <a:spLocks noGrp="1"/>
          </p:cNvSpPr>
          <p:nvPr>
            <p:ph sz="half" idx="2"/>
          </p:nvPr>
        </p:nvSpPr>
        <p:spPr/>
        <p:txBody>
          <a:bodyPr>
            <a:normAutofit fontScale="92500" lnSpcReduction="10000"/>
          </a:bodyPr>
          <a:lstStyle/>
          <a:p>
            <a:r>
              <a:rPr lang="en-US" dirty="0"/>
              <a:t>Two of our top NA strains have been chosen and rebrewed to get more data on characteristics of each and which fits what we are looking for in a NA yeast.</a:t>
            </a:r>
          </a:p>
          <a:p>
            <a:r>
              <a:rPr lang="en-US" dirty="0"/>
              <a:t>We have each of these two to taste through today</a:t>
            </a:r>
          </a:p>
          <a:p>
            <a:r>
              <a:rPr lang="en-US" dirty="0"/>
              <a:t>8 common beer spoiler organism have been chosen and inoculated in the NA beer at differing concentrations. This was done side by side with differing concentrations of preservatives to see the effectiveness in stabilizing a NA beer with alternative techniques</a:t>
            </a:r>
          </a:p>
          <a:p>
            <a:endParaRPr lang="en-US" dirty="0"/>
          </a:p>
        </p:txBody>
      </p:sp>
      <p:sp>
        <p:nvSpPr>
          <p:cNvPr id="5" name="Slide Number Placeholder 4">
            <a:extLst>
              <a:ext uri="{FF2B5EF4-FFF2-40B4-BE49-F238E27FC236}">
                <a16:creationId xmlns:a16="http://schemas.microsoft.com/office/drawing/2014/main" id="{733D50F6-7B48-6FA6-B18E-F2620289E7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809294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8ACF-2571-266E-49CB-C55B15F31A5A}"/>
              </a:ext>
            </a:extLst>
          </p:cNvPr>
          <p:cNvSpPr>
            <a:spLocks noGrp="1"/>
          </p:cNvSpPr>
          <p:nvPr>
            <p:ph type="title"/>
          </p:nvPr>
        </p:nvSpPr>
        <p:spPr/>
        <p:txBody>
          <a:bodyPr/>
          <a:lstStyle/>
          <a:p>
            <a:r>
              <a:rPr lang="en-US" b="1" dirty="0"/>
              <a:t>NA Techniques &amp; Flavor</a:t>
            </a:r>
          </a:p>
        </p:txBody>
      </p:sp>
      <p:sp>
        <p:nvSpPr>
          <p:cNvPr id="3" name="Content Placeholder 2">
            <a:extLst>
              <a:ext uri="{FF2B5EF4-FFF2-40B4-BE49-F238E27FC236}">
                <a16:creationId xmlns:a16="http://schemas.microsoft.com/office/drawing/2014/main" id="{76C55744-41BB-C0DE-FDF1-E7F11C3B0228}"/>
              </a:ext>
            </a:extLst>
          </p:cNvPr>
          <p:cNvSpPr>
            <a:spLocks noGrp="1"/>
          </p:cNvSpPr>
          <p:nvPr>
            <p:ph idx="1"/>
          </p:nvPr>
        </p:nvSpPr>
        <p:spPr>
          <a:xfrm>
            <a:off x="6406347" y="1690688"/>
            <a:ext cx="5568147" cy="4667250"/>
          </a:xfrm>
        </p:spPr>
        <p:txBody>
          <a:bodyPr/>
          <a:lstStyle/>
          <a:p>
            <a:pPr marL="514350" indent="-514350">
              <a:buFont typeface="+mj-lt"/>
              <a:buAutoNum type="arabicPeriod"/>
            </a:pPr>
            <a:r>
              <a:rPr lang="en-US" dirty="0"/>
              <a:t>Restricted Fermentation</a:t>
            </a:r>
          </a:p>
          <a:p>
            <a:pPr lvl="1"/>
            <a:r>
              <a:rPr lang="en-US" dirty="0" err="1"/>
              <a:t>Worty</a:t>
            </a:r>
            <a:r>
              <a:rPr lang="en-US" dirty="0"/>
              <a:t>, Thick, Sweet</a:t>
            </a:r>
          </a:p>
          <a:p>
            <a:pPr marL="514350" indent="-514350">
              <a:buFont typeface="+mj-lt"/>
              <a:buAutoNum type="arabicPeriod"/>
            </a:pPr>
            <a:r>
              <a:rPr lang="en-US" dirty="0"/>
              <a:t>Physical Methods</a:t>
            </a:r>
          </a:p>
          <a:p>
            <a:pPr lvl="1"/>
            <a:r>
              <a:rPr lang="en-US" dirty="0"/>
              <a:t> Dull, Sour, Thin</a:t>
            </a:r>
          </a:p>
          <a:p>
            <a:pPr marL="0" indent="0">
              <a:buNone/>
            </a:pPr>
            <a:endParaRPr lang="en-US" dirty="0"/>
          </a:p>
          <a:p>
            <a:pPr marL="0" indent="0" algn="ctr">
              <a:buNone/>
            </a:pPr>
            <a:r>
              <a:rPr lang="en-US" i="1" dirty="0"/>
              <a:t>Mixed methods tend to produce the most favorable flavor</a:t>
            </a:r>
          </a:p>
          <a:p>
            <a:endParaRPr lang="en-US" dirty="0"/>
          </a:p>
        </p:txBody>
      </p:sp>
      <p:pic>
        <p:nvPicPr>
          <p:cNvPr id="4" name="Picture 3">
            <a:extLst>
              <a:ext uri="{FF2B5EF4-FFF2-40B4-BE49-F238E27FC236}">
                <a16:creationId xmlns:a16="http://schemas.microsoft.com/office/drawing/2014/main" id="{B0B7BC43-B645-A5BD-ACA6-0C8F94352A81}"/>
              </a:ext>
            </a:extLst>
          </p:cNvPr>
          <p:cNvPicPr>
            <a:picLocks noChangeAspect="1"/>
          </p:cNvPicPr>
          <p:nvPr/>
        </p:nvPicPr>
        <p:blipFill>
          <a:blip r:embed="rId2"/>
          <a:stretch>
            <a:fillRect/>
          </a:stretch>
        </p:blipFill>
        <p:spPr>
          <a:xfrm>
            <a:off x="6096000" y="4932157"/>
            <a:ext cx="5691202" cy="1677572"/>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E2D7A33E-59FB-37A5-45F8-F0C584AD15A7}"/>
              </a:ext>
            </a:extLst>
          </p:cNvPr>
          <p:cNvSpPr txBox="1">
            <a:spLocks/>
          </p:cNvSpPr>
          <p:nvPr/>
        </p:nvSpPr>
        <p:spPr>
          <a:xfrm>
            <a:off x="527853" y="1690688"/>
            <a:ext cx="5568147" cy="46672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Source Sans Pro" charset="0"/>
              </a:rPr>
              <a:t>Consumers Dislike…</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Source Sans Pro" charset="0"/>
              </a:rPr>
              <a:t>Bitterness, Astringency, Sourness, Malty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Source Sans Pro" charset="0"/>
              </a:rPr>
              <a:t>Consumers Like…</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Source Sans Pro" charset="0"/>
              </a:rPr>
              <a:t>Sweet, Fruity, Hop Aroma, Alcohol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Source Sans Pro" charset="0"/>
              </a:rPr>
              <a:t>“Beer Likeness”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Source Sans Pro" charset="0"/>
              </a:rPr>
              <a:t>DMS – Consumers like a bit of DMS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Source Sans Pro" charset="0"/>
              </a:rPr>
              <a:t>Skunky – Consumers tend to dislike this flavor, but it enhances “beer likeness”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Source Sans Pro" charset="0"/>
            </a:endParaRPr>
          </a:p>
        </p:txBody>
      </p:sp>
    </p:spTree>
    <p:extLst>
      <p:ext uri="{BB962C8B-B14F-4D97-AF65-F5344CB8AC3E}">
        <p14:creationId xmlns:p14="http://schemas.microsoft.com/office/powerpoint/2010/main" val="905060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2635-D1B7-1562-1DC7-4E381C265889}"/>
              </a:ext>
            </a:extLst>
          </p:cNvPr>
          <p:cNvSpPr>
            <a:spLocks noGrp="1"/>
          </p:cNvSpPr>
          <p:nvPr>
            <p:ph type="title"/>
          </p:nvPr>
        </p:nvSpPr>
        <p:spPr>
          <a:xfrm>
            <a:off x="495300" y="79375"/>
            <a:ext cx="11201400" cy="1017905"/>
          </a:xfrm>
        </p:spPr>
        <p:txBody>
          <a:bodyPr>
            <a:normAutofit/>
          </a:bodyPr>
          <a:lstStyle/>
          <a:p>
            <a:pPr algn="ctr"/>
            <a:r>
              <a:rPr lang="en-US" dirty="0"/>
              <a:t>Ryan Bross</a:t>
            </a:r>
            <a:br>
              <a:rPr lang="en-US" dirty="0"/>
            </a:br>
            <a:r>
              <a:rPr lang="en-US" dirty="0"/>
              <a:t>Laboratory Manager, Surly Brewing Company </a:t>
            </a:r>
          </a:p>
        </p:txBody>
      </p:sp>
      <p:sp>
        <p:nvSpPr>
          <p:cNvPr id="3" name="Content Placeholder 2">
            <a:extLst>
              <a:ext uri="{FF2B5EF4-FFF2-40B4-BE49-F238E27FC236}">
                <a16:creationId xmlns:a16="http://schemas.microsoft.com/office/drawing/2014/main" id="{D2ACD742-AA6F-578C-FE22-88B1CE67805D}"/>
              </a:ext>
            </a:extLst>
          </p:cNvPr>
          <p:cNvSpPr>
            <a:spLocks noGrp="1"/>
          </p:cNvSpPr>
          <p:nvPr>
            <p:ph idx="1"/>
          </p:nvPr>
        </p:nvSpPr>
        <p:spPr/>
        <p:txBody>
          <a:bodyPr/>
          <a:lstStyle/>
          <a:p>
            <a:pPr marL="0" marR="0">
              <a:lnSpc>
                <a:spcPct val="107000"/>
              </a:lnSpc>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Ryan is the Laboratory Manager at Surly Brewing Company. He joined the industry in 2020 having previously worked in food manufacturing in a large fortune 500 companies doing quality control with probiotics and milk cultures. </a:t>
            </a:r>
          </a:p>
          <a:p>
            <a:pPr marL="0" marR="0">
              <a:lnSpc>
                <a:spcPct val="107000"/>
              </a:lnSpc>
              <a:spcBef>
                <a:spcPts val="0"/>
              </a:spcBef>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Fun fact, Ryan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was also a laboratory supervisor at a food pathogen testing lab and so is able to bring this previous knowledge to </a:t>
            </a:r>
            <a:r>
              <a:rPr lang="en-US" kern="100" dirty="0">
                <a:latin typeface="Calibri" panose="020F0502020204030204" pitchFamily="34" charset="0"/>
                <a:ea typeface="Calibri" panose="020F0502020204030204" pitchFamily="34" charset="0"/>
                <a:cs typeface="Times New Roman" panose="02020603050405020304" pitchFamily="18" charset="0"/>
              </a:rPr>
              <a:t>hopefully</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influence the brewing laboratory world.</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0ED378E6-2862-C908-997B-F8301EDA1C3A}"/>
              </a:ext>
            </a:extLst>
          </p:cNvPr>
          <p:cNvSpPr>
            <a:spLocks noGrp="1"/>
          </p:cNvSpPr>
          <p:nvPr>
            <p:ph type="sldNum" sz="quarter" idx="12"/>
          </p:nvPr>
        </p:nvSpPr>
        <p:spPr/>
        <p:txBody>
          <a:bodyPr/>
          <a:lstStyle/>
          <a:p>
            <a:fld id="{B5915699-0F63-4C61-80D8-C6D5EC39C3C1}" type="slidenum">
              <a:rPr lang="en-US" smtClean="0"/>
              <a:t>5</a:t>
            </a:fld>
            <a:endParaRPr lang="en-US"/>
          </a:p>
        </p:txBody>
      </p:sp>
      <p:pic>
        <p:nvPicPr>
          <p:cNvPr id="7" name="Picture Placeholder 6" descr="A person smiling at the camera&#10;&#10;Description automatically generated">
            <a:extLst>
              <a:ext uri="{FF2B5EF4-FFF2-40B4-BE49-F238E27FC236}">
                <a16:creationId xmlns:a16="http://schemas.microsoft.com/office/drawing/2014/main" id="{D67EB6BC-BB5E-917D-60D0-11D2F821D9B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928" r="4928"/>
          <a:stretch>
            <a:fillRect/>
          </a:stretch>
        </p:blipFill>
        <p:spPr/>
      </p:pic>
    </p:spTree>
    <p:extLst>
      <p:ext uri="{BB962C8B-B14F-4D97-AF65-F5344CB8AC3E}">
        <p14:creationId xmlns:p14="http://schemas.microsoft.com/office/powerpoint/2010/main" val="4051045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fld id="{B5915699-0F63-4C61-80D8-C6D5EC39C3C1}" type="slidenum">
              <a:rPr lang="en-US" smtClean="0"/>
              <a:t>50</a:t>
            </a:fld>
            <a:endParaRPr lang="en-US"/>
          </a:p>
        </p:txBody>
      </p:sp>
      <p:grpSp>
        <p:nvGrpSpPr>
          <p:cNvPr id="11" name="Group 10">
            <a:extLst>
              <a:ext uri="{FF2B5EF4-FFF2-40B4-BE49-F238E27FC236}">
                <a16:creationId xmlns:a16="http://schemas.microsoft.com/office/drawing/2014/main" id="{8F61FA3A-9039-4A6D-904A-72DD6E5C8D96}"/>
              </a:ext>
            </a:extLst>
          </p:cNvPr>
          <p:cNvGrpSpPr/>
          <p:nvPr/>
        </p:nvGrpSpPr>
        <p:grpSpPr>
          <a:xfrm>
            <a:off x="8890294" y="878773"/>
            <a:ext cx="3082552" cy="2291937"/>
            <a:chOff x="3481975" y="1472873"/>
            <a:chExt cx="4410854" cy="3862805"/>
          </a:xfrm>
        </p:grpSpPr>
        <p:sp>
          <p:nvSpPr>
            <p:cNvPr id="6" name="Oval 5">
              <a:extLst>
                <a:ext uri="{FF2B5EF4-FFF2-40B4-BE49-F238E27FC236}">
                  <a16:creationId xmlns:a16="http://schemas.microsoft.com/office/drawing/2014/main" id="{0E4F169C-5D28-409C-9DC9-A1A4CB8B8299}"/>
                </a:ext>
              </a:extLst>
            </p:cNvPr>
            <p:cNvSpPr/>
            <p:nvPr/>
          </p:nvSpPr>
          <p:spPr>
            <a:xfrm>
              <a:off x="5246906" y="2689755"/>
              <a:ext cx="2645923" cy="26459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latin typeface="+mj-lt"/>
                </a:rPr>
                <a:t>A</a:t>
              </a:r>
            </a:p>
          </p:txBody>
        </p:sp>
        <p:sp>
          <p:nvSpPr>
            <p:cNvPr id="4" name="Oval 3">
              <a:extLst>
                <a:ext uri="{FF2B5EF4-FFF2-40B4-BE49-F238E27FC236}">
                  <a16:creationId xmlns:a16="http://schemas.microsoft.com/office/drawing/2014/main" id="{7E0D9557-9426-4171-8675-285C557410FA}"/>
                </a:ext>
              </a:extLst>
            </p:cNvPr>
            <p:cNvSpPr/>
            <p:nvPr/>
          </p:nvSpPr>
          <p:spPr>
            <a:xfrm>
              <a:off x="3481975" y="1472873"/>
              <a:ext cx="2645923" cy="2645923"/>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2880" bIns="274320" rtlCol="0" anchor="ctr"/>
            <a:lstStyle/>
            <a:p>
              <a:pPr algn="ctr"/>
              <a:r>
                <a:rPr lang="en-US" sz="13800" b="1" dirty="0">
                  <a:latin typeface="+mj-lt"/>
                </a:rPr>
                <a:t>Q</a:t>
              </a:r>
            </a:p>
          </p:txBody>
        </p:sp>
        <p:pic>
          <p:nvPicPr>
            <p:cNvPr id="8" name="Graphic 7">
              <a:extLst>
                <a:ext uri="{FF2B5EF4-FFF2-40B4-BE49-F238E27FC236}">
                  <a16:creationId xmlns:a16="http://schemas.microsoft.com/office/drawing/2014/main" id="{C03415D3-2D64-49E6-B51A-EEEC7FFAA4C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79557" y="2061516"/>
              <a:ext cx="1109332" cy="1235213"/>
            </a:xfrm>
            <a:prstGeom prst="rect">
              <a:avLst/>
            </a:prstGeom>
          </p:spPr>
        </p:pic>
      </p:grpSp>
      <p:sp>
        <p:nvSpPr>
          <p:cNvPr id="5" name="TextBox 4">
            <a:extLst>
              <a:ext uri="{FF2B5EF4-FFF2-40B4-BE49-F238E27FC236}">
                <a16:creationId xmlns:a16="http://schemas.microsoft.com/office/drawing/2014/main" id="{42EC07B0-5E27-E08F-08C4-8BB705BCD925}"/>
              </a:ext>
            </a:extLst>
          </p:cNvPr>
          <p:cNvSpPr txBox="1"/>
          <p:nvPr/>
        </p:nvSpPr>
        <p:spPr>
          <a:xfrm>
            <a:off x="219154" y="299476"/>
            <a:ext cx="9610106" cy="6179192"/>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What tips would you give someone starting out in NABLAB production when designing a beer/recipe? (all)</a:t>
            </a:r>
          </a:p>
          <a:p>
            <a:pPr marL="742950" marR="0" lvl="1" indent="-285750">
              <a:lnSpc>
                <a:spcPct val="107000"/>
              </a:lnSpc>
              <a:spcBef>
                <a:spcPts val="0"/>
              </a:spcBef>
              <a:spcAft>
                <a:spcPts val="0"/>
              </a:spcAft>
              <a:buFont typeface="+mj-lt"/>
              <a:buAutoNum type="alphaL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Hot side choices</a:t>
            </a:r>
          </a:p>
          <a:p>
            <a:pPr marL="742950" marR="0" lvl="1" indent="-285750">
              <a:lnSpc>
                <a:spcPct val="107000"/>
              </a:lnSpc>
              <a:spcBef>
                <a:spcPts val="0"/>
              </a:spcBef>
              <a:spcAft>
                <a:spcPts val="0"/>
              </a:spcAft>
              <a:buFont typeface="+mj-lt"/>
              <a:buAutoNum type="alphaL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Hop selection (cold side hop choice)</a:t>
            </a:r>
          </a:p>
          <a:p>
            <a:pPr marL="742950" marR="0" lvl="1" indent="-285750">
              <a:lnSpc>
                <a:spcPct val="107000"/>
              </a:lnSpc>
              <a:spcBef>
                <a:spcPts val="0"/>
              </a:spcBef>
              <a:spcAft>
                <a:spcPts val="0"/>
              </a:spcAft>
              <a:buFont typeface="+mj-lt"/>
              <a:buAutoNum type="alphaL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Yeast selection</a:t>
            </a:r>
          </a:p>
          <a:p>
            <a:pPr marL="742950" marR="0" lvl="1" indent="-285750">
              <a:lnSpc>
                <a:spcPct val="107000"/>
              </a:lnSpc>
              <a:spcBef>
                <a:spcPts val="0"/>
              </a:spcBef>
              <a:spcAft>
                <a:spcPts val="0"/>
              </a:spcAft>
              <a:buFont typeface="+mj-lt"/>
              <a:buAutoNum type="alphaL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Other flavor additive selection </a:t>
            </a:r>
          </a:p>
          <a:p>
            <a:pPr marL="742950" marR="0" lvl="1" indent="-285750">
              <a:lnSpc>
                <a:spcPct val="107000"/>
              </a:lnSpc>
              <a:spcBef>
                <a:spcPts val="0"/>
              </a:spcBef>
              <a:spcAft>
                <a:spcPts val="800"/>
              </a:spcAft>
              <a:buFont typeface="+mj-lt"/>
              <a:buAutoNum type="alphaL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Stabilization selection </a:t>
            </a:r>
          </a:p>
          <a:p>
            <a:pPr marL="285750" indent="-285750">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What do you do to counteract the perception of low body or the beer tasting watery? (to Ben, Ryan, and Lindsay)</a:t>
            </a:r>
          </a:p>
          <a:p>
            <a:pPr marL="342900" marR="0" lvl="0" indent="-342900">
              <a:lnSpc>
                <a:spcPct val="107000"/>
              </a:lnSpc>
              <a:spcBef>
                <a:spcPts val="0"/>
              </a:spcBef>
              <a:spcAft>
                <a:spcPts val="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How should brewers taste NABLAB, what changes should they make in their program compared to traditional beer? (to Lindsay)</a:t>
            </a:r>
          </a:p>
          <a:p>
            <a:pPr marL="342900" marR="0" lvl="0" indent="-342900">
              <a:lnSpc>
                <a:spcPct val="107000"/>
              </a:lnSpc>
              <a:spcBef>
                <a:spcPts val="0"/>
              </a:spcBef>
              <a:spcAft>
                <a:spcPts val="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How much is NABLAB production dependent on yeast strain selection for flavor? (to Richard, Ryan, Ben)</a:t>
            </a:r>
          </a:p>
          <a:p>
            <a:pPr marL="342900" marR="0" lvl="0" indent="-342900">
              <a:lnSpc>
                <a:spcPct val="107000"/>
              </a:lnSpc>
              <a:spcBef>
                <a:spcPts val="0"/>
              </a:spcBef>
              <a:spcAft>
                <a:spcPts val="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Do you notice a flavor difference between chemical stabilization and pasteurization? (to Ryan)</a:t>
            </a:r>
          </a:p>
          <a:p>
            <a:pPr marL="742950" marR="0" lvl="1" indent="-285750">
              <a:lnSpc>
                <a:spcPct val="107000"/>
              </a:lnSpc>
              <a:spcBef>
                <a:spcPts val="0"/>
              </a:spcBef>
              <a:spcAft>
                <a:spcPts val="0"/>
              </a:spcAft>
              <a:buFont typeface="+mj-lt"/>
              <a:buAutoNum type="alphaL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Follow up: in choosing between stabilization methods, is flavor effect a deciding factor? </a:t>
            </a:r>
          </a:p>
          <a:p>
            <a:pPr marR="0" lvl="0">
              <a:lnSpc>
                <a:spcPct val="107000"/>
              </a:lnSpc>
              <a:spcBef>
                <a:spcPts val="0"/>
              </a:spcBef>
              <a:spcAft>
                <a:spcPts val="0"/>
              </a:spcAft>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3079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03292-4068-4F3E-54A2-83B98D6EE1C1}"/>
              </a:ext>
            </a:extLst>
          </p:cNvPr>
          <p:cNvSpPr>
            <a:spLocks noGrp="1"/>
          </p:cNvSpPr>
          <p:nvPr>
            <p:ph type="title"/>
          </p:nvPr>
        </p:nvSpPr>
        <p:spPr/>
        <p:txBody>
          <a:bodyPr/>
          <a:lstStyle/>
          <a:p>
            <a:r>
              <a:rPr lang="en-US" dirty="0"/>
              <a:t>Thank you! </a:t>
            </a:r>
          </a:p>
        </p:txBody>
      </p:sp>
    </p:spTree>
    <p:extLst>
      <p:ext uri="{BB962C8B-B14F-4D97-AF65-F5344CB8AC3E}">
        <p14:creationId xmlns:p14="http://schemas.microsoft.com/office/powerpoint/2010/main" val="138391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635F-D853-3041-B0DD-B8329F6569FD}"/>
              </a:ext>
            </a:extLst>
          </p:cNvPr>
          <p:cNvSpPr>
            <a:spLocks noGrp="1"/>
          </p:cNvSpPr>
          <p:nvPr>
            <p:ph type="title"/>
          </p:nvPr>
        </p:nvSpPr>
        <p:spPr>
          <a:xfrm>
            <a:off x="495300" y="225548"/>
            <a:ext cx="11201400" cy="871732"/>
          </a:xfrm>
        </p:spPr>
        <p:txBody>
          <a:bodyPr>
            <a:normAutofit fontScale="90000"/>
          </a:bodyPr>
          <a:lstStyle/>
          <a:p>
            <a:pPr algn="ctr"/>
            <a:r>
              <a:rPr lang="en-US" dirty="0"/>
              <a:t>Lindsay Barr, </a:t>
            </a:r>
            <a:br>
              <a:rPr lang="en-US" dirty="0"/>
            </a:br>
            <a:r>
              <a:rPr lang="en-US" dirty="0"/>
              <a:t>CSO and Founding Partner, </a:t>
            </a:r>
            <a:r>
              <a:rPr lang="en-US" dirty="0" err="1"/>
              <a:t>DraughtLab</a:t>
            </a:r>
            <a:r>
              <a:rPr lang="en-US" dirty="0"/>
              <a:t> Sensory</a:t>
            </a:r>
            <a:br>
              <a:rPr lang="en-US" dirty="0"/>
            </a:br>
            <a:endParaRPr lang="en-US" dirty="0"/>
          </a:p>
        </p:txBody>
      </p:sp>
      <p:sp>
        <p:nvSpPr>
          <p:cNvPr id="3" name="Content Placeholder 2">
            <a:extLst>
              <a:ext uri="{FF2B5EF4-FFF2-40B4-BE49-F238E27FC236}">
                <a16:creationId xmlns:a16="http://schemas.microsoft.com/office/drawing/2014/main" id="{91AD7CB5-8EE7-44D8-AAE5-238D8728D2D1}"/>
              </a:ext>
            </a:extLst>
          </p:cNvPr>
          <p:cNvSpPr>
            <a:spLocks noGrp="1"/>
          </p:cNvSpPr>
          <p:nvPr>
            <p:ph idx="1"/>
          </p:nvPr>
        </p:nvSpPr>
        <p:spPr>
          <a:xfrm>
            <a:off x="495300" y="1256536"/>
            <a:ext cx="8229600" cy="4993388"/>
          </a:xfrm>
        </p:spPr>
        <p:txBody>
          <a:bodyPr>
            <a:normAutofit fontScale="92500" lnSpcReduction="10000"/>
          </a:bodyPr>
          <a:lstStyle/>
          <a:p>
            <a:pPr marL="0" marR="0">
              <a:lnSpc>
                <a:spcPct val="107000"/>
              </a:lnSpc>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Lindsay is the CSO and Founding Partner of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DraughtLab</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Sensory Software where she helps food &amp; beverage companies use tasting technology to make products that people love. </a:t>
            </a:r>
          </a:p>
          <a:p>
            <a:pPr marL="0" marR="0">
              <a:lnSpc>
                <a:spcPct val="107000"/>
              </a:lnSpc>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After earning a Masters in Food Science from UC Davis, she began her career at New Belgium Brewing Company managing the Sensory and Consumer Research program.</a:t>
            </a:r>
          </a:p>
          <a:p>
            <a:pPr marL="0" marR="0">
              <a:lnSpc>
                <a:spcPct val="107000"/>
              </a:lnSpc>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Along with her work at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DraughtLab</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she teaches Sensory for the Master Brewers course at UC Davis and the Siebel Institute and judges global beer competitions. </a:t>
            </a:r>
          </a:p>
          <a:p>
            <a:pPr marL="0" marR="0">
              <a:lnSpc>
                <a:spcPct val="107000"/>
              </a:lnSpc>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During her career, she has published numerous groundbreaking techniques to lower the barrier-to-entry into sensory science and continues to be passionate about making sensory accessible for all businesses.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939A3CA-BE9F-F19A-89E2-1C831FCA3FCB}"/>
              </a:ext>
            </a:extLst>
          </p:cNvPr>
          <p:cNvSpPr>
            <a:spLocks noGrp="1"/>
          </p:cNvSpPr>
          <p:nvPr>
            <p:ph type="sldNum" sz="quarter" idx="12"/>
          </p:nvPr>
        </p:nvSpPr>
        <p:spPr/>
        <p:txBody>
          <a:bodyPr/>
          <a:lstStyle/>
          <a:p>
            <a:fld id="{B5915699-0F63-4C61-80D8-C6D5EC39C3C1}" type="slidenum">
              <a:rPr lang="en-US" smtClean="0"/>
              <a:t>6</a:t>
            </a:fld>
            <a:endParaRPr lang="en-US"/>
          </a:p>
        </p:txBody>
      </p:sp>
      <p:pic>
        <p:nvPicPr>
          <p:cNvPr id="7" name="Picture Placeholder 6" descr="A person smiling at the camera&#10;&#10;Description automatically generated">
            <a:extLst>
              <a:ext uri="{FF2B5EF4-FFF2-40B4-BE49-F238E27FC236}">
                <a16:creationId xmlns:a16="http://schemas.microsoft.com/office/drawing/2014/main" id="{BBBD5E7B-AF01-0394-EFF4-D01460C5E1C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080" b="13080"/>
          <a:stretch>
            <a:fillRect/>
          </a:stretch>
        </p:blipFill>
        <p:spPr/>
      </p:pic>
    </p:spTree>
    <p:extLst>
      <p:ext uri="{BB962C8B-B14F-4D97-AF65-F5344CB8AC3E}">
        <p14:creationId xmlns:p14="http://schemas.microsoft.com/office/powerpoint/2010/main" val="1357611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a:xfrm>
            <a:off x="495300" y="196044"/>
            <a:ext cx="11201400" cy="640080"/>
          </a:xfrm>
        </p:spPr>
        <p:txBody>
          <a:bodyPr/>
          <a:lstStyle/>
          <a:p>
            <a:pPr algn="ctr"/>
            <a:r>
              <a:rPr lang="en-US" dirty="0"/>
              <a:t>Outline of Workshop</a:t>
            </a:r>
          </a:p>
        </p:txBody>
      </p:sp>
      <p:sp>
        <p:nvSpPr>
          <p:cNvPr id="3" name="Content Placeholder 2">
            <a:extLst>
              <a:ext uri="{FF2B5EF4-FFF2-40B4-BE49-F238E27FC236}">
                <a16:creationId xmlns:a16="http://schemas.microsoft.com/office/drawing/2014/main" id="{AF169A79-42F1-4839-833F-A955F15DCBD2}"/>
              </a:ext>
            </a:extLst>
          </p:cNvPr>
          <p:cNvSpPr>
            <a:spLocks noGrp="1"/>
          </p:cNvSpPr>
          <p:nvPr>
            <p:ph idx="1"/>
          </p:nvPr>
        </p:nvSpPr>
        <p:spPr>
          <a:xfrm>
            <a:off x="132870" y="836124"/>
            <a:ext cx="8592030" cy="5413800"/>
          </a:xfrm>
        </p:spPr>
        <p:txBody>
          <a:bodyPr/>
          <a:lstStyle/>
          <a:p>
            <a:pPr marL="285750" marR="0" indent="-514350">
              <a:lnSpc>
                <a:spcPct val="107000"/>
              </a:lnSpc>
              <a:spcBef>
                <a:spcPts val="0"/>
              </a:spcBef>
              <a:spcAft>
                <a:spcPts val="800"/>
              </a:spcAft>
              <a:buFont typeface="+mj-lt"/>
              <a:buAutoNum type="romanUcPeriod"/>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Ben Kehs</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Mechanical removal of alcohol and flavor effects</a:t>
            </a:r>
          </a:p>
          <a:p>
            <a:pPr marL="285750" marR="0" indent="-514350">
              <a:lnSpc>
                <a:spcPct val="107000"/>
              </a:lnSpc>
              <a:spcBef>
                <a:spcPts val="0"/>
              </a:spcBef>
              <a:spcAft>
                <a:spcPts val="800"/>
              </a:spcAft>
              <a:buFont typeface="+mj-lt"/>
              <a:buAutoNum type="romanUcPeriod"/>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Richard Preiss</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Maltose negative yeast strains</a:t>
            </a:r>
          </a:p>
          <a:p>
            <a:pPr marL="285750" indent="-514350">
              <a:lnSpc>
                <a:spcPct val="107000"/>
              </a:lnSpc>
              <a:spcBef>
                <a:spcPts val="0"/>
              </a:spcBef>
              <a:spcAft>
                <a:spcPts val="800"/>
              </a:spcAft>
              <a:buFont typeface="+mj-lt"/>
              <a:buAutoNum type="romanUcPeriod"/>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Ryan Bross</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Discussion of different maltose negative yeast evaluations at Surly</a:t>
            </a:r>
          </a:p>
          <a:p>
            <a:pPr marL="285750" indent="-514350">
              <a:lnSpc>
                <a:spcPct val="107000"/>
              </a:lnSpc>
              <a:spcBef>
                <a:spcPts val="0"/>
              </a:spcBef>
              <a:spcAft>
                <a:spcPts val="800"/>
              </a:spcAft>
              <a:buFont typeface="+mj-lt"/>
              <a:buAutoNum type="romanUcPeriod"/>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Lindsay Barr</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Discussion of beer related sensory gap</a:t>
            </a:r>
          </a:p>
          <a:p>
            <a:pPr marL="0" marR="0" indent="0">
              <a:lnSpc>
                <a:spcPct val="107000"/>
              </a:lnSpc>
              <a:spcBef>
                <a:spcPts val="0"/>
              </a:spcBef>
              <a:spcAft>
                <a:spcPts val="800"/>
              </a:spcAft>
              <a:buNone/>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romanUcPeriod"/>
            </a:pPr>
            <a:endParaRPr lang="en-US" dirty="0"/>
          </a:p>
        </p:txBody>
      </p:sp>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5" name="Picture Placeholder 4" descr="A group of people holding glasses of beer&#10;&#10;Description automatically generated">
            <a:extLst>
              <a:ext uri="{FF2B5EF4-FFF2-40B4-BE49-F238E27FC236}">
                <a16:creationId xmlns:a16="http://schemas.microsoft.com/office/drawing/2014/main" id="{558C052A-FD99-8AAF-80B0-13FDF4C0851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936" r="19936"/>
          <a:stretch>
            <a:fillRect/>
          </a:stretch>
        </p:blipFill>
        <p:spPr/>
      </p:pic>
    </p:spTree>
    <p:extLst>
      <p:ext uri="{BB962C8B-B14F-4D97-AF65-F5344CB8AC3E}">
        <p14:creationId xmlns:p14="http://schemas.microsoft.com/office/powerpoint/2010/main" val="148462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43CFE1-C880-4652-877F-9E3176E720C4}"/>
              </a:ext>
            </a:extLst>
          </p:cNvPr>
          <p:cNvSpPr>
            <a:spLocks noGrp="1"/>
          </p:cNvSpPr>
          <p:nvPr>
            <p:ph type="ctrTitle"/>
          </p:nvPr>
        </p:nvSpPr>
        <p:spPr>
          <a:xfrm>
            <a:off x="5486399" y="2165351"/>
            <a:ext cx="6223001" cy="1616074"/>
          </a:xfrm>
        </p:spPr>
        <p:txBody>
          <a:bodyPr/>
          <a:lstStyle/>
          <a:p>
            <a:r>
              <a:rPr lang="en-US" kern="100" dirty="0">
                <a:latin typeface="Calibri" panose="020F0502020204030204" pitchFamily="34" charset="0"/>
                <a:ea typeface="Calibri" panose="020F0502020204030204" pitchFamily="34" charset="0"/>
                <a:cs typeface="Times New Roman" panose="02020603050405020304" pitchFamily="18" charset="0"/>
              </a:rPr>
              <a:t>Mechanical removal of alcohol and flavor effects</a:t>
            </a:r>
            <a:endParaRPr lang="en-US" dirty="0"/>
          </a:p>
        </p:txBody>
      </p:sp>
      <p:sp>
        <p:nvSpPr>
          <p:cNvPr id="4" name="Slide Number Placeholder 3">
            <a:extLst>
              <a:ext uri="{FF2B5EF4-FFF2-40B4-BE49-F238E27FC236}">
                <a16:creationId xmlns:a16="http://schemas.microsoft.com/office/drawing/2014/main" id="{4FD6D5DD-FD03-42F3-9C61-59C58A7865F9}"/>
              </a:ext>
            </a:extLst>
          </p:cNvPr>
          <p:cNvSpPr>
            <a:spLocks noGrp="1"/>
          </p:cNvSpPr>
          <p:nvPr>
            <p:ph type="sldNum" sz="quarter" idx="4294967295"/>
          </p:nvPr>
        </p:nvSpPr>
        <p:spPr>
          <a:xfrm>
            <a:off x="11709400" y="6559550"/>
            <a:ext cx="482600" cy="219075"/>
          </a:xfrm>
        </p:spPr>
        <p:txBody>
          <a:bodyPr/>
          <a:lstStyle/>
          <a:p>
            <a:fld id="{B5915699-0F63-4C61-80D8-C6D5EC39C3C1}" type="slidenum">
              <a:rPr lang="en-US" smtClean="0"/>
              <a:t>8</a:t>
            </a:fld>
            <a:endParaRPr lang="en-US"/>
          </a:p>
        </p:txBody>
      </p:sp>
    </p:spTree>
    <p:extLst>
      <p:ext uri="{BB962C8B-B14F-4D97-AF65-F5344CB8AC3E}">
        <p14:creationId xmlns:p14="http://schemas.microsoft.com/office/powerpoint/2010/main" val="830244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5B7D-8410-06E5-3617-DA4FB0F34A57}"/>
              </a:ext>
            </a:extLst>
          </p:cNvPr>
          <p:cNvSpPr>
            <a:spLocks noGrp="1"/>
          </p:cNvSpPr>
          <p:nvPr>
            <p:ph type="title"/>
          </p:nvPr>
        </p:nvSpPr>
        <p:spPr/>
        <p:txBody>
          <a:bodyPr>
            <a:normAutofit/>
          </a:bodyPr>
          <a:lstStyle/>
          <a:p>
            <a:r>
              <a:rPr lang="en-US" dirty="0"/>
              <a:t>Removal of Alcohol and Sensory Effects</a:t>
            </a:r>
          </a:p>
        </p:txBody>
      </p:sp>
      <p:sp>
        <p:nvSpPr>
          <p:cNvPr id="9" name="Content Placeholder 8">
            <a:extLst>
              <a:ext uri="{FF2B5EF4-FFF2-40B4-BE49-F238E27FC236}">
                <a16:creationId xmlns:a16="http://schemas.microsoft.com/office/drawing/2014/main" id="{EA6BDD71-DE71-BBB3-7E45-95546A695372}"/>
              </a:ext>
            </a:extLst>
          </p:cNvPr>
          <p:cNvSpPr>
            <a:spLocks noGrp="1"/>
          </p:cNvSpPr>
          <p:nvPr>
            <p:ph idx="1"/>
          </p:nvPr>
        </p:nvSpPr>
        <p:spPr/>
        <p:txBody>
          <a:bodyPr/>
          <a:lstStyle/>
          <a:p>
            <a:r>
              <a:rPr lang="en-US" dirty="0"/>
              <a:t>Review of RO membrane alcohol removal w/ a brief comparison to evaporative removal (specifically vacuum distillation)</a:t>
            </a:r>
          </a:p>
          <a:p>
            <a:r>
              <a:rPr lang="en-US" dirty="0"/>
              <a:t>Sensory attributes of ethanol</a:t>
            </a:r>
          </a:p>
          <a:p>
            <a:r>
              <a:rPr lang="en-US" dirty="0"/>
              <a:t>De-</a:t>
            </a:r>
            <a:r>
              <a:rPr lang="en-US" dirty="0" err="1"/>
              <a:t>alcoholization</a:t>
            </a:r>
            <a:r>
              <a:rPr lang="en-US" dirty="0"/>
              <a:t> and sensory</a:t>
            </a:r>
          </a:p>
          <a:p>
            <a:r>
              <a:rPr lang="en-US" dirty="0"/>
              <a:t>How to close the gap</a:t>
            </a:r>
          </a:p>
        </p:txBody>
      </p:sp>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15699-0F63-4C61-80D8-C6D5EC39C3C1}" type="slidenum">
              <a:rPr kumimoji="0" lang="en-US" sz="12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271446617"/>
      </p:ext>
    </p:extLst>
  </p:cSld>
  <p:clrMapOvr>
    <a:masterClrMapping/>
  </p:clrMapOvr>
</p:sld>
</file>

<file path=ppt/theme/theme1.xml><?xml version="1.0" encoding="utf-8"?>
<a:theme xmlns:a="http://schemas.openxmlformats.org/drawingml/2006/main" name="Office Theme">
  <a:themeElements>
    <a:clrScheme name="Master Brewers">
      <a:dk1>
        <a:sysClr val="windowText" lastClr="000000"/>
      </a:dk1>
      <a:lt1>
        <a:sysClr val="window" lastClr="FFFFFF"/>
      </a:lt1>
      <a:dk2>
        <a:srgbClr val="545759"/>
      </a:dk2>
      <a:lt2>
        <a:srgbClr val="D8D8D8"/>
      </a:lt2>
      <a:accent1>
        <a:srgbClr val="CD9700"/>
      </a:accent1>
      <a:accent2>
        <a:srgbClr val="000000"/>
      </a:accent2>
      <a:accent3>
        <a:srgbClr val="A42035"/>
      </a:accent3>
      <a:accent4>
        <a:srgbClr val="545759"/>
      </a:accent4>
      <a:accent5>
        <a:srgbClr val="A5A5A5"/>
      </a:accent5>
      <a:accent6>
        <a:srgbClr val="D8D8D8"/>
      </a:accent6>
      <a:hlink>
        <a:srgbClr val="CD9700"/>
      </a:hlink>
      <a:folHlink>
        <a:srgbClr val="A42035"/>
      </a:folHlink>
    </a:clrScheme>
    <a:fontScheme name="Custom 1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8E48DF207BC498FDEC5380BE41383" ma:contentTypeVersion="2" ma:contentTypeDescription="Create a new document." ma:contentTypeScope="" ma:versionID="9a851b1bfb6feb8cb72be1ea783b5e8e">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27E615-A422-4720-A68B-072A94AE347F}"/>
</file>

<file path=customXml/itemProps2.xml><?xml version="1.0" encoding="utf-8"?>
<ds:datastoreItem xmlns:ds="http://schemas.openxmlformats.org/officeDocument/2006/customXml" ds:itemID="{27172419-F87E-4B72-AB63-B15DCEF3A989}"/>
</file>

<file path=customXml/itemProps3.xml><?xml version="1.0" encoding="utf-8"?>
<ds:datastoreItem xmlns:ds="http://schemas.openxmlformats.org/officeDocument/2006/customXml" ds:itemID="{D30C31E0-472C-45D0-BDC0-17F194B915A8}"/>
</file>

<file path=docProps/app.xml><?xml version="1.0" encoding="utf-8"?>
<Properties xmlns="http://schemas.openxmlformats.org/officeDocument/2006/extended-properties" xmlns:vt="http://schemas.openxmlformats.org/officeDocument/2006/docPropsVTypes">
  <TotalTime>3746</TotalTime>
  <Words>3187</Words>
  <Application>Microsoft Office PowerPoint</Application>
  <PresentationFormat>Widescreen</PresentationFormat>
  <Paragraphs>757</Paragraphs>
  <Slides>51</Slides>
  <Notes>29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51</vt:i4>
      </vt:variant>
    </vt:vector>
  </HeadingPairs>
  <TitlesOfParts>
    <vt:vector size="67" baseType="lpstr">
      <vt:lpstr>Aleo</vt:lpstr>
      <vt:lpstr>Arial</vt:lpstr>
      <vt:lpstr>Arial Black</vt:lpstr>
      <vt:lpstr>Calibri</vt:lpstr>
      <vt:lpstr>Courier New</vt:lpstr>
      <vt:lpstr>Karla</vt:lpstr>
      <vt:lpstr>Lato</vt:lpstr>
      <vt:lpstr>Proxima Nova</vt:lpstr>
      <vt:lpstr>Proxima Nova Extrabold</vt:lpstr>
      <vt:lpstr>Source Sans Pro</vt:lpstr>
      <vt:lpstr>Source Sans Pro Light</vt:lpstr>
      <vt:lpstr>Times New Roman</vt:lpstr>
      <vt:lpstr>Verdana</vt:lpstr>
      <vt:lpstr>Wingdings</vt:lpstr>
      <vt:lpstr>Office Theme</vt:lpstr>
      <vt:lpstr>1_Office Theme</vt:lpstr>
      <vt:lpstr>JOIN THE TASTING</vt:lpstr>
      <vt:lpstr>Diving Into Low and Non Alcohol Sensory </vt:lpstr>
      <vt:lpstr>Ben Kehs Innovation Brewing Manager, Deschutes Brewery</vt:lpstr>
      <vt:lpstr>Richard Preiss Co-Founder, Escarpment Laboratories </vt:lpstr>
      <vt:lpstr>Ryan Bross Laboratory Manager, Surly Brewing Company </vt:lpstr>
      <vt:lpstr>Lindsay Barr,  CSO and Founding Partner, DraughtLab Sensory </vt:lpstr>
      <vt:lpstr>Outline of Workshop</vt:lpstr>
      <vt:lpstr>Mechanical removal of alcohol and flavor effects</vt:lpstr>
      <vt:lpstr>Removal of Alcohol and Sensory Effects</vt:lpstr>
      <vt:lpstr>Our Take and Experience</vt:lpstr>
      <vt:lpstr>RO Membrane Filtration</vt:lpstr>
      <vt:lpstr>The Membranes</vt:lpstr>
      <vt:lpstr>Phase One: Concentration</vt:lpstr>
      <vt:lpstr>Phase Two: Diafiltration</vt:lpstr>
      <vt:lpstr>Phase Three: Reconstitution</vt:lpstr>
      <vt:lpstr>Pros and Cons of Alcohol Removal Methods</vt:lpstr>
      <vt:lpstr>Sensory Attributes of Ethanol</vt:lpstr>
      <vt:lpstr>De-alcoholization and Sensory</vt:lpstr>
      <vt:lpstr>What is lost during your process?</vt:lpstr>
      <vt:lpstr>Oxygen and Stabilization – Sensory </vt:lpstr>
      <vt:lpstr>How to close the gap</vt:lpstr>
      <vt:lpstr>How to close the gap</vt:lpstr>
      <vt:lpstr>How to close the gap</vt:lpstr>
      <vt:lpstr>Protect your customer!</vt:lpstr>
      <vt:lpstr>Thanks to:</vt:lpstr>
      <vt:lpstr>Thank You</vt:lpstr>
      <vt:lpstr>Maltose-Negative Yeasts  Richard Preiss NABLAB Workshop</vt:lpstr>
      <vt:lpstr>NA Beer Production Methods</vt:lpstr>
      <vt:lpstr>Sugar profile of wort</vt:lpstr>
      <vt:lpstr>Fermentation by regular yeast (ale or lager)</vt:lpstr>
      <vt:lpstr>Maltotriose negative yeast </vt:lpstr>
      <vt:lpstr>Maltose negative yeast </vt:lpstr>
      <vt:lpstr>Typical fermentation profiles – Ale yeast, maltotriose negative, maltose negative </vt:lpstr>
      <vt:lpstr>Comparing fermented NA methods</vt:lpstr>
      <vt:lpstr>General tips for fermented NA beer with maltose negative yeasts</vt:lpstr>
      <vt:lpstr>Comparing maltose negative yeasts</vt:lpstr>
      <vt:lpstr>Maltose negative yeast options</vt:lpstr>
      <vt:lpstr>Learn More</vt:lpstr>
      <vt:lpstr>Ryan Bross  Surly Brewing Company  NA Beer Trial</vt:lpstr>
      <vt:lpstr>Maltose Negative Yeast strain evaluation </vt:lpstr>
      <vt:lpstr>How was the wort made?</vt:lpstr>
      <vt:lpstr>Fermentation results </vt:lpstr>
      <vt:lpstr>Sugar Analysis Table</vt:lpstr>
      <vt:lpstr>Sugar Analysis graph</vt:lpstr>
      <vt:lpstr>Ester and Fusel Alcohol analysis Table</vt:lpstr>
      <vt:lpstr>Ester and Fusel Alcohol Analysis Graph</vt:lpstr>
      <vt:lpstr>Sensory Results</vt:lpstr>
      <vt:lpstr>Conclusion and further studies</vt:lpstr>
      <vt:lpstr>NA Techniques &amp; Flavor</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dc:creator>
  <cp:lastModifiedBy>Meeting</cp:lastModifiedBy>
  <cp:revision>49</cp:revision>
  <dcterms:created xsi:type="dcterms:W3CDTF">2021-04-21T17:24:54Z</dcterms:created>
  <dcterms:modified xsi:type="dcterms:W3CDTF">2023-10-07T19:38:14Z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0x0101006798E48DF207BC498FDEC5380BE41383</vt:lpwstr>
  </property>
</Properties>
</file>