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5" r:id="rId5"/>
  </p:sldMasterIdLst>
  <p:notesMasterIdLst>
    <p:notesMasterId r:id="rId32"/>
  </p:notesMasterIdLst>
  <p:sldIdLst>
    <p:sldId id="256" r:id="rId6"/>
    <p:sldId id="257" r:id="rId7"/>
    <p:sldId id="309" r:id="rId8"/>
    <p:sldId id="897" r:id="rId9"/>
    <p:sldId id="879" r:id="rId10"/>
    <p:sldId id="865" r:id="rId11"/>
    <p:sldId id="868" r:id="rId12"/>
    <p:sldId id="422" r:id="rId13"/>
    <p:sldId id="797" r:id="rId14"/>
    <p:sldId id="265" r:id="rId15"/>
    <p:sldId id="862" r:id="rId16"/>
    <p:sldId id="304" r:id="rId17"/>
    <p:sldId id="298" r:id="rId18"/>
    <p:sldId id="299" r:id="rId19"/>
    <p:sldId id="300" r:id="rId20"/>
    <p:sldId id="898" r:id="rId21"/>
    <p:sldId id="899" r:id="rId22"/>
    <p:sldId id="302" r:id="rId23"/>
    <p:sldId id="301" r:id="rId24"/>
    <p:sldId id="305" r:id="rId25"/>
    <p:sldId id="307" r:id="rId26"/>
    <p:sldId id="308" r:id="rId27"/>
    <p:sldId id="303" r:id="rId28"/>
    <p:sldId id="281" r:id="rId29"/>
    <p:sldId id="900" r:id="rId30"/>
    <p:sldId id="27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er Setup Instructions" id="{AA5788D2-30F8-42C7-B07F-59431EDBC0E5}">
          <p14:sldIdLst/>
        </p14:section>
        <p14:section name="Content Slides" id="{E75644C2-F9D4-4D53-AFA6-143D071050E2}">
          <p14:sldIdLst>
            <p14:sldId id="256"/>
            <p14:sldId id="257"/>
            <p14:sldId id="309"/>
            <p14:sldId id="897"/>
            <p14:sldId id="879"/>
            <p14:sldId id="865"/>
            <p14:sldId id="868"/>
            <p14:sldId id="422"/>
            <p14:sldId id="797"/>
            <p14:sldId id="265"/>
            <p14:sldId id="862"/>
            <p14:sldId id="304"/>
            <p14:sldId id="298"/>
            <p14:sldId id="299"/>
            <p14:sldId id="300"/>
            <p14:sldId id="898"/>
            <p14:sldId id="899"/>
            <p14:sldId id="302"/>
            <p14:sldId id="301"/>
            <p14:sldId id="305"/>
            <p14:sldId id="307"/>
            <p14:sldId id="308"/>
            <p14:sldId id="303"/>
            <p14:sldId id="281"/>
            <p14:sldId id="900"/>
            <p14:sldId id="2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A626"/>
    <a:srgbClr val="545759"/>
    <a:srgbClr val="966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8A11A1-C45A-4211-806C-3A769D8B0177}" v="349" dt="2023-09-26T23:03:25.089"/>
    <p1510:client id="{F68C9B82-6E87-4AF7-92AA-0A16AFFD8BC0}" v="3977" dt="2023-09-26T17:32:43.1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2" Type="http://schemas.openxmlformats.org/officeDocument/2006/relationships/oleObject" Target="https://lallemand0-my.sharepoint.com/personal/eabbott_lallemand_com/Documents/Microsoft%20Teams%20Chat%20Files/B010V_MaltoseNegative_10P_With%20Standard%20Yeast.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strRef>
          <c:f>'[B010V_MaltoseNegative_10P_With Standard Yeast.xlsx]Headspace'!$D$2</c:f>
          <c:strCache>
            <c:ptCount val="1"/>
            <c:pt idx="0">
              <c:v>Esters (ppm)</c:v>
            </c:pt>
          </c:strCache>
        </c:strRef>
      </c:tx>
      <c:layout>
        <c:manualLayout>
          <c:xMode val="edge"/>
          <c:yMode val="edge"/>
          <c:x val="0.39740290080883328"/>
          <c:y val="5.6182746230283687E-2"/>
        </c:manualLayout>
      </c:layout>
      <c:overlay val="0"/>
      <c:txPr>
        <a:bodyPr/>
        <a:lstStyle/>
        <a:p>
          <a:pPr>
            <a:defRPr sz="1400"/>
          </a:pPr>
          <a:endParaRPr lang="en-US"/>
        </a:p>
      </c:txPr>
    </c:title>
    <c:autoTitleDeleted val="0"/>
    <c:plotArea>
      <c:layout>
        <c:manualLayout>
          <c:layoutTarget val="inner"/>
          <c:xMode val="edge"/>
          <c:yMode val="edge"/>
          <c:x val="0.11560435599395399"/>
          <c:y val="0.19615346759539701"/>
          <c:w val="0.80939562760184303"/>
          <c:h val="0.58389233797698403"/>
        </c:manualLayout>
      </c:layout>
      <c:barChart>
        <c:barDir val="col"/>
        <c:grouping val="clustered"/>
        <c:varyColors val="0"/>
        <c:ser>
          <c:idx val="0"/>
          <c:order val="0"/>
          <c:invertIfNegative val="0"/>
          <c:cat>
            <c:strRef>
              <c:f>'[B010V_MaltoseNegative_10P_With Standard Yeast.xlsx]Headspace'!$A$4:$A$6</c:f>
              <c:strCache>
                <c:ptCount val="3"/>
                <c:pt idx="0">
                  <c:v>S. ludwigii Ref #1</c:v>
                </c:pt>
                <c:pt idx="1">
                  <c:v>S. ludwigii Ref #2</c:v>
                </c:pt>
                <c:pt idx="2">
                  <c:v>S. cerevisiae maltose neg</c:v>
                </c:pt>
              </c:strCache>
            </c:strRef>
          </c:cat>
          <c:val>
            <c:numRef>
              <c:f>'[B010V_MaltoseNegative_10P_With Standard Yeast.xlsx]Headspace'!$D$4:$D$6</c:f>
              <c:numCache>
                <c:formatCode>0.00</c:formatCode>
                <c:ptCount val="3"/>
                <c:pt idx="0">
                  <c:v>0.94064510820525316</c:v>
                </c:pt>
                <c:pt idx="1">
                  <c:v>1.1915381240019636</c:v>
                </c:pt>
                <c:pt idx="2">
                  <c:v>1.991883857154797</c:v>
                </c:pt>
              </c:numCache>
            </c:numRef>
          </c:val>
          <c:extLst>
            <c:ext xmlns:c16="http://schemas.microsoft.com/office/drawing/2014/chart" uri="{C3380CC4-5D6E-409C-BE32-E72D297353CC}">
              <c16:uniqueId val="{00000000-D676-49DA-8771-C4D65719964B}"/>
            </c:ext>
          </c:extLst>
        </c:ser>
        <c:dLbls>
          <c:showLegendKey val="0"/>
          <c:showVal val="0"/>
          <c:showCatName val="0"/>
          <c:showSerName val="0"/>
          <c:showPercent val="0"/>
          <c:showBubbleSize val="0"/>
        </c:dLbls>
        <c:gapWidth val="150"/>
        <c:axId val="486613744"/>
        <c:axId val="486614920"/>
      </c:barChart>
      <c:catAx>
        <c:axId val="486613744"/>
        <c:scaling>
          <c:orientation val="minMax"/>
        </c:scaling>
        <c:delete val="0"/>
        <c:axPos val="b"/>
        <c:numFmt formatCode="General" sourceLinked="0"/>
        <c:majorTickMark val="out"/>
        <c:minorTickMark val="none"/>
        <c:tickLblPos val="nextTo"/>
        <c:txPr>
          <a:bodyPr/>
          <a:lstStyle/>
          <a:p>
            <a:pPr>
              <a:defRPr sz="1000"/>
            </a:pPr>
            <a:endParaRPr lang="en-US"/>
          </a:p>
        </c:txPr>
        <c:crossAx val="486614920"/>
        <c:crosses val="autoZero"/>
        <c:auto val="1"/>
        <c:lblAlgn val="ctr"/>
        <c:lblOffset val="100"/>
        <c:noMultiLvlLbl val="0"/>
      </c:catAx>
      <c:valAx>
        <c:axId val="486614920"/>
        <c:scaling>
          <c:orientation val="minMax"/>
        </c:scaling>
        <c:delete val="0"/>
        <c:axPos val="l"/>
        <c:numFmt formatCode="0.00" sourceLinked="1"/>
        <c:majorTickMark val="out"/>
        <c:minorTickMark val="none"/>
        <c:tickLblPos val="nextTo"/>
        <c:crossAx val="486613744"/>
        <c:crosses val="autoZero"/>
        <c:crossBetween val="between"/>
      </c:valAx>
    </c:plotArea>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2AA3E9-6253-48F2-9892-C85955644B5E}"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DC8F0E-D1D5-40C7-B9E8-E335AB43E2EF}" type="slidenum">
              <a:rPr lang="en-US" smtClean="0"/>
              <a:t>‹#›</a:t>
            </a:fld>
            <a:endParaRPr lang="en-US"/>
          </a:p>
        </p:txBody>
      </p:sp>
    </p:spTree>
    <p:extLst>
      <p:ext uri="{BB962C8B-B14F-4D97-AF65-F5344CB8AC3E}">
        <p14:creationId xmlns:p14="http://schemas.microsoft.com/office/powerpoint/2010/main" val="2996859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DC8F0E-D1D5-40C7-B9E8-E335AB43E2EF}" type="slidenum">
              <a:rPr lang="en-US" smtClean="0"/>
              <a:t>1</a:t>
            </a:fld>
            <a:endParaRPr lang="en-US"/>
          </a:p>
        </p:txBody>
      </p:sp>
    </p:spTree>
    <p:extLst>
      <p:ext uri="{BB962C8B-B14F-4D97-AF65-F5344CB8AC3E}">
        <p14:creationId xmlns:p14="http://schemas.microsoft.com/office/powerpoint/2010/main" val="1490666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a:t>
            </a:r>
            <a:r>
              <a:rPr lang="en-US"/>
              <a:t>this </a:t>
            </a:r>
            <a:r>
              <a:rPr lang="en-US" dirty="0"/>
              <a:t>translate in taste panel</a:t>
            </a:r>
            <a:r>
              <a:rPr lang="en-US"/>
              <a:t>?</a:t>
            </a:r>
            <a:r>
              <a:rPr lang="en-US" dirty="0"/>
              <a:t> </a:t>
            </a:r>
            <a:r>
              <a:rPr lang="en-US"/>
              <a:t> We see less green beer/</a:t>
            </a:r>
            <a:r>
              <a:rPr lang="en-US" err="1"/>
              <a:t>worty</a:t>
            </a:r>
            <a:r>
              <a:rPr lang="en-US"/>
              <a:t> aroma with the </a:t>
            </a:r>
            <a:r>
              <a:rPr lang="en-US" err="1"/>
              <a:t>Sacch</a:t>
            </a:r>
            <a:r>
              <a:rPr lang="en-US"/>
              <a:t> maltose neg strain </a:t>
            </a:r>
          </a:p>
        </p:txBody>
      </p:sp>
      <p:sp>
        <p:nvSpPr>
          <p:cNvPr id="4" name="Slide Number Placeholder 3"/>
          <p:cNvSpPr>
            <a:spLocks noGrp="1"/>
          </p:cNvSpPr>
          <p:nvPr>
            <p:ph type="sldNum" sz="quarter" idx="5"/>
          </p:nvPr>
        </p:nvSpPr>
        <p:spPr/>
        <p:txBody>
          <a:bodyPr/>
          <a:lstStyle/>
          <a:p>
            <a:fld id="{4FDC8F0E-D1D5-40C7-B9E8-E335AB43E2EF}" type="slidenum">
              <a:rPr lang="en-US" smtClean="0"/>
              <a:t>20</a:t>
            </a:fld>
            <a:endParaRPr lang="en-US"/>
          </a:p>
        </p:txBody>
      </p:sp>
    </p:spTree>
    <p:extLst>
      <p:ext uri="{BB962C8B-B14F-4D97-AF65-F5344CB8AC3E}">
        <p14:creationId xmlns:p14="http://schemas.microsoft.com/office/powerpoint/2010/main" val="4076999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commercial </a:t>
            </a:r>
            <a:r>
              <a:rPr lang="en-US"/>
              <a:t>trials </a:t>
            </a:r>
            <a:r>
              <a:rPr lang="en-US" dirty="0"/>
              <a:t>now for the hybrid Sachh maltose neg strain</a:t>
            </a:r>
            <a:endParaRPr lang="en-US"/>
          </a:p>
          <a:p>
            <a:r>
              <a:rPr lang="en-US"/>
              <a:t>Commercial trials reinforce the reason for a hybrid </a:t>
            </a:r>
            <a:r>
              <a:rPr lang="en-US" err="1"/>
              <a:t>Sacch</a:t>
            </a:r>
            <a:r>
              <a:rPr lang="en-US"/>
              <a:t> cerevisiae strain (remember this strain is also POF – and does not produce </a:t>
            </a:r>
            <a:r>
              <a:rPr lang="en-US" err="1"/>
              <a:t>sulphur</a:t>
            </a:r>
            <a:r>
              <a:rPr lang="en-US"/>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based on 7 Commercial early trials </a:t>
            </a:r>
          </a:p>
          <a:p>
            <a:endParaRPr lang="en-US"/>
          </a:p>
        </p:txBody>
      </p:sp>
      <p:sp>
        <p:nvSpPr>
          <p:cNvPr id="4" name="Slide Number Placeholder 3"/>
          <p:cNvSpPr>
            <a:spLocks noGrp="1"/>
          </p:cNvSpPr>
          <p:nvPr>
            <p:ph type="sldNum" sz="quarter" idx="5"/>
          </p:nvPr>
        </p:nvSpPr>
        <p:spPr/>
        <p:txBody>
          <a:bodyPr/>
          <a:lstStyle/>
          <a:p>
            <a:fld id="{4FDC8F0E-D1D5-40C7-B9E8-E335AB43E2EF}" type="slidenum">
              <a:rPr lang="en-US" smtClean="0"/>
              <a:t>21</a:t>
            </a:fld>
            <a:endParaRPr lang="en-US"/>
          </a:p>
        </p:txBody>
      </p:sp>
    </p:spTree>
    <p:extLst>
      <p:ext uri="{BB962C8B-B14F-4D97-AF65-F5344CB8AC3E}">
        <p14:creationId xmlns:p14="http://schemas.microsoft.com/office/powerpoint/2010/main" val="735346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Brewers noted little to no wort character along with the absence of H2S, S02, </a:t>
            </a:r>
            <a:r>
              <a:rPr lang="en-US" dirty="0"/>
              <a:t>phenols, </a:t>
            </a:r>
            <a:r>
              <a:rPr lang="en-US"/>
              <a:t>and diacetyl </a:t>
            </a:r>
          </a:p>
        </p:txBody>
      </p:sp>
      <p:sp>
        <p:nvSpPr>
          <p:cNvPr id="4" name="Slide Number Placeholder 3"/>
          <p:cNvSpPr>
            <a:spLocks noGrp="1"/>
          </p:cNvSpPr>
          <p:nvPr>
            <p:ph type="sldNum" sz="quarter" idx="5"/>
          </p:nvPr>
        </p:nvSpPr>
        <p:spPr/>
        <p:txBody>
          <a:bodyPr/>
          <a:lstStyle/>
          <a:p>
            <a:fld id="{4FDC8F0E-D1D5-40C7-B9E8-E335AB43E2EF}" type="slidenum">
              <a:rPr lang="en-US" smtClean="0"/>
              <a:t>22</a:t>
            </a:fld>
            <a:endParaRPr lang="en-US"/>
          </a:p>
        </p:txBody>
      </p:sp>
    </p:spTree>
    <p:extLst>
      <p:ext uri="{BB962C8B-B14F-4D97-AF65-F5344CB8AC3E}">
        <p14:creationId xmlns:p14="http://schemas.microsoft.com/office/powerpoint/2010/main" val="1182538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a:t>Probably more so than in traditional strength beer, getting the sensory correct in NABLAB offers huge production savings – for example if your 0.5% ABV beer already tastes fairly close to beer, you do not need to do much on the backend of correct any flavor offenses </a:t>
            </a:r>
          </a:p>
          <a:p>
            <a:pPr marL="228600" indent="-228600">
              <a:buAutoNum type="arabicParenR"/>
            </a:pPr>
            <a:endParaRPr lang="en-US"/>
          </a:p>
        </p:txBody>
      </p:sp>
      <p:sp>
        <p:nvSpPr>
          <p:cNvPr id="4" name="Slide Number Placeholder 3"/>
          <p:cNvSpPr>
            <a:spLocks noGrp="1"/>
          </p:cNvSpPr>
          <p:nvPr>
            <p:ph type="sldNum" sz="quarter" idx="5"/>
          </p:nvPr>
        </p:nvSpPr>
        <p:spPr/>
        <p:txBody>
          <a:bodyPr/>
          <a:lstStyle/>
          <a:p>
            <a:fld id="{4FDC8F0E-D1D5-40C7-B9E8-E335AB43E2EF}" type="slidenum">
              <a:rPr lang="en-US" smtClean="0"/>
              <a:t>23</a:t>
            </a:fld>
            <a:endParaRPr lang="en-US"/>
          </a:p>
        </p:txBody>
      </p:sp>
    </p:spTree>
    <p:extLst>
      <p:ext uri="{BB962C8B-B14F-4D97-AF65-F5344CB8AC3E}">
        <p14:creationId xmlns:p14="http://schemas.microsoft.com/office/powerpoint/2010/main" val="204019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F4D091-29F5-4864-ACD4-79FBBED7C152}" type="slidenum">
              <a:rPr lang="en-US" smtClean="0"/>
              <a:t>24</a:t>
            </a:fld>
            <a:endParaRPr lang="en-US"/>
          </a:p>
        </p:txBody>
      </p:sp>
    </p:spTree>
    <p:extLst>
      <p:ext uri="{BB962C8B-B14F-4D97-AF65-F5344CB8AC3E}">
        <p14:creationId xmlns:p14="http://schemas.microsoft.com/office/powerpoint/2010/main" val="3007661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DC8F0E-D1D5-40C7-B9E8-E335AB43E2EF}" type="slidenum">
              <a:rPr lang="en-US" smtClean="0"/>
              <a:t>26</a:t>
            </a:fld>
            <a:endParaRPr lang="en-US"/>
          </a:p>
        </p:txBody>
      </p:sp>
    </p:spTree>
    <p:extLst>
      <p:ext uri="{BB962C8B-B14F-4D97-AF65-F5344CB8AC3E}">
        <p14:creationId xmlns:p14="http://schemas.microsoft.com/office/powerpoint/2010/main" val="1989084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well all know, producing low/non alcohol beer has many challenges and one that is the holy grail of sorts for these type of beverages is that their sensory impacts are typically vastly different than what you observe in a traditional strength beer. </a:t>
            </a:r>
          </a:p>
          <a:p>
            <a:endParaRPr lang="en-US"/>
          </a:p>
          <a:p>
            <a:r>
              <a:rPr lang="en-US"/>
              <a:t>The rest of this talk is going to take a closer look at the different maltose negative yeast strains and how they compare with key flavor elements that are observed in these beverages</a:t>
            </a:r>
          </a:p>
        </p:txBody>
      </p:sp>
      <p:sp>
        <p:nvSpPr>
          <p:cNvPr id="4" name="Slide Number Placeholder 3"/>
          <p:cNvSpPr>
            <a:spLocks noGrp="1"/>
          </p:cNvSpPr>
          <p:nvPr>
            <p:ph type="sldNum" sz="quarter" idx="5"/>
          </p:nvPr>
        </p:nvSpPr>
        <p:spPr/>
        <p:txBody>
          <a:bodyPr/>
          <a:lstStyle/>
          <a:p>
            <a:fld id="{4FDC8F0E-D1D5-40C7-B9E8-E335AB43E2EF}" type="slidenum">
              <a:rPr lang="en-US" smtClean="0"/>
              <a:t>12</a:t>
            </a:fld>
            <a:endParaRPr lang="en-US"/>
          </a:p>
        </p:txBody>
      </p:sp>
    </p:spTree>
    <p:extLst>
      <p:ext uri="{BB962C8B-B14F-4D97-AF65-F5344CB8AC3E}">
        <p14:creationId xmlns:p14="http://schemas.microsoft.com/office/powerpoint/2010/main" val="46088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first key flavor impact are the work of aldehydes</a:t>
            </a:r>
            <a:r>
              <a:rPr lang="en-US" dirty="0"/>
              <a:t>.  come from various sources including the Maillard reaction, Strecker degradation, and the oxidation of fatty acids. Each of these have different flavors associated with them</a:t>
            </a:r>
          </a:p>
          <a:p>
            <a:endParaRPr lang="en-US"/>
          </a:p>
          <a:p>
            <a:r>
              <a:rPr lang="en-US"/>
              <a:t>Examples of aldehydes are: * </a:t>
            </a:r>
            <a:r>
              <a:rPr lang="en-US" b="1" dirty="0"/>
              <a:t>2-Methylbutanal (Strecker aldehyde)</a:t>
            </a:r>
            <a:r>
              <a:rPr lang="en-US"/>
              <a:t> 45–1250 ■ Produced through Strecker degradation of isoleucine or in presence of oxygen ■ Almond, apple-like, malty </a:t>
            </a:r>
          </a:p>
          <a:p>
            <a:pPr marL="171450" indent="-171450">
              <a:buFont typeface="Arial" panose="020B0604020202020204" pitchFamily="34" charset="0"/>
              <a:buChar char="•"/>
            </a:pPr>
            <a:r>
              <a:rPr lang="en-US" b="1" dirty="0"/>
              <a:t>3-Methylbutanal (Strecker aldehyde)</a:t>
            </a:r>
            <a:r>
              <a:rPr lang="en-US"/>
              <a:t> 56a –600 ■ Produced through Strecker degradation of leucine or in presence of oxygen ■ Malty, chocolate, cherry, almond </a:t>
            </a:r>
          </a:p>
          <a:p>
            <a:pPr marL="171450" indent="-171450">
              <a:buFont typeface="Arial" panose="020B0604020202020204" pitchFamily="34" charset="0"/>
              <a:buChar char="•"/>
            </a:pPr>
            <a:r>
              <a:rPr lang="en-US"/>
              <a:t>* </a:t>
            </a:r>
            <a:r>
              <a:rPr lang="en-US" b="1" dirty="0"/>
              <a:t>Hexanal </a:t>
            </a:r>
            <a:r>
              <a:rPr lang="en-US"/>
              <a:t>(linear aldehyde) 88–350 ■ Product from </a:t>
            </a:r>
            <a:r>
              <a:rPr lang="en-US" b="1" dirty="0"/>
              <a:t>fatty acid oxidation </a:t>
            </a:r>
            <a:r>
              <a:rPr lang="en-US"/>
              <a:t>■ Green, grassy </a:t>
            </a:r>
          </a:p>
          <a:p>
            <a:pPr marL="171450" indent="-171450">
              <a:buFont typeface="Arial" panose="020B0604020202020204" pitchFamily="34" charset="0"/>
              <a:buChar char="•"/>
            </a:pPr>
            <a:r>
              <a:rPr lang="en-US"/>
              <a:t>* </a:t>
            </a:r>
            <a:r>
              <a:rPr lang="en-US" b="1" dirty="0"/>
              <a:t>Methional (Strecker aldehyde</a:t>
            </a:r>
            <a:r>
              <a:rPr lang="en-US"/>
              <a:t>) 4.2–250 ■ Produced through Strecker degradation of methionine ■ Cooked potatoes, </a:t>
            </a:r>
            <a:r>
              <a:rPr lang="en-US" err="1"/>
              <a:t>worty</a:t>
            </a:r>
            <a:endParaRPr lang="en-US"/>
          </a:p>
          <a:p>
            <a:pPr marL="171450" indent="-171450">
              <a:buFont typeface="Arial" panose="020B0604020202020204" pitchFamily="34" charset="0"/>
              <a:buChar char="•"/>
            </a:pPr>
            <a:r>
              <a:rPr lang="en-US"/>
              <a:t>* </a:t>
            </a:r>
            <a:r>
              <a:rPr lang="en-US" b="1" dirty="0"/>
              <a:t>Furfural </a:t>
            </a:r>
            <a:r>
              <a:rPr lang="en-US"/>
              <a:t>(heterocyclic aldehyde) 15,000a –150,000 ■ Product of </a:t>
            </a:r>
            <a:r>
              <a:rPr lang="en-US" b="1" dirty="0"/>
              <a:t>Maillard </a:t>
            </a:r>
            <a:r>
              <a:rPr lang="en-US"/>
              <a:t>and </a:t>
            </a:r>
            <a:r>
              <a:rPr lang="en-US" err="1"/>
              <a:t>caramelisation</a:t>
            </a:r>
            <a:r>
              <a:rPr lang="en-US"/>
              <a:t> reaction (heat indicator) ■ Indicator of </a:t>
            </a:r>
            <a:r>
              <a:rPr lang="en-US" err="1"/>
              <a:t>flavour</a:t>
            </a:r>
            <a:r>
              <a:rPr lang="en-US"/>
              <a:t> instability in beer ■ Caramel, bready, cooked meat</a:t>
            </a:r>
          </a:p>
          <a:p>
            <a:endParaRPr lang="en-US"/>
          </a:p>
          <a:p>
            <a:r>
              <a:rPr lang="en-US"/>
              <a:t>* Graph </a:t>
            </a:r>
            <a:r>
              <a:rPr lang="en-US" dirty="0"/>
              <a:t>shows that aldehyde levels depend </a:t>
            </a:r>
            <a:r>
              <a:rPr lang="en-US"/>
              <a:t>on method </a:t>
            </a:r>
            <a:r>
              <a:rPr lang="en-US" dirty="0"/>
              <a:t>of </a:t>
            </a:r>
            <a:r>
              <a:rPr lang="en-US"/>
              <a:t>alcohol removal</a:t>
            </a:r>
          </a:p>
          <a:p>
            <a:endParaRPr lang="en-US"/>
          </a:p>
          <a:p>
            <a:r>
              <a:rPr lang="en-US"/>
              <a:t>Lack or limited ethanol matrix, limited esters, flavor volatiles in NABLAB contributes to more of a perception of these aldehydes (sweet, </a:t>
            </a:r>
            <a:r>
              <a:rPr lang="en-US" err="1"/>
              <a:t>worty</a:t>
            </a:r>
            <a:r>
              <a:rPr lang="en-US"/>
              <a:t> flavor)</a:t>
            </a:r>
          </a:p>
        </p:txBody>
      </p:sp>
      <p:sp>
        <p:nvSpPr>
          <p:cNvPr id="4" name="Slide Number Placeholder 3"/>
          <p:cNvSpPr>
            <a:spLocks noGrp="1"/>
          </p:cNvSpPr>
          <p:nvPr>
            <p:ph type="sldNum" sz="quarter" idx="5"/>
          </p:nvPr>
        </p:nvSpPr>
        <p:spPr/>
        <p:txBody>
          <a:bodyPr/>
          <a:lstStyle/>
          <a:p>
            <a:fld id="{4FDC8F0E-D1D5-40C7-B9E8-E335AB43E2EF}" type="slidenum">
              <a:rPr lang="en-US" smtClean="0"/>
              <a:t>13</a:t>
            </a:fld>
            <a:endParaRPr lang="en-US"/>
          </a:p>
        </p:txBody>
      </p:sp>
    </p:spTree>
    <p:extLst>
      <p:ext uri="{BB962C8B-B14F-4D97-AF65-F5344CB8AC3E}">
        <p14:creationId xmlns:p14="http://schemas.microsoft.com/office/powerpoint/2010/main" val="3014682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Comparison of </a:t>
            </a:r>
            <a:r>
              <a:rPr lang="en-US"/>
              <a:t>different maltose and traditional brewing strains </a:t>
            </a:r>
            <a:endParaRPr lang="en-US" dirty="0"/>
          </a:p>
          <a:p>
            <a:r>
              <a:rPr lang="en-US"/>
              <a:t>(Maltose neg strains ended up less than 1% ABV).</a:t>
            </a:r>
            <a:endParaRPr lang="en-US" dirty="0"/>
          </a:p>
          <a:p>
            <a:r>
              <a:rPr lang="en-US"/>
              <a:t> Normally see high aldehyde utilization using </a:t>
            </a:r>
            <a:r>
              <a:rPr lang="en-US" err="1"/>
              <a:t>Sacch</a:t>
            </a:r>
            <a:r>
              <a:rPr lang="en-US"/>
              <a:t> cerevisiae and we see a similar occurrence in the hybrid maltose neg </a:t>
            </a:r>
            <a:r>
              <a:rPr lang="en-US" err="1"/>
              <a:t>Sacch</a:t>
            </a:r>
            <a:r>
              <a:rPr lang="en-US"/>
              <a:t> cerevisiae strain</a:t>
            </a:r>
          </a:p>
        </p:txBody>
      </p:sp>
      <p:sp>
        <p:nvSpPr>
          <p:cNvPr id="4" name="Slide Number Placeholder 3"/>
          <p:cNvSpPr>
            <a:spLocks noGrp="1"/>
          </p:cNvSpPr>
          <p:nvPr>
            <p:ph type="sldNum" sz="quarter" idx="5"/>
          </p:nvPr>
        </p:nvSpPr>
        <p:spPr/>
        <p:txBody>
          <a:bodyPr/>
          <a:lstStyle/>
          <a:p>
            <a:fld id="{4FDC8F0E-D1D5-40C7-B9E8-E335AB43E2EF}" type="slidenum">
              <a:rPr lang="en-US" smtClean="0"/>
              <a:t>14</a:t>
            </a:fld>
            <a:endParaRPr lang="en-US"/>
          </a:p>
        </p:txBody>
      </p:sp>
    </p:spTree>
    <p:extLst>
      <p:ext uri="{BB962C8B-B14F-4D97-AF65-F5344CB8AC3E}">
        <p14:creationId xmlns:p14="http://schemas.microsoft.com/office/powerpoint/2010/main" val="549643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*Aldehyde utilization can depend on pitch rate</a:t>
            </a:r>
          </a:p>
          <a:p>
            <a:endParaRPr lang="en-US"/>
          </a:p>
          <a:p>
            <a:r>
              <a:rPr lang="en-US"/>
              <a:t> Taste panel done with 5 tasters </a:t>
            </a:r>
          </a:p>
          <a:p>
            <a:r>
              <a:rPr lang="en-US"/>
              <a:t>* 0.5g/L leans more towards the tropical fruit with all the tasters having positive comments: </a:t>
            </a:r>
            <a:r>
              <a:rPr lang="en-US" sz="1800" b="0" i="0" u="none" strike="noStrike" err="1">
                <a:solidFill>
                  <a:srgbClr val="000000"/>
                </a:solidFill>
                <a:effectLst/>
                <a:latin typeface="Calibri" panose="020F0502020204030204" pitchFamily="34" charset="0"/>
              </a:rPr>
              <a:t>Worty</a:t>
            </a:r>
            <a:r>
              <a:rPr lang="en-US" sz="1800" b="0" i="0" u="none" strike="noStrike">
                <a:solidFill>
                  <a:srgbClr val="000000"/>
                </a:solidFill>
                <a:effectLst/>
                <a:latin typeface="Calibri" panose="020F0502020204030204" pitchFamily="34" charset="0"/>
              </a:rPr>
              <a:t>, vegetal, subtle fruit</a:t>
            </a:r>
            <a:r>
              <a:rPr lang="en-US"/>
              <a:t> </a:t>
            </a:r>
            <a:r>
              <a:rPr lang="en-US" sz="1800" b="0" i="0" u="none" strike="noStrike">
                <a:solidFill>
                  <a:srgbClr val="000000"/>
                </a:solidFill>
                <a:effectLst/>
                <a:latin typeface="Calibri" panose="020F0502020204030204" pitchFamily="34" charset="0"/>
              </a:rPr>
              <a:t>acetate ester, </a:t>
            </a:r>
            <a:r>
              <a:rPr lang="en-US" sz="1800" b="0" i="0" u="none" strike="noStrike" err="1">
                <a:solidFill>
                  <a:srgbClr val="000000"/>
                </a:solidFill>
                <a:effectLst/>
                <a:latin typeface="Calibri" panose="020F0502020204030204" pitchFamily="34" charset="0"/>
              </a:rPr>
              <a:t>worty</a:t>
            </a:r>
            <a:r>
              <a:rPr lang="en-US" sz="1800" b="0" i="0" u="none" strike="noStrike">
                <a:solidFill>
                  <a:srgbClr val="000000"/>
                </a:solidFill>
                <a:effectLst/>
                <a:latin typeface="Calibri" panose="020F0502020204030204" pitchFamily="34" charset="0"/>
              </a:rPr>
              <a:t>, no off aroma</a:t>
            </a:r>
            <a:r>
              <a:rPr lang="en-US"/>
              <a:t> </a:t>
            </a:r>
            <a:r>
              <a:rPr lang="en-US" sz="1800" b="0" i="0" u="none" strike="noStrike">
                <a:solidFill>
                  <a:srgbClr val="000000"/>
                </a:solidFill>
                <a:effectLst/>
                <a:latin typeface="Calibri" panose="020F0502020204030204" pitchFamily="34" charset="0"/>
              </a:rPr>
              <a:t>banana, tropical, malty, </a:t>
            </a:r>
            <a:r>
              <a:rPr lang="en-US" sz="1800" b="0" i="0" u="none" strike="noStrike" err="1">
                <a:solidFill>
                  <a:srgbClr val="000000"/>
                </a:solidFill>
                <a:effectLst/>
                <a:latin typeface="Calibri" panose="020F0502020204030204" pitchFamily="34" charset="0"/>
              </a:rPr>
              <a:t>worty</a:t>
            </a:r>
            <a:r>
              <a:rPr lang="en-US" sz="1800" b="0" i="0" u="none" strike="noStrike">
                <a:solidFill>
                  <a:srgbClr val="000000"/>
                </a:solidFill>
                <a:effectLst/>
                <a:latin typeface="Calibri" panose="020F0502020204030204" pitchFamily="34" charset="0"/>
              </a:rPr>
              <a:t>, clean finish, easy-drinking, taste slightly more flavorful than others.</a:t>
            </a:r>
            <a:r>
              <a:rPr lang="en-US"/>
              <a:t> </a:t>
            </a:r>
            <a:r>
              <a:rPr lang="en-US" sz="1800" b="0" i="0" u="none" strike="noStrike">
                <a:solidFill>
                  <a:srgbClr val="000000"/>
                </a:solidFill>
                <a:effectLst/>
                <a:latin typeface="Calibri" panose="020F0502020204030204" pitchFamily="34" charset="0"/>
              </a:rPr>
              <a:t>banana, honey, sweet</a:t>
            </a:r>
            <a:r>
              <a:rPr lang="en-US"/>
              <a:t> </a:t>
            </a:r>
            <a:r>
              <a:rPr lang="en-US" sz="1800" b="0" i="0" u="none" strike="noStrike">
                <a:solidFill>
                  <a:srgbClr val="000000"/>
                </a:solidFill>
                <a:effectLst/>
                <a:latin typeface="Calibri" panose="020F0502020204030204" pitchFamily="34" charset="0"/>
              </a:rPr>
              <a:t>Light mouthfeel, nice acidity and fresh, some grainy </a:t>
            </a:r>
            <a:r>
              <a:rPr lang="en-US" sz="1800" b="0" i="0" u="none" strike="noStrike" err="1">
                <a:solidFill>
                  <a:srgbClr val="000000"/>
                </a:solidFill>
                <a:effectLst/>
                <a:latin typeface="Calibri" panose="020F0502020204030204" pitchFamily="34" charset="0"/>
              </a:rPr>
              <a:t>flavour</a:t>
            </a:r>
            <a:r>
              <a:rPr lang="en-US" sz="1800" b="0" i="0" u="none" strike="noStrike">
                <a:solidFill>
                  <a:srgbClr val="000000"/>
                </a:solidFill>
                <a:effectLst/>
                <a:latin typeface="Calibri" panose="020F0502020204030204" pitchFamily="34" charset="0"/>
              </a:rPr>
              <a:t>, no sweetness</a:t>
            </a:r>
            <a:r>
              <a:rPr lang="en-US"/>
              <a:t> </a:t>
            </a:r>
          </a:p>
        </p:txBody>
      </p:sp>
      <p:sp>
        <p:nvSpPr>
          <p:cNvPr id="4" name="Slide Number Placeholder 3"/>
          <p:cNvSpPr>
            <a:spLocks noGrp="1"/>
          </p:cNvSpPr>
          <p:nvPr>
            <p:ph type="sldNum" sz="quarter" idx="5"/>
          </p:nvPr>
        </p:nvSpPr>
        <p:spPr/>
        <p:txBody>
          <a:bodyPr/>
          <a:lstStyle/>
          <a:p>
            <a:fld id="{4FDC8F0E-D1D5-40C7-B9E8-E335AB43E2EF}" type="slidenum">
              <a:rPr lang="en-US" smtClean="0"/>
              <a:t>15</a:t>
            </a:fld>
            <a:endParaRPr lang="en-US"/>
          </a:p>
        </p:txBody>
      </p:sp>
    </p:spTree>
    <p:extLst>
      <p:ext uri="{BB962C8B-B14F-4D97-AF65-F5344CB8AC3E}">
        <p14:creationId xmlns:p14="http://schemas.microsoft.com/office/powerpoint/2010/main" val="288183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a:t>
            </a:r>
            <a:r>
              <a:rPr lang="en-US"/>
              <a:t>maltose </a:t>
            </a:r>
            <a:r>
              <a:rPr lang="en-US" dirty="0"/>
              <a:t>neg yeast </a:t>
            </a:r>
            <a:r>
              <a:rPr lang="en-US"/>
              <a:t>strains </a:t>
            </a:r>
            <a:r>
              <a:rPr lang="en-US" dirty="0"/>
              <a:t>perform the same way. </a:t>
            </a:r>
          </a:p>
          <a:p>
            <a:r>
              <a:rPr lang="en-US"/>
              <a:t>large differences in performance of S. cerevisiae strain versus maltose negative non-</a:t>
            </a:r>
            <a:r>
              <a:rPr lang="en-US" err="1"/>
              <a:t>Sacch</a:t>
            </a:r>
            <a:r>
              <a:rPr lang="en-US"/>
              <a:t> strains</a:t>
            </a:r>
          </a:p>
          <a:p>
            <a:endParaRPr lang="en-US"/>
          </a:p>
          <a:p>
            <a:r>
              <a:rPr lang="en-US" dirty="0"/>
              <a:t>With some maltose neg strains</a:t>
            </a:r>
            <a:r>
              <a:rPr lang="en-US"/>
              <a:t>, similar strain performance broadly across all aldehydes however, there were slight differences seen in individual aldehydes (for the S. cerevisiae strains) </a:t>
            </a:r>
            <a:r>
              <a:rPr lang="en-US" dirty="0"/>
              <a:t>(wort was all grain</a:t>
            </a:r>
            <a:r>
              <a:rPr lang="en-US"/>
              <a:t>, </a:t>
            </a:r>
            <a:r>
              <a:rPr lang="en-US" dirty="0"/>
              <a:t>4plato)</a:t>
            </a: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Aldehydes are only a picture of NABLABs, flavor analysis shows the complex chemistry in these beverages </a:t>
            </a:r>
          </a:p>
          <a:p>
            <a:r>
              <a:rPr lang="en-US"/>
              <a:t>Noticeable difference in </a:t>
            </a:r>
            <a:r>
              <a:rPr lang="en-US" err="1"/>
              <a:t>diacetly</a:t>
            </a:r>
            <a:r>
              <a:rPr lang="en-US"/>
              <a:t> levels between cerevisiae and non </a:t>
            </a:r>
            <a:r>
              <a:rPr lang="en-US" err="1"/>
              <a:t>sacch</a:t>
            </a:r>
            <a:r>
              <a:rPr lang="en-US"/>
              <a:t> strains (which is what you would expect, it is one reason why </a:t>
            </a:r>
            <a:r>
              <a:rPr lang="en-US" err="1"/>
              <a:t>Sacch</a:t>
            </a:r>
            <a:r>
              <a:rPr lang="en-US"/>
              <a:t> is such a dominate yeast)</a:t>
            </a:r>
          </a:p>
          <a:p>
            <a:endParaRPr lang="en-US"/>
          </a:p>
          <a:p>
            <a:endParaRPr lang="en-US"/>
          </a:p>
        </p:txBody>
      </p:sp>
      <p:sp>
        <p:nvSpPr>
          <p:cNvPr id="4" name="Slide Number Placeholder 3"/>
          <p:cNvSpPr>
            <a:spLocks noGrp="1"/>
          </p:cNvSpPr>
          <p:nvPr>
            <p:ph type="sldNum" sz="quarter" idx="5"/>
          </p:nvPr>
        </p:nvSpPr>
        <p:spPr/>
        <p:txBody>
          <a:bodyPr/>
          <a:lstStyle/>
          <a:p>
            <a:fld id="{4FDC8F0E-D1D5-40C7-B9E8-E335AB43E2EF}" type="slidenum">
              <a:rPr lang="en-US" smtClean="0"/>
              <a:t>16</a:t>
            </a:fld>
            <a:endParaRPr lang="en-US"/>
          </a:p>
        </p:txBody>
      </p:sp>
    </p:spTree>
    <p:extLst>
      <p:ext uri="{BB962C8B-B14F-4D97-AF65-F5344CB8AC3E}">
        <p14:creationId xmlns:p14="http://schemas.microsoft.com/office/powerpoint/2010/main" val="2317339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story with esters</a:t>
            </a:r>
            <a:r>
              <a:rPr lang="en-US"/>
              <a:t>, </a:t>
            </a:r>
            <a:r>
              <a:rPr lang="en-US" dirty="0"/>
              <a:t>in terms of similar performance of </a:t>
            </a:r>
            <a:r>
              <a:rPr lang="en-US"/>
              <a:t>the </a:t>
            </a:r>
            <a:r>
              <a:rPr lang="en-US" dirty="0" err="1"/>
              <a:t>Sach</a:t>
            </a:r>
            <a:r>
              <a:rPr lang="en-US" dirty="0"/>
              <a:t> compared to non </a:t>
            </a:r>
            <a:r>
              <a:rPr lang="en-US" dirty="0" err="1"/>
              <a:t>Sacch</a:t>
            </a:r>
            <a:r>
              <a:rPr lang="en-US" dirty="0"/>
              <a:t> strains. </a:t>
            </a:r>
          </a:p>
          <a:p>
            <a:endParaRPr lang="en-US" dirty="0"/>
          </a:p>
          <a:p>
            <a:r>
              <a:rPr lang="en-US" dirty="0"/>
              <a:t> </a:t>
            </a:r>
            <a:r>
              <a:rPr lang="en-US" err="1"/>
              <a:t>uvarum</a:t>
            </a:r>
            <a:r>
              <a:rPr lang="en-US"/>
              <a:t> stands out as producing more acetate esters, </a:t>
            </a:r>
            <a:r>
              <a:rPr lang="en-US" dirty="0"/>
              <a:t>but </a:t>
            </a:r>
            <a:r>
              <a:rPr lang="en-US"/>
              <a:t>the </a:t>
            </a:r>
            <a:r>
              <a:rPr lang="en-US" err="1"/>
              <a:t>Sacch</a:t>
            </a:r>
            <a:r>
              <a:rPr lang="en-US"/>
              <a:t> strains </a:t>
            </a:r>
            <a:r>
              <a:rPr lang="en-US" dirty="0"/>
              <a:t>produce</a:t>
            </a:r>
            <a:r>
              <a:rPr lang="en-US"/>
              <a:t> more isoamyl as well as more ethyl octanoate.  </a:t>
            </a:r>
          </a:p>
        </p:txBody>
      </p:sp>
      <p:sp>
        <p:nvSpPr>
          <p:cNvPr id="4" name="Slide Number Placeholder 3"/>
          <p:cNvSpPr>
            <a:spLocks noGrp="1"/>
          </p:cNvSpPr>
          <p:nvPr>
            <p:ph type="sldNum" sz="quarter" idx="5"/>
          </p:nvPr>
        </p:nvSpPr>
        <p:spPr/>
        <p:txBody>
          <a:bodyPr/>
          <a:lstStyle/>
          <a:p>
            <a:fld id="{4FDC8F0E-D1D5-40C7-B9E8-E335AB43E2EF}" type="slidenum">
              <a:rPr lang="en-US" smtClean="0"/>
              <a:t>17</a:t>
            </a:fld>
            <a:endParaRPr lang="en-US"/>
          </a:p>
        </p:txBody>
      </p:sp>
    </p:spTree>
    <p:extLst>
      <p:ext uri="{BB962C8B-B14F-4D97-AF65-F5344CB8AC3E}">
        <p14:creationId xmlns:p14="http://schemas.microsoft.com/office/powerpoint/2010/main" val="4005831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does this </a:t>
            </a:r>
            <a:r>
              <a:rPr lang="en-US"/>
              <a:t>compare to what </a:t>
            </a:r>
            <a:r>
              <a:rPr lang="en-US" dirty="0"/>
              <a:t>we see </a:t>
            </a:r>
            <a:r>
              <a:rPr lang="en-US"/>
              <a:t>in traditional strength beer</a:t>
            </a:r>
            <a:r>
              <a:rPr lang="en-US" dirty="0"/>
              <a:t>? </a:t>
            </a:r>
            <a:r>
              <a:rPr lang="en-US"/>
              <a:t>this is the concentration in beer of acetate esters that shows how they change over time.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t>In traditional strength beer, these esters are naturally higher (about 14x higher for ethyl acetate), but the isoamyl acetate pretty close to hybrid maltose neg </a:t>
            </a:r>
            <a:r>
              <a:rPr lang="en-US" err="1"/>
              <a:t>Sacch</a:t>
            </a:r>
            <a:r>
              <a:rPr lang="en-US"/>
              <a:t>  cerevisiae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flavor threshold for these compounds are: 30ppm for ethyl acetate and 1.2ppm for isoamyl acetate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Obviously the amount of these esters will differ depending on the beer style. This beer was a 7.5% fresh pale ale from a Belgian brewery </a:t>
            </a:r>
          </a:p>
          <a:p>
            <a:endParaRPr lang="en-US"/>
          </a:p>
        </p:txBody>
      </p:sp>
      <p:sp>
        <p:nvSpPr>
          <p:cNvPr id="4" name="Slide Number Placeholder 3"/>
          <p:cNvSpPr>
            <a:spLocks noGrp="1"/>
          </p:cNvSpPr>
          <p:nvPr>
            <p:ph type="sldNum" sz="quarter" idx="5"/>
          </p:nvPr>
        </p:nvSpPr>
        <p:spPr/>
        <p:txBody>
          <a:bodyPr/>
          <a:lstStyle/>
          <a:p>
            <a:fld id="{4FDC8F0E-D1D5-40C7-B9E8-E335AB43E2EF}" type="slidenum">
              <a:rPr lang="en-US" smtClean="0"/>
              <a:t>18</a:t>
            </a:fld>
            <a:endParaRPr lang="en-US"/>
          </a:p>
        </p:txBody>
      </p:sp>
    </p:spTree>
    <p:extLst>
      <p:ext uri="{BB962C8B-B14F-4D97-AF65-F5344CB8AC3E}">
        <p14:creationId xmlns:p14="http://schemas.microsoft.com/office/powerpoint/2010/main" val="2247387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Comparing </a:t>
            </a:r>
            <a:r>
              <a:rPr lang="en-US" err="1"/>
              <a:t>Sacch</a:t>
            </a:r>
            <a:r>
              <a:rPr lang="en-US"/>
              <a:t> to two different strains of </a:t>
            </a:r>
            <a:r>
              <a:rPr lang="en-US" err="1"/>
              <a:t>ludwigii</a:t>
            </a:r>
            <a:r>
              <a:rPr lang="en-US"/>
              <a:t> confirms the picture of more beer like flavors coming from S. cerevisiae </a:t>
            </a:r>
          </a:p>
          <a:p>
            <a:pPr marL="0" indent="0">
              <a:buFont typeface="Arial" panose="020B0604020202020204" pitchFamily="34" charset="0"/>
              <a:buNone/>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4FDC8F0E-D1D5-40C7-B9E8-E335AB43E2EF}" type="slidenum">
              <a:rPr lang="en-US" smtClean="0"/>
              <a:t>19</a:t>
            </a:fld>
            <a:endParaRPr lang="en-US"/>
          </a:p>
        </p:txBody>
      </p:sp>
    </p:spTree>
    <p:extLst>
      <p:ext uri="{BB962C8B-B14F-4D97-AF65-F5344CB8AC3E}">
        <p14:creationId xmlns:p14="http://schemas.microsoft.com/office/powerpoint/2010/main" val="7635691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icture containing vessel, barrel&#10;&#10;Description automatically generated">
            <a:extLst>
              <a:ext uri="{FF2B5EF4-FFF2-40B4-BE49-F238E27FC236}">
                <a16:creationId xmlns:a16="http://schemas.microsoft.com/office/drawing/2014/main" id="{F5F01AAB-3C7A-429F-A427-98000F9236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1943DAA-8F79-4530-BC4C-50A33F0D17C5}"/>
              </a:ext>
            </a:extLst>
          </p:cNvPr>
          <p:cNvSpPr>
            <a:spLocks noGrp="1"/>
          </p:cNvSpPr>
          <p:nvPr>
            <p:ph type="ctrTitle"/>
          </p:nvPr>
        </p:nvSpPr>
        <p:spPr>
          <a:xfrm>
            <a:off x="5486399" y="2165351"/>
            <a:ext cx="5962651" cy="1616074"/>
          </a:xfrm>
          <a:noFill/>
        </p:spPr>
        <p:txBody>
          <a:bodyPr anchor="ctr" anchorCtr="0">
            <a:noAutofit/>
          </a:bodyPr>
          <a:lstStyle>
            <a:lvl1pPr algn="l">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299178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Phot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0C467AB-EF55-4F72-9B85-B8EC69A6B46E}"/>
              </a:ext>
            </a:extLst>
          </p:cNvPr>
          <p:cNvSpPr>
            <a:spLocks noGrp="1"/>
          </p:cNvSpPr>
          <p:nvPr>
            <p:ph type="dt" sz="half" idx="10"/>
          </p:nvPr>
        </p:nvSpPr>
        <p:spPr/>
        <p:txBody>
          <a:bodyPr/>
          <a:lstStyle/>
          <a:p>
            <a:fld id="{1CD4D292-55DA-4D08-B17E-ACE5FA50D9C1}" type="datetime1">
              <a:rPr lang="en-US" smtClean="0"/>
              <a:t>9/26/2023</a:t>
            </a:fld>
            <a:endParaRPr lang="en-US"/>
          </a:p>
        </p:txBody>
      </p:sp>
      <p:sp>
        <p:nvSpPr>
          <p:cNvPr id="4" name="Footer Placeholder 3">
            <a:extLst>
              <a:ext uri="{FF2B5EF4-FFF2-40B4-BE49-F238E27FC236}">
                <a16:creationId xmlns:a16="http://schemas.microsoft.com/office/drawing/2014/main" id="{CA783CA8-E341-4099-A391-671AE35314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4C484B-A738-42FF-B046-03CBEC0DF75E}"/>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7" name="Arc 6">
            <a:extLst>
              <a:ext uri="{FF2B5EF4-FFF2-40B4-BE49-F238E27FC236}">
                <a16:creationId xmlns:a16="http://schemas.microsoft.com/office/drawing/2014/main" id="{0CF80F04-B0FA-43FA-8CD7-CBA82C2D921E}"/>
              </a:ext>
            </a:extLst>
          </p:cNvPr>
          <p:cNvSpPr/>
          <p:nvPr userDrawn="1"/>
        </p:nvSpPr>
        <p:spPr>
          <a:xfrm>
            <a:off x="5361471" y="-1920271"/>
            <a:ext cx="8168262" cy="8168260"/>
          </a:xfrm>
          <a:prstGeom prst="arc">
            <a:avLst>
              <a:gd name="adj1" fmla="val 7433064"/>
              <a:gd name="adj2" fmla="val 11410802"/>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46633F85-7409-4DD5-B0D1-2AAF26F64355}"/>
              </a:ext>
            </a:extLst>
          </p:cNvPr>
          <p:cNvSpPr>
            <a:spLocks noGrp="1"/>
          </p:cNvSpPr>
          <p:nvPr>
            <p:ph type="pic" sz="quarter" idx="13"/>
          </p:nvPr>
        </p:nvSpPr>
        <p:spPr>
          <a:xfrm>
            <a:off x="5639422" y="0"/>
            <a:ext cx="6552578" cy="5965526"/>
          </a:xfrm>
          <a:custGeom>
            <a:avLst/>
            <a:gdLst>
              <a:gd name="connsiteX0" fmla="*/ 618515 w 6552578"/>
              <a:gd name="connsiteY0" fmla="*/ 0 h 5965526"/>
              <a:gd name="connsiteX1" fmla="*/ 6552578 w 6552578"/>
              <a:gd name="connsiteY1" fmla="*/ 0 h 5965526"/>
              <a:gd name="connsiteX2" fmla="*/ 6552578 w 6552578"/>
              <a:gd name="connsiteY2" fmla="*/ 4882974 h 5965526"/>
              <a:gd name="connsiteX3" fmla="*/ 6334194 w 6552578"/>
              <a:gd name="connsiteY3" fmla="*/ 5081456 h 5965526"/>
              <a:gd name="connsiteX4" fmla="*/ 3871537 w 6552578"/>
              <a:gd name="connsiteY4" fmla="*/ 5965526 h 5965526"/>
              <a:gd name="connsiteX5" fmla="*/ 0 w 6552578"/>
              <a:gd name="connsiteY5" fmla="*/ 2093989 h 5965526"/>
              <a:gd name="connsiteX6" fmla="*/ 512935 w 6552578"/>
              <a:gd name="connsiteY6" fmla="*/ 166905 h 59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2578" h="5965526">
                <a:moveTo>
                  <a:pt x="618515" y="0"/>
                </a:moveTo>
                <a:lnTo>
                  <a:pt x="6552578" y="0"/>
                </a:lnTo>
                <a:lnTo>
                  <a:pt x="6552578" y="4882974"/>
                </a:lnTo>
                <a:lnTo>
                  <a:pt x="6334194" y="5081456"/>
                </a:lnTo>
                <a:cubicBezTo>
                  <a:pt x="5664964" y="5633753"/>
                  <a:pt x="4806995" y="5965526"/>
                  <a:pt x="3871537" y="5965526"/>
                </a:cubicBezTo>
                <a:cubicBezTo>
                  <a:pt x="1733347" y="5965526"/>
                  <a:pt x="0" y="4232179"/>
                  <a:pt x="0" y="2093989"/>
                </a:cubicBezTo>
                <a:cubicBezTo>
                  <a:pt x="0" y="1392395"/>
                  <a:pt x="186623" y="734390"/>
                  <a:pt x="512935" y="166905"/>
                </a:cubicBezTo>
                <a:close/>
              </a:path>
            </a:pathLst>
          </a:custGeom>
          <a:solidFill>
            <a:schemeClr val="bg1">
              <a:lumMod val="95000"/>
            </a:schemeClr>
          </a:solidFill>
        </p:spPr>
        <p:txBody>
          <a:bodyPr wrap="square" anchor="ctr" anchorCtr="0">
            <a:noAutofit/>
          </a:bodyPr>
          <a:lstStyle>
            <a:lvl1pPr marL="0" indent="0" algn="ctr">
              <a:buNone/>
              <a:defRPr/>
            </a:lvl1pPr>
          </a:lstStyle>
          <a:p>
            <a:endParaRPr lang="en-US"/>
          </a:p>
        </p:txBody>
      </p:sp>
      <p:sp>
        <p:nvSpPr>
          <p:cNvPr id="2" name="Title 1">
            <a:extLst>
              <a:ext uri="{FF2B5EF4-FFF2-40B4-BE49-F238E27FC236}">
                <a16:creationId xmlns:a16="http://schemas.microsoft.com/office/drawing/2014/main" id="{74CFC91C-80A3-4B52-B579-11C632E77F6E}"/>
              </a:ext>
            </a:extLst>
          </p:cNvPr>
          <p:cNvSpPr>
            <a:spLocks noGrp="1"/>
          </p:cNvSpPr>
          <p:nvPr>
            <p:ph type="title"/>
          </p:nvPr>
        </p:nvSpPr>
        <p:spPr>
          <a:xfrm>
            <a:off x="2987040" y="2124729"/>
            <a:ext cx="3108960" cy="3108960"/>
          </a:xfrm>
          <a:prstGeom prst="ellipse">
            <a:avLst/>
          </a:prstGeom>
          <a:solidFill>
            <a:schemeClr val="accent1">
              <a:alpha val="85000"/>
            </a:schemeClr>
          </a:solidFill>
        </p:spPr>
        <p:txBody>
          <a:bodyPr lIns="0" rIns="0" anchor="ctr" anchorCtr="0">
            <a:noAutofit/>
          </a:bodyPr>
          <a:lstStyle>
            <a:lvl1pPr algn="ctr">
              <a:lnSpc>
                <a:spcPct val="100000"/>
              </a:lnSpc>
              <a:defRPr sz="2700">
                <a:solidFill>
                  <a:schemeClr val="bg1"/>
                </a:solidFill>
              </a:defRPr>
            </a:lvl1pPr>
          </a:lstStyle>
          <a:p>
            <a:r>
              <a:rPr lang="en-US"/>
              <a:t>Click to edit Master title style</a:t>
            </a:r>
          </a:p>
        </p:txBody>
      </p:sp>
      <p:sp>
        <p:nvSpPr>
          <p:cNvPr id="8" name="Arc 7">
            <a:extLst>
              <a:ext uri="{FF2B5EF4-FFF2-40B4-BE49-F238E27FC236}">
                <a16:creationId xmlns:a16="http://schemas.microsoft.com/office/drawing/2014/main" id="{CDCCA8F9-9DC2-41EE-84FA-020C15068925}"/>
              </a:ext>
            </a:extLst>
          </p:cNvPr>
          <p:cNvSpPr/>
          <p:nvPr userDrawn="1"/>
        </p:nvSpPr>
        <p:spPr>
          <a:xfrm>
            <a:off x="5122935" y="-2158807"/>
            <a:ext cx="8645334" cy="8645332"/>
          </a:xfrm>
          <a:prstGeom prst="arc">
            <a:avLst>
              <a:gd name="adj1" fmla="val 6708937"/>
              <a:gd name="adj2" fmla="val 12363861"/>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96046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6" name="Picture 5" descr="A picture containing text, monitor, television, electronics&#10;&#10;Description automatically generated">
            <a:extLst>
              <a:ext uri="{FF2B5EF4-FFF2-40B4-BE49-F238E27FC236}">
                <a16:creationId xmlns:a16="http://schemas.microsoft.com/office/drawing/2014/main" id="{306413B8-C2A3-4DD3-BCAA-F18191C723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8354" y="332013"/>
            <a:ext cx="11583778" cy="5983062"/>
          </a:xfrm>
          <a:prstGeom prst="rect">
            <a:avLst/>
          </a:prstGeom>
        </p:spPr>
      </p:pic>
      <p:sp>
        <p:nvSpPr>
          <p:cNvPr id="3" name="Date Placeholder 2">
            <a:extLst>
              <a:ext uri="{FF2B5EF4-FFF2-40B4-BE49-F238E27FC236}">
                <a16:creationId xmlns:a16="http://schemas.microsoft.com/office/drawing/2014/main" id="{10C467AB-EF55-4F72-9B85-B8EC69A6B46E}"/>
              </a:ext>
            </a:extLst>
          </p:cNvPr>
          <p:cNvSpPr>
            <a:spLocks noGrp="1"/>
          </p:cNvSpPr>
          <p:nvPr>
            <p:ph type="dt" sz="half" idx="10"/>
          </p:nvPr>
        </p:nvSpPr>
        <p:spPr/>
        <p:txBody>
          <a:bodyPr/>
          <a:lstStyle/>
          <a:p>
            <a:fld id="{1CD4D292-55DA-4D08-B17E-ACE5FA50D9C1}" type="datetime1">
              <a:rPr lang="en-US" smtClean="0"/>
              <a:t>9/26/2023</a:t>
            </a:fld>
            <a:endParaRPr lang="en-US"/>
          </a:p>
        </p:txBody>
      </p:sp>
      <p:sp>
        <p:nvSpPr>
          <p:cNvPr id="4" name="Footer Placeholder 3">
            <a:extLst>
              <a:ext uri="{FF2B5EF4-FFF2-40B4-BE49-F238E27FC236}">
                <a16:creationId xmlns:a16="http://schemas.microsoft.com/office/drawing/2014/main" id="{CA783CA8-E341-4099-A391-671AE35314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4C484B-A738-42FF-B046-03CBEC0DF75E}"/>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7" name="Media Placeholder 3">
            <a:extLst>
              <a:ext uri="{FF2B5EF4-FFF2-40B4-BE49-F238E27FC236}">
                <a16:creationId xmlns:a16="http://schemas.microsoft.com/office/drawing/2014/main" id="{B82C0DBA-8DF2-48A8-9B90-E2B2551FBA21}"/>
              </a:ext>
            </a:extLst>
          </p:cNvPr>
          <p:cNvSpPr>
            <a:spLocks noGrp="1"/>
          </p:cNvSpPr>
          <p:nvPr>
            <p:ph type="media" sz="quarter" idx="14"/>
          </p:nvPr>
        </p:nvSpPr>
        <p:spPr>
          <a:xfrm>
            <a:off x="1666875" y="771524"/>
            <a:ext cx="8505825" cy="4752975"/>
          </a:xfrm>
          <a:solidFill>
            <a:schemeClr val="bg1">
              <a:lumMod val="95000"/>
            </a:schemeClr>
          </a:solidFill>
        </p:spPr>
        <p:txBody>
          <a:bodyPr anchor="ctr" anchorCtr="0"/>
          <a:lstStyle>
            <a:lvl1pPr algn="ctr">
              <a:defRPr/>
            </a:lvl1pPr>
          </a:lstStyle>
          <a:p>
            <a:endParaRPr lang="en-US"/>
          </a:p>
        </p:txBody>
      </p:sp>
      <p:sp>
        <p:nvSpPr>
          <p:cNvPr id="2" name="Title 1">
            <a:extLst>
              <a:ext uri="{FF2B5EF4-FFF2-40B4-BE49-F238E27FC236}">
                <a16:creationId xmlns:a16="http://schemas.microsoft.com/office/drawing/2014/main" id="{74CFC91C-80A3-4B52-B579-11C632E77F6E}"/>
              </a:ext>
            </a:extLst>
          </p:cNvPr>
          <p:cNvSpPr>
            <a:spLocks noGrp="1"/>
          </p:cNvSpPr>
          <p:nvPr>
            <p:ph type="title"/>
          </p:nvPr>
        </p:nvSpPr>
        <p:spPr>
          <a:xfrm>
            <a:off x="9706733" y="1802438"/>
            <a:ext cx="2227301" cy="2227301"/>
          </a:xfrm>
          <a:prstGeom prst="ellipse">
            <a:avLst/>
          </a:prstGeom>
          <a:solidFill>
            <a:schemeClr val="accent1">
              <a:alpha val="90000"/>
            </a:schemeClr>
          </a:solidFill>
        </p:spPr>
        <p:txBody>
          <a:bodyPr lIns="0" rIns="0" anchor="ctr" anchorCtr="0">
            <a:noAutofit/>
          </a:bodyPr>
          <a:lstStyle>
            <a:lvl1pPr algn="ctr">
              <a:defRPr sz="2000">
                <a:solidFill>
                  <a:schemeClr val="bg1"/>
                </a:solidFill>
              </a:defRPr>
            </a:lvl1pPr>
          </a:lstStyle>
          <a:p>
            <a:r>
              <a:rPr lang="en-US"/>
              <a:t>Click to edit Master title style</a:t>
            </a:r>
          </a:p>
        </p:txBody>
      </p:sp>
    </p:spTree>
    <p:extLst>
      <p:ext uri="{BB962C8B-B14F-4D97-AF65-F5344CB8AC3E}">
        <p14:creationId xmlns:p14="http://schemas.microsoft.com/office/powerpoint/2010/main" val="1084521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781AF6-C5F1-448A-8CA4-15DFC8C3BD20}"/>
              </a:ext>
            </a:extLst>
          </p:cNvPr>
          <p:cNvSpPr>
            <a:spLocks noGrp="1"/>
          </p:cNvSpPr>
          <p:nvPr>
            <p:ph type="dt" sz="half" idx="10"/>
          </p:nvPr>
        </p:nvSpPr>
        <p:spPr/>
        <p:txBody>
          <a:bodyPr/>
          <a:lstStyle/>
          <a:p>
            <a:fld id="{3767D9FF-1075-49AE-81E1-3A800281B142}" type="datetime1">
              <a:rPr lang="en-US" smtClean="0"/>
              <a:t>9/26/2023</a:t>
            </a:fld>
            <a:endParaRPr lang="en-US"/>
          </a:p>
        </p:txBody>
      </p:sp>
      <p:sp>
        <p:nvSpPr>
          <p:cNvPr id="3" name="Footer Placeholder 2">
            <a:extLst>
              <a:ext uri="{FF2B5EF4-FFF2-40B4-BE49-F238E27FC236}">
                <a16:creationId xmlns:a16="http://schemas.microsoft.com/office/drawing/2014/main" id="{EC7F07AC-DD76-4557-8199-3C087F75B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E48E9B-0743-4DE2-A59C-C8C65A40BC9A}"/>
              </a:ext>
            </a:extLst>
          </p:cNvPr>
          <p:cNvSpPr>
            <a:spLocks noGrp="1"/>
          </p:cNvSpPr>
          <p:nvPr>
            <p:ph type="sldNum" sz="quarter" idx="12"/>
          </p:nvPr>
        </p:nvSpPr>
        <p:spPr/>
        <p:txBody>
          <a:bodyPr/>
          <a:lstStyle/>
          <a:p>
            <a:fld id="{B5915699-0F63-4C61-80D8-C6D5EC39C3C1}" type="slidenum">
              <a:rPr lang="en-US" smtClean="0"/>
              <a:t>‹#›</a:t>
            </a:fld>
            <a:endParaRPr lang="en-US"/>
          </a:p>
        </p:txBody>
      </p:sp>
    </p:spTree>
    <p:extLst>
      <p:ext uri="{BB962C8B-B14F-4D97-AF65-F5344CB8AC3E}">
        <p14:creationId xmlns:p14="http://schemas.microsoft.com/office/powerpoint/2010/main" val="2054974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content, photo &amp;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B7E6A-C98F-45F1-98F8-92FD5569C44A}"/>
              </a:ext>
            </a:extLst>
          </p:cNvPr>
          <p:cNvSpPr>
            <a:spLocks noGrp="1"/>
          </p:cNvSpPr>
          <p:nvPr>
            <p:ph type="title"/>
          </p:nvPr>
        </p:nvSpPr>
        <p:spPr>
          <a:xfrm>
            <a:off x="495300" y="457200"/>
            <a:ext cx="7286625" cy="6381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A36B43A-1B85-4C3C-8227-EF53AD6E76DD}"/>
              </a:ext>
            </a:extLst>
          </p:cNvPr>
          <p:cNvSpPr>
            <a:spLocks noGrp="1"/>
          </p:cNvSpPr>
          <p:nvPr>
            <p:ph idx="1"/>
          </p:nvPr>
        </p:nvSpPr>
        <p:spPr>
          <a:xfrm>
            <a:off x="495300" y="1485900"/>
            <a:ext cx="7286625" cy="4762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reeform 18">
            <a:extLst>
              <a:ext uri="{FF2B5EF4-FFF2-40B4-BE49-F238E27FC236}">
                <a16:creationId xmlns:a16="http://schemas.microsoft.com/office/drawing/2014/main" id="{86631AA5-28DA-44FB-85F1-3361D94166F6}"/>
              </a:ext>
            </a:extLst>
          </p:cNvPr>
          <p:cNvSpPr>
            <a:spLocks/>
          </p:cNvSpPr>
          <p:nvPr userDrawn="1"/>
        </p:nvSpPr>
        <p:spPr bwMode="auto">
          <a:xfrm>
            <a:off x="7874069" y="-9468"/>
            <a:ext cx="4327961" cy="4196925"/>
          </a:xfrm>
          <a:custGeom>
            <a:avLst/>
            <a:gdLst>
              <a:gd name="T0" fmla="*/ 911 w 911"/>
              <a:gd name="T1" fmla="*/ 404 h 809"/>
              <a:gd name="T2" fmla="*/ 897 w 911"/>
              <a:gd name="T3" fmla="*/ 455 h 809"/>
              <a:gd name="T4" fmla="*/ 718 w 911"/>
              <a:gd name="T5" fmla="*/ 759 h 809"/>
              <a:gd name="T6" fmla="*/ 632 w 911"/>
              <a:gd name="T7" fmla="*/ 809 h 809"/>
              <a:gd name="T8" fmla="*/ 284 w 911"/>
              <a:gd name="T9" fmla="*/ 809 h 809"/>
              <a:gd name="T10" fmla="*/ 198 w 911"/>
              <a:gd name="T11" fmla="*/ 759 h 809"/>
              <a:gd name="T12" fmla="*/ 19 w 911"/>
              <a:gd name="T13" fmla="*/ 455 h 809"/>
              <a:gd name="T14" fmla="*/ 19 w 911"/>
              <a:gd name="T15" fmla="*/ 354 h 809"/>
              <a:gd name="T16" fmla="*/ 198 w 911"/>
              <a:gd name="T17" fmla="*/ 49 h 809"/>
              <a:gd name="T18" fmla="*/ 284 w 911"/>
              <a:gd name="T19" fmla="*/ 0 h 809"/>
              <a:gd name="T20" fmla="*/ 632 w 911"/>
              <a:gd name="T21" fmla="*/ 0 h 809"/>
              <a:gd name="T22" fmla="*/ 718 w 911"/>
              <a:gd name="T23" fmla="*/ 49 h 809"/>
              <a:gd name="T24" fmla="*/ 897 w 911"/>
              <a:gd name="T25" fmla="*/ 354 h 809"/>
              <a:gd name="T26" fmla="*/ 911 w 911"/>
              <a:gd name="T27" fmla="*/ 404 h 809"/>
              <a:gd name="connsiteX0" fmla="*/ 9948 w 9948"/>
              <a:gd name="connsiteY0" fmla="*/ 4994 h 10000"/>
              <a:gd name="connsiteX1" fmla="*/ 9794 w 9948"/>
              <a:gd name="connsiteY1" fmla="*/ 5624 h 10000"/>
              <a:gd name="connsiteX2" fmla="*/ 7829 w 9948"/>
              <a:gd name="connsiteY2" fmla="*/ 9382 h 10000"/>
              <a:gd name="connsiteX3" fmla="*/ 6885 w 9948"/>
              <a:gd name="connsiteY3" fmla="*/ 10000 h 10000"/>
              <a:gd name="connsiteX4" fmla="*/ 3065 w 9948"/>
              <a:gd name="connsiteY4" fmla="*/ 10000 h 10000"/>
              <a:gd name="connsiteX5" fmla="*/ 2121 w 9948"/>
              <a:gd name="connsiteY5" fmla="*/ 9382 h 10000"/>
              <a:gd name="connsiteX6" fmla="*/ 157 w 9948"/>
              <a:gd name="connsiteY6" fmla="*/ 5624 h 10000"/>
              <a:gd name="connsiteX7" fmla="*/ 157 w 9948"/>
              <a:gd name="connsiteY7" fmla="*/ 4376 h 10000"/>
              <a:gd name="connsiteX8" fmla="*/ 1126 w 9948"/>
              <a:gd name="connsiteY8" fmla="*/ 2488 h 10000"/>
              <a:gd name="connsiteX9" fmla="*/ 2121 w 9948"/>
              <a:gd name="connsiteY9" fmla="*/ 606 h 10000"/>
              <a:gd name="connsiteX10" fmla="*/ 3065 w 9948"/>
              <a:gd name="connsiteY10" fmla="*/ 0 h 10000"/>
              <a:gd name="connsiteX11" fmla="*/ 6885 w 9948"/>
              <a:gd name="connsiteY11" fmla="*/ 0 h 10000"/>
              <a:gd name="connsiteX12" fmla="*/ 7829 w 9948"/>
              <a:gd name="connsiteY12" fmla="*/ 606 h 10000"/>
              <a:gd name="connsiteX13" fmla="*/ 9794 w 9948"/>
              <a:gd name="connsiteY13" fmla="*/ 4376 h 10000"/>
              <a:gd name="connsiteX14" fmla="*/ 9948 w 9948"/>
              <a:gd name="connsiteY14" fmla="*/ 4994 h 10000"/>
              <a:gd name="connsiteX0" fmla="*/ 3081 w 10000"/>
              <a:gd name="connsiteY0" fmla="*/ 0 h 10000"/>
              <a:gd name="connsiteX1" fmla="*/ 6921 w 10000"/>
              <a:gd name="connsiteY1" fmla="*/ 0 h 10000"/>
              <a:gd name="connsiteX2" fmla="*/ 7870 w 10000"/>
              <a:gd name="connsiteY2" fmla="*/ 606 h 10000"/>
              <a:gd name="connsiteX3" fmla="*/ 9845 w 10000"/>
              <a:gd name="connsiteY3" fmla="*/ 4376 h 10000"/>
              <a:gd name="connsiteX4" fmla="*/ 10000 w 10000"/>
              <a:gd name="connsiteY4" fmla="*/ 4994 h 10000"/>
              <a:gd name="connsiteX5" fmla="*/ 9845 w 10000"/>
              <a:gd name="connsiteY5" fmla="*/ 5624 h 10000"/>
              <a:gd name="connsiteX6" fmla="*/ 7870 w 10000"/>
              <a:gd name="connsiteY6" fmla="*/ 9382 h 10000"/>
              <a:gd name="connsiteX7" fmla="*/ 6921 w 10000"/>
              <a:gd name="connsiteY7" fmla="*/ 10000 h 10000"/>
              <a:gd name="connsiteX8" fmla="*/ 3081 w 10000"/>
              <a:gd name="connsiteY8" fmla="*/ 10000 h 10000"/>
              <a:gd name="connsiteX9" fmla="*/ 2132 w 10000"/>
              <a:gd name="connsiteY9" fmla="*/ 9382 h 10000"/>
              <a:gd name="connsiteX10" fmla="*/ 158 w 10000"/>
              <a:gd name="connsiteY10" fmla="*/ 5624 h 10000"/>
              <a:gd name="connsiteX11" fmla="*/ 158 w 10000"/>
              <a:gd name="connsiteY11" fmla="*/ 4376 h 10000"/>
              <a:gd name="connsiteX12" fmla="*/ 1132 w 10000"/>
              <a:gd name="connsiteY12" fmla="*/ 2488 h 10000"/>
              <a:gd name="connsiteX13" fmla="*/ 2132 w 10000"/>
              <a:gd name="connsiteY13" fmla="*/ 606 h 10000"/>
              <a:gd name="connsiteX14" fmla="*/ 3227 w 10000"/>
              <a:gd name="connsiteY14" fmla="*/ 164 h 10000"/>
              <a:gd name="connsiteX0" fmla="*/ 3081 w 10000"/>
              <a:gd name="connsiteY0" fmla="*/ 0 h 10000"/>
              <a:gd name="connsiteX1" fmla="*/ 6921 w 10000"/>
              <a:gd name="connsiteY1" fmla="*/ 0 h 10000"/>
              <a:gd name="connsiteX2" fmla="*/ 7870 w 10000"/>
              <a:gd name="connsiteY2" fmla="*/ 606 h 10000"/>
              <a:gd name="connsiteX3" fmla="*/ 9845 w 10000"/>
              <a:gd name="connsiteY3" fmla="*/ 4376 h 10000"/>
              <a:gd name="connsiteX4" fmla="*/ 10000 w 10000"/>
              <a:gd name="connsiteY4" fmla="*/ 4994 h 10000"/>
              <a:gd name="connsiteX5" fmla="*/ 9845 w 10000"/>
              <a:gd name="connsiteY5" fmla="*/ 5624 h 10000"/>
              <a:gd name="connsiteX6" fmla="*/ 7870 w 10000"/>
              <a:gd name="connsiteY6" fmla="*/ 9382 h 10000"/>
              <a:gd name="connsiteX7" fmla="*/ 6921 w 10000"/>
              <a:gd name="connsiteY7" fmla="*/ 10000 h 10000"/>
              <a:gd name="connsiteX8" fmla="*/ 3081 w 10000"/>
              <a:gd name="connsiteY8" fmla="*/ 10000 h 10000"/>
              <a:gd name="connsiteX9" fmla="*/ 2132 w 10000"/>
              <a:gd name="connsiteY9" fmla="*/ 9382 h 10000"/>
              <a:gd name="connsiteX10" fmla="*/ 158 w 10000"/>
              <a:gd name="connsiteY10" fmla="*/ 5624 h 10000"/>
              <a:gd name="connsiteX11" fmla="*/ 158 w 10000"/>
              <a:gd name="connsiteY11" fmla="*/ 4376 h 10000"/>
              <a:gd name="connsiteX12" fmla="*/ 1132 w 10000"/>
              <a:gd name="connsiteY12" fmla="*/ 2488 h 10000"/>
              <a:gd name="connsiteX13" fmla="*/ 2132 w 10000"/>
              <a:gd name="connsiteY13" fmla="*/ 606 h 10000"/>
              <a:gd name="connsiteX0" fmla="*/ 3081 w 10000"/>
              <a:gd name="connsiteY0" fmla="*/ 0 h 10000"/>
              <a:gd name="connsiteX1" fmla="*/ 6921 w 10000"/>
              <a:gd name="connsiteY1" fmla="*/ 0 h 10000"/>
              <a:gd name="connsiteX2" fmla="*/ 7870 w 10000"/>
              <a:gd name="connsiteY2" fmla="*/ 606 h 10000"/>
              <a:gd name="connsiteX3" fmla="*/ 9845 w 10000"/>
              <a:gd name="connsiteY3" fmla="*/ 4376 h 10000"/>
              <a:gd name="connsiteX4" fmla="*/ 10000 w 10000"/>
              <a:gd name="connsiteY4" fmla="*/ 4994 h 10000"/>
              <a:gd name="connsiteX5" fmla="*/ 9845 w 10000"/>
              <a:gd name="connsiteY5" fmla="*/ 5624 h 10000"/>
              <a:gd name="connsiteX6" fmla="*/ 7870 w 10000"/>
              <a:gd name="connsiteY6" fmla="*/ 9382 h 10000"/>
              <a:gd name="connsiteX7" fmla="*/ 6921 w 10000"/>
              <a:gd name="connsiteY7" fmla="*/ 10000 h 10000"/>
              <a:gd name="connsiteX8" fmla="*/ 3081 w 10000"/>
              <a:gd name="connsiteY8" fmla="*/ 10000 h 10000"/>
              <a:gd name="connsiteX9" fmla="*/ 2132 w 10000"/>
              <a:gd name="connsiteY9" fmla="*/ 9382 h 10000"/>
              <a:gd name="connsiteX10" fmla="*/ 158 w 10000"/>
              <a:gd name="connsiteY10" fmla="*/ 5624 h 10000"/>
              <a:gd name="connsiteX11" fmla="*/ 158 w 10000"/>
              <a:gd name="connsiteY11" fmla="*/ 4376 h 10000"/>
              <a:gd name="connsiteX12" fmla="*/ 1132 w 10000"/>
              <a:gd name="connsiteY12" fmla="*/ 2488 h 10000"/>
              <a:gd name="connsiteX0" fmla="*/ 6921 w 10000"/>
              <a:gd name="connsiteY0" fmla="*/ 0 h 10000"/>
              <a:gd name="connsiteX1" fmla="*/ 7870 w 10000"/>
              <a:gd name="connsiteY1" fmla="*/ 606 h 10000"/>
              <a:gd name="connsiteX2" fmla="*/ 9845 w 10000"/>
              <a:gd name="connsiteY2" fmla="*/ 4376 h 10000"/>
              <a:gd name="connsiteX3" fmla="*/ 10000 w 10000"/>
              <a:gd name="connsiteY3" fmla="*/ 4994 h 10000"/>
              <a:gd name="connsiteX4" fmla="*/ 9845 w 10000"/>
              <a:gd name="connsiteY4" fmla="*/ 5624 h 10000"/>
              <a:gd name="connsiteX5" fmla="*/ 7870 w 10000"/>
              <a:gd name="connsiteY5" fmla="*/ 9382 h 10000"/>
              <a:gd name="connsiteX6" fmla="*/ 6921 w 10000"/>
              <a:gd name="connsiteY6" fmla="*/ 10000 h 10000"/>
              <a:gd name="connsiteX7" fmla="*/ 3081 w 10000"/>
              <a:gd name="connsiteY7" fmla="*/ 10000 h 10000"/>
              <a:gd name="connsiteX8" fmla="*/ 2132 w 10000"/>
              <a:gd name="connsiteY8" fmla="*/ 9382 h 10000"/>
              <a:gd name="connsiteX9" fmla="*/ 158 w 10000"/>
              <a:gd name="connsiteY9" fmla="*/ 5624 h 10000"/>
              <a:gd name="connsiteX10" fmla="*/ 158 w 10000"/>
              <a:gd name="connsiteY10" fmla="*/ 4376 h 10000"/>
              <a:gd name="connsiteX11" fmla="*/ 1132 w 10000"/>
              <a:gd name="connsiteY11" fmla="*/ 2488 h 10000"/>
              <a:gd name="connsiteX0" fmla="*/ 7870 w 10000"/>
              <a:gd name="connsiteY0" fmla="*/ 0 h 9394"/>
              <a:gd name="connsiteX1" fmla="*/ 9845 w 10000"/>
              <a:gd name="connsiteY1" fmla="*/ 3770 h 9394"/>
              <a:gd name="connsiteX2" fmla="*/ 10000 w 10000"/>
              <a:gd name="connsiteY2" fmla="*/ 4388 h 9394"/>
              <a:gd name="connsiteX3" fmla="*/ 9845 w 10000"/>
              <a:gd name="connsiteY3" fmla="*/ 5018 h 9394"/>
              <a:gd name="connsiteX4" fmla="*/ 7870 w 10000"/>
              <a:gd name="connsiteY4" fmla="*/ 8776 h 9394"/>
              <a:gd name="connsiteX5" fmla="*/ 6921 w 10000"/>
              <a:gd name="connsiteY5" fmla="*/ 9394 h 9394"/>
              <a:gd name="connsiteX6" fmla="*/ 3081 w 10000"/>
              <a:gd name="connsiteY6" fmla="*/ 9394 h 9394"/>
              <a:gd name="connsiteX7" fmla="*/ 2132 w 10000"/>
              <a:gd name="connsiteY7" fmla="*/ 8776 h 9394"/>
              <a:gd name="connsiteX8" fmla="*/ 158 w 10000"/>
              <a:gd name="connsiteY8" fmla="*/ 5018 h 9394"/>
              <a:gd name="connsiteX9" fmla="*/ 158 w 10000"/>
              <a:gd name="connsiteY9" fmla="*/ 3770 h 9394"/>
              <a:gd name="connsiteX10" fmla="*/ 1132 w 10000"/>
              <a:gd name="connsiteY10" fmla="*/ 1882 h 9394"/>
              <a:gd name="connsiteX0" fmla="*/ 9845 w 10000"/>
              <a:gd name="connsiteY0" fmla="*/ 2010 h 7997"/>
              <a:gd name="connsiteX1" fmla="*/ 10000 w 10000"/>
              <a:gd name="connsiteY1" fmla="*/ 2668 h 7997"/>
              <a:gd name="connsiteX2" fmla="*/ 9845 w 10000"/>
              <a:gd name="connsiteY2" fmla="*/ 3339 h 7997"/>
              <a:gd name="connsiteX3" fmla="*/ 7870 w 10000"/>
              <a:gd name="connsiteY3" fmla="*/ 7339 h 7997"/>
              <a:gd name="connsiteX4" fmla="*/ 6921 w 10000"/>
              <a:gd name="connsiteY4" fmla="*/ 7997 h 7997"/>
              <a:gd name="connsiteX5" fmla="*/ 3081 w 10000"/>
              <a:gd name="connsiteY5" fmla="*/ 7997 h 7997"/>
              <a:gd name="connsiteX6" fmla="*/ 2132 w 10000"/>
              <a:gd name="connsiteY6" fmla="*/ 7339 h 7997"/>
              <a:gd name="connsiteX7" fmla="*/ 158 w 10000"/>
              <a:gd name="connsiteY7" fmla="*/ 3339 h 7997"/>
              <a:gd name="connsiteX8" fmla="*/ 158 w 10000"/>
              <a:gd name="connsiteY8" fmla="*/ 2010 h 7997"/>
              <a:gd name="connsiteX9" fmla="*/ 1132 w 10000"/>
              <a:gd name="connsiteY9" fmla="*/ 0 h 7997"/>
              <a:gd name="connsiteX0" fmla="*/ 10000 w 10000"/>
              <a:gd name="connsiteY0" fmla="*/ 3336 h 10000"/>
              <a:gd name="connsiteX1" fmla="*/ 9845 w 10000"/>
              <a:gd name="connsiteY1" fmla="*/ 4175 h 10000"/>
              <a:gd name="connsiteX2" fmla="*/ 7870 w 10000"/>
              <a:gd name="connsiteY2" fmla="*/ 9177 h 10000"/>
              <a:gd name="connsiteX3" fmla="*/ 6921 w 10000"/>
              <a:gd name="connsiteY3" fmla="*/ 10000 h 10000"/>
              <a:gd name="connsiteX4" fmla="*/ 3081 w 10000"/>
              <a:gd name="connsiteY4" fmla="*/ 10000 h 10000"/>
              <a:gd name="connsiteX5" fmla="*/ 2132 w 10000"/>
              <a:gd name="connsiteY5" fmla="*/ 9177 h 10000"/>
              <a:gd name="connsiteX6" fmla="*/ 158 w 10000"/>
              <a:gd name="connsiteY6" fmla="*/ 4175 h 10000"/>
              <a:gd name="connsiteX7" fmla="*/ 158 w 10000"/>
              <a:gd name="connsiteY7" fmla="*/ 2513 h 10000"/>
              <a:gd name="connsiteX8" fmla="*/ 1132 w 10000"/>
              <a:gd name="connsiteY8" fmla="*/ 0 h 10000"/>
              <a:gd name="connsiteX0" fmla="*/ 9845 w 9845"/>
              <a:gd name="connsiteY0" fmla="*/ 4175 h 10000"/>
              <a:gd name="connsiteX1" fmla="*/ 7870 w 9845"/>
              <a:gd name="connsiteY1" fmla="*/ 9177 h 10000"/>
              <a:gd name="connsiteX2" fmla="*/ 6921 w 9845"/>
              <a:gd name="connsiteY2" fmla="*/ 10000 h 10000"/>
              <a:gd name="connsiteX3" fmla="*/ 3081 w 9845"/>
              <a:gd name="connsiteY3" fmla="*/ 10000 h 10000"/>
              <a:gd name="connsiteX4" fmla="*/ 2132 w 9845"/>
              <a:gd name="connsiteY4" fmla="*/ 9177 h 10000"/>
              <a:gd name="connsiteX5" fmla="*/ 158 w 9845"/>
              <a:gd name="connsiteY5" fmla="*/ 4175 h 10000"/>
              <a:gd name="connsiteX6" fmla="*/ 158 w 9845"/>
              <a:gd name="connsiteY6" fmla="*/ 2513 h 10000"/>
              <a:gd name="connsiteX7" fmla="*/ 1132 w 9845"/>
              <a:gd name="connsiteY7" fmla="*/ 0 h 10000"/>
              <a:gd name="connsiteX0" fmla="*/ 7994 w 7994"/>
              <a:gd name="connsiteY0" fmla="*/ 9177 h 10000"/>
              <a:gd name="connsiteX1" fmla="*/ 7030 w 7994"/>
              <a:gd name="connsiteY1" fmla="*/ 10000 h 10000"/>
              <a:gd name="connsiteX2" fmla="*/ 3130 w 7994"/>
              <a:gd name="connsiteY2" fmla="*/ 10000 h 10000"/>
              <a:gd name="connsiteX3" fmla="*/ 2166 w 7994"/>
              <a:gd name="connsiteY3" fmla="*/ 9177 h 10000"/>
              <a:gd name="connsiteX4" fmla="*/ 160 w 7994"/>
              <a:gd name="connsiteY4" fmla="*/ 4175 h 10000"/>
              <a:gd name="connsiteX5" fmla="*/ 160 w 7994"/>
              <a:gd name="connsiteY5" fmla="*/ 2513 h 10000"/>
              <a:gd name="connsiteX6" fmla="*/ 1150 w 7994"/>
              <a:gd name="connsiteY6" fmla="*/ 0 h 10000"/>
              <a:gd name="connsiteX0" fmla="*/ 8794 w 8794"/>
              <a:gd name="connsiteY0" fmla="*/ 10000 h 10000"/>
              <a:gd name="connsiteX1" fmla="*/ 3915 w 8794"/>
              <a:gd name="connsiteY1" fmla="*/ 10000 h 10000"/>
              <a:gd name="connsiteX2" fmla="*/ 2710 w 8794"/>
              <a:gd name="connsiteY2" fmla="*/ 9177 h 10000"/>
              <a:gd name="connsiteX3" fmla="*/ 200 w 8794"/>
              <a:gd name="connsiteY3" fmla="*/ 4175 h 10000"/>
              <a:gd name="connsiteX4" fmla="*/ 200 w 8794"/>
              <a:gd name="connsiteY4" fmla="*/ 2513 h 10000"/>
              <a:gd name="connsiteX5" fmla="*/ 1439 w 8794"/>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 h="10000">
                <a:moveTo>
                  <a:pt x="8794" y="10000"/>
                </a:moveTo>
                <a:lnTo>
                  <a:pt x="3915" y="10000"/>
                </a:lnTo>
                <a:cubicBezTo>
                  <a:pt x="3410" y="10000"/>
                  <a:pt x="2962" y="9687"/>
                  <a:pt x="2710" y="9177"/>
                </a:cubicBezTo>
                <a:lnTo>
                  <a:pt x="200" y="4175"/>
                </a:lnTo>
                <a:cubicBezTo>
                  <a:pt x="-66" y="3665"/>
                  <a:pt x="-66" y="3024"/>
                  <a:pt x="200" y="2513"/>
                </a:cubicBezTo>
                <a:lnTo>
                  <a:pt x="1439" y="0"/>
                </a:lnTo>
              </a:path>
            </a:pathLst>
          </a:custGeom>
          <a:noFill/>
          <a:ln w="158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Picture Placeholder 10">
            <a:extLst>
              <a:ext uri="{FF2B5EF4-FFF2-40B4-BE49-F238E27FC236}">
                <a16:creationId xmlns:a16="http://schemas.microsoft.com/office/drawing/2014/main" id="{A5CA1A5C-0A61-492F-AAE5-1FE7DBD102EC}"/>
              </a:ext>
            </a:extLst>
          </p:cNvPr>
          <p:cNvSpPr>
            <a:spLocks noGrp="1"/>
          </p:cNvSpPr>
          <p:nvPr>
            <p:ph type="pic" sz="quarter" idx="22"/>
          </p:nvPr>
        </p:nvSpPr>
        <p:spPr>
          <a:xfrm>
            <a:off x="8327201" y="0"/>
            <a:ext cx="3864799" cy="3895725"/>
          </a:xfrm>
          <a:custGeom>
            <a:avLst/>
            <a:gdLst>
              <a:gd name="connsiteX0" fmla="*/ 682634 w 3864799"/>
              <a:gd name="connsiteY0" fmla="*/ 0 h 3895725"/>
              <a:gd name="connsiteX1" fmla="*/ 3864799 w 3864799"/>
              <a:gd name="connsiteY1" fmla="*/ 0 h 3895725"/>
              <a:gd name="connsiteX2" fmla="*/ 3864799 w 3864799"/>
              <a:gd name="connsiteY2" fmla="*/ 3895725 h 3895725"/>
              <a:gd name="connsiteX3" fmla="*/ 3766850 w 3864799"/>
              <a:gd name="connsiteY3" fmla="*/ 3895725 h 3895725"/>
              <a:gd name="connsiteX4" fmla="*/ 1763483 w 3864799"/>
              <a:gd name="connsiteY4" fmla="*/ 3895725 h 3895725"/>
              <a:gd name="connsiteX5" fmla="*/ 1218924 w 3864799"/>
              <a:gd name="connsiteY5" fmla="*/ 3585416 h 3895725"/>
              <a:gd name="connsiteX6" fmla="*/ 85483 w 3864799"/>
              <a:gd name="connsiteY6" fmla="*/ 1660231 h 3895725"/>
              <a:gd name="connsiteX7" fmla="*/ 85483 w 3864799"/>
              <a:gd name="connsiteY7" fmla="*/ 1014280 h 3895725"/>
              <a:gd name="connsiteX8" fmla="*/ 678457 w 3864799"/>
              <a:gd name="connsiteY8" fmla="*/ 7095 h 38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4799" h="3895725">
                <a:moveTo>
                  <a:pt x="682634" y="0"/>
                </a:moveTo>
                <a:lnTo>
                  <a:pt x="3864799" y="0"/>
                </a:lnTo>
                <a:lnTo>
                  <a:pt x="3864799" y="3895725"/>
                </a:lnTo>
                <a:lnTo>
                  <a:pt x="3766850" y="3895725"/>
                </a:lnTo>
                <a:cubicBezTo>
                  <a:pt x="1763483" y="3895725"/>
                  <a:pt x="1763483" y="3895725"/>
                  <a:pt x="1763483" y="3895725"/>
                </a:cubicBezTo>
                <a:cubicBezTo>
                  <a:pt x="1541861" y="3895725"/>
                  <a:pt x="1332902" y="3775401"/>
                  <a:pt x="1218924" y="3585416"/>
                </a:cubicBezTo>
                <a:cubicBezTo>
                  <a:pt x="85483" y="1660231"/>
                  <a:pt x="85483" y="1660231"/>
                  <a:pt x="85483" y="1660231"/>
                </a:cubicBezTo>
                <a:cubicBezTo>
                  <a:pt x="-28495" y="1457580"/>
                  <a:pt x="-28495" y="1210599"/>
                  <a:pt x="85483" y="1014280"/>
                </a:cubicBezTo>
                <a:cubicBezTo>
                  <a:pt x="333423" y="593146"/>
                  <a:pt x="527127" y="264135"/>
                  <a:pt x="678457" y="7095"/>
                </a:cubicBezTo>
                <a:close/>
              </a:path>
            </a:pathLst>
          </a:custGeom>
          <a:solidFill>
            <a:schemeClr val="bg1">
              <a:lumMod val="95000"/>
            </a:schemeClr>
          </a:solidFill>
        </p:spPr>
        <p:txBody>
          <a:bodyPr wrap="square" anchor="ctr" anchorCtr="0">
            <a:noAutofit/>
          </a:bodyPr>
          <a:lstStyle>
            <a:lvl1pPr algn="ctr">
              <a:defRPr/>
            </a:lvl1pPr>
          </a:lstStyle>
          <a:p>
            <a:endParaRPr lang="en-US"/>
          </a:p>
        </p:txBody>
      </p:sp>
      <p:sp>
        <p:nvSpPr>
          <p:cNvPr id="10" name="Text Placeholder 55">
            <a:extLst>
              <a:ext uri="{FF2B5EF4-FFF2-40B4-BE49-F238E27FC236}">
                <a16:creationId xmlns:a16="http://schemas.microsoft.com/office/drawing/2014/main" id="{822B2D30-B60B-41A7-BEAF-2F8849133E8F}"/>
              </a:ext>
            </a:extLst>
          </p:cNvPr>
          <p:cNvSpPr>
            <a:spLocks noGrp="1"/>
          </p:cNvSpPr>
          <p:nvPr>
            <p:ph type="body" sz="quarter" idx="21" hasCustomPrompt="1"/>
          </p:nvPr>
        </p:nvSpPr>
        <p:spPr>
          <a:xfrm>
            <a:off x="7379745" y="2420763"/>
            <a:ext cx="2174287" cy="1941630"/>
          </a:xfrm>
          <a:custGeom>
            <a:avLst/>
            <a:gdLst>
              <a:gd name="connsiteX0" fmla="*/ 1050883 w 3416783"/>
              <a:gd name="connsiteY0" fmla="*/ 0 h 3051175"/>
              <a:gd name="connsiteX1" fmla="*/ 2367787 w 3416783"/>
              <a:gd name="connsiteY1" fmla="*/ 0 h 3051175"/>
              <a:gd name="connsiteX2" fmla="*/ 2692297 w 3416783"/>
              <a:gd name="connsiteY2" fmla="*/ 185034 h 3051175"/>
              <a:gd name="connsiteX3" fmla="*/ 3367729 w 3416783"/>
              <a:gd name="connsiteY3" fmla="*/ 1333001 h 3051175"/>
              <a:gd name="connsiteX4" fmla="*/ 3416783 w 3416783"/>
              <a:gd name="connsiteY4" fmla="*/ 1525588 h 3051175"/>
              <a:gd name="connsiteX5" fmla="*/ 3367729 w 3416783"/>
              <a:gd name="connsiteY5" fmla="*/ 1718174 h 3051175"/>
              <a:gd name="connsiteX6" fmla="*/ 2692297 w 3416783"/>
              <a:gd name="connsiteY6" fmla="*/ 2866141 h 3051175"/>
              <a:gd name="connsiteX7" fmla="*/ 2367787 w 3416783"/>
              <a:gd name="connsiteY7" fmla="*/ 3051175 h 3051175"/>
              <a:gd name="connsiteX8" fmla="*/ 1050883 w 3416783"/>
              <a:gd name="connsiteY8" fmla="*/ 3051175 h 3051175"/>
              <a:gd name="connsiteX9" fmla="*/ 726373 w 3416783"/>
              <a:gd name="connsiteY9" fmla="*/ 2866141 h 3051175"/>
              <a:gd name="connsiteX10" fmla="*/ 50940 w 3416783"/>
              <a:gd name="connsiteY10" fmla="*/ 1718174 h 3051175"/>
              <a:gd name="connsiteX11" fmla="*/ 50940 w 3416783"/>
              <a:gd name="connsiteY11" fmla="*/ 1333001 h 3051175"/>
              <a:gd name="connsiteX12" fmla="*/ 726373 w 3416783"/>
              <a:gd name="connsiteY12" fmla="*/ 185034 h 3051175"/>
              <a:gd name="connsiteX13" fmla="*/ 1050883 w 3416783"/>
              <a:gd name="connsiteY13" fmla="*/ 0 h 305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16783" h="3051175">
                <a:moveTo>
                  <a:pt x="1050883" y="0"/>
                </a:moveTo>
                <a:cubicBezTo>
                  <a:pt x="2367787" y="0"/>
                  <a:pt x="2367787" y="0"/>
                  <a:pt x="2367787" y="0"/>
                </a:cubicBezTo>
                <a:cubicBezTo>
                  <a:pt x="2499855" y="0"/>
                  <a:pt x="2624376" y="67972"/>
                  <a:pt x="2692297" y="185034"/>
                </a:cubicBezTo>
                <a:cubicBezTo>
                  <a:pt x="3367729" y="1333001"/>
                  <a:pt x="3367729" y="1333001"/>
                  <a:pt x="3367729" y="1333001"/>
                </a:cubicBezTo>
                <a:cubicBezTo>
                  <a:pt x="3401690" y="1393420"/>
                  <a:pt x="3416783" y="1457616"/>
                  <a:pt x="3416783" y="1525588"/>
                </a:cubicBezTo>
                <a:cubicBezTo>
                  <a:pt x="3416783" y="1589783"/>
                  <a:pt x="3401690" y="1657755"/>
                  <a:pt x="3367729" y="1718174"/>
                </a:cubicBezTo>
                <a:cubicBezTo>
                  <a:pt x="2692297" y="2866141"/>
                  <a:pt x="2692297" y="2866141"/>
                  <a:pt x="2692297" y="2866141"/>
                </a:cubicBezTo>
                <a:cubicBezTo>
                  <a:pt x="2624376" y="2979427"/>
                  <a:pt x="2499855" y="3051175"/>
                  <a:pt x="2367787" y="3051175"/>
                </a:cubicBezTo>
                <a:cubicBezTo>
                  <a:pt x="1050883" y="3051175"/>
                  <a:pt x="1050883" y="3051175"/>
                  <a:pt x="1050883" y="3051175"/>
                </a:cubicBezTo>
                <a:cubicBezTo>
                  <a:pt x="918815" y="3051175"/>
                  <a:pt x="794294" y="2979427"/>
                  <a:pt x="726373" y="2866141"/>
                </a:cubicBezTo>
                <a:cubicBezTo>
                  <a:pt x="50940" y="1718174"/>
                  <a:pt x="50940" y="1718174"/>
                  <a:pt x="50940" y="1718174"/>
                </a:cubicBezTo>
                <a:cubicBezTo>
                  <a:pt x="-16980" y="1597336"/>
                  <a:pt x="-16980" y="1450064"/>
                  <a:pt x="50940" y="1333001"/>
                </a:cubicBezTo>
                <a:cubicBezTo>
                  <a:pt x="726373" y="185034"/>
                  <a:pt x="726373" y="185034"/>
                  <a:pt x="726373" y="185034"/>
                </a:cubicBezTo>
                <a:cubicBezTo>
                  <a:pt x="794294" y="67972"/>
                  <a:pt x="918815" y="0"/>
                  <a:pt x="1050883" y="0"/>
                </a:cubicBezTo>
                <a:close/>
              </a:path>
            </a:pathLst>
          </a:custGeom>
          <a:solidFill>
            <a:schemeClr val="accent4">
              <a:lumMod val="75000"/>
              <a:alpha val="67000"/>
            </a:schemeClr>
          </a:solidFill>
          <a:ln w="234950" cap="rnd">
            <a:noFill/>
          </a:ln>
        </p:spPr>
        <p:txBody>
          <a:bodyPr wrap="square" lIns="274320" tIns="45720" rIns="274320" bIns="45720" anchor="ctr" anchorCtr="0">
            <a:noAutofit/>
          </a:bodyPr>
          <a:lstStyle>
            <a:lvl1pPr algn="ctr">
              <a:lnSpc>
                <a:spcPct val="90000"/>
              </a:lnSpc>
              <a:spcBef>
                <a:spcPts val="0"/>
              </a:spcBef>
              <a:spcAft>
                <a:spcPts val="0"/>
              </a:spcAft>
              <a:defRPr sz="2000">
                <a:solidFill>
                  <a:schemeClr val="bg1"/>
                </a:solidFill>
                <a:latin typeface="Arial" panose="020B0604020202020204" pitchFamily="34" charset="0"/>
              </a:defRPr>
            </a:lvl1pPr>
          </a:lstStyle>
          <a:p>
            <a:pPr lvl="0"/>
            <a:r>
              <a:rPr lang="en-US"/>
              <a:t>Click to edit callout text</a:t>
            </a:r>
          </a:p>
        </p:txBody>
      </p:sp>
      <p:sp>
        <p:nvSpPr>
          <p:cNvPr id="5" name="Date Placeholder 4">
            <a:extLst>
              <a:ext uri="{FF2B5EF4-FFF2-40B4-BE49-F238E27FC236}">
                <a16:creationId xmlns:a16="http://schemas.microsoft.com/office/drawing/2014/main" id="{DBBFCB4C-8776-4361-8B5F-30B08F602BBC}"/>
              </a:ext>
            </a:extLst>
          </p:cNvPr>
          <p:cNvSpPr>
            <a:spLocks noGrp="1"/>
          </p:cNvSpPr>
          <p:nvPr>
            <p:ph type="dt" sz="half" idx="23"/>
          </p:nvPr>
        </p:nvSpPr>
        <p:spPr/>
        <p:txBody>
          <a:bodyPr/>
          <a:lstStyle/>
          <a:p>
            <a:fld id="{6859FE1C-CF5B-4163-A3BE-E2E8286AD1CB}" type="datetimeyyyy">
              <a:rPr lang="en-US" smtClean="0"/>
              <a:t>2023</a:t>
            </a:fld>
            <a:endParaRPr lang="en-US"/>
          </a:p>
        </p:txBody>
      </p:sp>
      <p:sp>
        <p:nvSpPr>
          <p:cNvPr id="9" name="Footer Placeholder 8">
            <a:extLst>
              <a:ext uri="{FF2B5EF4-FFF2-40B4-BE49-F238E27FC236}">
                <a16:creationId xmlns:a16="http://schemas.microsoft.com/office/drawing/2014/main" id="{104735C7-6B31-4420-A394-9C564BA10FF8}"/>
              </a:ext>
            </a:extLst>
          </p:cNvPr>
          <p:cNvSpPr>
            <a:spLocks noGrp="1"/>
          </p:cNvSpPr>
          <p:nvPr>
            <p:ph type="ftr" sz="quarter" idx="24"/>
          </p:nvPr>
        </p:nvSpPr>
        <p:spPr/>
        <p:txBody>
          <a:bodyPr/>
          <a:lstStyle/>
          <a:p>
            <a:r>
              <a:rPr lang="en-US"/>
              <a:t>American Society of Brewing Chemists</a:t>
            </a:r>
          </a:p>
        </p:txBody>
      </p:sp>
      <p:sp>
        <p:nvSpPr>
          <p:cNvPr id="12" name="Slide Number Placeholder 11">
            <a:extLst>
              <a:ext uri="{FF2B5EF4-FFF2-40B4-BE49-F238E27FC236}">
                <a16:creationId xmlns:a16="http://schemas.microsoft.com/office/drawing/2014/main" id="{920CBC70-E7B8-4B8E-A209-C9515994A95D}"/>
              </a:ext>
            </a:extLst>
          </p:cNvPr>
          <p:cNvSpPr>
            <a:spLocks noGrp="1"/>
          </p:cNvSpPr>
          <p:nvPr>
            <p:ph type="sldNum" sz="quarter" idx="25"/>
          </p:nvPr>
        </p:nvSpPr>
        <p:spPr>
          <a:xfrm>
            <a:off x="11134182" y="6505575"/>
            <a:ext cx="751662" cy="215900"/>
          </a:xfrm>
          <a:prstGeom prst="rect">
            <a:avLst/>
          </a:prstGeom>
        </p:spPr>
        <p:txBody>
          <a:bodyPr/>
          <a:lstStyle/>
          <a:p>
            <a:fld id="{0E9987EA-89AE-4521-A4A1-59C7EEEFA47E}" type="slidenum">
              <a:rPr lang="en-US" smtClean="0"/>
              <a:pPr/>
              <a:t>‹#›</a:t>
            </a:fld>
            <a:endParaRPr lang="en-US"/>
          </a:p>
        </p:txBody>
      </p:sp>
    </p:spTree>
    <p:extLst>
      <p:ext uri="{BB962C8B-B14F-4D97-AF65-F5344CB8AC3E}">
        <p14:creationId xmlns:p14="http://schemas.microsoft.com/office/powerpoint/2010/main" val="3221177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6" name="Content Placeholder 2"/>
          <p:cNvSpPr>
            <a:spLocks noGrp="1"/>
          </p:cNvSpPr>
          <p:nvPr>
            <p:ph idx="1"/>
          </p:nvPr>
        </p:nvSpPr>
        <p:spPr>
          <a:xfrm>
            <a:off x="838200" y="1825625"/>
            <a:ext cx="10515600" cy="4351338"/>
          </a:xfrm>
          <a:prstGeom prst="rect">
            <a:avLst/>
          </a:prstGeom>
        </p:spPr>
        <p:txBody>
          <a:bodyPr/>
          <a:lstStyle>
            <a:lvl1pPr marL="0" indent="0">
              <a:buFont typeface="Arial" charset="0"/>
              <a:buNone/>
              <a:defRPr>
                <a:solidFill>
                  <a:schemeClr val="bg1"/>
                </a:solidFill>
                <a:latin typeface="Myriad Pro" charset="0"/>
                <a:ea typeface="Myriad Pro" charset="0"/>
                <a:cs typeface="Myriad Pro" charset="0"/>
              </a:defRPr>
            </a:lvl1pPr>
            <a:lvl2pPr marL="457200" indent="0">
              <a:buNone/>
              <a:defRPr b="0" i="0">
                <a:solidFill>
                  <a:schemeClr val="bg1"/>
                </a:solidFill>
                <a:latin typeface="Myriad Pro Light" charset="0"/>
                <a:ea typeface="Myriad Pro Light" charset="0"/>
                <a:cs typeface="Myriad Pro Light" charset="0"/>
              </a:defRPr>
            </a:lvl2pPr>
            <a:lvl3pPr marL="914400" indent="0">
              <a:buNone/>
              <a:defRPr b="0" i="0">
                <a:solidFill>
                  <a:schemeClr val="bg1"/>
                </a:solidFill>
                <a:latin typeface="Myriad Pro Light" charset="0"/>
                <a:ea typeface="Myriad Pro Light" charset="0"/>
                <a:cs typeface="Myriad Pro Light" charset="0"/>
              </a:defRPr>
            </a:lvl3pPr>
            <a:lvl4pPr marL="1371600" indent="0">
              <a:buNone/>
              <a:defRPr b="0" i="0">
                <a:solidFill>
                  <a:schemeClr val="bg1"/>
                </a:solidFill>
                <a:latin typeface="Myriad Pro Light" charset="0"/>
                <a:ea typeface="Myriad Pro Light" charset="0"/>
                <a:cs typeface="Myriad Pro Light" charset="0"/>
              </a:defRPr>
            </a:lvl4pPr>
            <a:lvl5pPr marL="1828800" indent="0">
              <a:buNone/>
              <a:defRPr b="0" i="0">
                <a:solidFill>
                  <a:schemeClr val="bg1"/>
                </a:solidFill>
                <a:latin typeface="Myriad Pro Light" charset="0"/>
                <a:ea typeface="Myriad Pro Light" charset="0"/>
                <a:cs typeface="Myriad Pro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62635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 Header BG">
    <p:spTree>
      <p:nvGrpSpPr>
        <p:cNvPr id="1" name=""/>
        <p:cNvGrpSpPr/>
        <p:nvPr/>
      </p:nvGrpSpPr>
      <p:grpSpPr>
        <a:xfrm>
          <a:off x="0" y="0"/>
          <a:ext cx="0" cy="0"/>
          <a:chOff x="0" y="0"/>
          <a:chExt cx="0" cy="0"/>
        </a:xfrm>
      </p:grpSpPr>
      <p:sp>
        <p:nvSpPr>
          <p:cNvPr id="4" name="Rectangle 3"/>
          <p:cNvSpPr/>
          <p:nvPr userDrawn="1"/>
        </p:nvSpPr>
        <p:spPr>
          <a:xfrm>
            <a:off x="0" y="0"/>
            <a:ext cx="12192000" cy="1690688"/>
          </a:xfrm>
          <a:prstGeom prst="rect">
            <a:avLst/>
          </a:prstGeom>
          <a:solidFill>
            <a:srgbClr val="303E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365126"/>
            <a:ext cx="10515600" cy="1325563"/>
          </a:xfrm>
          <a:prstGeom prst="rect">
            <a:avLst/>
          </a:prstGeo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838200" y="2055813"/>
            <a:ext cx="10515600" cy="4121150"/>
          </a:xfrm>
          <a:prstGeom prst="rect">
            <a:avLst/>
          </a:prstGeom>
        </p:spPr>
        <p:txBody>
          <a:bodyPr/>
          <a:lstStyle>
            <a:lvl1pPr marL="0" indent="0">
              <a:buFont typeface="Arial" charset="0"/>
              <a:buNone/>
              <a:defRPr>
                <a:solidFill>
                  <a:srgbClr val="303E49"/>
                </a:solidFill>
                <a:latin typeface="Myriad Pro" charset="0"/>
                <a:ea typeface="Myriad Pro" charset="0"/>
                <a:cs typeface="Myriad Pro" charset="0"/>
              </a:defRPr>
            </a:lvl1pPr>
            <a:lvl2pPr marL="457200" indent="0">
              <a:buNone/>
              <a:defRPr b="0" i="0">
                <a:solidFill>
                  <a:srgbClr val="303E49"/>
                </a:solidFill>
                <a:latin typeface="Myriad Pro Light" charset="0"/>
                <a:ea typeface="Myriad Pro Light" charset="0"/>
                <a:cs typeface="Myriad Pro Light" charset="0"/>
              </a:defRPr>
            </a:lvl2pPr>
            <a:lvl3pPr marL="914400" indent="0">
              <a:buNone/>
              <a:defRPr b="0" i="0">
                <a:solidFill>
                  <a:srgbClr val="303E49"/>
                </a:solidFill>
                <a:latin typeface="Myriad Pro Light" charset="0"/>
                <a:ea typeface="Myriad Pro Light" charset="0"/>
                <a:cs typeface="Myriad Pro Light" charset="0"/>
              </a:defRPr>
            </a:lvl3pPr>
            <a:lvl4pPr marL="1371600" indent="0">
              <a:buNone/>
              <a:defRPr b="0" i="0">
                <a:solidFill>
                  <a:srgbClr val="303E49"/>
                </a:solidFill>
                <a:latin typeface="Myriad Pro Light" charset="0"/>
                <a:ea typeface="Myriad Pro Light" charset="0"/>
                <a:cs typeface="Myriad Pro Light" charset="0"/>
              </a:defRPr>
            </a:lvl4pPr>
            <a:lvl5pPr marL="1828800" indent="0">
              <a:buNone/>
              <a:defRPr b="0" i="0">
                <a:solidFill>
                  <a:srgbClr val="303E49"/>
                </a:solidFill>
                <a:latin typeface="Myriad Pro Light" charset="0"/>
                <a:ea typeface="Myriad Pro Light" charset="0"/>
                <a:cs typeface="Myriad Pro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4330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DA964-E538-461B-AA44-290206FA75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4877A-C895-4F19-844A-EAE3080019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F2EBE-CDAC-4364-8D98-889265C01516}"/>
              </a:ext>
            </a:extLst>
          </p:cNvPr>
          <p:cNvSpPr>
            <a:spLocks noGrp="1"/>
          </p:cNvSpPr>
          <p:nvPr>
            <p:ph type="dt" sz="half" idx="10"/>
          </p:nvPr>
        </p:nvSpPr>
        <p:spPr/>
        <p:txBody>
          <a:bodyPr/>
          <a:lstStyle/>
          <a:p>
            <a:fld id="{04021807-1C55-45AC-9EBD-E11C057D343E}" type="datetime1">
              <a:rPr lang="en-US" smtClean="0"/>
              <a:t>9/26/2023</a:t>
            </a:fld>
            <a:endParaRPr lang="en-US"/>
          </a:p>
        </p:txBody>
      </p:sp>
      <p:sp>
        <p:nvSpPr>
          <p:cNvPr id="5" name="Footer Placeholder 4">
            <a:extLst>
              <a:ext uri="{FF2B5EF4-FFF2-40B4-BE49-F238E27FC236}">
                <a16:creationId xmlns:a16="http://schemas.microsoft.com/office/drawing/2014/main" id="{4E765FF8-9920-470E-851B-DF3564848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69B7B-9E8F-4032-9781-75443F831FCF}"/>
              </a:ext>
            </a:extLst>
          </p:cNvPr>
          <p:cNvSpPr>
            <a:spLocks noGrp="1"/>
          </p:cNvSpPr>
          <p:nvPr>
            <p:ph type="sldNum" sz="quarter" idx="12"/>
          </p:nvPr>
        </p:nvSpPr>
        <p:spPr/>
        <p:txBody>
          <a:bodyPr/>
          <a:lstStyle/>
          <a:p>
            <a:fld id="{B5915699-0F63-4C61-80D8-C6D5EC39C3C1}" type="slidenum">
              <a:rPr lang="en-US" smtClean="0"/>
              <a:t>‹#›</a:t>
            </a:fld>
            <a:endParaRPr lang="en-US"/>
          </a:p>
        </p:txBody>
      </p:sp>
    </p:spTree>
    <p:extLst>
      <p:ext uri="{BB962C8B-B14F-4D97-AF65-F5344CB8AC3E}">
        <p14:creationId xmlns:p14="http://schemas.microsoft.com/office/powerpoint/2010/main" val="2187218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photo &amp;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DA964-E538-461B-AA44-290206FA75AF}"/>
              </a:ext>
            </a:extLst>
          </p:cNvPr>
          <p:cNvSpPr>
            <a:spLocks noGrp="1"/>
          </p:cNvSpPr>
          <p:nvPr>
            <p:ph type="title"/>
          </p:nvPr>
        </p:nvSpPr>
        <p:spPr>
          <a:xfrm>
            <a:off x="495300" y="457200"/>
            <a:ext cx="8296275" cy="6400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514877A-C895-4F19-844A-EAE30800195C}"/>
              </a:ext>
            </a:extLst>
          </p:cNvPr>
          <p:cNvSpPr>
            <a:spLocks noGrp="1"/>
          </p:cNvSpPr>
          <p:nvPr>
            <p:ph idx="1"/>
          </p:nvPr>
        </p:nvSpPr>
        <p:spPr>
          <a:xfrm>
            <a:off x="495300" y="1485900"/>
            <a:ext cx="8296275" cy="4764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F2EBE-CDAC-4364-8D98-889265C01516}"/>
              </a:ext>
            </a:extLst>
          </p:cNvPr>
          <p:cNvSpPr>
            <a:spLocks noGrp="1"/>
          </p:cNvSpPr>
          <p:nvPr>
            <p:ph type="dt" sz="half" idx="10"/>
          </p:nvPr>
        </p:nvSpPr>
        <p:spPr/>
        <p:txBody>
          <a:bodyPr/>
          <a:lstStyle/>
          <a:p>
            <a:fld id="{04021807-1C55-45AC-9EBD-E11C057D343E}" type="datetime1">
              <a:rPr lang="en-US" smtClean="0"/>
              <a:t>9/26/2023</a:t>
            </a:fld>
            <a:endParaRPr lang="en-US"/>
          </a:p>
        </p:txBody>
      </p:sp>
      <p:sp>
        <p:nvSpPr>
          <p:cNvPr id="5" name="Footer Placeholder 4">
            <a:extLst>
              <a:ext uri="{FF2B5EF4-FFF2-40B4-BE49-F238E27FC236}">
                <a16:creationId xmlns:a16="http://schemas.microsoft.com/office/drawing/2014/main" id="{4E765FF8-9920-470E-851B-DF3564848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69B7B-9E8F-4032-9781-75443F831FCF}"/>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12" name="Picture Placeholder 11">
            <a:extLst>
              <a:ext uri="{FF2B5EF4-FFF2-40B4-BE49-F238E27FC236}">
                <a16:creationId xmlns:a16="http://schemas.microsoft.com/office/drawing/2014/main" id="{7AC8B374-B020-4234-AE35-F4E4EC29E3E0}"/>
              </a:ext>
            </a:extLst>
          </p:cNvPr>
          <p:cNvSpPr>
            <a:spLocks noGrp="1"/>
          </p:cNvSpPr>
          <p:nvPr>
            <p:ph type="pic" sz="quarter" idx="13"/>
          </p:nvPr>
        </p:nvSpPr>
        <p:spPr>
          <a:xfrm>
            <a:off x="8791576" y="1"/>
            <a:ext cx="3400425" cy="3367473"/>
          </a:xfrm>
          <a:custGeom>
            <a:avLst/>
            <a:gdLst>
              <a:gd name="connsiteX0" fmla="*/ 428976 w 3400425"/>
              <a:gd name="connsiteY0" fmla="*/ 0 h 3367473"/>
              <a:gd name="connsiteX1" fmla="*/ 3400425 w 3400425"/>
              <a:gd name="connsiteY1" fmla="*/ 0 h 3367473"/>
              <a:gd name="connsiteX2" fmla="*/ 3400425 w 3400425"/>
              <a:gd name="connsiteY2" fmla="*/ 2913856 h 3367473"/>
              <a:gd name="connsiteX3" fmla="*/ 3273302 w 3400425"/>
              <a:gd name="connsiteY3" fmla="*/ 3008917 h 3367473"/>
              <a:gd name="connsiteX4" fmla="*/ 2099469 w 3400425"/>
              <a:gd name="connsiteY4" fmla="*/ 3367473 h 3367473"/>
              <a:gd name="connsiteX5" fmla="*/ 0 w 3400425"/>
              <a:gd name="connsiteY5" fmla="*/ 1268004 h 3367473"/>
              <a:gd name="connsiteX6" fmla="*/ 358556 w 3400425"/>
              <a:gd name="connsiteY6" fmla="*/ 94171 h 336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0425" h="3367473">
                <a:moveTo>
                  <a:pt x="428976" y="0"/>
                </a:moveTo>
                <a:lnTo>
                  <a:pt x="3400425" y="0"/>
                </a:lnTo>
                <a:lnTo>
                  <a:pt x="3400425" y="2913856"/>
                </a:lnTo>
                <a:lnTo>
                  <a:pt x="3273302" y="3008917"/>
                </a:lnTo>
                <a:cubicBezTo>
                  <a:pt x="2938225" y="3235291"/>
                  <a:pt x="2534283" y="3367473"/>
                  <a:pt x="2099469" y="3367473"/>
                </a:cubicBezTo>
                <a:cubicBezTo>
                  <a:pt x="939964" y="3367473"/>
                  <a:pt x="0" y="2427509"/>
                  <a:pt x="0" y="1268004"/>
                </a:cubicBezTo>
                <a:cubicBezTo>
                  <a:pt x="0" y="833190"/>
                  <a:pt x="132183" y="429248"/>
                  <a:pt x="358556" y="94171"/>
                </a:cubicBezTo>
                <a:close/>
              </a:path>
            </a:pathLst>
          </a:custGeom>
          <a:solidFill>
            <a:schemeClr val="bg1">
              <a:lumMod val="95000"/>
            </a:schemeClr>
          </a:solidFill>
        </p:spPr>
        <p:txBody>
          <a:bodyPr wrap="square" anchor="ctr" anchorCtr="0">
            <a:noAutofit/>
          </a:bodyPr>
          <a:lstStyle>
            <a:lvl1pPr marL="0" indent="0" algn="ctr">
              <a:buNone/>
              <a:defRPr/>
            </a:lvl1pPr>
          </a:lstStyle>
          <a:p>
            <a:endParaRPr lang="en-US"/>
          </a:p>
        </p:txBody>
      </p:sp>
      <p:sp>
        <p:nvSpPr>
          <p:cNvPr id="13" name="Arc 12">
            <a:extLst>
              <a:ext uri="{FF2B5EF4-FFF2-40B4-BE49-F238E27FC236}">
                <a16:creationId xmlns:a16="http://schemas.microsoft.com/office/drawing/2014/main" id="{0460E7E6-F751-4C6F-82B4-920161AF76D0}"/>
              </a:ext>
            </a:extLst>
          </p:cNvPr>
          <p:cNvSpPr/>
          <p:nvPr userDrawn="1"/>
        </p:nvSpPr>
        <p:spPr>
          <a:xfrm>
            <a:off x="8586598" y="-857249"/>
            <a:ext cx="4568570" cy="4568570"/>
          </a:xfrm>
          <a:prstGeom prst="arc">
            <a:avLst>
              <a:gd name="adj1" fmla="val 4766645"/>
              <a:gd name="adj2" fmla="val 1048758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251798A2-B42F-4A01-A8F1-61E525D15C63}"/>
              </a:ext>
            </a:extLst>
          </p:cNvPr>
          <p:cNvSpPr/>
          <p:nvPr userDrawn="1"/>
        </p:nvSpPr>
        <p:spPr>
          <a:xfrm>
            <a:off x="8379334" y="-1064513"/>
            <a:ext cx="4983098" cy="4983098"/>
          </a:xfrm>
          <a:prstGeom prst="arc">
            <a:avLst>
              <a:gd name="adj1" fmla="val 3945693"/>
              <a:gd name="adj2" fmla="val 11422654"/>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DC1934F7-D09B-4404-B236-74B94B935827}"/>
              </a:ext>
            </a:extLst>
          </p:cNvPr>
          <p:cNvSpPr>
            <a:spLocks noGrp="1"/>
          </p:cNvSpPr>
          <p:nvPr>
            <p:ph type="body" sz="quarter" idx="14"/>
          </p:nvPr>
        </p:nvSpPr>
        <p:spPr>
          <a:xfrm>
            <a:off x="9204542" y="2904423"/>
            <a:ext cx="2028322" cy="2028323"/>
          </a:xfrm>
          <a:prstGeom prst="ellipse">
            <a:avLst/>
          </a:prstGeom>
          <a:solidFill>
            <a:schemeClr val="accent1">
              <a:alpha val="90000"/>
            </a:schemeClr>
          </a:solidFill>
        </p:spPr>
        <p:txBody>
          <a:bodyPr lIns="45720" rIns="45720" anchor="ctr" anchorCtr="0">
            <a:noAutofit/>
          </a:bodyPr>
          <a:lstStyle>
            <a:lvl1pPr marL="0" indent="0" algn="ctr">
              <a:lnSpc>
                <a:spcPct val="100000"/>
              </a:lnSpc>
              <a:spcBef>
                <a:spcPts val="0"/>
              </a:spcBef>
              <a:buNone/>
              <a:defRPr sz="1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09893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er bio">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09C57F67-7878-4527-B292-8E053B77907C}"/>
              </a:ext>
            </a:extLst>
          </p:cNvPr>
          <p:cNvSpPr/>
          <p:nvPr userDrawn="1"/>
        </p:nvSpPr>
        <p:spPr>
          <a:xfrm>
            <a:off x="2924175" y="2724150"/>
            <a:ext cx="1772920" cy="177292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1DA964-E538-461B-AA44-290206FA75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4877A-C895-4F19-844A-EAE30800195C}"/>
              </a:ext>
            </a:extLst>
          </p:cNvPr>
          <p:cNvSpPr>
            <a:spLocks noGrp="1"/>
          </p:cNvSpPr>
          <p:nvPr>
            <p:ph idx="1"/>
          </p:nvPr>
        </p:nvSpPr>
        <p:spPr>
          <a:xfrm>
            <a:off x="5052060" y="2028826"/>
            <a:ext cx="6619875" cy="4233798"/>
          </a:xfrm>
        </p:spPr>
        <p:txBody>
          <a:bodyPr numCol="2" spcCol="365760">
            <a:normAutofit/>
          </a:bodyPr>
          <a:lstStyle>
            <a:lvl1pPr marL="0" indent="0">
              <a:lnSpc>
                <a:spcPct val="113000"/>
              </a:lnSpc>
              <a:buNone/>
              <a:defRPr sz="1400"/>
            </a:lvl1pPr>
            <a:lvl2pPr>
              <a:defRPr sz="1400"/>
            </a:lvl2p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DD3F2EBE-CDAC-4364-8D98-889265C01516}"/>
              </a:ext>
            </a:extLst>
          </p:cNvPr>
          <p:cNvSpPr>
            <a:spLocks noGrp="1"/>
          </p:cNvSpPr>
          <p:nvPr>
            <p:ph type="dt" sz="half" idx="10"/>
          </p:nvPr>
        </p:nvSpPr>
        <p:spPr/>
        <p:txBody>
          <a:bodyPr/>
          <a:lstStyle/>
          <a:p>
            <a:fld id="{04021807-1C55-45AC-9EBD-E11C057D343E}" type="datetime1">
              <a:rPr lang="en-US" smtClean="0"/>
              <a:t>9/26/2023</a:t>
            </a:fld>
            <a:endParaRPr lang="en-US"/>
          </a:p>
        </p:txBody>
      </p:sp>
      <p:sp>
        <p:nvSpPr>
          <p:cNvPr id="5" name="Footer Placeholder 4">
            <a:extLst>
              <a:ext uri="{FF2B5EF4-FFF2-40B4-BE49-F238E27FC236}">
                <a16:creationId xmlns:a16="http://schemas.microsoft.com/office/drawing/2014/main" id="{4E765FF8-9920-470E-851B-DF3564848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69B7B-9E8F-4032-9781-75443F831FCF}"/>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8" name="Picture Placeholder 7">
            <a:extLst>
              <a:ext uri="{FF2B5EF4-FFF2-40B4-BE49-F238E27FC236}">
                <a16:creationId xmlns:a16="http://schemas.microsoft.com/office/drawing/2014/main" id="{AEF898A1-DDC9-4F8B-BC1A-96D5E9075DBD}"/>
              </a:ext>
            </a:extLst>
          </p:cNvPr>
          <p:cNvSpPr>
            <a:spLocks noGrp="1"/>
          </p:cNvSpPr>
          <p:nvPr>
            <p:ph type="pic" sz="quarter" idx="13"/>
          </p:nvPr>
        </p:nvSpPr>
        <p:spPr>
          <a:xfrm>
            <a:off x="845820" y="1485899"/>
            <a:ext cx="2667000" cy="2667000"/>
          </a:xfrm>
          <a:prstGeom prst="ellipse">
            <a:avLst/>
          </a:prstGeom>
          <a:solidFill>
            <a:schemeClr val="bg1">
              <a:lumMod val="95000"/>
            </a:schemeClr>
          </a:solidFill>
        </p:spPr>
        <p:txBody>
          <a:bodyPr anchor="ctr" anchorCtr="0">
            <a:normAutofit/>
          </a:bodyPr>
          <a:lstStyle>
            <a:lvl1pPr marL="0" indent="0" algn="ctr">
              <a:buNone/>
              <a:defRPr sz="1800"/>
            </a:lvl1pPr>
          </a:lstStyle>
          <a:p>
            <a:endParaRPr lang="en-US"/>
          </a:p>
        </p:txBody>
      </p:sp>
      <p:sp>
        <p:nvSpPr>
          <p:cNvPr id="10" name="Arc 9">
            <a:extLst>
              <a:ext uri="{FF2B5EF4-FFF2-40B4-BE49-F238E27FC236}">
                <a16:creationId xmlns:a16="http://schemas.microsoft.com/office/drawing/2014/main" id="{35E1E5A6-12AA-42D3-9A6D-DB3306364A98}"/>
              </a:ext>
            </a:extLst>
          </p:cNvPr>
          <p:cNvSpPr/>
          <p:nvPr userDrawn="1"/>
        </p:nvSpPr>
        <p:spPr>
          <a:xfrm>
            <a:off x="674371" y="1314451"/>
            <a:ext cx="3009900" cy="3009898"/>
          </a:xfrm>
          <a:prstGeom prst="arc">
            <a:avLst>
              <a:gd name="adj1" fmla="val 6153649"/>
              <a:gd name="adj2" fmla="val 133047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E0BEDF70-860C-4597-9501-A5128A14F372}"/>
              </a:ext>
            </a:extLst>
          </p:cNvPr>
          <p:cNvSpPr>
            <a:spLocks noGrp="1"/>
          </p:cNvSpPr>
          <p:nvPr>
            <p:ph type="body" sz="quarter" idx="14"/>
          </p:nvPr>
        </p:nvSpPr>
        <p:spPr>
          <a:xfrm>
            <a:off x="5052061" y="1498600"/>
            <a:ext cx="6644640" cy="396875"/>
          </a:xfrm>
        </p:spPr>
        <p:txBody>
          <a:bodyPr>
            <a:normAutofit/>
          </a:bodyPr>
          <a:lstStyle>
            <a:lvl1pPr marL="0" indent="0">
              <a:buNone/>
              <a:defRPr sz="1800" b="1">
                <a:solidFill>
                  <a:schemeClr val="accent1"/>
                </a:solidFill>
              </a:defRPr>
            </a:lvl1pPr>
            <a:lvl2pPr marL="285750" indent="0">
              <a:buNone/>
              <a:defRPr/>
            </a:lvl2pPr>
          </a:lstStyle>
          <a:p>
            <a:pPr lvl="0"/>
            <a:r>
              <a:rPr lang="en-US"/>
              <a:t>Click to edit Master text styles</a:t>
            </a:r>
          </a:p>
        </p:txBody>
      </p:sp>
      <p:sp>
        <p:nvSpPr>
          <p:cNvPr id="11" name="Arc 10">
            <a:extLst>
              <a:ext uri="{FF2B5EF4-FFF2-40B4-BE49-F238E27FC236}">
                <a16:creationId xmlns:a16="http://schemas.microsoft.com/office/drawing/2014/main" id="{83E2B6C1-C261-4C36-B0F1-29608144B4EC}"/>
              </a:ext>
            </a:extLst>
          </p:cNvPr>
          <p:cNvSpPr/>
          <p:nvPr userDrawn="1"/>
        </p:nvSpPr>
        <p:spPr>
          <a:xfrm>
            <a:off x="502921" y="1143001"/>
            <a:ext cx="3352800" cy="3352798"/>
          </a:xfrm>
          <a:prstGeom prst="arc">
            <a:avLst>
              <a:gd name="adj1" fmla="val 3764528"/>
              <a:gd name="adj2" fmla="val 142751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62074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amp;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DA964-E538-461B-AA44-290206FA75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4877A-C895-4F19-844A-EAE30800195C}"/>
              </a:ext>
            </a:extLst>
          </p:cNvPr>
          <p:cNvSpPr>
            <a:spLocks noGrp="1"/>
          </p:cNvSpPr>
          <p:nvPr>
            <p:ph idx="1"/>
          </p:nvPr>
        </p:nvSpPr>
        <p:spPr>
          <a:xfrm>
            <a:off x="495300" y="1485900"/>
            <a:ext cx="8229600" cy="4764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F2EBE-CDAC-4364-8D98-889265C01516}"/>
              </a:ext>
            </a:extLst>
          </p:cNvPr>
          <p:cNvSpPr>
            <a:spLocks noGrp="1"/>
          </p:cNvSpPr>
          <p:nvPr>
            <p:ph type="dt" sz="half" idx="10"/>
          </p:nvPr>
        </p:nvSpPr>
        <p:spPr/>
        <p:txBody>
          <a:bodyPr/>
          <a:lstStyle/>
          <a:p>
            <a:fld id="{04021807-1C55-45AC-9EBD-E11C057D343E}" type="datetime1">
              <a:rPr lang="en-US" smtClean="0"/>
              <a:t>9/26/2023</a:t>
            </a:fld>
            <a:endParaRPr lang="en-US"/>
          </a:p>
        </p:txBody>
      </p:sp>
      <p:sp>
        <p:nvSpPr>
          <p:cNvPr id="5" name="Footer Placeholder 4">
            <a:extLst>
              <a:ext uri="{FF2B5EF4-FFF2-40B4-BE49-F238E27FC236}">
                <a16:creationId xmlns:a16="http://schemas.microsoft.com/office/drawing/2014/main" id="{4E765FF8-9920-470E-851B-DF3564848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69B7B-9E8F-4032-9781-75443F831FCF}"/>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11" name="Picture Placeholder 10">
            <a:extLst>
              <a:ext uri="{FF2B5EF4-FFF2-40B4-BE49-F238E27FC236}">
                <a16:creationId xmlns:a16="http://schemas.microsoft.com/office/drawing/2014/main" id="{3244790C-31A1-439F-9FF8-EAD55AB510E9}"/>
              </a:ext>
            </a:extLst>
          </p:cNvPr>
          <p:cNvSpPr>
            <a:spLocks noGrp="1"/>
          </p:cNvSpPr>
          <p:nvPr>
            <p:ph type="pic" sz="quarter" idx="13"/>
          </p:nvPr>
        </p:nvSpPr>
        <p:spPr>
          <a:xfrm>
            <a:off x="8619362" y="1256536"/>
            <a:ext cx="3572639" cy="3962400"/>
          </a:xfrm>
          <a:custGeom>
            <a:avLst/>
            <a:gdLst>
              <a:gd name="connsiteX0" fmla="*/ 1981200 w 3572639"/>
              <a:gd name="connsiteY0" fmla="*/ 0 h 3962400"/>
              <a:gd name="connsiteX1" fmla="*/ 3509990 w 3572639"/>
              <a:gd name="connsiteY1" fmla="*/ 720973 h 3962400"/>
              <a:gd name="connsiteX2" fmla="*/ 3572639 w 3572639"/>
              <a:gd name="connsiteY2" fmla="*/ 804752 h 3962400"/>
              <a:gd name="connsiteX3" fmla="*/ 3572639 w 3572639"/>
              <a:gd name="connsiteY3" fmla="*/ 3157649 h 3962400"/>
              <a:gd name="connsiteX4" fmla="*/ 3509990 w 3572639"/>
              <a:gd name="connsiteY4" fmla="*/ 3241428 h 3962400"/>
              <a:gd name="connsiteX5" fmla="*/ 1981200 w 3572639"/>
              <a:gd name="connsiteY5" fmla="*/ 3962400 h 3962400"/>
              <a:gd name="connsiteX6" fmla="*/ 0 w 3572639"/>
              <a:gd name="connsiteY6" fmla="*/ 1981200 h 3962400"/>
              <a:gd name="connsiteX7" fmla="*/ 1981200 w 3572639"/>
              <a:gd name="connsiteY7" fmla="*/ 0 h 39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639" h="3962400">
                <a:moveTo>
                  <a:pt x="1981200" y="0"/>
                </a:moveTo>
                <a:cubicBezTo>
                  <a:pt x="2596680" y="0"/>
                  <a:pt x="3146609" y="280657"/>
                  <a:pt x="3509990" y="720973"/>
                </a:cubicBezTo>
                <a:lnTo>
                  <a:pt x="3572639" y="804752"/>
                </a:lnTo>
                <a:lnTo>
                  <a:pt x="3572639" y="3157649"/>
                </a:lnTo>
                <a:lnTo>
                  <a:pt x="3509990" y="3241428"/>
                </a:lnTo>
                <a:cubicBezTo>
                  <a:pt x="3146609" y="3681744"/>
                  <a:pt x="2596680" y="3962400"/>
                  <a:pt x="1981200" y="3962400"/>
                </a:cubicBezTo>
                <a:cubicBezTo>
                  <a:pt x="887013" y="3962400"/>
                  <a:pt x="0" y="3075387"/>
                  <a:pt x="0" y="1981200"/>
                </a:cubicBezTo>
                <a:cubicBezTo>
                  <a:pt x="0" y="887013"/>
                  <a:pt x="887013" y="0"/>
                  <a:pt x="1981200" y="0"/>
                </a:cubicBezTo>
                <a:close/>
              </a:path>
            </a:pathLst>
          </a:custGeom>
          <a:solidFill>
            <a:schemeClr val="bg1">
              <a:lumMod val="95000"/>
            </a:schemeClr>
          </a:solidFill>
        </p:spPr>
        <p:txBody>
          <a:bodyPr wrap="square" anchor="ctr" anchorCtr="0">
            <a:noAutofit/>
          </a:bodyPr>
          <a:lstStyle>
            <a:lvl1pPr marL="0" indent="0" algn="ctr">
              <a:buNone/>
              <a:defRPr/>
            </a:lvl1pPr>
          </a:lstStyle>
          <a:p>
            <a:endParaRPr lang="en-US"/>
          </a:p>
        </p:txBody>
      </p:sp>
      <p:sp>
        <p:nvSpPr>
          <p:cNvPr id="9" name="Arc 8">
            <a:extLst>
              <a:ext uri="{FF2B5EF4-FFF2-40B4-BE49-F238E27FC236}">
                <a16:creationId xmlns:a16="http://schemas.microsoft.com/office/drawing/2014/main" id="{1B366663-935B-443B-95EC-0984024602A6}"/>
              </a:ext>
            </a:extLst>
          </p:cNvPr>
          <p:cNvSpPr/>
          <p:nvPr userDrawn="1"/>
        </p:nvSpPr>
        <p:spPr>
          <a:xfrm>
            <a:off x="8218550" y="855725"/>
            <a:ext cx="4764023" cy="4764023"/>
          </a:xfrm>
          <a:prstGeom prst="arc">
            <a:avLst>
              <a:gd name="adj1" fmla="val 4144231"/>
              <a:gd name="adj2" fmla="val 13619249"/>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6CE76404-4F35-428F-ADE4-32D0EA6C09B2}"/>
              </a:ext>
            </a:extLst>
          </p:cNvPr>
          <p:cNvSpPr/>
          <p:nvPr userDrawn="1"/>
        </p:nvSpPr>
        <p:spPr>
          <a:xfrm>
            <a:off x="8399524" y="1036700"/>
            <a:ext cx="4402076" cy="4402074"/>
          </a:xfrm>
          <a:prstGeom prst="arc">
            <a:avLst>
              <a:gd name="adj1" fmla="val 4955923"/>
              <a:gd name="adj2" fmla="val 1219031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69424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indoor, several, arranged&#10;&#10;Description automatically generated">
            <a:extLst>
              <a:ext uri="{FF2B5EF4-FFF2-40B4-BE49-F238E27FC236}">
                <a16:creationId xmlns:a16="http://schemas.microsoft.com/office/drawing/2014/main" id="{63DA2A1E-756D-448B-A1A9-A85986F459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625"/>
          <a:stretch/>
        </p:blipFill>
        <p:spPr>
          <a:xfrm rot="5400000">
            <a:off x="2667001" y="-2666998"/>
            <a:ext cx="6857998" cy="12191998"/>
          </a:xfrm>
          <a:prstGeom prst="rect">
            <a:avLst/>
          </a:prstGeom>
        </p:spPr>
      </p:pic>
      <p:sp>
        <p:nvSpPr>
          <p:cNvPr id="25" name="Rectangle 24">
            <a:extLst>
              <a:ext uri="{FF2B5EF4-FFF2-40B4-BE49-F238E27FC236}">
                <a16:creationId xmlns:a16="http://schemas.microsoft.com/office/drawing/2014/main" id="{D68B11BF-6238-484B-B9A8-3030FE37A159}"/>
              </a:ext>
            </a:extLst>
          </p:cNvPr>
          <p:cNvSpPr/>
          <p:nvPr userDrawn="1"/>
        </p:nvSpPr>
        <p:spPr>
          <a:xfrm>
            <a:off x="1" y="0"/>
            <a:ext cx="12191999" cy="6858000"/>
          </a:xfrm>
          <a:prstGeom prst="rect">
            <a:avLst/>
          </a:prstGeom>
          <a:gradFill flip="none" rotWithShape="1">
            <a:gsLst>
              <a:gs pos="7000">
                <a:schemeClr val="tx1">
                  <a:alpha val="96000"/>
                </a:schemeClr>
              </a:gs>
              <a:gs pos="100000">
                <a:schemeClr val="tx2">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96B389-F985-4CB9-A0FE-EDA93E1F37E8}"/>
              </a:ext>
            </a:extLst>
          </p:cNvPr>
          <p:cNvSpPr>
            <a:spLocks noGrp="1"/>
          </p:cNvSpPr>
          <p:nvPr>
            <p:ph type="title" hasCustomPrompt="1"/>
          </p:nvPr>
        </p:nvSpPr>
        <p:spPr>
          <a:xfrm>
            <a:off x="3370521" y="2794981"/>
            <a:ext cx="8821478" cy="830997"/>
          </a:xfrm>
          <a:solidFill>
            <a:schemeClr val="accent1">
              <a:alpha val="83000"/>
            </a:schemeClr>
          </a:solidFill>
        </p:spPr>
        <p:txBody>
          <a:bodyPr wrap="square" lIns="182880" anchor="ctr" anchorCtr="0">
            <a:spAutoFit/>
          </a:bodyPr>
          <a:lstStyle>
            <a:lvl1pPr algn="l">
              <a:lnSpc>
                <a:spcPct val="100000"/>
              </a:lnSpc>
              <a:defRPr sz="4800">
                <a:solidFill>
                  <a:schemeClr val="bg1"/>
                </a:solidFill>
              </a:defRPr>
            </a:lvl1pPr>
          </a:lstStyle>
          <a:p>
            <a:r>
              <a:rPr lang="en-US"/>
              <a:t>Click to edit title</a:t>
            </a:r>
          </a:p>
        </p:txBody>
      </p:sp>
      <p:sp>
        <p:nvSpPr>
          <p:cNvPr id="3" name="Text Placeholder 2">
            <a:extLst>
              <a:ext uri="{FF2B5EF4-FFF2-40B4-BE49-F238E27FC236}">
                <a16:creationId xmlns:a16="http://schemas.microsoft.com/office/drawing/2014/main" id="{3A4DE681-E2E5-42DA-B246-7916E6E0B7AF}"/>
              </a:ext>
            </a:extLst>
          </p:cNvPr>
          <p:cNvSpPr>
            <a:spLocks noGrp="1"/>
          </p:cNvSpPr>
          <p:nvPr>
            <p:ph type="body" idx="1"/>
          </p:nvPr>
        </p:nvSpPr>
        <p:spPr>
          <a:xfrm>
            <a:off x="4412512" y="3774559"/>
            <a:ext cx="7779486" cy="414670"/>
          </a:xfrm>
          <a:solidFill>
            <a:schemeClr val="tx1">
              <a:alpha val="52000"/>
            </a:schemeClr>
          </a:solidFill>
        </p:spPr>
        <p:txBody>
          <a:bodyPr anchor="ctr" anchorCtr="0">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36253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80D2F-C3AF-4433-8B93-2749CEB8A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9E876-B336-4B1C-ACE8-0E1D6BC2EAEB}"/>
              </a:ext>
            </a:extLst>
          </p:cNvPr>
          <p:cNvSpPr>
            <a:spLocks noGrp="1"/>
          </p:cNvSpPr>
          <p:nvPr>
            <p:ph sz="half" idx="1"/>
          </p:nvPr>
        </p:nvSpPr>
        <p:spPr>
          <a:xfrm>
            <a:off x="495300" y="1485899"/>
            <a:ext cx="5524500" cy="4764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A12746-D088-46FF-A0B5-496507E6BC1F}"/>
              </a:ext>
            </a:extLst>
          </p:cNvPr>
          <p:cNvSpPr>
            <a:spLocks noGrp="1"/>
          </p:cNvSpPr>
          <p:nvPr>
            <p:ph sz="half" idx="2"/>
          </p:nvPr>
        </p:nvSpPr>
        <p:spPr>
          <a:xfrm>
            <a:off x="6172200" y="1485899"/>
            <a:ext cx="5524500" cy="4764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CE463D-1D15-4C8E-8904-FB1015E32750}"/>
              </a:ext>
            </a:extLst>
          </p:cNvPr>
          <p:cNvSpPr>
            <a:spLocks noGrp="1"/>
          </p:cNvSpPr>
          <p:nvPr>
            <p:ph type="dt" sz="half" idx="10"/>
          </p:nvPr>
        </p:nvSpPr>
        <p:spPr/>
        <p:txBody>
          <a:bodyPr/>
          <a:lstStyle/>
          <a:p>
            <a:fld id="{017153DD-18CF-451E-A68A-C837A50CA867}" type="datetime1">
              <a:rPr lang="en-US" smtClean="0"/>
              <a:t>9/26/2023</a:t>
            </a:fld>
            <a:endParaRPr lang="en-US"/>
          </a:p>
        </p:txBody>
      </p:sp>
      <p:sp>
        <p:nvSpPr>
          <p:cNvPr id="6" name="Footer Placeholder 5">
            <a:extLst>
              <a:ext uri="{FF2B5EF4-FFF2-40B4-BE49-F238E27FC236}">
                <a16:creationId xmlns:a16="http://schemas.microsoft.com/office/drawing/2014/main" id="{A867834A-E3EB-4D55-8696-548EFFECDE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984DCF-BBB5-4E65-B279-A2351F1066B1}"/>
              </a:ext>
            </a:extLst>
          </p:cNvPr>
          <p:cNvSpPr>
            <a:spLocks noGrp="1"/>
          </p:cNvSpPr>
          <p:nvPr>
            <p:ph type="sldNum" sz="quarter" idx="12"/>
          </p:nvPr>
        </p:nvSpPr>
        <p:spPr/>
        <p:txBody>
          <a:bodyPr/>
          <a:lstStyle/>
          <a:p>
            <a:fld id="{B5915699-0F63-4C61-80D8-C6D5EC39C3C1}" type="slidenum">
              <a:rPr lang="en-US" smtClean="0"/>
              <a:t>‹#›</a:t>
            </a:fld>
            <a:endParaRPr lang="en-US"/>
          </a:p>
        </p:txBody>
      </p:sp>
    </p:spTree>
    <p:extLst>
      <p:ext uri="{BB962C8B-B14F-4D97-AF65-F5344CB8AC3E}">
        <p14:creationId xmlns:p14="http://schemas.microsoft.com/office/powerpoint/2010/main" val="4007384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FC91C-80A3-4B52-B579-11C632E77F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C467AB-EF55-4F72-9B85-B8EC69A6B46E}"/>
              </a:ext>
            </a:extLst>
          </p:cNvPr>
          <p:cNvSpPr>
            <a:spLocks noGrp="1"/>
          </p:cNvSpPr>
          <p:nvPr>
            <p:ph type="dt" sz="half" idx="10"/>
          </p:nvPr>
        </p:nvSpPr>
        <p:spPr/>
        <p:txBody>
          <a:bodyPr/>
          <a:lstStyle/>
          <a:p>
            <a:fld id="{1CD4D292-55DA-4D08-B17E-ACE5FA50D9C1}" type="datetime1">
              <a:rPr lang="en-US" smtClean="0"/>
              <a:t>9/26/2023</a:t>
            </a:fld>
            <a:endParaRPr lang="en-US"/>
          </a:p>
        </p:txBody>
      </p:sp>
      <p:sp>
        <p:nvSpPr>
          <p:cNvPr id="4" name="Footer Placeholder 3">
            <a:extLst>
              <a:ext uri="{FF2B5EF4-FFF2-40B4-BE49-F238E27FC236}">
                <a16:creationId xmlns:a16="http://schemas.microsoft.com/office/drawing/2014/main" id="{CA783CA8-E341-4099-A391-671AE35314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4C484B-A738-42FF-B046-03CBEC0DF75E}"/>
              </a:ext>
            </a:extLst>
          </p:cNvPr>
          <p:cNvSpPr>
            <a:spLocks noGrp="1"/>
          </p:cNvSpPr>
          <p:nvPr>
            <p:ph type="sldNum" sz="quarter" idx="12"/>
          </p:nvPr>
        </p:nvSpPr>
        <p:spPr/>
        <p:txBody>
          <a:bodyPr/>
          <a:lstStyle/>
          <a:p>
            <a:fld id="{B5915699-0F63-4C61-80D8-C6D5EC39C3C1}" type="slidenum">
              <a:rPr lang="en-US" smtClean="0"/>
              <a:t>‹#›</a:t>
            </a:fld>
            <a:endParaRPr lang="en-US"/>
          </a:p>
        </p:txBody>
      </p:sp>
    </p:spTree>
    <p:extLst>
      <p:ext uri="{BB962C8B-B14F-4D97-AF65-F5344CB8AC3E}">
        <p14:creationId xmlns:p14="http://schemas.microsoft.com/office/powerpoint/2010/main" val="2589831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Thin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97B4352-D1BB-4505-834E-666925B7C3CC}"/>
              </a:ext>
            </a:extLst>
          </p:cNvPr>
          <p:cNvSpPr>
            <a:spLocks noGrp="1"/>
          </p:cNvSpPr>
          <p:nvPr>
            <p:ph type="pic" sz="quarter" idx="13"/>
          </p:nvPr>
        </p:nvSpPr>
        <p:spPr>
          <a:xfrm>
            <a:off x="0" y="1"/>
            <a:ext cx="6532646" cy="5470357"/>
          </a:xfrm>
          <a:custGeom>
            <a:avLst/>
            <a:gdLst>
              <a:gd name="connsiteX0" fmla="*/ 0 w 6532646"/>
              <a:gd name="connsiteY0" fmla="*/ 0 h 5470357"/>
              <a:gd name="connsiteX1" fmla="*/ 6000618 w 6532646"/>
              <a:gd name="connsiteY1" fmla="*/ 0 h 5470357"/>
              <a:gd name="connsiteX2" fmla="*/ 6098727 w 6532646"/>
              <a:gd name="connsiteY2" fmla="*/ 161492 h 5470357"/>
              <a:gd name="connsiteX3" fmla="*/ 6532646 w 6532646"/>
              <a:gd name="connsiteY3" fmla="*/ 1875171 h 5470357"/>
              <a:gd name="connsiteX4" fmla="*/ 2937460 w 6532646"/>
              <a:gd name="connsiteY4" fmla="*/ 5470357 h 5470357"/>
              <a:gd name="connsiteX5" fmla="*/ 163240 w 6532646"/>
              <a:gd name="connsiteY5" fmla="*/ 4162043 h 5470357"/>
              <a:gd name="connsiteX6" fmla="*/ 0 w 6532646"/>
              <a:gd name="connsiteY6" fmla="*/ 3943746 h 547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2646" h="5470357">
                <a:moveTo>
                  <a:pt x="0" y="0"/>
                </a:moveTo>
                <a:lnTo>
                  <a:pt x="6000618" y="0"/>
                </a:lnTo>
                <a:lnTo>
                  <a:pt x="6098727" y="161492"/>
                </a:lnTo>
                <a:cubicBezTo>
                  <a:pt x="6375457" y="670906"/>
                  <a:pt x="6532646" y="1254682"/>
                  <a:pt x="6532646" y="1875171"/>
                </a:cubicBezTo>
                <a:cubicBezTo>
                  <a:pt x="6532646" y="3860737"/>
                  <a:pt x="4923026" y="5470357"/>
                  <a:pt x="2937460" y="5470357"/>
                </a:cubicBezTo>
                <a:cubicBezTo>
                  <a:pt x="1820579" y="5470357"/>
                  <a:pt x="822650" y="4961063"/>
                  <a:pt x="163240" y="4162043"/>
                </a:cubicBezTo>
                <a:lnTo>
                  <a:pt x="0" y="3943746"/>
                </a:lnTo>
                <a:close/>
              </a:path>
            </a:pathLst>
          </a:custGeom>
          <a:solidFill>
            <a:schemeClr val="bg1">
              <a:lumMod val="95000"/>
            </a:schemeClr>
          </a:solidFill>
          <a:ln>
            <a:noFill/>
          </a:ln>
        </p:spPr>
        <p:txBody>
          <a:bodyPr wrap="square" anchor="ctr" anchorCtr="0">
            <a:noAutofit/>
          </a:bodyPr>
          <a:lstStyle>
            <a:lvl1pPr marL="0" indent="0" algn="ctr">
              <a:buNone/>
              <a:defRPr/>
            </a:lvl1pPr>
          </a:lstStyle>
          <a:p>
            <a:endParaRPr lang="en-US"/>
          </a:p>
        </p:txBody>
      </p:sp>
      <p:sp>
        <p:nvSpPr>
          <p:cNvPr id="2" name="Title 1">
            <a:extLst>
              <a:ext uri="{FF2B5EF4-FFF2-40B4-BE49-F238E27FC236}">
                <a16:creationId xmlns:a16="http://schemas.microsoft.com/office/drawing/2014/main" id="{74CFC91C-80A3-4B52-B579-11C632E77F6E}"/>
              </a:ext>
            </a:extLst>
          </p:cNvPr>
          <p:cNvSpPr>
            <a:spLocks noGrp="1"/>
          </p:cNvSpPr>
          <p:nvPr>
            <p:ph type="title"/>
          </p:nvPr>
        </p:nvSpPr>
        <p:spPr>
          <a:xfrm>
            <a:off x="7074650" y="3698973"/>
            <a:ext cx="5117350" cy="640080"/>
          </a:xfrm>
        </p:spPr>
        <p:txBody>
          <a:bodyPr>
            <a:noAutofit/>
          </a:bodyPr>
          <a:lstStyle>
            <a:lvl1pPr>
              <a:defRPr sz="5400" cap="all" baseline="0"/>
            </a:lvl1pPr>
          </a:lstStyle>
          <a:p>
            <a:r>
              <a:rPr lang="en-US"/>
              <a:t>Click to edit</a:t>
            </a:r>
          </a:p>
        </p:txBody>
      </p:sp>
      <p:sp>
        <p:nvSpPr>
          <p:cNvPr id="3" name="Date Placeholder 2">
            <a:extLst>
              <a:ext uri="{FF2B5EF4-FFF2-40B4-BE49-F238E27FC236}">
                <a16:creationId xmlns:a16="http://schemas.microsoft.com/office/drawing/2014/main" id="{10C467AB-EF55-4F72-9B85-B8EC69A6B46E}"/>
              </a:ext>
            </a:extLst>
          </p:cNvPr>
          <p:cNvSpPr>
            <a:spLocks noGrp="1"/>
          </p:cNvSpPr>
          <p:nvPr>
            <p:ph type="dt" sz="half" idx="10"/>
          </p:nvPr>
        </p:nvSpPr>
        <p:spPr/>
        <p:txBody>
          <a:bodyPr/>
          <a:lstStyle/>
          <a:p>
            <a:fld id="{1CD4D292-55DA-4D08-B17E-ACE5FA50D9C1}" type="datetime1">
              <a:rPr lang="en-US" smtClean="0"/>
              <a:t>9/26/2023</a:t>
            </a:fld>
            <a:endParaRPr lang="en-US"/>
          </a:p>
        </p:txBody>
      </p:sp>
      <p:sp>
        <p:nvSpPr>
          <p:cNvPr id="4" name="Footer Placeholder 3">
            <a:extLst>
              <a:ext uri="{FF2B5EF4-FFF2-40B4-BE49-F238E27FC236}">
                <a16:creationId xmlns:a16="http://schemas.microsoft.com/office/drawing/2014/main" id="{CA783CA8-E341-4099-A391-671AE35314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4C484B-A738-42FF-B046-03CBEC0DF75E}"/>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6" name="Oval 5">
            <a:extLst>
              <a:ext uri="{FF2B5EF4-FFF2-40B4-BE49-F238E27FC236}">
                <a16:creationId xmlns:a16="http://schemas.microsoft.com/office/drawing/2014/main" id="{755A2FB0-9CD1-48A1-ADF9-A919F02759B3}"/>
              </a:ext>
            </a:extLst>
          </p:cNvPr>
          <p:cNvSpPr/>
          <p:nvPr userDrawn="1"/>
        </p:nvSpPr>
        <p:spPr>
          <a:xfrm>
            <a:off x="6096000" y="3563567"/>
            <a:ext cx="942975" cy="9429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latin typeface="Arial Black" panose="020B0A04020102020204" pitchFamily="34" charset="0"/>
              </a:rPr>
              <a:t>1</a:t>
            </a:r>
          </a:p>
        </p:txBody>
      </p:sp>
      <p:sp>
        <p:nvSpPr>
          <p:cNvPr id="15" name="Text Placeholder 14">
            <a:extLst>
              <a:ext uri="{FF2B5EF4-FFF2-40B4-BE49-F238E27FC236}">
                <a16:creationId xmlns:a16="http://schemas.microsoft.com/office/drawing/2014/main" id="{57D95B0D-8F05-430D-B872-D3B51CE4AB39}"/>
              </a:ext>
            </a:extLst>
          </p:cNvPr>
          <p:cNvSpPr>
            <a:spLocks noGrp="1"/>
          </p:cNvSpPr>
          <p:nvPr>
            <p:ph type="body" sz="quarter" idx="14" hasCustomPrompt="1"/>
          </p:nvPr>
        </p:nvSpPr>
        <p:spPr>
          <a:xfrm>
            <a:off x="7176977" y="4392853"/>
            <a:ext cx="4710223" cy="640080"/>
          </a:xfrm>
        </p:spPr>
        <p:txBody>
          <a:bodyPr>
            <a:normAutofit/>
          </a:bodyPr>
          <a:lstStyle>
            <a:lvl1pPr marL="0" indent="0">
              <a:buNone/>
              <a:defRPr sz="3200"/>
            </a:lvl1pPr>
          </a:lstStyle>
          <a:p>
            <a:pPr lvl="0"/>
            <a:r>
              <a:rPr lang="en-US"/>
              <a:t>Click to edit text styles</a:t>
            </a:r>
          </a:p>
        </p:txBody>
      </p:sp>
    </p:spTree>
    <p:extLst>
      <p:ext uri="{BB962C8B-B14F-4D97-AF65-F5344CB8AC3E}">
        <p14:creationId xmlns:p14="http://schemas.microsoft.com/office/powerpoint/2010/main" val="3712823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heme" Target="../theme/theme2.xml"/><Relationship Id="rId7" Type="http://schemas.openxmlformats.org/officeDocument/2006/relationships/oleObject" Target="../embeddings/oleObject1.bin"/><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descr="A close up of a yellow surface&#10;&#10;Description automatically generated with low confidence">
            <a:extLst>
              <a:ext uri="{FF2B5EF4-FFF2-40B4-BE49-F238E27FC236}">
                <a16:creationId xmlns:a16="http://schemas.microsoft.com/office/drawing/2014/main" id="{01CDD7BF-5523-4041-8061-9344446639CB}"/>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24786" r="480" b="68187"/>
          <a:stretch/>
        </p:blipFill>
        <p:spPr>
          <a:xfrm>
            <a:off x="4279900" y="6485860"/>
            <a:ext cx="7912100" cy="372140"/>
          </a:xfrm>
          <a:prstGeom prst="rect">
            <a:avLst/>
          </a:prstGeom>
        </p:spPr>
      </p:pic>
      <p:sp>
        <p:nvSpPr>
          <p:cNvPr id="8" name="Rectangle 7">
            <a:extLst>
              <a:ext uri="{FF2B5EF4-FFF2-40B4-BE49-F238E27FC236}">
                <a16:creationId xmlns:a16="http://schemas.microsoft.com/office/drawing/2014/main" id="{9DB7EDB3-1F32-4125-8CB3-0EEFA3751E49}"/>
              </a:ext>
            </a:extLst>
          </p:cNvPr>
          <p:cNvSpPr/>
          <p:nvPr userDrawn="1"/>
        </p:nvSpPr>
        <p:spPr>
          <a:xfrm>
            <a:off x="0" y="6485860"/>
            <a:ext cx="9962707" cy="372140"/>
          </a:xfrm>
          <a:prstGeom prst="rect">
            <a:avLst/>
          </a:prstGeom>
          <a:gradFill flip="none" rotWithShape="1">
            <a:gsLst>
              <a:gs pos="6100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434CD2C-CABF-4687-A303-B09BF6804338}"/>
              </a:ext>
            </a:extLst>
          </p:cNvPr>
          <p:cNvSpPr>
            <a:spLocks noGrp="1"/>
          </p:cNvSpPr>
          <p:nvPr>
            <p:ph type="title"/>
          </p:nvPr>
        </p:nvSpPr>
        <p:spPr>
          <a:xfrm>
            <a:off x="495300" y="457200"/>
            <a:ext cx="11201400" cy="640080"/>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FF8B073B-8565-4118-BD9A-4526647FF59A}"/>
              </a:ext>
            </a:extLst>
          </p:cNvPr>
          <p:cNvSpPr>
            <a:spLocks noGrp="1"/>
          </p:cNvSpPr>
          <p:nvPr>
            <p:ph type="body" idx="1"/>
          </p:nvPr>
        </p:nvSpPr>
        <p:spPr>
          <a:xfrm>
            <a:off x="495300" y="1485900"/>
            <a:ext cx="11201400" cy="47640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0F99A6F-D0FF-429A-B74B-988691ACFD6A}"/>
              </a:ext>
            </a:extLst>
          </p:cNvPr>
          <p:cNvSpPr>
            <a:spLocks noGrp="1"/>
          </p:cNvSpPr>
          <p:nvPr>
            <p:ph type="ftr" sz="quarter" idx="3"/>
          </p:nvPr>
        </p:nvSpPr>
        <p:spPr>
          <a:xfrm>
            <a:off x="2362200" y="6559169"/>
            <a:ext cx="3566160" cy="219456"/>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5ABBC873-8801-48F4-81EC-CC141B104D84}"/>
              </a:ext>
            </a:extLst>
          </p:cNvPr>
          <p:cNvSpPr>
            <a:spLocks noGrp="1"/>
          </p:cNvSpPr>
          <p:nvPr>
            <p:ph type="sldNum" sz="quarter" idx="4"/>
          </p:nvPr>
        </p:nvSpPr>
        <p:spPr>
          <a:xfrm>
            <a:off x="11138526" y="6559169"/>
            <a:ext cx="481974" cy="219456"/>
          </a:xfrm>
          <a:prstGeom prst="rect">
            <a:avLst/>
          </a:prstGeom>
          <a:noFill/>
        </p:spPr>
        <p:txBody>
          <a:bodyPr vert="horz" lIns="91440" tIns="45720" rIns="91440" bIns="45720" rtlCol="0" anchor="ctr"/>
          <a:lstStyle>
            <a:lvl1pPr algn="r">
              <a:defRPr sz="1200">
                <a:solidFill>
                  <a:schemeClr val="bg1"/>
                </a:solidFill>
              </a:defRPr>
            </a:lvl1pPr>
          </a:lstStyle>
          <a:p>
            <a:fld id="{B5915699-0F63-4C61-80D8-C6D5EC39C3C1}" type="slidenum">
              <a:rPr lang="en-US" smtClean="0"/>
              <a:pPr/>
              <a:t>‹#›</a:t>
            </a:fld>
            <a:endParaRPr lang="en-US"/>
          </a:p>
        </p:txBody>
      </p:sp>
      <p:sp>
        <p:nvSpPr>
          <p:cNvPr id="4" name="Date Placeholder 3">
            <a:extLst>
              <a:ext uri="{FF2B5EF4-FFF2-40B4-BE49-F238E27FC236}">
                <a16:creationId xmlns:a16="http://schemas.microsoft.com/office/drawing/2014/main" id="{B0858534-20FF-428C-A5B5-E792690EEFB4}"/>
              </a:ext>
            </a:extLst>
          </p:cNvPr>
          <p:cNvSpPr>
            <a:spLocks noGrp="1"/>
          </p:cNvSpPr>
          <p:nvPr>
            <p:ph type="dt" sz="half" idx="2"/>
          </p:nvPr>
        </p:nvSpPr>
        <p:spPr>
          <a:xfrm>
            <a:off x="1457325" y="6559169"/>
            <a:ext cx="914400" cy="219456"/>
          </a:xfrm>
          <a:prstGeom prst="rect">
            <a:avLst/>
          </a:prstGeom>
        </p:spPr>
        <p:txBody>
          <a:bodyPr vert="horz" lIns="91440" tIns="45720" rIns="91440" bIns="45720" rtlCol="0" anchor="ctr"/>
          <a:lstStyle>
            <a:lvl1pPr algn="l">
              <a:defRPr sz="1200">
                <a:solidFill>
                  <a:schemeClr val="bg1"/>
                </a:solidFill>
              </a:defRPr>
            </a:lvl1pPr>
          </a:lstStyle>
          <a:p>
            <a:fld id="{2E00B8AE-DF69-4F86-ADE3-928BC0E92655}" type="datetime1">
              <a:rPr lang="en-US" smtClean="0"/>
              <a:t>9/26/2023</a:t>
            </a:fld>
            <a:endParaRPr lang="en-US"/>
          </a:p>
        </p:txBody>
      </p:sp>
      <p:pic>
        <p:nvPicPr>
          <p:cNvPr id="10" name="Picture 9" descr="Logo&#10;&#10;Description automatically generated">
            <a:extLst>
              <a:ext uri="{FF2B5EF4-FFF2-40B4-BE49-F238E27FC236}">
                <a16:creationId xmlns:a16="http://schemas.microsoft.com/office/drawing/2014/main" id="{376DEE15-4979-469B-8A1E-7FC35BE4BE9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35255" y="5939940"/>
            <a:ext cx="1188720" cy="830557"/>
          </a:xfrm>
          <a:prstGeom prst="rect">
            <a:avLst/>
          </a:prstGeom>
        </p:spPr>
      </p:pic>
    </p:spTree>
    <p:extLst>
      <p:ext uri="{BB962C8B-B14F-4D97-AF65-F5344CB8AC3E}">
        <p14:creationId xmlns:p14="http://schemas.microsoft.com/office/powerpoint/2010/main" val="34444951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8" r:id="rId4"/>
    <p:sldLayoutId id="2147483656" r:id="rId5"/>
    <p:sldLayoutId id="2147483651" r:id="rId6"/>
    <p:sldLayoutId id="2147483652" r:id="rId7"/>
    <p:sldLayoutId id="2147483654" r:id="rId8"/>
    <p:sldLayoutId id="2147483661" r:id="rId9"/>
    <p:sldLayoutId id="2147483660" r:id="rId10"/>
    <p:sldLayoutId id="2147483657" r:id="rId11"/>
    <p:sldLayoutId id="2147483655" r:id="rId12"/>
    <p:sldLayoutId id="2147483664" r:id="rId13"/>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lumMod val="65000"/>
              <a:lumOff val="35000"/>
            </a:schemeClr>
          </a:solidFill>
          <a:latin typeface="+mn-lt"/>
          <a:ea typeface="+mn-ea"/>
          <a:cs typeface="+mn-cs"/>
        </a:defRPr>
      </a:lvl1pPr>
      <a:lvl2pPr marL="51435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857250" indent="-228600" algn="l" defTabSz="914400" rtl="0" eaLnBrk="1" latinLnBrk="0" hangingPunct="1">
        <a:lnSpc>
          <a:spcPct val="90000"/>
        </a:lnSpc>
        <a:spcBef>
          <a:spcPts val="500"/>
        </a:spcBef>
        <a:buClr>
          <a:schemeClr val="accent1">
            <a:lumMod val="60000"/>
            <a:lumOff val="40000"/>
          </a:schemeClr>
        </a:buClr>
        <a:buFont typeface="Wingdings" panose="05000000000000000000" pitchFamily="2" charset="2"/>
        <a:buChar char="§"/>
        <a:defRPr sz="1800" kern="1200">
          <a:solidFill>
            <a:schemeClr val="tx1">
              <a:lumMod val="65000"/>
              <a:lumOff val="35000"/>
            </a:schemeClr>
          </a:solidFill>
          <a:latin typeface="+mn-lt"/>
          <a:ea typeface="+mn-ea"/>
          <a:cs typeface="+mn-cs"/>
        </a:defRPr>
      </a:lvl3pPr>
      <a:lvl4pPr marL="120015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lumMod val="65000"/>
              <a:lumOff val="35000"/>
            </a:schemeClr>
          </a:solidFill>
          <a:latin typeface="+mn-lt"/>
          <a:ea typeface="+mn-ea"/>
          <a:cs typeface="+mn-cs"/>
        </a:defRPr>
      </a:lvl4pPr>
      <a:lvl5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312" userDrawn="1">
          <p15:clr>
            <a:srgbClr val="F26B43"/>
          </p15:clr>
        </p15:guide>
        <p15:guide id="3" pos="7368" userDrawn="1">
          <p15:clr>
            <a:srgbClr val="F26B43"/>
          </p15:clr>
        </p15:guide>
        <p15:guide id="4" orient="horz" pos="93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886"/>
            <a:ext cx="12192000" cy="664972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167845"/>
            <a:ext cx="12192000" cy="701040"/>
          </a:xfrm>
          <a:prstGeom prst="rect">
            <a:avLst/>
          </a:prstGeom>
        </p:spPr>
      </p:pic>
      <p:graphicFrame>
        <p:nvGraphicFramePr>
          <p:cNvPr id="6" name="Object 5" hidden="1"/>
          <p:cNvGraphicFramePr>
            <a:graphicFrameLocks noChangeAspect="1"/>
          </p:cNvGraphicFramePr>
          <p:nvPr>
            <p:custDataLst>
              <p:tags r:id="rId4"/>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7" imgW="360" imgH="360" progId="">
                  <p:embed/>
                </p:oleObj>
              </mc:Choice>
              <mc:Fallback>
                <p:oleObj name="think-cell Slide" r:id="rId7" imgW="360" imgH="360" progId="">
                  <p:embed/>
                  <p:pic>
                    <p:nvPicPr>
                      <p:cNvPr id="6" name="Object 5"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607101" y="6477002"/>
            <a:ext cx="1628100" cy="123111"/>
          </a:xfrm>
          <a:prstGeom prst="rect">
            <a:avLst/>
          </a:prstGeom>
          <a:noFill/>
        </p:spPr>
        <p:txBody>
          <a:bodyPr wrap="square" lIns="0" tIns="0" rIns="0" bIns="0" rtlCol="0">
            <a:spAutoFit/>
          </a:bodyPr>
          <a:lstStyle/>
          <a:p>
            <a:r>
              <a:rPr lang="en-US" sz="800" b="1" i="1" cap="all">
                <a:solidFill>
                  <a:srgbClr val="303E49"/>
                </a:solidFill>
                <a:latin typeface="Myriad Pro" charset="0"/>
                <a:ea typeface="Myriad Pro" charset="0"/>
                <a:cs typeface="Myriad Pro" charset="0"/>
              </a:rPr>
              <a:t>Lallemand Brewing</a:t>
            </a:r>
          </a:p>
        </p:txBody>
      </p:sp>
      <p:sp>
        <p:nvSpPr>
          <p:cNvPr id="14" name="Title Placeholder 1"/>
          <p:cNvSpPr>
            <a:spLocks noGrp="1"/>
          </p:cNvSpPr>
          <p:nvPr>
            <p:ph type="title"/>
          </p:nvPr>
        </p:nvSpPr>
        <p:spPr>
          <a:xfrm>
            <a:off x="607100" y="415827"/>
            <a:ext cx="10972800" cy="818392"/>
          </a:xfrm>
          <a:prstGeom prst="rect">
            <a:avLst/>
          </a:prstGeom>
        </p:spPr>
        <p:txBody>
          <a:bodyPr vert="horz" lIns="91440" tIns="45720" rIns="91440" bIns="45720" rtlCol="0" anchor="ctr">
            <a:normAutofit/>
          </a:bodyPr>
          <a:lstStyle/>
          <a:p>
            <a:r>
              <a:rPr lang="en-US"/>
              <a:t>Click to edit Master title style</a:t>
            </a:r>
          </a:p>
        </p:txBody>
      </p:sp>
      <p:sp>
        <p:nvSpPr>
          <p:cNvPr id="15" name="Text Placeholder 2"/>
          <p:cNvSpPr>
            <a:spLocks noGrp="1"/>
          </p:cNvSpPr>
          <p:nvPr>
            <p:ph type="body" idx="1"/>
          </p:nvPr>
        </p:nvSpPr>
        <p:spPr>
          <a:xfrm>
            <a:off x="609600" y="1524000"/>
            <a:ext cx="10972800" cy="4226413"/>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470417924"/>
      </p:ext>
    </p:extLst>
  </p:cSld>
  <p:clrMap bg1="lt1" tx1="dk1" bg2="lt2" tx2="dk2" accent1="accent1" accent2="accent2" accent3="accent3" accent4="accent4" accent5="accent5" accent6="accent6" hlink="hlink" folHlink="folHlink"/>
  <p:sldLayoutIdLst>
    <p:sldLayoutId id="2147483666" r:id="rId1"/>
    <p:sldLayoutId id="2147483668" r:id="rId2"/>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spcBef>
          <a:spcPct val="0"/>
        </a:spcBef>
        <a:buNone/>
        <a:defRPr sz="4400" b="0" kern="1200">
          <a:solidFill>
            <a:schemeClr val="bg1"/>
          </a:solidFill>
          <a:latin typeface="Bebas Neue" charset="0"/>
          <a:ea typeface="Bebas Neue" charset="0"/>
          <a:cs typeface="Bebas Neue" charset="0"/>
        </a:defRPr>
      </a:lvl1pPr>
    </p:titleStyle>
    <p:bodyStyle>
      <a:lvl1pPr marL="342900" indent="-342900" algn="l" defTabSz="914400" rtl="0" eaLnBrk="1" latinLnBrk="0" hangingPunct="1">
        <a:spcBef>
          <a:spcPct val="20000"/>
        </a:spcBef>
        <a:buClr>
          <a:srgbClr val="ED1B34"/>
        </a:buClr>
        <a:buFont typeface="Arial" pitchFamily="34" charset="0"/>
        <a:buNone/>
        <a:defRPr sz="2800" kern="1200">
          <a:solidFill>
            <a:schemeClr val="bg1"/>
          </a:solidFill>
          <a:latin typeface="Myriad Pro" charset="0"/>
          <a:ea typeface="Myriad Pro" charset="0"/>
          <a:cs typeface="Myriad Pro" charset="0"/>
        </a:defRPr>
      </a:lvl1pPr>
      <a:lvl2pPr marL="742950" indent="-285750" algn="l" defTabSz="914400" rtl="0" eaLnBrk="1" latinLnBrk="0" hangingPunct="1">
        <a:spcBef>
          <a:spcPct val="20000"/>
        </a:spcBef>
        <a:buClr>
          <a:srgbClr val="ED1B34"/>
        </a:buClr>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ED1B34"/>
        </a:buClr>
        <a:buFont typeface="Arial" pitchFamily="34" charset="0"/>
        <a:buNone/>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ED1B34"/>
        </a:buClr>
        <a:buFont typeface="Arial" pitchFamily="34" charset="0"/>
        <a:buNone/>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ED1B34"/>
        </a:buClr>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www.mbaa.com/brewresources/foodsafety/Pages/default.aspx"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hyperlink" Target="https://www.youtube.com/watch?v=Js4mhhJxNtQ" TargetMode="External"/><Relationship Id="rId4" Type="http://schemas.openxmlformats.org/officeDocument/2006/relationships/hyperlink" Target="https://www.lallemandbrewing.com/wp-content/uploads/2023/06/NABLAB-BP-ENG-Digital-LalBrew.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mailto:mbrowning@lallemand.com" TargetMode="External"/><Relationship Id="rId2" Type="http://schemas.openxmlformats.org/officeDocument/2006/relationships/hyperlink" Target="mailto:svanzandycke@lallemand.com"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4.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5EF68-433B-4884-B280-334BD444E7D3}"/>
              </a:ext>
            </a:extLst>
          </p:cNvPr>
          <p:cNvSpPr>
            <a:spLocks noGrp="1"/>
          </p:cNvSpPr>
          <p:nvPr>
            <p:ph type="ctrTitle"/>
          </p:nvPr>
        </p:nvSpPr>
        <p:spPr>
          <a:xfrm>
            <a:off x="4655127" y="843148"/>
            <a:ext cx="7536874" cy="2938278"/>
          </a:xfrm>
        </p:spPr>
        <p:txBody>
          <a:bodyPr/>
          <a:lstStyle/>
          <a:p>
            <a:pPr algn="ctr"/>
            <a:r>
              <a:rPr lang="en-US" sz="3200"/>
              <a:t>A Short Dive into a Novel Maltose Negative </a:t>
            </a:r>
            <a:r>
              <a:rPr lang="en-US" sz="3200" i="1"/>
              <a:t>Saccharomyces cerevisiae </a:t>
            </a:r>
            <a:r>
              <a:rPr lang="en-US" sz="3200"/>
              <a:t>strain: </a:t>
            </a:r>
            <a:br>
              <a:rPr lang="en-US" sz="3200"/>
            </a:br>
            <a:r>
              <a:rPr lang="en-US" sz="3200"/>
              <a:t>Hybrid Technology and Flavor Benefits</a:t>
            </a:r>
          </a:p>
        </p:txBody>
      </p:sp>
      <p:sp>
        <p:nvSpPr>
          <p:cNvPr id="3" name="TextBox 2">
            <a:extLst>
              <a:ext uri="{FF2B5EF4-FFF2-40B4-BE49-F238E27FC236}">
                <a16:creationId xmlns:a16="http://schemas.microsoft.com/office/drawing/2014/main" id="{5A3C9639-4B5C-00D2-FAED-3ADE94EC5225}"/>
              </a:ext>
            </a:extLst>
          </p:cNvPr>
          <p:cNvSpPr txBox="1"/>
          <p:nvPr/>
        </p:nvSpPr>
        <p:spPr>
          <a:xfrm>
            <a:off x="4868883" y="4476997"/>
            <a:ext cx="6872355" cy="1200329"/>
          </a:xfrm>
          <a:prstGeom prst="rect">
            <a:avLst/>
          </a:prstGeom>
          <a:noFill/>
        </p:spPr>
        <p:txBody>
          <a:bodyPr wrap="square" rtlCol="0">
            <a:spAutoFit/>
          </a:bodyPr>
          <a:lstStyle/>
          <a:p>
            <a:r>
              <a:rPr lang="en-US" b="1" dirty="0">
                <a:solidFill>
                  <a:schemeClr val="bg1"/>
                </a:solidFill>
              </a:rPr>
              <a:t>MBAA Annual Conference 2023</a:t>
            </a:r>
          </a:p>
          <a:p>
            <a:endParaRPr lang="en-US" b="1" dirty="0">
              <a:solidFill>
                <a:schemeClr val="bg1"/>
              </a:solidFill>
            </a:endParaRPr>
          </a:p>
          <a:p>
            <a:r>
              <a:rPr lang="en-US">
                <a:solidFill>
                  <a:schemeClr val="bg1"/>
                </a:solidFill>
              </a:rPr>
              <a:t>Sylvie Van Zandycke and Molly Browning</a:t>
            </a:r>
          </a:p>
          <a:p>
            <a:r>
              <a:rPr lang="en-US" err="1">
                <a:solidFill>
                  <a:schemeClr val="bg1"/>
                </a:solidFill>
              </a:rPr>
              <a:t>Lallemand</a:t>
            </a:r>
            <a:r>
              <a:rPr lang="en-US">
                <a:solidFill>
                  <a:schemeClr val="bg1"/>
                </a:solidFill>
              </a:rPr>
              <a:t> Brewing</a:t>
            </a:r>
          </a:p>
        </p:txBody>
      </p:sp>
    </p:spTree>
    <p:extLst>
      <p:ext uri="{BB962C8B-B14F-4D97-AF65-F5344CB8AC3E}">
        <p14:creationId xmlns:p14="http://schemas.microsoft.com/office/powerpoint/2010/main" val="382308415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4A91A1-C6E0-7B5C-BAA2-76ECDAB810B8}"/>
              </a:ext>
            </a:extLst>
          </p:cNvPr>
          <p:cNvSpPr>
            <a:spLocks noGrp="1"/>
          </p:cNvSpPr>
          <p:nvPr>
            <p:ph type="title"/>
          </p:nvPr>
        </p:nvSpPr>
        <p:spPr>
          <a:xfrm>
            <a:off x="228600" y="427512"/>
            <a:ext cx="10515600" cy="990600"/>
          </a:xfrm>
        </p:spPr>
        <p:txBody>
          <a:bodyPr/>
          <a:lstStyle/>
          <a:p>
            <a:pPr algn="ctr"/>
            <a:r>
              <a:rPr lang="en-US"/>
              <a:t>Breeding Chart – How It’s Made</a:t>
            </a:r>
            <a:endParaRPr lang="en-GB"/>
          </a:p>
        </p:txBody>
      </p:sp>
      <p:pic>
        <p:nvPicPr>
          <p:cNvPr id="10" name="Picture 9">
            <a:extLst>
              <a:ext uri="{FF2B5EF4-FFF2-40B4-BE49-F238E27FC236}">
                <a16:creationId xmlns:a16="http://schemas.microsoft.com/office/drawing/2014/main" id="{46EF6203-E16E-9DD9-EEFA-D61BE37033C3}"/>
              </a:ext>
            </a:extLst>
          </p:cNvPr>
          <p:cNvPicPr>
            <a:picLocks noChangeAspect="1"/>
          </p:cNvPicPr>
          <p:nvPr/>
        </p:nvPicPr>
        <p:blipFill>
          <a:blip r:embed="rId2"/>
          <a:stretch>
            <a:fillRect/>
          </a:stretch>
        </p:blipFill>
        <p:spPr>
          <a:xfrm>
            <a:off x="485775" y="1419225"/>
            <a:ext cx="11220450" cy="4019550"/>
          </a:xfrm>
          <a:prstGeom prst="rect">
            <a:avLst/>
          </a:prstGeom>
        </p:spPr>
      </p:pic>
      <p:sp>
        <p:nvSpPr>
          <p:cNvPr id="2" name="TextBox 1">
            <a:extLst>
              <a:ext uri="{FF2B5EF4-FFF2-40B4-BE49-F238E27FC236}">
                <a16:creationId xmlns:a16="http://schemas.microsoft.com/office/drawing/2014/main" id="{CA312575-EF83-3E60-9CC0-AD56105478D3}"/>
              </a:ext>
            </a:extLst>
          </p:cNvPr>
          <p:cNvSpPr txBox="1"/>
          <p:nvPr/>
        </p:nvSpPr>
        <p:spPr>
          <a:xfrm>
            <a:off x="883578" y="5682733"/>
            <a:ext cx="43014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yriad Pro" panose="020B0503030403020204" pitchFamily="34" charset="0"/>
                <a:ea typeface="+mn-ea"/>
                <a:cs typeface="+mn-cs"/>
              </a:rPr>
              <a:t>All parents are </a:t>
            </a:r>
            <a:r>
              <a:rPr kumimoji="0" lang="en-US" sz="1800" b="0" i="1" u="none" strike="noStrike" kern="1200" cap="none" spc="0" normalizeH="0" baseline="0" noProof="0">
                <a:ln>
                  <a:noFill/>
                </a:ln>
                <a:solidFill>
                  <a:prstClr val="black"/>
                </a:solidFill>
                <a:effectLst/>
                <a:uLnTx/>
                <a:uFillTx/>
                <a:latin typeface="Myriad Pro" panose="020B0503030403020204" pitchFamily="34" charset="0"/>
                <a:ea typeface="+mn-ea"/>
                <a:cs typeface="+mn-cs"/>
              </a:rPr>
              <a:t>Saccharomyces cerevisiae </a:t>
            </a:r>
          </a:p>
        </p:txBody>
      </p:sp>
    </p:spTree>
    <p:extLst>
      <p:ext uri="{BB962C8B-B14F-4D97-AF65-F5344CB8AC3E}">
        <p14:creationId xmlns:p14="http://schemas.microsoft.com/office/powerpoint/2010/main" val="206172493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81A373-51C8-8330-31FD-E104E71E7B8A}"/>
              </a:ext>
            </a:extLst>
          </p:cNvPr>
          <p:cNvSpPr>
            <a:spLocks noGrp="1"/>
          </p:cNvSpPr>
          <p:nvPr>
            <p:ph type="title"/>
          </p:nvPr>
        </p:nvSpPr>
        <p:spPr>
          <a:xfrm>
            <a:off x="415637" y="293874"/>
            <a:ext cx="11483438" cy="1168399"/>
          </a:xfrm>
        </p:spPr>
        <p:txBody>
          <a:bodyPr>
            <a:normAutofit fontScale="90000"/>
          </a:bodyPr>
          <a:lstStyle/>
          <a:p>
            <a:pPr algn="ctr"/>
            <a:r>
              <a:rPr lang="en-US"/>
              <a:t>Novel hybrid maltose-negative </a:t>
            </a:r>
            <a:r>
              <a:rPr lang="en-US" i="1"/>
              <a:t>Saccharomyces cerevisiae</a:t>
            </a:r>
            <a:r>
              <a:rPr lang="en-US"/>
              <a:t> </a:t>
            </a:r>
            <a:br>
              <a:rPr lang="en-US"/>
            </a:br>
            <a:r>
              <a:rPr lang="en-US"/>
              <a:t>Fermentation characteristics</a:t>
            </a:r>
            <a:br>
              <a:rPr lang="en-US"/>
            </a:br>
            <a:r>
              <a:rPr lang="en-US" sz="2000">
                <a:latin typeface="Myriad Pro" panose="020B0503030403020204" pitchFamily="34" charset="0"/>
              </a:rPr>
              <a:t>Based on an 8</a:t>
            </a:r>
            <a:r>
              <a:rPr lang="en-US" sz="2000">
                <a:latin typeface="Myriad Pro" panose="020B0503030403020204" pitchFamily="34" charset="0"/>
                <a:cs typeface="Times New Roman" panose="02020603050405020304" pitchFamily="18" charset="0"/>
              </a:rPr>
              <a:t>°P wort</a:t>
            </a:r>
            <a:endParaRPr lang="en-US" sz="2000">
              <a:latin typeface="Myriad Pro" panose="020B0503030403020204" pitchFamily="34" charset="0"/>
            </a:endParaRPr>
          </a:p>
        </p:txBody>
      </p:sp>
      <p:sp>
        <p:nvSpPr>
          <p:cNvPr id="5" name="Content Placeholder 4">
            <a:extLst>
              <a:ext uri="{FF2B5EF4-FFF2-40B4-BE49-F238E27FC236}">
                <a16:creationId xmlns:a16="http://schemas.microsoft.com/office/drawing/2014/main" id="{D54B030B-0962-446B-C2B5-04A92B33DAB7}"/>
              </a:ext>
            </a:extLst>
          </p:cNvPr>
          <p:cNvSpPr>
            <a:spLocks noGrp="1"/>
          </p:cNvSpPr>
          <p:nvPr>
            <p:ph idx="1"/>
          </p:nvPr>
        </p:nvSpPr>
        <p:spPr>
          <a:xfrm>
            <a:off x="688631" y="1925183"/>
            <a:ext cx="10712669" cy="4121150"/>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chemeClr val="tx1"/>
                </a:solidFill>
                <a:effectLst/>
                <a:uLnTx/>
                <a:uFillTx/>
                <a:latin typeface="Myriad Pro" panose="020B0503030403020204" pitchFamily="34" charset="0"/>
                <a:ea typeface="+mn-ea"/>
                <a:cs typeface="+mn-cs"/>
              </a:rPr>
              <a:t>Pitch Rate in dry form</a:t>
            </a:r>
            <a:r>
              <a:rPr kumimoji="0" lang="en-GB" b="0" i="0" u="none" strike="noStrike" kern="1200" cap="none" spc="0" normalizeH="0" baseline="0" noProof="0">
                <a:ln>
                  <a:noFill/>
                </a:ln>
                <a:solidFill>
                  <a:schemeClr val="tx1"/>
                </a:solidFill>
                <a:effectLst/>
                <a:uLnTx/>
                <a:uFillTx/>
                <a:latin typeface="Myriad Pro" panose="020B0503030403020204" pitchFamily="34" charset="0"/>
                <a:ea typeface="+mn-ea"/>
                <a:cs typeface="+mn-cs"/>
              </a:rPr>
              <a:t>: 50-100g/hl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chemeClr val="tx1"/>
                </a:solidFill>
                <a:latin typeface="Myriad Pro" panose="020B0503030403020204" pitchFamily="34" charset="0"/>
                <a:ea typeface="+mn-ea"/>
                <a:cs typeface="+mn-cs"/>
              </a:rPr>
              <a:t>Fermentation Temperature</a:t>
            </a:r>
            <a:r>
              <a:rPr lang="en-GB">
                <a:solidFill>
                  <a:schemeClr val="tx1"/>
                </a:solidFill>
                <a:latin typeface="Myriad Pro" panose="020B0503030403020204" pitchFamily="34" charset="0"/>
                <a:ea typeface="+mn-ea"/>
                <a:cs typeface="+mn-cs"/>
              </a:rPr>
              <a:t>: 20-25°</a:t>
            </a:r>
            <a:r>
              <a:rPr lang="en-GB">
                <a:solidFill>
                  <a:schemeClr val="tx1"/>
                </a:solidFill>
                <a:latin typeface="Myriad Pro" panose="020B0503030403020204" pitchFamily="34" charset="0"/>
                <a:ea typeface="+mn-ea"/>
                <a:cs typeface="Times New Roman" panose="02020603050405020304" pitchFamily="18" charset="0"/>
              </a:rPr>
              <a:t>C (68-77°F)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chemeClr val="tx1"/>
                </a:solidFill>
                <a:effectLst/>
                <a:uLnTx/>
                <a:uFillTx/>
                <a:latin typeface="Myriad Pro" panose="020B0503030403020204" pitchFamily="34" charset="0"/>
                <a:ea typeface="+mn-ea"/>
                <a:cs typeface="Times New Roman" panose="02020603050405020304" pitchFamily="18" charset="0"/>
              </a:rPr>
              <a:t>Attenuation: </a:t>
            </a:r>
            <a:r>
              <a:rPr kumimoji="0" lang="en-GB" i="0" u="none" strike="noStrike" kern="1200" cap="none" spc="0" normalizeH="0" baseline="0" noProof="0">
                <a:ln>
                  <a:noFill/>
                </a:ln>
                <a:solidFill>
                  <a:schemeClr val="tx1"/>
                </a:solidFill>
                <a:effectLst/>
                <a:uLnTx/>
                <a:uFillTx/>
                <a:latin typeface="Myriad Pro" panose="020B0503030403020204" pitchFamily="34" charset="0"/>
                <a:ea typeface="+mn-ea"/>
                <a:cs typeface="Times New Roman" panose="02020603050405020304" pitchFamily="18" charset="0"/>
              </a:rPr>
              <a:t>16-20% (lower with high mashing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chemeClr val="tx1"/>
                </a:solidFill>
                <a:latin typeface="Myriad Pro" panose="020B0503030403020204" pitchFamily="34" charset="0"/>
                <a:ea typeface="+mn-ea"/>
                <a:cs typeface="Times New Roman" panose="02020603050405020304" pitchFamily="18" charset="0"/>
              </a:rPr>
              <a:t>Flocculation</a:t>
            </a:r>
            <a:r>
              <a:rPr lang="en-GB">
                <a:solidFill>
                  <a:schemeClr val="tx1"/>
                </a:solidFill>
                <a:latin typeface="Myriad Pro" panose="020B0503030403020204" pitchFamily="34" charset="0"/>
                <a:ea typeface="+mn-ea"/>
                <a:cs typeface="Times New Roman" panose="02020603050405020304" pitchFamily="18" charset="0"/>
              </a:rPr>
              <a:t>: Medium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chemeClr val="tx1"/>
                </a:solidFill>
                <a:latin typeface="Myriad Pro" panose="020B0503030403020204" pitchFamily="34" charset="0"/>
                <a:ea typeface="+mn-ea"/>
                <a:cs typeface="Times New Roman" panose="02020603050405020304" pitchFamily="18" charset="0"/>
              </a:rPr>
              <a:t>Fermentation Completed </a:t>
            </a:r>
            <a:r>
              <a:rPr lang="en-GB">
                <a:solidFill>
                  <a:schemeClr val="tx1"/>
                </a:solidFill>
                <a:latin typeface="Myriad Pro" panose="020B0503030403020204" pitchFamily="34" charset="0"/>
                <a:ea typeface="+mn-ea"/>
                <a:cs typeface="Times New Roman" panose="02020603050405020304" pitchFamily="18" charset="0"/>
              </a:rPr>
              <a:t>in 3-4 days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err="1">
                <a:solidFill>
                  <a:schemeClr val="tx1"/>
                </a:solidFill>
                <a:latin typeface="Myriad Pro" panose="020B0503030403020204" pitchFamily="34" charset="0"/>
                <a:ea typeface="+mn-ea"/>
                <a:cs typeface="Times New Roman" panose="02020603050405020304" pitchFamily="18" charset="0"/>
              </a:rPr>
              <a:t>Repitchability</a:t>
            </a:r>
            <a:r>
              <a:rPr lang="en-GB">
                <a:solidFill>
                  <a:schemeClr val="tx1"/>
                </a:solidFill>
                <a:latin typeface="Myriad Pro" panose="020B0503030403020204" pitchFamily="34" charset="0"/>
                <a:ea typeface="+mn-ea"/>
                <a:cs typeface="Times New Roman" panose="02020603050405020304" pitchFamily="18" charset="0"/>
              </a:rPr>
              <a:t>: Not </a:t>
            </a:r>
            <a:r>
              <a:rPr lang="en-GB" err="1">
                <a:solidFill>
                  <a:schemeClr val="tx1"/>
                </a:solidFill>
                <a:latin typeface="Myriad Pro" panose="020B0503030403020204" pitchFamily="34" charset="0"/>
                <a:ea typeface="+mn-ea"/>
                <a:cs typeface="Times New Roman" panose="02020603050405020304" pitchFamily="18" charset="0"/>
              </a:rPr>
              <a:t>repitchable</a:t>
            </a:r>
            <a:r>
              <a:rPr lang="en-GB">
                <a:solidFill>
                  <a:schemeClr val="tx1"/>
                </a:solidFill>
                <a:latin typeface="Myriad Pro" panose="020B0503030403020204" pitchFamily="34" charset="0"/>
                <a:ea typeface="+mn-ea"/>
                <a:cs typeface="Times New Roman" panose="02020603050405020304" pitchFamily="18" charset="0"/>
              </a:rPr>
              <a:t> </a:t>
            </a:r>
          </a:p>
          <a:p>
            <a:pPr marL="457200" indent="-457200">
              <a:buFont typeface="Arial" panose="020B0604020202020204" pitchFamily="34" charset="0"/>
              <a:buChar char="•"/>
            </a:pPr>
            <a:r>
              <a:rPr lang="en-US">
                <a:solidFill>
                  <a:schemeClr val="tx1"/>
                </a:solidFill>
              </a:rPr>
              <a:t>It is recommended to adjust wort pH to ≤4.6 to limit growth of pathogenic bacteria. </a:t>
            </a:r>
          </a:p>
          <a:p>
            <a:pPr marL="457200" indent="-457200">
              <a:buFont typeface="Arial" panose="020B0604020202020204" pitchFamily="34" charset="0"/>
              <a:buChar char="•"/>
            </a:pPr>
            <a:r>
              <a:rPr lang="en-US">
                <a:solidFill>
                  <a:schemeClr val="tx1"/>
                </a:solidFill>
              </a:rPr>
              <a:t>Pasteurization is required to avoid refermentation after packaging and ensure beer stability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solidFill>
                <a:schemeClr val="tx1"/>
              </a:solidFill>
              <a:latin typeface="Myriad Pro" panose="020B050303040302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solidFill>
                <a:schemeClr val="tx1"/>
              </a:solidFill>
              <a:latin typeface="Myriad Pro" panose="020B0503030403020204" pitchFamily="34" charset="0"/>
              <a:ea typeface="+mn-ea"/>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endParaRPr lang="en-GB">
              <a:solidFill>
                <a:schemeClr val="tx1"/>
              </a:solidFill>
              <a:latin typeface="Myriad Pro" panose="020B0503030403020204" pitchFamily="34"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a:solidFill>
                <a:schemeClr val="tx1"/>
              </a:solidFill>
              <a:latin typeface="Myriad Pro" panose="020B0503030403020204" pitchFamily="34" charset="0"/>
              <a:ea typeface="+mn-ea"/>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endParaRPr kumimoji="0" lang="en-US" sz="2800" b="0" i="0" u="none" strike="noStrike" kern="1200" cap="none" spc="0" normalizeH="0" baseline="0" noProof="0">
              <a:ln>
                <a:noFill/>
              </a:ln>
              <a:solidFill>
                <a:schemeClr val="tx1"/>
              </a:solidFill>
              <a:effectLst/>
              <a:uLnTx/>
              <a:uFillTx/>
              <a:latin typeface="Myriad Pro" panose="020B0503030403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solidFill>
                <a:schemeClr val="tx1"/>
              </a:solidFill>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solidFill>
                <a:schemeClr val="tx1"/>
              </a:solidFill>
              <a:latin typeface="Myriad Pro" panose="020B050303040302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chemeClr val="tx1"/>
              </a:solidFill>
              <a:effectLst/>
              <a:uLnTx/>
              <a:uFillTx/>
              <a:latin typeface="Myriad Pro" panose="020B0503030403020204" pitchFamily="34" charset="0"/>
              <a:ea typeface="+mn-ea"/>
              <a:cs typeface="+mn-cs"/>
            </a:endParaRPr>
          </a:p>
          <a:p>
            <a:endParaRPr lang="en-US">
              <a:solidFill>
                <a:schemeClr val="tx1"/>
              </a:solidFill>
            </a:endParaRPr>
          </a:p>
        </p:txBody>
      </p:sp>
    </p:spTree>
    <p:extLst>
      <p:ext uri="{BB962C8B-B14F-4D97-AF65-F5344CB8AC3E}">
        <p14:creationId xmlns:p14="http://schemas.microsoft.com/office/powerpoint/2010/main" val="325115955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818E8A-11F2-031D-6410-9D912910A173}"/>
              </a:ext>
            </a:extLst>
          </p:cNvPr>
          <p:cNvSpPr>
            <a:spLocks noGrp="1"/>
          </p:cNvSpPr>
          <p:nvPr>
            <p:ph type="title"/>
          </p:nvPr>
        </p:nvSpPr>
        <p:spPr/>
        <p:txBody>
          <a:bodyPr/>
          <a:lstStyle/>
          <a:p>
            <a:r>
              <a:rPr lang="en-US"/>
              <a:t>Flavor Impacts </a:t>
            </a:r>
          </a:p>
        </p:txBody>
      </p:sp>
      <p:sp>
        <p:nvSpPr>
          <p:cNvPr id="7" name="Text Placeholder 6">
            <a:extLst>
              <a:ext uri="{FF2B5EF4-FFF2-40B4-BE49-F238E27FC236}">
                <a16:creationId xmlns:a16="http://schemas.microsoft.com/office/drawing/2014/main" id="{5E502451-50EB-1C69-FE0B-7F85469FBE70}"/>
              </a:ext>
            </a:extLst>
          </p:cNvPr>
          <p:cNvSpPr>
            <a:spLocks noGrp="1"/>
          </p:cNvSpPr>
          <p:nvPr>
            <p:ph type="body" idx="1"/>
          </p:nvPr>
        </p:nvSpPr>
        <p:spPr/>
        <p:txBody>
          <a:bodyPr>
            <a:normAutofit fontScale="92500" lnSpcReduction="10000"/>
          </a:bodyPr>
          <a:lstStyle/>
          <a:p>
            <a:r>
              <a:rPr lang="en-US"/>
              <a:t>Comparing different Maltose Negative Yeast Strains</a:t>
            </a:r>
          </a:p>
        </p:txBody>
      </p:sp>
      <p:sp>
        <p:nvSpPr>
          <p:cNvPr id="5" name="Slide Number Placeholder 4">
            <a:extLst>
              <a:ext uri="{FF2B5EF4-FFF2-40B4-BE49-F238E27FC236}">
                <a16:creationId xmlns:a16="http://schemas.microsoft.com/office/drawing/2014/main" id="{A7D7C2A0-15D6-8BA9-3D72-6CBC3C5A2756}"/>
              </a:ext>
            </a:extLst>
          </p:cNvPr>
          <p:cNvSpPr>
            <a:spLocks noGrp="1"/>
          </p:cNvSpPr>
          <p:nvPr>
            <p:ph type="sldNum" sz="quarter" idx="4294967295"/>
          </p:nvPr>
        </p:nvSpPr>
        <p:spPr>
          <a:xfrm>
            <a:off x="11709400" y="6559550"/>
            <a:ext cx="482600" cy="219075"/>
          </a:xfrm>
        </p:spPr>
        <p:txBody>
          <a:bodyPr/>
          <a:lstStyle/>
          <a:p>
            <a:fld id="{B5915699-0F63-4C61-80D8-C6D5EC39C3C1}" type="slidenum">
              <a:rPr lang="en-US" smtClean="0"/>
              <a:t>12</a:t>
            </a:fld>
            <a:endParaRPr lang="en-US"/>
          </a:p>
        </p:txBody>
      </p:sp>
    </p:spTree>
    <p:extLst>
      <p:ext uri="{BB962C8B-B14F-4D97-AF65-F5344CB8AC3E}">
        <p14:creationId xmlns:p14="http://schemas.microsoft.com/office/powerpoint/2010/main" val="117338376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03501-CFC8-4D67-96B1-113849015095}"/>
              </a:ext>
            </a:extLst>
          </p:cNvPr>
          <p:cNvSpPr>
            <a:spLocks noGrp="1"/>
          </p:cNvSpPr>
          <p:nvPr>
            <p:ph type="title"/>
          </p:nvPr>
        </p:nvSpPr>
        <p:spPr>
          <a:xfrm>
            <a:off x="495300" y="116176"/>
            <a:ext cx="11201400" cy="1322128"/>
          </a:xfrm>
        </p:spPr>
        <p:txBody>
          <a:bodyPr>
            <a:normAutofit/>
          </a:bodyPr>
          <a:lstStyle/>
          <a:p>
            <a:pPr algn="ctr"/>
            <a:r>
              <a:rPr lang="en-US"/>
              <a:t>Aldehydes: Predominate Flavor Contributor in NABLAB  </a:t>
            </a:r>
          </a:p>
        </p:txBody>
      </p:sp>
      <p:sp>
        <p:nvSpPr>
          <p:cNvPr id="8" name="Content Placeholder 7">
            <a:extLst>
              <a:ext uri="{FF2B5EF4-FFF2-40B4-BE49-F238E27FC236}">
                <a16:creationId xmlns:a16="http://schemas.microsoft.com/office/drawing/2014/main" id="{AB16CEE5-B5B4-4607-CC06-6C854E67569D}"/>
              </a:ext>
            </a:extLst>
          </p:cNvPr>
          <p:cNvSpPr>
            <a:spLocks noGrp="1"/>
          </p:cNvSpPr>
          <p:nvPr>
            <p:ph sz="half" idx="2"/>
          </p:nvPr>
        </p:nvSpPr>
        <p:spPr/>
        <p:txBody>
          <a:bodyPr/>
          <a:lstStyle/>
          <a:p>
            <a:pPr marL="0" indent="0">
              <a:buNone/>
            </a:pPr>
            <a:r>
              <a:rPr lang="en-US"/>
              <a:t> </a:t>
            </a:r>
          </a:p>
        </p:txBody>
      </p:sp>
      <p:sp>
        <p:nvSpPr>
          <p:cNvPr id="3" name="Slide Number Placeholder 2">
            <a:extLst>
              <a:ext uri="{FF2B5EF4-FFF2-40B4-BE49-F238E27FC236}">
                <a16:creationId xmlns:a16="http://schemas.microsoft.com/office/drawing/2014/main" id="{743BF98A-7197-430D-B7C1-F15969B97E8F}"/>
              </a:ext>
            </a:extLst>
          </p:cNvPr>
          <p:cNvSpPr>
            <a:spLocks noGrp="1"/>
          </p:cNvSpPr>
          <p:nvPr>
            <p:ph type="sldNum" sz="quarter" idx="12"/>
          </p:nvPr>
        </p:nvSpPr>
        <p:spPr/>
        <p:txBody>
          <a:bodyPr/>
          <a:lstStyle/>
          <a:p>
            <a:fld id="{B5915699-0F63-4C61-80D8-C6D5EC39C3C1}" type="slidenum">
              <a:rPr lang="en-US" smtClean="0"/>
              <a:pPr/>
              <a:t>13</a:t>
            </a:fld>
            <a:endParaRPr lang="en-US"/>
          </a:p>
        </p:txBody>
      </p:sp>
      <p:pic>
        <p:nvPicPr>
          <p:cNvPr id="9" name="Picture 8">
            <a:extLst>
              <a:ext uri="{FF2B5EF4-FFF2-40B4-BE49-F238E27FC236}">
                <a16:creationId xmlns:a16="http://schemas.microsoft.com/office/drawing/2014/main" id="{83A3F436-FBCE-FD9A-0483-CCB4433230F6}"/>
              </a:ext>
            </a:extLst>
          </p:cNvPr>
          <p:cNvPicPr>
            <a:picLocks noChangeAspect="1"/>
          </p:cNvPicPr>
          <p:nvPr/>
        </p:nvPicPr>
        <p:blipFill>
          <a:blip r:embed="rId3"/>
          <a:stretch>
            <a:fillRect/>
          </a:stretch>
        </p:blipFill>
        <p:spPr>
          <a:xfrm>
            <a:off x="425920" y="3152980"/>
            <a:ext cx="2288354" cy="1429862"/>
          </a:xfrm>
          <a:prstGeom prst="rect">
            <a:avLst/>
          </a:prstGeom>
        </p:spPr>
      </p:pic>
      <p:pic>
        <p:nvPicPr>
          <p:cNvPr id="10" name="Picture 9">
            <a:extLst>
              <a:ext uri="{FF2B5EF4-FFF2-40B4-BE49-F238E27FC236}">
                <a16:creationId xmlns:a16="http://schemas.microsoft.com/office/drawing/2014/main" id="{3FC16A2C-C9AC-7206-1DFA-0101E9EF08EF}"/>
              </a:ext>
            </a:extLst>
          </p:cNvPr>
          <p:cNvPicPr>
            <a:picLocks noChangeAspect="1"/>
          </p:cNvPicPr>
          <p:nvPr/>
        </p:nvPicPr>
        <p:blipFill>
          <a:blip r:embed="rId4"/>
          <a:stretch>
            <a:fillRect/>
          </a:stretch>
        </p:blipFill>
        <p:spPr>
          <a:xfrm>
            <a:off x="362584" y="918611"/>
            <a:ext cx="2738866" cy="1774120"/>
          </a:xfrm>
          <a:prstGeom prst="rect">
            <a:avLst/>
          </a:prstGeom>
        </p:spPr>
      </p:pic>
      <p:pic>
        <p:nvPicPr>
          <p:cNvPr id="12" name="Picture 11" descr="A graph of a number of data&#10;&#10;Description automatically generated with medium confidence">
            <a:extLst>
              <a:ext uri="{FF2B5EF4-FFF2-40B4-BE49-F238E27FC236}">
                <a16:creationId xmlns:a16="http://schemas.microsoft.com/office/drawing/2014/main" id="{88B5A11B-048B-0D6D-9DB2-543BBF7397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4166" y="1363043"/>
            <a:ext cx="8882768" cy="4017488"/>
          </a:xfrm>
          <a:prstGeom prst="rect">
            <a:avLst/>
          </a:prstGeom>
        </p:spPr>
      </p:pic>
      <p:sp>
        <p:nvSpPr>
          <p:cNvPr id="13" name="TextBox 12">
            <a:extLst>
              <a:ext uri="{FF2B5EF4-FFF2-40B4-BE49-F238E27FC236}">
                <a16:creationId xmlns:a16="http://schemas.microsoft.com/office/drawing/2014/main" id="{A1F68A96-22C4-31EA-C8DA-F417F90FA56B}"/>
              </a:ext>
            </a:extLst>
          </p:cNvPr>
          <p:cNvSpPr txBox="1"/>
          <p:nvPr/>
        </p:nvSpPr>
        <p:spPr>
          <a:xfrm>
            <a:off x="1102626" y="6480214"/>
            <a:ext cx="9145780" cy="523220"/>
          </a:xfrm>
          <a:prstGeom prst="rect">
            <a:avLst/>
          </a:prstGeom>
          <a:noFill/>
        </p:spPr>
        <p:txBody>
          <a:bodyPr wrap="square" rtlCol="0">
            <a:spAutoFit/>
          </a:bodyPr>
          <a:lstStyle/>
          <a:p>
            <a:pPr marL="28575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1000"/>
              <a:t>Source:</a:t>
            </a:r>
            <a:r>
              <a:rPr kumimoji="0" lang="en-US" sz="1000" b="0" i="0" u="none" strike="noStrike" kern="1200" cap="none" spc="0" normalizeH="0" baseline="0" noProof="0">
                <a:ln>
                  <a:noFill/>
                </a:ln>
                <a:solidFill>
                  <a:prstClr val="black">
                    <a:lumMod val="65000"/>
                    <a:lumOff val="35000"/>
                  </a:prstClr>
                </a:solidFill>
                <a:effectLst/>
                <a:uLnTx/>
                <a:uFillTx/>
                <a:latin typeface="Verdana"/>
                <a:ea typeface="+mn-ea"/>
                <a:cs typeface="+mn-cs"/>
              </a:rPr>
              <a:t>Gernat, D.C., Brouwer, E., Ottens, M., “Aldehydes as Wort Off-Flavors in Alcohol-Free Beers- Origin and Control”, </a:t>
            </a:r>
            <a:r>
              <a:rPr kumimoji="0" lang="en-US" sz="1000" b="0" i="1" u="none" strike="noStrike" kern="1200" cap="none" spc="0" normalizeH="0" baseline="0" noProof="0">
                <a:ln>
                  <a:noFill/>
                </a:ln>
                <a:solidFill>
                  <a:prstClr val="black">
                    <a:lumMod val="65000"/>
                    <a:lumOff val="35000"/>
                  </a:prstClr>
                </a:solidFill>
                <a:effectLst/>
                <a:uLnTx/>
                <a:uFillTx/>
                <a:latin typeface="Verdana"/>
                <a:ea typeface="+mn-ea"/>
                <a:cs typeface="+mn-cs"/>
              </a:rPr>
              <a:t>Food and Bioprocess Technology </a:t>
            </a:r>
            <a:r>
              <a:rPr kumimoji="0" lang="en-US" sz="1000" b="0" i="0" u="none" strike="noStrike" kern="1200" cap="none" spc="0" normalizeH="0" baseline="0" noProof="0">
                <a:ln>
                  <a:noFill/>
                </a:ln>
                <a:solidFill>
                  <a:prstClr val="black">
                    <a:lumMod val="65000"/>
                    <a:lumOff val="35000"/>
                  </a:prstClr>
                </a:solidFill>
                <a:effectLst/>
                <a:uLnTx/>
                <a:uFillTx/>
                <a:latin typeface="Verdana"/>
                <a:ea typeface="+mn-ea"/>
                <a:cs typeface="+mn-cs"/>
              </a:rPr>
              <a:t>(2020), 13: 195-216. </a:t>
            </a:r>
          </a:p>
          <a:p>
            <a:r>
              <a:rPr lang="en-US" sz="1000"/>
              <a:t> </a:t>
            </a:r>
          </a:p>
        </p:txBody>
      </p:sp>
    </p:spTree>
    <p:extLst>
      <p:ext uri="{BB962C8B-B14F-4D97-AF65-F5344CB8AC3E}">
        <p14:creationId xmlns:p14="http://schemas.microsoft.com/office/powerpoint/2010/main" val="401445415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E771-FA1F-4D80-ED97-5953880A8077}"/>
              </a:ext>
            </a:extLst>
          </p:cNvPr>
          <p:cNvSpPr>
            <a:spLocks noGrp="1"/>
          </p:cNvSpPr>
          <p:nvPr>
            <p:ph type="title"/>
          </p:nvPr>
        </p:nvSpPr>
        <p:spPr>
          <a:xfrm>
            <a:off x="495300" y="166256"/>
            <a:ext cx="11201400" cy="769016"/>
          </a:xfrm>
        </p:spPr>
        <p:txBody>
          <a:bodyPr/>
          <a:lstStyle/>
          <a:p>
            <a:pPr algn="ctr"/>
            <a:r>
              <a:rPr lang="en-US"/>
              <a:t>Aldehyde Comparison in NABLAB</a:t>
            </a:r>
          </a:p>
        </p:txBody>
      </p:sp>
      <p:sp>
        <p:nvSpPr>
          <p:cNvPr id="3" name="Content Placeholder 2">
            <a:extLst>
              <a:ext uri="{FF2B5EF4-FFF2-40B4-BE49-F238E27FC236}">
                <a16:creationId xmlns:a16="http://schemas.microsoft.com/office/drawing/2014/main" id="{8A56714C-20A4-B2E4-9093-E7546DC05F71}"/>
              </a:ext>
            </a:extLst>
          </p:cNvPr>
          <p:cNvSpPr>
            <a:spLocks noGrp="1"/>
          </p:cNvSpPr>
          <p:nvPr>
            <p:ph sz="half" idx="1"/>
          </p:nvPr>
        </p:nvSpPr>
        <p:spPr>
          <a:xfrm>
            <a:off x="495300" y="935272"/>
            <a:ext cx="5524500" cy="5314651"/>
          </a:xfrm>
        </p:spPr>
        <p:txBody>
          <a:bodyPr/>
          <a:lstStyle/>
          <a:p>
            <a:r>
              <a:rPr lang="en-US"/>
              <a:t>NABLAB Specs: </a:t>
            </a:r>
          </a:p>
          <a:p>
            <a:pPr lvl="1">
              <a:buFont typeface="Courier New" panose="02070309020205020404" pitchFamily="49" charset="0"/>
              <a:buChar char="o"/>
            </a:pPr>
            <a:r>
              <a:rPr lang="en-US"/>
              <a:t>10.4</a:t>
            </a:r>
            <a:r>
              <a:rPr lang="en-US">
                <a:latin typeface="Times New Roman" panose="02020603050405020304" pitchFamily="18" charset="0"/>
                <a:cs typeface="Times New Roman" panose="02020603050405020304" pitchFamily="18" charset="0"/>
              </a:rPr>
              <a:t>°Plato</a:t>
            </a:r>
          </a:p>
          <a:p>
            <a:pPr lvl="1">
              <a:buFont typeface="Courier New" panose="02070309020205020404" pitchFamily="49" charset="0"/>
              <a:buChar char="o"/>
            </a:pPr>
            <a:r>
              <a:rPr lang="en-US">
                <a:latin typeface="Times New Roman" panose="02020603050405020304" pitchFamily="18" charset="0"/>
                <a:cs typeface="Times New Roman" panose="02020603050405020304" pitchFamily="18" charset="0"/>
              </a:rPr>
              <a:t>3 day fermentation at 21°C</a:t>
            </a:r>
          </a:p>
        </p:txBody>
      </p:sp>
      <p:sp>
        <p:nvSpPr>
          <p:cNvPr id="5" name="Slide Number Placeholder 4">
            <a:extLst>
              <a:ext uri="{FF2B5EF4-FFF2-40B4-BE49-F238E27FC236}">
                <a16:creationId xmlns:a16="http://schemas.microsoft.com/office/drawing/2014/main" id="{53BD731D-A850-F561-BB59-D7F65B8DE627}"/>
              </a:ext>
            </a:extLst>
          </p:cNvPr>
          <p:cNvSpPr>
            <a:spLocks noGrp="1"/>
          </p:cNvSpPr>
          <p:nvPr>
            <p:ph type="sldNum" sz="quarter" idx="12"/>
          </p:nvPr>
        </p:nvSpPr>
        <p:spPr/>
        <p:txBody>
          <a:bodyPr/>
          <a:lstStyle/>
          <a:p>
            <a:fld id="{B5915699-0F63-4C61-80D8-C6D5EC39C3C1}" type="slidenum">
              <a:rPr lang="en-US" smtClean="0"/>
              <a:t>14</a:t>
            </a:fld>
            <a:endParaRPr lang="en-US"/>
          </a:p>
        </p:txBody>
      </p:sp>
      <p:pic>
        <p:nvPicPr>
          <p:cNvPr id="9" name="Content Placeholder 8">
            <a:extLst>
              <a:ext uri="{FF2B5EF4-FFF2-40B4-BE49-F238E27FC236}">
                <a16:creationId xmlns:a16="http://schemas.microsoft.com/office/drawing/2014/main" id="{46D948C1-941B-BBF7-EDD0-DE50D5B17616}"/>
              </a:ext>
            </a:extLst>
          </p:cNvPr>
          <p:cNvPicPr>
            <a:picLocks noGrp="1" noChangeAspect="1"/>
          </p:cNvPicPr>
          <p:nvPr>
            <p:ph sz="half" idx="2"/>
          </p:nvPr>
        </p:nvPicPr>
        <p:blipFill>
          <a:blip r:embed="rId3"/>
          <a:stretch>
            <a:fillRect/>
          </a:stretch>
        </p:blipFill>
        <p:spPr>
          <a:xfrm>
            <a:off x="6469883" y="760504"/>
            <a:ext cx="4403750" cy="2668496"/>
          </a:xfrm>
          <a:prstGeom prst="rect">
            <a:avLst/>
          </a:prstGeom>
        </p:spPr>
      </p:pic>
      <p:pic>
        <p:nvPicPr>
          <p:cNvPr id="10" name="Picture 9">
            <a:extLst>
              <a:ext uri="{FF2B5EF4-FFF2-40B4-BE49-F238E27FC236}">
                <a16:creationId xmlns:a16="http://schemas.microsoft.com/office/drawing/2014/main" id="{1C051C41-BD2B-AA78-8532-661B37C82C11}"/>
              </a:ext>
            </a:extLst>
          </p:cNvPr>
          <p:cNvPicPr>
            <a:picLocks noChangeAspect="1"/>
          </p:cNvPicPr>
          <p:nvPr/>
        </p:nvPicPr>
        <p:blipFill>
          <a:blip r:embed="rId4"/>
          <a:stretch>
            <a:fillRect/>
          </a:stretch>
        </p:blipFill>
        <p:spPr>
          <a:xfrm>
            <a:off x="636444" y="2515639"/>
            <a:ext cx="4659950" cy="2961718"/>
          </a:xfrm>
          <a:prstGeom prst="rect">
            <a:avLst/>
          </a:prstGeom>
        </p:spPr>
      </p:pic>
      <p:pic>
        <p:nvPicPr>
          <p:cNvPr id="11" name="Picture 10">
            <a:extLst>
              <a:ext uri="{FF2B5EF4-FFF2-40B4-BE49-F238E27FC236}">
                <a16:creationId xmlns:a16="http://schemas.microsoft.com/office/drawing/2014/main" id="{F23A4852-4655-4679-508D-B737576BEF18}"/>
              </a:ext>
            </a:extLst>
          </p:cNvPr>
          <p:cNvPicPr>
            <a:picLocks noChangeAspect="1"/>
          </p:cNvPicPr>
          <p:nvPr/>
        </p:nvPicPr>
        <p:blipFill>
          <a:blip r:embed="rId5"/>
          <a:stretch>
            <a:fillRect/>
          </a:stretch>
        </p:blipFill>
        <p:spPr>
          <a:xfrm>
            <a:off x="6521451" y="3618539"/>
            <a:ext cx="4352182" cy="2631384"/>
          </a:xfrm>
          <a:prstGeom prst="rect">
            <a:avLst/>
          </a:prstGeom>
        </p:spPr>
      </p:pic>
    </p:spTree>
    <p:extLst>
      <p:ext uri="{BB962C8B-B14F-4D97-AF65-F5344CB8AC3E}">
        <p14:creationId xmlns:p14="http://schemas.microsoft.com/office/powerpoint/2010/main" val="27828446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64120-061D-B814-4123-D1AD49C340EF}"/>
              </a:ext>
            </a:extLst>
          </p:cNvPr>
          <p:cNvSpPr>
            <a:spLocks noGrp="1"/>
          </p:cNvSpPr>
          <p:nvPr>
            <p:ph type="title"/>
          </p:nvPr>
        </p:nvSpPr>
        <p:spPr>
          <a:xfrm>
            <a:off x="495300" y="79376"/>
            <a:ext cx="11201400" cy="528702"/>
          </a:xfrm>
        </p:spPr>
        <p:txBody>
          <a:bodyPr>
            <a:normAutofit fontScale="90000"/>
          </a:bodyPr>
          <a:lstStyle/>
          <a:p>
            <a:pPr algn="ctr"/>
            <a:r>
              <a:rPr lang="en-US"/>
              <a:t>Aldehyde Utilization and Pitch Rate</a:t>
            </a:r>
          </a:p>
        </p:txBody>
      </p:sp>
      <p:sp>
        <p:nvSpPr>
          <p:cNvPr id="3" name="Content Placeholder 2">
            <a:extLst>
              <a:ext uri="{FF2B5EF4-FFF2-40B4-BE49-F238E27FC236}">
                <a16:creationId xmlns:a16="http://schemas.microsoft.com/office/drawing/2014/main" id="{5E79479B-783B-52EC-70ED-5BF178F21D3E}"/>
              </a:ext>
            </a:extLst>
          </p:cNvPr>
          <p:cNvSpPr>
            <a:spLocks noGrp="1"/>
          </p:cNvSpPr>
          <p:nvPr>
            <p:ph sz="half" idx="1"/>
          </p:nvPr>
        </p:nvSpPr>
        <p:spPr>
          <a:xfrm>
            <a:off x="495300" y="771896"/>
            <a:ext cx="5524500" cy="5478027"/>
          </a:xfrm>
        </p:spPr>
        <p:txBody>
          <a:bodyPr/>
          <a:lstStyle/>
          <a:p>
            <a:r>
              <a:rPr lang="en-US"/>
              <a:t>Hybrid </a:t>
            </a:r>
            <a:r>
              <a:rPr lang="en-US" i="1"/>
              <a:t>S. cerevisiae </a:t>
            </a:r>
            <a:r>
              <a:rPr lang="en-US"/>
              <a:t>maltose negative strain:</a:t>
            </a:r>
          </a:p>
          <a:p>
            <a:pPr lvl="1">
              <a:buFont typeface="Courier New" panose="02070309020205020404" pitchFamily="49" charset="0"/>
              <a:buChar char="o"/>
            </a:pPr>
            <a:r>
              <a:rPr lang="en-US">
                <a:latin typeface="Times New Roman" panose="02020603050405020304" pitchFamily="18" charset="0"/>
                <a:cs typeface="Times New Roman" panose="02020603050405020304" pitchFamily="18" charset="0"/>
              </a:rPr>
              <a:t>4°Plato</a:t>
            </a:r>
          </a:p>
          <a:p>
            <a:pPr lvl="1">
              <a:buFont typeface="Courier New" panose="02070309020205020404" pitchFamily="49" charset="0"/>
              <a:buChar char="o"/>
            </a:pPr>
            <a:r>
              <a:rPr lang="en-US">
                <a:latin typeface="Times New Roman" panose="02020603050405020304" pitchFamily="18" charset="0"/>
                <a:cs typeface="Times New Roman" panose="02020603050405020304" pitchFamily="18" charset="0"/>
              </a:rPr>
              <a:t>3 day fermentation </a:t>
            </a:r>
          </a:p>
          <a:p>
            <a:r>
              <a:rPr lang="en-US">
                <a:latin typeface="Times New Roman" panose="02020603050405020304" pitchFamily="18" charset="0"/>
                <a:cs typeface="Times New Roman" panose="02020603050405020304" pitchFamily="18" charset="0"/>
              </a:rPr>
              <a:t>Lower pitch rate yields more aldehyde utilization </a:t>
            </a:r>
          </a:p>
          <a:p>
            <a:r>
              <a:rPr lang="en-US">
                <a:latin typeface="Times New Roman" panose="02020603050405020304" pitchFamily="18" charset="0"/>
                <a:cs typeface="Times New Roman" panose="02020603050405020304" pitchFamily="18" charset="0"/>
              </a:rPr>
              <a:t>Slight but notable differences in sensory</a:t>
            </a:r>
          </a:p>
          <a:p>
            <a:pPr lvl="1">
              <a:buFont typeface="Courier New" panose="02070309020205020404" pitchFamily="49" charset="0"/>
              <a:buChar char="o"/>
            </a:pPr>
            <a:endParaRPr lang="en-US"/>
          </a:p>
        </p:txBody>
      </p:sp>
      <p:pic>
        <p:nvPicPr>
          <p:cNvPr id="7" name="Content Placeholder 6">
            <a:extLst>
              <a:ext uri="{FF2B5EF4-FFF2-40B4-BE49-F238E27FC236}">
                <a16:creationId xmlns:a16="http://schemas.microsoft.com/office/drawing/2014/main" id="{83C2BB35-D026-FC34-E85F-9E723AC6ECC6}"/>
              </a:ext>
            </a:extLst>
          </p:cNvPr>
          <p:cNvPicPr>
            <a:picLocks noGrp="1" noChangeAspect="1"/>
          </p:cNvPicPr>
          <p:nvPr>
            <p:ph sz="half" idx="2"/>
          </p:nvPr>
        </p:nvPicPr>
        <p:blipFill>
          <a:blip r:embed="rId3"/>
          <a:stretch>
            <a:fillRect/>
          </a:stretch>
        </p:blipFill>
        <p:spPr>
          <a:xfrm>
            <a:off x="7039752" y="704081"/>
            <a:ext cx="4440664" cy="2628916"/>
          </a:xfrm>
          <a:prstGeom prst="rect">
            <a:avLst/>
          </a:prstGeom>
        </p:spPr>
      </p:pic>
      <p:sp>
        <p:nvSpPr>
          <p:cNvPr id="5" name="Slide Number Placeholder 4">
            <a:extLst>
              <a:ext uri="{FF2B5EF4-FFF2-40B4-BE49-F238E27FC236}">
                <a16:creationId xmlns:a16="http://schemas.microsoft.com/office/drawing/2014/main" id="{E9C571B9-4DD8-D7A4-5230-DD87B1E28B1A}"/>
              </a:ext>
            </a:extLst>
          </p:cNvPr>
          <p:cNvSpPr>
            <a:spLocks noGrp="1"/>
          </p:cNvSpPr>
          <p:nvPr>
            <p:ph type="sldNum" sz="quarter" idx="12"/>
          </p:nvPr>
        </p:nvSpPr>
        <p:spPr/>
        <p:txBody>
          <a:bodyPr/>
          <a:lstStyle/>
          <a:p>
            <a:fld id="{B5915699-0F63-4C61-80D8-C6D5EC39C3C1}" type="slidenum">
              <a:rPr lang="en-US" smtClean="0"/>
              <a:t>15</a:t>
            </a:fld>
            <a:endParaRPr lang="en-US"/>
          </a:p>
        </p:txBody>
      </p:sp>
      <p:pic>
        <p:nvPicPr>
          <p:cNvPr id="8" name="Picture 7">
            <a:extLst>
              <a:ext uri="{FF2B5EF4-FFF2-40B4-BE49-F238E27FC236}">
                <a16:creationId xmlns:a16="http://schemas.microsoft.com/office/drawing/2014/main" id="{0C8E8B36-79A4-7EC9-F025-4896B7E39951}"/>
              </a:ext>
            </a:extLst>
          </p:cNvPr>
          <p:cNvPicPr>
            <a:picLocks noChangeAspect="1"/>
          </p:cNvPicPr>
          <p:nvPr/>
        </p:nvPicPr>
        <p:blipFill>
          <a:blip r:embed="rId4"/>
          <a:stretch>
            <a:fillRect/>
          </a:stretch>
        </p:blipFill>
        <p:spPr>
          <a:xfrm>
            <a:off x="6956258" y="3576037"/>
            <a:ext cx="4773624" cy="2673886"/>
          </a:xfrm>
          <a:prstGeom prst="rect">
            <a:avLst/>
          </a:prstGeom>
        </p:spPr>
      </p:pic>
      <p:pic>
        <p:nvPicPr>
          <p:cNvPr id="9" name="Picture 8">
            <a:extLst>
              <a:ext uri="{FF2B5EF4-FFF2-40B4-BE49-F238E27FC236}">
                <a16:creationId xmlns:a16="http://schemas.microsoft.com/office/drawing/2014/main" id="{701BF421-4761-27CC-4D28-DE460F461A84}"/>
              </a:ext>
            </a:extLst>
          </p:cNvPr>
          <p:cNvPicPr>
            <a:picLocks noChangeAspect="1"/>
          </p:cNvPicPr>
          <p:nvPr/>
        </p:nvPicPr>
        <p:blipFill>
          <a:blip r:embed="rId5"/>
          <a:stretch>
            <a:fillRect/>
          </a:stretch>
        </p:blipFill>
        <p:spPr>
          <a:xfrm>
            <a:off x="2901872" y="3510909"/>
            <a:ext cx="3782946" cy="3247900"/>
          </a:xfrm>
          <a:prstGeom prst="rect">
            <a:avLst/>
          </a:prstGeom>
        </p:spPr>
      </p:pic>
    </p:spTree>
    <p:extLst>
      <p:ext uri="{BB962C8B-B14F-4D97-AF65-F5344CB8AC3E}">
        <p14:creationId xmlns:p14="http://schemas.microsoft.com/office/powerpoint/2010/main" val="17273666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6A4D8-2980-163E-E417-55D5EE87F523}"/>
              </a:ext>
            </a:extLst>
          </p:cNvPr>
          <p:cNvSpPr>
            <a:spLocks noGrp="1"/>
          </p:cNvSpPr>
          <p:nvPr>
            <p:ph type="title"/>
          </p:nvPr>
        </p:nvSpPr>
        <p:spPr>
          <a:xfrm>
            <a:off x="495300" y="213756"/>
            <a:ext cx="11201400" cy="783771"/>
          </a:xfrm>
        </p:spPr>
        <p:txBody>
          <a:bodyPr>
            <a:normAutofit fontScale="90000"/>
          </a:bodyPr>
          <a:lstStyle/>
          <a:p>
            <a:pPr algn="ctr"/>
            <a:r>
              <a:rPr kumimoji="0" lang="en-US" sz="3200" b="1" i="0" u="none" strike="noStrike" kern="1200" cap="none" spc="0" normalizeH="0" baseline="0" noProof="0">
                <a:ln>
                  <a:noFill/>
                </a:ln>
                <a:solidFill>
                  <a:srgbClr val="CD9700"/>
                </a:solidFill>
                <a:effectLst/>
                <a:uLnTx/>
                <a:uFillTx/>
                <a:latin typeface="Verdana"/>
                <a:ea typeface="+mj-ea"/>
                <a:cs typeface="+mj-cs"/>
              </a:rPr>
              <a:t>Flavor Compound Analysis</a:t>
            </a:r>
            <a:br>
              <a:rPr kumimoji="0" lang="en-US" sz="3200" b="1" i="0" u="none" strike="noStrike" kern="1200" cap="none" spc="0" normalizeH="0" baseline="0" noProof="0">
                <a:ln>
                  <a:noFill/>
                </a:ln>
                <a:solidFill>
                  <a:srgbClr val="CD9700"/>
                </a:solidFill>
                <a:effectLst/>
                <a:uLnTx/>
                <a:uFillTx/>
                <a:latin typeface="Verdana"/>
                <a:ea typeface="+mj-ea"/>
                <a:cs typeface="+mj-cs"/>
              </a:rPr>
            </a:br>
            <a:r>
              <a:rPr kumimoji="0" lang="en-US" sz="2700" b="1" i="0" u="none" strike="noStrike" kern="1200" cap="none" spc="0" normalizeH="0" baseline="0" noProof="0">
                <a:ln>
                  <a:noFill/>
                </a:ln>
                <a:solidFill>
                  <a:srgbClr val="CD9700"/>
                </a:solidFill>
                <a:effectLst/>
                <a:uLnTx/>
                <a:uFillTx/>
                <a:latin typeface="Verdana"/>
                <a:ea typeface="+mj-ea"/>
                <a:cs typeface="+mj-cs"/>
              </a:rPr>
              <a:t>Across different maltose negative strains</a:t>
            </a:r>
            <a:r>
              <a:rPr kumimoji="0" lang="en-US" sz="2700" b="1" i="1" u="none" strike="noStrike" kern="1200" cap="none" spc="0" normalizeH="0" baseline="0" noProof="0">
                <a:ln>
                  <a:noFill/>
                </a:ln>
                <a:solidFill>
                  <a:srgbClr val="CD9700"/>
                </a:solidFill>
                <a:effectLst/>
                <a:uLnTx/>
                <a:uFillTx/>
                <a:latin typeface="Verdana"/>
                <a:ea typeface="+mj-ea"/>
                <a:cs typeface="+mj-cs"/>
              </a:rPr>
              <a:t> </a:t>
            </a:r>
            <a:endParaRPr lang="en-US" sz="2700"/>
          </a:p>
        </p:txBody>
      </p:sp>
      <p:pic>
        <p:nvPicPr>
          <p:cNvPr id="13" name="Content Placeholder 12">
            <a:extLst>
              <a:ext uri="{FF2B5EF4-FFF2-40B4-BE49-F238E27FC236}">
                <a16:creationId xmlns:a16="http://schemas.microsoft.com/office/drawing/2014/main" id="{BD7EE6BF-31A0-B155-1597-00A9AA86BA30}"/>
              </a:ext>
            </a:extLst>
          </p:cNvPr>
          <p:cNvPicPr>
            <a:picLocks noGrp="1" noChangeAspect="1"/>
          </p:cNvPicPr>
          <p:nvPr>
            <p:ph sz="half" idx="2"/>
          </p:nvPr>
        </p:nvPicPr>
        <p:blipFill>
          <a:blip r:embed="rId3"/>
          <a:stretch>
            <a:fillRect/>
          </a:stretch>
        </p:blipFill>
        <p:spPr>
          <a:xfrm>
            <a:off x="7018529" y="1006840"/>
            <a:ext cx="4206605" cy="2475191"/>
          </a:xfrm>
          <a:prstGeom prst="rect">
            <a:avLst/>
          </a:prstGeom>
        </p:spPr>
      </p:pic>
      <p:sp>
        <p:nvSpPr>
          <p:cNvPr id="5" name="Slide Number Placeholder 4">
            <a:extLst>
              <a:ext uri="{FF2B5EF4-FFF2-40B4-BE49-F238E27FC236}">
                <a16:creationId xmlns:a16="http://schemas.microsoft.com/office/drawing/2014/main" id="{A33FD912-722F-C68B-C289-B6FE02137357}"/>
              </a:ext>
            </a:extLst>
          </p:cNvPr>
          <p:cNvSpPr>
            <a:spLocks noGrp="1"/>
          </p:cNvSpPr>
          <p:nvPr>
            <p:ph type="sldNum" sz="quarter" idx="12"/>
          </p:nvPr>
        </p:nvSpPr>
        <p:spPr/>
        <p:txBody>
          <a:bodyPr/>
          <a:lstStyle/>
          <a:p>
            <a:fld id="{B5915699-0F63-4C61-80D8-C6D5EC39C3C1}" type="slidenum">
              <a:rPr lang="en-US" smtClean="0"/>
              <a:t>16</a:t>
            </a:fld>
            <a:endParaRPr lang="en-US"/>
          </a:p>
        </p:txBody>
      </p:sp>
      <p:sp>
        <p:nvSpPr>
          <p:cNvPr id="8" name="TextBox 7">
            <a:extLst>
              <a:ext uri="{FF2B5EF4-FFF2-40B4-BE49-F238E27FC236}">
                <a16:creationId xmlns:a16="http://schemas.microsoft.com/office/drawing/2014/main" id="{CF58400C-8EE6-28C5-7588-006389A90497}"/>
              </a:ext>
            </a:extLst>
          </p:cNvPr>
          <p:cNvSpPr txBox="1"/>
          <p:nvPr/>
        </p:nvSpPr>
        <p:spPr>
          <a:xfrm>
            <a:off x="4762005" y="2006928"/>
            <a:ext cx="391886" cy="237508"/>
          </a:xfrm>
          <a:prstGeom prst="rect">
            <a:avLst/>
          </a:prstGeom>
          <a:solidFill>
            <a:schemeClr val="bg1"/>
          </a:solidFill>
        </p:spPr>
        <p:txBody>
          <a:bodyPr wrap="square" rtlCol="0">
            <a:spAutoFit/>
          </a:bodyPr>
          <a:lstStyle/>
          <a:p>
            <a:endParaRPr lang="en-US"/>
          </a:p>
        </p:txBody>
      </p:sp>
      <p:pic>
        <p:nvPicPr>
          <p:cNvPr id="11" name="Content Placeholder 10">
            <a:extLst>
              <a:ext uri="{FF2B5EF4-FFF2-40B4-BE49-F238E27FC236}">
                <a16:creationId xmlns:a16="http://schemas.microsoft.com/office/drawing/2014/main" id="{5ACAF969-6D1C-B8E4-1FC9-1132E9D49EDB}"/>
              </a:ext>
            </a:extLst>
          </p:cNvPr>
          <p:cNvPicPr>
            <a:picLocks noGrp="1" noChangeAspect="1"/>
          </p:cNvPicPr>
          <p:nvPr>
            <p:ph sz="half" idx="1"/>
          </p:nvPr>
        </p:nvPicPr>
        <p:blipFill>
          <a:blip r:embed="rId4"/>
          <a:stretch>
            <a:fillRect/>
          </a:stretch>
        </p:blipFill>
        <p:spPr>
          <a:xfrm>
            <a:off x="495299" y="1350044"/>
            <a:ext cx="5086103" cy="2735105"/>
          </a:xfrm>
          <a:prstGeom prst="rect">
            <a:avLst/>
          </a:prstGeom>
        </p:spPr>
      </p:pic>
      <p:sp>
        <p:nvSpPr>
          <p:cNvPr id="12" name="TextBox 11">
            <a:extLst>
              <a:ext uri="{FF2B5EF4-FFF2-40B4-BE49-F238E27FC236}">
                <a16:creationId xmlns:a16="http://schemas.microsoft.com/office/drawing/2014/main" id="{36527580-617E-739A-816E-44B902586796}"/>
              </a:ext>
            </a:extLst>
          </p:cNvPr>
          <p:cNvSpPr txBox="1"/>
          <p:nvPr/>
        </p:nvSpPr>
        <p:spPr>
          <a:xfrm>
            <a:off x="5035137" y="2244436"/>
            <a:ext cx="528452" cy="352517"/>
          </a:xfrm>
          <a:prstGeom prst="rect">
            <a:avLst/>
          </a:prstGeom>
          <a:solidFill>
            <a:schemeClr val="bg1"/>
          </a:solidFill>
        </p:spPr>
        <p:txBody>
          <a:bodyPr wrap="square" rtlCol="0">
            <a:spAutoFit/>
          </a:bodyPr>
          <a:lstStyle/>
          <a:p>
            <a:endParaRPr lang="en-US"/>
          </a:p>
        </p:txBody>
      </p:sp>
      <p:pic>
        <p:nvPicPr>
          <p:cNvPr id="15" name="Picture 14">
            <a:extLst>
              <a:ext uri="{FF2B5EF4-FFF2-40B4-BE49-F238E27FC236}">
                <a16:creationId xmlns:a16="http://schemas.microsoft.com/office/drawing/2014/main" id="{6196276C-7647-8673-F28E-F07932B0BF3C}"/>
              </a:ext>
            </a:extLst>
          </p:cNvPr>
          <p:cNvPicPr>
            <a:picLocks noChangeAspect="1"/>
          </p:cNvPicPr>
          <p:nvPr/>
        </p:nvPicPr>
        <p:blipFill>
          <a:blip r:embed="rId5"/>
          <a:stretch>
            <a:fillRect/>
          </a:stretch>
        </p:blipFill>
        <p:spPr>
          <a:xfrm>
            <a:off x="7018529" y="3621446"/>
            <a:ext cx="4273666" cy="2798307"/>
          </a:xfrm>
          <a:prstGeom prst="rect">
            <a:avLst/>
          </a:prstGeom>
        </p:spPr>
      </p:pic>
    </p:spTree>
    <p:extLst>
      <p:ext uri="{BB962C8B-B14F-4D97-AF65-F5344CB8AC3E}">
        <p14:creationId xmlns:p14="http://schemas.microsoft.com/office/powerpoint/2010/main" val="3457100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91F27D-7113-193E-334A-224874048759}"/>
              </a:ext>
            </a:extLst>
          </p:cNvPr>
          <p:cNvSpPr>
            <a:spLocks noGrp="1"/>
          </p:cNvSpPr>
          <p:nvPr>
            <p:ph type="title"/>
          </p:nvPr>
        </p:nvSpPr>
        <p:spPr>
          <a:xfrm>
            <a:off x="495300" y="166256"/>
            <a:ext cx="11201400" cy="700644"/>
          </a:xfrm>
        </p:spPr>
        <p:txBody>
          <a:bodyPr/>
          <a:lstStyle/>
          <a:p>
            <a:pPr algn="ctr"/>
            <a:r>
              <a:rPr lang="en-US"/>
              <a:t>Ester Flavor Comparison</a:t>
            </a:r>
          </a:p>
        </p:txBody>
      </p:sp>
      <p:pic>
        <p:nvPicPr>
          <p:cNvPr id="9" name="Content Placeholder 8" descr="Pineapple with birthday hat">
            <a:extLst>
              <a:ext uri="{FF2B5EF4-FFF2-40B4-BE49-F238E27FC236}">
                <a16:creationId xmlns:a16="http://schemas.microsoft.com/office/drawing/2014/main" id="{A8310AD9-7946-6152-C391-8BAF9AC3722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2494" y="4061361"/>
            <a:ext cx="1508807" cy="1508807"/>
          </a:xfrm>
        </p:spPr>
      </p:pic>
      <p:sp>
        <p:nvSpPr>
          <p:cNvPr id="5" name="Slide Number Placeholder 4">
            <a:extLst>
              <a:ext uri="{FF2B5EF4-FFF2-40B4-BE49-F238E27FC236}">
                <a16:creationId xmlns:a16="http://schemas.microsoft.com/office/drawing/2014/main" id="{56FC2076-5D30-5971-697A-1C7DBC531878}"/>
              </a:ext>
            </a:extLst>
          </p:cNvPr>
          <p:cNvSpPr>
            <a:spLocks noGrp="1"/>
          </p:cNvSpPr>
          <p:nvPr>
            <p:ph type="sldNum" sz="quarter" idx="12"/>
          </p:nvPr>
        </p:nvSpPr>
        <p:spPr/>
        <p:txBody>
          <a:bodyPr/>
          <a:lstStyle/>
          <a:p>
            <a:fld id="{B5915699-0F63-4C61-80D8-C6D5EC39C3C1}" type="slidenum">
              <a:rPr lang="en-US" smtClean="0"/>
              <a:t>17</a:t>
            </a:fld>
            <a:endParaRPr lang="en-US"/>
          </a:p>
        </p:txBody>
      </p:sp>
      <p:pic>
        <p:nvPicPr>
          <p:cNvPr id="10" name="Picture 9">
            <a:extLst>
              <a:ext uri="{FF2B5EF4-FFF2-40B4-BE49-F238E27FC236}">
                <a16:creationId xmlns:a16="http://schemas.microsoft.com/office/drawing/2014/main" id="{F135CA59-2C92-B31C-4A07-68923BA06916}"/>
              </a:ext>
            </a:extLst>
          </p:cNvPr>
          <p:cNvPicPr>
            <a:picLocks noChangeAspect="1"/>
          </p:cNvPicPr>
          <p:nvPr/>
        </p:nvPicPr>
        <p:blipFill>
          <a:blip r:embed="rId4"/>
          <a:stretch>
            <a:fillRect/>
          </a:stretch>
        </p:blipFill>
        <p:spPr>
          <a:xfrm>
            <a:off x="2010100" y="3722634"/>
            <a:ext cx="3107377" cy="2205704"/>
          </a:xfrm>
          <a:prstGeom prst="rect">
            <a:avLst/>
          </a:prstGeom>
        </p:spPr>
      </p:pic>
      <p:pic>
        <p:nvPicPr>
          <p:cNvPr id="11" name="Picture 10">
            <a:extLst>
              <a:ext uri="{FF2B5EF4-FFF2-40B4-BE49-F238E27FC236}">
                <a16:creationId xmlns:a16="http://schemas.microsoft.com/office/drawing/2014/main" id="{EDB03143-21F3-E9DE-432F-2ED9FC79E289}"/>
              </a:ext>
            </a:extLst>
          </p:cNvPr>
          <p:cNvPicPr>
            <a:picLocks noChangeAspect="1"/>
          </p:cNvPicPr>
          <p:nvPr/>
        </p:nvPicPr>
        <p:blipFill>
          <a:blip r:embed="rId5"/>
          <a:stretch>
            <a:fillRect/>
          </a:stretch>
        </p:blipFill>
        <p:spPr>
          <a:xfrm>
            <a:off x="452500" y="951222"/>
            <a:ext cx="3205100" cy="2252105"/>
          </a:xfrm>
          <a:prstGeom prst="rect">
            <a:avLst/>
          </a:prstGeom>
        </p:spPr>
      </p:pic>
      <p:pic>
        <p:nvPicPr>
          <p:cNvPr id="12" name="Picture 11">
            <a:extLst>
              <a:ext uri="{FF2B5EF4-FFF2-40B4-BE49-F238E27FC236}">
                <a16:creationId xmlns:a16="http://schemas.microsoft.com/office/drawing/2014/main" id="{3D27A185-C9FB-21E0-18D3-80DFE677F78F}"/>
              </a:ext>
            </a:extLst>
          </p:cNvPr>
          <p:cNvPicPr>
            <a:picLocks noChangeAspect="1"/>
          </p:cNvPicPr>
          <p:nvPr/>
        </p:nvPicPr>
        <p:blipFill>
          <a:blip r:embed="rId6"/>
          <a:stretch>
            <a:fillRect/>
          </a:stretch>
        </p:blipFill>
        <p:spPr>
          <a:xfrm>
            <a:off x="7597783" y="913676"/>
            <a:ext cx="3582938" cy="2515323"/>
          </a:xfrm>
          <a:prstGeom prst="rect">
            <a:avLst/>
          </a:prstGeom>
        </p:spPr>
      </p:pic>
      <p:pic>
        <p:nvPicPr>
          <p:cNvPr id="13" name="Picture 12">
            <a:extLst>
              <a:ext uri="{FF2B5EF4-FFF2-40B4-BE49-F238E27FC236}">
                <a16:creationId xmlns:a16="http://schemas.microsoft.com/office/drawing/2014/main" id="{08AC9483-3CB8-74FF-4F6D-6A5A9798FE35}"/>
              </a:ext>
            </a:extLst>
          </p:cNvPr>
          <p:cNvPicPr>
            <a:picLocks noChangeAspect="1"/>
          </p:cNvPicPr>
          <p:nvPr/>
        </p:nvPicPr>
        <p:blipFill>
          <a:blip r:embed="rId7"/>
          <a:stretch>
            <a:fillRect/>
          </a:stretch>
        </p:blipFill>
        <p:spPr>
          <a:xfrm>
            <a:off x="7493822" y="3681054"/>
            <a:ext cx="3644704" cy="2453588"/>
          </a:xfrm>
          <a:prstGeom prst="rect">
            <a:avLst/>
          </a:prstGeom>
        </p:spPr>
      </p:pic>
      <p:pic>
        <p:nvPicPr>
          <p:cNvPr id="15" name="Picture 14" descr="Pear Moody Foodies">
            <a:extLst>
              <a:ext uri="{FF2B5EF4-FFF2-40B4-BE49-F238E27FC236}">
                <a16:creationId xmlns:a16="http://schemas.microsoft.com/office/drawing/2014/main" id="{08A7E618-C85C-716C-8E12-906C231BF8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4163" y="1045028"/>
            <a:ext cx="1718933" cy="1718933"/>
          </a:xfrm>
          <a:prstGeom prst="rect">
            <a:avLst/>
          </a:prstGeom>
        </p:spPr>
      </p:pic>
      <p:pic>
        <p:nvPicPr>
          <p:cNvPr id="17" name="Picture 16" descr="Banana Moody Foodies">
            <a:extLst>
              <a:ext uri="{FF2B5EF4-FFF2-40B4-BE49-F238E27FC236}">
                <a16:creationId xmlns:a16="http://schemas.microsoft.com/office/drawing/2014/main" id="{550926DA-8578-0688-A441-5B10F72E6B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04163" y="3921971"/>
            <a:ext cx="1807029" cy="1807029"/>
          </a:xfrm>
          <a:prstGeom prst="rect">
            <a:avLst/>
          </a:prstGeom>
        </p:spPr>
      </p:pic>
    </p:spTree>
    <p:extLst>
      <p:ext uri="{BB962C8B-B14F-4D97-AF65-F5344CB8AC3E}">
        <p14:creationId xmlns:p14="http://schemas.microsoft.com/office/powerpoint/2010/main" val="29024562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6588F-FC6D-7A16-13D2-F41262525A7A}"/>
              </a:ext>
            </a:extLst>
          </p:cNvPr>
          <p:cNvSpPr>
            <a:spLocks noGrp="1"/>
          </p:cNvSpPr>
          <p:nvPr>
            <p:ph type="title"/>
          </p:nvPr>
        </p:nvSpPr>
        <p:spPr/>
        <p:txBody>
          <a:bodyPr/>
          <a:lstStyle/>
          <a:p>
            <a:pPr algn="ctr"/>
            <a:r>
              <a:rPr lang="en-US"/>
              <a:t>Esters in Beer  </a:t>
            </a:r>
          </a:p>
        </p:txBody>
      </p:sp>
      <p:sp>
        <p:nvSpPr>
          <p:cNvPr id="3" name="Content Placeholder 2">
            <a:extLst>
              <a:ext uri="{FF2B5EF4-FFF2-40B4-BE49-F238E27FC236}">
                <a16:creationId xmlns:a16="http://schemas.microsoft.com/office/drawing/2014/main" id="{B3FC5044-FA4F-2B3B-64CD-926D3CD622A7}"/>
              </a:ext>
            </a:extLst>
          </p:cNvPr>
          <p:cNvSpPr>
            <a:spLocks noGrp="1"/>
          </p:cNvSpPr>
          <p:nvPr>
            <p:ph sz="half" idx="1"/>
          </p:nvPr>
        </p:nvSpPr>
        <p:spPr>
          <a:xfrm>
            <a:off x="495300" y="1121991"/>
            <a:ext cx="5524500" cy="5127932"/>
          </a:xfrm>
        </p:spPr>
        <p:txBody>
          <a:bodyPr/>
          <a:lstStyle/>
          <a:p>
            <a:pPr marL="0" indent="0">
              <a:buNone/>
            </a:pPr>
            <a:endParaRPr lang="en-US">
              <a:latin typeface="Times New Roman" panose="02020603050405020304" pitchFamily="18" charset="0"/>
              <a:cs typeface="Times New Roman" panose="02020603050405020304" pitchFamily="18" charset="0"/>
            </a:endParaRPr>
          </a:p>
          <a:p>
            <a:pPr marL="0" indent="0">
              <a:buNone/>
            </a:pPr>
            <a:r>
              <a:rPr lang="en-US"/>
              <a:t> </a:t>
            </a:r>
          </a:p>
          <a:p>
            <a:endParaRPr lang="en-US"/>
          </a:p>
        </p:txBody>
      </p:sp>
      <p:sp>
        <p:nvSpPr>
          <p:cNvPr id="4" name="Content Placeholder 3">
            <a:extLst>
              <a:ext uri="{FF2B5EF4-FFF2-40B4-BE49-F238E27FC236}">
                <a16:creationId xmlns:a16="http://schemas.microsoft.com/office/drawing/2014/main" id="{27D197AB-8965-3EAD-835B-53C84E386ABE}"/>
              </a:ext>
            </a:extLst>
          </p:cNvPr>
          <p:cNvSpPr>
            <a:spLocks noGrp="1"/>
          </p:cNvSpPr>
          <p:nvPr>
            <p:ph sz="half" idx="2"/>
          </p:nvPr>
        </p:nvSpPr>
        <p:spPr/>
        <p:txBody>
          <a:bodyPr/>
          <a:lstStyle/>
          <a:p>
            <a:pPr marL="0" indent="0">
              <a:buNone/>
            </a:pPr>
            <a:r>
              <a:rPr lang="en-US"/>
              <a:t> </a:t>
            </a:r>
          </a:p>
        </p:txBody>
      </p:sp>
      <p:sp>
        <p:nvSpPr>
          <p:cNvPr id="5" name="Slide Number Placeholder 4">
            <a:extLst>
              <a:ext uri="{FF2B5EF4-FFF2-40B4-BE49-F238E27FC236}">
                <a16:creationId xmlns:a16="http://schemas.microsoft.com/office/drawing/2014/main" id="{65DA39D1-59B9-2A1E-9A8A-93B12CAEF8DA}"/>
              </a:ext>
            </a:extLst>
          </p:cNvPr>
          <p:cNvSpPr>
            <a:spLocks noGrp="1"/>
          </p:cNvSpPr>
          <p:nvPr>
            <p:ph type="sldNum" sz="quarter" idx="12"/>
          </p:nvPr>
        </p:nvSpPr>
        <p:spPr/>
        <p:txBody>
          <a:bodyPr/>
          <a:lstStyle/>
          <a:p>
            <a:fld id="{B5915699-0F63-4C61-80D8-C6D5EC39C3C1}" type="slidenum">
              <a:rPr lang="en-US" smtClean="0"/>
              <a:t>18</a:t>
            </a:fld>
            <a:endParaRPr lang="en-US"/>
          </a:p>
        </p:txBody>
      </p:sp>
      <p:pic>
        <p:nvPicPr>
          <p:cNvPr id="9" name="Picture 8">
            <a:extLst>
              <a:ext uri="{FF2B5EF4-FFF2-40B4-BE49-F238E27FC236}">
                <a16:creationId xmlns:a16="http://schemas.microsoft.com/office/drawing/2014/main" id="{A641D5FC-981C-04E7-A906-129F81664830}"/>
              </a:ext>
            </a:extLst>
          </p:cNvPr>
          <p:cNvPicPr>
            <a:picLocks noChangeAspect="1"/>
          </p:cNvPicPr>
          <p:nvPr/>
        </p:nvPicPr>
        <p:blipFill>
          <a:blip r:embed="rId3"/>
          <a:stretch>
            <a:fillRect/>
          </a:stretch>
        </p:blipFill>
        <p:spPr>
          <a:xfrm>
            <a:off x="405071" y="1406526"/>
            <a:ext cx="11229457" cy="2995762"/>
          </a:xfrm>
          <a:prstGeom prst="rect">
            <a:avLst/>
          </a:prstGeom>
        </p:spPr>
      </p:pic>
      <p:sp>
        <p:nvSpPr>
          <p:cNvPr id="10" name="TextBox 9">
            <a:extLst>
              <a:ext uri="{FF2B5EF4-FFF2-40B4-BE49-F238E27FC236}">
                <a16:creationId xmlns:a16="http://schemas.microsoft.com/office/drawing/2014/main" id="{F0D83D04-BBA8-ABAF-A180-A9B7C4156F81}"/>
              </a:ext>
            </a:extLst>
          </p:cNvPr>
          <p:cNvSpPr txBox="1"/>
          <p:nvPr/>
        </p:nvSpPr>
        <p:spPr>
          <a:xfrm>
            <a:off x="1330036" y="6432376"/>
            <a:ext cx="8858992" cy="692497"/>
          </a:xfrm>
          <a:prstGeom prst="rect">
            <a:avLst/>
          </a:prstGeom>
          <a:noFill/>
        </p:spPr>
        <p:txBody>
          <a:bodyPr wrap="square" rtlCol="0">
            <a:spAutoFit/>
          </a:bodyPr>
          <a:lstStyle/>
          <a:p>
            <a:pPr algn="l"/>
            <a:r>
              <a:rPr lang="en-US" sz="1050"/>
              <a:t>Source: </a:t>
            </a:r>
            <a:r>
              <a:rPr lang="en-US" sz="1050" b="0" i="0">
                <a:solidFill>
                  <a:srgbClr val="000000"/>
                </a:solidFill>
                <a:effectLst/>
                <a:latin typeface="Roboto" panose="02000000000000000000" pitchFamily="2" charset="0"/>
              </a:rPr>
              <a:t>Bart </a:t>
            </a:r>
            <a:r>
              <a:rPr lang="en-US" sz="1050" b="0" i="0" err="1">
                <a:solidFill>
                  <a:srgbClr val="000000"/>
                </a:solidFill>
                <a:effectLst/>
                <a:latin typeface="Roboto" panose="02000000000000000000" pitchFamily="2" charset="0"/>
              </a:rPr>
              <a:t>Vanderhaegen</a:t>
            </a:r>
            <a:r>
              <a:rPr lang="en-US" sz="1050" b="0" i="0">
                <a:solidFill>
                  <a:srgbClr val="000000"/>
                </a:solidFill>
                <a:effectLst/>
                <a:latin typeface="Roboto" panose="02000000000000000000" pitchFamily="2" charset="0"/>
              </a:rPr>
              <a:t>, Hedwig Neven, Stefan </a:t>
            </a:r>
            <a:r>
              <a:rPr lang="en-US" sz="1050" b="0" i="0" err="1">
                <a:solidFill>
                  <a:srgbClr val="000000"/>
                </a:solidFill>
                <a:effectLst/>
                <a:latin typeface="Roboto" panose="02000000000000000000" pitchFamily="2" charset="0"/>
              </a:rPr>
              <a:t>Coghe</a:t>
            </a:r>
            <a:r>
              <a:rPr lang="en-US" sz="1050" b="0" i="0">
                <a:solidFill>
                  <a:srgbClr val="000000"/>
                </a:solidFill>
                <a:effectLst/>
                <a:latin typeface="Roboto" panose="02000000000000000000" pitchFamily="2" charset="0"/>
              </a:rPr>
              <a:t>, Kevin J. </a:t>
            </a:r>
            <a:r>
              <a:rPr lang="en-US" sz="1050" b="0" i="0" err="1">
                <a:solidFill>
                  <a:srgbClr val="000000"/>
                </a:solidFill>
                <a:effectLst/>
                <a:latin typeface="Roboto" panose="02000000000000000000" pitchFamily="2" charset="0"/>
              </a:rPr>
              <a:t>Verstrepen</a:t>
            </a:r>
            <a:r>
              <a:rPr lang="en-US" sz="1050" b="0" i="0">
                <a:solidFill>
                  <a:srgbClr val="000000"/>
                </a:solidFill>
                <a:effectLst/>
                <a:latin typeface="Roboto" panose="02000000000000000000" pitchFamily="2" charset="0"/>
              </a:rPr>
              <a:t>, Hubert </a:t>
            </a:r>
            <a:r>
              <a:rPr lang="en-US" sz="1050" b="0" i="0" err="1">
                <a:solidFill>
                  <a:srgbClr val="000000"/>
                </a:solidFill>
                <a:effectLst/>
                <a:latin typeface="Roboto" panose="02000000000000000000" pitchFamily="2" charset="0"/>
              </a:rPr>
              <a:t>Verachtert</a:t>
            </a:r>
            <a:r>
              <a:rPr lang="en-US" sz="1050" b="0" i="0">
                <a:solidFill>
                  <a:srgbClr val="000000"/>
                </a:solidFill>
                <a:effectLst/>
                <a:latin typeface="Roboto" panose="02000000000000000000" pitchFamily="2" charset="0"/>
              </a:rPr>
              <a:t>, and Guy </a:t>
            </a:r>
            <a:r>
              <a:rPr lang="en-US" sz="1050" b="0" i="0" err="1">
                <a:solidFill>
                  <a:srgbClr val="000000"/>
                </a:solidFill>
                <a:effectLst/>
                <a:latin typeface="Roboto" panose="02000000000000000000" pitchFamily="2" charset="0"/>
              </a:rPr>
              <a:t>Derdelinckx</a:t>
            </a:r>
            <a:r>
              <a:rPr lang="en-US" sz="1050">
                <a:solidFill>
                  <a:srgbClr val="000000"/>
                </a:solidFill>
                <a:latin typeface="Roboto" panose="02000000000000000000" pitchFamily="2" charset="0"/>
              </a:rPr>
              <a:t>, “Evolution of Chemical and Sensory Properties during Aging of Top-Fermented Beer,” </a:t>
            </a:r>
            <a:r>
              <a:rPr lang="en-US" sz="1050" b="0" i="1">
                <a:solidFill>
                  <a:srgbClr val="000000"/>
                </a:solidFill>
                <a:effectLst/>
                <a:latin typeface="Roboto" panose="02000000000000000000" pitchFamily="2" charset="0"/>
              </a:rPr>
              <a:t>Journal of Agricultural and Food Chemistry</a:t>
            </a:r>
            <a:r>
              <a:rPr lang="en-US" sz="1050" b="0" i="0">
                <a:solidFill>
                  <a:srgbClr val="000000"/>
                </a:solidFill>
                <a:effectLst/>
                <a:latin typeface="Roboto" panose="02000000000000000000" pitchFamily="2" charset="0"/>
              </a:rPr>
              <a:t> </a:t>
            </a:r>
            <a:r>
              <a:rPr lang="en-US" sz="1050" b="1" i="0">
                <a:solidFill>
                  <a:srgbClr val="000000"/>
                </a:solidFill>
                <a:effectLst/>
                <a:latin typeface="Roboto" panose="02000000000000000000" pitchFamily="2" charset="0"/>
              </a:rPr>
              <a:t>2003</a:t>
            </a:r>
            <a:r>
              <a:rPr lang="en-US" sz="1050" b="0" i="0">
                <a:solidFill>
                  <a:srgbClr val="000000"/>
                </a:solidFill>
                <a:effectLst/>
                <a:latin typeface="Roboto" panose="02000000000000000000" pitchFamily="2" charset="0"/>
              </a:rPr>
              <a:t> </a:t>
            </a:r>
            <a:r>
              <a:rPr lang="en-US" sz="1050" b="0" i="1">
                <a:solidFill>
                  <a:srgbClr val="000000"/>
                </a:solidFill>
                <a:effectLst/>
                <a:latin typeface="Roboto" panose="02000000000000000000" pitchFamily="2" charset="0"/>
              </a:rPr>
              <a:t>51</a:t>
            </a:r>
            <a:r>
              <a:rPr lang="en-US" sz="1050" b="0" i="0">
                <a:solidFill>
                  <a:srgbClr val="000000"/>
                </a:solidFill>
                <a:effectLst/>
                <a:latin typeface="Roboto" panose="02000000000000000000" pitchFamily="2" charset="0"/>
              </a:rPr>
              <a:t> (23), 6782-6790</a:t>
            </a:r>
          </a:p>
          <a:p>
            <a:endParaRPr lang="en-US"/>
          </a:p>
        </p:txBody>
      </p:sp>
    </p:spTree>
    <p:extLst>
      <p:ext uri="{BB962C8B-B14F-4D97-AF65-F5344CB8AC3E}">
        <p14:creationId xmlns:p14="http://schemas.microsoft.com/office/powerpoint/2010/main" val="145582237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9F253-6D87-7279-02B4-1121EEC58141}"/>
              </a:ext>
            </a:extLst>
          </p:cNvPr>
          <p:cNvSpPr>
            <a:spLocks noGrp="1"/>
          </p:cNvSpPr>
          <p:nvPr>
            <p:ph type="title"/>
          </p:nvPr>
        </p:nvSpPr>
        <p:spPr>
          <a:xfrm>
            <a:off x="495300" y="79376"/>
            <a:ext cx="11201400" cy="1017904"/>
          </a:xfrm>
        </p:spPr>
        <p:txBody>
          <a:bodyPr>
            <a:normAutofit/>
          </a:bodyPr>
          <a:lstStyle/>
          <a:p>
            <a:pPr algn="ctr"/>
            <a:r>
              <a:rPr lang="en-US"/>
              <a:t>Flavor Compound Analysis</a:t>
            </a:r>
            <a:br>
              <a:rPr lang="en-US"/>
            </a:br>
            <a:r>
              <a:rPr lang="en-US" sz="2800"/>
              <a:t>Hybrid </a:t>
            </a:r>
            <a:r>
              <a:rPr lang="en-US" sz="2800" i="1"/>
              <a:t>S. cerevisiae </a:t>
            </a:r>
            <a:r>
              <a:rPr lang="en-US" sz="2800"/>
              <a:t>versus </a:t>
            </a:r>
            <a:r>
              <a:rPr lang="en-US" sz="2800" i="1"/>
              <a:t>S. </a:t>
            </a:r>
            <a:r>
              <a:rPr lang="en-US" sz="2800" i="1" err="1"/>
              <a:t>ludwigii</a:t>
            </a:r>
            <a:r>
              <a:rPr lang="en-US" sz="2800" i="1"/>
              <a:t> </a:t>
            </a:r>
          </a:p>
        </p:txBody>
      </p:sp>
      <p:sp>
        <p:nvSpPr>
          <p:cNvPr id="3" name="Content Placeholder 2">
            <a:extLst>
              <a:ext uri="{FF2B5EF4-FFF2-40B4-BE49-F238E27FC236}">
                <a16:creationId xmlns:a16="http://schemas.microsoft.com/office/drawing/2014/main" id="{87D127FA-F637-8E85-412F-B07EE6A9FB81}"/>
              </a:ext>
            </a:extLst>
          </p:cNvPr>
          <p:cNvSpPr>
            <a:spLocks noGrp="1"/>
          </p:cNvSpPr>
          <p:nvPr>
            <p:ph sz="half" idx="1"/>
          </p:nvPr>
        </p:nvSpPr>
        <p:spPr>
          <a:xfrm>
            <a:off x="495300" y="1097280"/>
            <a:ext cx="5524500" cy="5152643"/>
          </a:xfrm>
        </p:spPr>
        <p:txBody>
          <a:bodyPr/>
          <a:lstStyle/>
          <a:p>
            <a:pPr marL="228600" marR="0" lvl="0" indent="-228600" algn="l" defTabSz="914400" rtl="0" eaLnBrk="1" fontAlgn="auto" latinLnBrk="0" hangingPunct="1">
              <a:lnSpc>
                <a:spcPct val="90000"/>
              </a:lnSpc>
              <a:spcBef>
                <a:spcPts val="1000"/>
              </a:spcBef>
              <a:spcAft>
                <a:spcPts val="0"/>
              </a:spcAft>
              <a:buClr>
                <a:srgbClr val="CD9700"/>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lumMod val="65000"/>
                    <a:lumOff val="35000"/>
                  </a:prstClr>
                </a:solidFill>
                <a:effectLst/>
                <a:uLnTx/>
                <a:uFillTx/>
                <a:latin typeface="Verdana"/>
                <a:ea typeface="+mn-ea"/>
                <a:cs typeface="+mn-cs"/>
              </a:rPr>
              <a:t>NABLAB Specs: </a:t>
            </a:r>
          </a:p>
          <a:p>
            <a:pPr marL="514350" marR="0" lvl="1" indent="-228600"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a:ln>
                  <a:noFill/>
                </a:ln>
                <a:solidFill>
                  <a:prstClr val="black">
                    <a:lumMod val="65000"/>
                    <a:lumOff val="35000"/>
                  </a:prstClr>
                </a:solidFill>
                <a:effectLst/>
                <a:uLnTx/>
                <a:uFillTx/>
                <a:latin typeface="Verdana"/>
                <a:ea typeface="+mn-ea"/>
                <a:cs typeface="+mn-cs"/>
              </a:rPr>
              <a:t>10.4</a:t>
            </a:r>
            <a:r>
              <a:rPr kumimoji="0" lang="en-US" sz="1400" b="0" i="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ea typeface="+mn-ea"/>
                <a:cs typeface="Times New Roman" panose="02020603050405020304" pitchFamily="18" charset="0"/>
              </a:rPr>
              <a:t>°Plato</a:t>
            </a:r>
          </a:p>
          <a:p>
            <a:pPr marL="514350" marR="0" lvl="1" indent="-228600"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ea typeface="+mn-ea"/>
                <a:cs typeface="Times New Roman" panose="02020603050405020304" pitchFamily="18" charset="0"/>
              </a:rPr>
              <a:t>3 day fermentation at 21°C</a:t>
            </a:r>
          </a:p>
          <a:p>
            <a:pPr marL="0" marR="0" lvl="0" indent="0" algn="l" defTabSz="914400" rtl="0" eaLnBrk="1" fontAlgn="auto" latinLnBrk="0" hangingPunct="1">
              <a:lnSpc>
                <a:spcPct val="90000"/>
              </a:lnSpc>
              <a:spcBef>
                <a:spcPts val="1000"/>
              </a:spcBef>
              <a:spcAft>
                <a:spcPts val="0"/>
              </a:spcAft>
              <a:buClr>
                <a:srgbClr val="CD9700"/>
              </a:buClr>
              <a:buSz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Verdana"/>
                <a:ea typeface="+mn-ea"/>
                <a:cs typeface="+mn-cs"/>
              </a:rPr>
              <a:t> </a:t>
            </a:r>
          </a:p>
          <a:p>
            <a:endParaRPr lang="en-US"/>
          </a:p>
        </p:txBody>
      </p:sp>
      <p:sp>
        <p:nvSpPr>
          <p:cNvPr id="5" name="Slide Number Placeholder 4">
            <a:extLst>
              <a:ext uri="{FF2B5EF4-FFF2-40B4-BE49-F238E27FC236}">
                <a16:creationId xmlns:a16="http://schemas.microsoft.com/office/drawing/2014/main" id="{2A1D6E22-E2F4-CF5D-21E2-1782D816692E}"/>
              </a:ext>
            </a:extLst>
          </p:cNvPr>
          <p:cNvSpPr>
            <a:spLocks noGrp="1"/>
          </p:cNvSpPr>
          <p:nvPr>
            <p:ph type="sldNum" sz="quarter" idx="12"/>
          </p:nvPr>
        </p:nvSpPr>
        <p:spPr/>
        <p:txBody>
          <a:bodyPr/>
          <a:lstStyle/>
          <a:p>
            <a:fld id="{B5915699-0F63-4C61-80D8-C6D5EC39C3C1}" type="slidenum">
              <a:rPr lang="en-US" smtClean="0"/>
              <a:t>19</a:t>
            </a:fld>
            <a:endParaRPr lang="en-US"/>
          </a:p>
        </p:txBody>
      </p:sp>
      <p:pic>
        <p:nvPicPr>
          <p:cNvPr id="12" name="Picture 11">
            <a:extLst>
              <a:ext uri="{FF2B5EF4-FFF2-40B4-BE49-F238E27FC236}">
                <a16:creationId xmlns:a16="http://schemas.microsoft.com/office/drawing/2014/main" id="{21EA6BD6-F709-8F46-A7B9-F136C4A8AE00}"/>
              </a:ext>
            </a:extLst>
          </p:cNvPr>
          <p:cNvPicPr>
            <a:picLocks noChangeAspect="1"/>
          </p:cNvPicPr>
          <p:nvPr/>
        </p:nvPicPr>
        <p:blipFill>
          <a:blip r:embed="rId3"/>
          <a:stretch>
            <a:fillRect/>
          </a:stretch>
        </p:blipFill>
        <p:spPr>
          <a:xfrm>
            <a:off x="6908425" y="1064730"/>
            <a:ext cx="4712075" cy="2563178"/>
          </a:xfrm>
          <a:prstGeom prst="rect">
            <a:avLst/>
          </a:prstGeom>
        </p:spPr>
      </p:pic>
      <p:pic>
        <p:nvPicPr>
          <p:cNvPr id="13" name="Picture 12">
            <a:extLst>
              <a:ext uri="{FF2B5EF4-FFF2-40B4-BE49-F238E27FC236}">
                <a16:creationId xmlns:a16="http://schemas.microsoft.com/office/drawing/2014/main" id="{63D851A9-F0FB-747B-58D9-907441CF98B2}"/>
              </a:ext>
            </a:extLst>
          </p:cNvPr>
          <p:cNvPicPr>
            <a:picLocks noChangeAspect="1"/>
          </p:cNvPicPr>
          <p:nvPr/>
        </p:nvPicPr>
        <p:blipFill>
          <a:blip r:embed="rId4"/>
          <a:stretch>
            <a:fillRect/>
          </a:stretch>
        </p:blipFill>
        <p:spPr>
          <a:xfrm>
            <a:off x="6908425" y="3818131"/>
            <a:ext cx="4788275" cy="2331719"/>
          </a:xfrm>
          <a:prstGeom prst="rect">
            <a:avLst/>
          </a:prstGeom>
        </p:spPr>
      </p:pic>
      <p:graphicFrame>
        <p:nvGraphicFramePr>
          <p:cNvPr id="17" name="Chart 16">
            <a:extLst>
              <a:ext uri="{FF2B5EF4-FFF2-40B4-BE49-F238E27FC236}">
                <a16:creationId xmlns:a16="http://schemas.microsoft.com/office/drawing/2014/main" id="{C2DA808E-D537-D745-A9B6-25EF34CB1B3E}"/>
              </a:ext>
            </a:extLst>
          </p:cNvPr>
          <p:cNvGraphicFramePr>
            <a:graphicFrameLocks/>
          </p:cNvGraphicFramePr>
          <p:nvPr>
            <p:extLst>
              <p:ext uri="{D42A27DB-BD31-4B8C-83A1-F6EECF244321}">
                <p14:modId xmlns:p14="http://schemas.microsoft.com/office/powerpoint/2010/main" val="1231588905"/>
              </p:ext>
            </p:extLst>
          </p:nvPr>
        </p:nvGraphicFramePr>
        <p:xfrm>
          <a:off x="876047" y="2477668"/>
          <a:ext cx="4763005" cy="299187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416950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CB527-DEBE-4F93-AF0C-B4350FAA14FE}"/>
              </a:ext>
            </a:extLst>
          </p:cNvPr>
          <p:cNvSpPr>
            <a:spLocks noGrp="1"/>
          </p:cNvSpPr>
          <p:nvPr>
            <p:ph type="title"/>
          </p:nvPr>
        </p:nvSpPr>
        <p:spPr/>
        <p:txBody>
          <a:bodyPr/>
          <a:lstStyle/>
          <a:p>
            <a:r>
              <a:rPr lang="en-US"/>
              <a:t>Outline of Talk</a:t>
            </a:r>
          </a:p>
        </p:txBody>
      </p:sp>
      <p:sp>
        <p:nvSpPr>
          <p:cNvPr id="3" name="Content Placeholder 2">
            <a:extLst>
              <a:ext uri="{FF2B5EF4-FFF2-40B4-BE49-F238E27FC236}">
                <a16:creationId xmlns:a16="http://schemas.microsoft.com/office/drawing/2014/main" id="{AF169A79-42F1-4839-833F-A955F15DCBD2}"/>
              </a:ext>
            </a:extLst>
          </p:cNvPr>
          <p:cNvSpPr>
            <a:spLocks noGrp="1"/>
          </p:cNvSpPr>
          <p:nvPr>
            <p:ph sz="half" idx="1"/>
          </p:nvPr>
        </p:nvSpPr>
        <p:spPr>
          <a:xfrm>
            <a:off x="495300" y="1206333"/>
            <a:ext cx="5524500" cy="5043590"/>
          </a:xfrm>
        </p:spPr>
        <p:txBody>
          <a:bodyPr/>
          <a:lstStyle/>
          <a:p>
            <a:r>
              <a:rPr lang="en-US"/>
              <a:t>Maltose Negative Yeast Strains</a:t>
            </a:r>
          </a:p>
          <a:p>
            <a:r>
              <a:rPr lang="en-US"/>
              <a:t>Hybrid Technology and Novel Maltose Negative Yeast</a:t>
            </a:r>
          </a:p>
          <a:p>
            <a:r>
              <a:rPr lang="en-US"/>
              <a:t>Flavor Impacts and Comparison </a:t>
            </a:r>
          </a:p>
          <a:p>
            <a:pPr lvl="1"/>
            <a:r>
              <a:rPr lang="en-US"/>
              <a:t>Aldehydes</a:t>
            </a:r>
          </a:p>
          <a:p>
            <a:pPr lvl="1"/>
            <a:r>
              <a:rPr lang="en-US"/>
              <a:t>Flavor Volatiles</a:t>
            </a:r>
          </a:p>
          <a:p>
            <a:r>
              <a:rPr lang="en-US"/>
              <a:t>Conclusion </a:t>
            </a:r>
          </a:p>
          <a:p>
            <a:endParaRPr lang="en-US"/>
          </a:p>
        </p:txBody>
      </p:sp>
      <p:pic>
        <p:nvPicPr>
          <p:cNvPr id="6" name="Content Placeholder 5" descr="A group of people holding glasses of beer&#10;&#10;Description automatically generated">
            <a:extLst>
              <a:ext uri="{FF2B5EF4-FFF2-40B4-BE49-F238E27FC236}">
                <a16:creationId xmlns:a16="http://schemas.microsoft.com/office/drawing/2014/main" id="{52E5087B-C4A2-9B8A-B3E6-1FBE495A5DA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64313" y="1206333"/>
            <a:ext cx="5524500" cy="3684922"/>
          </a:xfrm>
        </p:spPr>
      </p:pic>
      <p:sp>
        <p:nvSpPr>
          <p:cNvPr id="7" name="Slide Number Placeholder 6">
            <a:extLst>
              <a:ext uri="{FF2B5EF4-FFF2-40B4-BE49-F238E27FC236}">
                <a16:creationId xmlns:a16="http://schemas.microsoft.com/office/drawing/2014/main" id="{FD9B429C-8BC1-4DCD-9A86-E1987C9B904E}"/>
              </a:ext>
            </a:extLst>
          </p:cNvPr>
          <p:cNvSpPr>
            <a:spLocks noGrp="1"/>
          </p:cNvSpPr>
          <p:nvPr>
            <p:ph type="sldNum" sz="quarter" idx="12"/>
          </p:nvPr>
        </p:nvSpPr>
        <p:spPr/>
        <p:txBody>
          <a:bodyPr/>
          <a:lstStyle/>
          <a:p>
            <a:fld id="{B5915699-0F63-4C61-80D8-C6D5EC39C3C1}" type="slidenum">
              <a:rPr lang="en-US" smtClean="0"/>
              <a:t>2</a:t>
            </a:fld>
            <a:endParaRPr lang="en-US"/>
          </a:p>
        </p:txBody>
      </p:sp>
    </p:spTree>
    <p:extLst>
      <p:ext uri="{BB962C8B-B14F-4D97-AF65-F5344CB8AC3E}">
        <p14:creationId xmlns:p14="http://schemas.microsoft.com/office/powerpoint/2010/main" val="416698628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B72F-75AE-D191-D31E-1DB5BD110C03}"/>
              </a:ext>
            </a:extLst>
          </p:cNvPr>
          <p:cNvSpPr>
            <a:spLocks noGrp="1"/>
          </p:cNvSpPr>
          <p:nvPr>
            <p:ph type="title"/>
          </p:nvPr>
        </p:nvSpPr>
        <p:spPr/>
        <p:txBody>
          <a:bodyPr/>
          <a:lstStyle/>
          <a:p>
            <a:pPr algn="ctr"/>
            <a:r>
              <a:rPr lang="en-US"/>
              <a:t>Laboratory Taste Panel </a:t>
            </a:r>
          </a:p>
        </p:txBody>
      </p:sp>
      <p:sp>
        <p:nvSpPr>
          <p:cNvPr id="3" name="Content Placeholder 2">
            <a:extLst>
              <a:ext uri="{FF2B5EF4-FFF2-40B4-BE49-F238E27FC236}">
                <a16:creationId xmlns:a16="http://schemas.microsoft.com/office/drawing/2014/main" id="{23747112-48E4-9C5C-42D5-8D756A1BEA13}"/>
              </a:ext>
            </a:extLst>
          </p:cNvPr>
          <p:cNvSpPr>
            <a:spLocks noGrp="1"/>
          </p:cNvSpPr>
          <p:nvPr>
            <p:ph sz="half" idx="1"/>
          </p:nvPr>
        </p:nvSpPr>
        <p:spPr/>
        <p:txBody>
          <a:bodyPr/>
          <a:lstStyle/>
          <a:p>
            <a:r>
              <a:rPr lang="en-US"/>
              <a:t>Tasters noted less green beer aroma</a:t>
            </a:r>
          </a:p>
          <a:p>
            <a:pPr marL="0" indent="0">
              <a:buNone/>
            </a:pPr>
            <a:endParaRPr lang="en-US"/>
          </a:p>
        </p:txBody>
      </p:sp>
      <p:pic>
        <p:nvPicPr>
          <p:cNvPr id="7" name="Content Placeholder 6">
            <a:extLst>
              <a:ext uri="{FF2B5EF4-FFF2-40B4-BE49-F238E27FC236}">
                <a16:creationId xmlns:a16="http://schemas.microsoft.com/office/drawing/2014/main" id="{5FAFD274-028D-78B2-5846-64B1B05E1419}"/>
              </a:ext>
            </a:extLst>
          </p:cNvPr>
          <p:cNvPicPr>
            <a:picLocks noGrp="1" noChangeAspect="1"/>
          </p:cNvPicPr>
          <p:nvPr>
            <p:ph sz="half" idx="2"/>
          </p:nvPr>
        </p:nvPicPr>
        <p:blipFill>
          <a:blip r:embed="rId3"/>
          <a:stretch>
            <a:fillRect/>
          </a:stretch>
        </p:blipFill>
        <p:spPr>
          <a:xfrm>
            <a:off x="6064988" y="1564191"/>
            <a:ext cx="5524500" cy="3435105"/>
          </a:xfrm>
          <a:prstGeom prst="rect">
            <a:avLst/>
          </a:prstGeom>
        </p:spPr>
      </p:pic>
      <p:sp>
        <p:nvSpPr>
          <p:cNvPr id="5" name="Slide Number Placeholder 4">
            <a:extLst>
              <a:ext uri="{FF2B5EF4-FFF2-40B4-BE49-F238E27FC236}">
                <a16:creationId xmlns:a16="http://schemas.microsoft.com/office/drawing/2014/main" id="{7A0BABE2-77D8-1302-AFD3-5B24E0F27913}"/>
              </a:ext>
            </a:extLst>
          </p:cNvPr>
          <p:cNvSpPr>
            <a:spLocks noGrp="1"/>
          </p:cNvSpPr>
          <p:nvPr>
            <p:ph type="sldNum" sz="quarter" idx="12"/>
          </p:nvPr>
        </p:nvSpPr>
        <p:spPr/>
        <p:txBody>
          <a:bodyPr/>
          <a:lstStyle/>
          <a:p>
            <a:fld id="{B5915699-0F63-4C61-80D8-C6D5EC39C3C1}" type="slidenum">
              <a:rPr lang="en-US" smtClean="0"/>
              <a:t>20</a:t>
            </a:fld>
            <a:endParaRPr lang="en-US"/>
          </a:p>
        </p:txBody>
      </p:sp>
      <p:pic>
        <p:nvPicPr>
          <p:cNvPr id="6" name="Picture 5">
            <a:extLst>
              <a:ext uri="{FF2B5EF4-FFF2-40B4-BE49-F238E27FC236}">
                <a16:creationId xmlns:a16="http://schemas.microsoft.com/office/drawing/2014/main" id="{153BA543-8085-19F2-1D1D-399F062DB3A1}"/>
              </a:ext>
            </a:extLst>
          </p:cNvPr>
          <p:cNvPicPr>
            <a:picLocks noChangeAspect="1"/>
          </p:cNvPicPr>
          <p:nvPr/>
        </p:nvPicPr>
        <p:blipFill>
          <a:blip r:embed="rId4"/>
          <a:stretch>
            <a:fillRect/>
          </a:stretch>
        </p:blipFill>
        <p:spPr>
          <a:xfrm>
            <a:off x="602512" y="2714614"/>
            <a:ext cx="5310076" cy="2877561"/>
          </a:xfrm>
          <a:prstGeom prst="rect">
            <a:avLst/>
          </a:prstGeom>
        </p:spPr>
      </p:pic>
    </p:spTree>
    <p:extLst>
      <p:ext uri="{BB962C8B-B14F-4D97-AF65-F5344CB8AC3E}">
        <p14:creationId xmlns:p14="http://schemas.microsoft.com/office/powerpoint/2010/main" val="112393163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79BD67-6EE3-CC81-D202-A7B1960047F6}"/>
              </a:ext>
            </a:extLst>
          </p:cNvPr>
          <p:cNvSpPr>
            <a:spLocks noGrp="1"/>
          </p:cNvSpPr>
          <p:nvPr>
            <p:ph type="title"/>
          </p:nvPr>
        </p:nvSpPr>
        <p:spPr>
          <a:xfrm>
            <a:off x="495300" y="273132"/>
            <a:ext cx="11201400" cy="824148"/>
          </a:xfrm>
        </p:spPr>
        <p:txBody>
          <a:bodyPr>
            <a:normAutofit fontScale="90000"/>
          </a:bodyPr>
          <a:lstStyle/>
          <a:p>
            <a:pPr algn="ctr"/>
            <a:r>
              <a:rPr lang="en-US"/>
              <a:t>Commercial Trials with Hybrid Maltose Negative </a:t>
            </a:r>
            <a:r>
              <a:rPr lang="en-US" i="1"/>
              <a:t>S. cerevisiae</a:t>
            </a:r>
            <a:r>
              <a:rPr lang="en-US"/>
              <a:t> strain </a:t>
            </a:r>
          </a:p>
        </p:txBody>
      </p:sp>
      <p:graphicFrame>
        <p:nvGraphicFramePr>
          <p:cNvPr id="6" name="Table 6">
            <a:extLst>
              <a:ext uri="{FF2B5EF4-FFF2-40B4-BE49-F238E27FC236}">
                <a16:creationId xmlns:a16="http://schemas.microsoft.com/office/drawing/2014/main" id="{5874A383-4541-6D94-2EA2-D044B64567CC}"/>
              </a:ext>
            </a:extLst>
          </p:cNvPr>
          <p:cNvGraphicFramePr>
            <a:graphicFrameLocks noGrp="1"/>
          </p:cNvGraphicFramePr>
          <p:nvPr>
            <p:ph idx="1"/>
            <p:extLst>
              <p:ext uri="{D42A27DB-BD31-4B8C-83A1-F6EECF244321}">
                <p14:modId xmlns:p14="http://schemas.microsoft.com/office/powerpoint/2010/main" val="114592451"/>
              </p:ext>
            </p:extLst>
          </p:nvPr>
        </p:nvGraphicFramePr>
        <p:xfrm>
          <a:off x="495300" y="1485900"/>
          <a:ext cx="11201400" cy="919480"/>
        </p:xfrm>
        <a:graphic>
          <a:graphicData uri="http://schemas.openxmlformats.org/drawingml/2006/table">
            <a:tbl>
              <a:tblPr firstRow="1" bandRow="1">
                <a:tableStyleId>{5C22544A-7EE6-4342-B048-85BDC9FD1C3A}</a:tableStyleId>
              </a:tblPr>
              <a:tblGrid>
                <a:gridCol w="1400175">
                  <a:extLst>
                    <a:ext uri="{9D8B030D-6E8A-4147-A177-3AD203B41FA5}">
                      <a16:colId xmlns:a16="http://schemas.microsoft.com/office/drawing/2014/main" val="2008210384"/>
                    </a:ext>
                  </a:extLst>
                </a:gridCol>
                <a:gridCol w="1400175">
                  <a:extLst>
                    <a:ext uri="{9D8B030D-6E8A-4147-A177-3AD203B41FA5}">
                      <a16:colId xmlns:a16="http://schemas.microsoft.com/office/drawing/2014/main" val="580618542"/>
                    </a:ext>
                  </a:extLst>
                </a:gridCol>
                <a:gridCol w="1400175">
                  <a:extLst>
                    <a:ext uri="{9D8B030D-6E8A-4147-A177-3AD203B41FA5}">
                      <a16:colId xmlns:a16="http://schemas.microsoft.com/office/drawing/2014/main" val="4272628458"/>
                    </a:ext>
                  </a:extLst>
                </a:gridCol>
                <a:gridCol w="1400175">
                  <a:extLst>
                    <a:ext uri="{9D8B030D-6E8A-4147-A177-3AD203B41FA5}">
                      <a16:colId xmlns:a16="http://schemas.microsoft.com/office/drawing/2014/main" val="837632811"/>
                    </a:ext>
                  </a:extLst>
                </a:gridCol>
                <a:gridCol w="1400175">
                  <a:extLst>
                    <a:ext uri="{9D8B030D-6E8A-4147-A177-3AD203B41FA5}">
                      <a16:colId xmlns:a16="http://schemas.microsoft.com/office/drawing/2014/main" val="3995539445"/>
                    </a:ext>
                  </a:extLst>
                </a:gridCol>
                <a:gridCol w="1400175">
                  <a:extLst>
                    <a:ext uri="{9D8B030D-6E8A-4147-A177-3AD203B41FA5}">
                      <a16:colId xmlns:a16="http://schemas.microsoft.com/office/drawing/2014/main" val="2696098920"/>
                    </a:ext>
                  </a:extLst>
                </a:gridCol>
                <a:gridCol w="1400175">
                  <a:extLst>
                    <a:ext uri="{9D8B030D-6E8A-4147-A177-3AD203B41FA5}">
                      <a16:colId xmlns:a16="http://schemas.microsoft.com/office/drawing/2014/main" val="4293865889"/>
                    </a:ext>
                  </a:extLst>
                </a:gridCol>
                <a:gridCol w="1400175">
                  <a:extLst>
                    <a:ext uri="{9D8B030D-6E8A-4147-A177-3AD203B41FA5}">
                      <a16:colId xmlns:a16="http://schemas.microsoft.com/office/drawing/2014/main" val="404957138"/>
                    </a:ext>
                  </a:extLst>
                </a:gridCol>
              </a:tblGrid>
              <a:tr h="370840">
                <a:tc>
                  <a:txBody>
                    <a:bodyPr/>
                    <a:lstStyle/>
                    <a:p>
                      <a:pPr algn="ctr" fontAlgn="ctr"/>
                      <a:endParaRPr lang="en-GB" sz="1800" b="0" i="0" u="none" strike="noStrike">
                        <a:solidFill>
                          <a:schemeClr val="bg1"/>
                        </a:solidFill>
                        <a:effectLst/>
                        <a:latin typeface="Calibri" panose="020F0502020204030204" pitchFamily="34" charset="0"/>
                      </a:endParaRPr>
                    </a:p>
                  </a:txBody>
                  <a:tcPr marL="0" marR="0" marT="0" marB="0" anchor="ctr"/>
                </a:tc>
                <a:tc>
                  <a:txBody>
                    <a:bodyPr/>
                    <a:lstStyle/>
                    <a:p>
                      <a:pPr algn="ctr" fontAlgn="ctr"/>
                      <a:r>
                        <a:rPr lang="en-GB" sz="1800" b="0" i="0" u="none" strike="noStrike">
                          <a:solidFill>
                            <a:schemeClr val="tx1"/>
                          </a:solidFill>
                          <a:effectLst/>
                          <a:latin typeface="Calibri" panose="020F0502020204030204" pitchFamily="34" charset="0"/>
                        </a:rPr>
                        <a:t>Apparent Attenuation</a:t>
                      </a:r>
                    </a:p>
                  </a:txBody>
                  <a:tcPr marL="0" marR="0" marT="0" marB="0" anchor="ctr"/>
                </a:tc>
                <a:tc>
                  <a:txBody>
                    <a:bodyPr/>
                    <a:lstStyle/>
                    <a:p>
                      <a:pPr algn="ctr" fontAlgn="ctr"/>
                      <a:r>
                        <a:rPr lang="en-GB" sz="1800" b="0" i="0" u="none" strike="noStrike">
                          <a:solidFill>
                            <a:schemeClr val="tx1"/>
                          </a:solidFill>
                          <a:effectLst/>
                          <a:latin typeface="Calibri" panose="020F0502020204030204" pitchFamily="34" charset="0"/>
                        </a:rPr>
                        <a:t>ABV</a:t>
                      </a:r>
                    </a:p>
                  </a:txBody>
                  <a:tcPr marL="0" marR="0" marT="0" marB="0" anchor="ctr"/>
                </a:tc>
                <a:tc>
                  <a:txBody>
                    <a:bodyPr/>
                    <a:lstStyle/>
                    <a:p>
                      <a:pPr algn="ctr" fontAlgn="ctr"/>
                      <a:r>
                        <a:rPr lang="en-GB" sz="1800" b="0" i="0" u="none" strike="noStrike">
                          <a:solidFill>
                            <a:schemeClr val="tx1"/>
                          </a:solidFill>
                          <a:effectLst/>
                          <a:latin typeface="Calibri" panose="020F0502020204030204" pitchFamily="34" charset="0"/>
                        </a:rPr>
                        <a:t>Start pH</a:t>
                      </a:r>
                    </a:p>
                  </a:txBody>
                  <a:tcPr marL="0" marR="0" marT="0" marB="0" anchor="ctr"/>
                </a:tc>
                <a:tc>
                  <a:txBody>
                    <a:bodyPr/>
                    <a:lstStyle/>
                    <a:p>
                      <a:pPr algn="ctr" fontAlgn="ctr"/>
                      <a:r>
                        <a:rPr lang="en-GB" sz="1800" b="0" i="0" u="none" strike="noStrike">
                          <a:solidFill>
                            <a:schemeClr val="tx1"/>
                          </a:solidFill>
                          <a:effectLst/>
                          <a:latin typeface="Calibri" panose="020F0502020204030204" pitchFamily="34" charset="0"/>
                        </a:rPr>
                        <a:t>End pH</a:t>
                      </a:r>
                    </a:p>
                  </a:txBody>
                  <a:tcPr marL="0" marR="0" marT="0" marB="0" anchor="ctr"/>
                </a:tc>
                <a:tc>
                  <a:txBody>
                    <a:bodyPr/>
                    <a:lstStyle/>
                    <a:p>
                      <a:pPr algn="ctr" fontAlgn="ctr"/>
                      <a:r>
                        <a:rPr lang="en-GB" sz="1800" b="0" i="0" u="none" strike="noStrike">
                          <a:solidFill>
                            <a:schemeClr val="tx1"/>
                          </a:solidFill>
                          <a:effectLst/>
                          <a:latin typeface="Calibri" panose="020F0502020204030204" pitchFamily="34" charset="0"/>
                        </a:rPr>
                        <a:t>pH drop</a:t>
                      </a:r>
                    </a:p>
                  </a:txBody>
                  <a:tcPr marL="0" marR="0" marT="0" marB="0" anchor="ctr"/>
                </a:tc>
                <a:tc>
                  <a:txBody>
                    <a:bodyPr/>
                    <a:lstStyle/>
                    <a:p>
                      <a:pPr algn="ctr" fontAlgn="ctr"/>
                      <a:r>
                        <a:rPr lang="en-GB" sz="1800" b="0" i="0" u="none" strike="noStrike">
                          <a:solidFill>
                            <a:schemeClr val="tx1"/>
                          </a:solidFill>
                          <a:effectLst/>
                          <a:latin typeface="Calibri" panose="020F0502020204030204" pitchFamily="34" charset="0"/>
                        </a:rPr>
                        <a:t>Fermenation Time (Days)</a:t>
                      </a:r>
                    </a:p>
                  </a:txBody>
                  <a:tcPr marL="0" marR="0" marT="0" marB="0" anchor="ctr"/>
                </a:tc>
                <a:tc>
                  <a:txBody>
                    <a:bodyPr/>
                    <a:lstStyle/>
                    <a:p>
                      <a:pPr algn="ctr" fontAlgn="ctr"/>
                      <a:r>
                        <a:rPr lang="en-GB" sz="1800" b="0" i="0" u="none" strike="noStrike">
                          <a:solidFill>
                            <a:schemeClr val="tx1"/>
                          </a:solidFill>
                          <a:effectLst/>
                          <a:latin typeface="Calibri" panose="020F0502020204030204" pitchFamily="34" charset="0"/>
                        </a:rPr>
                        <a:t>Flocculation</a:t>
                      </a:r>
                    </a:p>
                  </a:txBody>
                  <a:tcPr marL="0" marR="0" marT="0" marB="0" anchor="ctr"/>
                </a:tc>
                <a:extLst>
                  <a:ext uri="{0D108BD9-81ED-4DB2-BD59-A6C34878D82A}">
                    <a16:rowId xmlns:a16="http://schemas.microsoft.com/office/drawing/2014/main" val="1791064425"/>
                  </a:ext>
                </a:extLst>
              </a:tr>
              <a:tr h="370840">
                <a:tc>
                  <a:txBody>
                    <a:bodyPr/>
                    <a:lstStyle/>
                    <a:p>
                      <a:pPr algn="ctr" fontAlgn="ctr"/>
                      <a:r>
                        <a:rPr lang="en-GB" sz="1800" b="0" i="0" u="none" strike="noStrike">
                          <a:solidFill>
                            <a:schemeClr val="tx1"/>
                          </a:solidFill>
                          <a:effectLst/>
                          <a:latin typeface="Calibri" panose="020F0502020204030204" pitchFamily="34" charset="0"/>
                        </a:rPr>
                        <a:t>Averages</a:t>
                      </a:r>
                    </a:p>
                  </a:txBody>
                  <a:tcPr marL="0" marR="0" marT="0" marB="0" anchor="ctr"/>
                </a:tc>
                <a:tc>
                  <a:txBody>
                    <a:bodyPr/>
                    <a:lstStyle/>
                    <a:p>
                      <a:pPr algn="ctr" fontAlgn="ctr"/>
                      <a:r>
                        <a:rPr lang="en-GB" sz="1800" b="0" i="0" u="none" strike="noStrike">
                          <a:solidFill>
                            <a:schemeClr val="tx1"/>
                          </a:solidFill>
                          <a:effectLst/>
                          <a:latin typeface="Calibri" panose="020F0502020204030204" pitchFamily="34" charset="0"/>
                        </a:rPr>
                        <a:t>13.2</a:t>
                      </a:r>
                    </a:p>
                  </a:txBody>
                  <a:tcPr marL="0" marR="0" marT="0" marB="0" anchor="ctr"/>
                </a:tc>
                <a:tc>
                  <a:txBody>
                    <a:bodyPr/>
                    <a:lstStyle/>
                    <a:p>
                      <a:pPr algn="ctr" fontAlgn="ctr"/>
                      <a:r>
                        <a:rPr lang="en-GB" sz="1800" b="0" i="0" u="none" strike="noStrike">
                          <a:solidFill>
                            <a:schemeClr val="tx1"/>
                          </a:solidFill>
                          <a:effectLst/>
                          <a:latin typeface="Calibri" panose="020F0502020204030204" pitchFamily="34" charset="0"/>
                        </a:rPr>
                        <a:t>0.5</a:t>
                      </a:r>
                    </a:p>
                  </a:txBody>
                  <a:tcPr marL="0" marR="0" marT="0" marB="0" anchor="ctr"/>
                </a:tc>
                <a:tc>
                  <a:txBody>
                    <a:bodyPr/>
                    <a:lstStyle/>
                    <a:p>
                      <a:pPr algn="ctr" fontAlgn="ctr"/>
                      <a:r>
                        <a:rPr lang="en-GB" sz="1800" b="0" i="0" u="none" strike="noStrike">
                          <a:solidFill>
                            <a:schemeClr val="tx1"/>
                          </a:solidFill>
                          <a:effectLst/>
                          <a:latin typeface="Calibri" panose="020F0502020204030204" pitchFamily="34" charset="0"/>
                        </a:rPr>
                        <a:t>4.8</a:t>
                      </a:r>
                    </a:p>
                  </a:txBody>
                  <a:tcPr marL="0" marR="0" marT="0" marB="0" anchor="ctr"/>
                </a:tc>
                <a:tc>
                  <a:txBody>
                    <a:bodyPr/>
                    <a:lstStyle/>
                    <a:p>
                      <a:pPr algn="ctr" fontAlgn="ctr"/>
                      <a:r>
                        <a:rPr lang="en-GB" sz="1800" b="0" i="0" u="none" strike="noStrike">
                          <a:solidFill>
                            <a:schemeClr val="tx1"/>
                          </a:solidFill>
                          <a:effectLst/>
                          <a:latin typeface="Calibri" panose="020F0502020204030204" pitchFamily="34" charset="0"/>
                        </a:rPr>
                        <a:t>4.5</a:t>
                      </a:r>
                    </a:p>
                  </a:txBody>
                  <a:tcPr marL="0" marR="0" marT="0" marB="0" anchor="ctr"/>
                </a:tc>
                <a:tc>
                  <a:txBody>
                    <a:bodyPr/>
                    <a:lstStyle/>
                    <a:p>
                      <a:pPr algn="ctr" fontAlgn="ctr"/>
                      <a:r>
                        <a:rPr lang="en-GB" sz="1800" b="0" i="0" u="none" strike="noStrike">
                          <a:solidFill>
                            <a:schemeClr val="tx1"/>
                          </a:solidFill>
                          <a:effectLst/>
                          <a:latin typeface="Calibri" panose="020F0502020204030204" pitchFamily="34" charset="0"/>
                        </a:rPr>
                        <a:t>0.3</a:t>
                      </a:r>
                    </a:p>
                  </a:txBody>
                  <a:tcPr marL="0" marR="0" marT="0" marB="0" anchor="ctr"/>
                </a:tc>
                <a:tc>
                  <a:txBody>
                    <a:bodyPr/>
                    <a:lstStyle/>
                    <a:p>
                      <a:pPr algn="ctr" fontAlgn="ctr"/>
                      <a:r>
                        <a:rPr lang="en-GB" sz="1800" b="0" i="0" u="none" strike="noStrike">
                          <a:solidFill>
                            <a:schemeClr val="tx1"/>
                          </a:solidFill>
                          <a:effectLst/>
                          <a:latin typeface="Calibri" panose="020F0502020204030204" pitchFamily="34" charset="0"/>
                        </a:rPr>
                        <a:t>3.2</a:t>
                      </a:r>
                    </a:p>
                  </a:txBody>
                  <a:tcPr marL="0" marR="0" marT="0" marB="0" anchor="ctr"/>
                </a:tc>
                <a:tc>
                  <a:txBody>
                    <a:bodyPr/>
                    <a:lstStyle/>
                    <a:p>
                      <a:pPr algn="ctr" fontAlgn="ctr"/>
                      <a:r>
                        <a:rPr lang="en-GB" sz="1800" b="0" i="0" u="none" strike="noStrike">
                          <a:solidFill>
                            <a:schemeClr val="tx1"/>
                          </a:solidFill>
                          <a:effectLst/>
                          <a:latin typeface="Calibri" panose="020F0502020204030204" pitchFamily="34" charset="0"/>
                        </a:rPr>
                        <a:t>3.3 / 10</a:t>
                      </a:r>
                    </a:p>
                  </a:txBody>
                  <a:tcPr marL="0" marR="0" marT="0" marB="0" anchor="ctr"/>
                </a:tc>
                <a:extLst>
                  <a:ext uri="{0D108BD9-81ED-4DB2-BD59-A6C34878D82A}">
                    <a16:rowId xmlns:a16="http://schemas.microsoft.com/office/drawing/2014/main" val="2014320532"/>
                  </a:ext>
                </a:extLst>
              </a:tr>
            </a:tbl>
          </a:graphicData>
        </a:graphic>
      </p:graphicFrame>
      <p:pic>
        <p:nvPicPr>
          <p:cNvPr id="7" name="Picture 6">
            <a:extLst>
              <a:ext uri="{FF2B5EF4-FFF2-40B4-BE49-F238E27FC236}">
                <a16:creationId xmlns:a16="http://schemas.microsoft.com/office/drawing/2014/main" id="{36D2FF54-7149-02B1-AF05-08E8FAF249A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91000" contrast="-42000"/>
                    </a14:imgEffect>
                  </a14:imgLayer>
                </a14:imgProps>
              </a:ext>
            </a:extLst>
          </a:blip>
          <a:stretch>
            <a:fillRect/>
          </a:stretch>
        </p:blipFill>
        <p:spPr>
          <a:xfrm>
            <a:off x="2614882" y="2693772"/>
            <a:ext cx="6962235" cy="3517697"/>
          </a:xfrm>
          <a:prstGeom prst="rect">
            <a:avLst/>
          </a:prstGeom>
        </p:spPr>
      </p:pic>
    </p:spTree>
    <p:extLst>
      <p:ext uri="{BB962C8B-B14F-4D97-AF65-F5344CB8AC3E}">
        <p14:creationId xmlns:p14="http://schemas.microsoft.com/office/powerpoint/2010/main" val="284324499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DC1E9-3CE8-A743-EA27-44220027B683}"/>
              </a:ext>
            </a:extLst>
          </p:cNvPr>
          <p:cNvSpPr>
            <a:spLocks noGrp="1"/>
          </p:cNvSpPr>
          <p:nvPr>
            <p:ph type="title"/>
          </p:nvPr>
        </p:nvSpPr>
        <p:spPr>
          <a:xfrm>
            <a:off x="495300" y="79376"/>
            <a:ext cx="11201400" cy="680646"/>
          </a:xfrm>
        </p:spPr>
        <p:txBody>
          <a:bodyPr/>
          <a:lstStyle/>
          <a:p>
            <a:pPr algn="ctr"/>
            <a:r>
              <a:rPr lang="en-US"/>
              <a:t>Brewers Feedback</a:t>
            </a:r>
          </a:p>
        </p:txBody>
      </p:sp>
      <p:pic>
        <p:nvPicPr>
          <p:cNvPr id="5" name="Content Placeholder 4">
            <a:extLst>
              <a:ext uri="{FF2B5EF4-FFF2-40B4-BE49-F238E27FC236}">
                <a16:creationId xmlns:a16="http://schemas.microsoft.com/office/drawing/2014/main" id="{BA14FC50-5DA1-0174-70B7-C4D394FB24B0}"/>
              </a:ext>
            </a:extLst>
          </p:cNvPr>
          <p:cNvPicPr>
            <a:picLocks noGrp="1" noChangeAspect="1"/>
          </p:cNvPicPr>
          <p:nvPr>
            <p:ph idx="1"/>
          </p:nvPr>
        </p:nvPicPr>
        <p:blipFill>
          <a:blip r:embed="rId3"/>
          <a:stretch>
            <a:fillRect/>
          </a:stretch>
        </p:blipFill>
        <p:spPr>
          <a:xfrm>
            <a:off x="86349" y="969024"/>
            <a:ext cx="6896524" cy="3234841"/>
          </a:xfrm>
          <a:prstGeom prst="rect">
            <a:avLst/>
          </a:prstGeom>
        </p:spPr>
      </p:pic>
      <p:sp>
        <p:nvSpPr>
          <p:cNvPr id="4" name="Slide Number Placeholder 3">
            <a:extLst>
              <a:ext uri="{FF2B5EF4-FFF2-40B4-BE49-F238E27FC236}">
                <a16:creationId xmlns:a16="http://schemas.microsoft.com/office/drawing/2014/main" id="{7E2BA1EB-AB31-E579-C7D5-BD652D720D27}"/>
              </a:ext>
            </a:extLst>
          </p:cNvPr>
          <p:cNvSpPr>
            <a:spLocks noGrp="1"/>
          </p:cNvSpPr>
          <p:nvPr>
            <p:ph type="sldNum" sz="quarter" idx="12"/>
          </p:nvPr>
        </p:nvSpPr>
        <p:spPr/>
        <p:txBody>
          <a:bodyPr/>
          <a:lstStyle/>
          <a:p>
            <a:fld id="{B5915699-0F63-4C61-80D8-C6D5EC39C3C1}" type="slidenum">
              <a:rPr lang="en-US" smtClean="0"/>
              <a:t>22</a:t>
            </a:fld>
            <a:endParaRPr lang="en-US"/>
          </a:p>
        </p:txBody>
      </p:sp>
      <p:pic>
        <p:nvPicPr>
          <p:cNvPr id="7" name="Picture 6">
            <a:extLst>
              <a:ext uri="{FF2B5EF4-FFF2-40B4-BE49-F238E27FC236}">
                <a16:creationId xmlns:a16="http://schemas.microsoft.com/office/drawing/2014/main" id="{3C7E074F-00B8-5EE5-CB7D-6D933DFD723E}"/>
              </a:ext>
            </a:extLst>
          </p:cNvPr>
          <p:cNvPicPr>
            <a:picLocks noChangeAspect="1"/>
          </p:cNvPicPr>
          <p:nvPr/>
        </p:nvPicPr>
        <p:blipFill>
          <a:blip r:embed="rId4"/>
          <a:stretch>
            <a:fillRect/>
          </a:stretch>
        </p:blipFill>
        <p:spPr>
          <a:xfrm>
            <a:off x="6811128" y="1175658"/>
            <a:ext cx="5380872" cy="3827398"/>
          </a:xfrm>
          <a:prstGeom prst="rect">
            <a:avLst/>
          </a:prstGeom>
        </p:spPr>
      </p:pic>
      <p:sp>
        <p:nvSpPr>
          <p:cNvPr id="8" name="TextBox 7">
            <a:extLst>
              <a:ext uri="{FF2B5EF4-FFF2-40B4-BE49-F238E27FC236}">
                <a16:creationId xmlns:a16="http://schemas.microsoft.com/office/drawing/2014/main" id="{2EEAC4F8-337C-E324-638D-7780A39D54D6}"/>
              </a:ext>
            </a:extLst>
          </p:cNvPr>
          <p:cNvSpPr txBox="1"/>
          <p:nvPr/>
        </p:nvSpPr>
        <p:spPr>
          <a:xfrm>
            <a:off x="86349" y="990992"/>
            <a:ext cx="317412" cy="369332"/>
          </a:xfrm>
          <a:prstGeom prst="rect">
            <a:avLst/>
          </a:prstGeom>
          <a:solidFill>
            <a:schemeClr val="bg1"/>
          </a:solidFill>
        </p:spPr>
        <p:txBody>
          <a:bodyPr wrap="square" rtlCol="0">
            <a:spAutoFit/>
          </a:bodyPr>
          <a:lstStyle/>
          <a:p>
            <a:endParaRPr lang="en-US"/>
          </a:p>
        </p:txBody>
      </p:sp>
      <p:pic>
        <p:nvPicPr>
          <p:cNvPr id="9" name="Picture 8">
            <a:extLst>
              <a:ext uri="{FF2B5EF4-FFF2-40B4-BE49-F238E27FC236}">
                <a16:creationId xmlns:a16="http://schemas.microsoft.com/office/drawing/2014/main" id="{F604718E-FA2C-ED56-D497-0C6D97969174}"/>
              </a:ext>
            </a:extLst>
          </p:cNvPr>
          <p:cNvPicPr>
            <a:picLocks noChangeAspect="1"/>
          </p:cNvPicPr>
          <p:nvPr/>
        </p:nvPicPr>
        <p:blipFill>
          <a:blip r:embed="rId5"/>
          <a:stretch>
            <a:fillRect/>
          </a:stretch>
        </p:blipFill>
        <p:spPr>
          <a:xfrm>
            <a:off x="6665854" y="992762"/>
            <a:ext cx="317019" cy="365792"/>
          </a:xfrm>
          <a:prstGeom prst="rect">
            <a:avLst/>
          </a:prstGeom>
        </p:spPr>
      </p:pic>
    </p:spTree>
    <p:extLst>
      <p:ext uri="{BB962C8B-B14F-4D97-AF65-F5344CB8AC3E}">
        <p14:creationId xmlns:p14="http://schemas.microsoft.com/office/powerpoint/2010/main" val="2197694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135290-E6B8-0165-F7FB-A23223D715CF}"/>
              </a:ext>
            </a:extLst>
          </p:cNvPr>
          <p:cNvSpPr>
            <a:spLocks noGrp="1"/>
          </p:cNvSpPr>
          <p:nvPr>
            <p:ph type="title"/>
          </p:nvPr>
        </p:nvSpPr>
        <p:spPr/>
        <p:txBody>
          <a:bodyPr/>
          <a:lstStyle/>
          <a:p>
            <a:pPr algn="ctr"/>
            <a:r>
              <a:rPr lang="en-US"/>
              <a:t>What Does this Mean? </a:t>
            </a:r>
          </a:p>
        </p:txBody>
      </p:sp>
      <p:sp>
        <p:nvSpPr>
          <p:cNvPr id="7" name="Content Placeholder 6">
            <a:extLst>
              <a:ext uri="{FF2B5EF4-FFF2-40B4-BE49-F238E27FC236}">
                <a16:creationId xmlns:a16="http://schemas.microsoft.com/office/drawing/2014/main" id="{CE857EBF-03CB-1DDF-DDF4-1D958EFC324C}"/>
              </a:ext>
            </a:extLst>
          </p:cNvPr>
          <p:cNvSpPr>
            <a:spLocks noGrp="1"/>
          </p:cNvSpPr>
          <p:nvPr>
            <p:ph idx="1"/>
          </p:nvPr>
        </p:nvSpPr>
        <p:spPr>
          <a:xfrm>
            <a:off x="495300" y="1097280"/>
            <a:ext cx="8229600" cy="5152644"/>
          </a:xfrm>
        </p:spPr>
        <p:txBody>
          <a:bodyPr/>
          <a:lstStyle/>
          <a:p>
            <a:r>
              <a:rPr lang="en-US"/>
              <a:t>Different yeast will impact product differently </a:t>
            </a:r>
          </a:p>
          <a:p>
            <a:r>
              <a:rPr lang="en-US"/>
              <a:t>Sensory Highly Influences Production in NABLAB</a:t>
            </a:r>
          </a:p>
          <a:p>
            <a:r>
              <a:rPr lang="en-US"/>
              <a:t>Possibility of combining a maltose negative yeast + physical alcohol removal to achieve 0.0%</a:t>
            </a:r>
          </a:p>
          <a:p>
            <a:r>
              <a:rPr lang="en-US"/>
              <a:t>Use of </a:t>
            </a:r>
            <a:r>
              <a:rPr lang="en-US" i="1"/>
              <a:t>Saccharomyces cerevisiae </a:t>
            </a:r>
            <a:r>
              <a:rPr lang="en-US"/>
              <a:t>is a safe bet</a:t>
            </a:r>
          </a:p>
          <a:p>
            <a:pPr lvl="1"/>
            <a:r>
              <a:rPr lang="en-US"/>
              <a:t>You still need to pasteurize!</a:t>
            </a:r>
          </a:p>
          <a:p>
            <a:r>
              <a:rPr lang="en-US"/>
              <a:t>This technology can be applied to different strains according to beer style</a:t>
            </a:r>
          </a:p>
          <a:p>
            <a:r>
              <a:rPr lang="en-US"/>
              <a:t>DEI…</a:t>
            </a:r>
          </a:p>
        </p:txBody>
      </p:sp>
      <p:sp>
        <p:nvSpPr>
          <p:cNvPr id="5" name="Slide Number Placeholder 4">
            <a:extLst>
              <a:ext uri="{FF2B5EF4-FFF2-40B4-BE49-F238E27FC236}">
                <a16:creationId xmlns:a16="http://schemas.microsoft.com/office/drawing/2014/main" id="{E11FCE5A-F1CA-6074-CDF1-B311F122EFE9}"/>
              </a:ext>
            </a:extLst>
          </p:cNvPr>
          <p:cNvSpPr>
            <a:spLocks noGrp="1"/>
          </p:cNvSpPr>
          <p:nvPr>
            <p:ph type="sldNum" sz="quarter" idx="12"/>
          </p:nvPr>
        </p:nvSpPr>
        <p:spPr/>
        <p:txBody>
          <a:bodyPr/>
          <a:lstStyle/>
          <a:p>
            <a:fld id="{B5915699-0F63-4C61-80D8-C6D5EC39C3C1}" type="slidenum">
              <a:rPr lang="en-US" smtClean="0"/>
              <a:t>23</a:t>
            </a:fld>
            <a:endParaRPr lang="en-US"/>
          </a:p>
        </p:txBody>
      </p:sp>
      <p:pic>
        <p:nvPicPr>
          <p:cNvPr id="10" name="Picture Placeholder 9" descr="A glass of beer on a bar&#10;&#10;Description automatically generated">
            <a:extLst>
              <a:ext uri="{FF2B5EF4-FFF2-40B4-BE49-F238E27FC236}">
                <a16:creationId xmlns:a16="http://schemas.microsoft.com/office/drawing/2014/main" id="{EC387C5A-11B4-61BE-3200-16BD319DBA6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3004" b="13004"/>
          <a:stretch>
            <a:fillRect/>
          </a:stretch>
        </p:blipFill>
        <p:spPr/>
      </p:pic>
    </p:spTree>
    <p:extLst>
      <p:ext uri="{BB962C8B-B14F-4D97-AF65-F5344CB8AC3E}">
        <p14:creationId xmlns:p14="http://schemas.microsoft.com/office/powerpoint/2010/main" val="325290359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6EF35-5AA1-4D91-A124-F3EC6D872485}"/>
              </a:ext>
            </a:extLst>
          </p:cNvPr>
          <p:cNvSpPr>
            <a:spLocks noGrp="1"/>
          </p:cNvSpPr>
          <p:nvPr>
            <p:ph type="title"/>
          </p:nvPr>
        </p:nvSpPr>
        <p:spPr/>
        <p:txBody>
          <a:bodyPr/>
          <a:lstStyle/>
          <a:p>
            <a:r>
              <a:rPr lang="en-US"/>
              <a:t>Resources</a:t>
            </a:r>
          </a:p>
        </p:txBody>
      </p:sp>
      <p:sp>
        <p:nvSpPr>
          <p:cNvPr id="3" name="Content Placeholder 2">
            <a:extLst>
              <a:ext uri="{FF2B5EF4-FFF2-40B4-BE49-F238E27FC236}">
                <a16:creationId xmlns:a16="http://schemas.microsoft.com/office/drawing/2014/main" id="{AF447E6B-ED0B-4BF3-A4D8-99D418999F93}"/>
              </a:ext>
            </a:extLst>
          </p:cNvPr>
          <p:cNvSpPr>
            <a:spLocks noGrp="1"/>
          </p:cNvSpPr>
          <p:nvPr>
            <p:ph idx="1"/>
          </p:nvPr>
        </p:nvSpPr>
        <p:spPr/>
        <p:txBody>
          <a:bodyPr/>
          <a:lstStyle/>
          <a:p>
            <a:pPr lvl="1">
              <a:buFont typeface="Arial" panose="020B0604020202020204" pitchFamily="34" charset="0"/>
              <a:buChar char="•"/>
            </a:pPr>
            <a:r>
              <a:rPr lang="en-US" dirty="0">
                <a:hlinkClick r:id="rId3"/>
              </a:rPr>
              <a:t>MBAA Food Safety Committee</a:t>
            </a:r>
            <a:endParaRPr lang="en-US" dirty="0"/>
          </a:p>
          <a:p>
            <a:pPr lvl="2">
              <a:buFont typeface="Arial" panose="020B0604020202020204" pitchFamily="34" charset="0"/>
              <a:buChar char="•"/>
            </a:pPr>
            <a:r>
              <a:rPr lang="en-US" dirty="0"/>
              <a:t>Food Bites, flow chart</a:t>
            </a:r>
          </a:p>
          <a:p>
            <a:pPr lvl="1">
              <a:buFont typeface="Arial" panose="020B0604020202020204" pitchFamily="34" charset="0"/>
              <a:buChar char="•"/>
            </a:pPr>
            <a:r>
              <a:rPr lang="en-US" dirty="0">
                <a:hlinkClick r:id="rId4"/>
              </a:rPr>
              <a:t>Non and Low Alcohol Beer Production Best Practice</a:t>
            </a:r>
            <a:endParaRPr lang="en-US" dirty="0"/>
          </a:p>
          <a:p>
            <a:pPr lvl="1">
              <a:buFont typeface="Arial" panose="020B0604020202020204" pitchFamily="34" charset="0"/>
              <a:buChar char="•"/>
            </a:pPr>
            <a:r>
              <a:rPr lang="en-US" dirty="0">
                <a:hlinkClick r:id="rId5"/>
              </a:rPr>
              <a:t>Webinar: Introducing a Hybrid Maltose Negative </a:t>
            </a:r>
            <a:r>
              <a:rPr lang="en-US" i="1" dirty="0">
                <a:hlinkClick r:id="rId5"/>
              </a:rPr>
              <a:t>Saccharomyces cerevisiae </a:t>
            </a:r>
            <a:r>
              <a:rPr lang="en-US" dirty="0">
                <a:hlinkClick r:id="rId5"/>
              </a:rPr>
              <a:t>strain</a:t>
            </a:r>
            <a:endParaRPr lang="en-US" dirty="0"/>
          </a:p>
        </p:txBody>
      </p:sp>
      <p:sp>
        <p:nvSpPr>
          <p:cNvPr id="4" name="Slide Number Placeholder 3">
            <a:extLst>
              <a:ext uri="{FF2B5EF4-FFF2-40B4-BE49-F238E27FC236}">
                <a16:creationId xmlns:a16="http://schemas.microsoft.com/office/drawing/2014/main" id="{7CEAC7CE-1053-48E6-A348-4A8ED14A2354}"/>
              </a:ext>
            </a:extLst>
          </p:cNvPr>
          <p:cNvSpPr>
            <a:spLocks noGrp="1"/>
          </p:cNvSpPr>
          <p:nvPr>
            <p:ph type="sldNum" sz="quarter" idx="12"/>
          </p:nvPr>
        </p:nvSpPr>
        <p:spPr/>
        <p:txBody>
          <a:bodyPr/>
          <a:lstStyle/>
          <a:p>
            <a:fld id="{0E9987EA-89AE-4521-A4A1-59C7EEEFA47E}" type="slidenum">
              <a:rPr lang="en-US" smtClean="0"/>
              <a:pPr/>
              <a:t>24</a:t>
            </a:fld>
            <a:endParaRPr lang="en-US"/>
          </a:p>
        </p:txBody>
      </p:sp>
      <p:pic>
        <p:nvPicPr>
          <p:cNvPr id="12" name="Picture Placeholder 11">
            <a:extLst>
              <a:ext uri="{FF2B5EF4-FFF2-40B4-BE49-F238E27FC236}">
                <a16:creationId xmlns:a16="http://schemas.microsoft.com/office/drawing/2014/main" id="{BE5FDA6F-A83C-4B51-8966-72DD90EEDF0B}"/>
              </a:ext>
            </a:extLst>
          </p:cNvPr>
          <p:cNvPicPr>
            <a:picLocks noGrp="1" noChangeAspect="1"/>
          </p:cNvPicPr>
          <p:nvPr>
            <p:ph type="pic" sz="quarter" idx="13"/>
          </p:nvPr>
        </p:nvPicPr>
        <p:blipFill rotWithShape="1">
          <a:blip r:embed="rId6">
            <a:extLst>
              <a:ext uri="{28A0092B-C50C-407E-A947-70E740481C1C}">
                <a14:useLocalDpi xmlns:a14="http://schemas.microsoft.com/office/drawing/2010/main" val="0"/>
              </a:ext>
            </a:extLst>
          </a:blip>
          <a:srcRect l="13967" r="13967"/>
          <a:stretch/>
        </p:blipFill>
        <p:spPr>
          <a:ln>
            <a:solidFill>
              <a:srgbClr val="E0EAAE"/>
            </a:solidFill>
          </a:ln>
        </p:spPr>
      </p:pic>
    </p:spTree>
    <p:extLst>
      <p:ext uri="{BB962C8B-B14F-4D97-AF65-F5344CB8AC3E}">
        <p14:creationId xmlns:p14="http://schemas.microsoft.com/office/powerpoint/2010/main" val="115616024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8774D8-F363-48A2-ED41-8893D0E74338}"/>
              </a:ext>
            </a:extLst>
          </p:cNvPr>
          <p:cNvSpPr>
            <a:spLocks noGrp="1"/>
          </p:cNvSpPr>
          <p:nvPr>
            <p:ph type="title"/>
          </p:nvPr>
        </p:nvSpPr>
        <p:spPr/>
        <p:txBody>
          <a:bodyPr/>
          <a:lstStyle/>
          <a:p>
            <a:r>
              <a:rPr lang="en-US" dirty="0"/>
              <a:t>Thank you!</a:t>
            </a:r>
          </a:p>
        </p:txBody>
      </p:sp>
      <p:sp>
        <p:nvSpPr>
          <p:cNvPr id="7" name="Text Placeholder 6">
            <a:extLst>
              <a:ext uri="{FF2B5EF4-FFF2-40B4-BE49-F238E27FC236}">
                <a16:creationId xmlns:a16="http://schemas.microsoft.com/office/drawing/2014/main" id="{FD7308ED-86CE-C661-3B7B-F18E6930612C}"/>
              </a:ext>
            </a:extLst>
          </p:cNvPr>
          <p:cNvSpPr>
            <a:spLocks noGrp="1"/>
          </p:cNvSpPr>
          <p:nvPr>
            <p:ph type="body" idx="1"/>
          </p:nvPr>
        </p:nvSpPr>
        <p:spPr>
          <a:xfrm>
            <a:off x="3847605" y="3774559"/>
            <a:ext cx="8344393" cy="1129950"/>
          </a:xfrm>
        </p:spPr>
        <p:txBody>
          <a:bodyPr>
            <a:normAutofit/>
          </a:bodyPr>
          <a:lstStyle/>
          <a:p>
            <a:r>
              <a:rPr lang="en-US" sz="1800" dirty="0"/>
              <a:t>Sylvie VanZandycke: </a:t>
            </a:r>
            <a:r>
              <a:rPr lang="en-US" sz="1800" dirty="0">
                <a:hlinkClick r:id="rId2"/>
              </a:rPr>
              <a:t>svanzandycke@lallemand.com</a:t>
            </a:r>
            <a:endParaRPr lang="en-US" sz="1800" dirty="0"/>
          </a:p>
          <a:p>
            <a:r>
              <a:rPr lang="en-US" sz="1800" dirty="0"/>
              <a:t>Molly Browning: </a:t>
            </a:r>
            <a:r>
              <a:rPr lang="en-US" sz="1800" dirty="0">
                <a:hlinkClick r:id="rId3"/>
              </a:rPr>
              <a:t>mbrowning@lallemand.com</a:t>
            </a:r>
            <a:r>
              <a:rPr lang="en-US" sz="1800" dirty="0"/>
              <a:t>  </a:t>
            </a:r>
          </a:p>
        </p:txBody>
      </p:sp>
      <p:sp>
        <p:nvSpPr>
          <p:cNvPr id="4" name="Slide Number Placeholder 3">
            <a:extLst>
              <a:ext uri="{FF2B5EF4-FFF2-40B4-BE49-F238E27FC236}">
                <a16:creationId xmlns:a16="http://schemas.microsoft.com/office/drawing/2014/main" id="{4855A586-F6AB-C04A-2083-AAC3E926E0B5}"/>
              </a:ext>
            </a:extLst>
          </p:cNvPr>
          <p:cNvSpPr>
            <a:spLocks noGrp="1"/>
          </p:cNvSpPr>
          <p:nvPr>
            <p:ph type="sldNum" sz="quarter" idx="4294967295"/>
          </p:nvPr>
        </p:nvSpPr>
        <p:spPr>
          <a:xfrm>
            <a:off x="11709400" y="6559550"/>
            <a:ext cx="482600" cy="219075"/>
          </a:xfrm>
        </p:spPr>
        <p:txBody>
          <a:bodyPr/>
          <a:lstStyle/>
          <a:p>
            <a:fld id="{B5915699-0F63-4C61-80D8-C6D5EC39C3C1}" type="slidenum">
              <a:rPr lang="en-US" smtClean="0"/>
              <a:t>25</a:t>
            </a:fld>
            <a:endParaRPr lang="en-US"/>
          </a:p>
        </p:txBody>
      </p:sp>
    </p:spTree>
    <p:extLst>
      <p:ext uri="{BB962C8B-B14F-4D97-AF65-F5344CB8AC3E}">
        <p14:creationId xmlns:p14="http://schemas.microsoft.com/office/powerpoint/2010/main" val="111271154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0D182D-C513-4C6A-AC19-B642E7FBCF83}"/>
              </a:ext>
            </a:extLst>
          </p:cNvPr>
          <p:cNvSpPr>
            <a:spLocks noGrp="1"/>
          </p:cNvSpPr>
          <p:nvPr>
            <p:ph type="sldNum" sz="quarter" idx="12"/>
          </p:nvPr>
        </p:nvSpPr>
        <p:spPr/>
        <p:txBody>
          <a:bodyPr/>
          <a:lstStyle/>
          <a:p>
            <a:fld id="{B5915699-0F63-4C61-80D8-C6D5EC39C3C1}" type="slidenum">
              <a:rPr lang="en-US" smtClean="0"/>
              <a:t>26</a:t>
            </a:fld>
            <a:endParaRPr lang="en-US"/>
          </a:p>
        </p:txBody>
      </p:sp>
      <p:grpSp>
        <p:nvGrpSpPr>
          <p:cNvPr id="11" name="Group 10">
            <a:extLst>
              <a:ext uri="{FF2B5EF4-FFF2-40B4-BE49-F238E27FC236}">
                <a16:creationId xmlns:a16="http://schemas.microsoft.com/office/drawing/2014/main" id="{8F61FA3A-9039-4A6D-904A-72DD6E5C8D96}"/>
              </a:ext>
            </a:extLst>
          </p:cNvPr>
          <p:cNvGrpSpPr/>
          <p:nvPr/>
        </p:nvGrpSpPr>
        <p:grpSpPr>
          <a:xfrm>
            <a:off x="3890573" y="1472873"/>
            <a:ext cx="4410854" cy="3862805"/>
            <a:chOff x="3481975" y="1472873"/>
            <a:chExt cx="4410854" cy="3862805"/>
          </a:xfrm>
        </p:grpSpPr>
        <p:sp>
          <p:nvSpPr>
            <p:cNvPr id="6" name="Oval 5">
              <a:extLst>
                <a:ext uri="{FF2B5EF4-FFF2-40B4-BE49-F238E27FC236}">
                  <a16:creationId xmlns:a16="http://schemas.microsoft.com/office/drawing/2014/main" id="{0E4F169C-5D28-409C-9DC9-A1A4CB8B8299}"/>
                </a:ext>
              </a:extLst>
            </p:cNvPr>
            <p:cNvSpPr/>
            <p:nvPr/>
          </p:nvSpPr>
          <p:spPr>
            <a:xfrm>
              <a:off x="5246906" y="2689755"/>
              <a:ext cx="2645923" cy="264592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a:latin typeface="+mj-lt"/>
                </a:rPr>
                <a:t>A</a:t>
              </a:r>
            </a:p>
          </p:txBody>
        </p:sp>
        <p:sp>
          <p:nvSpPr>
            <p:cNvPr id="4" name="Oval 3">
              <a:extLst>
                <a:ext uri="{FF2B5EF4-FFF2-40B4-BE49-F238E27FC236}">
                  <a16:creationId xmlns:a16="http://schemas.microsoft.com/office/drawing/2014/main" id="{7E0D9557-9426-4171-8675-285C557410FA}"/>
                </a:ext>
              </a:extLst>
            </p:cNvPr>
            <p:cNvSpPr/>
            <p:nvPr/>
          </p:nvSpPr>
          <p:spPr>
            <a:xfrm>
              <a:off x="3481975" y="1472873"/>
              <a:ext cx="2645923" cy="2645923"/>
            </a:xfrm>
            <a:prstGeom prst="ellipse">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182880" bIns="274320" rtlCol="0" anchor="ctr"/>
            <a:lstStyle/>
            <a:p>
              <a:pPr algn="ctr"/>
              <a:r>
                <a:rPr lang="en-US" sz="13800" b="1">
                  <a:latin typeface="+mj-lt"/>
                </a:rPr>
                <a:t>Q</a:t>
              </a:r>
            </a:p>
          </p:txBody>
        </p:sp>
        <p:pic>
          <p:nvPicPr>
            <p:cNvPr id="8" name="Graphic 7">
              <a:extLst>
                <a:ext uri="{FF2B5EF4-FFF2-40B4-BE49-F238E27FC236}">
                  <a16:creationId xmlns:a16="http://schemas.microsoft.com/office/drawing/2014/main" id="{C03415D3-2D64-49E6-B51A-EEEC7FFAA4C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679557" y="2061516"/>
              <a:ext cx="1109332" cy="1235213"/>
            </a:xfrm>
            <a:prstGeom prst="rect">
              <a:avLst/>
            </a:prstGeom>
          </p:spPr>
        </p:pic>
      </p:grpSp>
    </p:spTree>
    <p:extLst>
      <p:ext uri="{BB962C8B-B14F-4D97-AF65-F5344CB8AC3E}">
        <p14:creationId xmlns:p14="http://schemas.microsoft.com/office/powerpoint/2010/main" val="125307972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E9A3-9B77-1BF7-4BF5-E5A216F34106}"/>
              </a:ext>
            </a:extLst>
          </p:cNvPr>
          <p:cNvSpPr>
            <a:spLocks noGrp="1"/>
          </p:cNvSpPr>
          <p:nvPr>
            <p:ph type="title"/>
          </p:nvPr>
        </p:nvSpPr>
        <p:spPr/>
        <p:txBody>
          <a:bodyPr/>
          <a:lstStyle/>
          <a:p>
            <a:r>
              <a:rPr lang="en-US"/>
              <a:t>Maltose Negative Yeast Strains </a:t>
            </a:r>
          </a:p>
        </p:txBody>
      </p:sp>
      <p:sp>
        <p:nvSpPr>
          <p:cNvPr id="3" name="Content Placeholder 2">
            <a:extLst>
              <a:ext uri="{FF2B5EF4-FFF2-40B4-BE49-F238E27FC236}">
                <a16:creationId xmlns:a16="http://schemas.microsoft.com/office/drawing/2014/main" id="{D60DEE9E-4171-1DAB-8132-5EF1EF885F82}"/>
              </a:ext>
            </a:extLst>
          </p:cNvPr>
          <p:cNvSpPr>
            <a:spLocks noGrp="1"/>
          </p:cNvSpPr>
          <p:nvPr>
            <p:ph idx="1"/>
          </p:nvPr>
        </p:nvSpPr>
        <p:spPr/>
        <p:txBody>
          <a:bodyPr/>
          <a:lstStyle/>
          <a:p>
            <a:r>
              <a:rPr lang="en-US" i="1"/>
              <a:t>Saccharomyces cerevisiae var. </a:t>
            </a:r>
            <a:r>
              <a:rPr lang="en-US" i="1" err="1"/>
              <a:t>chevalieri</a:t>
            </a:r>
            <a:endParaRPr lang="en-US" i="1"/>
          </a:p>
          <a:p>
            <a:r>
              <a:rPr lang="en-US" i="1"/>
              <a:t>Pichia </a:t>
            </a:r>
            <a:r>
              <a:rPr lang="en-US" i="1" err="1"/>
              <a:t>Kluyveri</a:t>
            </a:r>
            <a:endParaRPr lang="en-US" i="1"/>
          </a:p>
          <a:p>
            <a:r>
              <a:rPr lang="en-US" i="1" err="1"/>
              <a:t>Saccharomycodes</a:t>
            </a:r>
            <a:r>
              <a:rPr lang="en-US" i="1"/>
              <a:t> </a:t>
            </a:r>
            <a:r>
              <a:rPr lang="en-US" i="1" err="1"/>
              <a:t>ludwigii</a:t>
            </a:r>
            <a:endParaRPr lang="en-US" i="1"/>
          </a:p>
          <a:p>
            <a:r>
              <a:rPr lang="en-US" i="1" err="1"/>
              <a:t>Hanseniaspora</a:t>
            </a:r>
            <a:r>
              <a:rPr lang="en-US" i="1"/>
              <a:t> </a:t>
            </a:r>
            <a:r>
              <a:rPr lang="en-US" i="1" err="1"/>
              <a:t>uvarum</a:t>
            </a:r>
            <a:r>
              <a:rPr lang="en-US" i="1"/>
              <a:t> </a:t>
            </a:r>
          </a:p>
          <a:p>
            <a:pPr marL="0" indent="0">
              <a:buNone/>
            </a:pPr>
            <a:endParaRPr lang="en-US"/>
          </a:p>
        </p:txBody>
      </p:sp>
      <p:sp>
        <p:nvSpPr>
          <p:cNvPr id="4" name="Slide Number Placeholder 3">
            <a:extLst>
              <a:ext uri="{FF2B5EF4-FFF2-40B4-BE49-F238E27FC236}">
                <a16:creationId xmlns:a16="http://schemas.microsoft.com/office/drawing/2014/main" id="{764120BF-AEE9-F586-C984-8E4CE611387F}"/>
              </a:ext>
            </a:extLst>
          </p:cNvPr>
          <p:cNvSpPr>
            <a:spLocks noGrp="1"/>
          </p:cNvSpPr>
          <p:nvPr>
            <p:ph type="sldNum" sz="quarter" idx="12"/>
          </p:nvPr>
        </p:nvSpPr>
        <p:spPr/>
        <p:txBody>
          <a:bodyPr/>
          <a:lstStyle/>
          <a:p>
            <a:fld id="{B5915699-0F63-4C61-80D8-C6D5EC39C3C1}" type="slidenum">
              <a:rPr lang="en-US" smtClean="0"/>
              <a:t>3</a:t>
            </a:fld>
            <a:endParaRPr lang="en-US"/>
          </a:p>
        </p:txBody>
      </p:sp>
    </p:spTree>
    <p:extLst>
      <p:ext uri="{BB962C8B-B14F-4D97-AF65-F5344CB8AC3E}">
        <p14:creationId xmlns:p14="http://schemas.microsoft.com/office/powerpoint/2010/main" val="278938767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E134D-A909-FD5A-52E8-E9C15A589678}"/>
              </a:ext>
            </a:extLst>
          </p:cNvPr>
          <p:cNvSpPr>
            <a:spLocks noGrp="1"/>
          </p:cNvSpPr>
          <p:nvPr>
            <p:ph type="title"/>
          </p:nvPr>
        </p:nvSpPr>
        <p:spPr>
          <a:xfrm>
            <a:off x="3370521" y="2056318"/>
            <a:ext cx="8821478" cy="2308324"/>
          </a:xfrm>
        </p:spPr>
        <p:txBody>
          <a:bodyPr/>
          <a:lstStyle/>
          <a:p>
            <a:r>
              <a:rPr lang="en-US"/>
              <a:t>Hybrid Technology and Novel Maltose Negative Yeast</a:t>
            </a:r>
          </a:p>
        </p:txBody>
      </p:sp>
    </p:spTree>
    <p:extLst>
      <p:ext uri="{BB962C8B-B14F-4D97-AF65-F5344CB8AC3E}">
        <p14:creationId xmlns:p14="http://schemas.microsoft.com/office/powerpoint/2010/main" val="385611294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928894-8E68-2918-F4DC-7E2A70418B50}"/>
              </a:ext>
            </a:extLst>
          </p:cNvPr>
          <p:cNvSpPr>
            <a:spLocks noGrp="1"/>
          </p:cNvSpPr>
          <p:nvPr>
            <p:ph type="title"/>
          </p:nvPr>
        </p:nvSpPr>
        <p:spPr/>
        <p:txBody>
          <a:bodyPr/>
          <a:lstStyle/>
          <a:p>
            <a:pPr algn="ctr"/>
            <a:r>
              <a:rPr lang="fr-CA"/>
              <a:t>The challenge: how to </a:t>
            </a:r>
            <a:r>
              <a:rPr lang="fr-CA" err="1"/>
              <a:t>make</a:t>
            </a:r>
            <a:r>
              <a:rPr lang="fr-CA"/>
              <a:t> a </a:t>
            </a:r>
            <a:r>
              <a:rPr lang="fr-CA" err="1"/>
              <a:t>better</a:t>
            </a:r>
            <a:r>
              <a:rPr lang="fr-CA"/>
              <a:t> NABLAB </a:t>
            </a:r>
            <a:endParaRPr lang="en-CA"/>
          </a:p>
        </p:txBody>
      </p:sp>
      <p:sp>
        <p:nvSpPr>
          <p:cNvPr id="5" name="Content Placeholder 4">
            <a:extLst>
              <a:ext uri="{FF2B5EF4-FFF2-40B4-BE49-F238E27FC236}">
                <a16:creationId xmlns:a16="http://schemas.microsoft.com/office/drawing/2014/main" id="{73D01CF8-C73B-71A9-88E7-4161423EDE58}"/>
              </a:ext>
            </a:extLst>
          </p:cNvPr>
          <p:cNvSpPr>
            <a:spLocks noGrp="1"/>
          </p:cNvSpPr>
          <p:nvPr>
            <p:ph idx="1"/>
          </p:nvPr>
        </p:nvSpPr>
        <p:spPr>
          <a:xfrm>
            <a:off x="838200" y="1389413"/>
            <a:ext cx="10935878" cy="4787550"/>
          </a:xfrm>
        </p:spPr>
        <p:txBody>
          <a:bodyPr/>
          <a:lstStyle/>
          <a:p>
            <a:pPr algn="ctr"/>
            <a:r>
              <a:rPr lang="fr-CA" b="1" u="sng" err="1"/>
              <a:t>Desired</a:t>
            </a:r>
            <a:r>
              <a:rPr lang="fr-CA" b="1" u="sng"/>
              <a:t> Traits: </a:t>
            </a:r>
          </a:p>
          <a:p>
            <a:pPr marL="457200" indent="-457200">
              <a:buFontTx/>
              <a:buChar char="-"/>
            </a:pPr>
            <a:r>
              <a:rPr lang="fr-CA"/>
              <a:t>Fermentation solution (no </a:t>
            </a:r>
            <a:r>
              <a:rPr lang="fr-CA" err="1"/>
              <a:t>ethanol</a:t>
            </a:r>
            <a:r>
              <a:rPr lang="fr-CA"/>
              <a:t> </a:t>
            </a:r>
            <a:r>
              <a:rPr lang="fr-CA" err="1"/>
              <a:t>removal</a:t>
            </a:r>
            <a:r>
              <a:rPr lang="fr-CA"/>
              <a:t> </a:t>
            </a:r>
            <a:r>
              <a:rPr lang="fr-CA" err="1"/>
              <a:t>equipment</a:t>
            </a:r>
            <a:r>
              <a:rPr lang="fr-CA"/>
              <a:t> </a:t>
            </a:r>
            <a:r>
              <a:rPr lang="fr-CA" err="1"/>
              <a:t>required</a:t>
            </a:r>
            <a:r>
              <a:rPr lang="fr-CA"/>
              <a:t>)</a:t>
            </a:r>
          </a:p>
          <a:p>
            <a:pPr marL="457200" indent="-457200">
              <a:buFontTx/>
              <a:buChar char="-"/>
            </a:pPr>
            <a:r>
              <a:rPr lang="fr-CA"/>
              <a:t>Cleaner profile</a:t>
            </a:r>
          </a:p>
          <a:p>
            <a:pPr marL="457200" indent="-457200">
              <a:buFontTx/>
              <a:buChar char="-"/>
            </a:pPr>
            <a:r>
              <a:rPr lang="fr-CA"/>
              <a:t>No POF</a:t>
            </a:r>
          </a:p>
          <a:p>
            <a:pPr marL="457200" indent="-457200">
              <a:buFontTx/>
              <a:buChar char="-"/>
            </a:pPr>
            <a:r>
              <a:rPr lang="fr-CA" err="1"/>
              <a:t>Reduced</a:t>
            </a:r>
            <a:r>
              <a:rPr lang="fr-CA"/>
              <a:t> </a:t>
            </a:r>
            <a:r>
              <a:rPr lang="fr-CA" err="1"/>
              <a:t>worty</a:t>
            </a:r>
            <a:r>
              <a:rPr lang="fr-CA"/>
              <a:t> </a:t>
            </a:r>
            <a:r>
              <a:rPr lang="fr-CA" err="1"/>
              <a:t>flavors</a:t>
            </a:r>
            <a:endParaRPr lang="fr-CA"/>
          </a:p>
          <a:p>
            <a:pPr marL="457200" indent="-457200">
              <a:buFontTx/>
              <a:buChar char="-"/>
            </a:pPr>
            <a:r>
              <a:rPr lang="fr-CA"/>
              <a:t>Consistent performance</a:t>
            </a:r>
          </a:p>
          <a:p>
            <a:pPr marL="457200" indent="-457200">
              <a:buFontTx/>
              <a:buChar char="-"/>
            </a:pPr>
            <a:r>
              <a:rPr lang="fr-CA"/>
              <a:t>Simple process</a:t>
            </a:r>
          </a:p>
          <a:p>
            <a:pPr marL="457200" indent="-457200">
              <a:buFontTx/>
              <a:buChar char="-"/>
            </a:pPr>
            <a:r>
              <a:rPr lang="fr-CA" err="1"/>
              <a:t>Versatility</a:t>
            </a:r>
            <a:r>
              <a:rPr lang="fr-CA"/>
              <a:t> for </a:t>
            </a:r>
            <a:r>
              <a:rPr lang="fr-CA" err="1"/>
              <a:t>different</a:t>
            </a:r>
            <a:r>
              <a:rPr lang="fr-CA"/>
              <a:t> styles</a:t>
            </a:r>
            <a:endParaRPr lang="en-CA"/>
          </a:p>
        </p:txBody>
      </p:sp>
    </p:spTree>
    <p:extLst>
      <p:ext uri="{BB962C8B-B14F-4D97-AF65-F5344CB8AC3E}">
        <p14:creationId xmlns:p14="http://schemas.microsoft.com/office/powerpoint/2010/main" val="126778196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CD018-7373-3F2A-AE14-BEF0E8B0F699}"/>
              </a:ext>
            </a:extLst>
          </p:cNvPr>
          <p:cNvSpPr>
            <a:spLocks noGrp="1"/>
          </p:cNvSpPr>
          <p:nvPr>
            <p:ph type="title"/>
          </p:nvPr>
        </p:nvSpPr>
        <p:spPr/>
        <p:txBody>
          <a:bodyPr>
            <a:normAutofit fontScale="90000"/>
          </a:bodyPr>
          <a:lstStyle/>
          <a:p>
            <a:pPr algn="ctr"/>
            <a:r>
              <a:rPr lang="en-US"/>
              <a:t>Low or Non-Alcoholic Beer Production Procedure</a:t>
            </a:r>
          </a:p>
        </p:txBody>
      </p:sp>
      <p:sp>
        <p:nvSpPr>
          <p:cNvPr id="3" name="Content Placeholder 2">
            <a:extLst>
              <a:ext uri="{FF2B5EF4-FFF2-40B4-BE49-F238E27FC236}">
                <a16:creationId xmlns:a16="http://schemas.microsoft.com/office/drawing/2014/main" id="{7AE74DD3-9827-F32C-A868-2BB1B63BFC0B}"/>
              </a:ext>
            </a:extLst>
          </p:cNvPr>
          <p:cNvSpPr>
            <a:spLocks noGrp="1"/>
          </p:cNvSpPr>
          <p:nvPr>
            <p:ph idx="1"/>
          </p:nvPr>
        </p:nvSpPr>
        <p:spPr/>
        <p:txBody>
          <a:bodyPr vert="horz" lIns="91440" tIns="45720" rIns="91440" bIns="45720" rtlCol="0" anchor="t">
            <a:normAutofit/>
          </a:bodyPr>
          <a:lstStyle/>
          <a:p>
            <a:pPr marL="514350" indent="-514350">
              <a:buAutoNum type="arabicPeriod"/>
            </a:pPr>
            <a:r>
              <a:rPr lang="en-US">
                <a:latin typeface="Myriad Pro"/>
              </a:rPr>
              <a:t>Mash a well modified Ale malt at a high mash temperature to limit glucose and maltose production </a:t>
            </a:r>
            <a:endParaRPr lang="en-US"/>
          </a:p>
          <a:p>
            <a:pPr marL="971550" lvl="1" indent="-514350">
              <a:buAutoNum type="arabicPeriod"/>
            </a:pPr>
            <a:r>
              <a:rPr lang="en-US">
                <a:latin typeface="Myriad Pro Light"/>
              </a:rPr>
              <a:t> A very high temperature mash can lead to a very hazy wort and processing problems</a:t>
            </a:r>
          </a:p>
          <a:p>
            <a:pPr marL="514350" indent="-514350">
              <a:buAutoNum type="arabicPeriod"/>
            </a:pPr>
            <a:r>
              <a:rPr lang="en-US">
                <a:latin typeface="Myriad Pro"/>
              </a:rPr>
              <a:t>Target a low OG between 1.020 – 1.027 (5.1-6.8°P) </a:t>
            </a:r>
          </a:p>
          <a:p>
            <a:pPr marL="514350" indent="-514350">
              <a:buAutoNum type="arabicPeriod"/>
            </a:pPr>
            <a:r>
              <a:rPr lang="en-US">
                <a:latin typeface="Myriad Pro"/>
              </a:rPr>
              <a:t>Lauter as normal but ensure pH and gravity remain within normal brewing levels. (5.1-5.4) Acid additions may be necessary. </a:t>
            </a:r>
            <a:endParaRPr lang="en-US"/>
          </a:p>
          <a:p>
            <a:pPr marL="514350" indent="-514350">
              <a:buAutoNum type="arabicPeriod"/>
            </a:pPr>
            <a:r>
              <a:rPr lang="en-US">
                <a:latin typeface="Myriad Pro"/>
              </a:rPr>
              <a:t> Boil as normal and cool as normal, monitoring the pH</a:t>
            </a:r>
          </a:p>
          <a:p>
            <a:pPr marL="514350" indent="-514350">
              <a:buAutoNum type="arabicPeriod"/>
            </a:pPr>
            <a:r>
              <a:rPr lang="en-US">
                <a:latin typeface="Myriad Pro"/>
              </a:rPr>
              <a:t>The pH should be adjusted to 4.6 prior to fermentation. </a:t>
            </a:r>
            <a:endParaRPr lang="en-US"/>
          </a:p>
        </p:txBody>
      </p:sp>
    </p:spTree>
    <p:extLst>
      <p:ext uri="{BB962C8B-B14F-4D97-AF65-F5344CB8AC3E}">
        <p14:creationId xmlns:p14="http://schemas.microsoft.com/office/powerpoint/2010/main" val="102710670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A4F94-F298-1FF0-C07B-4A24CAB38537}"/>
              </a:ext>
            </a:extLst>
          </p:cNvPr>
          <p:cNvSpPr>
            <a:spLocks noGrp="1"/>
          </p:cNvSpPr>
          <p:nvPr>
            <p:ph type="title"/>
          </p:nvPr>
        </p:nvSpPr>
        <p:spPr/>
        <p:txBody>
          <a:bodyPr/>
          <a:lstStyle/>
          <a:p>
            <a:pPr algn="ctr"/>
            <a:r>
              <a:rPr lang="en-US"/>
              <a:t>Low or Non-Alcoholic beer production </a:t>
            </a:r>
          </a:p>
        </p:txBody>
      </p:sp>
      <p:sp>
        <p:nvSpPr>
          <p:cNvPr id="3" name="Content Placeholder 2">
            <a:extLst>
              <a:ext uri="{FF2B5EF4-FFF2-40B4-BE49-F238E27FC236}">
                <a16:creationId xmlns:a16="http://schemas.microsoft.com/office/drawing/2014/main" id="{281EB699-AC7E-D94C-9CA2-6E47D3F4B230}"/>
              </a:ext>
            </a:extLst>
          </p:cNvPr>
          <p:cNvSpPr>
            <a:spLocks noGrp="1"/>
          </p:cNvSpPr>
          <p:nvPr>
            <p:ph idx="1"/>
          </p:nvPr>
        </p:nvSpPr>
        <p:spPr/>
        <p:txBody>
          <a:bodyPr vert="horz" lIns="91440" tIns="45720" rIns="91440" bIns="45720" rtlCol="0" anchor="t">
            <a:normAutofit/>
          </a:bodyPr>
          <a:lstStyle/>
          <a:p>
            <a:pPr marL="0" indent="0">
              <a:buNone/>
            </a:pPr>
            <a:r>
              <a:rPr lang="en-US">
                <a:latin typeface="Myriad Pro"/>
              </a:rPr>
              <a:t>6. Pitch</a:t>
            </a:r>
            <a:r>
              <a:rPr lang="en-US">
                <a:latin typeface="Myriad Pro" panose="020B0503030403020204" pitchFamily="34" charset="0"/>
                <a:cs typeface="Times New Roman"/>
              </a:rPr>
              <a:t> maltose negative yeast</a:t>
            </a:r>
          </a:p>
          <a:p>
            <a:pPr marL="0" indent="0">
              <a:buNone/>
            </a:pPr>
            <a:r>
              <a:rPr lang="en-US">
                <a:latin typeface="Myriad Pro"/>
              </a:rPr>
              <a:t>7. Final pH should be less than 4.4 and ideally between 3.9-4.1</a:t>
            </a:r>
            <a:endParaRPr lang="en-US"/>
          </a:p>
          <a:p>
            <a:pPr marL="0" indent="0">
              <a:buNone/>
            </a:pPr>
            <a:r>
              <a:rPr lang="en-US">
                <a:latin typeface="Myriad Pro"/>
              </a:rPr>
              <a:t>8. Pasteurize to ensure product stability and safety </a:t>
            </a:r>
          </a:p>
          <a:p>
            <a:endParaRPr lang="en-US"/>
          </a:p>
          <a:p>
            <a:endParaRPr lang="en-US"/>
          </a:p>
          <a:p>
            <a:endParaRPr lang="en-US"/>
          </a:p>
        </p:txBody>
      </p:sp>
    </p:spTree>
    <p:extLst>
      <p:ext uri="{BB962C8B-B14F-4D97-AF65-F5344CB8AC3E}">
        <p14:creationId xmlns:p14="http://schemas.microsoft.com/office/powerpoint/2010/main" val="229391101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a hybrid yeast?</a:t>
            </a:r>
          </a:p>
        </p:txBody>
      </p:sp>
      <p:sp>
        <p:nvSpPr>
          <p:cNvPr id="3" name="Content Placeholder 2"/>
          <p:cNvSpPr>
            <a:spLocks noGrp="1"/>
          </p:cNvSpPr>
          <p:nvPr>
            <p:ph idx="1"/>
          </p:nvPr>
        </p:nvSpPr>
        <p:spPr>
          <a:xfrm>
            <a:off x="838200" y="2055813"/>
            <a:ext cx="10515600" cy="1144587"/>
          </a:xfrm>
        </p:spPr>
        <p:txBody>
          <a:bodyPr>
            <a:normAutofit/>
          </a:bodyPr>
          <a:lstStyle/>
          <a:p>
            <a:r>
              <a:rPr lang="es-ES"/>
              <a:t>A </a:t>
            </a:r>
            <a:r>
              <a:rPr lang="es-ES" err="1"/>
              <a:t>hybrid</a:t>
            </a:r>
            <a:r>
              <a:rPr lang="es-ES"/>
              <a:t> </a:t>
            </a:r>
            <a:r>
              <a:rPr lang="es-ES" err="1"/>
              <a:t>yeast</a:t>
            </a:r>
            <a:r>
              <a:rPr lang="es-ES"/>
              <a:t> </a:t>
            </a:r>
            <a:r>
              <a:rPr lang="es-ES" err="1"/>
              <a:t>contains</a:t>
            </a:r>
            <a:r>
              <a:rPr lang="es-ES"/>
              <a:t> genes </a:t>
            </a:r>
            <a:r>
              <a:rPr lang="es-ES" err="1"/>
              <a:t>of</a:t>
            </a:r>
            <a:r>
              <a:rPr lang="es-ES"/>
              <a:t> </a:t>
            </a:r>
            <a:r>
              <a:rPr lang="es-ES" err="1"/>
              <a:t>interest</a:t>
            </a:r>
            <a:r>
              <a:rPr lang="es-ES"/>
              <a:t> </a:t>
            </a:r>
            <a:r>
              <a:rPr lang="es-ES" err="1"/>
              <a:t>from</a:t>
            </a:r>
            <a:r>
              <a:rPr lang="es-ES"/>
              <a:t> </a:t>
            </a:r>
            <a:r>
              <a:rPr lang="es-ES" err="1"/>
              <a:t>their</a:t>
            </a:r>
            <a:r>
              <a:rPr lang="es-ES"/>
              <a:t> parental </a:t>
            </a:r>
            <a:r>
              <a:rPr lang="es-ES" err="1"/>
              <a:t>strains</a:t>
            </a:r>
            <a:r>
              <a:rPr lang="es-ES"/>
              <a:t>. </a:t>
            </a:r>
            <a:endParaRPr lang="en-US"/>
          </a:p>
        </p:txBody>
      </p:sp>
      <p:pic>
        <p:nvPicPr>
          <p:cNvPr id="4" name="Picture 13">
            <a:extLst>
              <a:ext uri="{FF2B5EF4-FFF2-40B4-BE49-F238E27FC236}">
                <a16:creationId xmlns:a16="http://schemas.microsoft.com/office/drawing/2014/main" id="{8CFB52BE-985A-4A10-A029-CA6F3EEE31B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358856" y="3276600"/>
            <a:ext cx="2710486" cy="1724449"/>
          </a:xfrm>
          <a:prstGeom prst="rect">
            <a:avLst/>
          </a:prstGeom>
        </p:spPr>
      </p:pic>
      <p:sp>
        <p:nvSpPr>
          <p:cNvPr id="5" name="Content Placeholder 2">
            <a:extLst>
              <a:ext uri="{FF2B5EF4-FFF2-40B4-BE49-F238E27FC236}">
                <a16:creationId xmlns:a16="http://schemas.microsoft.com/office/drawing/2014/main" id="{AFD4ECA9-C74A-494D-B768-AB42D4265567}"/>
              </a:ext>
            </a:extLst>
          </p:cNvPr>
          <p:cNvSpPr txBox="1">
            <a:spLocks/>
          </p:cNvSpPr>
          <p:nvPr/>
        </p:nvSpPr>
        <p:spPr>
          <a:xfrm>
            <a:off x="6781800" y="5476128"/>
            <a:ext cx="3581400" cy="8397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charset="0"/>
              <a:buNone/>
              <a:defRPr sz="2800" kern="1200">
                <a:solidFill>
                  <a:srgbClr val="303E49"/>
                </a:solidFill>
                <a:latin typeface="Myriad Pro" charset="0"/>
                <a:ea typeface="Myriad Pro" charset="0"/>
                <a:cs typeface="Myriad Pro" charset="0"/>
              </a:defRPr>
            </a:lvl1pPr>
            <a:lvl2pPr marL="457200" indent="0" algn="l" defTabSz="914400" rtl="0" eaLnBrk="1" latinLnBrk="0" hangingPunct="1">
              <a:lnSpc>
                <a:spcPct val="90000"/>
              </a:lnSpc>
              <a:spcBef>
                <a:spcPts val="500"/>
              </a:spcBef>
              <a:buFont typeface="Arial"/>
              <a:buNone/>
              <a:defRPr sz="2400" b="0" i="0" kern="1200">
                <a:solidFill>
                  <a:srgbClr val="303E49"/>
                </a:solidFill>
                <a:latin typeface="Myriad Pro Light" charset="0"/>
                <a:ea typeface="Myriad Pro Light" charset="0"/>
                <a:cs typeface="Myriad Pro Light" charset="0"/>
              </a:defRPr>
            </a:lvl2pPr>
            <a:lvl3pPr marL="914400" indent="0" algn="l" defTabSz="914400" rtl="0" eaLnBrk="1" latinLnBrk="0" hangingPunct="1">
              <a:lnSpc>
                <a:spcPct val="90000"/>
              </a:lnSpc>
              <a:spcBef>
                <a:spcPts val="500"/>
              </a:spcBef>
              <a:buFont typeface="Arial"/>
              <a:buNone/>
              <a:defRPr sz="2000" b="0" i="0" kern="1200">
                <a:solidFill>
                  <a:srgbClr val="303E49"/>
                </a:solidFill>
                <a:latin typeface="Myriad Pro Light" charset="0"/>
                <a:ea typeface="Myriad Pro Light" charset="0"/>
                <a:cs typeface="Myriad Pro Light" charset="0"/>
              </a:defRPr>
            </a:lvl3pPr>
            <a:lvl4pPr marL="1371600" indent="0" algn="l" defTabSz="914400" rtl="0" eaLnBrk="1" latinLnBrk="0" hangingPunct="1">
              <a:lnSpc>
                <a:spcPct val="90000"/>
              </a:lnSpc>
              <a:spcBef>
                <a:spcPts val="500"/>
              </a:spcBef>
              <a:buFont typeface="Arial"/>
              <a:buNone/>
              <a:defRPr sz="1800" b="0" i="0" kern="1200">
                <a:solidFill>
                  <a:srgbClr val="303E49"/>
                </a:solidFill>
                <a:latin typeface="Myriad Pro Light" charset="0"/>
                <a:ea typeface="Myriad Pro Light" charset="0"/>
                <a:cs typeface="Myriad Pro Light" charset="0"/>
              </a:defRPr>
            </a:lvl4pPr>
            <a:lvl5pPr marL="1828800" indent="0" algn="l" defTabSz="914400" rtl="0" eaLnBrk="1" latinLnBrk="0" hangingPunct="1">
              <a:lnSpc>
                <a:spcPct val="90000"/>
              </a:lnSpc>
              <a:spcBef>
                <a:spcPts val="500"/>
              </a:spcBef>
              <a:buFont typeface="Arial"/>
              <a:buNone/>
              <a:defRPr sz="1800" b="0" i="0" kern="1200">
                <a:solidFill>
                  <a:srgbClr val="303E49"/>
                </a:solidFill>
                <a:latin typeface="Myriad Pro Light" charset="0"/>
                <a:ea typeface="Myriad Pro Light" charset="0"/>
                <a:cs typeface="Myriad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charset="0"/>
              <a:buNone/>
              <a:tabLst/>
              <a:defRPr/>
            </a:pPr>
            <a:r>
              <a:rPr kumimoji="0" lang="ca-ES" sz="2800" b="1" i="0" u="none" strike="noStrike" kern="1200" cap="none" spc="0" normalizeH="0" baseline="0" noProof="0">
                <a:ln>
                  <a:noFill/>
                </a:ln>
                <a:solidFill>
                  <a:srgbClr val="303E49"/>
                </a:solidFill>
                <a:effectLst/>
                <a:uLnTx/>
                <a:uFillTx/>
                <a:latin typeface="Myriad Pro" charset="0"/>
              </a:rPr>
              <a:t>Sexual </a:t>
            </a:r>
            <a:r>
              <a:rPr kumimoji="0" lang="ca-ES" sz="2800" b="1" i="0" u="none" strike="noStrike" kern="1200" cap="none" spc="0" normalizeH="0" baseline="0" noProof="0" err="1">
                <a:ln>
                  <a:noFill/>
                </a:ln>
                <a:solidFill>
                  <a:srgbClr val="303E49"/>
                </a:solidFill>
                <a:effectLst/>
                <a:uLnTx/>
                <a:uFillTx/>
                <a:latin typeface="Myriad Pro" charset="0"/>
              </a:rPr>
              <a:t>reproduction</a:t>
            </a:r>
            <a:endParaRPr kumimoji="0" lang="ca-ES" sz="2800" b="1" i="0" u="none" strike="noStrike" kern="1200" cap="none" spc="0" normalizeH="0" baseline="0" noProof="0">
              <a:ln>
                <a:noFill/>
              </a:ln>
              <a:solidFill>
                <a:srgbClr val="303E49"/>
              </a:solidFill>
              <a:effectLst/>
              <a:uLnTx/>
              <a:uFillTx/>
              <a:latin typeface="Myriad Pro" charset="0"/>
            </a:endParaRPr>
          </a:p>
        </p:txBody>
      </p:sp>
      <p:sp>
        <p:nvSpPr>
          <p:cNvPr id="6" name="Content Placeholder 2">
            <a:extLst>
              <a:ext uri="{FF2B5EF4-FFF2-40B4-BE49-F238E27FC236}">
                <a16:creationId xmlns:a16="http://schemas.microsoft.com/office/drawing/2014/main" id="{A1FDACFB-79D2-4BA9-8644-A8798263B951}"/>
              </a:ext>
            </a:extLst>
          </p:cNvPr>
          <p:cNvSpPr txBox="1">
            <a:spLocks/>
          </p:cNvSpPr>
          <p:nvPr/>
        </p:nvSpPr>
        <p:spPr>
          <a:xfrm>
            <a:off x="1143000" y="5484812"/>
            <a:ext cx="4114800" cy="8397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charset="0"/>
              <a:buNone/>
              <a:defRPr sz="2800" kern="1200">
                <a:solidFill>
                  <a:srgbClr val="303E49"/>
                </a:solidFill>
                <a:latin typeface="Myriad Pro" charset="0"/>
                <a:ea typeface="Myriad Pro" charset="0"/>
                <a:cs typeface="Myriad Pro" charset="0"/>
              </a:defRPr>
            </a:lvl1pPr>
            <a:lvl2pPr marL="457200" indent="0" algn="l" defTabSz="914400" rtl="0" eaLnBrk="1" latinLnBrk="0" hangingPunct="1">
              <a:lnSpc>
                <a:spcPct val="90000"/>
              </a:lnSpc>
              <a:spcBef>
                <a:spcPts val="500"/>
              </a:spcBef>
              <a:buFont typeface="Arial"/>
              <a:buNone/>
              <a:defRPr sz="2400" b="0" i="0" kern="1200">
                <a:solidFill>
                  <a:srgbClr val="303E49"/>
                </a:solidFill>
                <a:latin typeface="Myriad Pro Light" charset="0"/>
                <a:ea typeface="Myriad Pro Light" charset="0"/>
                <a:cs typeface="Myriad Pro Light" charset="0"/>
              </a:defRPr>
            </a:lvl2pPr>
            <a:lvl3pPr marL="914400" indent="0" algn="l" defTabSz="914400" rtl="0" eaLnBrk="1" latinLnBrk="0" hangingPunct="1">
              <a:lnSpc>
                <a:spcPct val="90000"/>
              </a:lnSpc>
              <a:spcBef>
                <a:spcPts val="500"/>
              </a:spcBef>
              <a:buFont typeface="Arial"/>
              <a:buNone/>
              <a:defRPr sz="2000" b="0" i="0" kern="1200">
                <a:solidFill>
                  <a:srgbClr val="303E49"/>
                </a:solidFill>
                <a:latin typeface="Myriad Pro Light" charset="0"/>
                <a:ea typeface="Myriad Pro Light" charset="0"/>
                <a:cs typeface="Myriad Pro Light" charset="0"/>
              </a:defRPr>
            </a:lvl3pPr>
            <a:lvl4pPr marL="1371600" indent="0" algn="l" defTabSz="914400" rtl="0" eaLnBrk="1" latinLnBrk="0" hangingPunct="1">
              <a:lnSpc>
                <a:spcPct val="90000"/>
              </a:lnSpc>
              <a:spcBef>
                <a:spcPts val="500"/>
              </a:spcBef>
              <a:buFont typeface="Arial"/>
              <a:buNone/>
              <a:defRPr sz="1800" b="0" i="0" kern="1200">
                <a:solidFill>
                  <a:srgbClr val="303E49"/>
                </a:solidFill>
                <a:latin typeface="Myriad Pro Light" charset="0"/>
                <a:ea typeface="Myriad Pro Light" charset="0"/>
                <a:cs typeface="Myriad Pro Light" charset="0"/>
              </a:defRPr>
            </a:lvl4pPr>
            <a:lvl5pPr marL="1828800" indent="0" algn="l" defTabSz="914400" rtl="0" eaLnBrk="1" latinLnBrk="0" hangingPunct="1">
              <a:lnSpc>
                <a:spcPct val="90000"/>
              </a:lnSpc>
              <a:spcBef>
                <a:spcPts val="500"/>
              </a:spcBef>
              <a:buFont typeface="Arial"/>
              <a:buNone/>
              <a:defRPr sz="1800" b="0" i="0" kern="1200">
                <a:solidFill>
                  <a:srgbClr val="303E49"/>
                </a:solidFill>
                <a:latin typeface="Myriad Pro Light" charset="0"/>
                <a:ea typeface="Myriad Pro Light" charset="0"/>
                <a:cs typeface="Myriad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charset="0"/>
              <a:buNone/>
              <a:tabLst/>
              <a:defRPr/>
            </a:pPr>
            <a:r>
              <a:rPr kumimoji="0" lang="ca-ES" sz="2800" b="1" i="0" u="none" strike="noStrike" kern="1200" cap="none" spc="0" normalizeH="0" baseline="0" noProof="0">
                <a:ln>
                  <a:noFill/>
                </a:ln>
                <a:solidFill>
                  <a:srgbClr val="303E49"/>
                </a:solidFill>
                <a:effectLst/>
                <a:uLnTx/>
                <a:uFillTx/>
                <a:latin typeface="Myriad Pro" charset="0"/>
              </a:rPr>
              <a:t>Asexual </a:t>
            </a:r>
            <a:r>
              <a:rPr kumimoji="0" lang="ca-ES" sz="2800" b="1" i="0" u="none" strike="noStrike" kern="1200" cap="none" spc="0" normalizeH="0" baseline="0" noProof="0" err="1">
                <a:ln>
                  <a:noFill/>
                </a:ln>
                <a:solidFill>
                  <a:srgbClr val="303E49"/>
                </a:solidFill>
                <a:effectLst/>
                <a:uLnTx/>
                <a:uFillTx/>
                <a:latin typeface="Myriad Pro" charset="0"/>
              </a:rPr>
              <a:t>reproduction</a:t>
            </a:r>
            <a:endParaRPr kumimoji="0" lang="ca-ES" sz="2800" b="1" i="0" u="none" strike="noStrike" kern="1200" cap="none" spc="0" normalizeH="0" baseline="0" noProof="0">
              <a:ln>
                <a:noFill/>
              </a:ln>
              <a:solidFill>
                <a:srgbClr val="303E49"/>
              </a:solidFill>
              <a:effectLst/>
              <a:uLnTx/>
              <a:uFillTx/>
              <a:latin typeface="Myriad Pro" charset="0"/>
            </a:endParaRPr>
          </a:p>
        </p:txBody>
      </p:sp>
      <p:grpSp>
        <p:nvGrpSpPr>
          <p:cNvPr id="7" name="Agrupa 14">
            <a:extLst>
              <a:ext uri="{FF2B5EF4-FFF2-40B4-BE49-F238E27FC236}">
                <a16:creationId xmlns:a16="http://schemas.microsoft.com/office/drawing/2014/main" id="{EF8FA488-BA7F-4EF6-962C-7D998B61581A}"/>
              </a:ext>
            </a:extLst>
          </p:cNvPr>
          <p:cNvGrpSpPr/>
          <p:nvPr/>
        </p:nvGrpSpPr>
        <p:grpSpPr>
          <a:xfrm>
            <a:off x="1981200" y="3048000"/>
            <a:ext cx="2667000" cy="2209800"/>
            <a:chOff x="1371600" y="3200400"/>
            <a:chExt cx="2667000" cy="2209800"/>
          </a:xfrm>
        </p:grpSpPr>
        <p:pic>
          <p:nvPicPr>
            <p:cNvPr id="8" name="Picture 13">
              <a:extLst>
                <a:ext uri="{FF2B5EF4-FFF2-40B4-BE49-F238E27FC236}">
                  <a16:creationId xmlns:a16="http://schemas.microsoft.com/office/drawing/2014/main" id="{E4036088-CDC4-4231-B3CB-8EF1E0C5372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2889" r="57051" b="53455"/>
            <a:stretch/>
          </p:blipFill>
          <p:spPr>
            <a:xfrm>
              <a:off x="1371600" y="3886200"/>
              <a:ext cx="1066800" cy="1050924"/>
            </a:xfrm>
            <a:prstGeom prst="rect">
              <a:avLst/>
            </a:prstGeom>
          </p:spPr>
        </p:pic>
        <p:pic>
          <p:nvPicPr>
            <p:cNvPr id="9" name="Picture 13">
              <a:extLst>
                <a:ext uri="{FF2B5EF4-FFF2-40B4-BE49-F238E27FC236}">
                  <a16:creationId xmlns:a16="http://schemas.microsoft.com/office/drawing/2014/main" id="{313283F4-6CFB-49E7-9F06-8D92E375E3E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2889" r="57051" b="53455"/>
            <a:stretch/>
          </p:blipFill>
          <p:spPr>
            <a:xfrm>
              <a:off x="2971800" y="3200400"/>
              <a:ext cx="1066800" cy="1050924"/>
            </a:xfrm>
            <a:prstGeom prst="rect">
              <a:avLst/>
            </a:prstGeom>
          </p:spPr>
        </p:pic>
        <p:pic>
          <p:nvPicPr>
            <p:cNvPr id="10" name="Picture 13">
              <a:extLst>
                <a:ext uri="{FF2B5EF4-FFF2-40B4-BE49-F238E27FC236}">
                  <a16:creationId xmlns:a16="http://schemas.microsoft.com/office/drawing/2014/main" id="{FA05CE0A-9A65-4A61-8FFA-7F06961827F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2889" r="57051" b="53455"/>
            <a:stretch/>
          </p:blipFill>
          <p:spPr>
            <a:xfrm>
              <a:off x="2959963" y="4359276"/>
              <a:ext cx="1066800" cy="1050924"/>
            </a:xfrm>
            <a:prstGeom prst="rect">
              <a:avLst/>
            </a:prstGeom>
          </p:spPr>
        </p:pic>
        <p:cxnSp>
          <p:nvCxnSpPr>
            <p:cNvPr id="11" name="Connector de fletxa recta 10">
              <a:extLst>
                <a:ext uri="{FF2B5EF4-FFF2-40B4-BE49-F238E27FC236}">
                  <a16:creationId xmlns:a16="http://schemas.microsoft.com/office/drawing/2014/main" id="{737D5B42-3844-420C-887B-18DD9C39FBE0}"/>
                </a:ext>
              </a:extLst>
            </p:cNvPr>
            <p:cNvCxnSpPr/>
            <p:nvPr/>
          </p:nvCxnSpPr>
          <p:spPr>
            <a:xfrm flipV="1">
              <a:off x="2590800" y="3970840"/>
              <a:ext cx="381000" cy="37414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2" name="Connector de fletxa recta 13">
              <a:extLst>
                <a:ext uri="{FF2B5EF4-FFF2-40B4-BE49-F238E27FC236}">
                  <a16:creationId xmlns:a16="http://schemas.microsoft.com/office/drawing/2014/main" id="{A684D927-CB46-4BCF-895A-5878BF36C09A}"/>
                </a:ext>
              </a:extLst>
            </p:cNvPr>
            <p:cNvCxnSpPr>
              <a:cxnSpLocks/>
            </p:cNvCxnSpPr>
            <p:nvPr/>
          </p:nvCxnSpPr>
          <p:spPr>
            <a:xfrm>
              <a:off x="2590800" y="4578853"/>
              <a:ext cx="381000" cy="37414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grpSp>
    </p:spTree>
    <p:extLst>
      <p:ext uri="{BB962C8B-B14F-4D97-AF65-F5344CB8AC3E}">
        <p14:creationId xmlns:p14="http://schemas.microsoft.com/office/powerpoint/2010/main" val="256659860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does it work?</a:t>
            </a:r>
          </a:p>
        </p:txBody>
      </p:sp>
      <p:pic>
        <p:nvPicPr>
          <p:cNvPr id="7" name="Picture 7">
            <a:extLst>
              <a:ext uri="{FF2B5EF4-FFF2-40B4-BE49-F238E27FC236}">
                <a16:creationId xmlns:a16="http://schemas.microsoft.com/office/drawing/2014/main" id="{E857DF3E-727D-4851-924A-408FB8C1D45B}"/>
              </a:ext>
            </a:extLst>
          </p:cNvPr>
          <p:cNvPicPr>
            <a:picLocks noChangeAspect="1"/>
          </p:cNvPicPr>
          <p:nvPr/>
        </p:nvPicPr>
        <p:blipFill>
          <a:blip r:embed="rId2"/>
          <a:stretch>
            <a:fillRect/>
          </a:stretch>
        </p:blipFill>
        <p:spPr>
          <a:xfrm>
            <a:off x="643467" y="2371514"/>
            <a:ext cx="10905066" cy="3953086"/>
          </a:xfrm>
          <a:prstGeom prst="rect">
            <a:avLst/>
          </a:prstGeom>
        </p:spPr>
      </p:pic>
      <p:sp>
        <p:nvSpPr>
          <p:cNvPr id="8" name="TextBox 2">
            <a:extLst>
              <a:ext uri="{FF2B5EF4-FFF2-40B4-BE49-F238E27FC236}">
                <a16:creationId xmlns:a16="http://schemas.microsoft.com/office/drawing/2014/main" id="{C1391614-475E-4630-9022-F3EA9F1BAC18}"/>
              </a:ext>
            </a:extLst>
          </p:cNvPr>
          <p:cNvSpPr txBox="1"/>
          <p:nvPr/>
        </p:nvSpPr>
        <p:spPr>
          <a:xfrm>
            <a:off x="1036539" y="2088666"/>
            <a:ext cx="11369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Spore Pair</a:t>
            </a:r>
          </a:p>
        </p:txBody>
      </p:sp>
      <p:sp>
        <p:nvSpPr>
          <p:cNvPr id="9" name="TextBox 3">
            <a:extLst>
              <a:ext uri="{FF2B5EF4-FFF2-40B4-BE49-F238E27FC236}">
                <a16:creationId xmlns:a16="http://schemas.microsoft.com/office/drawing/2014/main" id="{43503516-BF05-4713-9B38-1E605B1EC3EE}"/>
              </a:ext>
            </a:extLst>
          </p:cNvPr>
          <p:cNvSpPr txBox="1"/>
          <p:nvPr/>
        </p:nvSpPr>
        <p:spPr>
          <a:xfrm>
            <a:off x="3371403" y="2152530"/>
            <a:ext cx="11240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Shmooing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4">
            <a:extLst>
              <a:ext uri="{FF2B5EF4-FFF2-40B4-BE49-F238E27FC236}">
                <a16:creationId xmlns:a16="http://schemas.microsoft.com/office/drawing/2014/main" id="{544640ED-859E-4F07-A93D-BAE532175C11}"/>
              </a:ext>
            </a:extLst>
          </p:cNvPr>
          <p:cNvSpPr txBox="1"/>
          <p:nvPr/>
        </p:nvSpPr>
        <p:spPr>
          <a:xfrm>
            <a:off x="5509034" y="2120598"/>
            <a:ext cx="11961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Cell Fusion</a:t>
            </a:r>
          </a:p>
        </p:txBody>
      </p:sp>
      <p:sp>
        <p:nvSpPr>
          <p:cNvPr id="12" name="TextBox 6">
            <a:extLst>
              <a:ext uri="{FF2B5EF4-FFF2-40B4-BE49-F238E27FC236}">
                <a16:creationId xmlns:a16="http://schemas.microsoft.com/office/drawing/2014/main" id="{9574FACC-72A9-4B4B-8F03-5C192F5B5CE4}"/>
              </a:ext>
            </a:extLst>
          </p:cNvPr>
          <p:cNvSpPr txBox="1"/>
          <p:nvPr/>
        </p:nvSpPr>
        <p:spPr>
          <a:xfrm>
            <a:off x="7903145" y="2056734"/>
            <a:ext cx="12158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Karyogamy</a:t>
            </a:r>
          </a:p>
        </p:txBody>
      </p:sp>
      <p:sp>
        <p:nvSpPr>
          <p:cNvPr id="13" name="TextBox 8">
            <a:extLst>
              <a:ext uri="{FF2B5EF4-FFF2-40B4-BE49-F238E27FC236}">
                <a16:creationId xmlns:a16="http://schemas.microsoft.com/office/drawing/2014/main" id="{D9C60B48-74E7-47B1-9ED8-0D6737091E4B}"/>
              </a:ext>
            </a:extLst>
          </p:cNvPr>
          <p:cNvSpPr txBox="1"/>
          <p:nvPr/>
        </p:nvSpPr>
        <p:spPr>
          <a:xfrm>
            <a:off x="10316939" y="2024802"/>
            <a:ext cx="8098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Hybrid</a:t>
            </a:r>
          </a:p>
        </p:txBody>
      </p:sp>
    </p:spTree>
    <p:extLst>
      <p:ext uri="{BB962C8B-B14F-4D97-AF65-F5344CB8AC3E}">
        <p14:creationId xmlns:p14="http://schemas.microsoft.com/office/powerpoint/2010/main" val="2130046283"/>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Master Brewers">
      <a:dk1>
        <a:sysClr val="windowText" lastClr="000000"/>
      </a:dk1>
      <a:lt1>
        <a:sysClr val="window" lastClr="FFFFFF"/>
      </a:lt1>
      <a:dk2>
        <a:srgbClr val="545759"/>
      </a:dk2>
      <a:lt2>
        <a:srgbClr val="D8D8D8"/>
      </a:lt2>
      <a:accent1>
        <a:srgbClr val="CD9700"/>
      </a:accent1>
      <a:accent2>
        <a:srgbClr val="000000"/>
      </a:accent2>
      <a:accent3>
        <a:srgbClr val="A42035"/>
      </a:accent3>
      <a:accent4>
        <a:srgbClr val="545759"/>
      </a:accent4>
      <a:accent5>
        <a:srgbClr val="A5A5A5"/>
      </a:accent5>
      <a:accent6>
        <a:srgbClr val="D8D8D8"/>
      </a:accent6>
      <a:hlink>
        <a:srgbClr val="CD9700"/>
      </a:hlink>
      <a:folHlink>
        <a:srgbClr val="A42035"/>
      </a:folHlink>
    </a:clrScheme>
    <a:fontScheme name="Custom 1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llemand 1">
  <a:themeElements>
    <a:clrScheme name="Lallemand Brewing Colors">
      <a:dk1>
        <a:srgbClr val="303E49"/>
      </a:dk1>
      <a:lt1>
        <a:srgbClr val="FFFFFF"/>
      </a:lt1>
      <a:dk2>
        <a:srgbClr val="F8F8F8"/>
      </a:dk2>
      <a:lt2>
        <a:srgbClr val="303E49"/>
      </a:lt2>
      <a:accent1>
        <a:srgbClr val="83C3ED"/>
      </a:accent1>
      <a:accent2>
        <a:srgbClr val="EE8324"/>
      </a:accent2>
      <a:accent3>
        <a:srgbClr val="FEBE1F"/>
      </a:accent3>
      <a:accent4>
        <a:srgbClr val="79BA40"/>
      </a:accent4>
      <a:accent5>
        <a:srgbClr val="C3D32F"/>
      </a:accent5>
      <a:accent6>
        <a:srgbClr val="4097BB"/>
      </a:accent6>
      <a:hlink>
        <a:srgbClr val="E14044"/>
      </a:hlink>
      <a:folHlink>
        <a:srgbClr val="E1404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allemand 1" id="{E1EC77AB-18F9-412D-A453-164390EEDFE1}" vid="{5E34E52E-2D03-47CC-8EE0-6F6565A735B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798E48DF207BC498FDEC5380BE41383" ma:contentTypeVersion="2" ma:contentTypeDescription="Create a new document." ma:contentTypeScope="" ma:versionID="9a851b1bfb6feb8cb72be1ea783b5e8e">
  <xsd:schema xmlns:xsd="http://www.w3.org/2001/XMLSchema" xmlns:xs="http://www.w3.org/2001/XMLSchema" xmlns:p="http://schemas.microsoft.com/office/2006/metadata/properties" xmlns:ns1="http://schemas.microsoft.com/sharepoint/v3" targetNamespace="http://schemas.microsoft.com/office/2006/metadata/properties" ma:root="true" ma:fieldsID="76306148d0f7b992e79f2d9b1f249a81"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172419-F87E-4B72-AB63-B15DCEF3A989}"/>
</file>

<file path=customXml/itemProps2.xml><?xml version="1.0" encoding="utf-8"?>
<ds:datastoreItem xmlns:ds="http://schemas.openxmlformats.org/officeDocument/2006/customXml" ds:itemID="{D30C31E0-472C-45D0-BDC0-17F194B915A8}"/>
</file>

<file path=customXml/itemProps3.xml><?xml version="1.0" encoding="utf-8"?>
<ds:datastoreItem xmlns:ds="http://schemas.openxmlformats.org/officeDocument/2006/customXml" ds:itemID="{99B17EB9-ABFE-44E2-84D1-C7F38430FF45}"/>
</file>

<file path=docProps/app.xml><?xml version="1.0" encoding="utf-8"?>
<Properties xmlns="http://schemas.openxmlformats.org/officeDocument/2006/extended-properties" xmlns:vt="http://schemas.openxmlformats.org/officeDocument/2006/docPropsVTypes">
  <TotalTime>0</TotalTime>
  <Words>1587</Words>
  <Application>Microsoft Office PowerPoint</Application>
  <PresentationFormat>Widescreen</PresentationFormat>
  <Paragraphs>209</Paragraphs>
  <Slides>26</Slides>
  <Notes>15</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26</vt:i4>
      </vt:variant>
    </vt:vector>
  </HeadingPairs>
  <TitlesOfParts>
    <vt:vector size="40" baseType="lpstr">
      <vt:lpstr>Arial</vt:lpstr>
      <vt:lpstr>Arial Black</vt:lpstr>
      <vt:lpstr>Bebas Neue</vt:lpstr>
      <vt:lpstr>Calibri</vt:lpstr>
      <vt:lpstr>Courier New</vt:lpstr>
      <vt:lpstr>Myriad Pro</vt:lpstr>
      <vt:lpstr>Myriad Pro Light</vt:lpstr>
      <vt:lpstr>Roboto</vt:lpstr>
      <vt:lpstr>Times New Roman</vt:lpstr>
      <vt:lpstr>Verdana</vt:lpstr>
      <vt:lpstr>Wingdings</vt:lpstr>
      <vt:lpstr>Office Theme</vt:lpstr>
      <vt:lpstr>Lallemand 1</vt:lpstr>
      <vt:lpstr>think-cell Slide</vt:lpstr>
      <vt:lpstr>A Short Dive into a Novel Maltose Negative Saccharomyces cerevisiae strain:  Hybrid Technology and Flavor Benefits</vt:lpstr>
      <vt:lpstr>Outline of Talk</vt:lpstr>
      <vt:lpstr>Maltose Negative Yeast Strains </vt:lpstr>
      <vt:lpstr>Hybrid Technology and Novel Maltose Negative Yeast</vt:lpstr>
      <vt:lpstr>The challenge: how to make a better NABLAB </vt:lpstr>
      <vt:lpstr>Low or Non-Alcoholic Beer Production Procedure</vt:lpstr>
      <vt:lpstr>Low or Non-Alcoholic beer production </vt:lpstr>
      <vt:lpstr>What is a hybrid yeast?</vt:lpstr>
      <vt:lpstr>How does it work?</vt:lpstr>
      <vt:lpstr>Breeding Chart – How It’s Made</vt:lpstr>
      <vt:lpstr>Novel hybrid maltose-negative Saccharomyces cerevisiae  Fermentation characteristics Based on an 8°P wort</vt:lpstr>
      <vt:lpstr>Flavor Impacts </vt:lpstr>
      <vt:lpstr>Aldehydes: Predominate Flavor Contributor in NABLAB  </vt:lpstr>
      <vt:lpstr>Aldehyde Comparison in NABLAB</vt:lpstr>
      <vt:lpstr>Aldehyde Utilization and Pitch Rate</vt:lpstr>
      <vt:lpstr>Flavor Compound Analysis Across different maltose negative strains </vt:lpstr>
      <vt:lpstr>Ester Flavor Comparison</vt:lpstr>
      <vt:lpstr>Esters in Beer  </vt:lpstr>
      <vt:lpstr>Flavor Compound Analysis Hybrid S. cerevisiae versus S. ludwigii </vt:lpstr>
      <vt:lpstr>Laboratory Taste Panel </vt:lpstr>
      <vt:lpstr>Commercial Trials with Hybrid Maltose Negative S. cerevisiae strain </vt:lpstr>
      <vt:lpstr>Brewers Feedback</vt:lpstr>
      <vt:lpstr>What Does this Mean? </vt:lpstr>
      <vt:lpstr>Resources</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dc:creator>
  <cp:lastModifiedBy>Van Zandycke Sylvie</cp:lastModifiedBy>
  <cp:revision>1</cp:revision>
  <dcterms:created xsi:type="dcterms:W3CDTF">2021-04-21T17:24:54Z</dcterms:created>
  <dcterms:modified xsi:type="dcterms:W3CDTF">2023-09-26T23:03:25Z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0x0101006798E48DF207BC498FDEC5380BE41383</vt:lpwstr>
  </property>
</Properties>
</file>