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256" r:id="rId5"/>
    <p:sldId id="299" r:id="rId6"/>
    <p:sldId id="301" r:id="rId7"/>
    <p:sldId id="331" r:id="rId8"/>
    <p:sldId id="308" r:id="rId9"/>
    <p:sldId id="309" r:id="rId10"/>
    <p:sldId id="310" r:id="rId11"/>
    <p:sldId id="311" r:id="rId12"/>
    <p:sldId id="312" r:id="rId13"/>
    <p:sldId id="313" r:id="rId14"/>
    <p:sldId id="314" r:id="rId15"/>
    <p:sldId id="315" r:id="rId16"/>
    <p:sldId id="332" r:id="rId17"/>
    <p:sldId id="316" r:id="rId18"/>
    <p:sldId id="317" r:id="rId19"/>
    <p:sldId id="318" r:id="rId20"/>
    <p:sldId id="319" r:id="rId21"/>
    <p:sldId id="320" r:id="rId22"/>
    <p:sldId id="321" r:id="rId23"/>
    <p:sldId id="322" r:id="rId24"/>
    <p:sldId id="323" r:id="rId25"/>
    <p:sldId id="324" r:id="rId26"/>
    <p:sldId id="325" r:id="rId27"/>
    <p:sldId id="326" r:id="rId28"/>
    <p:sldId id="333" r:id="rId29"/>
    <p:sldId id="327" r:id="rId30"/>
    <p:sldId id="328" r:id="rId31"/>
    <p:sldId id="329" r:id="rId32"/>
    <p:sldId id="330" r:id="rId33"/>
    <p:sldId id="281" r:id="rId34"/>
    <p:sldId id="33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er Setup Instructions" id="{AA5788D2-30F8-42C7-B07F-59431EDBC0E5}">
          <p14:sldIdLst/>
        </p14:section>
        <p14:section name="Content Slides" id="{E75644C2-F9D4-4D53-AFA6-143D071050E2}">
          <p14:sldIdLst>
            <p14:sldId id="256"/>
            <p14:sldId id="299"/>
            <p14:sldId id="301"/>
            <p14:sldId id="331"/>
            <p14:sldId id="308"/>
            <p14:sldId id="309"/>
            <p14:sldId id="310"/>
            <p14:sldId id="311"/>
            <p14:sldId id="312"/>
            <p14:sldId id="313"/>
            <p14:sldId id="314"/>
            <p14:sldId id="315"/>
            <p14:sldId id="332"/>
            <p14:sldId id="316"/>
            <p14:sldId id="317"/>
            <p14:sldId id="318"/>
            <p14:sldId id="319"/>
            <p14:sldId id="320"/>
            <p14:sldId id="321"/>
            <p14:sldId id="322"/>
            <p14:sldId id="323"/>
            <p14:sldId id="324"/>
            <p14:sldId id="325"/>
            <p14:sldId id="326"/>
            <p14:sldId id="333"/>
            <p14:sldId id="327"/>
            <p14:sldId id="328"/>
            <p14:sldId id="329"/>
            <p14:sldId id="330"/>
            <p14:sldId id="281"/>
            <p14:sldId id="334"/>
            <p14:sldId id="27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A626"/>
    <a:srgbClr val="545759"/>
    <a:srgbClr val="966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B6BF80-94D1-4F09-BA00-747C081EF762}" v="32" dt="2021-05-25T14:42:43.5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65" autoAdjust="0"/>
    <p:restoredTop sz="81429" autoAdjust="0"/>
  </p:normalViewPr>
  <p:slideViewPr>
    <p:cSldViewPr snapToGrid="0">
      <p:cViewPr varScale="1">
        <p:scale>
          <a:sx n="87" d="100"/>
          <a:sy n="87" d="100"/>
        </p:scale>
        <p:origin x="804" y="7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mn-cs"/>
              </a:defRPr>
            </a:pPr>
            <a:r>
              <a:rPr lang="en-US" sz="2000"/>
              <a:t>Preference Test </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1-F03D-47BF-B1EC-2DDAD2B9C3BC}"/>
              </c:ext>
            </c:extLst>
          </c:dPt>
          <c:dPt>
            <c:idx val="1"/>
            <c:invertIfNegative val="0"/>
            <c:bubble3D val="0"/>
            <c:spPr>
              <a:solidFill>
                <a:schemeClr val="accent1">
                  <a:lumMod val="50000"/>
                </a:schemeClr>
              </a:solidFill>
              <a:ln>
                <a:noFill/>
              </a:ln>
              <a:effectLst/>
            </c:spPr>
            <c:extLst>
              <c:ext xmlns:c16="http://schemas.microsoft.com/office/drawing/2014/chart" uri="{C3380CC4-5D6E-409C-BE32-E72D297353CC}">
                <c16:uniqueId val="{00000003-F03D-47BF-B1EC-2DDAD2B9C3BC}"/>
              </c:ext>
            </c:extLst>
          </c:dPt>
          <c:dPt>
            <c:idx val="2"/>
            <c:invertIfNegative val="0"/>
            <c:bubble3D val="0"/>
            <c:spPr>
              <a:solidFill>
                <a:srgbClr val="C00000"/>
              </a:solidFill>
              <a:ln>
                <a:noFill/>
              </a:ln>
              <a:effectLst/>
            </c:spPr>
            <c:extLst>
              <c:ext xmlns:c16="http://schemas.microsoft.com/office/drawing/2014/chart" uri="{C3380CC4-5D6E-409C-BE32-E72D297353CC}">
                <c16:uniqueId val="{00000005-F03D-47BF-B1EC-2DDAD2B9C3BC}"/>
              </c:ext>
            </c:extLst>
          </c:dPt>
          <c:dPt>
            <c:idx val="3"/>
            <c:invertIfNegative val="0"/>
            <c:bubble3D val="0"/>
            <c:spPr>
              <a:solidFill>
                <a:schemeClr val="accent1">
                  <a:lumMod val="50000"/>
                </a:schemeClr>
              </a:solidFill>
              <a:ln>
                <a:noFill/>
              </a:ln>
              <a:effectLst/>
            </c:spPr>
            <c:extLst>
              <c:ext xmlns:c16="http://schemas.microsoft.com/office/drawing/2014/chart" uri="{C3380CC4-5D6E-409C-BE32-E72D297353CC}">
                <c16:uniqueId val="{00000007-F03D-47BF-B1EC-2DDAD2B9C3BC}"/>
              </c:ext>
            </c:extLst>
          </c:dPt>
          <c:dPt>
            <c:idx val="4"/>
            <c:invertIfNegative val="0"/>
            <c:bubble3D val="0"/>
            <c:spPr>
              <a:solidFill>
                <a:srgbClr val="C00000"/>
              </a:solidFill>
              <a:ln>
                <a:noFill/>
              </a:ln>
              <a:effectLst/>
            </c:spPr>
            <c:extLst>
              <c:ext xmlns:c16="http://schemas.microsoft.com/office/drawing/2014/chart" uri="{C3380CC4-5D6E-409C-BE32-E72D297353CC}">
                <c16:uniqueId val="{00000009-F03D-47BF-B1EC-2DDAD2B9C3BC}"/>
              </c:ext>
            </c:extLst>
          </c:dPt>
          <c:dPt>
            <c:idx val="5"/>
            <c:invertIfNegative val="0"/>
            <c:bubble3D val="0"/>
            <c:spPr>
              <a:solidFill>
                <a:schemeClr val="accent1">
                  <a:lumMod val="50000"/>
                </a:schemeClr>
              </a:solidFill>
              <a:ln>
                <a:noFill/>
              </a:ln>
              <a:effectLst/>
            </c:spPr>
            <c:extLst>
              <c:ext xmlns:c16="http://schemas.microsoft.com/office/drawing/2014/chart" uri="{C3380CC4-5D6E-409C-BE32-E72D297353CC}">
                <c16:uniqueId val="{0000000B-F03D-47BF-B1EC-2DDAD2B9C3BC}"/>
              </c:ext>
            </c:extLst>
          </c:dPt>
          <c:cat>
            <c:multiLvlStrRef>
              <c:f>Sheet1!$J$4:$K$9</c:f>
              <c:multiLvlStrCache>
                <c:ptCount val="6"/>
                <c:lvl>
                  <c:pt idx="0">
                    <c:v>AZA </c:v>
                  </c:pt>
                  <c:pt idx="1">
                    <c:v>EKU </c:v>
                  </c:pt>
                  <c:pt idx="2">
                    <c:v>AZA</c:v>
                  </c:pt>
                  <c:pt idx="3">
                    <c:v>EKU</c:v>
                  </c:pt>
                  <c:pt idx="4">
                    <c:v>AZA</c:v>
                  </c:pt>
                  <c:pt idx="5">
                    <c:v>EKU</c:v>
                  </c:pt>
                </c:lvl>
                <c:lvl>
                  <c:pt idx="0">
                    <c:v>WP Only</c:v>
                  </c:pt>
                  <c:pt idx="2">
                    <c:v>Active Ferm DH</c:v>
                  </c:pt>
                  <c:pt idx="4">
                    <c:v>Post Ferm DH</c:v>
                  </c:pt>
                </c:lvl>
              </c:multiLvlStrCache>
            </c:multiLvlStrRef>
          </c:cat>
          <c:val>
            <c:numRef>
              <c:f>Sheet1!$L$4:$L$9</c:f>
              <c:numCache>
                <c:formatCode>General</c:formatCode>
                <c:ptCount val="6"/>
                <c:pt idx="0">
                  <c:v>8</c:v>
                </c:pt>
                <c:pt idx="1">
                  <c:v>17</c:v>
                </c:pt>
                <c:pt idx="2">
                  <c:v>12</c:v>
                </c:pt>
                <c:pt idx="3">
                  <c:v>13</c:v>
                </c:pt>
                <c:pt idx="4">
                  <c:v>8</c:v>
                </c:pt>
                <c:pt idx="5">
                  <c:v>17</c:v>
                </c:pt>
              </c:numCache>
            </c:numRef>
          </c:val>
          <c:extLst>
            <c:ext xmlns:c16="http://schemas.microsoft.com/office/drawing/2014/chart" uri="{C3380CC4-5D6E-409C-BE32-E72D297353CC}">
              <c16:uniqueId val="{0000000C-F03D-47BF-B1EC-2DDAD2B9C3BC}"/>
            </c:ext>
          </c:extLst>
        </c:ser>
        <c:dLbls>
          <c:showLegendKey val="0"/>
          <c:showVal val="0"/>
          <c:showCatName val="0"/>
          <c:showSerName val="0"/>
          <c:showPercent val="0"/>
          <c:showBubbleSize val="0"/>
        </c:dLbls>
        <c:gapWidth val="106"/>
        <c:overlap val="-27"/>
        <c:axId val="718649064"/>
        <c:axId val="718643304"/>
      </c:barChart>
      <c:catAx>
        <c:axId val="718649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mn-cs"/>
              </a:defRPr>
            </a:pPr>
            <a:endParaRPr lang="en-US"/>
          </a:p>
        </c:txPr>
        <c:crossAx val="718643304"/>
        <c:crosses val="autoZero"/>
        <c:auto val="1"/>
        <c:lblAlgn val="ctr"/>
        <c:lblOffset val="100"/>
        <c:noMultiLvlLbl val="0"/>
      </c:catAx>
      <c:valAx>
        <c:axId val="7186433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mn-cs"/>
                  </a:defRPr>
                </a:pPr>
                <a:r>
                  <a:rPr lang="en-US" sz="1400"/>
                  <a:t>Assessor</a:t>
                </a:r>
                <a:r>
                  <a:rPr lang="en-US" sz="1400" baseline="0"/>
                  <a:t> Preference Count</a:t>
                </a:r>
                <a:endParaRPr lang="en-US"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mn-cs"/>
              </a:defRPr>
            </a:pPr>
            <a:endParaRPr lang="en-US"/>
          </a:p>
        </c:txPr>
        <c:crossAx val="7186490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Roboto" panose="02000000000000000000" pitchFamily="2" charset="0"/>
          <a:ea typeface="Roboto" panose="02000000000000000000" pitchFamily="2" charset="0"/>
        </a:defRPr>
      </a:pPr>
      <a:endParaRPr lang="en-US"/>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2AA3E9-6253-48F2-9892-C85955644B5E}" type="datetimeFigureOut">
              <a:rPr lang="en-US" smtClean="0"/>
              <a:t>9/22/2023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DC8F0E-D1D5-40C7-B9E8-E335AB43E2EF}" type="slidenum">
              <a:rPr lang="en-US" smtClean="0"/>
              <a:t>‹#›</a:t>
            </a:fld>
            <a:endParaRPr lang="en-US"/>
          </a:p>
        </p:txBody>
      </p:sp>
    </p:spTree>
    <p:extLst>
      <p:ext uri="{BB962C8B-B14F-4D97-AF65-F5344CB8AC3E}">
        <p14:creationId xmlns:p14="http://schemas.microsoft.com/office/powerpoint/2010/main" val="2996859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endParaRPr lang="en-US" dirty="0"/>
          </a:p>
          <a:p>
            <a:r>
              <a:rPr lang="en-US" dirty="0"/>
              <a:t>Good morning everyone and welcome to today’s session. The [name association] presents [name of session title]. </a:t>
            </a:r>
          </a:p>
          <a:p>
            <a:endParaRPr lang="en-US" dirty="0"/>
          </a:p>
          <a:p>
            <a:r>
              <a:rPr lang="en-US" dirty="0"/>
              <a:t>I would like to introduce myself. I am [insert name], from [company]  and I am [position at company, brief relationship to association or topic] and I will be moderating the session. </a:t>
            </a:r>
          </a:p>
          <a:p>
            <a:endParaRPr lang="en-US" dirty="0"/>
          </a:p>
          <a:p>
            <a:endParaRPr lang="en-US" dirty="0"/>
          </a:p>
        </p:txBody>
      </p:sp>
      <p:sp>
        <p:nvSpPr>
          <p:cNvPr id="4" name="Slide Number Placeholder 3"/>
          <p:cNvSpPr>
            <a:spLocks noGrp="1"/>
          </p:cNvSpPr>
          <p:nvPr>
            <p:ph type="sldNum" sz="quarter" idx="5"/>
          </p:nvPr>
        </p:nvSpPr>
        <p:spPr/>
        <p:txBody>
          <a:bodyPr/>
          <a:lstStyle/>
          <a:p>
            <a:fld id="{4FDC8F0E-D1D5-40C7-B9E8-E335AB43E2EF}" type="slidenum">
              <a:rPr lang="en-US" smtClean="0"/>
              <a:t>1</a:t>
            </a:fld>
            <a:endParaRPr lang="en-US"/>
          </a:p>
        </p:txBody>
      </p:sp>
    </p:spTree>
    <p:extLst>
      <p:ext uri="{BB962C8B-B14F-4D97-AF65-F5344CB8AC3E}">
        <p14:creationId xmlns:p14="http://schemas.microsoft.com/office/powerpoint/2010/main" val="1490666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Roboto" panose="02000000000000000000" pitchFamily="2" charset="0"/>
              </a:rPr>
              <a:t>The study investigated the effect of swapping a low </a:t>
            </a:r>
            <a:r>
              <a:rPr lang="en-US" b="0" i="0" u="none" strike="noStrike" dirty="0" err="1">
                <a:solidFill>
                  <a:srgbClr val="000000"/>
                </a:solidFill>
                <a:effectLst/>
                <a:latin typeface="Roboto" panose="02000000000000000000" pitchFamily="2" charset="0"/>
              </a:rPr>
              <a:t>Survivables</a:t>
            </a:r>
            <a:r>
              <a:rPr lang="en-US" b="0" i="0" u="none" strike="noStrike" dirty="0">
                <a:solidFill>
                  <a:srgbClr val="000000"/>
                </a:solidFill>
                <a:effectLst/>
                <a:latin typeface="Roboto" panose="02000000000000000000" pitchFamily="2" charset="0"/>
              </a:rPr>
              <a:t> variety that shared similar sensory characteristics. </a:t>
            </a:r>
            <a:r>
              <a:rPr lang="en-US" b="0" i="0" dirty="0">
                <a:solidFill>
                  <a:srgbClr val="000000"/>
                </a:solidFill>
                <a:effectLst/>
                <a:latin typeface="Roboto" panose="02000000000000000000" pitchFamily="2"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Roboto" panose="02000000000000000000" pitchFamily="2" charset="0"/>
              </a:rPr>
              <a:t>Explain about these two hops just being an example. </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FDC8F0E-D1D5-40C7-B9E8-E335AB43E2EF}" type="slidenum">
              <a:rPr lang="en-US" smtClean="0"/>
              <a:t>14</a:t>
            </a:fld>
            <a:endParaRPr lang="en-US"/>
          </a:p>
        </p:txBody>
      </p:sp>
    </p:spTree>
    <p:extLst>
      <p:ext uri="{BB962C8B-B14F-4D97-AF65-F5344CB8AC3E}">
        <p14:creationId xmlns:p14="http://schemas.microsoft.com/office/powerpoint/2010/main" val="2358920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Roboto" panose="02000000000000000000" pitchFamily="2" charset="0"/>
              </a:rPr>
              <a:t>To ensure the experimental design reflected real-world brewing practices, a hop blend composition of 50% Cascade T90 was used in each beer, with the remaining 50% of the blend being changed. In addition, three different hop addition timings were examined alongside the variety swap, while maintaining the same overall hopping rate for each beer condition. This resulted in six experimental beers</a:t>
            </a:r>
            <a:r>
              <a:rPr lang="en-US" b="0" i="0" dirty="0">
                <a:solidFill>
                  <a:srgbClr val="000000"/>
                </a:solidFill>
                <a:effectLst/>
                <a:latin typeface="Roboto" panose="02000000000000000000" pitchFamily="2"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Roboto" panose="02000000000000000000" pitchFamily="2"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Quantitative Descriptive Analysis (QDA®) 10 validated panelists, major to minor</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Descriptive analysis is when you can identify aromas to fit within a specified lexicon</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QDA takes that a step further and has panelists rate intensities of aromas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Paired Preference Test – 25 panelists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This is a hedonic test where Two samples are compared to determine which product is preferred.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sulfur chemiluminescence detector -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 High-performance liquid chromatography (HPLC) is a broad analytical chemistry technique used to separate compounds in a chemical mixture To collect IBU analysis of beer samples, a 1:1 ratio of methanol and degassed beer is prepared and analyzed by HPLC for </a:t>
            </a:r>
            <a:r>
              <a:rPr lang="en-US" b="0" i="0" u="none" strike="noStrike" dirty="0" err="1">
                <a:solidFill>
                  <a:srgbClr val="000000"/>
                </a:solidFill>
                <a:effectLst/>
                <a:latin typeface="Calibri" panose="020F0502020204030204" pitchFamily="34" charset="0"/>
              </a:rPr>
              <a:t>humulinones</a:t>
            </a:r>
            <a:r>
              <a:rPr lang="en-US" b="0" i="0" u="none" strike="noStrike" dirty="0">
                <a:solidFill>
                  <a:srgbClr val="000000"/>
                </a:solidFill>
                <a:effectLst/>
                <a:latin typeface="Calibri" panose="020F0502020204030204" pitchFamily="34" charset="0"/>
              </a:rPr>
              <a:t>, iso-alpha acids and alpha acids. The concentration of these compounds are then used to calculate an IBU value.</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Anton </a:t>
            </a:r>
            <a:r>
              <a:rPr lang="en-US" b="0" i="0" u="none" strike="noStrike" dirty="0" err="1">
                <a:solidFill>
                  <a:srgbClr val="000000"/>
                </a:solidFill>
                <a:effectLst/>
                <a:latin typeface="Calibri" panose="020F0502020204030204" pitchFamily="34" charset="0"/>
              </a:rPr>
              <a:t>Paar</a:t>
            </a:r>
            <a:r>
              <a:rPr lang="en-US" b="0" i="0" u="none" strike="noStrike" dirty="0">
                <a:solidFill>
                  <a:srgbClr val="000000"/>
                </a:solidFill>
                <a:effectLst/>
                <a:latin typeface="Calibri" panose="020F0502020204030204" pitchFamily="34" charset="0"/>
              </a:rPr>
              <a:t>:  Results reported include specific gravity, ABV %v/v, ABV %w/w, original extract, real extract, apparent extract, real degree of fermentation, apparent degree of fermentation and calories.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FDC8F0E-D1D5-40C7-B9E8-E335AB43E2EF}" type="slidenum">
              <a:rPr lang="en-US" smtClean="0"/>
              <a:t>15</a:t>
            </a:fld>
            <a:endParaRPr lang="en-US"/>
          </a:p>
        </p:txBody>
      </p:sp>
    </p:spTree>
    <p:extLst>
      <p:ext uri="{BB962C8B-B14F-4D97-AF65-F5344CB8AC3E}">
        <p14:creationId xmlns:p14="http://schemas.microsoft.com/office/powerpoint/2010/main" val="4054505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Roboto" panose="02000000000000000000" pitchFamily="2" charset="0"/>
              </a:rPr>
              <a:t>In the Whirlpool Only trial, the beers were rated fairly similarly in Descriptive Analysis, with Lemon, Pine, and Orange being the top descriptors for both. The low </a:t>
            </a:r>
            <a:r>
              <a:rPr lang="en-US" b="0" i="0" u="none" strike="noStrike" dirty="0" err="1">
                <a:solidFill>
                  <a:srgbClr val="000000"/>
                </a:solidFill>
                <a:effectLst/>
                <a:latin typeface="Roboto" panose="02000000000000000000" pitchFamily="2" charset="0"/>
              </a:rPr>
              <a:t>survivables</a:t>
            </a:r>
            <a:r>
              <a:rPr lang="en-US" b="0" i="0" u="none" strike="noStrike" dirty="0">
                <a:solidFill>
                  <a:srgbClr val="000000"/>
                </a:solidFill>
                <a:effectLst/>
                <a:latin typeface="Roboto" panose="02000000000000000000" pitchFamily="2" charset="0"/>
              </a:rPr>
              <a:t> beer was statistically significantly higher in Sweet Aromatic character (p &lt; 0.05), but the two beers were nearly identical outside of that complex.. </a:t>
            </a:r>
            <a:r>
              <a:rPr lang="en-US" b="0" i="0" dirty="0">
                <a:solidFill>
                  <a:srgbClr val="000000"/>
                </a:solidFill>
                <a:effectLst/>
                <a:latin typeface="Roboto" panose="02000000000000000000" pitchFamily="2" charset="0"/>
              </a:rPr>
              <a:t>​</a:t>
            </a:r>
            <a:endParaRPr lang="en-US" dirty="0"/>
          </a:p>
        </p:txBody>
      </p:sp>
      <p:sp>
        <p:nvSpPr>
          <p:cNvPr id="4" name="Slide Number Placeholder 3"/>
          <p:cNvSpPr>
            <a:spLocks noGrp="1"/>
          </p:cNvSpPr>
          <p:nvPr>
            <p:ph type="sldNum" sz="quarter" idx="5"/>
          </p:nvPr>
        </p:nvSpPr>
        <p:spPr/>
        <p:txBody>
          <a:bodyPr/>
          <a:lstStyle/>
          <a:p>
            <a:fld id="{4FDC8F0E-D1D5-40C7-B9E8-E335AB43E2EF}" type="slidenum">
              <a:rPr lang="en-US" smtClean="0"/>
              <a:t>16</a:t>
            </a:fld>
            <a:endParaRPr lang="en-US"/>
          </a:p>
        </p:txBody>
      </p:sp>
    </p:spTree>
    <p:extLst>
      <p:ext uri="{BB962C8B-B14F-4D97-AF65-F5344CB8AC3E}">
        <p14:creationId xmlns:p14="http://schemas.microsoft.com/office/powerpoint/2010/main" val="2641722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Roboto" panose="02000000000000000000" pitchFamily="2" charset="0"/>
              </a:rPr>
              <a:t>Regarding </a:t>
            </a:r>
            <a:r>
              <a:rPr lang="en-US" b="0" i="0" u="none" strike="noStrike" dirty="0" err="1">
                <a:solidFill>
                  <a:srgbClr val="000000"/>
                </a:solidFill>
                <a:effectLst/>
                <a:latin typeface="Roboto" panose="02000000000000000000" pitchFamily="2" charset="0"/>
              </a:rPr>
              <a:t>Survivables</a:t>
            </a:r>
            <a:r>
              <a:rPr lang="en-US" b="0" i="0" u="none" strike="noStrike" dirty="0">
                <a:solidFill>
                  <a:srgbClr val="000000"/>
                </a:solidFill>
                <a:effectLst/>
                <a:latin typeface="Roboto" panose="02000000000000000000" pitchFamily="2" charset="0"/>
              </a:rPr>
              <a:t> content, the high </a:t>
            </a:r>
            <a:r>
              <a:rPr lang="en-US" b="0" i="0" u="none" strike="noStrike" dirty="0" err="1">
                <a:solidFill>
                  <a:srgbClr val="000000"/>
                </a:solidFill>
                <a:effectLst/>
                <a:latin typeface="Roboto" panose="02000000000000000000" pitchFamily="2" charset="0"/>
              </a:rPr>
              <a:t>survivables</a:t>
            </a:r>
            <a:r>
              <a:rPr lang="en-US" b="0" i="0" u="none" strike="noStrike" dirty="0">
                <a:solidFill>
                  <a:srgbClr val="000000"/>
                </a:solidFill>
                <a:effectLst/>
                <a:latin typeface="Roboto" panose="02000000000000000000" pitchFamily="2" charset="0"/>
              </a:rPr>
              <a:t> beer was measured as having about 120ppb geraniol, while the LS beer had none. Methyl </a:t>
            </a:r>
            <a:r>
              <a:rPr lang="en-US" b="0" i="0" u="none" strike="noStrike" dirty="0" err="1">
                <a:solidFill>
                  <a:srgbClr val="000000"/>
                </a:solidFill>
                <a:effectLst/>
                <a:latin typeface="Roboto" panose="02000000000000000000" pitchFamily="2" charset="0"/>
              </a:rPr>
              <a:t>geranate</a:t>
            </a:r>
            <a:r>
              <a:rPr lang="en-US" b="0" i="0" u="none" strike="noStrike" dirty="0">
                <a:solidFill>
                  <a:srgbClr val="000000"/>
                </a:solidFill>
                <a:effectLst/>
                <a:latin typeface="Roboto" panose="02000000000000000000" pitchFamily="2" charset="0"/>
              </a:rPr>
              <a:t>, Linalool, and 2-Methylbutyl </a:t>
            </a:r>
            <a:r>
              <a:rPr lang="en-US" b="0" i="0" u="none" strike="noStrike" dirty="0" err="1">
                <a:solidFill>
                  <a:srgbClr val="000000"/>
                </a:solidFill>
                <a:effectLst/>
                <a:latin typeface="Roboto" panose="02000000000000000000" pitchFamily="2" charset="0"/>
              </a:rPr>
              <a:t>isobutyrate</a:t>
            </a:r>
            <a:r>
              <a:rPr lang="en-US" b="0" i="0" u="none" strike="noStrike" dirty="0">
                <a:solidFill>
                  <a:srgbClr val="000000"/>
                </a:solidFill>
                <a:effectLst/>
                <a:latin typeface="Roboto" panose="02000000000000000000" pitchFamily="2" charset="0"/>
              </a:rPr>
              <a:t> were also higher in the HS beer, but by a slightly less dramatic margin. </a:t>
            </a:r>
            <a:r>
              <a:rPr lang="en-US" b="0" i="0" dirty="0">
                <a:solidFill>
                  <a:srgbClr val="000000"/>
                </a:solidFill>
                <a:effectLst/>
                <a:latin typeface="Roboto" panose="02000000000000000000" pitchFamily="2" charset="0"/>
              </a:rPr>
              <a:t>​</a:t>
            </a:r>
            <a:endParaRPr lang="en-US" dirty="0"/>
          </a:p>
        </p:txBody>
      </p:sp>
      <p:sp>
        <p:nvSpPr>
          <p:cNvPr id="4" name="Slide Number Placeholder 3"/>
          <p:cNvSpPr>
            <a:spLocks noGrp="1"/>
          </p:cNvSpPr>
          <p:nvPr>
            <p:ph type="sldNum" sz="quarter" idx="5"/>
          </p:nvPr>
        </p:nvSpPr>
        <p:spPr/>
        <p:txBody>
          <a:bodyPr/>
          <a:lstStyle/>
          <a:p>
            <a:fld id="{4FDC8F0E-D1D5-40C7-B9E8-E335AB43E2EF}" type="slidenum">
              <a:rPr lang="en-US" smtClean="0"/>
              <a:t>17</a:t>
            </a:fld>
            <a:endParaRPr lang="en-US"/>
          </a:p>
        </p:txBody>
      </p:sp>
    </p:spTree>
    <p:extLst>
      <p:ext uri="{BB962C8B-B14F-4D97-AF65-F5344CB8AC3E}">
        <p14:creationId xmlns:p14="http://schemas.microsoft.com/office/powerpoint/2010/main" val="2145964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Roboto" panose="02000000000000000000" pitchFamily="2" charset="0"/>
              </a:rPr>
              <a:t>The Active Fermentation dry hop beers displayed a higher degree of sensory differentiation than the Whirlpool Only condition. Again, the LS beer displayed statistically significantly higher Sweet Aromatic character (p &lt; 0.05), as well as higher Lemon (p &lt; 0.05). The HS beer, on the other hand, was reported as being significantly higher in Peach and Mango (p &lt; 0.01 and 0.05 respectively). The LS beer appeared to be higher in Pomme and Herbal character, and HS higher in Berry, Stone Fruit, Tropical, and Floral character, but these differences were not statistically significant. </a:t>
            </a:r>
            <a:r>
              <a:rPr lang="en-US" b="0" i="0" dirty="0">
                <a:solidFill>
                  <a:srgbClr val="000000"/>
                </a:solidFill>
                <a:effectLst/>
                <a:latin typeface="Roboto" panose="02000000000000000000" pitchFamily="2" charset="0"/>
              </a:rPr>
              <a:t>​</a:t>
            </a:r>
            <a:endParaRPr lang="en-US" dirty="0"/>
          </a:p>
        </p:txBody>
      </p:sp>
      <p:sp>
        <p:nvSpPr>
          <p:cNvPr id="4" name="Slide Number Placeholder 3"/>
          <p:cNvSpPr>
            <a:spLocks noGrp="1"/>
          </p:cNvSpPr>
          <p:nvPr>
            <p:ph type="sldNum" sz="quarter" idx="5"/>
          </p:nvPr>
        </p:nvSpPr>
        <p:spPr/>
        <p:txBody>
          <a:bodyPr/>
          <a:lstStyle/>
          <a:p>
            <a:fld id="{4FDC8F0E-D1D5-40C7-B9E8-E335AB43E2EF}" type="slidenum">
              <a:rPr lang="en-US" smtClean="0"/>
              <a:t>18</a:t>
            </a:fld>
            <a:endParaRPr lang="en-US"/>
          </a:p>
        </p:txBody>
      </p:sp>
    </p:spTree>
    <p:extLst>
      <p:ext uri="{BB962C8B-B14F-4D97-AF65-F5344CB8AC3E}">
        <p14:creationId xmlns:p14="http://schemas.microsoft.com/office/powerpoint/2010/main" val="2184149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Roboto" panose="02000000000000000000" pitchFamily="2" charset="0"/>
              </a:rPr>
              <a:t>In the Active Fermentation trail, Survivable compounds that were not present in the Whirlpool Only trial emerged. Isobutyl </a:t>
            </a:r>
            <a:r>
              <a:rPr lang="en-US" b="0" i="0" u="none" strike="noStrike" dirty="0" err="1">
                <a:solidFill>
                  <a:srgbClr val="000000"/>
                </a:solidFill>
                <a:effectLst/>
                <a:latin typeface="Roboto" panose="02000000000000000000" pitchFamily="2" charset="0"/>
              </a:rPr>
              <a:t>isobutyrate</a:t>
            </a:r>
            <a:r>
              <a:rPr lang="en-US" b="0" i="0" u="none" strike="noStrike" dirty="0">
                <a:solidFill>
                  <a:srgbClr val="000000"/>
                </a:solidFill>
                <a:effectLst/>
                <a:latin typeface="Roboto" panose="02000000000000000000" pitchFamily="2" charset="0"/>
              </a:rPr>
              <a:t>, Isoamyl </a:t>
            </a:r>
            <a:r>
              <a:rPr lang="en-US" b="0" i="0" u="none" strike="noStrike" dirty="0" err="1">
                <a:solidFill>
                  <a:srgbClr val="000000"/>
                </a:solidFill>
                <a:effectLst/>
                <a:latin typeface="Roboto" panose="02000000000000000000" pitchFamily="2" charset="0"/>
              </a:rPr>
              <a:t>isobutyrate</a:t>
            </a:r>
            <a:r>
              <a:rPr lang="en-US" b="0" i="0" u="none" strike="noStrike" dirty="0">
                <a:solidFill>
                  <a:srgbClr val="000000"/>
                </a:solidFill>
                <a:effectLst/>
                <a:latin typeface="Roboto" panose="02000000000000000000" pitchFamily="2" charset="0"/>
              </a:rPr>
              <a:t>, and 2-Nonanone appeared, though the 2-Nonanone only appeared in the LS beer. The HS beer remained higher levels of Linalool, Geraniol, and 2-methylbutyl </a:t>
            </a:r>
            <a:r>
              <a:rPr lang="en-US" b="0" i="0" u="none" strike="noStrike" dirty="0" err="1">
                <a:solidFill>
                  <a:srgbClr val="000000"/>
                </a:solidFill>
                <a:effectLst/>
                <a:latin typeface="Roboto" panose="02000000000000000000" pitchFamily="2" charset="0"/>
              </a:rPr>
              <a:t>isobutyrate</a:t>
            </a:r>
            <a:r>
              <a:rPr lang="en-US" b="0" i="0" u="none" strike="noStrike" dirty="0">
                <a:solidFill>
                  <a:srgbClr val="000000"/>
                </a:solidFill>
                <a:effectLst/>
                <a:latin typeface="Roboto" panose="02000000000000000000" pitchFamily="2" charset="0"/>
              </a:rPr>
              <a:t>, and was also higher in the Isobutyl </a:t>
            </a:r>
            <a:r>
              <a:rPr lang="en-US" b="0" i="0" u="none" strike="noStrike" dirty="0" err="1">
                <a:solidFill>
                  <a:srgbClr val="000000"/>
                </a:solidFill>
                <a:effectLst/>
                <a:latin typeface="Roboto" panose="02000000000000000000" pitchFamily="2" charset="0"/>
              </a:rPr>
              <a:t>isobutyrate</a:t>
            </a:r>
            <a:r>
              <a:rPr lang="en-US" b="0" i="0" u="none" strike="noStrike" dirty="0">
                <a:solidFill>
                  <a:srgbClr val="000000"/>
                </a:solidFill>
                <a:effectLst/>
                <a:latin typeface="Roboto" panose="02000000000000000000" pitchFamily="2" charset="0"/>
              </a:rPr>
              <a:t> and Isoamyl </a:t>
            </a:r>
            <a:r>
              <a:rPr lang="en-US" b="0" i="0" u="none" strike="noStrike" dirty="0" err="1">
                <a:solidFill>
                  <a:srgbClr val="000000"/>
                </a:solidFill>
                <a:effectLst/>
                <a:latin typeface="Roboto" panose="02000000000000000000" pitchFamily="2" charset="0"/>
              </a:rPr>
              <a:t>isobutyrate</a:t>
            </a:r>
            <a:r>
              <a:rPr lang="en-US" b="0" i="0" u="none" strike="noStrike" dirty="0">
                <a:solidFill>
                  <a:srgbClr val="000000"/>
                </a:solidFill>
                <a:effectLst/>
                <a:latin typeface="Roboto" panose="02000000000000000000" pitchFamily="2" charset="0"/>
              </a:rPr>
              <a:t>.   </a:t>
            </a:r>
            <a:r>
              <a:rPr lang="en-US" b="0" i="0" dirty="0">
                <a:solidFill>
                  <a:srgbClr val="000000"/>
                </a:solidFill>
                <a:effectLst/>
                <a:latin typeface="Roboto" panose="02000000000000000000" pitchFamily="2" charset="0"/>
              </a:rPr>
              <a:t>​</a:t>
            </a:r>
            <a:endParaRPr lang="en-US" dirty="0"/>
          </a:p>
        </p:txBody>
      </p:sp>
      <p:sp>
        <p:nvSpPr>
          <p:cNvPr id="4" name="Slide Number Placeholder 3"/>
          <p:cNvSpPr>
            <a:spLocks noGrp="1"/>
          </p:cNvSpPr>
          <p:nvPr>
            <p:ph type="sldNum" sz="quarter" idx="5"/>
          </p:nvPr>
        </p:nvSpPr>
        <p:spPr/>
        <p:txBody>
          <a:bodyPr/>
          <a:lstStyle/>
          <a:p>
            <a:fld id="{4FDC8F0E-D1D5-40C7-B9E8-E335AB43E2EF}" type="slidenum">
              <a:rPr lang="en-US" smtClean="0"/>
              <a:t>19</a:t>
            </a:fld>
            <a:endParaRPr lang="en-US"/>
          </a:p>
        </p:txBody>
      </p:sp>
    </p:spTree>
    <p:extLst>
      <p:ext uri="{BB962C8B-B14F-4D97-AF65-F5344CB8AC3E}">
        <p14:creationId xmlns:p14="http://schemas.microsoft.com/office/powerpoint/2010/main" val="2166378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Roboto" panose="02000000000000000000" pitchFamily="2" charset="0"/>
              </a:rPr>
              <a:t>The Post Fermentation dry hop beers displayed the largest list of minor sensory characteristics reported with consensus, which can be interpreted as indicating a larger complexity of flavor in these beers. The HS beer displayed significantly higher Stone Fruit, Green Grass, and Lime characteristics (p &lt; 0.05 for each). While not to a statistically significant extent, the LS beer appeared somewhat higher in Dried Fruit character, and the HS beer appeared higher in Berry, Tropical, and Citrus character. </a:t>
            </a:r>
            <a:r>
              <a:rPr lang="en-US" b="0" i="0" dirty="0">
                <a:solidFill>
                  <a:srgbClr val="000000"/>
                </a:solidFill>
                <a:effectLst/>
                <a:latin typeface="Roboto" panose="02000000000000000000" pitchFamily="2" charset="0"/>
              </a:rPr>
              <a:t>​</a:t>
            </a:r>
            <a:endParaRPr lang="en-US" dirty="0"/>
          </a:p>
        </p:txBody>
      </p:sp>
      <p:sp>
        <p:nvSpPr>
          <p:cNvPr id="4" name="Slide Number Placeholder 3"/>
          <p:cNvSpPr>
            <a:spLocks noGrp="1"/>
          </p:cNvSpPr>
          <p:nvPr>
            <p:ph type="sldNum" sz="quarter" idx="5"/>
          </p:nvPr>
        </p:nvSpPr>
        <p:spPr/>
        <p:txBody>
          <a:bodyPr/>
          <a:lstStyle/>
          <a:p>
            <a:fld id="{4FDC8F0E-D1D5-40C7-B9E8-E335AB43E2EF}" type="slidenum">
              <a:rPr lang="en-US" smtClean="0"/>
              <a:t>20</a:t>
            </a:fld>
            <a:endParaRPr lang="en-US"/>
          </a:p>
        </p:txBody>
      </p:sp>
    </p:spTree>
    <p:extLst>
      <p:ext uri="{BB962C8B-B14F-4D97-AF65-F5344CB8AC3E}">
        <p14:creationId xmlns:p14="http://schemas.microsoft.com/office/powerpoint/2010/main" val="1191326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Roboto" panose="02000000000000000000" pitchFamily="2" charset="0"/>
              </a:rPr>
              <a:t>Regarding Survivable compounds, the HS beer continued to be higher in Methyl </a:t>
            </a:r>
            <a:r>
              <a:rPr lang="en-US" b="0" i="0" u="none" strike="noStrike" dirty="0" err="1">
                <a:solidFill>
                  <a:srgbClr val="000000"/>
                </a:solidFill>
                <a:effectLst/>
                <a:latin typeface="Roboto" panose="02000000000000000000" pitchFamily="2" charset="0"/>
              </a:rPr>
              <a:t>geranate</a:t>
            </a:r>
            <a:r>
              <a:rPr lang="en-US" b="0" i="0" u="none" strike="noStrike" dirty="0">
                <a:solidFill>
                  <a:srgbClr val="000000"/>
                </a:solidFill>
                <a:effectLst/>
                <a:latin typeface="Roboto" panose="02000000000000000000" pitchFamily="2" charset="0"/>
              </a:rPr>
              <a:t>, Linalool, Isobutyl </a:t>
            </a:r>
            <a:r>
              <a:rPr lang="en-US" b="0" i="0" u="none" strike="noStrike" dirty="0" err="1">
                <a:solidFill>
                  <a:srgbClr val="000000"/>
                </a:solidFill>
                <a:effectLst/>
                <a:latin typeface="Roboto" panose="02000000000000000000" pitchFamily="2" charset="0"/>
              </a:rPr>
              <a:t>isobutyrate</a:t>
            </a:r>
            <a:r>
              <a:rPr lang="en-US" b="0" i="0" u="none" strike="noStrike" dirty="0">
                <a:solidFill>
                  <a:srgbClr val="000000"/>
                </a:solidFill>
                <a:effectLst/>
                <a:latin typeface="Roboto" panose="02000000000000000000" pitchFamily="2" charset="0"/>
              </a:rPr>
              <a:t>, Isoamyl </a:t>
            </a:r>
            <a:r>
              <a:rPr lang="en-US" b="0" i="0" u="none" strike="noStrike" dirty="0" err="1">
                <a:solidFill>
                  <a:srgbClr val="000000"/>
                </a:solidFill>
                <a:effectLst/>
                <a:latin typeface="Roboto" panose="02000000000000000000" pitchFamily="2" charset="0"/>
              </a:rPr>
              <a:t>isobutyrate</a:t>
            </a:r>
            <a:r>
              <a:rPr lang="en-US" b="0" i="0" u="none" strike="noStrike" dirty="0">
                <a:solidFill>
                  <a:srgbClr val="000000"/>
                </a:solidFill>
                <a:effectLst/>
                <a:latin typeface="Roboto" panose="02000000000000000000" pitchFamily="2" charset="0"/>
              </a:rPr>
              <a:t>, and 2-Methylbutyl </a:t>
            </a:r>
            <a:r>
              <a:rPr lang="en-US" b="0" i="0" u="none" strike="noStrike" dirty="0" err="1">
                <a:solidFill>
                  <a:srgbClr val="000000"/>
                </a:solidFill>
                <a:effectLst/>
                <a:latin typeface="Roboto" panose="02000000000000000000" pitchFamily="2" charset="0"/>
              </a:rPr>
              <a:t>isobutyrate</a:t>
            </a:r>
            <a:r>
              <a:rPr lang="en-US" b="0" i="0" u="none" strike="noStrike" dirty="0">
                <a:solidFill>
                  <a:srgbClr val="000000"/>
                </a:solidFill>
                <a:effectLst/>
                <a:latin typeface="Roboto" panose="02000000000000000000" pitchFamily="2" charset="0"/>
              </a:rPr>
              <a:t>. As in the Active Fermentation drop hop condition, only the LS beer contained measurable 2-Nonanone. </a:t>
            </a:r>
            <a:r>
              <a:rPr lang="en-US" b="0" i="0" dirty="0">
                <a:solidFill>
                  <a:srgbClr val="000000"/>
                </a:solidFill>
                <a:effectLst/>
                <a:latin typeface="Roboto" panose="02000000000000000000" pitchFamily="2" charset="0"/>
              </a:rPr>
              <a:t>​</a:t>
            </a:r>
            <a:endParaRPr lang="en-US" dirty="0"/>
          </a:p>
        </p:txBody>
      </p:sp>
      <p:sp>
        <p:nvSpPr>
          <p:cNvPr id="4" name="Slide Number Placeholder 3"/>
          <p:cNvSpPr>
            <a:spLocks noGrp="1"/>
          </p:cNvSpPr>
          <p:nvPr>
            <p:ph type="sldNum" sz="quarter" idx="5"/>
          </p:nvPr>
        </p:nvSpPr>
        <p:spPr/>
        <p:txBody>
          <a:bodyPr/>
          <a:lstStyle/>
          <a:p>
            <a:fld id="{4FDC8F0E-D1D5-40C7-B9E8-E335AB43E2EF}" type="slidenum">
              <a:rPr lang="en-US" smtClean="0"/>
              <a:t>21</a:t>
            </a:fld>
            <a:endParaRPr lang="en-US"/>
          </a:p>
        </p:txBody>
      </p:sp>
    </p:spTree>
    <p:extLst>
      <p:ext uri="{BB962C8B-B14F-4D97-AF65-F5344CB8AC3E}">
        <p14:creationId xmlns:p14="http://schemas.microsoft.com/office/powerpoint/2010/main" val="10950380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Roboto" panose="02000000000000000000" pitchFamily="2" charset="0"/>
              </a:rPr>
              <a:t>Examining the impact of hop addition timing on sensory and analytical characteristics, we find, as expected, that dry hopping (whether during Active Fermentation or Post Fermentation) yielded more robust flavor and higher </a:t>
            </a:r>
            <a:r>
              <a:rPr lang="en-US" b="0" i="0" u="none" strike="noStrike" dirty="0" err="1">
                <a:solidFill>
                  <a:srgbClr val="000000"/>
                </a:solidFill>
                <a:effectLst/>
                <a:latin typeface="Roboto" panose="02000000000000000000" pitchFamily="2" charset="0"/>
              </a:rPr>
              <a:t>Survivables</a:t>
            </a:r>
            <a:r>
              <a:rPr lang="en-US" b="0" i="0" u="none" strike="noStrike" dirty="0">
                <a:solidFill>
                  <a:srgbClr val="000000"/>
                </a:solidFill>
                <a:effectLst/>
                <a:latin typeface="Roboto" panose="02000000000000000000" pitchFamily="2" charset="0"/>
              </a:rPr>
              <a:t> concentration. Comparing the sensory differences between the two dry hop addition timings, the Active Fermentation LS beer had significantly higher Mango character (p &lt; 0.05) than the Post Fermentation version, while the Post Fermentation beer had significantly higher Bubblegum character (p &lt; 0.05). </a:t>
            </a:r>
            <a:r>
              <a:rPr lang="en-US" b="0" i="0" dirty="0">
                <a:solidFill>
                  <a:srgbClr val="000000"/>
                </a:solidFill>
                <a:effectLst/>
                <a:latin typeface="Roboto" panose="02000000000000000000" pitchFamily="2"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From a sensory perspective, The Active Fermentation </a:t>
            </a:r>
            <a:r>
              <a:rPr lang="en-US" b="0" i="0" u="none" strike="noStrike" dirty="0" err="1">
                <a:solidFill>
                  <a:srgbClr val="000000"/>
                </a:solidFill>
                <a:effectLst/>
                <a:latin typeface="Calibri" panose="020F0502020204030204" pitchFamily="34" charset="0"/>
              </a:rPr>
              <a:t>Ekuanot</a:t>
            </a:r>
            <a:r>
              <a:rPr lang="en-US" b="0" i="0" u="none" strike="noStrike" dirty="0">
                <a:solidFill>
                  <a:srgbClr val="000000"/>
                </a:solidFill>
                <a:effectLst/>
                <a:latin typeface="Calibri" panose="020F0502020204030204" pitchFamily="34" charset="0"/>
              </a:rPr>
              <a:t> beer was significantly higher in Earthy and Peach character (p &lt; 0.05). Though not statistically significant, the Active Fermentation </a:t>
            </a:r>
            <a:r>
              <a:rPr lang="en-US" b="0" i="0" u="none" strike="noStrike" dirty="0" err="1">
                <a:solidFill>
                  <a:srgbClr val="000000"/>
                </a:solidFill>
                <a:effectLst/>
                <a:latin typeface="Calibri" panose="020F0502020204030204" pitchFamily="34" charset="0"/>
              </a:rPr>
              <a:t>Ekuanot</a:t>
            </a:r>
            <a:r>
              <a:rPr lang="en-US" b="0" i="0" u="none" strike="noStrike" dirty="0">
                <a:solidFill>
                  <a:srgbClr val="000000"/>
                </a:solidFill>
                <a:effectLst/>
                <a:latin typeface="Calibri" panose="020F0502020204030204" pitchFamily="34" charset="0"/>
              </a:rPr>
              <a:t> beer also appeared to have greater Tropical and Stone Fruit character as well. </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FDC8F0E-D1D5-40C7-B9E8-E335AB43E2EF}" type="slidenum">
              <a:rPr lang="en-US" smtClean="0"/>
              <a:t>22</a:t>
            </a:fld>
            <a:endParaRPr lang="en-US"/>
          </a:p>
        </p:txBody>
      </p:sp>
    </p:spTree>
    <p:extLst>
      <p:ext uri="{BB962C8B-B14F-4D97-AF65-F5344CB8AC3E}">
        <p14:creationId xmlns:p14="http://schemas.microsoft.com/office/powerpoint/2010/main" val="35040847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Roboto" panose="02000000000000000000" pitchFamily="2" charset="0"/>
              </a:rPr>
              <a:t>In the LS beers, the concentration of </a:t>
            </a:r>
            <a:r>
              <a:rPr lang="en-US" b="0" i="0" u="none" strike="noStrike" dirty="0" err="1">
                <a:solidFill>
                  <a:srgbClr val="000000"/>
                </a:solidFill>
                <a:effectLst/>
                <a:latin typeface="Roboto" panose="02000000000000000000" pitchFamily="2" charset="0"/>
              </a:rPr>
              <a:t>Survivables</a:t>
            </a:r>
            <a:r>
              <a:rPr lang="en-US" b="0" i="0" u="none" strike="noStrike" dirty="0">
                <a:solidFill>
                  <a:srgbClr val="000000"/>
                </a:solidFill>
                <a:effectLst/>
                <a:latin typeface="Roboto" panose="02000000000000000000" pitchFamily="2" charset="0"/>
              </a:rPr>
              <a:t> was fairly equivalent across the two dry hopping conditions. In the HS beers, a slightly different trend in Survivable concentration was observed. Whirlpool Only HS beer had lower concentrations of </a:t>
            </a:r>
            <a:r>
              <a:rPr lang="en-US" b="0" i="0" u="none" strike="noStrike" dirty="0" err="1">
                <a:solidFill>
                  <a:srgbClr val="000000"/>
                </a:solidFill>
                <a:effectLst/>
                <a:latin typeface="Roboto" panose="02000000000000000000" pitchFamily="2" charset="0"/>
              </a:rPr>
              <a:t>Survivables</a:t>
            </a:r>
            <a:r>
              <a:rPr lang="en-US" b="0" i="0" u="none" strike="noStrike" dirty="0">
                <a:solidFill>
                  <a:srgbClr val="000000"/>
                </a:solidFill>
                <a:effectLst/>
                <a:latin typeface="Roboto" panose="02000000000000000000" pitchFamily="2" charset="0"/>
              </a:rPr>
              <a:t> across all compounds, and the Active Fermentation and Post Fermentation were fairly equal across all compounds, with one exception. The concentration of Geraniol appeared much higher in the Active Fermentation </a:t>
            </a:r>
            <a:r>
              <a:rPr lang="en-US" b="0" i="0" u="none" strike="noStrike" dirty="0" err="1">
                <a:solidFill>
                  <a:srgbClr val="000000"/>
                </a:solidFill>
                <a:effectLst/>
                <a:latin typeface="Roboto" panose="02000000000000000000" pitchFamily="2" charset="0"/>
              </a:rPr>
              <a:t>Ekuanot</a:t>
            </a:r>
            <a:r>
              <a:rPr lang="en-US" b="0" i="0" u="none" strike="noStrike" dirty="0">
                <a:solidFill>
                  <a:srgbClr val="000000"/>
                </a:solidFill>
                <a:effectLst/>
                <a:latin typeface="Roboto" panose="02000000000000000000" pitchFamily="2" charset="0"/>
              </a:rPr>
              <a:t> dry hop beer. From a sensory perspective, The Active Fermentation </a:t>
            </a:r>
            <a:r>
              <a:rPr lang="en-US" b="0" i="0" u="none" strike="noStrike" dirty="0" err="1">
                <a:solidFill>
                  <a:srgbClr val="000000"/>
                </a:solidFill>
                <a:effectLst/>
                <a:latin typeface="Roboto" panose="02000000000000000000" pitchFamily="2" charset="0"/>
              </a:rPr>
              <a:t>Ekuanot</a:t>
            </a:r>
            <a:r>
              <a:rPr lang="en-US" b="0" i="0" u="none" strike="noStrike" dirty="0">
                <a:solidFill>
                  <a:srgbClr val="000000"/>
                </a:solidFill>
                <a:effectLst/>
                <a:latin typeface="Roboto" panose="02000000000000000000" pitchFamily="2" charset="0"/>
              </a:rPr>
              <a:t> beer was significantly higher in Earthy and Peach character (p &lt; 0.05). Though not statistically significant, the Active Fermentation </a:t>
            </a:r>
            <a:r>
              <a:rPr lang="en-US" b="0" i="0" u="none" strike="noStrike" dirty="0" err="1">
                <a:solidFill>
                  <a:srgbClr val="000000"/>
                </a:solidFill>
                <a:effectLst/>
                <a:latin typeface="Roboto" panose="02000000000000000000" pitchFamily="2" charset="0"/>
              </a:rPr>
              <a:t>Ekuanot</a:t>
            </a:r>
            <a:r>
              <a:rPr lang="en-US" b="0" i="0" u="none" strike="noStrike" dirty="0">
                <a:solidFill>
                  <a:srgbClr val="000000"/>
                </a:solidFill>
                <a:effectLst/>
                <a:latin typeface="Roboto" panose="02000000000000000000" pitchFamily="2" charset="0"/>
              </a:rPr>
              <a:t> beer also appeared to have greater Tropical and Stone Fruit character as well.    </a:t>
            </a:r>
            <a:r>
              <a:rPr lang="en-US" b="0" i="0" dirty="0">
                <a:solidFill>
                  <a:srgbClr val="000000"/>
                </a:solidFill>
                <a:effectLst/>
                <a:latin typeface="Roboto" panose="02000000000000000000" pitchFamily="2"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In conclusion, In alignment with expectations, replacing a low-</a:t>
            </a:r>
            <a:r>
              <a:rPr lang="en-US" b="0" i="0" u="none" strike="noStrike" dirty="0" err="1">
                <a:solidFill>
                  <a:srgbClr val="000000"/>
                </a:solidFill>
                <a:effectLst/>
                <a:latin typeface="Calibri" panose="020F0502020204030204" pitchFamily="34" charset="0"/>
              </a:rPr>
              <a:t>Survivables</a:t>
            </a:r>
            <a:r>
              <a:rPr lang="en-US" b="0" i="0" u="none" strike="noStrike" dirty="0">
                <a:solidFill>
                  <a:srgbClr val="000000"/>
                </a:solidFill>
                <a:effectLst/>
                <a:latin typeface="Calibri" panose="020F0502020204030204" pitchFamily="34" charset="0"/>
              </a:rPr>
              <a:t> component of a hop blend with a high-</a:t>
            </a:r>
            <a:r>
              <a:rPr lang="en-US" b="0" i="0" u="none" strike="noStrike" dirty="0" err="1">
                <a:solidFill>
                  <a:srgbClr val="000000"/>
                </a:solidFill>
                <a:effectLst/>
                <a:latin typeface="Calibri" panose="020F0502020204030204" pitchFamily="34" charset="0"/>
              </a:rPr>
              <a:t>Survivables</a:t>
            </a:r>
            <a:r>
              <a:rPr lang="en-US" b="0" i="0" u="none" strike="noStrike" dirty="0">
                <a:solidFill>
                  <a:srgbClr val="000000"/>
                </a:solidFill>
                <a:effectLst/>
                <a:latin typeface="Calibri" panose="020F0502020204030204" pitchFamily="34" charset="0"/>
              </a:rPr>
              <a:t> alternative yielded a beer with higher concentrations of key Survivable compounds. This increase in </a:t>
            </a:r>
            <a:r>
              <a:rPr lang="en-US" b="0" i="0" u="none" strike="noStrike" dirty="0" err="1">
                <a:solidFill>
                  <a:srgbClr val="000000"/>
                </a:solidFill>
                <a:effectLst/>
                <a:latin typeface="Calibri" panose="020F0502020204030204" pitchFamily="34" charset="0"/>
              </a:rPr>
              <a:t>Survivables</a:t>
            </a:r>
            <a:r>
              <a:rPr lang="en-US" b="0" i="0" u="none" strike="noStrike" dirty="0">
                <a:solidFill>
                  <a:srgbClr val="000000"/>
                </a:solidFill>
                <a:effectLst/>
                <a:latin typeface="Calibri" panose="020F0502020204030204" pitchFamily="34" charset="0"/>
              </a:rPr>
              <a:t> may be responsible for an increased consumer preference for these beers. </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FDC8F0E-D1D5-40C7-B9E8-E335AB43E2EF}" type="slidenum">
              <a:rPr lang="en-US" smtClean="0"/>
              <a:t>23</a:t>
            </a:fld>
            <a:endParaRPr lang="en-US"/>
          </a:p>
        </p:txBody>
      </p:sp>
    </p:spTree>
    <p:extLst>
      <p:ext uri="{BB962C8B-B14F-4D97-AF65-F5344CB8AC3E}">
        <p14:creationId xmlns:p14="http://schemas.microsoft.com/office/powerpoint/2010/main" val="624350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DC8F0E-D1D5-40C7-B9E8-E335AB43E2EF}" type="slidenum">
              <a:rPr lang="en-US" smtClean="0"/>
              <a:t>2</a:t>
            </a:fld>
            <a:endParaRPr lang="en-US"/>
          </a:p>
        </p:txBody>
      </p:sp>
    </p:spTree>
    <p:extLst>
      <p:ext uri="{BB962C8B-B14F-4D97-AF65-F5344CB8AC3E}">
        <p14:creationId xmlns:p14="http://schemas.microsoft.com/office/powerpoint/2010/main" val="1168536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Roboto" panose="02000000000000000000" pitchFamily="2" charset="0"/>
              </a:rPr>
              <a:t>A paired preference test was conducted by 25 YCH employee assessors, who were presented with three pairs of beers (paired based on hop addition timing) and asked which sample they preferred. The samples were blind coded and randomized for each assessor. Statistical significance was determined by running a Binomial test with a confidence interval.</a:t>
            </a:r>
            <a:r>
              <a:rPr lang="en-US" b="0" i="0" dirty="0">
                <a:solidFill>
                  <a:srgbClr val="000000"/>
                </a:solidFill>
                <a:effectLst/>
                <a:latin typeface="Roboto" panose="02000000000000000000" pitchFamily="2"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Roboto" panose="02000000000000000000" pitchFamily="2" charset="0"/>
              </a:rPr>
              <a:t>Preference testing indicated overall preference for the </a:t>
            </a:r>
            <a:r>
              <a:rPr lang="en-US" b="0" i="0" u="none" strike="noStrike" dirty="0" err="1">
                <a:solidFill>
                  <a:srgbClr val="000000"/>
                </a:solidFill>
                <a:effectLst/>
                <a:latin typeface="Roboto" panose="02000000000000000000" pitchFamily="2" charset="0"/>
              </a:rPr>
              <a:t>Ekuanot</a:t>
            </a:r>
            <a:r>
              <a:rPr lang="en-US" b="0" i="0" u="none" strike="noStrike" dirty="0">
                <a:solidFill>
                  <a:srgbClr val="000000"/>
                </a:solidFill>
                <a:effectLst/>
                <a:latin typeface="Roboto" panose="02000000000000000000" pitchFamily="2" charset="0"/>
              </a:rPr>
              <a:t> beers. The preference for </a:t>
            </a:r>
            <a:r>
              <a:rPr lang="en-US" b="0" i="0" u="none" strike="noStrike" dirty="0" err="1">
                <a:solidFill>
                  <a:srgbClr val="000000"/>
                </a:solidFill>
                <a:effectLst/>
                <a:latin typeface="Roboto" panose="02000000000000000000" pitchFamily="2" charset="0"/>
              </a:rPr>
              <a:t>Ekuanot</a:t>
            </a:r>
            <a:r>
              <a:rPr lang="en-US" b="0" i="0" u="none" strike="noStrike" dirty="0">
                <a:solidFill>
                  <a:srgbClr val="000000"/>
                </a:solidFill>
                <a:effectLst/>
                <a:latin typeface="Roboto" panose="02000000000000000000" pitchFamily="2" charset="0"/>
              </a:rPr>
              <a:t> was statistically significant (p &lt; 0.01) for both the Whirlpool Only and the Post Fermentation conditions. No statistically significant difference was found between the two Active Fermentation beers. </a:t>
            </a:r>
            <a:r>
              <a:rPr lang="en-US" b="0" i="0" dirty="0">
                <a:solidFill>
                  <a:srgbClr val="000000"/>
                </a:solidFill>
                <a:effectLst/>
                <a:latin typeface="Roboto" panose="02000000000000000000" pitchFamily="2"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FDC8F0E-D1D5-40C7-B9E8-E335AB43E2EF}" type="slidenum">
              <a:rPr lang="en-US" smtClean="0"/>
              <a:t>24</a:t>
            </a:fld>
            <a:endParaRPr lang="en-US"/>
          </a:p>
        </p:txBody>
      </p:sp>
    </p:spTree>
    <p:extLst>
      <p:ext uri="{BB962C8B-B14F-4D97-AF65-F5344CB8AC3E}">
        <p14:creationId xmlns:p14="http://schemas.microsoft.com/office/powerpoint/2010/main" val="1911938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DC8F0E-D1D5-40C7-B9E8-E335AB43E2EF}" type="slidenum">
              <a:rPr lang="en-US" smtClean="0"/>
              <a:t>29</a:t>
            </a:fld>
            <a:endParaRPr lang="en-US"/>
          </a:p>
        </p:txBody>
      </p:sp>
    </p:spTree>
    <p:extLst>
      <p:ext uri="{BB962C8B-B14F-4D97-AF65-F5344CB8AC3E}">
        <p14:creationId xmlns:p14="http://schemas.microsoft.com/office/powerpoint/2010/main" val="34210856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If you found today’s topic particularly interesting, find ways to continue the learning. We’ve provided a few additional resources to extend the topic outside of this session. Write them down. Use your phone to take a picture of this screen. Review the slide deck that came in your session email today. Our association is here to support your goals.</a:t>
            </a:r>
          </a:p>
          <a:p>
            <a:endParaRPr lang="en-US" dirty="0"/>
          </a:p>
          <a:p>
            <a:r>
              <a:rPr lang="en-US" dirty="0"/>
              <a:t>DO:</a:t>
            </a:r>
          </a:p>
          <a:p>
            <a:r>
              <a:rPr lang="en-US" dirty="0"/>
              <a:t>Locate and additional resources to share with members that extend beyond this session – pubs, websites, name people and share email address or other. </a:t>
            </a:r>
          </a:p>
        </p:txBody>
      </p:sp>
      <p:sp>
        <p:nvSpPr>
          <p:cNvPr id="4" name="Slide Number Placeholder 3"/>
          <p:cNvSpPr>
            <a:spLocks noGrp="1"/>
          </p:cNvSpPr>
          <p:nvPr>
            <p:ph type="sldNum" sz="quarter" idx="5"/>
          </p:nvPr>
        </p:nvSpPr>
        <p:spPr/>
        <p:txBody>
          <a:bodyPr/>
          <a:lstStyle/>
          <a:p>
            <a:fld id="{0EF4D091-29F5-4864-ACD4-79FBBED7C152}" type="slidenum">
              <a:rPr lang="en-US" smtClean="0"/>
              <a:t>30</a:t>
            </a:fld>
            <a:endParaRPr lang="en-US" dirty="0"/>
          </a:p>
        </p:txBody>
      </p:sp>
    </p:spTree>
    <p:extLst>
      <p:ext uri="{BB962C8B-B14F-4D97-AF65-F5344CB8AC3E}">
        <p14:creationId xmlns:p14="http://schemas.microsoft.com/office/powerpoint/2010/main" val="3007661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a:t>It’s </a:t>
            </a:r>
            <a:r>
              <a:rPr lang="en-US" dirty="0"/>
              <a:t>time to answer some of the questions you’ve been asking from the Q&amp;A panel.  </a:t>
            </a:r>
          </a:p>
          <a:p>
            <a:endParaRPr lang="en-US" dirty="0"/>
          </a:p>
          <a:p>
            <a:r>
              <a:rPr lang="en-US" dirty="0"/>
              <a:t>DO:</a:t>
            </a:r>
          </a:p>
          <a:p>
            <a:r>
              <a:rPr lang="en-US" dirty="0"/>
              <a:t>Make sure to use their name and show appreciation for the comment.</a:t>
            </a:r>
          </a:p>
          <a:p>
            <a:endParaRPr lang="en-US" dirty="0"/>
          </a:p>
        </p:txBody>
      </p:sp>
      <p:sp>
        <p:nvSpPr>
          <p:cNvPr id="4" name="Slide Number Placeholder 3"/>
          <p:cNvSpPr>
            <a:spLocks noGrp="1"/>
          </p:cNvSpPr>
          <p:nvPr>
            <p:ph type="sldNum" sz="quarter" idx="5"/>
          </p:nvPr>
        </p:nvSpPr>
        <p:spPr/>
        <p:txBody>
          <a:bodyPr/>
          <a:lstStyle/>
          <a:p>
            <a:fld id="{4FDC8F0E-D1D5-40C7-B9E8-E335AB43E2EF}" type="slidenum">
              <a:rPr lang="en-US" smtClean="0"/>
              <a:t>32</a:t>
            </a:fld>
            <a:endParaRPr lang="en-US"/>
          </a:p>
        </p:txBody>
      </p:sp>
    </p:spTree>
    <p:extLst>
      <p:ext uri="{BB962C8B-B14F-4D97-AF65-F5344CB8AC3E}">
        <p14:creationId xmlns:p14="http://schemas.microsoft.com/office/powerpoint/2010/main" val="1989084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u="none" strike="noStrike" dirty="0">
                <a:solidFill>
                  <a:srgbClr val="000000"/>
                </a:solidFill>
                <a:effectLst/>
                <a:latin typeface="Calibri" panose="020F0502020204030204" pitchFamily="34" charset="0"/>
              </a:rPr>
              <a:t>For this study, we focused on the survivability of aromatically active hop compounds, rather than those that contribute to bitterness, mouthfeel, or other sensory attributes.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1" i="0" u="none" strike="noStrike" dirty="0">
                <a:solidFill>
                  <a:srgbClr val="000000"/>
                </a:solidFill>
                <a:effectLst/>
                <a:latin typeface="Calibri" panose="020F0502020204030204" pitchFamily="34" charset="0"/>
              </a:rPr>
              <a:t>The listed compounds are soluble in beer, meaning they will survive the heat of the whirlpool, yeast interaction, and CO¬2 off-gassing.  </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FDC8F0E-D1D5-40C7-B9E8-E335AB43E2EF}" type="slidenum">
              <a:rPr lang="en-US" smtClean="0"/>
              <a:t>5</a:t>
            </a:fld>
            <a:endParaRPr lang="en-US"/>
          </a:p>
        </p:txBody>
      </p:sp>
    </p:spTree>
    <p:extLst>
      <p:ext uri="{BB962C8B-B14F-4D97-AF65-F5344CB8AC3E}">
        <p14:creationId xmlns:p14="http://schemas.microsoft.com/office/powerpoint/2010/main" val="668599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strike="noStrike" dirty="0">
                <a:solidFill>
                  <a:srgbClr val="000000"/>
                </a:solidFill>
                <a:effectLst/>
                <a:latin typeface="Calibri" panose="020F0502020204030204" pitchFamily="34" charset="0"/>
              </a:rPr>
              <a:t>These compounds listed in an rough order of solubility.  Our Monoterpene Alcohols make the biggest impact, followed by our </a:t>
            </a:r>
            <a:r>
              <a:rPr lang="en-US" b="1" i="0" u="none" strike="noStrike" dirty="0" err="1">
                <a:solidFill>
                  <a:srgbClr val="000000"/>
                </a:solidFill>
                <a:effectLst/>
                <a:latin typeface="Calibri" panose="020F0502020204030204" pitchFamily="34" charset="0"/>
              </a:rPr>
              <a:t>isobuteric</a:t>
            </a:r>
            <a:r>
              <a:rPr lang="en-US" b="1" i="0" u="none" strike="noStrike" dirty="0">
                <a:solidFill>
                  <a:srgbClr val="000000"/>
                </a:solidFill>
                <a:effectLst/>
                <a:latin typeface="Calibri" panose="020F0502020204030204" pitchFamily="34" charset="0"/>
              </a:rPr>
              <a:t> ester group, and thiols.  Thiols can be smelled in parts per billion which allows even minute amounts to make a bug impression</a:t>
            </a:r>
            <a:endParaRPr lang="en-US" dirty="0"/>
          </a:p>
        </p:txBody>
      </p:sp>
      <p:sp>
        <p:nvSpPr>
          <p:cNvPr id="4" name="Slide Number Placeholder 3"/>
          <p:cNvSpPr>
            <a:spLocks noGrp="1"/>
          </p:cNvSpPr>
          <p:nvPr>
            <p:ph type="sldNum" sz="quarter" idx="5"/>
          </p:nvPr>
        </p:nvSpPr>
        <p:spPr/>
        <p:txBody>
          <a:bodyPr/>
          <a:lstStyle/>
          <a:p>
            <a:fld id="{4FDC8F0E-D1D5-40C7-B9E8-E335AB43E2EF}" type="slidenum">
              <a:rPr lang="en-US" smtClean="0"/>
              <a:t>7</a:t>
            </a:fld>
            <a:endParaRPr lang="en-US"/>
          </a:p>
        </p:txBody>
      </p:sp>
    </p:spTree>
    <p:extLst>
      <p:ext uri="{BB962C8B-B14F-4D97-AF65-F5344CB8AC3E}">
        <p14:creationId xmlns:p14="http://schemas.microsoft.com/office/powerpoint/2010/main" val="2016030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Calibri" panose="020F0502020204030204" pitchFamily="34" charset="0"/>
              </a:rPr>
              <a:t>The typical information on a COA is not that useful or determinant of how a brewer will use a hop in a recipe.  Through our study on survivability, we measured compounds by variety.  For the rest of this session, we will discuss hop substitutions and how to utilize this information. </a:t>
            </a:r>
            <a:r>
              <a:rPr lang="en-US" b="0" i="0" dirty="0">
                <a:solidFill>
                  <a:srgbClr val="000000"/>
                </a:solidFill>
                <a:effectLst/>
                <a:latin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4FDC8F0E-D1D5-40C7-B9E8-E335AB43E2EF}" type="slidenum">
              <a:rPr lang="en-US" smtClean="0"/>
              <a:t>8</a:t>
            </a:fld>
            <a:endParaRPr lang="en-US"/>
          </a:p>
        </p:txBody>
      </p:sp>
    </p:spTree>
    <p:extLst>
      <p:ext uri="{BB962C8B-B14F-4D97-AF65-F5344CB8AC3E}">
        <p14:creationId xmlns:p14="http://schemas.microsoft.com/office/powerpoint/2010/main" val="1487471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Calibri" panose="020F0502020204030204" pitchFamily="34" charset="0"/>
              </a:rPr>
              <a:t>There are four primary points to cover when looking at this chart. 1. Use high </a:t>
            </a:r>
            <a:r>
              <a:rPr lang="en-US" b="0" i="0" u="none" strike="noStrike" dirty="0" err="1">
                <a:solidFill>
                  <a:srgbClr val="000000"/>
                </a:solidFill>
                <a:effectLst/>
                <a:latin typeface="Calibri" panose="020F0502020204030204" pitchFamily="34" charset="0"/>
              </a:rPr>
              <a:t>survivables</a:t>
            </a:r>
            <a:r>
              <a:rPr lang="en-US" b="0" i="0" u="none" strike="noStrike" dirty="0">
                <a:solidFill>
                  <a:srgbClr val="000000"/>
                </a:solidFill>
                <a:effectLst/>
                <a:latin typeface="Calibri" panose="020F0502020204030204" pitchFamily="34" charset="0"/>
              </a:rPr>
              <a:t> hops early (or late).  When hops are used in the whirlpool or active fermentation, hops higher in </a:t>
            </a:r>
            <a:r>
              <a:rPr lang="en-US" b="0" i="0" u="none" strike="noStrike" dirty="0" err="1">
                <a:solidFill>
                  <a:srgbClr val="000000"/>
                </a:solidFill>
                <a:effectLst/>
                <a:latin typeface="Calibri" panose="020F0502020204030204" pitchFamily="34" charset="0"/>
              </a:rPr>
              <a:t>survivables</a:t>
            </a:r>
            <a:r>
              <a:rPr lang="en-US" b="0" i="0" u="none" strike="noStrike" dirty="0">
                <a:solidFill>
                  <a:srgbClr val="000000"/>
                </a:solidFill>
                <a:effectLst/>
                <a:latin typeface="Calibri" panose="020F0502020204030204" pitchFamily="34" charset="0"/>
              </a:rPr>
              <a:t> will make the most impact.</a:t>
            </a:r>
            <a:r>
              <a:rPr lang="en-US" b="0" i="0" dirty="0">
                <a:solidFill>
                  <a:srgbClr val="000000"/>
                </a:solidFill>
                <a:effectLst/>
                <a:latin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4FDC8F0E-D1D5-40C7-B9E8-E335AB43E2EF}" type="slidenum">
              <a:rPr lang="en-US" smtClean="0"/>
              <a:t>9</a:t>
            </a:fld>
            <a:endParaRPr lang="en-US"/>
          </a:p>
        </p:txBody>
      </p:sp>
    </p:spTree>
    <p:extLst>
      <p:ext uri="{BB962C8B-B14F-4D97-AF65-F5344CB8AC3E}">
        <p14:creationId xmlns:p14="http://schemas.microsoft.com/office/powerpoint/2010/main" val="3641432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Calibri" panose="020F0502020204030204" pitchFamily="34" charset="0"/>
              </a:rPr>
              <a:t>2. Hops lower in </a:t>
            </a:r>
            <a:r>
              <a:rPr lang="en-US" b="0" i="0" u="none" strike="noStrike" dirty="0" err="1">
                <a:solidFill>
                  <a:srgbClr val="000000"/>
                </a:solidFill>
                <a:effectLst/>
                <a:latin typeface="Calibri" panose="020F0502020204030204" pitchFamily="34" charset="0"/>
              </a:rPr>
              <a:t>survivables</a:t>
            </a:r>
            <a:r>
              <a:rPr lang="en-US" b="0" i="0" u="none" strike="noStrike" dirty="0">
                <a:solidFill>
                  <a:srgbClr val="000000"/>
                </a:solidFill>
                <a:effectLst/>
                <a:latin typeface="Calibri" panose="020F0502020204030204" pitchFamily="34" charset="0"/>
              </a:rPr>
              <a:t> will make the most impact in post-fermentation dry hop. This is also an economical way to look at recipe design. </a:t>
            </a:r>
            <a:r>
              <a:rPr lang="en-US" b="0" i="0" dirty="0">
                <a:solidFill>
                  <a:srgbClr val="000000"/>
                </a:solidFill>
                <a:effectLst/>
                <a:latin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4FDC8F0E-D1D5-40C7-B9E8-E335AB43E2EF}" type="slidenum">
              <a:rPr lang="en-US" smtClean="0"/>
              <a:t>10</a:t>
            </a:fld>
            <a:endParaRPr lang="en-US"/>
          </a:p>
        </p:txBody>
      </p:sp>
    </p:spTree>
    <p:extLst>
      <p:ext uri="{BB962C8B-B14F-4D97-AF65-F5344CB8AC3E}">
        <p14:creationId xmlns:p14="http://schemas.microsoft.com/office/powerpoint/2010/main" val="3639628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3. Blend hops to maximize beneficial concentrations.  Depending on the recipe you are designing, you can pair hops to make more dynamic blends or maximize the same compound for a more assertive and one-dimensional blend.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2B49"/>
                </a:solidFill>
                <a:effectLst/>
                <a:latin typeface="Helvetica" panose="020B0604020202020204" pitchFamily="34" charset="0"/>
              </a:rPr>
              <a:t>Survivable compounds all taste good on their own, but using multiple allows you to create complex flavors </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FDC8F0E-D1D5-40C7-B9E8-E335AB43E2EF}" type="slidenum">
              <a:rPr lang="en-US" smtClean="0"/>
              <a:t>11</a:t>
            </a:fld>
            <a:endParaRPr lang="en-US"/>
          </a:p>
        </p:txBody>
      </p:sp>
    </p:spTree>
    <p:extLst>
      <p:ext uri="{BB962C8B-B14F-4D97-AF65-F5344CB8AC3E}">
        <p14:creationId xmlns:p14="http://schemas.microsoft.com/office/powerpoint/2010/main" val="714393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Calibri" panose="020F0502020204030204" pitchFamily="34" charset="0"/>
              </a:rPr>
              <a:t>4. Load the wort stream with </a:t>
            </a:r>
            <a:r>
              <a:rPr lang="en-US" b="0" i="0" u="none" strike="noStrike" dirty="0" err="1">
                <a:solidFill>
                  <a:srgbClr val="000000"/>
                </a:solidFill>
                <a:effectLst/>
                <a:latin typeface="Calibri" panose="020F0502020204030204" pitchFamily="34" charset="0"/>
              </a:rPr>
              <a:t>survivables</a:t>
            </a:r>
            <a:r>
              <a:rPr lang="en-US" b="0" i="0" u="none" strike="noStrike" dirty="0">
                <a:solidFill>
                  <a:srgbClr val="000000"/>
                </a:solidFill>
                <a:effectLst/>
                <a:latin typeface="Calibri" panose="020F0502020204030204" pitchFamily="34" charset="0"/>
              </a:rPr>
              <a:t> early.  High concentrations of </a:t>
            </a:r>
            <a:r>
              <a:rPr lang="en-US" b="0" i="0" u="none" strike="noStrike" dirty="0" err="1">
                <a:solidFill>
                  <a:srgbClr val="000000"/>
                </a:solidFill>
                <a:effectLst/>
                <a:latin typeface="Calibri" panose="020F0502020204030204" pitchFamily="34" charset="0"/>
              </a:rPr>
              <a:t>survivables</a:t>
            </a:r>
            <a:r>
              <a:rPr lang="en-US" b="0" i="0" u="none" strike="noStrike" dirty="0">
                <a:solidFill>
                  <a:srgbClr val="000000"/>
                </a:solidFill>
                <a:effectLst/>
                <a:latin typeface="Calibri" panose="020F0502020204030204" pitchFamily="34" charset="0"/>
              </a:rPr>
              <a:t> in the whirlpool and active fermentation can create conditions necessary for biotransformation. </a:t>
            </a:r>
            <a:r>
              <a:rPr lang="en-US" b="0" i="0" dirty="0">
                <a:solidFill>
                  <a:srgbClr val="000000"/>
                </a:solidFill>
                <a:effectLst/>
                <a:latin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4FDC8F0E-D1D5-40C7-B9E8-E335AB43E2EF}" type="slidenum">
              <a:rPr lang="en-US" smtClean="0"/>
              <a:t>12</a:t>
            </a:fld>
            <a:endParaRPr lang="en-US"/>
          </a:p>
        </p:txBody>
      </p:sp>
    </p:spTree>
    <p:extLst>
      <p:ext uri="{BB962C8B-B14F-4D97-AF65-F5344CB8AC3E}">
        <p14:creationId xmlns:p14="http://schemas.microsoft.com/office/powerpoint/2010/main" val="35186730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picture containing vessel, barrel&#10;&#10;Description automatically generated">
            <a:extLst>
              <a:ext uri="{FF2B5EF4-FFF2-40B4-BE49-F238E27FC236}">
                <a16:creationId xmlns:a16="http://schemas.microsoft.com/office/drawing/2014/main" id="{F5F01AAB-3C7A-429F-A427-98000F9236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1943DAA-8F79-4530-BC4C-50A33F0D17C5}"/>
              </a:ext>
            </a:extLst>
          </p:cNvPr>
          <p:cNvSpPr>
            <a:spLocks noGrp="1"/>
          </p:cNvSpPr>
          <p:nvPr>
            <p:ph type="ctrTitle"/>
          </p:nvPr>
        </p:nvSpPr>
        <p:spPr>
          <a:xfrm>
            <a:off x="5486399" y="2165351"/>
            <a:ext cx="5962651" cy="1616074"/>
          </a:xfrm>
          <a:noFill/>
        </p:spPr>
        <p:txBody>
          <a:bodyPr anchor="ctr" anchorCtr="0">
            <a:noAutofit/>
          </a:bodyPr>
          <a:lstStyle>
            <a:lvl1pPr algn="l">
              <a:defRPr sz="3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99178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Phot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0C467AB-EF55-4F72-9B85-B8EC69A6B46E}"/>
              </a:ext>
            </a:extLst>
          </p:cNvPr>
          <p:cNvSpPr>
            <a:spLocks noGrp="1"/>
          </p:cNvSpPr>
          <p:nvPr>
            <p:ph type="dt" sz="half" idx="10"/>
          </p:nvPr>
        </p:nvSpPr>
        <p:spPr/>
        <p:txBody>
          <a:bodyPr/>
          <a:lstStyle/>
          <a:p>
            <a:fld id="{1CD4D292-55DA-4D08-B17E-ACE5FA50D9C1}" type="datetime1">
              <a:rPr lang="en-US" smtClean="0"/>
              <a:t>9/22/2023</a:t>
            </a:fld>
            <a:endParaRPr lang="en-US"/>
          </a:p>
        </p:txBody>
      </p:sp>
      <p:sp>
        <p:nvSpPr>
          <p:cNvPr id="4" name="Footer Placeholder 3">
            <a:extLst>
              <a:ext uri="{FF2B5EF4-FFF2-40B4-BE49-F238E27FC236}">
                <a16:creationId xmlns:a16="http://schemas.microsoft.com/office/drawing/2014/main" id="{CA783CA8-E341-4099-A391-671AE35314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4C484B-A738-42FF-B046-03CBEC0DF75E}"/>
              </a:ext>
            </a:extLst>
          </p:cNvPr>
          <p:cNvSpPr>
            <a:spLocks noGrp="1"/>
          </p:cNvSpPr>
          <p:nvPr>
            <p:ph type="sldNum" sz="quarter" idx="12"/>
          </p:nvPr>
        </p:nvSpPr>
        <p:spPr/>
        <p:txBody>
          <a:bodyPr/>
          <a:lstStyle/>
          <a:p>
            <a:fld id="{B5915699-0F63-4C61-80D8-C6D5EC39C3C1}" type="slidenum">
              <a:rPr lang="en-US" smtClean="0"/>
              <a:t>‹#›</a:t>
            </a:fld>
            <a:endParaRPr lang="en-US"/>
          </a:p>
        </p:txBody>
      </p:sp>
      <p:sp>
        <p:nvSpPr>
          <p:cNvPr id="7" name="Arc 6">
            <a:extLst>
              <a:ext uri="{FF2B5EF4-FFF2-40B4-BE49-F238E27FC236}">
                <a16:creationId xmlns:a16="http://schemas.microsoft.com/office/drawing/2014/main" id="{0CF80F04-B0FA-43FA-8CD7-CBA82C2D921E}"/>
              </a:ext>
            </a:extLst>
          </p:cNvPr>
          <p:cNvSpPr/>
          <p:nvPr userDrawn="1"/>
        </p:nvSpPr>
        <p:spPr>
          <a:xfrm>
            <a:off x="5361471" y="-1920271"/>
            <a:ext cx="8168262" cy="8168260"/>
          </a:xfrm>
          <a:prstGeom prst="arc">
            <a:avLst>
              <a:gd name="adj1" fmla="val 7433064"/>
              <a:gd name="adj2" fmla="val 11410802"/>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Picture Placeholder 14">
            <a:extLst>
              <a:ext uri="{FF2B5EF4-FFF2-40B4-BE49-F238E27FC236}">
                <a16:creationId xmlns:a16="http://schemas.microsoft.com/office/drawing/2014/main" id="{46633F85-7409-4DD5-B0D1-2AAF26F64355}"/>
              </a:ext>
            </a:extLst>
          </p:cNvPr>
          <p:cNvSpPr>
            <a:spLocks noGrp="1"/>
          </p:cNvSpPr>
          <p:nvPr>
            <p:ph type="pic" sz="quarter" idx="13"/>
          </p:nvPr>
        </p:nvSpPr>
        <p:spPr>
          <a:xfrm>
            <a:off x="5639422" y="0"/>
            <a:ext cx="6552578" cy="5965526"/>
          </a:xfrm>
          <a:custGeom>
            <a:avLst/>
            <a:gdLst>
              <a:gd name="connsiteX0" fmla="*/ 618515 w 6552578"/>
              <a:gd name="connsiteY0" fmla="*/ 0 h 5965526"/>
              <a:gd name="connsiteX1" fmla="*/ 6552578 w 6552578"/>
              <a:gd name="connsiteY1" fmla="*/ 0 h 5965526"/>
              <a:gd name="connsiteX2" fmla="*/ 6552578 w 6552578"/>
              <a:gd name="connsiteY2" fmla="*/ 4882974 h 5965526"/>
              <a:gd name="connsiteX3" fmla="*/ 6334194 w 6552578"/>
              <a:gd name="connsiteY3" fmla="*/ 5081456 h 5965526"/>
              <a:gd name="connsiteX4" fmla="*/ 3871537 w 6552578"/>
              <a:gd name="connsiteY4" fmla="*/ 5965526 h 5965526"/>
              <a:gd name="connsiteX5" fmla="*/ 0 w 6552578"/>
              <a:gd name="connsiteY5" fmla="*/ 2093989 h 5965526"/>
              <a:gd name="connsiteX6" fmla="*/ 512935 w 6552578"/>
              <a:gd name="connsiteY6" fmla="*/ 166905 h 59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2578" h="5965526">
                <a:moveTo>
                  <a:pt x="618515" y="0"/>
                </a:moveTo>
                <a:lnTo>
                  <a:pt x="6552578" y="0"/>
                </a:lnTo>
                <a:lnTo>
                  <a:pt x="6552578" y="4882974"/>
                </a:lnTo>
                <a:lnTo>
                  <a:pt x="6334194" y="5081456"/>
                </a:lnTo>
                <a:cubicBezTo>
                  <a:pt x="5664964" y="5633753"/>
                  <a:pt x="4806995" y="5965526"/>
                  <a:pt x="3871537" y="5965526"/>
                </a:cubicBezTo>
                <a:cubicBezTo>
                  <a:pt x="1733347" y="5965526"/>
                  <a:pt x="0" y="4232179"/>
                  <a:pt x="0" y="2093989"/>
                </a:cubicBezTo>
                <a:cubicBezTo>
                  <a:pt x="0" y="1392395"/>
                  <a:pt x="186623" y="734390"/>
                  <a:pt x="512935" y="166905"/>
                </a:cubicBezTo>
                <a:close/>
              </a:path>
            </a:pathLst>
          </a:custGeom>
          <a:solidFill>
            <a:schemeClr val="bg1">
              <a:lumMod val="95000"/>
            </a:schemeClr>
          </a:solidFill>
        </p:spPr>
        <p:txBody>
          <a:bodyPr wrap="square" anchor="ctr" anchorCtr="0">
            <a:noAutofit/>
          </a:bodyPr>
          <a:lstStyle>
            <a:lvl1pPr marL="0" indent="0" algn="ctr">
              <a:buNone/>
              <a:defRPr/>
            </a:lvl1pPr>
          </a:lstStyle>
          <a:p>
            <a:endParaRPr lang="en-US"/>
          </a:p>
        </p:txBody>
      </p:sp>
      <p:sp>
        <p:nvSpPr>
          <p:cNvPr id="2" name="Title 1">
            <a:extLst>
              <a:ext uri="{FF2B5EF4-FFF2-40B4-BE49-F238E27FC236}">
                <a16:creationId xmlns:a16="http://schemas.microsoft.com/office/drawing/2014/main" id="{74CFC91C-80A3-4B52-B579-11C632E77F6E}"/>
              </a:ext>
            </a:extLst>
          </p:cNvPr>
          <p:cNvSpPr>
            <a:spLocks noGrp="1"/>
          </p:cNvSpPr>
          <p:nvPr>
            <p:ph type="title"/>
          </p:nvPr>
        </p:nvSpPr>
        <p:spPr>
          <a:xfrm>
            <a:off x="2987040" y="2124729"/>
            <a:ext cx="3108960" cy="3108960"/>
          </a:xfrm>
          <a:prstGeom prst="ellipse">
            <a:avLst/>
          </a:prstGeom>
          <a:solidFill>
            <a:schemeClr val="accent1">
              <a:alpha val="85000"/>
            </a:schemeClr>
          </a:solidFill>
        </p:spPr>
        <p:txBody>
          <a:bodyPr lIns="0" rIns="0" anchor="ctr" anchorCtr="0">
            <a:noAutofit/>
          </a:bodyPr>
          <a:lstStyle>
            <a:lvl1pPr algn="ctr">
              <a:lnSpc>
                <a:spcPct val="100000"/>
              </a:lnSpc>
              <a:defRPr sz="2700">
                <a:solidFill>
                  <a:schemeClr val="bg1"/>
                </a:solidFill>
              </a:defRPr>
            </a:lvl1pPr>
          </a:lstStyle>
          <a:p>
            <a:r>
              <a:rPr lang="en-US" dirty="0"/>
              <a:t>Click to edit Master title style</a:t>
            </a:r>
          </a:p>
        </p:txBody>
      </p:sp>
      <p:sp>
        <p:nvSpPr>
          <p:cNvPr id="8" name="Arc 7">
            <a:extLst>
              <a:ext uri="{FF2B5EF4-FFF2-40B4-BE49-F238E27FC236}">
                <a16:creationId xmlns:a16="http://schemas.microsoft.com/office/drawing/2014/main" id="{CDCCA8F9-9DC2-41EE-84FA-020C15068925}"/>
              </a:ext>
            </a:extLst>
          </p:cNvPr>
          <p:cNvSpPr/>
          <p:nvPr userDrawn="1"/>
        </p:nvSpPr>
        <p:spPr>
          <a:xfrm>
            <a:off x="5122935" y="-2158807"/>
            <a:ext cx="8645334" cy="8645332"/>
          </a:xfrm>
          <a:prstGeom prst="arc">
            <a:avLst>
              <a:gd name="adj1" fmla="val 6708937"/>
              <a:gd name="adj2" fmla="val 12363861"/>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96046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6" name="Picture 5" descr="A picture containing text, monitor, television, electronics&#10;&#10;Description automatically generated">
            <a:extLst>
              <a:ext uri="{FF2B5EF4-FFF2-40B4-BE49-F238E27FC236}">
                <a16:creationId xmlns:a16="http://schemas.microsoft.com/office/drawing/2014/main" id="{306413B8-C2A3-4DD3-BCAA-F18191C723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8354" y="332013"/>
            <a:ext cx="11583778" cy="5983062"/>
          </a:xfrm>
          <a:prstGeom prst="rect">
            <a:avLst/>
          </a:prstGeom>
        </p:spPr>
      </p:pic>
      <p:sp>
        <p:nvSpPr>
          <p:cNvPr id="3" name="Date Placeholder 2">
            <a:extLst>
              <a:ext uri="{FF2B5EF4-FFF2-40B4-BE49-F238E27FC236}">
                <a16:creationId xmlns:a16="http://schemas.microsoft.com/office/drawing/2014/main" id="{10C467AB-EF55-4F72-9B85-B8EC69A6B46E}"/>
              </a:ext>
            </a:extLst>
          </p:cNvPr>
          <p:cNvSpPr>
            <a:spLocks noGrp="1"/>
          </p:cNvSpPr>
          <p:nvPr>
            <p:ph type="dt" sz="half" idx="10"/>
          </p:nvPr>
        </p:nvSpPr>
        <p:spPr/>
        <p:txBody>
          <a:bodyPr/>
          <a:lstStyle/>
          <a:p>
            <a:fld id="{1CD4D292-55DA-4D08-B17E-ACE5FA50D9C1}" type="datetime1">
              <a:rPr lang="en-US" smtClean="0"/>
              <a:t>9/22/2023</a:t>
            </a:fld>
            <a:endParaRPr lang="en-US"/>
          </a:p>
        </p:txBody>
      </p:sp>
      <p:sp>
        <p:nvSpPr>
          <p:cNvPr id="4" name="Footer Placeholder 3">
            <a:extLst>
              <a:ext uri="{FF2B5EF4-FFF2-40B4-BE49-F238E27FC236}">
                <a16:creationId xmlns:a16="http://schemas.microsoft.com/office/drawing/2014/main" id="{CA783CA8-E341-4099-A391-671AE35314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4C484B-A738-42FF-B046-03CBEC0DF75E}"/>
              </a:ext>
            </a:extLst>
          </p:cNvPr>
          <p:cNvSpPr>
            <a:spLocks noGrp="1"/>
          </p:cNvSpPr>
          <p:nvPr>
            <p:ph type="sldNum" sz="quarter" idx="12"/>
          </p:nvPr>
        </p:nvSpPr>
        <p:spPr/>
        <p:txBody>
          <a:bodyPr/>
          <a:lstStyle/>
          <a:p>
            <a:fld id="{B5915699-0F63-4C61-80D8-C6D5EC39C3C1}" type="slidenum">
              <a:rPr lang="en-US" smtClean="0"/>
              <a:t>‹#›</a:t>
            </a:fld>
            <a:endParaRPr lang="en-US"/>
          </a:p>
        </p:txBody>
      </p:sp>
      <p:sp>
        <p:nvSpPr>
          <p:cNvPr id="7" name="Media Placeholder 3">
            <a:extLst>
              <a:ext uri="{FF2B5EF4-FFF2-40B4-BE49-F238E27FC236}">
                <a16:creationId xmlns:a16="http://schemas.microsoft.com/office/drawing/2014/main" id="{B82C0DBA-8DF2-48A8-9B90-E2B2551FBA21}"/>
              </a:ext>
            </a:extLst>
          </p:cNvPr>
          <p:cNvSpPr>
            <a:spLocks noGrp="1"/>
          </p:cNvSpPr>
          <p:nvPr>
            <p:ph type="media" sz="quarter" idx="14"/>
          </p:nvPr>
        </p:nvSpPr>
        <p:spPr>
          <a:xfrm>
            <a:off x="1666875" y="771524"/>
            <a:ext cx="8505825" cy="4752975"/>
          </a:xfrm>
          <a:solidFill>
            <a:schemeClr val="bg1">
              <a:lumMod val="95000"/>
            </a:schemeClr>
          </a:solidFill>
        </p:spPr>
        <p:txBody>
          <a:bodyPr anchor="ctr" anchorCtr="0"/>
          <a:lstStyle>
            <a:lvl1pPr algn="ctr">
              <a:defRPr/>
            </a:lvl1pPr>
          </a:lstStyle>
          <a:p>
            <a:endParaRPr lang="en-US"/>
          </a:p>
        </p:txBody>
      </p:sp>
      <p:sp>
        <p:nvSpPr>
          <p:cNvPr id="2" name="Title 1">
            <a:extLst>
              <a:ext uri="{FF2B5EF4-FFF2-40B4-BE49-F238E27FC236}">
                <a16:creationId xmlns:a16="http://schemas.microsoft.com/office/drawing/2014/main" id="{74CFC91C-80A3-4B52-B579-11C632E77F6E}"/>
              </a:ext>
            </a:extLst>
          </p:cNvPr>
          <p:cNvSpPr>
            <a:spLocks noGrp="1"/>
          </p:cNvSpPr>
          <p:nvPr>
            <p:ph type="title"/>
          </p:nvPr>
        </p:nvSpPr>
        <p:spPr>
          <a:xfrm>
            <a:off x="9706733" y="1802438"/>
            <a:ext cx="2227301" cy="2227301"/>
          </a:xfrm>
          <a:prstGeom prst="ellipse">
            <a:avLst/>
          </a:prstGeom>
          <a:solidFill>
            <a:schemeClr val="accent1">
              <a:alpha val="90000"/>
            </a:schemeClr>
          </a:solidFill>
        </p:spPr>
        <p:txBody>
          <a:bodyPr lIns="0" rIns="0" anchor="ctr" anchorCtr="0">
            <a:noAutofit/>
          </a:bodyPr>
          <a:lstStyle>
            <a:lvl1pPr algn="ctr">
              <a:defRPr sz="2000">
                <a:solidFill>
                  <a:schemeClr val="bg1"/>
                </a:solidFill>
              </a:defRPr>
            </a:lvl1pPr>
          </a:lstStyle>
          <a:p>
            <a:r>
              <a:rPr lang="en-US"/>
              <a:t>Click to edit Master title style</a:t>
            </a:r>
          </a:p>
        </p:txBody>
      </p:sp>
    </p:spTree>
    <p:extLst>
      <p:ext uri="{BB962C8B-B14F-4D97-AF65-F5344CB8AC3E}">
        <p14:creationId xmlns:p14="http://schemas.microsoft.com/office/powerpoint/2010/main" val="1084521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781AF6-C5F1-448A-8CA4-15DFC8C3BD20}"/>
              </a:ext>
            </a:extLst>
          </p:cNvPr>
          <p:cNvSpPr>
            <a:spLocks noGrp="1"/>
          </p:cNvSpPr>
          <p:nvPr>
            <p:ph type="dt" sz="half" idx="10"/>
          </p:nvPr>
        </p:nvSpPr>
        <p:spPr/>
        <p:txBody>
          <a:bodyPr/>
          <a:lstStyle/>
          <a:p>
            <a:fld id="{3767D9FF-1075-49AE-81E1-3A800281B142}" type="datetime1">
              <a:rPr lang="en-US" smtClean="0"/>
              <a:t>9/22/2023</a:t>
            </a:fld>
            <a:endParaRPr lang="en-US"/>
          </a:p>
        </p:txBody>
      </p:sp>
      <p:sp>
        <p:nvSpPr>
          <p:cNvPr id="3" name="Footer Placeholder 2">
            <a:extLst>
              <a:ext uri="{FF2B5EF4-FFF2-40B4-BE49-F238E27FC236}">
                <a16:creationId xmlns:a16="http://schemas.microsoft.com/office/drawing/2014/main" id="{EC7F07AC-DD76-4557-8199-3C087F75B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E48E9B-0743-4DE2-A59C-C8C65A40BC9A}"/>
              </a:ext>
            </a:extLst>
          </p:cNvPr>
          <p:cNvSpPr>
            <a:spLocks noGrp="1"/>
          </p:cNvSpPr>
          <p:nvPr>
            <p:ph type="sldNum" sz="quarter" idx="12"/>
          </p:nvPr>
        </p:nvSpPr>
        <p:spPr/>
        <p:txBody>
          <a:bodyPr/>
          <a:lstStyle/>
          <a:p>
            <a:fld id="{B5915699-0F63-4C61-80D8-C6D5EC39C3C1}" type="slidenum">
              <a:rPr lang="en-US" smtClean="0"/>
              <a:t>‹#›</a:t>
            </a:fld>
            <a:endParaRPr lang="en-US"/>
          </a:p>
        </p:txBody>
      </p:sp>
    </p:spTree>
    <p:extLst>
      <p:ext uri="{BB962C8B-B14F-4D97-AF65-F5344CB8AC3E}">
        <p14:creationId xmlns:p14="http://schemas.microsoft.com/office/powerpoint/2010/main" val="2054974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content, photo &amp;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B7E6A-C98F-45F1-98F8-92FD5569C44A}"/>
              </a:ext>
            </a:extLst>
          </p:cNvPr>
          <p:cNvSpPr>
            <a:spLocks noGrp="1"/>
          </p:cNvSpPr>
          <p:nvPr>
            <p:ph type="title"/>
          </p:nvPr>
        </p:nvSpPr>
        <p:spPr>
          <a:xfrm>
            <a:off x="495300" y="457200"/>
            <a:ext cx="7286625" cy="63817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A36B43A-1B85-4C3C-8227-EF53AD6E76DD}"/>
              </a:ext>
            </a:extLst>
          </p:cNvPr>
          <p:cNvSpPr>
            <a:spLocks noGrp="1"/>
          </p:cNvSpPr>
          <p:nvPr>
            <p:ph idx="1"/>
          </p:nvPr>
        </p:nvSpPr>
        <p:spPr>
          <a:xfrm>
            <a:off x="495300" y="1485900"/>
            <a:ext cx="7286625" cy="4762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reeform 18">
            <a:extLst>
              <a:ext uri="{FF2B5EF4-FFF2-40B4-BE49-F238E27FC236}">
                <a16:creationId xmlns:a16="http://schemas.microsoft.com/office/drawing/2014/main" id="{86631AA5-28DA-44FB-85F1-3361D94166F6}"/>
              </a:ext>
            </a:extLst>
          </p:cNvPr>
          <p:cNvSpPr>
            <a:spLocks/>
          </p:cNvSpPr>
          <p:nvPr userDrawn="1"/>
        </p:nvSpPr>
        <p:spPr bwMode="auto">
          <a:xfrm>
            <a:off x="7874069" y="-9468"/>
            <a:ext cx="4327961" cy="4196925"/>
          </a:xfrm>
          <a:custGeom>
            <a:avLst/>
            <a:gdLst>
              <a:gd name="T0" fmla="*/ 911 w 911"/>
              <a:gd name="T1" fmla="*/ 404 h 809"/>
              <a:gd name="T2" fmla="*/ 897 w 911"/>
              <a:gd name="T3" fmla="*/ 455 h 809"/>
              <a:gd name="T4" fmla="*/ 718 w 911"/>
              <a:gd name="T5" fmla="*/ 759 h 809"/>
              <a:gd name="T6" fmla="*/ 632 w 911"/>
              <a:gd name="T7" fmla="*/ 809 h 809"/>
              <a:gd name="T8" fmla="*/ 284 w 911"/>
              <a:gd name="T9" fmla="*/ 809 h 809"/>
              <a:gd name="T10" fmla="*/ 198 w 911"/>
              <a:gd name="T11" fmla="*/ 759 h 809"/>
              <a:gd name="T12" fmla="*/ 19 w 911"/>
              <a:gd name="T13" fmla="*/ 455 h 809"/>
              <a:gd name="T14" fmla="*/ 19 w 911"/>
              <a:gd name="T15" fmla="*/ 354 h 809"/>
              <a:gd name="T16" fmla="*/ 198 w 911"/>
              <a:gd name="T17" fmla="*/ 49 h 809"/>
              <a:gd name="T18" fmla="*/ 284 w 911"/>
              <a:gd name="T19" fmla="*/ 0 h 809"/>
              <a:gd name="T20" fmla="*/ 632 w 911"/>
              <a:gd name="T21" fmla="*/ 0 h 809"/>
              <a:gd name="T22" fmla="*/ 718 w 911"/>
              <a:gd name="T23" fmla="*/ 49 h 809"/>
              <a:gd name="T24" fmla="*/ 897 w 911"/>
              <a:gd name="T25" fmla="*/ 354 h 809"/>
              <a:gd name="T26" fmla="*/ 911 w 911"/>
              <a:gd name="T27" fmla="*/ 404 h 809"/>
              <a:gd name="connsiteX0" fmla="*/ 9948 w 9948"/>
              <a:gd name="connsiteY0" fmla="*/ 4994 h 10000"/>
              <a:gd name="connsiteX1" fmla="*/ 9794 w 9948"/>
              <a:gd name="connsiteY1" fmla="*/ 5624 h 10000"/>
              <a:gd name="connsiteX2" fmla="*/ 7829 w 9948"/>
              <a:gd name="connsiteY2" fmla="*/ 9382 h 10000"/>
              <a:gd name="connsiteX3" fmla="*/ 6885 w 9948"/>
              <a:gd name="connsiteY3" fmla="*/ 10000 h 10000"/>
              <a:gd name="connsiteX4" fmla="*/ 3065 w 9948"/>
              <a:gd name="connsiteY4" fmla="*/ 10000 h 10000"/>
              <a:gd name="connsiteX5" fmla="*/ 2121 w 9948"/>
              <a:gd name="connsiteY5" fmla="*/ 9382 h 10000"/>
              <a:gd name="connsiteX6" fmla="*/ 157 w 9948"/>
              <a:gd name="connsiteY6" fmla="*/ 5624 h 10000"/>
              <a:gd name="connsiteX7" fmla="*/ 157 w 9948"/>
              <a:gd name="connsiteY7" fmla="*/ 4376 h 10000"/>
              <a:gd name="connsiteX8" fmla="*/ 1126 w 9948"/>
              <a:gd name="connsiteY8" fmla="*/ 2488 h 10000"/>
              <a:gd name="connsiteX9" fmla="*/ 2121 w 9948"/>
              <a:gd name="connsiteY9" fmla="*/ 606 h 10000"/>
              <a:gd name="connsiteX10" fmla="*/ 3065 w 9948"/>
              <a:gd name="connsiteY10" fmla="*/ 0 h 10000"/>
              <a:gd name="connsiteX11" fmla="*/ 6885 w 9948"/>
              <a:gd name="connsiteY11" fmla="*/ 0 h 10000"/>
              <a:gd name="connsiteX12" fmla="*/ 7829 w 9948"/>
              <a:gd name="connsiteY12" fmla="*/ 606 h 10000"/>
              <a:gd name="connsiteX13" fmla="*/ 9794 w 9948"/>
              <a:gd name="connsiteY13" fmla="*/ 4376 h 10000"/>
              <a:gd name="connsiteX14" fmla="*/ 9948 w 9948"/>
              <a:gd name="connsiteY14" fmla="*/ 4994 h 10000"/>
              <a:gd name="connsiteX0" fmla="*/ 3081 w 10000"/>
              <a:gd name="connsiteY0" fmla="*/ 0 h 10000"/>
              <a:gd name="connsiteX1" fmla="*/ 6921 w 10000"/>
              <a:gd name="connsiteY1" fmla="*/ 0 h 10000"/>
              <a:gd name="connsiteX2" fmla="*/ 7870 w 10000"/>
              <a:gd name="connsiteY2" fmla="*/ 606 h 10000"/>
              <a:gd name="connsiteX3" fmla="*/ 9845 w 10000"/>
              <a:gd name="connsiteY3" fmla="*/ 4376 h 10000"/>
              <a:gd name="connsiteX4" fmla="*/ 10000 w 10000"/>
              <a:gd name="connsiteY4" fmla="*/ 4994 h 10000"/>
              <a:gd name="connsiteX5" fmla="*/ 9845 w 10000"/>
              <a:gd name="connsiteY5" fmla="*/ 5624 h 10000"/>
              <a:gd name="connsiteX6" fmla="*/ 7870 w 10000"/>
              <a:gd name="connsiteY6" fmla="*/ 9382 h 10000"/>
              <a:gd name="connsiteX7" fmla="*/ 6921 w 10000"/>
              <a:gd name="connsiteY7" fmla="*/ 10000 h 10000"/>
              <a:gd name="connsiteX8" fmla="*/ 3081 w 10000"/>
              <a:gd name="connsiteY8" fmla="*/ 10000 h 10000"/>
              <a:gd name="connsiteX9" fmla="*/ 2132 w 10000"/>
              <a:gd name="connsiteY9" fmla="*/ 9382 h 10000"/>
              <a:gd name="connsiteX10" fmla="*/ 158 w 10000"/>
              <a:gd name="connsiteY10" fmla="*/ 5624 h 10000"/>
              <a:gd name="connsiteX11" fmla="*/ 158 w 10000"/>
              <a:gd name="connsiteY11" fmla="*/ 4376 h 10000"/>
              <a:gd name="connsiteX12" fmla="*/ 1132 w 10000"/>
              <a:gd name="connsiteY12" fmla="*/ 2488 h 10000"/>
              <a:gd name="connsiteX13" fmla="*/ 2132 w 10000"/>
              <a:gd name="connsiteY13" fmla="*/ 606 h 10000"/>
              <a:gd name="connsiteX14" fmla="*/ 3227 w 10000"/>
              <a:gd name="connsiteY14" fmla="*/ 164 h 10000"/>
              <a:gd name="connsiteX0" fmla="*/ 3081 w 10000"/>
              <a:gd name="connsiteY0" fmla="*/ 0 h 10000"/>
              <a:gd name="connsiteX1" fmla="*/ 6921 w 10000"/>
              <a:gd name="connsiteY1" fmla="*/ 0 h 10000"/>
              <a:gd name="connsiteX2" fmla="*/ 7870 w 10000"/>
              <a:gd name="connsiteY2" fmla="*/ 606 h 10000"/>
              <a:gd name="connsiteX3" fmla="*/ 9845 w 10000"/>
              <a:gd name="connsiteY3" fmla="*/ 4376 h 10000"/>
              <a:gd name="connsiteX4" fmla="*/ 10000 w 10000"/>
              <a:gd name="connsiteY4" fmla="*/ 4994 h 10000"/>
              <a:gd name="connsiteX5" fmla="*/ 9845 w 10000"/>
              <a:gd name="connsiteY5" fmla="*/ 5624 h 10000"/>
              <a:gd name="connsiteX6" fmla="*/ 7870 w 10000"/>
              <a:gd name="connsiteY6" fmla="*/ 9382 h 10000"/>
              <a:gd name="connsiteX7" fmla="*/ 6921 w 10000"/>
              <a:gd name="connsiteY7" fmla="*/ 10000 h 10000"/>
              <a:gd name="connsiteX8" fmla="*/ 3081 w 10000"/>
              <a:gd name="connsiteY8" fmla="*/ 10000 h 10000"/>
              <a:gd name="connsiteX9" fmla="*/ 2132 w 10000"/>
              <a:gd name="connsiteY9" fmla="*/ 9382 h 10000"/>
              <a:gd name="connsiteX10" fmla="*/ 158 w 10000"/>
              <a:gd name="connsiteY10" fmla="*/ 5624 h 10000"/>
              <a:gd name="connsiteX11" fmla="*/ 158 w 10000"/>
              <a:gd name="connsiteY11" fmla="*/ 4376 h 10000"/>
              <a:gd name="connsiteX12" fmla="*/ 1132 w 10000"/>
              <a:gd name="connsiteY12" fmla="*/ 2488 h 10000"/>
              <a:gd name="connsiteX13" fmla="*/ 2132 w 10000"/>
              <a:gd name="connsiteY13" fmla="*/ 606 h 10000"/>
              <a:gd name="connsiteX0" fmla="*/ 3081 w 10000"/>
              <a:gd name="connsiteY0" fmla="*/ 0 h 10000"/>
              <a:gd name="connsiteX1" fmla="*/ 6921 w 10000"/>
              <a:gd name="connsiteY1" fmla="*/ 0 h 10000"/>
              <a:gd name="connsiteX2" fmla="*/ 7870 w 10000"/>
              <a:gd name="connsiteY2" fmla="*/ 606 h 10000"/>
              <a:gd name="connsiteX3" fmla="*/ 9845 w 10000"/>
              <a:gd name="connsiteY3" fmla="*/ 4376 h 10000"/>
              <a:gd name="connsiteX4" fmla="*/ 10000 w 10000"/>
              <a:gd name="connsiteY4" fmla="*/ 4994 h 10000"/>
              <a:gd name="connsiteX5" fmla="*/ 9845 w 10000"/>
              <a:gd name="connsiteY5" fmla="*/ 5624 h 10000"/>
              <a:gd name="connsiteX6" fmla="*/ 7870 w 10000"/>
              <a:gd name="connsiteY6" fmla="*/ 9382 h 10000"/>
              <a:gd name="connsiteX7" fmla="*/ 6921 w 10000"/>
              <a:gd name="connsiteY7" fmla="*/ 10000 h 10000"/>
              <a:gd name="connsiteX8" fmla="*/ 3081 w 10000"/>
              <a:gd name="connsiteY8" fmla="*/ 10000 h 10000"/>
              <a:gd name="connsiteX9" fmla="*/ 2132 w 10000"/>
              <a:gd name="connsiteY9" fmla="*/ 9382 h 10000"/>
              <a:gd name="connsiteX10" fmla="*/ 158 w 10000"/>
              <a:gd name="connsiteY10" fmla="*/ 5624 h 10000"/>
              <a:gd name="connsiteX11" fmla="*/ 158 w 10000"/>
              <a:gd name="connsiteY11" fmla="*/ 4376 h 10000"/>
              <a:gd name="connsiteX12" fmla="*/ 1132 w 10000"/>
              <a:gd name="connsiteY12" fmla="*/ 2488 h 10000"/>
              <a:gd name="connsiteX0" fmla="*/ 6921 w 10000"/>
              <a:gd name="connsiteY0" fmla="*/ 0 h 10000"/>
              <a:gd name="connsiteX1" fmla="*/ 7870 w 10000"/>
              <a:gd name="connsiteY1" fmla="*/ 606 h 10000"/>
              <a:gd name="connsiteX2" fmla="*/ 9845 w 10000"/>
              <a:gd name="connsiteY2" fmla="*/ 4376 h 10000"/>
              <a:gd name="connsiteX3" fmla="*/ 10000 w 10000"/>
              <a:gd name="connsiteY3" fmla="*/ 4994 h 10000"/>
              <a:gd name="connsiteX4" fmla="*/ 9845 w 10000"/>
              <a:gd name="connsiteY4" fmla="*/ 5624 h 10000"/>
              <a:gd name="connsiteX5" fmla="*/ 7870 w 10000"/>
              <a:gd name="connsiteY5" fmla="*/ 9382 h 10000"/>
              <a:gd name="connsiteX6" fmla="*/ 6921 w 10000"/>
              <a:gd name="connsiteY6" fmla="*/ 10000 h 10000"/>
              <a:gd name="connsiteX7" fmla="*/ 3081 w 10000"/>
              <a:gd name="connsiteY7" fmla="*/ 10000 h 10000"/>
              <a:gd name="connsiteX8" fmla="*/ 2132 w 10000"/>
              <a:gd name="connsiteY8" fmla="*/ 9382 h 10000"/>
              <a:gd name="connsiteX9" fmla="*/ 158 w 10000"/>
              <a:gd name="connsiteY9" fmla="*/ 5624 h 10000"/>
              <a:gd name="connsiteX10" fmla="*/ 158 w 10000"/>
              <a:gd name="connsiteY10" fmla="*/ 4376 h 10000"/>
              <a:gd name="connsiteX11" fmla="*/ 1132 w 10000"/>
              <a:gd name="connsiteY11" fmla="*/ 2488 h 10000"/>
              <a:gd name="connsiteX0" fmla="*/ 7870 w 10000"/>
              <a:gd name="connsiteY0" fmla="*/ 0 h 9394"/>
              <a:gd name="connsiteX1" fmla="*/ 9845 w 10000"/>
              <a:gd name="connsiteY1" fmla="*/ 3770 h 9394"/>
              <a:gd name="connsiteX2" fmla="*/ 10000 w 10000"/>
              <a:gd name="connsiteY2" fmla="*/ 4388 h 9394"/>
              <a:gd name="connsiteX3" fmla="*/ 9845 w 10000"/>
              <a:gd name="connsiteY3" fmla="*/ 5018 h 9394"/>
              <a:gd name="connsiteX4" fmla="*/ 7870 w 10000"/>
              <a:gd name="connsiteY4" fmla="*/ 8776 h 9394"/>
              <a:gd name="connsiteX5" fmla="*/ 6921 w 10000"/>
              <a:gd name="connsiteY5" fmla="*/ 9394 h 9394"/>
              <a:gd name="connsiteX6" fmla="*/ 3081 w 10000"/>
              <a:gd name="connsiteY6" fmla="*/ 9394 h 9394"/>
              <a:gd name="connsiteX7" fmla="*/ 2132 w 10000"/>
              <a:gd name="connsiteY7" fmla="*/ 8776 h 9394"/>
              <a:gd name="connsiteX8" fmla="*/ 158 w 10000"/>
              <a:gd name="connsiteY8" fmla="*/ 5018 h 9394"/>
              <a:gd name="connsiteX9" fmla="*/ 158 w 10000"/>
              <a:gd name="connsiteY9" fmla="*/ 3770 h 9394"/>
              <a:gd name="connsiteX10" fmla="*/ 1132 w 10000"/>
              <a:gd name="connsiteY10" fmla="*/ 1882 h 9394"/>
              <a:gd name="connsiteX0" fmla="*/ 9845 w 10000"/>
              <a:gd name="connsiteY0" fmla="*/ 2010 h 7997"/>
              <a:gd name="connsiteX1" fmla="*/ 10000 w 10000"/>
              <a:gd name="connsiteY1" fmla="*/ 2668 h 7997"/>
              <a:gd name="connsiteX2" fmla="*/ 9845 w 10000"/>
              <a:gd name="connsiteY2" fmla="*/ 3339 h 7997"/>
              <a:gd name="connsiteX3" fmla="*/ 7870 w 10000"/>
              <a:gd name="connsiteY3" fmla="*/ 7339 h 7997"/>
              <a:gd name="connsiteX4" fmla="*/ 6921 w 10000"/>
              <a:gd name="connsiteY4" fmla="*/ 7997 h 7997"/>
              <a:gd name="connsiteX5" fmla="*/ 3081 w 10000"/>
              <a:gd name="connsiteY5" fmla="*/ 7997 h 7997"/>
              <a:gd name="connsiteX6" fmla="*/ 2132 w 10000"/>
              <a:gd name="connsiteY6" fmla="*/ 7339 h 7997"/>
              <a:gd name="connsiteX7" fmla="*/ 158 w 10000"/>
              <a:gd name="connsiteY7" fmla="*/ 3339 h 7997"/>
              <a:gd name="connsiteX8" fmla="*/ 158 w 10000"/>
              <a:gd name="connsiteY8" fmla="*/ 2010 h 7997"/>
              <a:gd name="connsiteX9" fmla="*/ 1132 w 10000"/>
              <a:gd name="connsiteY9" fmla="*/ 0 h 7997"/>
              <a:gd name="connsiteX0" fmla="*/ 10000 w 10000"/>
              <a:gd name="connsiteY0" fmla="*/ 3336 h 10000"/>
              <a:gd name="connsiteX1" fmla="*/ 9845 w 10000"/>
              <a:gd name="connsiteY1" fmla="*/ 4175 h 10000"/>
              <a:gd name="connsiteX2" fmla="*/ 7870 w 10000"/>
              <a:gd name="connsiteY2" fmla="*/ 9177 h 10000"/>
              <a:gd name="connsiteX3" fmla="*/ 6921 w 10000"/>
              <a:gd name="connsiteY3" fmla="*/ 10000 h 10000"/>
              <a:gd name="connsiteX4" fmla="*/ 3081 w 10000"/>
              <a:gd name="connsiteY4" fmla="*/ 10000 h 10000"/>
              <a:gd name="connsiteX5" fmla="*/ 2132 w 10000"/>
              <a:gd name="connsiteY5" fmla="*/ 9177 h 10000"/>
              <a:gd name="connsiteX6" fmla="*/ 158 w 10000"/>
              <a:gd name="connsiteY6" fmla="*/ 4175 h 10000"/>
              <a:gd name="connsiteX7" fmla="*/ 158 w 10000"/>
              <a:gd name="connsiteY7" fmla="*/ 2513 h 10000"/>
              <a:gd name="connsiteX8" fmla="*/ 1132 w 10000"/>
              <a:gd name="connsiteY8" fmla="*/ 0 h 10000"/>
              <a:gd name="connsiteX0" fmla="*/ 9845 w 9845"/>
              <a:gd name="connsiteY0" fmla="*/ 4175 h 10000"/>
              <a:gd name="connsiteX1" fmla="*/ 7870 w 9845"/>
              <a:gd name="connsiteY1" fmla="*/ 9177 h 10000"/>
              <a:gd name="connsiteX2" fmla="*/ 6921 w 9845"/>
              <a:gd name="connsiteY2" fmla="*/ 10000 h 10000"/>
              <a:gd name="connsiteX3" fmla="*/ 3081 w 9845"/>
              <a:gd name="connsiteY3" fmla="*/ 10000 h 10000"/>
              <a:gd name="connsiteX4" fmla="*/ 2132 w 9845"/>
              <a:gd name="connsiteY4" fmla="*/ 9177 h 10000"/>
              <a:gd name="connsiteX5" fmla="*/ 158 w 9845"/>
              <a:gd name="connsiteY5" fmla="*/ 4175 h 10000"/>
              <a:gd name="connsiteX6" fmla="*/ 158 w 9845"/>
              <a:gd name="connsiteY6" fmla="*/ 2513 h 10000"/>
              <a:gd name="connsiteX7" fmla="*/ 1132 w 9845"/>
              <a:gd name="connsiteY7" fmla="*/ 0 h 10000"/>
              <a:gd name="connsiteX0" fmla="*/ 7994 w 7994"/>
              <a:gd name="connsiteY0" fmla="*/ 9177 h 10000"/>
              <a:gd name="connsiteX1" fmla="*/ 7030 w 7994"/>
              <a:gd name="connsiteY1" fmla="*/ 10000 h 10000"/>
              <a:gd name="connsiteX2" fmla="*/ 3130 w 7994"/>
              <a:gd name="connsiteY2" fmla="*/ 10000 h 10000"/>
              <a:gd name="connsiteX3" fmla="*/ 2166 w 7994"/>
              <a:gd name="connsiteY3" fmla="*/ 9177 h 10000"/>
              <a:gd name="connsiteX4" fmla="*/ 160 w 7994"/>
              <a:gd name="connsiteY4" fmla="*/ 4175 h 10000"/>
              <a:gd name="connsiteX5" fmla="*/ 160 w 7994"/>
              <a:gd name="connsiteY5" fmla="*/ 2513 h 10000"/>
              <a:gd name="connsiteX6" fmla="*/ 1150 w 7994"/>
              <a:gd name="connsiteY6" fmla="*/ 0 h 10000"/>
              <a:gd name="connsiteX0" fmla="*/ 8794 w 8794"/>
              <a:gd name="connsiteY0" fmla="*/ 10000 h 10000"/>
              <a:gd name="connsiteX1" fmla="*/ 3915 w 8794"/>
              <a:gd name="connsiteY1" fmla="*/ 10000 h 10000"/>
              <a:gd name="connsiteX2" fmla="*/ 2710 w 8794"/>
              <a:gd name="connsiteY2" fmla="*/ 9177 h 10000"/>
              <a:gd name="connsiteX3" fmla="*/ 200 w 8794"/>
              <a:gd name="connsiteY3" fmla="*/ 4175 h 10000"/>
              <a:gd name="connsiteX4" fmla="*/ 200 w 8794"/>
              <a:gd name="connsiteY4" fmla="*/ 2513 h 10000"/>
              <a:gd name="connsiteX5" fmla="*/ 1439 w 8794"/>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 h="10000">
                <a:moveTo>
                  <a:pt x="8794" y="10000"/>
                </a:moveTo>
                <a:lnTo>
                  <a:pt x="3915" y="10000"/>
                </a:lnTo>
                <a:cubicBezTo>
                  <a:pt x="3410" y="10000"/>
                  <a:pt x="2962" y="9687"/>
                  <a:pt x="2710" y="9177"/>
                </a:cubicBezTo>
                <a:lnTo>
                  <a:pt x="200" y="4175"/>
                </a:lnTo>
                <a:cubicBezTo>
                  <a:pt x="-66" y="3665"/>
                  <a:pt x="-66" y="3024"/>
                  <a:pt x="200" y="2513"/>
                </a:cubicBezTo>
                <a:lnTo>
                  <a:pt x="1439" y="0"/>
                </a:lnTo>
              </a:path>
            </a:pathLst>
          </a:custGeom>
          <a:noFill/>
          <a:ln w="158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 name="Picture Placeholder 10">
            <a:extLst>
              <a:ext uri="{FF2B5EF4-FFF2-40B4-BE49-F238E27FC236}">
                <a16:creationId xmlns:a16="http://schemas.microsoft.com/office/drawing/2014/main" id="{A5CA1A5C-0A61-492F-AAE5-1FE7DBD102EC}"/>
              </a:ext>
            </a:extLst>
          </p:cNvPr>
          <p:cNvSpPr>
            <a:spLocks noGrp="1"/>
          </p:cNvSpPr>
          <p:nvPr>
            <p:ph type="pic" sz="quarter" idx="22"/>
          </p:nvPr>
        </p:nvSpPr>
        <p:spPr>
          <a:xfrm>
            <a:off x="8327201" y="0"/>
            <a:ext cx="3864799" cy="3895725"/>
          </a:xfrm>
          <a:custGeom>
            <a:avLst/>
            <a:gdLst>
              <a:gd name="connsiteX0" fmla="*/ 682634 w 3864799"/>
              <a:gd name="connsiteY0" fmla="*/ 0 h 3895725"/>
              <a:gd name="connsiteX1" fmla="*/ 3864799 w 3864799"/>
              <a:gd name="connsiteY1" fmla="*/ 0 h 3895725"/>
              <a:gd name="connsiteX2" fmla="*/ 3864799 w 3864799"/>
              <a:gd name="connsiteY2" fmla="*/ 3895725 h 3895725"/>
              <a:gd name="connsiteX3" fmla="*/ 3766850 w 3864799"/>
              <a:gd name="connsiteY3" fmla="*/ 3895725 h 3895725"/>
              <a:gd name="connsiteX4" fmla="*/ 1763483 w 3864799"/>
              <a:gd name="connsiteY4" fmla="*/ 3895725 h 3895725"/>
              <a:gd name="connsiteX5" fmla="*/ 1218924 w 3864799"/>
              <a:gd name="connsiteY5" fmla="*/ 3585416 h 3895725"/>
              <a:gd name="connsiteX6" fmla="*/ 85483 w 3864799"/>
              <a:gd name="connsiteY6" fmla="*/ 1660231 h 3895725"/>
              <a:gd name="connsiteX7" fmla="*/ 85483 w 3864799"/>
              <a:gd name="connsiteY7" fmla="*/ 1014280 h 3895725"/>
              <a:gd name="connsiteX8" fmla="*/ 678457 w 3864799"/>
              <a:gd name="connsiteY8" fmla="*/ 7095 h 389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4799" h="3895725">
                <a:moveTo>
                  <a:pt x="682634" y="0"/>
                </a:moveTo>
                <a:lnTo>
                  <a:pt x="3864799" y="0"/>
                </a:lnTo>
                <a:lnTo>
                  <a:pt x="3864799" y="3895725"/>
                </a:lnTo>
                <a:lnTo>
                  <a:pt x="3766850" y="3895725"/>
                </a:lnTo>
                <a:cubicBezTo>
                  <a:pt x="1763483" y="3895725"/>
                  <a:pt x="1763483" y="3895725"/>
                  <a:pt x="1763483" y="3895725"/>
                </a:cubicBezTo>
                <a:cubicBezTo>
                  <a:pt x="1541861" y="3895725"/>
                  <a:pt x="1332902" y="3775401"/>
                  <a:pt x="1218924" y="3585416"/>
                </a:cubicBezTo>
                <a:cubicBezTo>
                  <a:pt x="85483" y="1660231"/>
                  <a:pt x="85483" y="1660231"/>
                  <a:pt x="85483" y="1660231"/>
                </a:cubicBezTo>
                <a:cubicBezTo>
                  <a:pt x="-28495" y="1457580"/>
                  <a:pt x="-28495" y="1210599"/>
                  <a:pt x="85483" y="1014280"/>
                </a:cubicBezTo>
                <a:cubicBezTo>
                  <a:pt x="333423" y="593146"/>
                  <a:pt x="527127" y="264135"/>
                  <a:pt x="678457" y="7095"/>
                </a:cubicBezTo>
                <a:close/>
              </a:path>
            </a:pathLst>
          </a:custGeom>
          <a:solidFill>
            <a:schemeClr val="bg1">
              <a:lumMod val="95000"/>
            </a:schemeClr>
          </a:solidFill>
        </p:spPr>
        <p:txBody>
          <a:bodyPr wrap="square" anchor="ctr" anchorCtr="0">
            <a:noAutofit/>
          </a:bodyPr>
          <a:lstStyle>
            <a:lvl1pPr algn="ctr">
              <a:defRPr/>
            </a:lvl1pPr>
          </a:lstStyle>
          <a:p>
            <a:endParaRPr lang="en-US" dirty="0"/>
          </a:p>
        </p:txBody>
      </p:sp>
      <p:sp>
        <p:nvSpPr>
          <p:cNvPr id="10" name="Text Placeholder 55">
            <a:extLst>
              <a:ext uri="{FF2B5EF4-FFF2-40B4-BE49-F238E27FC236}">
                <a16:creationId xmlns:a16="http://schemas.microsoft.com/office/drawing/2014/main" id="{822B2D30-B60B-41A7-BEAF-2F8849133E8F}"/>
              </a:ext>
            </a:extLst>
          </p:cNvPr>
          <p:cNvSpPr>
            <a:spLocks noGrp="1"/>
          </p:cNvSpPr>
          <p:nvPr>
            <p:ph type="body" sz="quarter" idx="21" hasCustomPrompt="1"/>
          </p:nvPr>
        </p:nvSpPr>
        <p:spPr>
          <a:xfrm>
            <a:off x="7379745" y="2420763"/>
            <a:ext cx="2174287" cy="1941630"/>
          </a:xfrm>
          <a:custGeom>
            <a:avLst/>
            <a:gdLst>
              <a:gd name="connsiteX0" fmla="*/ 1050883 w 3416783"/>
              <a:gd name="connsiteY0" fmla="*/ 0 h 3051175"/>
              <a:gd name="connsiteX1" fmla="*/ 2367787 w 3416783"/>
              <a:gd name="connsiteY1" fmla="*/ 0 h 3051175"/>
              <a:gd name="connsiteX2" fmla="*/ 2692297 w 3416783"/>
              <a:gd name="connsiteY2" fmla="*/ 185034 h 3051175"/>
              <a:gd name="connsiteX3" fmla="*/ 3367729 w 3416783"/>
              <a:gd name="connsiteY3" fmla="*/ 1333001 h 3051175"/>
              <a:gd name="connsiteX4" fmla="*/ 3416783 w 3416783"/>
              <a:gd name="connsiteY4" fmla="*/ 1525588 h 3051175"/>
              <a:gd name="connsiteX5" fmla="*/ 3367729 w 3416783"/>
              <a:gd name="connsiteY5" fmla="*/ 1718174 h 3051175"/>
              <a:gd name="connsiteX6" fmla="*/ 2692297 w 3416783"/>
              <a:gd name="connsiteY6" fmla="*/ 2866141 h 3051175"/>
              <a:gd name="connsiteX7" fmla="*/ 2367787 w 3416783"/>
              <a:gd name="connsiteY7" fmla="*/ 3051175 h 3051175"/>
              <a:gd name="connsiteX8" fmla="*/ 1050883 w 3416783"/>
              <a:gd name="connsiteY8" fmla="*/ 3051175 h 3051175"/>
              <a:gd name="connsiteX9" fmla="*/ 726373 w 3416783"/>
              <a:gd name="connsiteY9" fmla="*/ 2866141 h 3051175"/>
              <a:gd name="connsiteX10" fmla="*/ 50940 w 3416783"/>
              <a:gd name="connsiteY10" fmla="*/ 1718174 h 3051175"/>
              <a:gd name="connsiteX11" fmla="*/ 50940 w 3416783"/>
              <a:gd name="connsiteY11" fmla="*/ 1333001 h 3051175"/>
              <a:gd name="connsiteX12" fmla="*/ 726373 w 3416783"/>
              <a:gd name="connsiteY12" fmla="*/ 185034 h 3051175"/>
              <a:gd name="connsiteX13" fmla="*/ 1050883 w 3416783"/>
              <a:gd name="connsiteY13" fmla="*/ 0 h 305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16783" h="3051175">
                <a:moveTo>
                  <a:pt x="1050883" y="0"/>
                </a:moveTo>
                <a:cubicBezTo>
                  <a:pt x="2367787" y="0"/>
                  <a:pt x="2367787" y="0"/>
                  <a:pt x="2367787" y="0"/>
                </a:cubicBezTo>
                <a:cubicBezTo>
                  <a:pt x="2499855" y="0"/>
                  <a:pt x="2624376" y="67972"/>
                  <a:pt x="2692297" y="185034"/>
                </a:cubicBezTo>
                <a:cubicBezTo>
                  <a:pt x="3367729" y="1333001"/>
                  <a:pt x="3367729" y="1333001"/>
                  <a:pt x="3367729" y="1333001"/>
                </a:cubicBezTo>
                <a:cubicBezTo>
                  <a:pt x="3401690" y="1393420"/>
                  <a:pt x="3416783" y="1457616"/>
                  <a:pt x="3416783" y="1525588"/>
                </a:cubicBezTo>
                <a:cubicBezTo>
                  <a:pt x="3416783" y="1589783"/>
                  <a:pt x="3401690" y="1657755"/>
                  <a:pt x="3367729" y="1718174"/>
                </a:cubicBezTo>
                <a:cubicBezTo>
                  <a:pt x="2692297" y="2866141"/>
                  <a:pt x="2692297" y="2866141"/>
                  <a:pt x="2692297" y="2866141"/>
                </a:cubicBezTo>
                <a:cubicBezTo>
                  <a:pt x="2624376" y="2979427"/>
                  <a:pt x="2499855" y="3051175"/>
                  <a:pt x="2367787" y="3051175"/>
                </a:cubicBezTo>
                <a:cubicBezTo>
                  <a:pt x="1050883" y="3051175"/>
                  <a:pt x="1050883" y="3051175"/>
                  <a:pt x="1050883" y="3051175"/>
                </a:cubicBezTo>
                <a:cubicBezTo>
                  <a:pt x="918815" y="3051175"/>
                  <a:pt x="794294" y="2979427"/>
                  <a:pt x="726373" y="2866141"/>
                </a:cubicBezTo>
                <a:cubicBezTo>
                  <a:pt x="50940" y="1718174"/>
                  <a:pt x="50940" y="1718174"/>
                  <a:pt x="50940" y="1718174"/>
                </a:cubicBezTo>
                <a:cubicBezTo>
                  <a:pt x="-16980" y="1597336"/>
                  <a:pt x="-16980" y="1450064"/>
                  <a:pt x="50940" y="1333001"/>
                </a:cubicBezTo>
                <a:cubicBezTo>
                  <a:pt x="726373" y="185034"/>
                  <a:pt x="726373" y="185034"/>
                  <a:pt x="726373" y="185034"/>
                </a:cubicBezTo>
                <a:cubicBezTo>
                  <a:pt x="794294" y="67972"/>
                  <a:pt x="918815" y="0"/>
                  <a:pt x="1050883" y="0"/>
                </a:cubicBezTo>
                <a:close/>
              </a:path>
            </a:pathLst>
          </a:custGeom>
          <a:solidFill>
            <a:schemeClr val="accent4">
              <a:lumMod val="75000"/>
              <a:alpha val="67000"/>
            </a:schemeClr>
          </a:solidFill>
          <a:ln w="234950" cap="rnd">
            <a:noFill/>
          </a:ln>
        </p:spPr>
        <p:txBody>
          <a:bodyPr wrap="square" lIns="274320" tIns="45720" rIns="274320" bIns="45720" anchor="ctr" anchorCtr="0">
            <a:noAutofit/>
          </a:bodyPr>
          <a:lstStyle>
            <a:lvl1pPr algn="ctr">
              <a:lnSpc>
                <a:spcPct val="90000"/>
              </a:lnSpc>
              <a:spcBef>
                <a:spcPts val="0"/>
              </a:spcBef>
              <a:spcAft>
                <a:spcPts val="0"/>
              </a:spcAft>
              <a:defRPr sz="2000">
                <a:solidFill>
                  <a:schemeClr val="bg1"/>
                </a:solidFill>
                <a:latin typeface="Arial" panose="020B0604020202020204" pitchFamily="34" charset="0"/>
              </a:defRPr>
            </a:lvl1pPr>
          </a:lstStyle>
          <a:p>
            <a:pPr lvl="0"/>
            <a:r>
              <a:rPr lang="en-US" dirty="0"/>
              <a:t>Click to edit callout text</a:t>
            </a:r>
          </a:p>
        </p:txBody>
      </p:sp>
      <p:sp>
        <p:nvSpPr>
          <p:cNvPr id="5" name="Date Placeholder 4">
            <a:extLst>
              <a:ext uri="{FF2B5EF4-FFF2-40B4-BE49-F238E27FC236}">
                <a16:creationId xmlns:a16="http://schemas.microsoft.com/office/drawing/2014/main" id="{DBBFCB4C-8776-4361-8B5F-30B08F602BBC}"/>
              </a:ext>
            </a:extLst>
          </p:cNvPr>
          <p:cNvSpPr>
            <a:spLocks noGrp="1"/>
          </p:cNvSpPr>
          <p:nvPr>
            <p:ph type="dt" sz="half" idx="23"/>
          </p:nvPr>
        </p:nvSpPr>
        <p:spPr/>
        <p:txBody>
          <a:bodyPr/>
          <a:lstStyle/>
          <a:p>
            <a:fld id="{6859FE1C-CF5B-4163-A3BE-E2E8286AD1CB}" type="datetimeyyyy">
              <a:rPr lang="en-US" smtClean="0"/>
              <a:t>2023</a:t>
            </a:fld>
            <a:endParaRPr lang="en-US" dirty="0"/>
          </a:p>
        </p:txBody>
      </p:sp>
      <p:sp>
        <p:nvSpPr>
          <p:cNvPr id="9" name="Footer Placeholder 8">
            <a:extLst>
              <a:ext uri="{FF2B5EF4-FFF2-40B4-BE49-F238E27FC236}">
                <a16:creationId xmlns:a16="http://schemas.microsoft.com/office/drawing/2014/main" id="{104735C7-6B31-4420-A394-9C564BA10FF8}"/>
              </a:ext>
            </a:extLst>
          </p:cNvPr>
          <p:cNvSpPr>
            <a:spLocks noGrp="1"/>
          </p:cNvSpPr>
          <p:nvPr>
            <p:ph type="ftr" sz="quarter" idx="24"/>
          </p:nvPr>
        </p:nvSpPr>
        <p:spPr/>
        <p:txBody>
          <a:bodyPr/>
          <a:lstStyle/>
          <a:p>
            <a:r>
              <a:rPr lang="en-US" dirty="0"/>
              <a:t>American Society of Brewing Chemists</a:t>
            </a:r>
          </a:p>
        </p:txBody>
      </p:sp>
      <p:sp>
        <p:nvSpPr>
          <p:cNvPr id="12" name="Slide Number Placeholder 11">
            <a:extLst>
              <a:ext uri="{FF2B5EF4-FFF2-40B4-BE49-F238E27FC236}">
                <a16:creationId xmlns:a16="http://schemas.microsoft.com/office/drawing/2014/main" id="{920CBC70-E7B8-4B8E-A209-C9515994A95D}"/>
              </a:ext>
            </a:extLst>
          </p:cNvPr>
          <p:cNvSpPr>
            <a:spLocks noGrp="1"/>
          </p:cNvSpPr>
          <p:nvPr>
            <p:ph type="sldNum" sz="quarter" idx="25"/>
          </p:nvPr>
        </p:nvSpPr>
        <p:spPr>
          <a:xfrm>
            <a:off x="11134182" y="6505575"/>
            <a:ext cx="751662" cy="215900"/>
          </a:xfrm>
          <a:prstGeom prst="rect">
            <a:avLst/>
          </a:prstGeom>
        </p:spPr>
        <p:txBody>
          <a:bodyPr/>
          <a:lstStyle/>
          <a:p>
            <a:fld id="{0E9987EA-89AE-4521-A4A1-59C7EEEFA47E}" type="slidenum">
              <a:rPr lang="en-US" smtClean="0"/>
              <a:pPr/>
              <a:t>‹#›</a:t>
            </a:fld>
            <a:endParaRPr lang="en-US" dirty="0"/>
          </a:p>
        </p:txBody>
      </p:sp>
    </p:spTree>
    <p:extLst>
      <p:ext uri="{BB962C8B-B14F-4D97-AF65-F5344CB8AC3E}">
        <p14:creationId xmlns:p14="http://schemas.microsoft.com/office/powerpoint/2010/main" val="3221177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DA964-E538-461B-AA44-290206FA75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14877A-C895-4F19-844A-EAE3080019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3F2EBE-CDAC-4364-8D98-889265C01516}"/>
              </a:ext>
            </a:extLst>
          </p:cNvPr>
          <p:cNvSpPr>
            <a:spLocks noGrp="1"/>
          </p:cNvSpPr>
          <p:nvPr>
            <p:ph type="dt" sz="half" idx="10"/>
          </p:nvPr>
        </p:nvSpPr>
        <p:spPr/>
        <p:txBody>
          <a:bodyPr/>
          <a:lstStyle/>
          <a:p>
            <a:fld id="{04021807-1C55-45AC-9EBD-E11C057D343E}" type="datetime1">
              <a:rPr lang="en-US" smtClean="0"/>
              <a:t>9/22/2023</a:t>
            </a:fld>
            <a:endParaRPr lang="en-US"/>
          </a:p>
        </p:txBody>
      </p:sp>
      <p:sp>
        <p:nvSpPr>
          <p:cNvPr id="5" name="Footer Placeholder 4">
            <a:extLst>
              <a:ext uri="{FF2B5EF4-FFF2-40B4-BE49-F238E27FC236}">
                <a16:creationId xmlns:a16="http://schemas.microsoft.com/office/drawing/2014/main" id="{4E765FF8-9920-470E-851B-DF35648484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469B7B-9E8F-4032-9781-75443F831FCF}"/>
              </a:ext>
            </a:extLst>
          </p:cNvPr>
          <p:cNvSpPr>
            <a:spLocks noGrp="1"/>
          </p:cNvSpPr>
          <p:nvPr>
            <p:ph type="sldNum" sz="quarter" idx="12"/>
          </p:nvPr>
        </p:nvSpPr>
        <p:spPr/>
        <p:txBody>
          <a:bodyPr/>
          <a:lstStyle/>
          <a:p>
            <a:fld id="{B5915699-0F63-4C61-80D8-C6D5EC39C3C1}" type="slidenum">
              <a:rPr lang="en-US" smtClean="0"/>
              <a:t>‹#›</a:t>
            </a:fld>
            <a:endParaRPr lang="en-US"/>
          </a:p>
        </p:txBody>
      </p:sp>
    </p:spTree>
    <p:extLst>
      <p:ext uri="{BB962C8B-B14F-4D97-AF65-F5344CB8AC3E}">
        <p14:creationId xmlns:p14="http://schemas.microsoft.com/office/powerpoint/2010/main" val="2187218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ntent, photo &amp;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DA964-E538-461B-AA44-290206FA75AF}"/>
              </a:ext>
            </a:extLst>
          </p:cNvPr>
          <p:cNvSpPr>
            <a:spLocks noGrp="1"/>
          </p:cNvSpPr>
          <p:nvPr>
            <p:ph type="title"/>
          </p:nvPr>
        </p:nvSpPr>
        <p:spPr>
          <a:xfrm>
            <a:off x="495300" y="457200"/>
            <a:ext cx="8296275" cy="6400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514877A-C895-4F19-844A-EAE30800195C}"/>
              </a:ext>
            </a:extLst>
          </p:cNvPr>
          <p:cNvSpPr>
            <a:spLocks noGrp="1"/>
          </p:cNvSpPr>
          <p:nvPr>
            <p:ph idx="1"/>
          </p:nvPr>
        </p:nvSpPr>
        <p:spPr>
          <a:xfrm>
            <a:off x="495300" y="1485900"/>
            <a:ext cx="8296275" cy="4764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3F2EBE-CDAC-4364-8D98-889265C01516}"/>
              </a:ext>
            </a:extLst>
          </p:cNvPr>
          <p:cNvSpPr>
            <a:spLocks noGrp="1"/>
          </p:cNvSpPr>
          <p:nvPr>
            <p:ph type="dt" sz="half" idx="10"/>
          </p:nvPr>
        </p:nvSpPr>
        <p:spPr/>
        <p:txBody>
          <a:bodyPr/>
          <a:lstStyle/>
          <a:p>
            <a:fld id="{04021807-1C55-45AC-9EBD-E11C057D343E}" type="datetime1">
              <a:rPr lang="en-US" smtClean="0"/>
              <a:t>9/22/2023</a:t>
            </a:fld>
            <a:endParaRPr lang="en-US"/>
          </a:p>
        </p:txBody>
      </p:sp>
      <p:sp>
        <p:nvSpPr>
          <p:cNvPr id="5" name="Footer Placeholder 4">
            <a:extLst>
              <a:ext uri="{FF2B5EF4-FFF2-40B4-BE49-F238E27FC236}">
                <a16:creationId xmlns:a16="http://schemas.microsoft.com/office/drawing/2014/main" id="{4E765FF8-9920-470E-851B-DF35648484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469B7B-9E8F-4032-9781-75443F831FCF}"/>
              </a:ext>
            </a:extLst>
          </p:cNvPr>
          <p:cNvSpPr>
            <a:spLocks noGrp="1"/>
          </p:cNvSpPr>
          <p:nvPr>
            <p:ph type="sldNum" sz="quarter" idx="12"/>
          </p:nvPr>
        </p:nvSpPr>
        <p:spPr/>
        <p:txBody>
          <a:bodyPr/>
          <a:lstStyle/>
          <a:p>
            <a:fld id="{B5915699-0F63-4C61-80D8-C6D5EC39C3C1}" type="slidenum">
              <a:rPr lang="en-US" smtClean="0"/>
              <a:t>‹#›</a:t>
            </a:fld>
            <a:endParaRPr lang="en-US"/>
          </a:p>
        </p:txBody>
      </p:sp>
      <p:sp>
        <p:nvSpPr>
          <p:cNvPr id="12" name="Picture Placeholder 11">
            <a:extLst>
              <a:ext uri="{FF2B5EF4-FFF2-40B4-BE49-F238E27FC236}">
                <a16:creationId xmlns:a16="http://schemas.microsoft.com/office/drawing/2014/main" id="{7AC8B374-B020-4234-AE35-F4E4EC29E3E0}"/>
              </a:ext>
            </a:extLst>
          </p:cNvPr>
          <p:cNvSpPr>
            <a:spLocks noGrp="1"/>
          </p:cNvSpPr>
          <p:nvPr>
            <p:ph type="pic" sz="quarter" idx="13"/>
          </p:nvPr>
        </p:nvSpPr>
        <p:spPr>
          <a:xfrm>
            <a:off x="8791576" y="1"/>
            <a:ext cx="3400425" cy="3367473"/>
          </a:xfrm>
          <a:custGeom>
            <a:avLst/>
            <a:gdLst>
              <a:gd name="connsiteX0" fmla="*/ 428976 w 3400425"/>
              <a:gd name="connsiteY0" fmla="*/ 0 h 3367473"/>
              <a:gd name="connsiteX1" fmla="*/ 3400425 w 3400425"/>
              <a:gd name="connsiteY1" fmla="*/ 0 h 3367473"/>
              <a:gd name="connsiteX2" fmla="*/ 3400425 w 3400425"/>
              <a:gd name="connsiteY2" fmla="*/ 2913856 h 3367473"/>
              <a:gd name="connsiteX3" fmla="*/ 3273302 w 3400425"/>
              <a:gd name="connsiteY3" fmla="*/ 3008917 h 3367473"/>
              <a:gd name="connsiteX4" fmla="*/ 2099469 w 3400425"/>
              <a:gd name="connsiteY4" fmla="*/ 3367473 h 3367473"/>
              <a:gd name="connsiteX5" fmla="*/ 0 w 3400425"/>
              <a:gd name="connsiteY5" fmla="*/ 1268004 h 3367473"/>
              <a:gd name="connsiteX6" fmla="*/ 358556 w 3400425"/>
              <a:gd name="connsiteY6" fmla="*/ 94171 h 336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0425" h="3367473">
                <a:moveTo>
                  <a:pt x="428976" y="0"/>
                </a:moveTo>
                <a:lnTo>
                  <a:pt x="3400425" y="0"/>
                </a:lnTo>
                <a:lnTo>
                  <a:pt x="3400425" y="2913856"/>
                </a:lnTo>
                <a:lnTo>
                  <a:pt x="3273302" y="3008917"/>
                </a:lnTo>
                <a:cubicBezTo>
                  <a:pt x="2938225" y="3235291"/>
                  <a:pt x="2534283" y="3367473"/>
                  <a:pt x="2099469" y="3367473"/>
                </a:cubicBezTo>
                <a:cubicBezTo>
                  <a:pt x="939964" y="3367473"/>
                  <a:pt x="0" y="2427509"/>
                  <a:pt x="0" y="1268004"/>
                </a:cubicBezTo>
                <a:cubicBezTo>
                  <a:pt x="0" y="833190"/>
                  <a:pt x="132183" y="429248"/>
                  <a:pt x="358556" y="94171"/>
                </a:cubicBezTo>
                <a:close/>
              </a:path>
            </a:pathLst>
          </a:custGeom>
          <a:solidFill>
            <a:schemeClr val="bg1">
              <a:lumMod val="95000"/>
            </a:schemeClr>
          </a:solidFill>
        </p:spPr>
        <p:txBody>
          <a:bodyPr wrap="square" anchor="ctr" anchorCtr="0">
            <a:noAutofit/>
          </a:bodyPr>
          <a:lstStyle>
            <a:lvl1pPr marL="0" indent="0" algn="ctr">
              <a:buNone/>
              <a:defRPr/>
            </a:lvl1pPr>
          </a:lstStyle>
          <a:p>
            <a:endParaRPr lang="en-US"/>
          </a:p>
        </p:txBody>
      </p:sp>
      <p:sp>
        <p:nvSpPr>
          <p:cNvPr id="13" name="Arc 12">
            <a:extLst>
              <a:ext uri="{FF2B5EF4-FFF2-40B4-BE49-F238E27FC236}">
                <a16:creationId xmlns:a16="http://schemas.microsoft.com/office/drawing/2014/main" id="{0460E7E6-F751-4C6F-82B4-920161AF76D0}"/>
              </a:ext>
            </a:extLst>
          </p:cNvPr>
          <p:cNvSpPr/>
          <p:nvPr userDrawn="1"/>
        </p:nvSpPr>
        <p:spPr>
          <a:xfrm>
            <a:off x="8586598" y="-857249"/>
            <a:ext cx="4568570" cy="4568570"/>
          </a:xfrm>
          <a:prstGeom prst="arc">
            <a:avLst>
              <a:gd name="adj1" fmla="val 4766645"/>
              <a:gd name="adj2" fmla="val 1048758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251798A2-B42F-4A01-A8F1-61E525D15C63}"/>
              </a:ext>
            </a:extLst>
          </p:cNvPr>
          <p:cNvSpPr/>
          <p:nvPr userDrawn="1"/>
        </p:nvSpPr>
        <p:spPr>
          <a:xfrm>
            <a:off x="8379334" y="-1064513"/>
            <a:ext cx="4983098" cy="4983098"/>
          </a:xfrm>
          <a:prstGeom prst="arc">
            <a:avLst>
              <a:gd name="adj1" fmla="val 3945693"/>
              <a:gd name="adj2" fmla="val 11422654"/>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DC1934F7-D09B-4404-B236-74B94B935827}"/>
              </a:ext>
            </a:extLst>
          </p:cNvPr>
          <p:cNvSpPr>
            <a:spLocks noGrp="1"/>
          </p:cNvSpPr>
          <p:nvPr>
            <p:ph type="body" sz="quarter" idx="14"/>
          </p:nvPr>
        </p:nvSpPr>
        <p:spPr>
          <a:xfrm>
            <a:off x="9204542" y="2904423"/>
            <a:ext cx="2028322" cy="2028323"/>
          </a:xfrm>
          <a:prstGeom prst="ellipse">
            <a:avLst/>
          </a:prstGeom>
          <a:solidFill>
            <a:schemeClr val="accent1">
              <a:alpha val="90000"/>
            </a:schemeClr>
          </a:solidFill>
        </p:spPr>
        <p:txBody>
          <a:bodyPr lIns="45720" rIns="45720" anchor="ctr" anchorCtr="0">
            <a:noAutofit/>
          </a:bodyPr>
          <a:lstStyle>
            <a:lvl1pPr marL="0" indent="0" algn="ctr">
              <a:lnSpc>
                <a:spcPct val="100000"/>
              </a:lnSpc>
              <a:spcBef>
                <a:spcPts val="0"/>
              </a:spcBef>
              <a:buNone/>
              <a:defRPr sz="18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809893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er bio">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09C57F67-7878-4527-B292-8E053B77907C}"/>
              </a:ext>
            </a:extLst>
          </p:cNvPr>
          <p:cNvSpPr/>
          <p:nvPr userDrawn="1"/>
        </p:nvSpPr>
        <p:spPr>
          <a:xfrm>
            <a:off x="2924175" y="2724150"/>
            <a:ext cx="1772920" cy="177292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1DA964-E538-461B-AA44-290206FA75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14877A-C895-4F19-844A-EAE30800195C}"/>
              </a:ext>
            </a:extLst>
          </p:cNvPr>
          <p:cNvSpPr>
            <a:spLocks noGrp="1"/>
          </p:cNvSpPr>
          <p:nvPr>
            <p:ph idx="1"/>
          </p:nvPr>
        </p:nvSpPr>
        <p:spPr>
          <a:xfrm>
            <a:off x="5052060" y="2028826"/>
            <a:ext cx="6619875" cy="4233798"/>
          </a:xfrm>
        </p:spPr>
        <p:txBody>
          <a:bodyPr numCol="2" spcCol="365760">
            <a:normAutofit/>
          </a:bodyPr>
          <a:lstStyle>
            <a:lvl1pPr marL="0" indent="0">
              <a:lnSpc>
                <a:spcPct val="113000"/>
              </a:lnSpc>
              <a:buNone/>
              <a:defRPr sz="1400"/>
            </a:lvl1pPr>
            <a:lvl2pPr>
              <a:defRPr sz="1400"/>
            </a:lvl2pPr>
          </a:lstStyle>
          <a:p>
            <a:pPr lvl="0"/>
            <a:r>
              <a:rPr lang="en-US" dirty="0"/>
              <a:t>Click to edit Master text styles</a:t>
            </a:r>
          </a:p>
          <a:p>
            <a:pPr lvl="1"/>
            <a:r>
              <a:rPr lang="en-US" dirty="0"/>
              <a:t>Second level</a:t>
            </a:r>
          </a:p>
        </p:txBody>
      </p:sp>
      <p:sp>
        <p:nvSpPr>
          <p:cNvPr id="4" name="Date Placeholder 3">
            <a:extLst>
              <a:ext uri="{FF2B5EF4-FFF2-40B4-BE49-F238E27FC236}">
                <a16:creationId xmlns:a16="http://schemas.microsoft.com/office/drawing/2014/main" id="{DD3F2EBE-CDAC-4364-8D98-889265C01516}"/>
              </a:ext>
            </a:extLst>
          </p:cNvPr>
          <p:cNvSpPr>
            <a:spLocks noGrp="1"/>
          </p:cNvSpPr>
          <p:nvPr>
            <p:ph type="dt" sz="half" idx="10"/>
          </p:nvPr>
        </p:nvSpPr>
        <p:spPr/>
        <p:txBody>
          <a:bodyPr/>
          <a:lstStyle/>
          <a:p>
            <a:fld id="{04021807-1C55-45AC-9EBD-E11C057D343E}" type="datetime1">
              <a:rPr lang="en-US" smtClean="0"/>
              <a:t>9/22/2023</a:t>
            </a:fld>
            <a:endParaRPr lang="en-US"/>
          </a:p>
        </p:txBody>
      </p:sp>
      <p:sp>
        <p:nvSpPr>
          <p:cNvPr id="5" name="Footer Placeholder 4">
            <a:extLst>
              <a:ext uri="{FF2B5EF4-FFF2-40B4-BE49-F238E27FC236}">
                <a16:creationId xmlns:a16="http://schemas.microsoft.com/office/drawing/2014/main" id="{4E765FF8-9920-470E-851B-DF35648484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469B7B-9E8F-4032-9781-75443F831FCF}"/>
              </a:ext>
            </a:extLst>
          </p:cNvPr>
          <p:cNvSpPr>
            <a:spLocks noGrp="1"/>
          </p:cNvSpPr>
          <p:nvPr>
            <p:ph type="sldNum" sz="quarter" idx="12"/>
          </p:nvPr>
        </p:nvSpPr>
        <p:spPr/>
        <p:txBody>
          <a:bodyPr/>
          <a:lstStyle/>
          <a:p>
            <a:fld id="{B5915699-0F63-4C61-80D8-C6D5EC39C3C1}" type="slidenum">
              <a:rPr lang="en-US" smtClean="0"/>
              <a:t>‹#›</a:t>
            </a:fld>
            <a:endParaRPr lang="en-US"/>
          </a:p>
        </p:txBody>
      </p:sp>
      <p:sp>
        <p:nvSpPr>
          <p:cNvPr id="8" name="Picture Placeholder 7">
            <a:extLst>
              <a:ext uri="{FF2B5EF4-FFF2-40B4-BE49-F238E27FC236}">
                <a16:creationId xmlns:a16="http://schemas.microsoft.com/office/drawing/2014/main" id="{AEF898A1-DDC9-4F8B-BC1A-96D5E9075DBD}"/>
              </a:ext>
            </a:extLst>
          </p:cNvPr>
          <p:cNvSpPr>
            <a:spLocks noGrp="1"/>
          </p:cNvSpPr>
          <p:nvPr>
            <p:ph type="pic" sz="quarter" idx="13"/>
          </p:nvPr>
        </p:nvSpPr>
        <p:spPr>
          <a:xfrm>
            <a:off x="845820" y="1485899"/>
            <a:ext cx="2667000" cy="2667000"/>
          </a:xfrm>
          <a:prstGeom prst="ellipse">
            <a:avLst/>
          </a:prstGeom>
          <a:solidFill>
            <a:schemeClr val="bg1">
              <a:lumMod val="95000"/>
            </a:schemeClr>
          </a:solidFill>
        </p:spPr>
        <p:txBody>
          <a:bodyPr anchor="ctr" anchorCtr="0">
            <a:normAutofit/>
          </a:bodyPr>
          <a:lstStyle>
            <a:lvl1pPr marL="0" indent="0" algn="ctr">
              <a:buNone/>
              <a:defRPr sz="1800"/>
            </a:lvl1pPr>
          </a:lstStyle>
          <a:p>
            <a:endParaRPr lang="en-US"/>
          </a:p>
        </p:txBody>
      </p:sp>
      <p:sp>
        <p:nvSpPr>
          <p:cNvPr id="10" name="Arc 9">
            <a:extLst>
              <a:ext uri="{FF2B5EF4-FFF2-40B4-BE49-F238E27FC236}">
                <a16:creationId xmlns:a16="http://schemas.microsoft.com/office/drawing/2014/main" id="{35E1E5A6-12AA-42D3-9A6D-DB3306364A98}"/>
              </a:ext>
            </a:extLst>
          </p:cNvPr>
          <p:cNvSpPr/>
          <p:nvPr userDrawn="1"/>
        </p:nvSpPr>
        <p:spPr>
          <a:xfrm>
            <a:off x="674371" y="1314451"/>
            <a:ext cx="3009900" cy="3009898"/>
          </a:xfrm>
          <a:prstGeom prst="arc">
            <a:avLst>
              <a:gd name="adj1" fmla="val 6153649"/>
              <a:gd name="adj2" fmla="val 133047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E0BEDF70-860C-4597-9501-A5128A14F372}"/>
              </a:ext>
            </a:extLst>
          </p:cNvPr>
          <p:cNvSpPr>
            <a:spLocks noGrp="1"/>
          </p:cNvSpPr>
          <p:nvPr>
            <p:ph type="body" sz="quarter" idx="14"/>
          </p:nvPr>
        </p:nvSpPr>
        <p:spPr>
          <a:xfrm>
            <a:off x="5052061" y="1498600"/>
            <a:ext cx="6644640" cy="396875"/>
          </a:xfrm>
        </p:spPr>
        <p:txBody>
          <a:bodyPr>
            <a:normAutofit/>
          </a:bodyPr>
          <a:lstStyle>
            <a:lvl1pPr marL="0" indent="0">
              <a:buNone/>
              <a:defRPr sz="1800" b="1">
                <a:solidFill>
                  <a:schemeClr val="accent1"/>
                </a:solidFill>
              </a:defRPr>
            </a:lvl1pPr>
            <a:lvl2pPr marL="285750" indent="0">
              <a:buNone/>
              <a:defRPr/>
            </a:lvl2pPr>
          </a:lstStyle>
          <a:p>
            <a:pPr lvl="0"/>
            <a:r>
              <a:rPr lang="en-US" dirty="0"/>
              <a:t>Click to edit Master text styles</a:t>
            </a:r>
          </a:p>
        </p:txBody>
      </p:sp>
      <p:sp>
        <p:nvSpPr>
          <p:cNvPr id="11" name="Arc 10">
            <a:extLst>
              <a:ext uri="{FF2B5EF4-FFF2-40B4-BE49-F238E27FC236}">
                <a16:creationId xmlns:a16="http://schemas.microsoft.com/office/drawing/2014/main" id="{83E2B6C1-C261-4C36-B0F1-29608144B4EC}"/>
              </a:ext>
            </a:extLst>
          </p:cNvPr>
          <p:cNvSpPr/>
          <p:nvPr userDrawn="1"/>
        </p:nvSpPr>
        <p:spPr>
          <a:xfrm>
            <a:off x="502921" y="1143001"/>
            <a:ext cx="3352800" cy="3352798"/>
          </a:xfrm>
          <a:prstGeom prst="arc">
            <a:avLst>
              <a:gd name="adj1" fmla="val 3764528"/>
              <a:gd name="adj2" fmla="val 1427512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262074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ntent &amp;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DA964-E538-461B-AA44-290206FA75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14877A-C895-4F19-844A-EAE30800195C}"/>
              </a:ext>
            </a:extLst>
          </p:cNvPr>
          <p:cNvSpPr>
            <a:spLocks noGrp="1"/>
          </p:cNvSpPr>
          <p:nvPr>
            <p:ph idx="1"/>
          </p:nvPr>
        </p:nvSpPr>
        <p:spPr>
          <a:xfrm>
            <a:off x="495300" y="1485900"/>
            <a:ext cx="8229600" cy="4764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3F2EBE-CDAC-4364-8D98-889265C01516}"/>
              </a:ext>
            </a:extLst>
          </p:cNvPr>
          <p:cNvSpPr>
            <a:spLocks noGrp="1"/>
          </p:cNvSpPr>
          <p:nvPr>
            <p:ph type="dt" sz="half" idx="10"/>
          </p:nvPr>
        </p:nvSpPr>
        <p:spPr/>
        <p:txBody>
          <a:bodyPr/>
          <a:lstStyle/>
          <a:p>
            <a:fld id="{04021807-1C55-45AC-9EBD-E11C057D343E}" type="datetime1">
              <a:rPr lang="en-US" smtClean="0"/>
              <a:t>9/22/2023</a:t>
            </a:fld>
            <a:endParaRPr lang="en-US"/>
          </a:p>
        </p:txBody>
      </p:sp>
      <p:sp>
        <p:nvSpPr>
          <p:cNvPr id="5" name="Footer Placeholder 4">
            <a:extLst>
              <a:ext uri="{FF2B5EF4-FFF2-40B4-BE49-F238E27FC236}">
                <a16:creationId xmlns:a16="http://schemas.microsoft.com/office/drawing/2014/main" id="{4E765FF8-9920-470E-851B-DF35648484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469B7B-9E8F-4032-9781-75443F831FCF}"/>
              </a:ext>
            </a:extLst>
          </p:cNvPr>
          <p:cNvSpPr>
            <a:spLocks noGrp="1"/>
          </p:cNvSpPr>
          <p:nvPr>
            <p:ph type="sldNum" sz="quarter" idx="12"/>
          </p:nvPr>
        </p:nvSpPr>
        <p:spPr/>
        <p:txBody>
          <a:bodyPr/>
          <a:lstStyle/>
          <a:p>
            <a:fld id="{B5915699-0F63-4C61-80D8-C6D5EC39C3C1}" type="slidenum">
              <a:rPr lang="en-US" smtClean="0"/>
              <a:t>‹#›</a:t>
            </a:fld>
            <a:endParaRPr lang="en-US"/>
          </a:p>
        </p:txBody>
      </p:sp>
      <p:sp>
        <p:nvSpPr>
          <p:cNvPr id="11" name="Picture Placeholder 10">
            <a:extLst>
              <a:ext uri="{FF2B5EF4-FFF2-40B4-BE49-F238E27FC236}">
                <a16:creationId xmlns:a16="http://schemas.microsoft.com/office/drawing/2014/main" id="{3244790C-31A1-439F-9FF8-EAD55AB510E9}"/>
              </a:ext>
            </a:extLst>
          </p:cNvPr>
          <p:cNvSpPr>
            <a:spLocks noGrp="1"/>
          </p:cNvSpPr>
          <p:nvPr>
            <p:ph type="pic" sz="quarter" idx="13"/>
          </p:nvPr>
        </p:nvSpPr>
        <p:spPr>
          <a:xfrm>
            <a:off x="8619362" y="1256536"/>
            <a:ext cx="3572639" cy="3962400"/>
          </a:xfrm>
          <a:custGeom>
            <a:avLst/>
            <a:gdLst>
              <a:gd name="connsiteX0" fmla="*/ 1981200 w 3572639"/>
              <a:gd name="connsiteY0" fmla="*/ 0 h 3962400"/>
              <a:gd name="connsiteX1" fmla="*/ 3509990 w 3572639"/>
              <a:gd name="connsiteY1" fmla="*/ 720973 h 3962400"/>
              <a:gd name="connsiteX2" fmla="*/ 3572639 w 3572639"/>
              <a:gd name="connsiteY2" fmla="*/ 804752 h 3962400"/>
              <a:gd name="connsiteX3" fmla="*/ 3572639 w 3572639"/>
              <a:gd name="connsiteY3" fmla="*/ 3157649 h 3962400"/>
              <a:gd name="connsiteX4" fmla="*/ 3509990 w 3572639"/>
              <a:gd name="connsiteY4" fmla="*/ 3241428 h 3962400"/>
              <a:gd name="connsiteX5" fmla="*/ 1981200 w 3572639"/>
              <a:gd name="connsiteY5" fmla="*/ 3962400 h 3962400"/>
              <a:gd name="connsiteX6" fmla="*/ 0 w 3572639"/>
              <a:gd name="connsiteY6" fmla="*/ 1981200 h 3962400"/>
              <a:gd name="connsiteX7" fmla="*/ 1981200 w 3572639"/>
              <a:gd name="connsiteY7" fmla="*/ 0 h 396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2639" h="3962400">
                <a:moveTo>
                  <a:pt x="1981200" y="0"/>
                </a:moveTo>
                <a:cubicBezTo>
                  <a:pt x="2596680" y="0"/>
                  <a:pt x="3146609" y="280657"/>
                  <a:pt x="3509990" y="720973"/>
                </a:cubicBezTo>
                <a:lnTo>
                  <a:pt x="3572639" y="804752"/>
                </a:lnTo>
                <a:lnTo>
                  <a:pt x="3572639" y="3157649"/>
                </a:lnTo>
                <a:lnTo>
                  <a:pt x="3509990" y="3241428"/>
                </a:lnTo>
                <a:cubicBezTo>
                  <a:pt x="3146609" y="3681744"/>
                  <a:pt x="2596680" y="3962400"/>
                  <a:pt x="1981200" y="3962400"/>
                </a:cubicBezTo>
                <a:cubicBezTo>
                  <a:pt x="887013" y="3962400"/>
                  <a:pt x="0" y="3075387"/>
                  <a:pt x="0" y="1981200"/>
                </a:cubicBezTo>
                <a:cubicBezTo>
                  <a:pt x="0" y="887013"/>
                  <a:pt x="887013" y="0"/>
                  <a:pt x="1981200" y="0"/>
                </a:cubicBezTo>
                <a:close/>
              </a:path>
            </a:pathLst>
          </a:custGeom>
          <a:solidFill>
            <a:schemeClr val="bg1">
              <a:lumMod val="95000"/>
            </a:schemeClr>
          </a:solidFill>
        </p:spPr>
        <p:txBody>
          <a:bodyPr wrap="square" anchor="ctr" anchorCtr="0">
            <a:noAutofit/>
          </a:bodyPr>
          <a:lstStyle>
            <a:lvl1pPr marL="0" indent="0" algn="ctr">
              <a:buNone/>
              <a:defRPr/>
            </a:lvl1pPr>
          </a:lstStyle>
          <a:p>
            <a:endParaRPr lang="en-US"/>
          </a:p>
        </p:txBody>
      </p:sp>
      <p:sp>
        <p:nvSpPr>
          <p:cNvPr id="9" name="Arc 8">
            <a:extLst>
              <a:ext uri="{FF2B5EF4-FFF2-40B4-BE49-F238E27FC236}">
                <a16:creationId xmlns:a16="http://schemas.microsoft.com/office/drawing/2014/main" id="{1B366663-935B-443B-95EC-0984024602A6}"/>
              </a:ext>
            </a:extLst>
          </p:cNvPr>
          <p:cNvSpPr/>
          <p:nvPr userDrawn="1"/>
        </p:nvSpPr>
        <p:spPr>
          <a:xfrm>
            <a:off x="8218550" y="855725"/>
            <a:ext cx="4764023" cy="4764023"/>
          </a:xfrm>
          <a:prstGeom prst="arc">
            <a:avLst>
              <a:gd name="adj1" fmla="val 4144231"/>
              <a:gd name="adj2" fmla="val 13619249"/>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6CE76404-4F35-428F-ADE4-32D0EA6C09B2}"/>
              </a:ext>
            </a:extLst>
          </p:cNvPr>
          <p:cNvSpPr/>
          <p:nvPr userDrawn="1"/>
        </p:nvSpPr>
        <p:spPr>
          <a:xfrm>
            <a:off x="8399524" y="1036700"/>
            <a:ext cx="4402076" cy="4402074"/>
          </a:xfrm>
          <a:prstGeom prst="arc">
            <a:avLst>
              <a:gd name="adj1" fmla="val 4955923"/>
              <a:gd name="adj2" fmla="val 1219031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69424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indoor, several, arranged&#10;&#10;Description automatically generated">
            <a:extLst>
              <a:ext uri="{FF2B5EF4-FFF2-40B4-BE49-F238E27FC236}">
                <a16:creationId xmlns:a16="http://schemas.microsoft.com/office/drawing/2014/main" id="{63DA2A1E-756D-448B-A1A9-A85986F459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625"/>
          <a:stretch/>
        </p:blipFill>
        <p:spPr>
          <a:xfrm rot="5400000">
            <a:off x="2667001" y="-2666998"/>
            <a:ext cx="6857998" cy="12191998"/>
          </a:xfrm>
          <a:prstGeom prst="rect">
            <a:avLst/>
          </a:prstGeom>
        </p:spPr>
      </p:pic>
      <p:sp>
        <p:nvSpPr>
          <p:cNvPr id="25" name="Rectangle 24">
            <a:extLst>
              <a:ext uri="{FF2B5EF4-FFF2-40B4-BE49-F238E27FC236}">
                <a16:creationId xmlns:a16="http://schemas.microsoft.com/office/drawing/2014/main" id="{D68B11BF-6238-484B-B9A8-3030FE37A159}"/>
              </a:ext>
            </a:extLst>
          </p:cNvPr>
          <p:cNvSpPr/>
          <p:nvPr userDrawn="1"/>
        </p:nvSpPr>
        <p:spPr>
          <a:xfrm>
            <a:off x="1" y="0"/>
            <a:ext cx="12191999" cy="6858000"/>
          </a:xfrm>
          <a:prstGeom prst="rect">
            <a:avLst/>
          </a:prstGeom>
          <a:gradFill flip="none" rotWithShape="1">
            <a:gsLst>
              <a:gs pos="7000">
                <a:schemeClr val="tx1">
                  <a:alpha val="96000"/>
                </a:schemeClr>
              </a:gs>
              <a:gs pos="100000">
                <a:schemeClr val="tx2">
                  <a:alpha val="5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96B389-F985-4CB9-A0FE-EDA93E1F37E8}"/>
              </a:ext>
            </a:extLst>
          </p:cNvPr>
          <p:cNvSpPr>
            <a:spLocks noGrp="1"/>
          </p:cNvSpPr>
          <p:nvPr>
            <p:ph type="title" hasCustomPrompt="1"/>
          </p:nvPr>
        </p:nvSpPr>
        <p:spPr>
          <a:xfrm>
            <a:off x="3370521" y="2794981"/>
            <a:ext cx="8821478" cy="830997"/>
          </a:xfrm>
          <a:solidFill>
            <a:schemeClr val="accent1">
              <a:alpha val="83000"/>
            </a:schemeClr>
          </a:solidFill>
        </p:spPr>
        <p:txBody>
          <a:bodyPr wrap="square" lIns="182880" anchor="ctr" anchorCtr="0">
            <a:spAutoFit/>
          </a:bodyPr>
          <a:lstStyle>
            <a:lvl1pPr algn="l">
              <a:lnSpc>
                <a:spcPct val="100000"/>
              </a:lnSpc>
              <a:defRPr sz="4800">
                <a:solidFill>
                  <a:schemeClr val="bg1"/>
                </a:solidFill>
              </a:defRPr>
            </a:lvl1pPr>
          </a:lstStyle>
          <a:p>
            <a:r>
              <a:rPr lang="en-US" dirty="0"/>
              <a:t>Click to edit title</a:t>
            </a:r>
          </a:p>
        </p:txBody>
      </p:sp>
      <p:sp>
        <p:nvSpPr>
          <p:cNvPr id="3" name="Text Placeholder 2">
            <a:extLst>
              <a:ext uri="{FF2B5EF4-FFF2-40B4-BE49-F238E27FC236}">
                <a16:creationId xmlns:a16="http://schemas.microsoft.com/office/drawing/2014/main" id="{3A4DE681-E2E5-42DA-B246-7916E6E0B7AF}"/>
              </a:ext>
            </a:extLst>
          </p:cNvPr>
          <p:cNvSpPr>
            <a:spLocks noGrp="1"/>
          </p:cNvSpPr>
          <p:nvPr>
            <p:ph type="body" idx="1"/>
          </p:nvPr>
        </p:nvSpPr>
        <p:spPr>
          <a:xfrm>
            <a:off x="4412512" y="3774559"/>
            <a:ext cx="7779486" cy="414670"/>
          </a:xfrm>
          <a:solidFill>
            <a:schemeClr val="tx1">
              <a:alpha val="52000"/>
            </a:schemeClr>
          </a:solidFill>
        </p:spPr>
        <p:txBody>
          <a:bodyPr anchor="ctr" anchorCtr="0">
            <a:normAutofit/>
          </a:bodyPr>
          <a:lstStyle>
            <a:lvl1pPr marL="0" indent="0" algn="l">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036253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80D2F-C3AF-4433-8B93-2749CEB8A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9E876-B336-4B1C-ACE8-0E1D6BC2EAEB}"/>
              </a:ext>
            </a:extLst>
          </p:cNvPr>
          <p:cNvSpPr>
            <a:spLocks noGrp="1"/>
          </p:cNvSpPr>
          <p:nvPr>
            <p:ph sz="half" idx="1"/>
          </p:nvPr>
        </p:nvSpPr>
        <p:spPr>
          <a:xfrm>
            <a:off x="495300" y="1485899"/>
            <a:ext cx="5524500" cy="47640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DA12746-D088-46FF-A0B5-496507E6BC1F}"/>
              </a:ext>
            </a:extLst>
          </p:cNvPr>
          <p:cNvSpPr>
            <a:spLocks noGrp="1"/>
          </p:cNvSpPr>
          <p:nvPr>
            <p:ph sz="half" idx="2"/>
          </p:nvPr>
        </p:nvSpPr>
        <p:spPr>
          <a:xfrm>
            <a:off x="6172200" y="1485899"/>
            <a:ext cx="5524500" cy="4764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CE463D-1D15-4C8E-8904-FB1015E32750}"/>
              </a:ext>
            </a:extLst>
          </p:cNvPr>
          <p:cNvSpPr>
            <a:spLocks noGrp="1"/>
          </p:cNvSpPr>
          <p:nvPr>
            <p:ph type="dt" sz="half" idx="10"/>
          </p:nvPr>
        </p:nvSpPr>
        <p:spPr/>
        <p:txBody>
          <a:bodyPr/>
          <a:lstStyle/>
          <a:p>
            <a:fld id="{017153DD-18CF-451E-A68A-C837A50CA867}" type="datetime1">
              <a:rPr lang="en-US" smtClean="0"/>
              <a:t>9/22/2023</a:t>
            </a:fld>
            <a:endParaRPr lang="en-US"/>
          </a:p>
        </p:txBody>
      </p:sp>
      <p:sp>
        <p:nvSpPr>
          <p:cNvPr id="6" name="Footer Placeholder 5">
            <a:extLst>
              <a:ext uri="{FF2B5EF4-FFF2-40B4-BE49-F238E27FC236}">
                <a16:creationId xmlns:a16="http://schemas.microsoft.com/office/drawing/2014/main" id="{A867834A-E3EB-4D55-8696-548EFFECDE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984DCF-BBB5-4E65-B279-A2351F1066B1}"/>
              </a:ext>
            </a:extLst>
          </p:cNvPr>
          <p:cNvSpPr>
            <a:spLocks noGrp="1"/>
          </p:cNvSpPr>
          <p:nvPr>
            <p:ph type="sldNum" sz="quarter" idx="12"/>
          </p:nvPr>
        </p:nvSpPr>
        <p:spPr/>
        <p:txBody>
          <a:bodyPr/>
          <a:lstStyle/>
          <a:p>
            <a:fld id="{B5915699-0F63-4C61-80D8-C6D5EC39C3C1}" type="slidenum">
              <a:rPr lang="en-US" smtClean="0"/>
              <a:t>‹#›</a:t>
            </a:fld>
            <a:endParaRPr lang="en-US"/>
          </a:p>
        </p:txBody>
      </p:sp>
    </p:spTree>
    <p:extLst>
      <p:ext uri="{BB962C8B-B14F-4D97-AF65-F5344CB8AC3E}">
        <p14:creationId xmlns:p14="http://schemas.microsoft.com/office/powerpoint/2010/main" val="4007384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FC91C-80A3-4B52-B579-11C632E77F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C467AB-EF55-4F72-9B85-B8EC69A6B46E}"/>
              </a:ext>
            </a:extLst>
          </p:cNvPr>
          <p:cNvSpPr>
            <a:spLocks noGrp="1"/>
          </p:cNvSpPr>
          <p:nvPr>
            <p:ph type="dt" sz="half" idx="10"/>
          </p:nvPr>
        </p:nvSpPr>
        <p:spPr/>
        <p:txBody>
          <a:bodyPr/>
          <a:lstStyle/>
          <a:p>
            <a:fld id="{1CD4D292-55DA-4D08-B17E-ACE5FA50D9C1}" type="datetime1">
              <a:rPr lang="en-US" smtClean="0"/>
              <a:t>9/22/2023</a:t>
            </a:fld>
            <a:endParaRPr lang="en-US"/>
          </a:p>
        </p:txBody>
      </p:sp>
      <p:sp>
        <p:nvSpPr>
          <p:cNvPr id="4" name="Footer Placeholder 3">
            <a:extLst>
              <a:ext uri="{FF2B5EF4-FFF2-40B4-BE49-F238E27FC236}">
                <a16:creationId xmlns:a16="http://schemas.microsoft.com/office/drawing/2014/main" id="{CA783CA8-E341-4099-A391-671AE35314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4C484B-A738-42FF-B046-03CBEC0DF75E}"/>
              </a:ext>
            </a:extLst>
          </p:cNvPr>
          <p:cNvSpPr>
            <a:spLocks noGrp="1"/>
          </p:cNvSpPr>
          <p:nvPr>
            <p:ph type="sldNum" sz="quarter" idx="12"/>
          </p:nvPr>
        </p:nvSpPr>
        <p:spPr/>
        <p:txBody>
          <a:bodyPr/>
          <a:lstStyle/>
          <a:p>
            <a:fld id="{B5915699-0F63-4C61-80D8-C6D5EC39C3C1}" type="slidenum">
              <a:rPr lang="en-US" smtClean="0"/>
              <a:t>‹#›</a:t>
            </a:fld>
            <a:endParaRPr lang="en-US"/>
          </a:p>
        </p:txBody>
      </p:sp>
    </p:spTree>
    <p:extLst>
      <p:ext uri="{BB962C8B-B14F-4D97-AF65-F5344CB8AC3E}">
        <p14:creationId xmlns:p14="http://schemas.microsoft.com/office/powerpoint/2010/main" val="2589831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Thin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997B4352-D1BB-4505-834E-666925B7C3CC}"/>
              </a:ext>
            </a:extLst>
          </p:cNvPr>
          <p:cNvSpPr>
            <a:spLocks noGrp="1"/>
          </p:cNvSpPr>
          <p:nvPr>
            <p:ph type="pic" sz="quarter" idx="13"/>
          </p:nvPr>
        </p:nvSpPr>
        <p:spPr>
          <a:xfrm>
            <a:off x="0" y="1"/>
            <a:ext cx="6532646" cy="5470357"/>
          </a:xfrm>
          <a:custGeom>
            <a:avLst/>
            <a:gdLst>
              <a:gd name="connsiteX0" fmla="*/ 0 w 6532646"/>
              <a:gd name="connsiteY0" fmla="*/ 0 h 5470357"/>
              <a:gd name="connsiteX1" fmla="*/ 6000618 w 6532646"/>
              <a:gd name="connsiteY1" fmla="*/ 0 h 5470357"/>
              <a:gd name="connsiteX2" fmla="*/ 6098727 w 6532646"/>
              <a:gd name="connsiteY2" fmla="*/ 161492 h 5470357"/>
              <a:gd name="connsiteX3" fmla="*/ 6532646 w 6532646"/>
              <a:gd name="connsiteY3" fmla="*/ 1875171 h 5470357"/>
              <a:gd name="connsiteX4" fmla="*/ 2937460 w 6532646"/>
              <a:gd name="connsiteY4" fmla="*/ 5470357 h 5470357"/>
              <a:gd name="connsiteX5" fmla="*/ 163240 w 6532646"/>
              <a:gd name="connsiteY5" fmla="*/ 4162043 h 5470357"/>
              <a:gd name="connsiteX6" fmla="*/ 0 w 6532646"/>
              <a:gd name="connsiteY6" fmla="*/ 3943746 h 547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2646" h="5470357">
                <a:moveTo>
                  <a:pt x="0" y="0"/>
                </a:moveTo>
                <a:lnTo>
                  <a:pt x="6000618" y="0"/>
                </a:lnTo>
                <a:lnTo>
                  <a:pt x="6098727" y="161492"/>
                </a:lnTo>
                <a:cubicBezTo>
                  <a:pt x="6375457" y="670906"/>
                  <a:pt x="6532646" y="1254682"/>
                  <a:pt x="6532646" y="1875171"/>
                </a:cubicBezTo>
                <a:cubicBezTo>
                  <a:pt x="6532646" y="3860737"/>
                  <a:pt x="4923026" y="5470357"/>
                  <a:pt x="2937460" y="5470357"/>
                </a:cubicBezTo>
                <a:cubicBezTo>
                  <a:pt x="1820579" y="5470357"/>
                  <a:pt x="822650" y="4961063"/>
                  <a:pt x="163240" y="4162043"/>
                </a:cubicBezTo>
                <a:lnTo>
                  <a:pt x="0" y="3943746"/>
                </a:lnTo>
                <a:close/>
              </a:path>
            </a:pathLst>
          </a:custGeom>
          <a:solidFill>
            <a:schemeClr val="bg1">
              <a:lumMod val="95000"/>
            </a:schemeClr>
          </a:solidFill>
          <a:ln>
            <a:noFill/>
          </a:ln>
        </p:spPr>
        <p:txBody>
          <a:bodyPr wrap="square" anchor="ctr" anchorCtr="0">
            <a:noAutofit/>
          </a:bodyPr>
          <a:lstStyle>
            <a:lvl1pPr marL="0" indent="0" algn="ctr">
              <a:buNone/>
              <a:defRPr/>
            </a:lvl1pPr>
          </a:lstStyle>
          <a:p>
            <a:endParaRPr lang="en-US"/>
          </a:p>
        </p:txBody>
      </p:sp>
      <p:sp>
        <p:nvSpPr>
          <p:cNvPr id="2" name="Title 1">
            <a:extLst>
              <a:ext uri="{FF2B5EF4-FFF2-40B4-BE49-F238E27FC236}">
                <a16:creationId xmlns:a16="http://schemas.microsoft.com/office/drawing/2014/main" id="{74CFC91C-80A3-4B52-B579-11C632E77F6E}"/>
              </a:ext>
            </a:extLst>
          </p:cNvPr>
          <p:cNvSpPr>
            <a:spLocks noGrp="1"/>
          </p:cNvSpPr>
          <p:nvPr>
            <p:ph type="title"/>
          </p:nvPr>
        </p:nvSpPr>
        <p:spPr>
          <a:xfrm>
            <a:off x="7074650" y="3698973"/>
            <a:ext cx="5117350" cy="640080"/>
          </a:xfrm>
        </p:spPr>
        <p:txBody>
          <a:bodyPr>
            <a:noAutofit/>
          </a:bodyPr>
          <a:lstStyle>
            <a:lvl1pPr>
              <a:defRPr sz="5400" cap="all" baseline="0"/>
            </a:lvl1pPr>
          </a:lstStyle>
          <a:p>
            <a:r>
              <a:rPr lang="en-US" dirty="0"/>
              <a:t>Click to edit</a:t>
            </a:r>
          </a:p>
        </p:txBody>
      </p:sp>
      <p:sp>
        <p:nvSpPr>
          <p:cNvPr id="3" name="Date Placeholder 2">
            <a:extLst>
              <a:ext uri="{FF2B5EF4-FFF2-40B4-BE49-F238E27FC236}">
                <a16:creationId xmlns:a16="http://schemas.microsoft.com/office/drawing/2014/main" id="{10C467AB-EF55-4F72-9B85-B8EC69A6B46E}"/>
              </a:ext>
            </a:extLst>
          </p:cNvPr>
          <p:cNvSpPr>
            <a:spLocks noGrp="1"/>
          </p:cNvSpPr>
          <p:nvPr>
            <p:ph type="dt" sz="half" idx="10"/>
          </p:nvPr>
        </p:nvSpPr>
        <p:spPr/>
        <p:txBody>
          <a:bodyPr/>
          <a:lstStyle/>
          <a:p>
            <a:fld id="{1CD4D292-55DA-4D08-B17E-ACE5FA50D9C1}" type="datetime1">
              <a:rPr lang="en-US" smtClean="0"/>
              <a:t>9/22/2023</a:t>
            </a:fld>
            <a:endParaRPr lang="en-US"/>
          </a:p>
        </p:txBody>
      </p:sp>
      <p:sp>
        <p:nvSpPr>
          <p:cNvPr id="4" name="Footer Placeholder 3">
            <a:extLst>
              <a:ext uri="{FF2B5EF4-FFF2-40B4-BE49-F238E27FC236}">
                <a16:creationId xmlns:a16="http://schemas.microsoft.com/office/drawing/2014/main" id="{CA783CA8-E341-4099-A391-671AE35314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4C484B-A738-42FF-B046-03CBEC0DF75E}"/>
              </a:ext>
            </a:extLst>
          </p:cNvPr>
          <p:cNvSpPr>
            <a:spLocks noGrp="1"/>
          </p:cNvSpPr>
          <p:nvPr>
            <p:ph type="sldNum" sz="quarter" idx="12"/>
          </p:nvPr>
        </p:nvSpPr>
        <p:spPr/>
        <p:txBody>
          <a:bodyPr/>
          <a:lstStyle/>
          <a:p>
            <a:fld id="{B5915699-0F63-4C61-80D8-C6D5EC39C3C1}" type="slidenum">
              <a:rPr lang="en-US" smtClean="0"/>
              <a:t>‹#›</a:t>
            </a:fld>
            <a:endParaRPr lang="en-US"/>
          </a:p>
        </p:txBody>
      </p:sp>
      <p:sp>
        <p:nvSpPr>
          <p:cNvPr id="6" name="Oval 5">
            <a:extLst>
              <a:ext uri="{FF2B5EF4-FFF2-40B4-BE49-F238E27FC236}">
                <a16:creationId xmlns:a16="http://schemas.microsoft.com/office/drawing/2014/main" id="{755A2FB0-9CD1-48A1-ADF9-A919F02759B3}"/>
              </a:ext>
            </a:extLst>
          </p:cNvPr>
          <p:cNvSpPr/>
          <p:nvPr userDrawn="1"/>
        </p:nvSpPr>
        <p:spPr>
          <a:xfrm>
            <a:off x="6096000" y="3563567"/>
            <a:ext cx="942975" cy="9429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Arial Black" panose="020B0A04020102020204" pitchFamily="34" charset="0"/>
              </a:rPr>
              <a:t>1</a:t>
            </a:r>
          </a:p>
        </p:txBody>
      </p:sp>
      <p:sp>
        <p:nvSpPr>
          <p:cNvPr id="15" name="Text Placeholder 14">
            <a:extLst>
              <a:ext uri="{FF2B5EF4-FFF2-40B4-BE49-F238E27FC236}">
                <a16:creationId xmlns:a16="http://schemas.microsoft.com/office/drawing/2014/main" id="{57D95B0D-8F05-430D-B872-D3B51CE4AB39}"/>
              </a:ext>
            </a:extLst>
          </p:cNvPr>
          <p:cNvSpPr>
            <a:spLocks noGrp="1"/>
          </p:cNvSpPr>
          <p:nvPr>
            <p:ph type="body" sz="quarter" idx="14" hasCustomPrompt="1"/>
          </p:nvPr>
        </p:nvSpPr>
        <p:spPr>
          <a:xfrm>
            <a:off x="7176977" y="4392853"/>
            <a:ext cx="4710223" cy="640080"/>
          </a:xfrm>
        </p:spPr>
        <p:txBody>
          <a:bodyPr>
            <a:normAutofit/>
          </a:bodyPr>
          <a:lstStyle>
            <a:lvl1pPr marL="0" indent="0">
              <a:buNone/>
              <a:defRPr sz="3200"/>
            </a:lvl1pPr>
          </a:lstStyle>
          <a:p>
            <a:pPr lvl="0"/>
            <a:r>
              <a:rPr lang="en-US" dirty="0"/>
              <a:t>Click to edit text styles</a:t>
            </a:r>
          </a:p>
        </p:txBody>
      </p:sp>
    </p:spTree>
    <p:extLst>
      <p:ext uri="{BB962C8B-B14F-4D97-AF65-F5344CB8AC3E}">
        <p14:creationId xmlns:p14="http://schemas.microsoft.com/office/powerpoint/2010/main" val="3712823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Picture 16" descr="A close up of a yellow surface&#10;&#10;Description automatically generated with low confidence">
            <a:extLst>
              <a:ext uri="{FF2B5EF4-FFF2-40B4-BE49-F238E27FC236}">
                <a16:creationId xmlns:a16="http://schemas.microsoft.com/office/drawing/2014/main" id="{01CDD7BF-5523-4041-8061-9344446639CB}"/>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24786" r="480" b="68187"/>
          <a:stretch/>
        </p:blipFill>
        <p:spPr>
          <a:xfrm>
            <a:off x="4279900" y="6485860"/>
            <a:ext cx="7912100" cy="372140"/>
          </a:xfrm>
          <a:prstGeom prst="rect">
            <a:avLst/>
          </a:prstGeom>
        </p:spPr>
      </p:pic>
      <p:sp>
        <p:nvSpPr>
          <p:cNvPr id="8" name="Rectangle 7">
            <a:extLst>
              <a:ext uri="{FF2B5EF4-FFF2-40B4-BE49-F238E27FC236}">
                <a16:creationId xmlns:a16="http://schemas.microsoft.com/office/drawing/2014/main" id="{9DB7EDB3-1F32-4125-8CB3-0EEFA3751E49}"/>
              </a:ext>
            </a:extLst>
          </p:cNvPr>
          <p:cNvSpPr/>
          <p:nvPr userDrawn="1"/>
        </p:nvSpPr>
        <p:spPr>
          <a:xfrm>
            <a:off x="0" y="6485860"/>
            <a:ext cx="9962707" cy="372140"/>
          </a:xfrm>
          <a:prstGeom prst="rect">
            <a:avLst/>
          </a:prstGeom>
          <a:gradFill flip="none" rotWithShape="1">
            <a:gsLst>
              <a:gs pos="61000">
                <a:schemeClr val="accent1"/>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434CD2C-CABF-4687-A303-B09BF6804338}"/>
              </a:ext>
            </a:extLst>
          </p:cNvPr>
          <p:cNvSpPr>
            <a:spLocks noGrp="1"/>
          </p:cNvSpPr>
          <p:nvPr>
            <p:ph type="title"/>
          </p:nvPr>
        </p:nvSpPr>
        <p:spPr>
          <a:xfrm>
            <a:off x="495300" y="457200"/>
            <a:ext cx="11201400" cy="640080"/>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FF8B073B-8565-4118-BD9A-4526647FF59A}"/>
              </a:ext>
            </a:extLst>
          </p:cNvPr>
          <p:cNvSpPr>
            <a:spLocks noGrp="1"/>
          </p:cNvSpPr>
          <p:nvPr>
            <p:ph type="body" idx="1"/>
          </p:nvPr>
        </p:nvSpPr>
        <p:spPr>
          <a:xfrm>
            <a:off x="495300" y="1485900"/>
            <a:ext cx="11201400" cy="47640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0F99A6F-D0FF-429A-B74B-988691ACFD6A}"/>
              </a:ext>
            </a:extLst>
          </p:cNvPr>
          <p:cNvSpPr>
            <a:spLocks noGrp="1"/>
          </p:cNvSpPr>
          <p:nvPr>
            <p:ph type="ftr" sz="quarter" idx="3"/>
          </p:nvPr>
        </p:nvSpPr>
        <p:spPr>
          <a:xfrm>
            <a:off x="2362200" y="6559169"/>
            <a:ext cx="3566160" cy="219456"/>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5ABBC873-8801-48F4-81EC-CC141B104D84}"/>
              </a:ext>
            </a:extLst>
          </p:cNvPr>
          <p:cNvSpPr>
            <a:spLocks noGrp="1"/>
          </p:cNvSpPr>
          <p:nvPr>
            <p:ph type="sldNum" sz="quarter" idx="4"/>
          </p:nvPr>
        </p:nvSpPr>
        <p:spPr>
          <a:xfrm>
            <a:off x="11138526" y="6559169"/>
            <a:ext cx="481974" cy="219456"/>
          </a:xfrm>
          <a:prstGeom prst="rect">
            <a:avLst/>
          </a:prstGeom>
          <a:noFill/>
        </p:spPr>
        <p:txBody>
          <a:bodyPr vert="horz" lIns="91440" tIns="45720" rIns="91440" bIns="45720" rtlCol="0" anchor="ctr"/>
          <a:lstStyle>
            <a:lvl1pPr algn="r">
              <a:defRPr sz="1200">
                <a:solidFill>
                  <a:schemeClr val="bg1"/>
                </a:solidFill>
              </a:defRPr>
            </a:lvl1pPr>
          </a:lstStyle>
          <a:p>
            <a:fld id="{B5915699-0F63-4C61-80D8-C6D5EC39C3C1}" type="slidenum">
              <a:rPr lang="en-US" smtClean="0"/>
              <a:pPr/>
              <a:t>‹#›</a:t>
            </a:fld>
            <a:endParaRPr lang="en-US" dirty="0"/>
          </a:p>
        </p:txBody>
      </p:sp>
      <p:sp>
        <p:nvSpPr>
          <p:cNvPr id="4" name="Date Placeholder 3">
            <a:extLst>
              <a:ext uri="{FF2B5EF4-FFF2-40B4-BE49-F238E27FC236}">
                <a16:creationId xmlns:a16="http://schemas.microsoft.com/office/drawing/2014/main" id="{B0858534-20FF-428C-A5B5-E792690EEFB4}"/>
              </a:ext>
            </a:extLst>
          </p:cNvPr>
          <p:cNvSpPr>
            <a:spLocks noGrp="1"/>
          </p:cNvSpPr>
          <p:nvPr>
            <p:ph type="dt" sz="half" idx="2"/>
          </p:nvPr>
        </p:nvSpPr>
        <p:spPr>
          <a:xfrm>
            <a:off x="1457325" y="6559169"/>
            <a:ext cx="914400" cy="219456"/>
          </a:xfrm>
          <a:prstGeom prst="rect">
            <a:avLst/>
          </a:prstGeom>
        </p:spPr>
        <p:txBody>
          <a:bodyPr vert="horz" lIns="91440" tIns="45720" rIns="91440" bIns="45720" rtlCol="0" anchor="ctr"/>
          <a:lstStyle>
            <a:lvl1pPr algn="l">
              <a:defRPr sz="1200">
                <a:solidFill>
                  <a:schemeClr val="bg1"/>
                </a:solidFill>
              </a:defRPr>
            </a:lvl1pPr>
          </a:lstStyle>
          <a:p>
            <a:fld id="{2E00B8AE-DF69-4F86-ADE3-928BC0E92655}" type="datetime1">
              <a:rPr lang="en-US" smtClean="0"/>
              <a:t>9/22/2023</a:t>
            </a:fld>
            <a:endParaRPr lang="en-US"/>
          </a:p>
        </p:txBody>
      </p:sp>
      <p:pic>
        <p:nvPicPr>
          <p:cNvPr id="10" name="Picture 9" descr="Logo&#10;&#10;Description automatically generated">
            <a:extLst>
              <a:ext uri="{FF2B5EF4-FFF2-40B4-BE49-F238E27FC236}">
                <a16:creationId xmlns:a16="http://schemas.microsoft.com/office/drawing/2014/main" id="{376DEE15-4979-469B-8A1E-7FC35BE4BE9A}"/>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35255" y="5939940"/>
            <a:ext cx="1188720" cy="830557"/>
          </a:xfrm>
          <a:prstGeom prst="rect">
            <a:avLst/>
          </a:prstGeom>
        </p:spPr>
      </p:pic>
    </p:spTree>
    <p:extLst>
      <p:ext uri="{BB962C8B-B14F-4D97-AF65-F5344CB8AC3E}">
        <p14:creationId xmlns:p14="http://schemas.microsoft.com/office/powerpoint/2010/main" val="34444951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58" r:id="rId4"/>
    <p:sldLayoutId id="2147483656" r:id="rId5"/>
    <p:sldLayoutId id="2147483651" r:id="rId6"/>
    <p:sldLayoutId id="2147483652" r:id="rId7"/>
    <p:sldLayoutId id="2147483654" r:id="rId8"/>
    <p:sldLayoutId id="2147483661" r:id="rId9"/>
    <p:sldLayoutId id="2147483660" r:id="rId10"/>
    <p:sldLayoutId id="2147483657" r:id="rId11"/>
    <p:sldLayoutId id="2147483655" r:id="rId12"/>
    <p:sldLayoutId id="2147483664" r:id="rId13"/>
  </p:sldLayoutIdLst>
  <p:hf hdr="0" ftr="0" dt="0"/>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lumMod val="65000"/>
              <a:lumOff val="35000"/>
            </a:schemeClr>
          </a:solidFill>
          <a:latin typeface="+mn-lt"/>
          <a:ea typeface="+mn-ea"/>
          <a:cs typeface="+mn-cs"/>
        </a:defRPr>
      </a:lvl1pPr>
      <a:lvl2pPr marL="51435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857250" indent="-228600" algn="l" defTabSz="914400" rtl="0" eaLnBrk="1" latinLnBrk="0" hangingPunct="1">
        <a:lnSpc>
          <a:spcPct val="90000"/>
        </a:lnSpc>
        <a:spcBef>
          <a:spcPts val="500"/>
        </a:spcBef>
        <a:buClr>
          <a:schemeClr val="accent1">
            <a:lumMod val="60000"/>
            <a:lumOff val="40000"/>
          </a:schemeClr>
        </a:buClr>
        <a:buFont typeface="Wingdings" panose="05000000000000000000" pitchFamily="2" charset="2"/>
        <a:buChar char="§"/>
        <a:defRPr sz="1800" kern="1200">
          <a:solidFill>
            <a:schemeClr val="tx1">
              <a:lumMod val="65000"/>
              <a:lumOff val="35000"/>
            </a:schemeClr>
          </a:solidFill>
          <a:latin typeface="+mn-lt"/>
          <a:ea typeface="+mn-ea"/>
          <a:cs typeface="+mn-cs"/>
        </a:defRPr>
      </a:lvl3pPr>
      <a:lvl4pPr marL="1200150" indent="-228600" algn="l" defTabSz="914400" rtl="0" eaLnBrk="1" latinLnBrk="0" hangingPunct="1">
        <a:lnSpc>
          <a:spcPct val="90000"/>
        </a:lnSpc>
        <a:spcBef>
          <a:spcPts val="500"/>
        </a:spcBef>
        <a:buFont typeface="Courier New" panose="02070309020205020404" pitchFamily="49" charset="0"/>
        <a:buChar char="o"/>
        <a:defRPr sz="1600" kern="1200">
          <a:solidFill>
            <a:schemeClr val="tx1">
              <a:lumMod val="65000"/>
              <a:lumOff val="35000"/>
            </a:schemeClr>
          </a:solidFill>
          <a:latin typeface="+mn-lt"/>
          <a:ea typeface="+mn-ea"/>
          <a:cs typeface="+mn-cs"/>
        </a:defRPr>
      </a:lvl4pPr>
      <a:lvl5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pos="312" userDrawn="1">
          <p15:clr>
            <a:srgbClr val="F26B43"/>
          </p15:clr>
        </p15:guide>
        <p15:guide id="3" pos="7368" userDrawn="1">
          <p15:clr>
            <a:srgbClr val="F26B43"/>
          </p15:clr>
        </p15:guide>
        <p15:guide id="4" orient="horz" pos="93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41.jpe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49.jpeg"/><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57.jpeg"/><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60.png"/><Relationship Id="rId5" Type="http://schemas.openxmlformats.org/officeDocument/2006/relationships/image" Target="../media/image52.jpeg"/><Relationship Id="rId4" Type="http://schemas.openxmlformats.org/officeDocument/2006/relationships/image" Target="../media/image59.jpeg"/></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eg"/></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hyperlink" Target="mailto:sydney.masovero@yakimachief.com" TargetMode="External"/><Relationship Id="rId5" Type="http://schemas.openxmlformats.org/officeDocument/2006/relationships/hyperlink" Target="mailto:brewinghelp@yakiamcheif.com" TargetMode="External"/><Relationship Id="rId4" Type="http://schemas.openxmlformats.org/officeDocument/2006/relationships/hyperlink" Target="mailto:sensory@yakimachief.com"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76.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21.jpe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9.jpeg"/><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5EF68-433B-4884-B280-334BD444E7D3}"/>
              </a:ext>
            </a:extLst>
          </p:cNvPr>
          <p:cNvSpPr>
            <a:spLocks noGrp="1"/>
          </p:cNvSpPr>
          <p:nvPr>
            <p:ph type="ctrTitle"/>
          </p:nvPr>
        </p:nvSpPr>
        <p:spPr>
          <a:xfrm>
            <a:off x="4920868" y="1024568"/>
            <a:ext cx="7271132" cy="4065225"/>
          </a:xfrm>
        </p:spPr>
        <p:txBody>
          <a:bodyPr/>
          <a:lstStyle/>
          <a:p>
            <a:r>
              <a:rPr lang="en-US" dirty="0"/>
              <a:t>Optimizing Flavor Profiles: Unveiling the Impact of Hop Selection and Addition Timing on Survivable Compounds in Beer</a:t>
            </a:r>
          </a:p>
        </p:txBody>
      </p:sp>
    </p:spTree>
    <p:extLst>
      <p:ext uri="{BB962C8B-B14F-4D97-AF65-F5344CB8AC3E}">
        <p14:creationId xmlns:p14="http://schemas.microsoft.com/office/powerpoint/2010/main" val="3823084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CD1A4-8024-46AE-514D-617F6E4B3542}"/>
              </a:ext>
            </a:extLst>
          </p:cNvPr>
          <p:cNvSpPr>
            <a:spLocks noGrp="1"/>
          </p:cNvSpPr>
          <p:nvPr>
            <p:ph type="title"/>
          </p:nvPr>
        </p:nvSpPr>
        <p:spPr/>
        <p:txBody>
          <a:bodyPr/>
          <a:lstStyle/>
          <a:p>
            <a:r>
              <a:rPr lang="en-US" dirty="0"/>
              <a:t>SURVIVABLES FRAMEWORK</a:t>
            </a:r>
          </a:p>
        </p:txBody>
      </p:sp>
      <p:sp>
        <p:nvSpPr>
          <p:cNvPr id="3" name="Slide Number Placeholder 2">
            <a:extLst>
              <a:ext uri="{FF2B5EF4-FFF2-40B4-BE49-F238E27FC236}">
                <a16:creationId xmlns:a16="http://schemas.microsoft.com/office/drawing/2014/main" id="{3FF3F3FE-030F-DF76-3CF2-0490F7D4C7F2}"/>
              </a:ext>
            </a:extLst>
          </p:cNvPr>
          <p:cNvSpPr>
            <a:spLocks noGrp="1"/>
          </p:cNvSpPr>
          <p:nvPr>
            <p:ph type="sldNum" sz="quarter" idx="12"/>
          </p:nvPr>
        </p:nvSpPr>
        <p:spPr/>
        <p:txBody>
          <a:bodyPr/>
          <a:lstStyle/>
          <a:p>
            <a:fld id="{B5915699-0F63-4C61-80D8-C6D5EC39C3C1}" type="slidenum">
              <a:rPr lang="en-US" smtClean="0"/>
              <a:t>10</a:t>
            </a:fld>
            <a:endParaRPr lang="en-US"/>
          </a:p>
        </p:txBody>
      </p:sp>
      <p:pic>
        <p:nvPicPr>
          <p:cNvPr id="9218" name="Picture 2" descr="Chart, bar chart&#10;&#10;Description automatically generated">
            <a:extLst>
              <a:ext uri="{FF2B5EF4-FFF2-40B4-BE49-F238E27FC236}">
                <a16:creationId xmlns:a16="http://schemas.microsoft.com/office/drawing/2014/main" id="{B36A7AA7-EA0F-252E-F73A-1036DFEA58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416" y="1097280"/>
            <a:ext cx="10577084" cy="595720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DFD3AE8-A8E6-A03D-89F7-3CFE6244142B}"/>
              </a:ext>
            </a:extLst>
          </p:cNvPr>
          <p:cNvSpPr/>
          <p:nvPr/>
        </p:nvSpPr>
        <p:spPr>
          <a:xfrm>
            <a:off x="9418367" y="2372365"/>
            <a:ext cx="1783080" cy="15740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661F7B8-29B8-DA86-3885-D963382CF779}"/>
              </a:ext>
            </a:extLst>
          </p:cNvPr>
          <p:cNvSpPr txBox="1"/>
          <p:nvPr/>
        </p:nvSpPr>
        <p:spPr>
          <a:xfrm>
            <a:off x="6078189" y="1097280"/>
            <a:ext cx="5857302" cy="2062103"/>
          </a:xfrm>
          <a:prstGeom prst="rect">
            <a:avLst/>
          </a:prstGeom>
          <a:noFill/>
        </p:spPr>
        <p:txBody>
          <a:bodyPr wrap="square" rtlCol="0">
            <a:spAutoFit/>
          </a:bodyPr>
          <a:lstStyle/>
          <a:p>
            <a:r>
              <a:rPr lang="en-US" sz="1600" b="1" dirty="0"/>
              <a:t>Use hops with low </a:t>
            </a:r>
            <a:r>
              <a:rPr lang="en-US" sz="1600" b="1" dirty="0" err="1"/>
              <a:t>survivables</a:t>
            </a:r>
            <a:r>
              <a:rPr lang="en-US" sz="1600" b="1" dirty="0"/>
              <a:t> late​</a:t>
            </a:r>
          </a:p>
          <a:p>
            <a:r>
              <a:rPr lang="en-US" sz="1400" dirty="0"/>
              <a:t>Hops with lower concentrations are likely to find better success and a more positive impact in beer when used later in the process, such as post fermentation dry hopping (PFDH).​</a:t>
            </a:r>
          </a:p>
          <a:p>
            <a:endParaRPr lang="en-US" sz="1400" dirty="0"/>
          </a:p>
          <a:p>
            <a:r>
              <a:rPr lang="en-US" sz="1400" dirty="0"/>
              <a:t>Willamette contains smaller concentrations of beer soluble compounds that can survive heat and fermentation activity, so using it later in the process will provide the best chance of getting these compounds into the final beer</a:t>
            </a:r>
          </a:p>
        </p:txBody>
      </p:sp>
      <p:pic>
        <p:nvPicPr>
          <p:cNvPr id="9220" name="Picture 4" descr="Chart, bar chart&#10;&#10;Description automatically generated">
            <a:extLst>
              <a:ext uri="{FF2B5EF4-FFF2-40B4-BE49-F238E27FC236}">
                <a16:creationId xmlns:a16="http://schemas.microsoft.com/office/drawing/2014/main" id="{25E725BD-30BB-F3F1-F4F3-995959CA67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798" y="5906762"/>
            <a:ext cx="9210675" cy="48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71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BC3B8-2196-3A8C-0009-F9C28C1BC2AA}"/>
              </a:ext>
            </a:extLst>
          </p:cNvPr>
          <p:cNvSpPr>
            <a:spLocks noGrp="1"/>
          </p:cNvSpPr>
          <p:nvPr>
            <p:ph type="title"/>
          </p:nvPr>
        </p:nvSpPr>
        <p:spPr/>
        <p:txBody>
          <a:bodyPr/>
          <a:lstStyle/>
          <a:p>
            <a:r>
              <a:rPr lang="en-US" dirty="0"/>
              <a:t>SURVIVABLE FRAMEWORK</a:t>
            </a:r>
          </a:p>
        </p:txBody>
      </p:sp>
      <p:sp>
        <p:nvSpPr>
          <p:cNvPr id="4" name="Content Placeholder 3">
            <a:extLst>
              <a:ext uri="{FF2B5EF4-FFF2-40B4-BE49-F238E27FC236}">
                <a16:creationId xmlns:a16="http://schemas.microsoft.com/office/drawing/2014/main" id="{07EB2F97-6C79-F100-3FAF-4D974F99C767}"/>
              </a:ext>
            </a:extLst>
          </p:cNvPr>
          <p:cNvSpPr>
            <a:spLocks noGrp="1"/>
          </p:cNvSpPr>
          <p:nvPr>
            <p:ph sz="half" idx="1"/>
          </p:nvPr>
        </p:nvSpPr>
        <p:spPr>
          <a:xfrm>
            <a:off x="495300" y="1485899"/>
            <a:ext cx="5817366" cy="4764024"/>
          </a:xfrm>
        </p:spPr>
        <p:txBody>
          <a:bodyPr/>
          <a:lstStyle/>
          <a:p>
            <a:pPr marL="0" indent="0" algn="l" rtl="0" fontAlgn="base">
              <a:buNone/>
            </a:pPr>
            <a:r>
              <a:rPr lang="en-US" sz="1800" b="1" i="0" u="none" strike="noStrike" dirty="0">
                <a:solidFill>
                  <a:srgbClr val="002B49"/>
                </a:solidFill>
                <a:effectLst/>
              </a:rPr>
              <a:t>Blend hops to create a balanced blend of compounds</a:t>
            </a:r>
            <a:r>
              <a:rPr lang="en-US" sz="1800" b="0" i="0" dirty="0">
                <a:solidFill>
                  <a:srgbClr val="002B49"/>
                </a:solidFill>
                <a:effectLst/>
              </a:rPr>
              <a:t>​</a:t>
            </a:r>
          </a:p>
          <a:p>
            <a:pPr marL="0" indent="0" algn="l" rtl="0" fontAlgn="base">
              <a:buNone/>
            </a:pPr>
            <a:endParaRPr lang="en-US" b="0" i="0" dirty="0">
              <a:solidFill>
                <a:srgbClr val="0B2A4A"/>
              </a:solidFill>
              <a:effectLst/>
            </a:endParaRPr>
          </a:p>
          <a:p>
            <a:pPr marL="0" indent="0" algn="l" rtl="0" fontAlgn="base">
              <a:buNone/>
            </a:pPr>
            <a:r>
              <a:rPr lang="en-US" sz="1800" b="0" i="0" u="none" strike="noStrike" dirty="0">
                <a:solidFill>
                  <a:srgbClr val="002B49"/>
                </a:solidFill>
                <a:effectLst/>
              </a:rPr>
              <a:t>Since Loral® is high in linalool and Talus™ is high in geraniol, the two of them are likely to work well in concert. Loral and Crystal are both high in linalool and would therefore likely create a less dynamic </a:t>
            </a:r>
            <a:r>
              <a:rPr lang="en-US" sz="1800" b="0" i="0" dirty="0">
                <a:solidFill>
                  <a:srgbClr val="002B49"/>
                </a:solidFill>
                <a:effectLst/>
              </a:rPr>
              <a:t>​</a:t>
            </a:r>
            <a:r>
              <a:rPr lang="en-US" sz="1800" b="0" i="0" u="none" strike="noStrike" dirty="0">
                <a:solidFill>
                  <a:srgbClr val="002B49"/>
                </a:solidFill>
                <a:effectLst/>
              </a:rPr>
              <a:t>and more one-dimensional blend.</a:t>
            </a:r>
            <a:r>
              <a:rPr lang="en-US" sz="1800" b="0" i="0" dirty="0">
                <a:solidFill>
                  <a:srgbClr val="002B49"/>
                </a:solidFill>
                <a:effectLst/>
              </a:rPr>
              <a:t>​</a:t>
            </a:r>
          </a:p>
          <a:p>
            <a:pPr marL="0" indent="0" algn="l" rtl="0" fontAlgn="base">
              <a:buNone/>
            </a:pPr>
            <a:endParaRPr lang="en-US" b="0" i="0" dirty="0">
              <a:solidFill>
                <a:srgbClr val="0B2A4A"/>
              </a:solidFill>
              <a:effectLst/>
            </a:endParaRPr>
          </a:p>
          <a:p>
            <a:pPr marL="0" indent="0" algn="l" rtl="0" fontAlgn="base">
              <a:buNone/>
            </a:pPr>
            <a:r>
              <a:rPr lang="en-US" sz="1800" b="0" i="0" u="none" strike="noStrike" dirty="0">
                <a:solidFill>
                  <a:srgbClr val="002B49"/>
                </a:solidFill>
                <a:effectLst/>
              </a:rPr>
              <a:t>Survivable compounds all taste good on their own, but using multiple can build layered flavors in a beer</a:t>
            </a:r>
            <a:endParaRPr lang="en-US" b="0" i="0" dirty="0">
              <a:solidFill>
                <a:srgbClr val="0B2A4A"/>
              </a:solidFill>
              <a:effectLst/>
            </a:endParaRPr>
          </a:p>
          <a:p>
            <a:endParaRPr lang="en-US" dirty="0"/>
          </a:p>
        </p:txBody>
      </p:sp>
      <p:sp>
        <p:nvSpPr>
          <p:cNvPr id="3" name="Slide Number Placeholder 2">
            <a:extLst>
              <a:ext uri="{FF2B5EF4-FFF2-40B4-BE49-F238E27FC236}">
                <a16:creationId xmlns:a16="http://schemas.microsoft.com/office/drawing/2014/main" id="{386490F4-6ED7-1106-DC20-1EA2C5EE98C0}"/>
              </a:ext>
            </a:extLst>
          </p:cNvPr>
          <p:cNvSpPr>
            <a:spLocks noGrp="1"/>
          </p:cNvSpPr>
          <p:nvPr>
            <p:ph type="sldNum" sz="quarter" idx="12"/>
          </p:nvPr>
        </p:nvSpPr>
        <p:spPr/>
        <p:txBody>
          <a:bodyPr/>
          <a:lstStyle/>
          <a:p>
            <a:fld id="{B5915699-0F63-4C61-80D8-C6D5EC39C3C1}" type="slidenum">
              <a:rPr lang="en-US" smtClean="0"/>
              <a:t>11</a:t>
            </a:fld>
            <a:endParaRPr lang="en-US"/>
          </a:p>
        </p:txBody>
      </p:sp>
      <p:pic>
        <p:nvPicPr>
          <p:cNvPr id="10242" name="Picture 2">
            <a:extLst>
              <a:ext uri="{FF2B5EF4-FFF2-40B4-BE49-F238E27FC236}">
                <a16:creationId xmlns:a16="http://schemas.microsoft.com/office/drawing/2014/main" id="{4AD207CE-5C35-78E1-86D7-FBC31708D1A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2" y="2128234"/>
            <a:ext cx="5524500" cy="3457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190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C0FEDE-4AFE-3056-F73B-3871EBADA443}"/>
              </a:ext>
            </a:extLst>
          </p:cNvPr>
          <p:cNvSpPr>
            <a:spLocks noGrp="1"/>
          </p:cNvSpPr>
          <p:nvPr>
            <p:ph type="title"/>
          </p:nvPr>
        </p:nvSpPr>
        <p:spPr/>
        <p:txBody>
          <a:bodyPr/>
          <a:lstStyle/>
          <a:p>
            <a:r>
              <a:rPr lang="en-US" dirty="0"/>
              <a:t>SURVIVABLES FRAMEWORK</a:t>
            </a:r>
          </a:p>
        </p:txBody>
      </p:sp>
      <p:sp>
        <p:nvSpPr>
          <p:cNvPr id="5" name="Slide Number Placeholder 4">
            <a:extLst>
              <a:ext uri="{FF2B5EF4-FFF2-40B4-BE49-F238E27FC236}">
                <a16:creationId xmlns:a16="http://schemas.microsoft.com/office/drawing/2014/main" id="{45AF5270-305F-6CDD-1F83-C44DBC68B43F}"/>
              </a:ext>
            </a:extLst>
          </p:cNvPr>
          <p:cNvSpPr>
            <a:spLocks noGrp="1"/>
          </p:cNvSpPr>
          <p:nvPr>
            <p:ph type="sldNum" sz="quarter" idx="12"/>
          </p:nvPr>
        </p:nvSpPr>
        <p:spPr/>
        <p:txBody>
          <a:bodyPr/>
          <a:lstStyle/>
          <a:p>
            <a:fld id="{B5915699-0F63-4C61-80D8-C6D5EC39C3C1}" type="slidenum">
              <a:rPr lang="en-US" smtClean="0"/>
              <a:t>12</a:t>
            </a:fld>
            <a:endParaRPr lang="en-US"/>
          </a:p>
        </p:txBody>
      </p:sp>
      <p:pic>
        <p:nvPicPr>
          <p:cNvPr id="11266" name="Picture 2" descr="Chart, bar chart&#10;&#10;Description automatically generated">
            <a:extLst>
              <a:ext uri="{FF2B5EF4-FFF2-40B4-BE49-F238E27FC236}">
                <a16:creationId xmlns:a16="http://schemas.microsoft.com/office/drawing/2014/main" id="{5DBE817F-8B3A-F204-421C-6B84F54A33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137" y="457200"/>
            <a:ext cx="11515725" cy="6477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052B7EF-1872-1ED1-1751-8403AED7DEB0}"/>
              </a:ext>
            </a:extLst>
          </p:cNvPr>
          <p:cNvSpPr/>
          <p:nvPr/>
        </p:nvSpPr>
        <p:spPr>
          <a:xfrm>
            <a:off x="9452610" y="1748790"/>
            <a:ext cx="1988820" cy="18173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B016117-FF16-8AD0-3411-8328B26B2555}"/>
              </a:ext>
            </a:extLst>
          </p:cNvPr>
          <p:cNvSpPr txBox="1"/>
          <p:nvPr/>
        </p:nvSpPr>
        <p:spPr>
          <a:xfrm>
            <a:off x="3086100" y="931791"/>
            <a:ext cx="9391651" cy="1446550"/>
          </a:xfrm>
          <a:prstGeom prst="rect">
            <a:avLst/>
          </a:prstGeom>
          <a:noFill/>
        </p:spPr>
        <p:txBody>
          <a:bodyPr wrap="square" rtlCol="0">
            <a:spAutoFit/>
          </a:bodyPr>
          <a:lstStyle/>
          <a:p>
            <a:r>
              <a:rPr lang="en-US" b="1" dirty="0"/>
              <a:t>​</a:t>
            </a:r>
            <a:r>
              <a:rPr lang="en-US" sz="1400" b="1" dirty="0"/>
              <a:t>Load wort streams with </a:t>
            </a:r>
            <a:r>
              <a:rPr lang="en-US" sz="1400" b="1" dirty="0" err="1"/>
              <a:t>survivables</a:t>
            </a:r>
            <a:r>
              <a:rPr lang="en-US" sz="1400" b="1" dirty="0"/>
              <a:t> early​</a:t>
            </a:r>
          </a:p>
          <a:p>
            <a:r>
              <a:rPr lang="en-US" sz="1400" dirty="0"/>
              <a:t>High concentrations of </a:t>
            </a:r>
            <a:r>
              <a:rPr lang="en-US" sz="1400" dirty="0" err="1"/>
              <a:t>survivables</a:t>
            </a:r>
            <a:r>
              <a:rPr lang="en-US" sz="1400" dirty="0"/>
              <a:t> are required in the fermenter to encourage biotransformation​</a:t>
            </a:r>
          </a:p>
          <a:p>
            <a:endParaRPr lang="en-US" sz="1400" dirty="0"/>
          </a:p>
          <a:p>
            <a:r>
              <a:rPr lang="en-US" sz="1400" dirty="0"/>
              <a:t>A whirlpool addition of Idaho 7® combined with an active ​fermentation dry hopping addition of </a:t>
            </a:r>
            <a:r>
              <a:rPr lang="en-US" sz="1400" dirty="0" err="1"/>
              <a:t>Sabro</a:t>
            </a:r>
            <a:r>
              <a:rPr lang="en-US" sz="1400" dirty="0"/>
              <a:t>® and Simcoe® is likely to yield huge flavor impact because it loads the wort stream with a diverse array of “raw materials” needed to favor biotransformation.</a:t>
            </a:r>
          </a:p>
        </p:txBody>
      </p:sp>
      <p:pic>
        <p:nvPicPr>
          <p:cNvPr id="11268" name="Picture 4" descr="Chart, bar chart&#10;&#10;Description automatically generated">
            <a:extLst>
              <a:ext uri="{FF2B5EF4-FFF2-40B4-BE49-F238E27FC236}">
                <a16:creationId xmlns:a16="http://schemas.microsoft.com/office/drawing/2014/main" id="{EAE6DF7F-9DD9-3F73-BBC7-09FF612246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513" y="5508061"/>
            <a:ext cx="10668000" cy="56197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a:extLst>
              <a:ext uri="{FF2B5EF4-FFF2-40B4-BE49-F238E27FC236}">
                <a16:creationId xmlns:a16="http://schemas.microsoft.com/office/drawing/2014/main" id="{066D805E-1A43-5776-BA8D-BF24975EEE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6573" y="2457450"/>
            <a:ext cx="226592" cy="2561478"/>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a:extLst>
              <a:ext uri="{FF2B5EF4-FFF2-40B4-BE49-F238E27FC236}">
                <a16:creationId xmlns:a16="http://schemas.microsoft.com/office/drawing/2014/main" id="{C35FB407-B39C-E40F-744D-340AE8F72B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4825" y="2657475"/>
            <a:ext cx="24765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a:extLst>
              <a:ext uri="{FF2B5EF4-FFF2-40B4-BE49-F238E27FC236}">
                <a16:creationId xmlns:a16="http://schemas.microsoft.com/office/drawing/2014/main" id="{77948330-E132-C208-68EC-18B2364592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1074" y="2681287"/>
            <a:ext cx="228600" cy="2314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209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A9EFF-FF4B-4482-802C-35E173FBF473}"/>
              </a:ext>
            </a:extLst>
          </p:cNvPr>
          <p:cNvSpPr>
            <a:spLocks noGrp="1"/>
          </p:cNvSpPr>
          <p:nvPr>
            <p:ph type="title"/>
          </p:nvPr>
        </p:nvSpPr>
        <p:spPr>
          <a:xfrm>
            <a:off x="3370521" y="2794981"/>
            <a:ext cx="8821478" cy="830997"/>
          </a:xfrm>
        </p:spPr>
        <p:txBody>
          <a:bodyPr>
            <a:normAutofit/>
          </a:bodyPr>
          <a:lstStyle/>
          <a:p>
            <a:r>
              <a:rPr lang="en-US" dirty="0"/>
              <a:t>Design &amp; Results</a:t>
            </a:r>
          </a:p>
        </p:txBody>
      </p:sp>
      <p:sp>
        <p:nvSpPr>
          <p:cNvPr id="3" name="Text Placeholder 2">
            <a:extLst>
              <a:ext uri="{FF2B5EF4-FFF2-40B4-BE49-F238E27FC236}">
                <a16:creationId xmlns:a16="http://schemas.microsoft.com/office/drawing/2014/main" id="{1F9220CE-11B3-4F87-9269-080EA792C85A}"/>
              </a:ext>
            </a:extLst>
          </p:cNvPr>
          <p:cNvSpPr>
            <a:spLocks noGrp="1"/>
          </p:cNvSpPr>
          <p:nvPr>
            <p:ph type="body" idx="1"/>
          </p:nvPr>
        </p:nvSpPr>
        <p:spPr>
          <a:xfrm>
            <a:off x="4412512" y="3774559"/>
            <a:ext cx="7779486" cy="414670"/>
          </a:xfrm>
        </p:spPr>
        <p:txBody>
          <a:bodyPr>
            <a:normAutofit fontScale="92500" lnSpcReduction="10000"/>
          </a:bodyPr>
          <a:lstStyle/>
          <a:p>
            <a:endParaRPr lang="en-US" dirty="0"/>
          </a:p>
        </p:txBody>
      </p:sp>
    </p:spTree>
    <p:extLst>
      <p:ext uri="{BB962C8B-B14F-4D97-AF65-F5344CB8AC3E}">
        <p14:creationId xmlns:p14="http://schemas.microsoft.com/office/powerpoint/2010/main" val="3853874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B736E-2B1C-128B-931F-7B90E7FFA2F2}"/>
              </a:ext>
            </a:extLst>
          </p:cNvPr>
          <p:cNvSpPr>
            <a:spLocks noGrp="1"/>
          </p:cNvSpPr>
          <p:nvPr>
            <p:ph type="title"/>
          </p:nvPr>
        </p:nvSpPr>
        <p:spPr/>
        <p:txBody>
          <a:bodyPr>
            <a:normAutofit fontScale="90000"/>
          </a:bodyPr>
          <a:lstStyle/>
          <a:p>
            <a:r>
              <a:rPr lang="en-US" dirty="0"/>
              <a:t>APPLYING THE FRAMEWORK – EXPERIMENTAL DESIGN</a:t>
            </a:r>
          </a:p>
        </p:txBody>
      </p:sp>
      <p:sp>
        <p:nvSpPr>
          <p:cNvPr id="3" name="Slide Number Placeholder 2">
            <a:extLst>
              <a:ext uri="{FF2B5EF4-FFF2-40B4-BE49-F238E27FC236}">
                <a16:creationId xmlns:a16="http://schemas.microsoft.com/office/drawing/2014/main" id="{25EC9E6C-0C6B-FB0E-C70B-36951824C685}"/>
              </a:ext>
            </a:extLst>
          </p:cNvPr>
          <p:cNvSpPr>
            <a:spLocks noGrp="1"/>
          </p:cNvSpPr>
          <p:nvPr>
            <p:ph type="sldNum" sz="quarter" idx="12"/>
          </p:nvPr>
        </p:nvSpPr>
        <p:spPr/>
        <p:txBody>
          <a:bodyPr/>
          <a:lstStyle/>
          <a:p>
            <a:fld id="{B5915699-0F63-4C61-80D8-C6D5EC39C3C1}" type="slidenum">
              <a:rPr lang="en-US" smtClean="0"/>
              <a:t>14</a:t>
            </a:fld>
            <a:endParaRPr lang="en-US"/>
          </a:p>
        </p:txBody>
      </p:sp>
      <p:pic>
        <p:nvPicPr>
          <p:cNvPr id="12290" name="Picture 2" descr="Chart, bar chart&#10;&#10;Description automatically generated">
            <a:extLst>
              <a:ext uri="{FF2B5EF4-FFF2-40B4-BE49-F238E27FC236}">
                <a16:creationId xmlns:a16="http://schemas.microsoft.com/office/drawing/2014/main" id="{18D2DC07-9459-0E8F-B8BE-F9216ADE19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5341" y="1314450"/>
            <a:ext cx="7856659" cy="4417947"/>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0D5C67AE-1A16-73F9-2C0E-DEABE9EA05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7025" y="2296478"/>
            <a:ext cx="1345571" cy="1132522"/>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a:extLst>
              <a:ext uri="{FF2B5EF4-FFF2-40B4-BE49-F238E27FC236}">
                <a16:creationId xmlns:a16="http://schemas.microsoft.com/office/drawing/2014/main" id="{F3A00C2B-AB92-3741-C301-B97B351C97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0188" y="2537460"/>
            <a:ext cx="232886" cy="1863090"/>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a:extLst>
              <a:ext uri="{FF2B5EF4-FFF2-40B4-BE49-F238E27FC236}">
                <a16:creationId xmlns:a16="http://schemas.microsoft.com/office/drawing/2014/main" id="{28504D84-5E26-516D-359A-593AC9D534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39513" y="3646170"/>
            <a:ext cx="215537" cy="754380"/>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a:extLst>
              <a:ext uri="{FF2B5EF4-FFF2-40B4-BE49-F238E27FC236}">
                <a16:creationId xmlns:a16="http://schemas.microsoft.com/office/drawing/2014/main" id="{627B8F07-3A9C-9B17-CB9C-9CCB67B435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8996" y="1520098"/>
            <a:ext cx="3705225" cy="3619500"/>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a:extLst>
              <a:ext uri="{FF2B5EF4-FFF2-40B4-BE49-F238E27FC236}">
                <a16:creationId xmlns:a16="http://schemas.microsoft.com/office/drawing/2014/main" id="{7C437F02-481A-C417-D5A3-3621FAFA6E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5144" y="5345246"/>
            <a:ext cx="2333625" cy="466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671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8F93B-2E8F-403D-CA08-FFE9B317A8CB}"/>
              </a:ext>
            </a:extLst>
          </p:cNvPr>
          <p:cNvSpPr>
            <a:spLocks noGrp="1"/>
          </p:cNvSpPr>
          <p:nvPr>
            <p:ph type="title"/>
          </p:nvPr>
        </p:nvSpPr>
        <p:spPr/>
        <p:txBody>
          <a:bodyPr/>
          <a:lstStyle/>
          <a:p>
            <a:r>
              <a:rPr lang="en-US" dirty="0"/>
              <a:t>EXPERIMENTAL DESIGN</a:t>
            </a:r>
          </a:p>
        </p:txBody>
      </p:sp>
      <p:sp>
        <p:nvSpPr>
          <p:cNvPr id="3" name="Slide Number Placeholder 2">
            <a:extLst>
              <a:ext uri="{FF2B5EF4-FFF2-40B4-BE49-F238E27FC236}">
                <a16:creationId xmlns:a16="http://schemas.microsoft.com/office/drawing/2014/main" id="{02E4C2FB-803E-FD56-7FA4-2BEFE348B70E}"/>
              </a:ext>
            </a:extLst>
          </p:cNvPr>
          <p:cNvSpPr>
            <a:spLocks noGrp="1"/>
          </p:cNvSpPr>
          <p:nvPr>
            <p:ph type="sldNum" sz="quarter" idx="12"/>
          </p:nvPr>
        </p:nvSpPr>
        <p:spPr/>
        <p:txBody>
          <a:bodyPr/>
          <a:lstStyle/>
          <a:p>
            <a:fld id="{B5915699-0F63-4C61-80D8-C6D5EC39C3C1}" type="slidenum">
              <a:rPr lang="en-US" smtClean="0"/>
              <a:t>15</a:t>
            </a:fld>
            <a:endParaRPr lang="en-US"/>
          </a:p>
        </p:txBody>
      </p:sp>
      <p:pic>
        <p:nvPicPr>
          <p:cNvPr id="5" name="Picture 4" descr="A computer screen shot of a computer screen&#10;&#10;Description automatically generated">
            <a:extLst>
              <a:ext uri="{FF2B5EF4-FFF2-40B4-BE49-F238E27FC236}">
                <a16:creationId xmlns:a16="http://schemas.microsoft.com/office/drawing/2014/main" id="{4523935E-9742-1FB3-8E97-C1FCDDB92419}"/>
              </a:ext>
            </a:extLst>
          </p:cNvPr>
          <p:cNvPicPr>
            <a:picLocks noChangeAspect="1"/>
          </p:cNvPicPr>
          <p:nvPr/>
        </p:nvPicPr>
        <p:blipFill rotWithShape="1">
          <a:blip r:embed="rId3">
            <a:extLst>
              <a:ext uri="{28A0092B-C50C-407E-A947-70E740481C1C}">
                <a14:useLocalDpi xmlns:a14="http://schemas.microsoft.com/office/drawing/2010/main" val="0"/>
              </a:ext>
            </a:extLst>
          </a:blip>
          <a:srcRect l="32325" t="35686" r="19447" b="18910"/>
          <a:stretch/>
        </p:blipFill>
        <p:spPr>
          <a:xfrm>
            <a:off x="1448206" y="1097280"/>
            <a:ext cx="9931307" cy="5061149"/>
          </a:xfrm>
          <a:prstGeom prst="rect">
            <a:avLst/>
          </a:prstGeom>
        </p:spPr>
      </p:pic>
    </p:spTree>
    <p:extLst>
      <p:ext uri="{BB962C8B-B14F-4D97-AF65-F5344CB8AC3E}">
        <p14:creationId xmlns:p14="http://schemas.microsoft.com/office/powerpoint/2010/main" val="303657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8E0CF-0FDF-AC5D-67ED-8F4C45F4492E}"/>
              </a:ext>
            </a:extLst>
          </p:cNvPr>
          <p:cNvSpPr>
            <a:spLocks noGrp="1"/>
          </p:cNvSpPr>
          <p:nvPr>
            <p:ph type="title"/>
          </p:nvPr>
        </p:nvSpPr>
        <p:spPr/>
        <p:txBody>
          <a:bodyPr/>
          <a:lstStyle/>
          <a:p>
            <a:r>
              <a:rPr lang="en-US" dirty="0"/>
              <a:t>WHIRLPOOL ONLY - SENSORY RESULTS</a:t>
            </a:r>
          </a:p>
        </p:txBody>
      </p:sp>
      <p:sp>
        <p:nvSpPr>
          <p:cNvPr id="3" name="Slide Number Placeholder 2">
            <a:extLst>
              <a:ext uri="{FF2B5EF4-FFF2-40B4-BE49-F238E27FC236}">
                <a16:creationId xmlns:a16="http://schemas.microsoft.com/office/drawing/2014/main" id="{4FC30503-D4D9-3864-E39C-B300FF56BB4E}"/>
              </a:ext>
            </a:extLst>
          </p:cNvPr>
          <p:cNvSpPr>
            <a:spLocks noGrp="1"/>
          </p:cNvSpPr>
          <p:nvPr>
            <p:ph type="sldNum" sz="quarter" idx="12"/>
          </p:nvPr>
        </p:nvSpPr>
        <p:spPr/>
        <p:txBody>
          <a:bodyPr/>
          <a:lstStyle/>
          <a:p>
            <a:fld id="{B5915699-0F63-4C61-80D8-C6D5EC39C3C1}" type="slidenum">
              <a:rPr lang="en-US" smtClean="0"/>
              <a:t>16</a:t>
            </a:fld>
            <a:endParaRPr lang="en-US"/>
          </a:p>
        </p:txBody>
      </p:sp>
      <p:pic>
        <p:nvPicPr>
          <p:cNvPr id="13314" name="Picture 2">
            <a:extLst>
              <a:ext uri="{FF2B5EF4-FFF2-40B4-BE49-F238E27FC236}">
                <a16:creationId xmlns:a16="http://schemas.microsoft.com/office/drawing/2014/main" id="{16F3A494-30A6-D281-2F76-3CCA34C7A6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606" y="1458760"/>
            <a:ext cx="4231625" cy="460858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1857326A-036F-DBBC-3B6F-160C550494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8515" y="1923333"/>
            <a:ext cx="3027593" cy="3056291"/>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a:extLst>
              <a:ext uri="{FF2B5EF4-FFF2-40B4-BE49-F238E27FC236}">
                <a16:creationId xmlns:a16="http://schemas.microsoft.com/office/drawing/2014/main" id="{FB24AFC8-2498-9F85-C586-CBCD12290E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15007" y="1923333"/>
            <a:ext cx="3011124" cy="3056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081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C7446-A16D-AF49-36B0-4CF543E4FA1A}"/>
              </a:ext>
            </a:extLst>
          </p:cNvPr>
          <p:cNvSpPr>
            <a:spLocks noGrp="1"/>
          </p:cNvSpPr>
          <p:nvPr>
            <p:ph type="title"/>
          </p:nvPr>
        </p:nvSpPr>
        <p:spPr/>
        <p:txBody>
          <a:bodyPr/>
          <a:lstStyle/>
          <a:p>
            <a:r>
              <a:rPr lang="en-US" dirty="0"/>
              <a:t>WHIRLPOOL ONLY – ANALYTICAL RESULTS</a:t>
            </a:r>
          </a:p>
        </p:txBody>
      </p:sp>
      <p:sp>
        <p:nvSpPr>
          <p:cNvPr id="3" name="Slide Number Placeholder 2">
            <a:extLst>
              <a:ext uri="{FF2B5EF4-FFF2-40B4-BE49-F238E27FC236}">
                <a16:creationId xmlns:a16="http://schemas.microsoft.com/office/drawing/2014/main" id="{34718C4B-210E-A9F3-6668-8A47D2263709}"/>
              </a:ext>
            </a:extLst>
          </p:cNvPr>
          <p:cNvSpPr>
            <a:spLocks noGrp="1"/>
          </p:cNvSpPr>
          <p:nvPr>
            <p:ph type="sldNum" sz="quarter" idx="12"/>
          </p:nvPr>
        </p:nvSpPr>
        <p:spPr/>
        <p:txBody>
          <a:bodyPr/>
          <a:lstStyle/>
          <a:p>
            <a:fld id="{B5915699-0F63-4C61-80D8-C6D5EC39C3C1}" type="slidenum">
              <a:rPr lang="en-US" smtClean="0"/>
              <a:t>17</a:t>
            </a:fld>
            <a:endParaRPr lang="en-US"/>
          </a:p>
        </p:txBody>
      </p:sp>
      <p:pic>
        <p:nvPicPr>
          <p:cNvPr id="14338" name="Picture 2">
            <a:extLst>
              <a:ext uri="{FF2B5EF4-FFF2-40B4-BE49-F238E27FC236}">
                <a16:creationId xmlns:a16="http://schemas.microsoft.com/office/drawing/2014/main" id="{58B5D303-050D-3D8C-285E-78BA0AACE9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1697844"/>
            <a:ext cx="7968007" cy="426076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E43531C8-6C34-751F-CE11-8A76B2ECB4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89060" y="2453032"/>
            <a:ext cx="171450" cy="2238375"/>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a:extLst>
              <a:ext uri="{FF2B5EF4-FFF2-40B4-BE49-F238E27FC236}">
                <a16:creationId xmlns:a16="http://schemas.microsoft.com/office/drawing/2014/main" id="{9903DF07-F909-FD7C-2AEC-92326F61A3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9935" y="4804445"/>
            <a:ext cx="790575" cy="752475"/>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a:extLst>
              <a:ext uri="{FF2B5EF4-FFF2-40B4-BE49-F238E27FC236}">
                <a16:creationId xmlns:a16="http://schemas.microsoft.com/office/drawing/2014/main" id="{2F6A465D-76BC-BED9-C2CB-087B937062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53987" y="3815107"/>
            <a:ext cx="161925" cy="876300"/>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a:extLst>
              <a:ext uri="{FF2B5EF4-FFF2-40B4-BE49-F238E27FC236}">
                <a16:creationId xmlns:a16="http://schemas.microsoft.com/office/drawing/2014/main" id="{051D5A89-1CE3-5E95-4F6E-E554C00289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72962" y="4804445"/>
            <a:ext cx="742950" cy="7239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5E08FE2-D201-D05C-04E0-52CAEBB282F3}"/>
              </a:ext>
            </a:extLst>
          </p:cNvPr>
          <p:cNvSpPr/>
          <p:nvPr/>
        </p:nvSpPr>
        <p:spPr>
          <a:xfrm>
            <a:off x="7897230" y="5125140"/>
            <a:ext cx="566077" cy="317193"/>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0755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4EDEB-0DAE-E2EB-3345-91FF65066504}"/>
              </a:ext>
            </a:extLst>
          </p:cNvPr>
          <p:cNvSpPr>
            <a:spLocks noGrp="1"/>
          </p:cNvSpPr>
          <p:nvPr>
            <p:ph type="title"/>
          </p:nvPr>
        </p:nvSpPr>
        <p:spPr/>
        <p:txBody>
          <a:bodyPr/>
          <a:lstStyle/>
          <a:p>
            <a:r>
              <a:rPr lang="en-US" dirty="0"/>
              <a:t>ACTIVE FERMENTATION – SENSORY RESULTS</a:t>
            </a:r>
          </a:p>
        </p:txBody>
      </p:sp>
      <p:sp>
        <p:nvSpPr>
          <p:cNvPr id="3" name="Slide Number Placeholder 2">
            <a:extLst>
              <a:ext uri="{FF2B5EF4-FFF2-40B4-BE49-F238E27FC236}">
                <a16:creationId xmlns:a16="http://schemas.microsoft.com/office/drawing/2014/main" id="{6699E119-4CC0-0F69-B5F5-3427FA579F7B}"/>
              </a:ext>
            </a:extLst>
          </p:cNvPr>
          <p:cNvSpPr>
            <a:spLocks noGrp="1"/>
          </p:cNvSpPr>
          <p:nvPr>
            <p:ph type="sldNum" sz="quarter" idx="12"/>
          </p:nvPr>
        </p:nvSpPr>
        <p:spPr/>
        <p:txBody>
          <a:bodyPr/>
          <a:lstStyle/>
          <a:p>
            <a:fld id="{B5915699-0F63-4C61-80D8-C6D5EC39C3C1}" type="slidenum">
              <a:rPr lang="en-US" smtClean="0"/>
              <a:t>18</a:t>
            </a:fld>
            <a:endParaRPr lang="en-US"/>
          </a:p>
        </p:txBody>
      </p:sp>
      <p:pic>
        <p:nvPicPr>
          <p:cNvPr id="15362" name="Picture 2">
            <a:extLst>
              <a:ext uri="{FF2B5EF4-FFF2-40B4-BE49-F238E27FC236}">
                <a16:creationId xmlns:a16="http://schemas.microsoft.com/office/drawing/2014/main" id="{1811D196-EA30-CFBE-1687-FE2EB20F2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185" y="1643349"/>
            <a:ext cx="4179811" cy="4382252"/>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7F0EFD96-A34F-1802-09F7-01335FCE5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643349"/>
            <a:ext cx="2205095" cy="4163738"/>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a:extLst>
              <a:ext uri="{FF2B5EF4-FFF2-40B4-BE49-F238E27FC236}">
                <a16:creationId xmlns:a16="http://schemas.microsoft.com/office/drawing/2014/main" id="{BEF68881-7C6E-1487-E496-D75AB8A6B5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0247" y="1716995"/>
            <a:ext cx="2102384" cy="4090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075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578C9-824F-6917-BA31-363ECAD63075}"/>
              </a:ext>
            </a:extLst>
          </p:cNvPr>
          <p:cNvSpPr>
            <a:spLocks noGrp="1"/>
          </p:cNvSpPr>
          <p:nvPr>
            <p:ph type="title"/>
          </p:nvPr>
        </p:nvSpPr>
        <p:spPr/>
        <p:txBody>
          <a:bodyPr>
            <a:normAutofit fontScale="90000"/>
          </a:bodyPr>
          <a:lstStyle/>
          <a:p>
            <a:r>
              <a:rPr lang="en-US" dirty="0"/>
              <a:t>ACTIVE FERMENTATION – ANALYTICAL RESULTS</a:t>
            </a:r>
          </a:p>
        </p:txBody>
      </p:sp>
      <p:sp>
        <p:nvSpPr>
          <p:cNvPr id="3" name="Slide Number Placeholder 2">
            <a:extLst>
              <a:ext uri="{FF2B5EF4-FFF2-40B4-BE49-F238E27FC236}">
                <a16:creationId xmlns:a16="http://schemas.microsoft.com/office/drawing/2014/main" id="{2CBB1BEB-A435-C8A9-5ECF-39BBD809E882}"/>
              </a:ext>
            </a:extLst>
          </p:cNvPr>
          <p:cNvSpPr>
            <a:spLocks noGrp="1"/>
          </p:cNvSpPr>
          <p:nvPr>
            <p:ph type="sldNum" sz="quarter" idx="12"/>
          </p:nvPr>
        </p:nvSpPr>
        <p:spPr/>
        <p:txBody>
          <a:bodyPr/>
          <a:lstStyle/>
          <a:p>
            <a:fld id="{B5915699-0F63-4C61-80D8-C6D5EC39C3C1}" type="slidenum">
              <a:rPr lang="en-US" smtClean="0"/>
              <a:t>19</a:t>
            </a:fld>
            <a:endParaRPr lang="en-US"/>
          </a:p>
        </p:txBody>
      </p:sp>
      <p:pic>
        <p:nvPicPr>
          <p:cNvPr id="16386" name="Picture 2">
            <a:extLst>
              <a:ext uri="{FF2B5EF4-FFF2-40B4-BE49-F238E27FC236}">
                <a16:creationId xmlns:a16="http://schemas.microsoft.com/office/drawing/2014/main" id="{C1E5E3DE-8E56-63A8-1F3F-079AC6CFF9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1299"/>
            <a:ext cx="7696200" cy="413385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a:extLst>
              <a:ext uri="{FF2B5EF4-FFF2-40B4-BE49-F238E27FC236}">
                <a16:creationId xmlns:a16="http://schemas.microsoft.com/office/drawing/2014/main" id="{3005F0E2-3D73-CC7B-E92A-08F5EC0F2C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9304" y="2179217"/>
            <a:ext cx="228600" cy="2962275"/>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a:extLst>
              <a:ext uri="{FF2B5EF4-FFF2-40B4-BE49-F238E27FC236}">
                <a16:creationId xmlns:a16="http://schemas.microsoft.com/office/drawing/2014/main" id="{8CD2B017-B1A6-6899-A4CE-EBF9C2AA7A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28805" y="3979442"/>
            <a:ext cx="219075" cy="1162050"/>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a:extLst>
              <a:ext uri="{FF2B5EF4-FFF2-40B4-BE49-F238E27FC236}">
                <a16:creationId xmlns:a16="http://schemas.microsoft.com/office/drawing/2014/main" id="{6B36B009-97DD-AB13-EE80-E83B31D9FF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7545" y="5248712"/>
            <a:ext cx="1047750" cy="1000125"/>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a:extLst>
              <a:ext uri="{FF2B5EF4-FFF2-40B4-BE49-F238E27FC236}">
                <a16:creationId xmlns:a16="http://schemas.microsoft.com/office/drawing/2014/main" id="{DF15A6DA-48CB-F471-F40B-2CD52A0770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6805" y="5280454"/>
            <a:ext cx="981075" cy="9429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78C9858-7588-36F3-55A7-E3377394CB9B}"/>
              </a:ext>
            </a:extLst>
          </p:cNvPr>
          <p:cNvSpPr/>
          <p:nvPr/>
        </p:nvSpPr>
        <p:spPr>
          <a:xfrm>
            <a:off x="7077757" y="5090115"/>
            <a:ext cx="566077" cy="317193"/>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8618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306904-08F8-ADDC-8435-4A6CFE699BDB}"/>
              </a:ext>
            </a:extLst>
          </p:cNvPr>
          <p:cNvSpPr>
            <a:spLocks noGrp="1"/>
          </p:cNvSpPr>
          <p:nvPr>
            <p:ph type="title"/>
          </p:nvPr>
        </p:nvSpPr>
        <p:spPr/>
        <p:txBody>
          <a:bodyPr>
            <a:normAutofit/>
          </a:bodyPr>
          <a:lstStyle/>
          <a:p>
            <a:r>
              <a:rPr lang="en-US" dirty="0"/>
              <a:t>SYDNEY MASOVERO</a:t>
            </a:r>
          </a:p>
        </p:txBody>
      </p:sp>
      <p:sp>
        <p:nvSpPr>
          <p:cNvPr id="11" name="Content Placeholder 10">
            <a:extLst>
              <a:ext uri="{FF2B5EF4-FFF2-40B4-BE49-F238E27FC236}">
                <a16:creationId xmlns:a16="http://schemas.microsoft.com/office/drawing/2014/main" id="{C1C66DD6-B307-03B9-27CC-3A85372BA2B5}"/>
              </a:ext>
            </a:extLst>
          </p:cNvPr>
          <p:cNvSpPr>
            <a:spLocks noGrp="1"/>
          </p:cNvSpPr>
          <p:nvPr>
            <p:ph idx="1"/>
          </p:nvPr>
        </p:nvSpPr>
        <p:spPr/>
        <p:txBody>
          <a:bodyPr>
            <a:normAutofit/>
          </a:bodyPr>
          <a:lstStyle/>
          <a:p>
            <a:r>
              <a:rPr lang="en-US" sz="1800" dirty="0"/>
              <a:t>“</a:t>
            </a:r>
            <a:r>
              <a:rPr lang="en-US" sz="1800" b="0" i="0" dirty="0">
                <a:solidFill>
                  <a:srgbClr val="616E88"/>
                </a:solidFill>
                <a:effectLst/>
                <a:latin typeface="Eventsential Humanity"/>
              </a:rPr>
              <a:t>Sydney Masovero serves as the Technical Brewer at Yakima Chief Hops, collaborating closely with the R&amp;D and Sales teams to prioritize beer quality, experimental brewing, and customer relations. After graduating from Central Washington University's Craft Brewing program in 2020, she immediately entered the hop industry, and has been in it ever since. Her initial role as a Sensory Scientist allowed her to refine her expertise in sensory data analysis as well as internal and external trainings on hop and beer sensory. Eager to immerse herself more deeply in brewing, she joined Yakima Chief Hops in 2023. An active participant in industry groups like MBAA, ASBC, and Pink Boots Society, Sydney passionately melds the art and science of brewing.”</a:t>
            </a:r>
            <a:endParaRPr lang="en-US" sz="1800" dirty="0"/>
          </a:p>
        </p:txBody>
      </p:sp>
      <p:sp>
        <p:nvSpPr>
          <p:cNvPr id="4" name="Slide Number Placeholder 3">
            <a:extLst>
              <a:ext uri="{FF2B5EF4-FFF2-40B4-BE49-F238E27FC236}">
                <a16:creationId xmlns:a16="http://schemas.microsoft.com/office/drawing/2014/main" id="{CFCBFC62-E028-9474-6013-A9817D36E94C}"/>
              </a:ext>
            </a:extLst>
          </p:cNvPr>
          <p:cNvSpPr>
            <a:spLocks noGrp="1"/>
          </p:cNvSpPr>
          <p:nvPr>
            <p:ph type="sldNum" sz="quarter" idx="12"/>
          </p:nvPr>
        </p:nvSpPr>
        <p:spPr/>
        <p:txBody>
          <a:bodyPr/>
          <a:lstStyle/>
          <a:p>
            <a:fld id="{B5915699-0F63-4C61-80D8-C6D5EC39C3C1}" type="slidenum">
              <a:rPr lang="en-US" smtClean="0"/>
              <a:t>2</a:t>
            </a:fld>
            <a:endParaRPr lang="en-US"/>
          </a:p>
        </p:txBody>
      </p:sp>
      <p:pic>
        <p:nvPicPr>
          <p:cNvPr id="10" name="Picture Placeholder 9" descr="A person standing next to a plant&#10;&#10;Description automatically generated">
            <a:extLst>
              <a:ext uri="{FF2B5EF4-FFF2-40B4-BE49-F238E27FC236}">
                <a16:creationId xmlns:a16="http://schemas.microsoft.com/office/drawing/2014/main" id="{F32BE2FB-92B7-9273-64AD-9F2F81C39B6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6903" b="26903"/>
          <a:stretch/>
        </p:blipFill>
        <p:spPr/>
      </p:pic>
      <p:sp>
        <p:nvSpPr>
          <p:cNvPr id="12" name="Text Placeholder 11">
            <a:extLst>
              <a:ext uri="{FF2B5EF4-FFF2-40B4-BE49-F238E27FC236}">
                <a16:creationId xmlns:a16="http://schemas.microsoft.com/office/drawing/2014/main" id="{19A436BC-0B44-15CC-072C-8FBCA82C07FF}"/>
              </a:ext>
            </a:extLst>
          </p:cNvPr>
          <p:cNvSpPr>
            <a:spLocks noGrp="1"/>
          </p:cNvSpPr>
          <p:nvPr>
            <p:ph type="body" sz="quarter" idx="14"/>
          </p:nvPr>
        </p:nvSpPr>
        <p:spPr/>
        <p:txBody>
          <a:bodyPr>
            <a:normAutofit/>
          </a:bodyPr>
          <a:lstStyle/>
          <a:p>
            <a:r>
              <a:rPr lang="en-US" dirty="0"/>
              <a:t>TECHNICAL BREWER, YAKIMA CHIEF HOPS</a:t>
            </a:r>
          </a:p>
        </p:txBody>
      </p:sp>
    </p:spTree>
    <p:extLst>
      <p:ext uri="{BB962C8B-B14F-4D97-AF65-F5344CB8AC3E}">
        <p14:creationId xmlns:p14="http://schemas.microsoft.com/office/powerpoint/2010/main" val="7894277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841CD-A8E2-1840-126C-E10DA9FAE7D5}"/>
              </a:ext>
            </a:extLst>
          </p:cNvPr>
          <p:cNvSpPr>
            <a:spLocks noGrp="1"/>
          </p:cNvSpPr>
          <p:nvPr>
            <p:ph type="title"/>
          </p:nvPr>
        </p:nvSpPr>
        <p:spPr/>
        <p:txBody>
          <a:bodyPr/>
          <a:lstStyle/>
          <a:p>
            <a:r>
              <a:rPr lang="en-US" dirty="0"/>
              <a:t>POST FERMENTATION – SENSORY RESULTS</a:t>
            </a:r>
          </a:p>
        </p:txBody>
      </p:sp>
      <p:sp>
        <p:nvSpPr>
          <p:cNvPr id="3" name="Slide Number Placeholder 2">
            <a:extLst>
              <a:ext uri="{FF2B5EF4-FFF2-40B4-BE49-F238E27FC236}">
                <a16:creationId xmlns:a16="http://schemas.microsoft.com/office/drawing/2014/main" id="{5D02B74F-822C-6F88-BB02-EA4E310FC22B}"/>
              </a:ext>
            </a:extLst>
          </p:cNvPr>
          <p:cNvSpPr>
            <a:spLocks noGrp="1"/>
          </p:cNvSpPr>
          <p:nvPr>
            <p:ph type="sldNum" sz="quarter" idx="12"/>
          </p:nvPr>
        </p:nvSpPr>
        <p:spPr/>
        <p:txBody>
          <a:bodyPr/>
          <a:lstStyle/>
          <a:p>
            <a:fld id="{B5915699-0F63-4C61-80D8-C6D5EC39C3C1}" type="slidenum">
              <a:rPr lang="en-US" smtClean="0"/>
              <a:t>20</a:t>
            </a:fld>
            <a:endParaRPr lang="en-US"/>
          </a:p>
        </p:txBody>
      </p:sp>
      <p:pic>
        <p:nvPicPr>
          <p:cNvPr id="17410" name="Picture 2">
            <a:extLst>
              <a:ext uri="{FF2B5EF4-FFF2-40B4-BE49-F238E27FC236}">
                <a16:creationId xmlns:a16="http://schemas.microsoft.com/office/drawing/2014/main" id="{C63A0985-8F31-5DA9-A570-4D1D55DB2D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523" y="1106083"/>
            <a:ext cx="4700415" cy="4946725"/>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a:extLst>
              <a:ext uri="{FF2B5EF4-FFF2-40B4-BE49-F238E27FC236}">
                <a16:creationId xmlns:a16="http://schemas.microsoft.com/office/drawing/2014/main" id="{F454CC8D-CD3D-F655-E143-2A6FBC9957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3064" y="1671637"/>
            <a:ext cx="2500825" cy="4119663"/>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a:extLst>
              <a:ext uri="{FF2B5EF4-FFF2-40B4-BE49-F238E27FC236}">
                <a16:creationId xmlns:a16="http://schemas.microsoft.com/office/drawing/2014/main" id="{580555C9-6D90-4A90-8105-7306B03A57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2138" y="1340222"/>
            <a:ext cx="2174562" cy="4906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419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880F0-0B26-70B4-A1E9-448559373EEB}"/>
              </a:ext>
            </a:extLst>
          </p:cNvPr>
          <p:cNvSpPr>
            <a:spLocks noGrp="1"/>
          </p:cNvSpPr>
          <p:nvPr>
            <p:ph type="title"/>
          </p:nvPr>
        </p:nvSpPr>
        <p:spPr/>
        <p:txBody>
          <a:bodyPr/>
          <a:lstStyle/>
          <a:p>
            <a:r>
              <a:rPr lang="en-US" dirty="0"/>
              <a:t>POST FERMENTATION – ANALYTICAL RESULTS</a:t>
            </a:r>
          </a:p>
        </p:txBody>
      </p:sp>
      <p:sp>
        <p:nvSpPr>
          <p:cNvPr id="3" name="Slide Number Placeholder 2">
            <a:extLst>
              <a:ext uri="{FF2B5EF4-FFF2-40B4-BE49-F238E27FC236}">
                <a16:creationId xmlns:a16="http://schemas.microsoft.com/office/drawing/2014/main" id="{B625E56C-6F09-C7B1-64B6-7A5B73BEA95E}"/>
              </a:ext>
            </a:extLst>
          </p:cNvPr>
          <p:cNvSpPr>
            <a:spLocks noGrp="1"/>
          </p:cNvSpPr>
          <p:nvPr>
            <p:ph type="sldNum" sz="quarter" idx="12"/>
          </p:nvPr>
        </p:nvSpPr>
        <p:spPr/>
        <p:txBody>
          <a:bodyPr/>
          <a:lstStyle/>
          <a:p>
            <a:fld id="{B5915699-0F63-4C61-80D8-C6D5EC39C3C1}" type="slidenum">
              <a:rPr lang="en-US" smtClean="0"/>
              <a:t>21</a:t>
            </a:fld>
            <a:endParaRPr lang="en-US"/>
          </a:p>
        </p:txBody>
      </p:sp>
      <p:pic>
        <p:nvPicPr>
          <p:cNvPr id="18434" name="Picture 2">
            <a:extLst>
              <a:ext uri="{FF2B5EF4-FFF2-40B4-BE49-F238E27FC236}">
                <a16:creationId xmlns:a16="http://schemas.microsoft.com/office/drawing/2014/main" id="{B97908B6-90AA-08B0-8041-3E6ADC0F8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133" y="1733952"/>
            <a:ext cx="7515225" cy="4029075"/>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a:extLst>
              <a:ext uri="{FF2B5EF4-FFF2-40B4-BE49-F238E27FC236}">
                <a16:creationId xmlns:a16="http://schemas.microsoft.com/office/drawing/2014/main" id="{D3D32924-5C7E-D3C1-E6FE-18FE67E73C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5085" y="2024981"/>
            <a:ext cx="219075" cy="2962275"/>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a:extLst>
              <a:ext uri="{FF2B5EF4-FFF2-40B4-BE49-F238E27FC236}">
                <a16:creationId xmlns:a16="http://schemas.microsoft.com/office/drawing/2014/main" id="{32DE4DA0-C3CD-AAF7-F830-531637A610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1856" y="3825206"/>
            <a:ext cx="219075" cy="1162050"/>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a:extLst>
              <a:ext uri="{FF2B5EF4-FFF2-40B4-BE49-F238E27FC236}">
                <a16:creationId xmlns:a16="http://schemas.microsoft.com/office/drawing/2014/main" id="{83646C1D-A8DD-FC1F-4114-B28BEAF07B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85935" y="4987256"/>
            <a:ext cx="1038225" cy="1000125"/>
          </a:xfrm>
          <a:prstGeom prst="rect">
            <a:avLst/>
          </a:prstGeom>
          <a:noFill/>
          <a:extLst>
            <a:ext uri="{909E8E84-426E-40DD-AFC4-6F175D3DCCD1}">
              <a14:hiddenFill xmlns:a14="http://schemas.microsoft.com/office/drawing/2010/main">
                <a:solidFill>
                  <a:srgbClr val="FFFFFF"/>
                </a:solidFill>
              </a14:hiddenFill>
            </a:ext>
          </a:extLst>
        </p:spPr>
      </p:pic>
      <p:pic>
        <p:nvPicPr>
          <p:cNvPr id="18442" name="Picture 10">
            <a:extLst>
              <a:ext uri="{FF2B5EF4-FFF2-40B4-BE49-F238E27FC236}">
                <a16:creationId xmlns:a16="http://schemas.microsoft.com/office/drawing/2014/main" id="{50446F61-A108-797E-7EA6-A8A72EF9C9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99856" y="5044406"/>
            <a:ext cx="981075" cy="9429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7F4FA62-1810-6287-992F-3D68D043D4D1}"/>
              </a:ext>
            </a:extLst>
          </p:cNvPr>
          <p:cNvSpPr/>
          <p:nvPr/>
        </p:nvSpPr>
        <p:spPr>
          <a:xfrm>
            <a:off x="6927245" y="4987256"/>
            <a:ext cx="566077" cy="317193"/>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3010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CD255-49F8-C771-B0D2-DB22671DB52D}"/>
              </a:ext>
            </a:extLst>
          </p:cNvPr>
          <p:cNvSpPr>
            <a:spLocks noGrp="1"/>
          </p:cNvSpPr>
          <p:nvPr>
            <p:ph type="title"/>
          </p:nvPr>
        </p:nvSpPr>
        <p:spPr/>
        <p:txBody>
          <a:bodyPr>
            <a:normAutofit fontScale="90000"/>
          </a:bodyPr>
          <a:lstStyle/>
          <a:p>
            <a:r>
              <a:rPr lang="en-US" dirty="0"/>
              <a:t>ADDITION TIMING WITHIN VARIETY – SENSORY RESULTS</a:t>
            </a:r>
          </a:p>
        </p:txBody>
      </p:sp>
      <p:sp>
        <p:nvSpPr>
          <p:cNvPr id="3" name="Slide Number Placeholder 2">
            <a:extLst>
              <a:ext uri="{FF2B5EF4-FFF2-40B4-BE49-F238E27FC236}">
                <a16:creationId xmlns:a16="http://schemas.microsoft.com/office/drawing/2014/main" id="{D44B6D2A-5052-1577-1AEE-ED5DA9B636EA}"/>
              </a:ext>
            </a:extLst>
          </p:cNvPr>
          <p:cNvSpPr>
            <a:spLocks noGrp="1"/>
          </p:cNvSpPr>
          <p:nvPr>
            <p:ph type="sldNum" sz="quarter" idx="12"/>
          </p:nvPr>
        </p:nvSpPr>
        <p:spPr/>
        <p:txBody>
          <a:bodyPr/>
          <a:lstStyle/>
          <a:p>
            <a:fld id="{B5915699-0F63-4C61-80D8-C6D5EC39C3C1}" type="slidenum">
              <a:rPr lang="en-US" smtClean="0"/>
              <a:t>22</a:t>
            </a:fld>
            <a:endParaRPr lang="en-US"/>
          </a:p>
        </p:txBody>
      </p:sp>
      <p:pic>
        <p:nvPicPr>
          <p:cNvPr id="19458" name="Picture 2">
            <a:extLst>
              <a:ext uri="{FF2B5EF4-FFF2-40B4-BE49-F238E27FC236}">
                <a16:creationId xmlns:a16="http://schemas.microsoft.com/office/drawing/2014/main" id="{76E1F60C-86FB-B9FC-80FE-9FC6D5BAC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901" y="2278196"/>
            <a:ext cx="4048125" cy="3833007"/>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Chart, radar chart&#10;&#10;Description automatically generated">
            <a:extLst>
              <a:ext uri="{FF2B5EF4-FFF2-40B4-BE49-F238E27FC236}">
                <a16:creationId xmlns:a16="http://schemas.microsoft.com/office/drawing/2014/main" id="{05919A05-8F0D-F646-8821-B1925943C2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8357" y="2278196"/>
            <a:ext cx="4048125" cy="3733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 up of text&#10;&#10;Description automatically generated">
            <a:extLst>
              <a:ext uri="{FF2B5EF4-FFF2-40B4-BE49-F238E27FC236}">
                <a16:creationId xmlns:a16="http://schemas.microsoft.com/office/drawing/2014/main" id="{01DD2C8F-19A5-C620-AF87-8A12A2587B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508" y="1852163"/>
            <a:ext cx="2010056" cy="685896"/>
          </a:xfrm>
          <a:prstGeom prst="rect">
            <a:avLst/>
          </a:prstGeom>
        </p:spPr>
      </p:pic>
      <p:pic>
        <p:nvPicPr>
          <p:cNvPr id="7" name="Picture 6" descr="A group of black text&#10;&#10;Description automatically generated">
            <a:extLst>
              <a:ext uri="{FF2B5EF4-FFF2-40B4-BE49-F238E27FC236}">
                <a16:creationId xmlns:a16="http://schemas.microsoft.com/office/drawing/2014/main" id="{139EBF2E-2FAF-96F8-FBD6-CD95E83EE2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62855" y="1852163"/>
            <a:ext cx="1991003" cy="714475"/>
          </a:xfrm>
          <a:prstGeom prst="rect">
            <a:avLst/>
          </a:prstGeom>
        </p:spPr>
      </p:pic>
    </p:spTree>
    <p:extLst>
      <p:ext uri="{BB962C8B-B14F-4D97-AF65-F5344CB8AC3E}">
        <p14:creationId xmlns:p14="http://schemas.microsoft.com/office/powerpoint/2010/main" val="2599841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8EEC4-33FD-EADB-60CC-2BDE8B5B986A}"/>
              </a:ext>
            </a:extLst>
          </p:cNvPr>
          <p:cNvSpPr>
            <a:spLocks noGrp="1"/>
          </p:cNvSpPr>
          <p:nvPr>
            <p:ph type="title"/>
          </p:nvPr>
        </p:nvSpPr>
        <p:spPr/>
        <p:txBody>
          <a:bodyPr>
            <a:normAutofit fontScale="90000"/>
          </a:bodyPr>
          <a:lstStyle/>
          <a:p>
            <a:r>
              <a:rPr lang="en-US" dirty="0"/>
              <a:t>ADDITION TIMING WITHIN VARIETY – ANALYTICAL RESULTS</a:t>
            </a:r>
          </a:p>
        </p:txBody>
      </p:sp>
      <p:sp>
        <p:nvSpPr>
          <p:cNvPr id="3" name="Slide Number Placeholder 2">
            <a:extLst>
              <a:ext uri="{FF2B5EF4-FFF2-40B4-BE49-F238E27FC236}">
                <a16:creationId xmlns:a16="http://schemas.microsoft.com/office/drawing/2014/main" id="{0017C0BA-F007-C65E-E055-69028735F8CE}"/>
              </a:ext>
            </a:extLst>
          </p:cNvPr>
          <p:cNvSpPr>
            <a:spLocks noGrp="1"/>
          </p:cNvSpPr>
          <p:nvPr>
            <p:ph type="sldNum" sz="quarter" idx="12"/>
          </p:nvPr>
        </p:nvSpPr>
        <p:spPr/>
        <p:txBody>
          <a:bodyPr/>
          <a:lstStyle/>
          <a:p>
            <a:fld id="{B5915699-0F63-4C61-80D8-C6D5EC39C3C1}" type="slidenum">
              <a:rPr lang="en-US" smtClean="0"/>
              <a:t>23</a:t>
            </a:fld>
            <a:endParaRPr lang="en-US"/>
          </a:p>
        </p:txBody>
      </p:sp>
      <p:pic>
        <p:nvPicPr>
          <p:cNvPr id="20482" name="Picture 2" descr="Chart, bar chart&#10;&#10;Description automatically generated">
            <a:extLst>
              <a:ext uri="{FF2B5EF4-FFF2-40B4-BE49-F238E27FC236}">
                <a16:creationId xmlns:a16="http://schemas.microsoft.com/office/drawing/2014/main" id="{AE520B59-47E0-4451-2271-DF9A3D663A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666" y="2006044"/>
            <a:ext cx="5171830" cy="3562816"/>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a:extLst>
              <a:ext uri="{FF2B5EF4-FFF2-40B4-BE49-F238E27FC236}">
                <a16:creationId xmlns:a16="http://schemas.microsoft.com/office/drawing/2014/main" id="{5C933B65-59A5-C364-EE28-27150B9910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1594" y="2006044"/>
            <a:ext cx="4962494" cy="35628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29072D6-3CE8-00B6-FED1-1B8D15936392}"/>
              </a:ext>
            </a:extLst>
          </p:cNvPr>
          <p:cNvSpPr/>
          <p:nvPr/>
        </p:nvSpPr>
        <p:spPr>
          <a:xfrm>
            <a:off x="11258015" y="5055422"/>
            <a:ext cx="438685" cy="180745"/>
          </a:xfrm>
          <a:prstGeom prst="rect">
            <a:avLst/>
          </a:prstGeom>
          <a:noFill/>
          <a:ln w="28575" cap="flat" cmpd="sng" algn="ctr">
            <a:solidFill>
              <a:srgbClr val="FFBF00"/>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4F1EC"/>
                </a:solidFill>
                <a:latin typeface="Speak Pro"/>
              </a:defRPr>
            </a:lvl1pPr>
            <a:lvl2pPr marL="457200" algn="l" defTabSz="914400" rtl="0" eaLnBrk="1" latinLnBrk="0" hangingPunct="1">
              <a:defRPr sz="1800" kern="1200">
                <a:solidFill>
                  <a:srgbClr val="F4F1EC"/>
                </a:solidFill>
                <a:latin typeface="Speak Pro"/>
              </a:defRPr>
            </a:lvl2pPr>
            <a:lvl3pPr marL="914400" algn="l" defTabSz="914400" rtl="0" eaLnBrk="1" latinLnBrk="0" hangingPunct="1">
              <a:defRPr sz="1800" kern="1200">
                <a:solidFill>
                  <a:srgbClr val="F4F1EC"/>
                </a:solidFill>
                <a:latin typeface="Speak Pro"/>
              </a:defRPr>
            </a:lvl3pPr>
            <a:lvl4pPr marL="1371600" algn="l" defTabSz="914400" rtl="0" eaLnBrk="1" latinLnBrk="0" hangingPunct="1">
              <a:defRPr sz="1800" kern="1200">
                <a:solidFill>
                  <a:srgbClr val="F4F1EC"/>
                </a:solidFill>
                <a:latin typeface="Speak Pro"/>
              </a:defRPr>
            </a:lvl4pPr>
            <a:lvl5pPr marL="1828800" algn="l" defTabSz="914400" rtl="0" eaLnBrk="1" latinLnBrk="0" hangingPunct="1">
              <a:defRPr sz="1800" kern="1200">
                <a:solidFill>
                  <a:srgbClr val="F4F1EC"/>
                </a:solidFill>
                <a:latin typeface="Speak Pro"/>
              </a:defRPr>
            </a:lvl5pPr>
            <a:lvl6pPr marL="2286000" algn="l" defTabSz="914400" rtl="0" eaLnBrk="1" latinLnBrk="0" hangingPunct="1">
              <a:defRPr sz="1800" kern="1200">
                <a:solidFill>
                  <a:srgbClr val="F4F1EC"/>
                </a:solidFill>
                <a:latin typeface="Speak Pro"/>
              </a:defRPr>
            </a:lvl6pPr>
            <a:lvl7pPr marL="2743200" algn="l" defTabSz="914400" rtl="0" eaLnBrk="1" latinLnBrk="0" hangingPunct="1">
              <a:defRPr sz="1800" kern="1200">
                <a:solidFill>
                  <a:srgbClr val="F4F1EC"/>
                </a:solidFill>
                <a:latin typeface="Speak Pro"/>
              </a:defRPr>
            </a:lvl7pPr>
            <a:lvl8pPr marL="3200400" algn="l" defTabSz="914400" rtl="0" eaLnBrk="1" latinLnBrk="0" hangingPunct="1">
              <a:defRPr sz="1800" kern="1200">
                <a:solidFill>
                  <a:srgbClr val="F4F1EC"/>
                </a:solidFill>
                <a:latin typeface="Speak Pro"/>
              </a:defRPr>
            </a:lvl8pPr>
            <a:lvl9pPr marL="3657600" algn="l" defTabSz="914400" rtl="0" eaLnBrk="1" latinLnBrk="0" hangingPunct="1">
              <a:defRPr sz="1800" kern="1200">
                <a:solidFill>
                  <a:srgbClr val="F4F1EC"/>
                </a:solidFill>
                <a:latin typeface="Speak Pro"/>
              </a:defRPr>
            </a:lvl9pPr>
          </a:lstStyle>
          <a:p>
            <a:pPr algn="ctr"/>
            <a:endParaRPr lang="en-US" sz="2400"/>
          </a:p>
        </p:txBody>
      </p:sp>
      <p:sp>
        <p:nvSpPr>
          <p:cNvPr id="5" name="Rectangle 4">
            <a:extLst>
              <a:ext uri="{FF2B5EF4-FFF2-40B4-BE49-F238E27FC236}">
                <a16:creationId xmlns:a16="http://schemas.microsoft.com/office/drawing/2014/main" id="{A29072D6-3CE8-00B6-FED1-1B8D15936392}"/>
              </a:ext>
            </a:extLst>
          </p:cNvPr>
          <p:cNvSpPr/>
          <p:nvPr/>
        </p:nvSpPr>
        <p:spPr>
          <a:xfrm>
            <a:off x="5657315" y="5055423"/>
            <a:ext cx="438685" cy="180745"/>
          </a:xfrm>
          <a:prstGeom prst="rect">
            <a:avLst/>
          </a:prstGeom>
          <a:noFill/>
          <a:ln w="28575" cap="flat" cmpd="sng" algn="ctr">
            <a:solidFill>
              <a:srgbClr val="FFBF00"/>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4F1EC"/>
                </a:solidFill>
                <a:latin typeface="Speak Pro"/>
              </a:defRPr>
            </a:lvl1pPr>
            <a:lvl2pPr marL="457200" algn="l" defTabSz="914400" rtl="0" eaLnBrk="1" latinLnBrk="0" hangingPunct="1">
              <a:defRPr sz="1800" kern="1200">
                <a:solidFill>
                  <a:srgbClr val="F4F1EC"/>
                </a:solidFill>
                <a:latin typeface="Speak Pro"/>
              </a:defRPr>
            </a:lvl2pPr>
            <a:lvl3pPr marL="914400" algn="l" defTabSz="914400" rtl="0" eaLnBrk="1" latinLnBrk="0" hangingPunct="1">
              <a:defRPr sz="1800" kern="1200">
                <a:solidFill>
                  <a:srgbClr val="F4F1EC"/>
                </a:solidFill>
                <a:latin typeface="Speak Pro"/>
              </a:defRPr>
            </a:lvl3pPr>
            <a:lvl4pPr marL="1371600" algn="l" defTabSz="914400" rtl="0" eaLnBrk="1" latinLnBrk="0" hangingPunct="1">
              <a:defRPr sz="1800" kern="1200">
                <a:solidFill>
                  <a:srgbClr val="F4F1EC"/>
                </a:solidFill>
                <a:latin typeface="Speak Pro"/>
              </a:defRPr>
            </a:lvl4pPr>
            <a:lvl5pPr marL="1828800" algn="l" defTabSz="914400" rtl="0" eaLnBrk="1" latinLnBrk="0" hangingPunct="1">
              <a:defRPr sz="1800" kern="1200">
                <a:solidFill>
                  <a:srgbClr val="F4F1EC"/>
                </a:solidFill>
                <a:latin typeface="Speak Pro"/>
              </a:defRPr>
            </a:lvl5pPr>
            <a:lvl6pPr marL="2286000" algn="l" defTabSz="914400" rtl="0" eaLnBrk="1" latinLnBrk="0" hangingPunct="1">
              <a:defRPr sz="1800" kern="1200">
                <a:solidFill>
                  <a:srgbClr val="F4F1EC"/>
                </a:solidFill>
                <a:latin typeface="Speak Pro"/>
              </a:defRPr>
            </a:lvl6pPr>
            <a:lvl7pPr marL="2743200" algn="l" defTabSz="914400" rtl="0" eaLnBrk="1" latinLnBrk="0" hangingPunct="1">
              <a:defRPr sz="1800" kern="1200">
                <a:solidFill>
                  <a:srgbClr val="F4F1EC"/>
                </a:solidFill>
                <a:latin typeface="Speak Pro"/>
              </a:defRPr>
            </a:lvl7pPr>
            <a:lvl8pPr marL="3200400" algn="l" defTabSz="914400" rtl="0" eaLnBrk="1" latinLnBrk="0" hangingPunct="1">
              <a:defRPr sz="1800" kern="1200">
                <a:solidFill>
                  <a:srgbClr val="F4F1EC"/>
                </a:solidFill>
                <a:latin typeface="Speak Pro"/>
              </a:defRPr>
            </a:lvl8pPr>
            <a:lvl9pPr marL="3657600" algn="l" defTabSz="914400" rtl="0" eaLnBrk="1" latinLnBrk="0" hangingPunct="1">
              <a:defRPr sz="1800" kern="1200">
                <a:solidFill>
                  <a:srgbClr val="F4F1EC"/>
                </a:solidFill>
                <a:latin typeface="Speak Pro"/>
              </a:defRPr>
            </a:lvl9pPr>
          </a:lstStyle>
          <a:p>
            <a:pPr algn="ctr"/>
            <a:endParaRPr lang="en-US" sz="2400"/>
          </a:p>
        </p:txBody>
      </p:sp>
      <p:pic>
        <p:nvPicPr>
          <p:cNvPr id="20486" name="Picture 6">
            <a:extLst>
              <a:ext uri="{FF2B5EF4-FFF2-40B4-BE49-F238E27FC236}">
                <a16:creationId xmlns:a16="http://schemas.microsoft.com/office/drawing/2014/main" id="{5AFCF81C-40FA-1415-FB80-DD3F67E55D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2724" y="1347448"/>
            <a:ext cx="1354586" cy="361223"/>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a:extLst>
              <a:ext uri="{FF2B5EF4-FFF2-40B4-BE49-F238E27FC236}">
                <a16:creationId xmlns:a16="http://schemas.microsoft.com/office/drawing/2014/main" id="{291C0E2B-31A8-6A0D-34FB-EC4B8C6311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88061" y="1450655"/>
            <a:ext cx="1354585" cy="258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084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C0A3-5A5D-B7EA-C581-99EA129C3CC8}"/>
              </a:ext>
            </a:extLst>
          </p:cNvPr>
          <p:cNvSpPr>
            <a:spLocks noGrp="1"/>
          </p:cNvSpPr>
          <p:nvPr>
            <p:ph type="title"/>
          </p:nvPr>
        </p:nvSpPr>
        <p:spPr/>
        <p:txBody>
          <a:bodyPr/>
          <a:lstStyle/>
          <a:p>
            <a:r>
              <a:rPr lang="en-US" dirty="0"/>
              <a:t>PREFERENCE TEST – SENSORY RESULTS</a:t>
            </a:r>
          </a:p>
        </p:txBody>
      </p:sp>
      <p:sp>
        <p:nvSpPr>
          <p:cNvPr id="3" name="Slide Number Placeholder 2">
            <a:extLst>
              <a:ext uri="{FF2B5EF4-FFF2-40B4-BE49-F238E27FC236}">
                <a16:creationId xmlns:a16="http://schemas.microsoft.com/office/drawing/2014/main" id="{19CCAA83-E75A-9413-00E5-17191DEFB87D}"/>
              </a:ext>
            </a:extLst>
          </p:cNvPr>
          <p:cNvSpPr>
            <a:spLocks noGrp="1"/>
          </p:cNvSpPr>
          <p:nvPr>
            <p:ph type="sldNum" sz="quarter" idx="12"/>
          </p:nvPr>
        </p:nvSpPr>
        <p:spPr/>
        <p:txBody>
          <a:bodyPr/>
          <a:lstStyle/>
          <a:p>
            <a:fld id="{B5915699-0F63-4C61-80D8-C6D5EC39C3C1}" type="slidenum">
              <a:rPr lang="en-US" smtClean="0"/>
              <a:t>24</a:t>
            </a:fld>
            <a:endParaRPr lang="en-US"/>
          </a:p>
        </p:txBody>
      </p:sp>
      <p:graphicFrame>
        <p:nvGraphicFramePr>
          <p:cNvPr id="4" name="Chart 3">
            <a:extLst>
              <a:ext uri="{FF2B5EF4-FFF2-40B4-BE49-F238E27FC236}">
                <a16:creationId xmlns:a16="http://schemas.microsoft.com/office/drawing/2014/main" id="{430140D7-B29A-BEC4-94C2-4BFF2B529FBA}"/>
              </a:ext>
            </a:extLst>
          </p:cNvPr>
          <p:cNvGraphicFramePr/>
          <p:nvPr/>
        </p:nvGraphicFramePr>
        <p:xfrm>
          <a:off x="1825390" y="1173057"/>
          <a:ext cx="8541220" cy="45118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87552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A9EFF-FF4B-4482-802C-35E173FBF473}"/>
              </a:ext>
            </a:extLst>
          </p:cNvPr>
          <p:cNvSpPr>
            <a:spLocks noGrp="1"/>
          </p:cNvSpPr>
          <p:nvPr>
            <p:ph type="title"/>
          </p:nvPr>
        </p:nvSpPr>
        <p:spPr>
          <a:xfrm>
            <a:off x="3370521" y="2794981"/>
            <a:ext cx="8821478" cy="830997"/>
          </a:xfrm>
        </p:spPr>
        <p:txBody>
          <a:bodyPr>
            <a:normAutofit fontScale="90000"/>
          </a:bodyPr>
          <a:lstStyle/>
          <a:p>
            <a:r>
              <a:rPr lang="en-US" dirty="0"/>
              <a:t>Implementation in Your Recipe Design</a:t>
            </a:r>
          </a:p>
        </p:txBody>
      </p:sp>
      <p:sp>
        <p:nvSpPr>
          <p:cNvPr id="3" name="Text Placeholder 2">
            <a:extLst>
              <a:ext uri="{FF2B5EF4-FFF2-40B4-BE49-F238E27FC236}">
                <a16:creationId xmlns:a16="http://schemas.microsoft.com/office/drawing/2014/main" id="{1F9220CE-11B3-4F87-9269-080EA792C85A}"/>
              </a:ext>
            </a:extLst>
          </p:cNvPr>
          <p:cNvSpPr>
            <a:spLocks noGrp="1"/>
          </p:cNvSpPr>
          <p:nvPr>
            <p:ph type="body" idx="1"/>
          </p:nvPr>
        </p:nvSpPr>
        <p:spPr>
          <a:xfrm>
            <a:off x="4412512" y="3774559"/>
            <a:ext cx="7779486" cy="414670"/>
          </a:xfrm>
        </p:spPr>
        <p:txBody>
          <a:bodyPr>
            <a:normAutofit fontScale="92500" lnSpcReduction="10000"/>
          </a:bodyPr>
          <a:lstStyle/>
          <a:p>
            <a:endParaRPr lang="en-US" dirty="0"/>
          </a:p>
        </p:txBody>
      </p:sp>
    </p:spTree>
    <p:extLst>
      <p:ext uri="{BB962C8B-B14F-4D97-AF65-F5344CB8AC3E}">
        <p14:creationId xmlns:p14="http://schemas.microsoft.com/office/powerpoint/2010/main" val="39479064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42C84-4C9B-19AE-4D8A-A0B68518697A}"/>
              </a:ext>
            </a:extLst>
          </p:cNvPr>
          <p:cNvSpPr>
            <a:spLocks noGrp="1"/>
          </p:cNvSpPr>
          <p:nvPr>
            <p:ph type="title"/>
          </p:nvPr>
        </p:nvSpPr>
        <p:spPr/>
        <p:txBody>
          <a:bodyPr/>
          <a:lstStyle/>
          <a:p>
            <a:r>
              <a:rPr lang="en-US" dirty="0"/>
              <a:t>THEORETICAL VARIETY SWAPS</a:t>
            </a:r>
          </a:p>
        </p:txBody>
      </p:sp>
      <p:sp>
        <p:nvSpPr>
          <p:cNvPr id="3" name="Slide Number Placeholder 2">
            <a:extLst>
              <a:ext uri="{FF2B5EF4-FFF2-40B4-BE49-F238E27FC236}">
                <a16:creationId xmlns:a16="http://schemas.microsoft.com/office/drawing/2014/main" id="{893DCC65-5960-F7EB-2999-8064B5B1E996}"/>
              </a:ext>
            </a:extLst>
          </p:cNvPr>
          <p:cNvSpPr>
            <a:spLocks noGrp="1"/>
          </p:cNvSpPr>
          <p:nvPr>
            <p:ph type="sldNum" sz="quarter" idx="12"/>
          </p:nvPr>
        </p:nvSpPr>
        <p:spPr/>
        <p:txBody>
          <a:bodyPr/>
          <a:lstStyle/>
          <a:p>
            <a:fld id="{B5915699-0F63-4C61-80D8-C6D5EC39C3C1}" type="slidenum">
              <a:rPr lang="en-US" smtClean="0"/>
              <a:t>26</a:t>
            </a:fld>
            <a:endParaRPr lang="en-US"/>
          </a:p>
        </p:txBody>
      </p:sp>
      <p:pic>
        <p:nvPicPr>
          <p:cNvPr id="5" name="Picture 4" descr="A screenshot of a computer&#10;&#10;Description automatically generated">
            <a:extLst>
              <a:ext uri="{FF2B5EF4-FFF2-40B4-BE49-F238E27FC236}">
                <a16:creationId xmlns:a16="http://schemas.microsoft.com/office/drawing/2014/main" id="{EED551D3-3942-2113-ED4F-CDC25156A0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8762" y="1151907"/>
            <a:ext cx="9054475" cy="4554185"/>
          </a:xfrm>
          <a:prstGeom prst="rect">
            <a:avLst/>
          </a:prstGeom>
        </p:spPr>
      </p:pic>
    </p:spTree>
    <p:extLst>
      <p:ext uri="{BB962C8B-B14F-4D97-AF65-F5344CB8AC3E}">
        <p14:creationId xmlns:p14="http://schemas.microsoft.com/office/powerpoint/2010/main" val="5417253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6CED3-32B3-0155-1AC2-5A7E18DFC66F}"/>
              </a:ext>
            </a:extLst>
          </p:cNvPr>
          <p:cNvSpPr>
            <a:spLocks noGrp="1"/>
          </p:cNvSpPr>
          <p:nvPr>
            <p:ph type="title"/>
          </p:nvPr>
        </p:nvSpPr>
        <p:spPr/>
        <p:txBody>
          <a:bodyPr/>
          <a:lstStyle/>
          <a:p>
            <a:r>
              <a:rPr lang="en-US" dirty="0"/>
              <a:t>THEORETICAL VARIETY SWAPS</a:t>
            </a:r>
          </a:p>
        </p:txBody>
      </p:sp>
      <p:sp>
        <p:nvSpPr>
          <p:cNvPr id="3" name="Slide Number Placeholder 2">
            <a:extLst>
              <a:ext uri="{FF2B5EF4-FFF2-40B4-BE49-F238E27FC236}">
                <a16:creationId xmlns:a16="http://schemas.microsoft.com/office/drawing/2014/main" id="{B5C25CE8-B83A-5C7C-8C8A-E478166D39A4}"/>
              </a:ext>
            </a:extLst>
          </p:cNvPr>
          <p:cNvSpPr>
            <a:spLocks noGrp="1"/>
          </p:cNvSpPr>
          <p:nvPr>
            <p:ph type="sldNum" sz="quarter" idx="12"/>
          </p:nvPr>
        </p:nvSpPr>
        <p:spPr/>
        <p:txBody>
          <a:bodyPr/>
          <a:lstStyle/>
          <a:p>
            <a:fld id="{B5915699-0F63-4C61-80D8-C6D5EC39C3C1}" type="slidenum">
              <a:rPr lang="en-US" smtClean="0"/>
              <a:t>27</a:t>
            </a:fld>
            <a:endParaRPr lang="en-US"/>
          </a:p>
        </p:txBody>
      </p:sp>
      <p:pic>
        <p:nvPicPr>
          <p:cNvPr id="5" name="Picture 4" descr="A diagram of different colored bars&#10;&#10;Description automatically generated">
            <a:extLst>
              <a:ext uri="{FF2B5EF4-FFF2-40B4-BE49-F238E27FC236}">
                <a16:creationId xmlns:a16="http://schemas.microsoft.com/office/drawing/2014/main" id="{8E0E89DC-00C5-EEDB-59FF-5DB7D6930E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952" y="1311008"/>
            <a:ext cx="9696095" cy="4864979"/>
          </a:xfrm>
          <a:prstGeom prst="rect">
            <a:avLst/>
          </a:prstGeom>
        </p:spPr>
      </p:pic>
    </p:spTree>
    <p:extLst>
      <p:ext uri="{BB962C8B-B14F-4D97-AF65-F5344CB8AC3E}">
        <p14:creationId xmlns:p14="http://schemas.microsoft.com/office/powerpoint/2010/main" val="17242460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587A5-2427-1A1D-8192-8F0221C17464}"/>
              </a:ext>
            </a:extLst>
          </p:cNvPr>
          <p:cNvSpPr>
            <a:spLocks noGrp="1"/>
          </p:cNvSpPr>
          <p:nvPr>
            <p:ph type="title"/>
          </p:nvPr>
        </p:nvSpPr>
        <p:spPr/>
        <p:txBody>
          <a:bodyPr/>
          <a:lstStyle/>
          <a:p>
            <a:r>
              <a:rPr lang="en-US" dirty="0"/>
              <a:t>NEXT STEPS</a:t>
            </a:r>
          </a:p>
        </p:txBody>
      </p:sp>
      <p:sp>
        <p:nvSpPr>
          <p:cNvPr id="6" name="Content Placeholder 5">
            <a:extLst>
              <a:ext uri="{FF2B5EF4-FFF2-40B4-BE49-F238E27FC236}">
                <a16:creationId xmlns:a16="http://schemas.microsoft.com/office/drawing/2014/main" id="{5EBE933D-8B6D-864C-92B7-39EC44D75F33}"/>
              </a:ext>
            </a:extLst>
          </p:cNvPr>
          <p:cNvSpPr>
            <a:spLocks noGrp="1"/>
          </p:cNvSpPr>
          <p:nvPr>
            <p:ph idx="1"/>
          </p:nvPr>
        </p:nvSpPr>
        <p:spPr/>
        <p:txBody>
          <a:bodyPr/>
          <a:lstStyle/>
          <a:p>
            <a:r>
              <a:rPr lang="en-US" dirty="0"/>
              <a:t>Explore the theoretically variety swaps with in-depth brewing trials​</a:t>
            </a:r>
          </a:p>
          <a:p>
            <a:endParaRPr lang="en-US" dirty="0"/>
          </a:p>
          <a:p>
            <a:r>
              <a:rPr lang="en-US" dirty="0"/>
              <a:t>Continue to research </a:t>
            </a:r>
            <a:r>
              <a:rPr lang="en-US" dirty="0" err="1"/>
              <a:t>Survivables</a:t>
            </a:r>
            <a:r>
              <a:rPr lang="en-US" dirty="0"/>
              <a:t> compounds​</a:t>
            </a:r>
          </a:p>
          <a:p>
            <a:endParaRPr lang="en-US" dirty="0"/>
          </a:p>
          <a:p>
            <a:pPr lvl="1"/>
            <a:r>
              <a:rPr lang="en-US" dirty="0"/>
              <a:t>There might be more!​</a:t>
            </a:r>
          </a:p>
          <a:p>
            <a:endParaRPr lang="en-US" dirty="0"/>
          </a:p>
          <a:p>
            <a:r>
              <a:rPr lang="en-US" dirty="0"/>
              <a:t>Collaborate with brewers to verify our findings in commercial scale trials</a:t>
            </a:r>
          </a:p>
          <a:p>
            <a:endParaRPr lang="en-US" dirty="0"/>
          </a:p>
        </p:txBody>
      </p:sp>
      <p:sp>
        <p:nvSpPr>
          <p:cNvPr id="3" name="Slide Number Placeholder 2">
            <a:extLst>
              <a:ext uri="{FF2B5EF4-FFF2-40B4-BE49-F238E27FC236}">
                <a16:creationId xmlns:a16="http://schemas.microsoft.com/office/drawing/2014/main" id="{ED8F0CFC-8459-9C9F-C031-754FCC1D27E2}"/>
              </a:ext>
            </a:extLst>
          </p:cNvPr>
          <p:cNvSpPr>
            <a:spLocks noGrp="1"/>
          </p:cNvSpPr>
          <p:nvPr>
            <p:ph type="sldNum" sz="quarter" idx="12"/>
          </p:nvPr>
        </p:nvSpPr>
        <p:spPr/>
        <p:txBody>
          <a:bodyPr/>
          <a:lstStyle/>
          <a:p>
            <a:fld id="{B5915699-0F63-4C61-80D8-C6D5EC39C3C1}" type="slidenum">
              <a:rPr lang="en-US" smtClean="0"/>
              <a:t>28</a:t>
            </a:fld>
            <a:endParaRPr lang="en-US"/>
          </a:p>
        </p:txBody>
      </p:sp>
      <p:pic>
        <p:nvPicPr>
          <p:cNvPr id="9" name="Picture Placeholder 8" descr="A person using a cell phone&#10;&#10;Description automatically generated">
            <a:extLst>
              <a:ext uri="{FF2B5EF4-FFF2-40B4-BE49-F238E27FC236}">
                <a16:creationId xmlns:a16="http://schemas.microsoft.com/office/drawing/2014/main" id="{08EC192D-2674-FE56-76E9-27395D723D4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624" r="20624"/>
          <a:stretch>
            <a:fillRect/>
          </a:stretch>
        </p:blipFill>
        <p:spPr/>
      </p:pic>
    </p:spTree>
    <p:extLst>
      <p:ext uri="{BB962C8B-B14F-4D97-AF65-F5344CB8AC3E}">
        <p14:creationId xmlns:p14="http://schemas.microsoft.com/office/powerpoint/2010/main" val="6052437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89217-E69A-8040-DA5D-BA3FD990A139}"/>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F729D080-1737-24FF-1E57-B3B470428B6A}"/>
              </a:ext>
            </a:extLst>
          </p:cNvPr>
          <p:cNvSpPr>
            <a:spLocks noGrp="1"/>
          </p:cNvSpPr>
          <p:nvPr>
            <p:ph idx="1"/>
          </p:nvPr>
        </p:nvSpPr>
        <p:spPr/>
        <p:txBody>
          <a:bodyPr>
            <a:normAutofit lnSpcReduction="10000"/>
          </a:bodyPr>
          <a:lstStyle/>
          <a:p>
            <a:r>
              <a:rPr lang="en-US" dirty="0"/>
              <a:t>Patrick Jensen and Jaqueline Brummett for the creation of the </a:t>
            </a:r>
            <a:r>
              <a:rPr lang="en-US" dirty="0" err="1"/>
              <a:t>Survivables</a:t>
            </a:r>
            <a:r>
              <a:rPr lang="en-US" dirty="0"/>
              <a:t> methods and for running the chemical analyses​</a:t>
            </a:r>
          </a:p>
          <a:p>
            <a:endParaRPr lang="en-US" dirty="0"/>
          </a:p>
          <a:p>
            <a:r>
              <a:rPr lang="en-US" dirty="0"/>
              <a:t>Tiffany </a:t>
            </a:r>
            <a:r>
              <a:rPr lang="en-US" dirty="0" err="1"/>
              <a:t>Pitra</a:t>
            </a:r>
            <a:r>
              <a:rPr lang="en-US" dirty="0"/>
              <a:t> for building a sensory program that makes YCH look good</a:t>
            </a:r>
          </a:p>
          <a:p>
            <a:endParaRPr lang="en-US" dirty="0"/>
          </a:p>
          <a:p>
            <a:r>
              <a:rPr lang="en-US" dirty="0"/>
              <a:t>YCH Beer Sensory Panelists for tirelessly tasting beer, and Dominic Wise for tirelessly serving it to them​</a:t>
            </a:r>
          </a:p>
          <a:p>
            <a:endParaRPr lang="en-US" dirty="0"/>
          </a:p>
          <a:p>
            <a:r>
              <a:rPr lang="en-US" dirty="0"/>
              <a:t>Tommy </a:t>
            </a:r>
            <a:r>
              <a:rPr lang="en-US" dirty="0" err="1"/>
              <a:t>Yancone</a:t>
            </a:r>
            <a:r>
              <a:rPr lang="en-US" dirty="0"/>
              <a:t> for making the pretty graphs</a:t>
            </a:r>
          </a:p>
        </p:txBody>
      </p:sp>
      <p:sp>
        <p:nvSpPr>
          <p:cNvPr id="4" name="Slide Number Placeholder 3">
            <a:extLst>
              <a:ext uri="{FF2B5EF4-FFF2-40B4-BE49-F238E27FC236}">
                <a16:creationId xmlns:a16="http://schemas.microsoft.com/office/drawing/2014/main" id="{6FE635CB-A4F6-B4D8-4788-4E4B2A9FA782}"/>
              </a:ext>
            </a:extLst>
          </p:cNvPr>
          <p:cNvSpPr>
            <a:spLocks noGrp="1"/>
          </p:cNvSpPr>
          <p:nvPr>
            <p:ph type="sldNum" sz="quarter" idx="12"/>
          </p:nvPr>
        </p:nvSpPr>
        <p:spPr/>
        <p:txBody>
          <a:bodyPr/>
          <a:lstStyle/>
          <a:p>
            <a:fld id="{B5915699-0F63-4C61-80D8-C6D5EC39C3C1}" type="slidenum">
              <a:rPr lang="en-US" smtClean="0"/>
              <a:t>29</a:t>
            </a:fld>
            <a:endParaRPr lang="en-US"/>
          </a:p>
        </p:txBody>
      </p:sp>
      <p:pic>
        <p:nvPicPr>
          <p:cNvPr id="11" name="Picture Placeholder 10" descr="A person pouring a drink from a beer tap&#10;&#10;Description automatically generated">
            <a:extLst>
              <a:ext uri="{FF2B5EF4-FFF2-40B4-BE49-F238E27FC236}">
                <a16:creationId xmlns:a16="http://schemas.microsoft.com/office/drawing/2014/main" id="{CF3FA1C9-D45C-4C68-4E2E-F5B33CB7BA3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6113" r="26113"/>
          <a:stretch>
            <a:fillRect/>
          </a:stretch>
        </p:blipFill>
        <p:spPr>
          <a:xfrm>
            <a:off x="8656460" y="1335430"/>
            <a:ext cx="3535540" cy="3921254"/>
          </a:xfrm>
        </p:spPr>
      </p:pic>
    </p:spTree>
    <p:extLst>
      <p:ext uri="{BB962C8B-B14F-4D97-AF65-F5344CB8AC3E}">
        <p14:creationId xmlns:p14="http://schemas.microsoft.com/office/powerpoint/2010/main" val="1169290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1F8534D-D272-3B1E-0373-145AD4705753}"/>
              </a:ext>
            </a:extLst>
          </p:cNvPr>
          <p:cNvSpPr>
            <a:spLocks noGrp="1"/>
          </p:cNvSpPr>
          <p:nvPr>
            <p:ph type="title"/>
          </p:nvPr>
        </p:nvSpPr>
        <p:spPr/>
        <p:txBody>
          <a:bodyPr/>
          <a:lstStyle/>
          <a:p>
            <a:r>
              <a:rPr lang="en-US" dirty="0"/>
              <a:t>AGENDA</a:t>
            </a:r>
          </a:p>
        </p:txBody>
      </p:sp>
      <p:sp>
        <p:nvSpPr>
          <p:cNvPr id="6" name="Content Placeholder 5">
            <a:extLst>
              <a:ext uri="{FF2B5EF4-FFF2-40B4-BE49-F238E27FC236}">
                <a16:creationId xmlns:a16="http://schemas.microsoft.com/office/drawing/2014/main" id="{B20C6F6F-1995-4518-844E-A51228AAB453}"/>
              </a:ext>
            </a:extLst>
          </p:cNvPr>
          <p:cNvSpPr>
            <a:spLocks noGrp="1"/>
          </p:cNvSpPr>
          <p:nvPr>
            <p:ph idx="1"/>
          </p:nvPr>
        </p:nvSpPr>
        <p:spPr/>
        <p:txBody>
          <a:bodyPr>
            <a:normAutofit/>
          </a:bodyPr>
          <a:lstStyle/>
          <a:p>
            <a:pPr marL="0" indent="0">
              <a:buNone/>
            </a:pPr>
            <a:endParaRPr lang="en-US" sz="2800" dirty="0"/>
          </a:p>
          <a:p>
            <a:pPr marL="457200" indent="-457200">
              <a:buFont typeface="+mj-lt"/>
              <a:buAutoNum type="arabicPeriod"/>
            </a:pPr>
            <a:r>
              <a:rPr lang="en-US" sz="2800" dirty="0"/>
              <a:t>Describe “</a:t>
            </a:r>
            <a:r>
              <a:rPr lang="en-US" sz="2800" dirty="0" err="1"/>
              <a:t>Survivables</a:t>
            </a:r>
            <a:r>
              <a:rPr lang="en-US" sz="2800" dirty="0"/>
              <a:t>” Framework and Utility</a:t>
            </a:r>
          </a:p>
          <a:p>
            <a:pPr marL="457200" indent="-457200">
              <a:buFont typeface="+mj-lt"/>
              <a:buAutoNum type="arabicPeriod"/>
            </a:pPr>
            <a:r>
              <a:rPr lang="en-US" sz="2800" dirty="0"/>
              <a:t>Outline Research Project and Discuss Results</a:t>
            </a:r>
          </a:p>
          <a:p>
            <a:pPr marL="457200" indent="-457200">
              <a:buFont typeface="+mj-lt"/>
              <a:buAutoNum type="arabicPeriod"/>
            </a:pPr>
            <a:r>
              <a:rPr lang="en-US" sz="2800" dirty="0"/>
              <a:t>Suggestions for Implementation in Your Recipe Design Process</a:t>
            </a:r>
          </a:p>
        </p:txBody>
      </p:sp>
      <p:sp>
        <p:nvSpPr>
          <p:cNvPr id="4" name="Slide Number Placeholder 3">
            <a:extLst>
              <a:ext uri="{FF2B5EF4-FFF2-40B4-BE49-F238E27FC236}">
                <a16:creationId xmlns:a16="http://schemas.microsoft.com/office/drawing/2014/main" id="{FACD89D0-E3E4-7024-5A0E-1694EF130BFC}"/>
              </a:ext>
            </a:extLst>
          </p:cNvPr>
          <p:cNvSpPr>
            <a:spLocks noGrp="1"/>
          </p:cNvSpPr>
          <p:nvPr>
            <p:ph type="sldNum" sz="quarter" idx="12"/>
          </p:nvPr>
        </p:nvSpPr>
        <p:spPr/>
        <p:txBody>
          <a:bodyPr/>
          <a:lstStyle/>
          <a:p>
            <a:fld id="{B5915699-0F63-4C61-80D8-C6D5EC39C3C1}" type="slidenum">
              <a:rPr lang="en-US" smtClean="0"/>
              <a:t>3</a:t>
            </a:fld>
            <a:endParaRPr lang="en-US"/>
          </a:p>
        </p:txBody>
      </p:sp>
      <p:pic>
        <p:nvPicPr>
          <p:cNvPr id="13" name="Picture Placeholder 12" descr="A group of people working in a field of tall trees&#10;&#10;Description automatically generated">
            <a:extLst>
              <a:ext uri="{FF2B5EF4-FFF2-40B4-BE49-F238E27FC236}">
                <a16:creationId xmlns:a16="http://schemas.microsoft.com/office/drawing/2014/main" id="{D1B68F09-8A7C-178E-3AB5-8B693E0D07D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376" r="3376"/>
          <a:stretch>
            <a:fillRect/>
          </a:stretch>
        </p:blipFill>
        <p:spPr/>
      </p:pic>
    </p:spTree>
    <p:extLst>
      <p:ext uri="{BB962C8B-B14F-4D97-AF65-F5344CB8AC3E}">
        <p14:creationId xmlns:p14="http://schemas.microsoft.com/office/powerpoint/2010/main" val="3779442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6EF35-5AA1-4D91-A124-F3EC6D872485}"/>
              </a:ext>
            </a:extLst>
          </p:cNvPr>
          <p:cNvSpPr>
            <a:spLocks noGrp="1"/>
          </p:cNvSpPr>
          <p:nvPr>
            <p:ph type="title"/>
          </p:nvPr>
        </p:nvSpPr>
        <p:spPr/>
        <p:txBody>
          <a:bodyPr/>
          <a:lstStyle/>
          <a:p>
            <a:r>
              <a:rPr lang="en-US" dirty="0"/>
              <a:t>RESOURCES</a:t>
            </a:r>
          </a:p>
        </p:txBody>
      </p:sp>
      <p:sp>
        <p:nvSpPr>
          <p:cNvPr id="4" name="Slide Number Placeholder 3">
            <a:extLst>
              <a:ext uri="{FF2B5EF4-FFF2-40B4-BE49-F238E27FC236}">
                <a16:creationId xmlns:a16="http://schemas.microsoft.com/office/drawing/2014/main" id="{7CEAC7CE-1053-48E6-A348-4A8ED14A2354}"/>
              </a:ext>
            </a:extLst>
          </p:cNvPr>
          <p:cNvSpPr>
            <a:spLocks noGrp="1"/>
          </p:cNvSpPr>
          <p:nvPr>
            <p:ph type="sldNum" sz="quarter" idx="12"/>
          </p:nvPr>
        </p:nvSpPr>
        <p:spPr/>
        <p:txBody>
          <a:bodyPr/>
          <a:lstStyle/>
          <a:p>
            <a:fld id="{0E9987EA-89AE-4521-A4A1-59C7EEEFA47E}" type="slidenum">
              <a:rPr lang="en-US" smtClean="0"/>
              <a:pPr/>
              <a:t>30</a:t>
            </a:fld>
            <a:endParaRPr lang="en-US" dirty="0"/>
          </a:p>
        </p:txBody>
      </p:sp>
      <p:pic>
        <p:nvPicPr>
          <p:cNvPr id="12" name="Picture Placeholder 11">
            <a:extLst>
              <a:ext uri="{FF2B5EF4-FFF2-40B4-BE49-F238E27FC236}">
                <a16:creationId xmlns:a16="http://schemas.microsoft.com/office/drawing/2014/main" id="{BE5FDA6F-A83C-4B51-8966-72DD90EEDF0B}"/>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3967" r="13967"/>
          <a:stretch/>
        </p:blipFill>
        <p:spPr>
          <a:ln>
            <a:solidFill>
              <a:srgbClr val="E0EAAE"/>
            </a:solidFill>
          </a:ln>
        </p:spPr>
      </p:pic>
      <p:sp>
        <p:nvSpPr>
          <p:cNvPr id="5" name="TextBox 4">
            <a:extLst>
              <a:ext uri="{FF2B5EF4-FFF2-40B4-BE49-F238E27FC236}">
                <a16:creationId xmlns:a16="http://schemas.microsoft.com/office/drawing/2014/main" id="{64B479E5-6C72-E960-694F-6A52B5F35EC3}"/>
              </a:ext>
            </a:extLst>
          </p:cNvPr>
          <p:cNvSpPr txBox="1"/>
          <p:nvPr/>
        </p:nvSpPr>
        <p:spPr>
          <a:xfrm>
            <a:off x="1136878" y="1861850"/>
            <a:ext cx="6502017" cy="3785652"/>
          </a:xfrm>
          <a:prstGeom prst="rect">
            <a:avLst/>
          </a:prstGeom>
          <a:noFill/>
        </p:spPr>
        <p:txBody>
          <a:bodyPr wrap="square" rtlCol="0">
            <a:spAutoFit/>
          </a:bodyPr>
          <a:lstStyle/>
          <a:p>
            <a:pPr algn="ctr"/>
            <a:r>
              <a:rPr lang="en-US" sz="2400" dirty="0"/>
              <a:t>YCH Sensory:</a:t>
            </a:r>
          </a:p>
          <a:p>
            <a:pPr algn="ctr"/>
            <a:r>
              <a:rPr lang="en-US" sz="2400" dirty="0">
                <a:hlinkClick r:id="rId4"/>
              </a:rPr>
              <a:t>sensory@yakimachief.com</a:t>
            </a:r>
            <a:endParaRPr lang="en-US" sz="2400" dirty="0"/>
          </a:p>
          <a:p>
            <a:pPr algn="ctr"/>
            <a:endParaRPr lang="en-US" sz="2400" dirty="0"/>
          </a:p>
          <a:p>
            <a:pPr algn="ctr"/>
            <a:r>
              <a:rPr lang="en-US" sz="2400" dirty="0"/>
              <a:t>YCH Brewing Help:</a:t>
            </a:r>
          </a:p>
          <a:p>
            <a:pPr algn="ctr"/>
            <a:r>
              <a:rPr lang="en-US" sz="2400" dirty="0">
                <a:hlinkClick r:id="rId5"/>
              </a:rPr>
              <a:t>brewinghelp@yakimacheif.com</a:t>
            </a:r>
            <a:endParaRPr lang="en-US" sz="2400" dirty="0"/>
          </a:p>
          <a:p>
            <a:pPr algn="ctr"/>
            <a:endParaRPr lang="en-US" sz="2400" dirty="0"/>
          </a:p>
          <a:p>
            <a:pPr algn="ctr"/>
            <a:r>
              <a:rPr lang="en-US" sz="2400" dirty="0"/>
              <a:t>Me:</a:t>
            </a:r>
          </a:p>
          <a:p>
            <a:pPr algn="ctr"/>
            <a:r>
              <a:rPr lang="en-US" sz="2400" dirty="0">
                <a:hlinkClick r:id="rId6"/>
              </a:rPr>
              <a:t>sydney.masovero@yakimachief.com</a:t>
            </a:r>
            <a:endParaRPr lang="en-US" sz="2400" dirty="0"/>
          </a:p>
          <a:p>
            <a:pPr algn="ctr"/>
            <a:endParaRPr lang="en-US" sz="2400" dirty="0"/>
          </a:p>
          <a:p>
            <a:pPr algn="ctr"/>
            <a:r>
              <a:rPr lang="en-US" sz="2400" dirty="0"/>
              <a:t> </a:t>
            </a:r>
          </a:p>
        </p:txBody>
      </p:sp>
    </p:spTree>
    <p:extLst>
      <p:ext uri="{BB962C8B-B14F-4D97-AF65-F5344CB8AC3E}">
        <p14:creationId xmlns:p14="http://schemas.microsoft.com/office/powerpoint/2010/main" val="11561602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68126-B979-9085-D2C7-CF1182245059}"/>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8BA91494-1519-FD6F-4AF1-78EA0BDC92DE}"/>
              </a:ext>
            </a:extLst>
          </p:cNvPr>
          <p:cNvSpPr>
            <a:spLocks noGrp="1"/>
          </p:cNvSpPr>
          <p:nvPr>
            <p:ph idx="1"/>
          </p:nvPr>
        </p:nvSpPr>
        <p:spPr>
          <a:xfrm>
            <a:off x="495300" y="1485900"/>
            <a:ext cx="7260575" cy="4764024"/>
          </a:xfrm>
        </p:spPr>
        <p:txBody>
          <a:bodyPr/>
          <a:lstStyle/>
          <a:p>
            <a:pPr marL="28575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lumMod val="65000"/>
                  <a:lumOff val="35000"/>
                </a:prstClr>
              </a:solidFill>
              <a:effectLst/>
              <a:uLnTx/>
              <a:uFillTx/>
              <a:latin typeface="Verdana"/>
              <a:ea typeface="+mn-ea"/>
              <a:cs typeface="+mn-cs"/>
            </a:endParaRPr>
          </a:p>
          <a:p>
            <a:pPr marL="51435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Verdana"/>
                <a:ea typeface="+mn-ea"/>
                <a:cs typeface="+mn-cs"/>
              </a:rPr>
              <a:t>Aitken, R. A., Bruce, A., Harris, J. O., &amp; Seaton, J. C. (1970). Hop-derived materials in beer. Journal of the Institute of Brewing, 76(1), 29–36. https://doi.org/10.1002/j.2050-0416.1970.tb03255.x ​</a:t>
            </a:r>
          </a:p>
          <a:p>
            <a:pPr marL="51435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lumMod val="65000"/>
                  <a:lumOff val="35000"/>
                </a:prstClr>
              </a:solidFill>
              <a:effectLst/>
              <a:uLnTx/>
              <a:uFillTx/>
              <a:latin typeface="Verdana"/>
              <a:ea typeface="+mn-ea"/>
              <a:cs typeface="+mn-cs"/>
            </a:endParaRPr>
          </a:p>
          <a:p>
            <a:pPr marL="51435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black">
                    <a:lumMod val="65000"/>
                    <a:lumOff val="35000"/>
                  </a:prstClr>
                </a:solidFill>
                <a:effectLst/>
                <a:uLnTx/>
                <a:uFillTx/>
                <a:latin typeface="Verdana"/>
                <a:ea typeface="+mn-ea"/>
                <a:cs typeface="+mn-cs"/>
              </a:rPr>
              <a:t>Takoi</a:t>
            </a:r>
            <a:r>
              <a:rPr kumimoji="0" lang="en-US" sz="1600" b="0" i="0" u="none" strike="noStrike" kern="1200" cap="none" spc="0" normalizeH="0" baseline="0" noProof="0" dirty="0">
                <a:ln>
                  <a:noFill/>
                </a:ln>
                <a:solidFill>
                  <a:prstClr val="black">
                    <a:lumMod val="65000"/>
                    <a:lumOff val="35000"/>
                  </a:prstClr>
                </a:solidFill>
                <a:effectLst/>
                <a:uLnTx/>
                <a:uFillTx/>
                <a:latin typeface="Verdana"/>
                <a:ea typeface="+mn-ea"/>
                <a:cs typeface="+mn-cs"/>
              </a:rPr>
              <a:t>, K., </a:t>
            </a:r>
            <a:r>
              <a:rPr kumimoji="0" lang="en-US" sz="1600" b="0" i="0" u="none" strike="noStrike" kern="1200" cap="none" spc="0" normalizeH="0" baseline="0" noProof="0" dirty="0" err="1">
                <a:ln>
                  <a:noFill/>
                </a:ln>
                <a:solidFill>
                  <a:prstClr val="black">
                    <a:lumMod val="65000"/>
                    <a:lumOff val="35000"/>
                  </a:prstClr>
                </a:solidFill>
                <a:effectLst/>
                <a:uLnTx/>
                <a:uFillTx/>
                <a:latin typeface="Verdana"/>
                <a:ea typeface="+mn-ea"/>
                <a:cs typeface="+mn-cs"/>
              </a:rPr>
              <a:t>Itoga</a:t>
            </a:r>
            <a:r>
              <a:rPr kumimoji="0" lang="en-US" sz="1600" b="0" i="0" u="none" strike="noStrike" kern="1200" cap="none" spc="0" normalizeH="0" baseline="0" noProof="0" dirty="0">
                <a:ln>
                  <a:noFill/>
                </a:ln>
                <a:solidFill>
                  <a:prstClr val="black">
                    <a:lumMod val="65000"/>
                    <a:lumOff val="35000"/>
                  </a:prstClr>
                </a:solidFill>
                <a:effectLst/>
                <a:uLnTx/>
                <a:uFillTx/>
                <a:latin typeface="Verdana"/>
                <a:ea typeface="+mn-ea"/>
                <a:cs typeface="+mn-cs"/>
              </a:rPr>
              <a:t>, Y., </a:t>
            </a:r>
            <a:r>
              <a:rPr kumimoji="0" lang="en-US" sz="1600" b="0" i="0" u="none" strike="noStrike" kern="1200" cap="none" spc="0" normalizeH="0" baseline="0" noProof="0" dirty="0" err="1">
                <a:ln>
                  <a:noFill/>
                </a:ln>
                <a:solidFill>
                  <a:prstClr val="black">
                    <a:lumMod val="65000"/>
                    <a:lumOff val="35000"/>
                  </a:prstClr>
                </a:solidFill>
                <a:effectLst/>
                <a:uLnTx/>
                <a:uFillTx/>
                <a:latin typeface="Verdana"/>
                <a:ea typeface="+mn-ea"/>
                <a:cs typeface="+mn-cs"/>
              </a:rPr>
              <a:t>Koie</a:t>
            </a:r>
            <a:r>
              <a:rPr kumimoji="0" lang="en-US" sz="1600" b="0" i="0" u="none" strike="noStrike" kern="1200" cap="none" spc="0" normalizeH="0" baseline="0" noProof="0" dirty="0">
                <a:ln>
                  <a:noFill/>
                </a:ln>
                <a:solidFill>
                  <a:prstClr val="black">
                    <a:lumMod val="65000"/>
                    <a:lumOff val="35000"/>
                  </a:prstClr>
                </a:solidFill>
                <a:effectLst/>
                <a:uLnTx/>
                <a:uFillTx/>
                <a:latin typeface="Verdana"/>
                <a:ea typeface="+mn-ea"/>
                <a:cs typeface="+mn-cs"/>
              </a:rPr>
              <a:t>, K., Kosugi, T., </a:t>
            </a:r>
            <a:r>
              <a:rPr kumimoji="0" lang="en-US" sz="1600" b="0" i="0" u="none" strike="noStrike" kern="1200" cap="none" spc="0" normalizeH="0" baseline="0" noProof="0" dirty="0" err="1">
                <a:ln>
                  <a:noFill/>
                </a:ln>
                <a:solidFill>
                  <a:prstClr val="black">
                    <a:lumMod val="65000"/>
                    <a:lumOff val="35000"/>
                  </a:prstClr>
                </a:solidFill>
                <a:effectLst/>
                <a:uLnTx/>
                <a:uFillTx/>
                <a:latin typeface="Verdana"/>
                <a:ea typeface="+mn-ea"/>
                <a:cs typeface="+mn-cs"/>
              </a:rPr>
              <a:t>Shimase</a:t>
            </a:r>
            <a:r>
              <a:rPr kumimoji="0" lang="en-US" sz="1600" b="0" i="0" u="none" strike="noStrike" kern="1200" cap="none" spc="0" normalizeH="0" baseline="0" noProof="0" dirty="0">
                <a:ln>
                  <a:noFill/>
                </a:ln>
                <a:solidFill>
                  <a:prstClr val="black">
                    <a:lumMod val="65000"/>
                    <a:lumOff val="35000"/>
                  </a:prstClr>
                </a:solidFill>
                <a:effectLst/>
                <a:uLnTx/>
                <a:uFillTx/>
                <a:latin typeface="Verdana"/>
                <a:ea typeface="+mn-ea"/>
                <a:cs typeface="+mn-cs"/>
              </a:rPr>
              <a:t>, M., Katayama, Y., Nakayama, Y.; </a:t>
            </a:r>
            <a:r>
              <a:rPr kumimoji="0" lang="en-US" sz="1600" b="0" i="0" u="none" strike="noStrike" kern="1200" cap="none" spc="0" normalizeH="0" baseline="0" noProof="0" dirty="0" err="1">
                <a:ln>
                  <a:noFill/>
                </a:ln>
                <a:solidFill>
                  <a:prstClr val="black">
                    <a:lumMod val="65000"/>
                    <a:lumOff val="35000"/>
                  </a:prstClr>
                </a:solidFill>
                <a:effectLst/>
                <a:uLnTx/>
                <a:uFillTx/>
                <a:latin typeface="Verdana"/>
                <a:ea typeface="+mn-ea"/>
                <a:cs typeface="+mn-cs"/>
              </a:rPr>
              <a:t>Watari</a:t>
            </a:r>
            <a:r>
              <a:rPr kumimoji="0" lang="en-US" sz="1600" b="0" i="0" u="none" strike="noStrike" kern="1200" cap="none" spc="0" normalizeH="0" baseline="0" noProof="0" dirty="0">
                <a:ln>
                  <a:noFill/>
                </a:ln>
                <a:solidFill>
                  <a:prstClr val="black">
                    <a:lumMod val="65000"/>
                    <a:lumOff val="35000"/>
                  </a:prstClr>
                </a:solidFill>
                <a:effectLst/>
                <a:uLnTx/>
                <a:uFillTx/>
                <a:latin typeface="Verdana"/>
                <a:ea typeface="+mn-ea"/>
                <a:cs typeface="+mn-cs"/>
              </a:rPr>
              <a:t>, J. (2010). The contribution of geraniol metabolism to the citrus </a:t>
            </a:r>
            <a:r>
              <a:rPr kumimoji="0" lang="en-US" sz="1600" b="0" i="0" u="none" strike="noStrike" kern="1200" cap="none" spc="0" normalizeH="0" baseline="0" noProof="0" dirty="0" err="1">
                <a:ln>
                  <a:noFill/>
                </a:ln>
                <a:solidFill>
                  <a:prstClr val="black">
                    <a:lumMod val="65000"/>
                    <a:lumOff val="35000"/>
                  </a:prstClr>
                </a:solidFill>
                <a:effectLst/>
                <a:uLnTx/>
                <a:uFillTx/>
                <a:latin typeface="Verdana"/>
                <a:ea typeface="+mn-ea"/>
                <a:cs typeface="+mn-cs"/>
              </a:rPr>
              <a:t>flavour</a:t>
            </a:r>
            <a:r>
              <a:rPr kumimoji="0" lang="en-US" sz="1600" b="0" i="0" u="none" strike="noStrike" kern="1200" cap="none" spc="0" normalizeH="0" baseline="0" noProof="0" dirty="0">
                <a:ln>
                  <a:noFill/>
                </a:ln>
                <a:solidFill>
                  <a:prstClr val="black">
                    <a:lumMod val="65000"/>
                    <a:lumOff val="35000"/>
                  </a:prstClr>
                </a:solidFill>
                <a:effectLst/>
                <a:uLnTx/>
                <a:uFillTx/>
                <a:latin typeface="Verdana"/>
                <a:ea typeface="+mn-ea"/>
                <a:cs typeface="+mn-cs"/>
              </a:rPr>
              <a:t> of beer: Synergy of geraniol and </a:t>
            </a:r>
            <a:r>
              <a:rPr kumimoji="0" lang="el-GR" sz="1600" b="0" i="0" u="none" strike="noStrike" kern="1200" cap="none" spc="0" normalizeH="0" baseline="0" noProof="0" dirty="0">
                <a:ln>
                  <a:noFill/>
                </a:ln>
                <a:solidFill>
                  <a:prstClr val="black">
                    <a:lumMod val="65000"/>
                    <a:lumOff val="35000"/>
                  </a:prstClr>
                </a:solidFill>
                <a:effectLst/>
                <a:uLnTx/>
                <a:uFillTx/>
                <a:latin typeface="Verdana"/>
                <a:ea typeface="+mn-ea"/>
                <a:cs typeface="+mn-cs"/>
              </a:rPr>
              <a:t>β-</a:t>
            </a:r>
            <a:r>
              <a:rPr kumimoji="0" lang="en-US" sz="1600" b="0" i="0" u="none" strike="noStrike" kern="1200" cap="none" spc="0" normalizeH="0" baseline="0" noProof="0" dirty="0">
                <a:ln>
                  <a:noFill/>
                </a:ln>
                <a:solidFill>
                  <a:prstClr val="black">
                    <a:lumMod val="65000"/>
                    <a:lumOff val="35000"/>
                  </a:prstClr>
                </a:solidFill>
                <a:effectLst/>
                <a:uLnTx/>
                <a:uFillTx/>
                <a:latin typeface="Verdana"/>
                <a:ea typeface="+mn-ea"/>
                <a:cs typeface="+mn-cs"/>
              </a:rPr>
              <a:t>citronellol under coexistence with excess linalool. Journal of the Institute of Brewing, 116(3), 251–260. https://doi.org/10.1002/j.2050-0416.2010.tb00428.x ​</a:t>
            </a:r>
          </a:p>
          <a:p>
            <a:pPr marL="28575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lumMod val="65000"/>
                  <a:lumOff val="35000"/>
                </a:prstClr>
              </a:solidFill>
              <a:effectLst/>
              <a:uLnTx/>
              <a:uFillTx/>
              <a:latin typeface="Verdana"/>
              <a:ea typeface="+mn-ea"/>
              <a:cs typeface="+mn-cs"/>
            </a:endParaRPr>
          </a:p>
          <a:p>
            <a:pPr marL="51435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Verdana"/>
                <a:ea typeface="+mn-ea"/>
                <a:cs typeface="+mn-cs"/>
              </a:rPr>
              <a:t>Sharp, D. C., </a:t>
            </a:r>
            <a:r>
              <a:rPr kumimoji="0" lang="en-US" sz="1600" b="0" i="0" u="none" strike="noStrike" kern="1200" cap="none" spc="0" normalizeH="0" baseline="0" noProof="0" dirty="0" err="1">
                <a:ln>
                  <a:noFill/>
                </a:ln>
                <a:solidFill>
                  <a:prstClr val="black">
                    <a:lumMod val="65000"/>
                    <a:lumOff val="35000"/>
                  </a:prstClr>
                </a:solidFill>
                <a:effectLst/>
                <a:uLnTx/>
                <a:uFillTx/>
                <a:latin typeface="Verdana"/>
                <a:ea typeface="+mn-ea"/>
                <a:cs typeface="+mn-cs"/>
              </a:rPr>
              <a:t>Steensels</a:t>
            </a:r>
            <a:r>
              <a:rPr kumimoji="0" lang="en-US" sz="1600" b="0" i="0" u="none" strike="noStrike" kern="1200" cap="none" spc="0" normalizeH="0" baseline="0" noProof="0" dirty="0">
                <a:ln>
                  <a:noFill/>
                </a:ln>
                <a:solidFill>
                  <a:prstClr val="black">
                    <a:lumMod val="65000"/>
                    <a:lumOff val="35000"/>
                  </a:prstClr>
                </a:solidFill>
                <a:effectLst/>
                <a:uLnTx/>
                <a:uFillTx/>
                <a:latin typeface="Verdana"/>
                <a:ea typeface="+mn-ea"/>
                <a:cs typeface="+mn-cs"/>
              </a:rPr>
              <a:t>, J., </a:t>
            </a:r>
            <a:r>
              <a:rPr kumimoji="0" lang="en-US" sz="1600" b="0" i="0" u="none" strike="noStrike" kern="1200" cap="none" spc="0" normalizeH="0" baseline="0" noProof="0" dirty="0" err="1">
                <a:ln>
                  <a:noFill/>
                </a:ln>
                <a:solidFill>
                  <a:prstClr val="black">
                    <a:lumMod val="65000"/>
                    <a:lumOff val="35000"/>
                  </a:prstClr>
                </a:solidFill>
                <a:effectLst/>
                <a:uLnTx/>
                <a:uFillTx/>
                <a:latin typeface="Verdana"/>
                <a:ea typeface="+mn-ea"/>
                <a:cs typeface="+mn-cs"/>
              </a:rPr>
              <a:t>Shellhammer</a:t>
            </a:r>
            <a:r>
              <a:rPr kumimoji="0" lang="en-US" sz="1600" b="0" i="0" u="none" strike="noStrike" kern="1200" cap="none" spc="0" normalizeH="0" baseline="0" noProof="0" dirty="0">
                <a:ln>
                  <a:noFill/>
                </a:ln>
                <a:solidFill>
                  <a:prstClr val="black">
                    <a:lumMod val="65000"/>
                    <a:lumOff val="35000"/>
                  </a:prstClr>
                </a:solidFill>
                <a:effectLst/>
                <a:uLnTx/>
                <a:uFillTx/>
                <a:latin typeface="Verdana"/>
                <a:ea typeface="+mn-ea"/>
                <a:cs typeface="+mn-cs"/>
              </a:rPr>
              <a:t>, T. H. (2017). The effect of hopping regime, cultivar and </a:t>
            </a:r>
            <a:r>
              <a:rPr kumimoji="0" lang="el-GR" sz="1600" b="0" i="0" u="none" strike="noStrike" kern="1200" cap="none" spc="0" normalizeH="0" baseline="0" noProof="0" dirty="0">
                <a:ln>
                  <a:noFill/>
                </a:ln>
                <a:solidFill>
                  <a:prstClr val="black">
                    <a:lumMod val="65000"/>
                    <a:lumOff val="35000"/>
                  </a:prstClr>
                </a:solidFill>
                <a:effectLst/>
                <a:uLnTx/>
                <a:uFillTx/>
                <a:latin typeface="Verdana"/>
                <a:ea typeface="+mn-ea"/>
                <a:cs typeface="+mn-cs"/>
              </a:rPr>
              <a:t>β-</a:t>
            </a:r>
            <a:r>
              <a:rPr kumimoji="0" lang="en-US" sz="1600" b="0" i="0" u="none" strike="noStrike" kern="1200" cap="none" spc="0" normalizeH="0" baseline="0" noProof="0" dirty="0">
                <a:ln>
                  <a:noFill/>
                </a:ln>
                <a:solidFill>
                  <a:prstClr val="black">
                    <a:lumMod val="65000"/>
                    <a:lumOff val="35000"/>
                  </a:prstClr>
                </a:solidFill>
                <a:effectLst/>
                <a:uLnTx/>
                <a:uFillTx/>
                <a:latin typeface="Verdana"/>
                <a:ea typeface="+mn-ea"/>
                <a:cs typeface="+mn-cs"/>
              </a:rPr>
              <a:t>glucosidase activity on monoterpene alcohol concentrations in wort and beer. Journal of the Institute of Brewing, 123(2), 185–191. https://doi.org/10.1002/jib.418 </a:t>
            </a:r>
          </a:p>
          <a:p>
            <a:endParaRPr lang="en-US" dirty="0"/>
          </a:p>
        </p:txBody>
      </p:sp>
      <p:sp>
        <p:nvSpPr>
          <p:cNvPr id="4" name="Slide Number Placeholder 3">
            <a:extLst>
              <a:ext uri="{FF2B5EF4-FFF2-40B4-BE49-F238E27FC236}">
                <a16:creationId xmlns:a16="http://schemas.microsoft.com/office/drawing/2014/main" id="{A055F877-83CB-942E-73AB-382A6F276B36}"/>
              </a:ext>
            </a:extLst>
          </p:cNvPr>
          <p:cNvSpPr>
            <a:spLocks noGrp="1"/>
          </p:cNvSpPr>
          <p:nvPr>
            <p:ph type="sldNum" sz="quarter" idx="12"/>
          </p:nvPr>
        </p:nvSpPr>
        <p:spPr/>
        <p:txBody>
          <a:bodyPr/>
          <a:lstStyle/>
          <a:p>
            <a:fld id="{B5915699-0F63-4C61-80D8-C6D5EC39C3C1}" type="slidenum">
              <a:rPr lang="en-US" smtClean="0"/>
              <a:t>31</a:t>
            </a:fld>
            <a:endParaRPr lang="en-US"/>
          </a:p>
        </p:txBody>
      </p:sp>
      <p:pic>
        <p:nvPicPr>
          <p:cNvPr id="7" name="Picture Placeholder 6" descr="A group of people working in a field of tall trees&#10;&#10;Description automatically generated">
            <a:extLst>
              <a:ext uri="{FF2B5EF4-FFF2-40B4-BE49-F238E27FC236}">
                <a16:creationId xmlns:a16="http://schemas.microsoft.com/office/drawing/2014/main" id="{B3A824C5-77F9-BEB6-7FB4-925D720D75C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376" r="3376"/>
          <a:stretch>
            <a:fillRect/>
          </a:stretch>
        </p:blipFill>
        <p:spPr/>
      </p:pic>
    </p:spTree>
    <p:extLst>
      <p:ext uri="{BB962C8B-B14F-4D97-AF65-F5344CB8AC3E}">
        <p14:creationId xmlns:p14="http://schemas.microsoft.com/office/powerpoint/2010/main" val="10705935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30D182D-C513-4C6A-AC19-B642E7FBCF83}"/>
              </a:ext>
            </a:extLst>
          </p:cNvPr>
          <p:cNvSpPr>
            <a:spLocks noGrp="1"/>
          </p:cNvSpPr>
          <p:nvPr>
            <p:ph type="sldNum" sz="quarter" idx="12"/>
          </p:nvPr>
        </p:nvSpPr>
        <p:spPr/>
        <p:txBody>
          <a:bodyPr/>
          <a:lstStyle/>
          <a:p>
            <a:fld id="{B5915699-0F63-4C61-80D8-C6D5EC39C3C1}" type="slidenum">
              <a:rPr lang="en-US" smtClean="0"/>
              <a:t>32</a:t>
            </a:fld>
            <a:endParaRPr lang="en-US"/>
          </a:p>
        </p:txBody>
      </p:sp>
      <p:grpSp>
        <p:nvGrpSpPr>
          <p:cNvPr id="11" name="Group 10">
            <a:extLst>
              <a:ext uri="{FF2B5EF4-FFF2-40B4-BE49-F238E27FC236}">
                <a16:creationId xmlns:a16="http://schemas.microsoft.com/office/drawing/2014/main" id="{8F61FA3A-9039-4A6D-904A-72DD6E5C8D96}"/>
              </a:ext>
            </a:extLst>
          </p:cNvPr>
          <p:cNvGrpSpPr/>
          <p:nvPr/>
        </p:nvGrpSpPr>
        <p:grpSpPr>
          <a:xfrm>
            <a:off x="3890573" y="1472873"/>
            <a:ext cx="4410854" cy="3862805"/>
            <a:chOff x="3481975" y="1472873"/>
            <a:chExt cx="4410854" cy="3862805"/>
          </a:xfrm>
        </p:grpSpPr>
        <p:sp>
          <p:nvSpPr>
            <p:cNvPr id="6" name="Oval 5">
              <a:extLst>
                <a:ext uri="{FF2B5EF4-FFF2-40B4-BE49-F238E27FC236}">
                  <a16:creationId xmlns:a16="http://schemas.microsoft.com/office/drawing/2014/main" id="{0E4F169C-5D28-409C-9DC9-A1A4CB8B8299}"/>
                </a:ext>
              </a:extLst>
            </p:cNvPr>
            <p:cNvSpPr/>
            <p:nvPr/>
          </p:nvSpPr>
          <p:spPr>
            <a:xfrm>
              <a:off x="5246906" y="2689755"/>
              <a:ext cx="2645923" cy="264592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1" dirty="0">
                  <a:latin typeface="+mj-lt"/>
                </a:rPr>
                <a:t>A</a:t>
              </a:r>
            </a:p>
          </p:txBody>
        </p:sp>
        <p:sp>
          <p:nvSpPr>
            <p:cNvPr id="4" name="Oval 3">
              <a:extLst>
                <a:ext uri="{FF2B5EF4-FFF2-40B4-BE49-F238E27FC236}">
                  <a16:creationId xmlns:a16="http://schemas.microsoft.com/office/drawing/2014/main" id="{7E0D9557-9426-4171-8675-285C557410FA}"/>
                </a:ext>
              </a:extLst>
            </p:cNvPr>
            <p:cNvSpPr/>
            <p:nvPr/>
          </p:nvSpPr>
          <p:spPr>
            <a:xfrm>
              <a:off x="3481975" y="1472873"/>
              <a:ext cx="2645923" cy="2645923"/>
            </a:xfrm>
            <a:prstGeom prst="ellipse">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182880" bIns="274320" rtlCol="0" anchor="ctr"/>
            <a:lstStyle/>
            <a:p>
              <a:pPr algn="ctr"/>
              <a:r>
                <a:rPr lang="en-US" sz="13800" b="1" dirty="0">
                  <a:latin typeface="+mj-lt"/>
                </a:rPr>
                <a:t>Q</a:t>
              </a:r>
            </a:p>
          </p:txBody>
        </p:sp>
        <p:pic>
          <p:nvPicPr>
            <p:cNvPr id="8" name="Graphic 7">
              <a:extLst>
                <a:ext uri="{FF2B5EF4-FFF2-40B4-BE49-F238E27FC236}">
                  <a16:creationId xmlns:a16="http://schemas.microsoft.com/office/drawing/2014/main" id="{C03415D3-2D64-49E6-B51A-EEEC7FFAA4C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679557" y="2061516"/>
              <a:ext cx="1109332" cy="1235213"/>
            </a:xfrm>
            <a:prstGeom prst="rect">
              <a:avLst/>
            </a:prstGeom>
          </p:spPr>
        </p:pic>
      </p:grpSp>
      <p:sp>
        <p:nvSpPr>
          <p:cNvPr id="7" name="TextBox 6">
            <a:extLst>
              <a:ext uri="{FF2B5EF4-FFF2-40B4-BE49-F238E27FC236}">
                <a16:creationId xmlns:a16="http://schemas.microsoft.com/office/drawing/2014/main" id="{095BC04D-C539-4CBA-B396-096E28FE731C}"/>
              </a:ext>
            </a:extLst>
          </p:cNvPr>
          <p:cNvSpPr txBox="1"/>
          <p:nvPr/>
        </p:nvSpPr>
        <p:spPr>
          <a:xfrm>
            <a:off x="10798921" y="136525"/>
            <a:ext cx="1422184" cy="369332"/>
          </a:xfrm>
          <a:prstGeom prst="rect">
            <a:avLst/>
          </a:prstGeom>
          <a:noFill/>
        </p:spPr>
        <p:txBody>
          <a:bodyPr wrap="none" rtlCol="0">
            <a:spAutoFit/>
          </a:bodyPr>
          <a:lstStyle/>
          <a:p>
            <a:r>
              <a:rPr lang="en-US" dirty="0"/>
              <a:t>REQUIRED</a:t>
            </a:r>
          </a:p>
        </p:txBody>
      </p:sp>
    </p:spTree>
    <p:extLst>
      <p:ext uri="{BB962C8B-B14F-4D97-AF65-F5344CB8AC3E}">
        <p14:creationId xmlns:p14="http://schemas.microsoft.com/office/powerpoint/2010/main" val="1253079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A9EFF-FF4B-4482-802C-35E173FBF473}"/>
              </a:ext>
            </a:extLst>
          </p:cNvPr>
          <p:cNvSpPr>
            <a:spLocks noGrp="1"/>
          </p:cNvSpPr>
          <p:nvPr>
            <p:ph type="title"/>
          </p:nvPr>
        </p:nvSpPr>
        <p:spPr>
          <a:xfrm>
            <a:off x="3370521" y="2794981"/>
            <a:ext cx="8821478" cy="830997"/>
          </a:xfrm>
        </p:spPr>
        <p:txBody>
          <a:bodyPr>
            <a:normAutofit/>
          </a:bodyPr>
          <a:lstStyle/>
          <a:p>
            <a:r>
              <a:rPr lang="en-US" dirty="0" err="1"/>
              <a:t>Survivables</a:t>
            </a:r>
            <a:r>
              <a:rPr lang="en-US" dirty="0"/>
              <a:t> Framework</a:t>
            </a:r>
          </a:p>
        </p:txBody>
      </p:sp>
      <p:sp>
        <p:nvSpPr>
          <p:cNvPr id="3" name="Text Placeholder 2">
            <a:extLst>
              <a:ext uri="{FF2B5EF4-FFF2-40B4-BE49-F238E27FC236}">
                <a16:creationId xmlns:a16="http://schemas.microsoft.com/office/drawing/2014/main" id="{1F9220CE-11B3-4F87-9269-080EA792C85A}"/>
              </a:ext>
            </a:extLst>
          </p:cNvPr>
          <p:cNvSpPr>
            <a:spLocks noGrp="1"/>
          </p:cNvSpPr>
          <p:nvPr>
            <p:ph type="body" idx="1"/>
          </p:nvPr>
        </p:nvSpPr>
        <p:spPr>
          <a:xfrm>
            <a:off x="4412512" y="3774559"/>
            <a:ext cx="7779486" cy="414670"/>
          </a:xfrm>
        </p:spPr>
        <p:txBody>
          <a:bodyPr>
            <a:normAutofit fontScale="92500" lnSpcReduction="10000"/>
          </a:bodyPr>
          <a:lstStyle/>
          <a:p>
            <a:endParaRPr lang="en-US" dirty="0"/>
          </a:p>
        </p:txBody>
      </p:sp>
    </p:spTree>
    <p:extLst>
      <p:ext uri="{BB962C8B-B14F-4D97-AF65-F5344CB8AC3E}">
        <p14:creationId xmlns:p14="http://schemas.microsoft.com/office/powerpoint/2010/main" val="2687328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F59798-BE11-EB28-BB43-EF184271726D}"/>
              </a:ext>
            </a:extLst>
          </p:cNvPr>
          <p:cNvSpPr>
            <a:spLocks noGrp="1"/>
          </p:cNvSpPr>
          <p:nvPr>
            <p:ph type="title"/>
          </p:nvPr>
        </p:nvSpPr>
        <p:spPr/>
        <p:txBody>
          <a:bodyPr/>
          <a:lstStyle/>
          <a:p>
            <a:r>
              <a:rPr lang="en-US" dirty="0"/>
              <a:t>SURVIVABLE COMPOUNDS</a:t>
            </a:r>
          </a:p>
        </p:txBody>
      </p:sp>
      <p:sp>
        <p:nvSpPr>
          <p:cNvPr id="5" name="Slide Number Placeholder 4">
            <a:extLst>
              <a:ext uri="{FF2B5EF4-FFF2-40B4-BE49-F238E27FC236}">
                <a16:creationId xmlns:a16="http://schemas.microsoft.com/office/drawing/2014/main" id="{569D7A11-A7D5-F0C5-48C8-ED62F1A6237D}"/>
              </a:ext>
            </a:extLst>
          </p:cNvPr>
          <p:cNvSpPr>
            <a:spLocks noGrp="1"/>
          </p:cNvSpPr>
          <p:nvPr>
            <p:ph type="sldNum" sz="quarter" idx="12"/>
          </p:nvPr>
        </p:nvSpPr>
        <p:spPr/>
        <p:txBody>
          <a:bodyPr/>
          <a:lstStyle/>
          <a:p>
            <a:fld id="{B5915699-0F63-4C61-80D8-C6D5EC39C3C1}" type="slidenum">
              <a:rPr lang="en-US" smtClean="0"/>
              <a:t>5</a:t>
            </a:fld>
            <a:endParaRPr lang="en-US"/>
          </a:p>
        </p:txBody>
      </p:sp>
      <p:pic>
        <p:nvPicPr>
          <p:cNvPr id="4098" name="Picture 2">
            <a:extLst>
              <a:ext uri="{FF2B5EF4-FFF2-40B4-BE49-F238E27FC236}">
                <a16:creationId xmlns:a16="http://schemas.microsoft.com/office/drawing/2014/main" id="{69617A9A-1132-70A7-8561-CD8F2BEAD8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4437" y="1621753"/>
            <a:ext cx="3559653" cy="428074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Folded Corner 6">
            <a:extLst>
              <a:ext uri="{FF2B5EF4-FFF2-40B4-BE49-F238E27FC236}">
                <a16:creationId xmlns:a16="http://schemas.microsoft.com/office/drawing/2014/main" id="{DC7AD4AF-7646-712C-379C-6FB4F1935F7B}"/>
              </a:ext>
            </a:extLst>
          </p:cNvPr>
          <p:cNvSpPr/>
          <p:nvPr/>
        </p:nvSpPr>
        <p:spPr>
          <a:xfrm>
            <a:off x="1101686" y="3762123"/>
            <a:ext cx="2203372" cy="1998595"/>
          </a:xfrm>
          <a:prstGeom prst="foldedCorner">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p>
          <a:p>
            <a:pPr algn="ctr"/>
            <a:r>
              <a:rPr lang="en-US" sz="1100" dirty="0"/>
              <a:t>Polyfunctional Thiols​</a:t>
            </a:r>
          </a:p>
          <a:p>
            <a:pPr algn="ctr"/>
            <a:endParaRPr lang="en-US" sz="1100" dirty="0"/>
          </a:p>
          <a:p>
            <a:pPr algn="ctr"/>
            <a:r>
              <a:rPr lang="en-US" sz="1100" dirty="0"/>
              <a:t>Contain a sulfhydryl group      (-SH) along with more than one organic functional groups​</a:t>
            </a:r>
          </a:p>
          <a:p>
            <a:pPr algn="ctr"/>
            <a:endParaRPr lang="en-US" sz="1100" dirty="0"/>
          </a:p>
          <a:p>
            <a:pPr algn="ctr"/>
            <a:r>
              <a:rPr lang="en-US" sz="1100" dirty="0"/>
              <a:t>Miniscule amounts provide high amounts of tropical and grapefruit aromas​</a:t>
            </a:r>
          </a:p>
        </p:txBody>
      </p:sp>
      <p:sp>
        <p:nvSpPr>
          <p:cNvPr id="8" name="Rectangle: Folded Corner 7">
            <a:extLst>
              <a:ext uri="{FF2B5EF4-FFF2-40B4-BE49-F238E27FC236}">
                <a16:creationId xmlns:a16="http://schemas.microsoft.com/office/drawing/2014/main" id="{2DA0F49B-ED2D-0786-61B4-CDCE104598F2}"/>
              </a:ext>
            </a:extLst>
          </p:cNvPr>
          <p:cNvSpPr/>
          <p:nvPr/>
        </p:nvSpPr>
        <p:spPr>
          <a:xfrm>
            <a:off x="8903468" y="2792180"/>
            <a:ext cx="2081268" cy="1939886"/>
          </a:xfrm>
          <a:prstGeom prst="foldedCorner">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a:p>
            <a:pPr algn="ctr"/>
            <a:r>
              <a:rPr lang="en-US" sz="1200" dirty="0"/>
              <a:t>Soluble Esters​</a:t>
            </a:r>
          </a:p>
          <a:p>
            <a:pPr algn="ctr"/>
            <a:r>
              <a:rPr lang="en-US" sz="1200" dirty="0"/>
              <a:t>​</a:t>
            </a:r>
          </a:p>
          <a:p>
            <a:pPr algn="ctr"/>
            <a:r>
              <a:rPr lang="en-US" sz="1200" dirty="0"/>
              <a:t>Contains a carboxyl functional group between two carbon chains​​</a:t>
            </a:r>
          </a:p>
          <a:p>
            <a:pPr algn="ctr"/>
            <a:endParaRPr lang="en-US" sz="1200" dirty="0"/>
          </a:p>
          <a:p>
            <a:pPr algn="ctr"/>
            <a:r>
              <a:rPr lang="en-US" sz="1200" dirty="0"/>
              <a:t>Provides tropical, berry, and fruity aromas.</a:t>
            </a:r>
          </a:p>
        </p:txBody>
      </p:sp>
      <p:sp>
        <p:nvSpPr>
          <p:cNvPr id="9" name="Rectangle: Folded Corner 8">
            <a:extLst>
              <a:ext uri="{FF2B5EF4-FFF2-40B4-BE49-F238E27FC236}">
                <a16:creationId xmlns:a16="http://schemas.microsoft.com/office/drawing/2014/main" id="{9AF52BCC-40B5-3391-0F89-87748C0661EA}"/>
              </a:ext>
            </a:extLst>
          </p:cNvPr>
          <p:cNvSpPr/>
          <p:nvPr/>
        </p:nvSpPr>
        <p:spPr>
          <a:xfrm>
            <a:off x="1101688" y="1366092"/>
            <a:ext cx="2203372" cy="2062907"/>
          </a:xfrm>
          <a:prstGeom prst="foldedCorner">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Monoterpene Alcohols​​</a:t>
            </a:r>
          </a:p>
          <a:p>
            <a:pPr algn="ctr"/>
            <a:endParaRPr lang="en-US" dirty="0"/>
          </a:p>
          <a:p>
            <a:pPr algn="ctr"/>
            <a:r>
              <a:rPr lang="en-US" sz="1050" dirty="0"/>
              <a:t>Much higher solubility than their monoterpene cousins, due to their increase polarity​</a:t>
            </a:r>
            <a:r>
              <a:rPr lang="en-US" dirty="0"/>
              <a:t>​</a:t>
            </a:r>
          </a:p>
          <a:p>
            <a:pPr algn="ctr"/>
            <a:endParaRPr lang="en-US" dirty="0"/>
          </a:p>
          <a:p>
            <a:pPr algn="ctr"/>
            <a:r>
              <a:rPr lang="en-US" sz="1000" dirty="0"/>
              <a:t>Provides tropical, fruity, and floral aromas</a:t>
            </a:r>
          </a:p>
        </p:txBody>
      </p:sp>
      <p:cxnSp>
        <p:nvCxnSpPr>
          <p:cNvPr id="10" name="Straight Connector 9">
            <a:extLst>
              <a:ext uri="{FF2B5EF4-FFF2-40B4-BE49-F238E27FC236}">
                <a16:creationId xmlns:a16="http://schemas.microsoft.com/office/drawing/2014/main" id="{0DB646BB-B547-3821-4809-4B72DDB1F749}"/>
              </a:ext>
            </a:extLst>
          </p:cNvPr>
          <p:cNvCxnSpPr>
            <a:cxnSpLocks/>
            <a:stCxn id="8" idx="1"/>
          </p:cNvCxnSpPr>
          <p:nvPr/>
        </p:nvCxnSpPr>
        <p:spPr>
          <a:xfrm flipH="1" flipV="1">
            <a:off x="6984694" y="3018622"/>
            <a:ext cx="1918774" cy="743501"/>
          </a:xfrm>
          <a:prstGeom prst="line">
            <a:avLst/>
          </a:prstGeom>
          <a:ln w="38100">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01B41D2-E322-CDEB-0D60-E85CF6E5D1F6}"/>
              </a:ext>
            </a:extLst>
          </p:cNvPr>
          <p:cNvCxnSpPr>
            <a:cxnSpLocks/>
            <a:stCxn id="8" idx="1"/>
          </p:cNvCxnSpPr>
          <p:nvPr/>
        </p:nvCxnSpPr>
        <p:spPr>
          <a:xfrm flipH="1" flipV="1">
            <a:off x="6282666" y="3270837"/>
            <a:ext cx="2620802" cy="491286"/>
          </a:xfrm>
          <a:prstGeom prst="line">
            <a:avLst/>
          </a:prstGeom>
          <a:ln w="38100">
            <a:solidFill>
              <a:srgbClr val="AC63A8"/>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8AD8050-59D6-7D35-25DD-5B5661D96DE8}"/>
              </a:ext>
            </a:extLst>
          </p:cNvPr>
          <p:cNvCxnSpPr>
            <a:cxnSpLocks/>
            <a:stCxn id="8" idx="1"/>
          </p:cNvCxnSpPr>
          <p:nvPr/>
        </p:nvCxnSpPr>
        <p:spPr>
          <a:xfrm flipH="1">
            <a:off x="6665205" y="3762123"/>
            <a:ext cx="2238263" cy="655641"/>
          </a:xfrm>
          <a:prstGeom prst="line">
            <a:avLst/>
          </a:prstGeom>
          <a:ln w="38100">
            <a:solidFill>
              <a:srgbClr val="EDDECB"/>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0246117-DEE7-49BB-A83B-890A80753BDB}"/>
              </a:ext>
            </a:extLst>
          </p:cNvPr>
          <p:cNvCxnSpPr>
            <a:cxnSpLocks/>
            <a:stCxn id="8" idx="1"/>
          </p:cNvCxnSpPr>
          <p:nvPr/>
        </p:nvCxnSpPr>
        <p:spPr>
          <a:xfrm flipH="1">
            <a:off x="6984694" y="3762123"/>
            <a:ext cx="1918774" cy="969943"/>
          </a:xfrm>
          <a:prstGeom prst="line">
            <a:avLst/>
          </a:prstGeom>
          <a:ln w="38100">
            <a:solidFill>
              <a:srgbClr val="E82B2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AA98BC9-FE0C-D5BD-0875-EACF5C658890}"/>
              </a:ext>
            </a:extLst>
          </p:cNvPr>
          <p:cNvCxnSpPr>
            <a:cxnSpLocks/>
            <a:stCxn id="8" idx="1"/>
          </p:cNvCxnSpPr>
          <p:nvPr/>
        </p:nvCxnSpPr>
        <p:spPr>
          <a:xfrm flipH="1">
            <a:off x="7469436" y="3762123"/>
            <a:ext cx="1434032" cy="390065"/>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6B1933F-3327-ACB1-A2BB-999431FDE266}"/>
              </a:ext>
            </a:extLst>
          </p:cNvPr>
          <p:cNvCxnSpPr>
            <a:cxnSpLocks/>
          </p:cNvCxnSpPr>
          <p:nvPr/>
        </p:nvCxnSpPr>
        <p:spPr>
          <a:xfrm>
            <a:off x="3298489" y="2225407"/>
            <a:ext cx="1604937" cy="1291073"/>
          </a:xfrm>
          <a:prstGeom prst="line">
            <a:avLst/>
          </a:prstGeom>
          <a:ln w="38100">
            <a:solidFill>
              <a:srgbClr val="71B045"/>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69FC8F0-7AEB-250E-DDB9-988C6FC45DDE}"/>
              </a:ext>
            </a:extLst>
          </p:cNvPr>
          <p:cNvCxnSpPr>
            <a:cxnSpLocks/>
          </p:cNvCxnSpPr>
          <p:nvPr/>
        </p:nvCxnSpPr>
        <p:spPr>
          <a:xfrm>
            <a:off x="3216925" y="2139774"/>
            <a:ext cx="1686501" cy="1709730"/>
          </a:xfrm>
          <a:prstGeom prst="line">
            <a:avLst/>
          </a:prstGeom>
          <a:ln w="38100">
            <a:solidFill>
              <a:srgbClr val="1399CC"/>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1C46864-F810-CDE8-37E2-5259104859DB}"/>
              </a:ext>
            </a:extLst>
          </p:cNvPr>
          <p:cNvCxnSpPr>
            <a:cxnSpLocks/>
          </p:cNvCxnSpPr>
          <p:nvPr/>
        </p:nvCxnSpPr>
        <p:spPr>
          <a:xfrm>
            <a:off x="3298489" y="4718226"/>
            <a:ext cx="1604937" cy="294449"/>
          </a:xfrm>
          <a:prstGeom prst="line">
            <a:avLst/>
          </a:prstGeom>
          <a:ln w="38100">
            <a:solidFill>
              <a:srgbClr val="1F4A5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148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1FC9A-00C6-10CA-3144-38956B2CF77E}"/>
              </a:ext>
            </a:extLst>
          </p:cNvPr>
          <p:cNvSpPr>
            <a:spLocks noGrp="1"/>
          </p:cNvSpPr>
          <p:nvPr>
            <p:ph type="title"/>
          </p:nvPr>
        </p:nvSpPr>
        <p:spPr/>
        <p:txBody>
          <a:bodyPr/>
          <a:lstStyle/>
          <a:p>
            <a:r>
              <a:rPr lang="en-US" dirty="0"/>
              <a:t>SURVIVABLE COMPOUNDS</a:t>
            </a:r>
          </a:p>
        </p:txBody>
      </p:sp>
      <p:sp>
        <p:nvSpPr>
          <p:cNvPr id="3" name="Slide Number Placeholder 2">
            <a:extLst>
              <a:ext uri="{FF2B5EF4-FFF2-40B4-BE49-F238E27FC236}">
                <a16:creationId xmlns:a16="http://schemas.microsoft.com/office/drawing/2014/main" id="{EA3414E8-0AE6-42C2-B1E2-14A9D185262F}"/>
              </a:ext>
            </a:extLst>
          </p:cNvPr>
          <p:cNvSpPr>
            <a:spLocks noGrp="1"/>
          </p:cNvSpPr>
          <p:nvPr>
            <p:ph type="sldNum" sz="quarter" idx="12"/>
          </p:nvPr>
        </p:nvSpPr>
        <p:spPr/>
        <p:txBody>
          <a:bodyPr/>
          <a:lstStyle/>
          <a:p>
            <a:fld id="{B5915699-0F63-4C61-80D8-C6D5EC39C3C1}" type="slidenum">
              <a:rPr lang="en-US" smtClean="0"/>
              <a:t>6</a:t>
            </a:fld>
            <a:endParaRPr lang="en-US"/>
          </a:p>
        </p:txBody>
      </p:sp>
      <p:sp>
        <p:nvSpPr>
          <p:cNvPr id="4" name="TextBox 3">
            <a:extLst>
              <a:ext uri="{FF2B5EF4-FFF2-40B4-BE49-F238E27FC236}">
                <a16:creationId xmlns:a16="http://schemas.microsoft.com/office/drawing/2014/main" id="{632348F9-5B63-3E64-1959-F6A2142C22FB}"/>
              </a:ext>
            </a:extLst>
          </p:cNvPr>
          <p:cNvSpPr txBox="1"/>
          <p:nvPr/>
        </p:nvSpPr>
        <p:spPr>
          <a:xfrm>
            <a:off x="1465244" y="1847028"/>
            <a:ext cx="5420298" cy="1200329"/>
          </a:xfrm>
          <a:prstGeom prst="rect">
            <a:avLst/>
          </a:prstGeom>
          <a:noFill/>
        </p:spPr>
        <p:txBody>
          <a:bodyPr wrap="square" rtlCol="0">
            <a:spAutoFit/>
          </a:bodyPr>
          <a:lstStyle/>
          <a:p>
            <a:r>
              <a:rPr lang="en-US" b="1" dirty="0"/>
              <a:t>Geraniol​</a:t>
            </a:r>
          </a:p>
          <a:p>
            <a:r>
              <a:rPr lang="en-US" dirty="0"/>
              <a:t>Monoterpene alcohol​</a:t>
            </a:r>
          </a:p>
          <a:p>
            <a:r>
              <a:rPr lang="en-US" dirty="0"/>
              <a:t>Can survive late boil and whirlpool additions​</a:t>
            </a:r>
          </a:p>
          <a:p>
            <a:r>
              <a:rPr lang="en-US" dirty="0"/>
              <a:t>Geranium-like and citrusy aroma​</a:t>
            </a:r>
          </a:p>
        </p:txBody>
      </p:sp>
      <p:sp>
        <p:nvSpPr>
          <p:cNvPr id="5" name="TextBox 4">
            <a:extLst>
              <a:ext uri="{FF2B5EF4-FFF2-40B4-BE49-F238E27FC236}">
                <a16:creationId xmlns:a16="http://schemas.microsoft.com/office/drawing/2014/main" id="{6EBE5DDE-39FF-7926-E1E1-CF477ECE7522}"/>
              </a:ext>
            </a:extLst>
          </p:cNvPr>
          <p:cNvSpPr txBox="1"/>
          <p:nvPr/>
        </p:nvSpPr>
        <p:spPr>
          <a:xfrm>
            <a:off x="7053563" y="1866324"/>
            <a:ext cx="4921772" cy="1200329"/>
          </a:xfrm>
          <a:prstGeom prst="rect">
            <a:avLst/>
          </a:prstGeom>
          <a:noFill/>
        </p:spPr>
        <p:txBody>
          <a:bodyPr wrap="square" rtlCol="0">
            <a:spAutoFit/>
          </a:bodyPr>
          <a:lstStyle/>
          <a:p>
            <a:r>
              <a:rPr lang="en-US" b="1" dirty="0"/>
              <a:t>Linalool​</a:t>
            </a:r>
          </a:p>
          <a:p>
            <a:r>
              <a:rPr lang="en-US" dirty="0"/>
              <a:t>Monoterpene alcohol​</a:t>
            </a:r>
          </a:p>
          <a:p>
            <a:r>
              <a:rPr lang="en-US" dirty="0"/>
              <a:t>Commonly survives the brewing process​</a:t>
            </a:r>
          </a:p>
          <a:p>
            <a:r>
              <a:rPr lang="en-US" dirty="0"/>
              <a:t>Strong fruity and floral aroma</a:t>
            </a:r>
          </a:p>
        </p:txBody>
      </p:sp>
      <p:sp>
        <p:nvSpPr>
          <p:cNvPr id="6" name="TextBox 5">
            <a:extLst>
              <a:ext uri="{FF2B5EF4-FFF2-40B4-BE49-F238E27FC236}">
                <a16:creationId xmlns:a16="http://schemas.microsoft.com/office/drawing/2014/main" id="{22E2B407-AC84-F873-13DE-BF4F66DB799C}"/>
              </a:ext>
            </a:extLst>
          </p:cNvPr>
          <p:cNvSpPr txBox="1"/>
          <p:nvPr/>
        </p:nvSpPr>
        <p:spPr>
          <a:xfrm>
            <a:off x="1465244" y="4538949"/>
            <a:ext cx="5651653" cy="923330"/>
          </a:xfrm>
          <a:prstGeom prst="rect">
            <a:avLst/>
          </a:prstGeom>
          <a:noFill/>
        </p:spPr>
        <p:txBody>
          <a:bodyPr wrap="square" rtlCol="0">
            <a:spAutoFit/>
          </a:bodyPr>
          <a:lstStyle/>
          <a:p>
            <a:r>
              <a:rPr lang="en-US" b="1" dirty="0"/>
              <a:t>2-methylbutyl </a:t>
            </a:r>
            <a:r>
              <a:rPr lang="en-US" b="1" dirty="0" err="1"/>
              <a:t>isobutyrate</a:t>
            </a:r>
            <a:r>
              <a:rPr lang="en-US" b="1" dirty="0"/>
              <a:t>​</a:t>
            </a:r>
          </a:p>
          <a:p>
            <a:r>
              <a:rPr lang="en-US" dirty="0"/>
              <a:t>Ester derived from hops​</a:t>
            </a:r>
          </a:p>
          <a:p>
            <a:r>
              <a:rPr lang="en-US" dirty="0"/>
              <a:t>Fruity aroma, specifically apricot</a:t>
            </a:r>
          </a:p>
        </p:txBody>
      </p:sp>
      <p:sp>
        <p:nvSpPr>
          <p:cNvPr id="7" name="TextBox 6">
            <a:extLst>
              <a:ext uri="{FF2B5EF4-FFF2-40B4-BE49-F238E27FC236}">
                <a16:creationId xmlns:a16="http://schemas.microsoft.com/office/drawing/2014/main" id="{3B022247-5A63-6CE4-9F37-B8F7ABE3604B}"/>
              </a:ext>
            </a:extLst>
          </p:cNvPr>
          <p:cNvSpPr txBox="1"/>
          <p:nvPr/>
        </p:nvSpPr>
        <p:spPr>
          <a:xfrm>
            <a:off x="7053563" y="4489745"/>
            <a:ext cx="4352136" cy="923330"/>
          </a:xfrm>
          <a:prstGeom prst="rect">
            <a:avLst/>
          </a:prstGeom>
          <a:noFill/>
        </p:spPr>
        <p:txBody>
          <a:bodyPr wrap="square" rtlCol="0">
            <a:spAutoFit/>
          </a:bodyPr>
          <a:lstStyle/>
          <a:p>
            <a:r>
              <a:rPr lang="en-US" b="1" dirty="0"/>
              <a:t>Isoamyl </a:t>
            </a:r>
            <a:r>
              <a:rPr lang="en-US" b="1" dirty="0" err="1"/>
              <a:t>isobutyrate</a:t>
            </a:r>
            <a:r>
              <a:rPr lang="en-US" b="1" dirty="0"/>
              <a:t>​</a:t>
            </a:r>
          </a:p>
          <a:p>
            <a:r>
              <a:rPr lang="en-US" dirty="0"/>
              <a:t>Hop-derived ester​</a:t>
            </a:r>
          </a:p>
          <a:p>
            <a:r>
              <a:rPr lang="en-US" dirty="0"/>
              <a:t>Fruity and tropical aromas</a:t>
            </a:r>
          </a:p>
        </p:txBody>
      </p:sp>
      <p:pic>
        <p:nvPicPr>
          <p:cNvPr id="5122" name="Picture 2" descr="Geranium, Violet, Pink, Bloom, Blossom, Open, Isolated">
            <a:extLst>
              <a:ext uri="{FF2B5EF4-FFF2-40B4-BE49-F238E27FC236}">
                <a16:creationId xmlns:a16="http://schemas.microsoft.com/office/drawing/2014/main" id="{FD94E289-DECB-A863-B882-8F308E0D28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0108" y="1040593"/>
            <a:ext cx="1209653" cy="80643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ruit, Food, Citrus, Pomelo, Grapefruit, Orange, Lemon">
            <a:extLst>
              <a:ext uri="{FF2B5EF4-FFF2-40B4-BE49-F238E27FC236}">
                <a16:creationId xmlns:a16="http://schemas.microsoft.com/office/drawing/2014/main" id="{F63866BE-BF47-A29D-69CC-8C28057FC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7663" y="1040593"/>
            <a:ext cx="1514475" cy="10096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40741F9-54E2-A023-5E07-34760070C5FF}"/>
              </a:ext>
            </a:extLst>
          </p:cNvPr>
          <p:cNvSpPr/>
          <p:nvPr/>
        </p:nvSpPr>
        <p:spPr>
          <a:xfrm>
            <a:off x="1321950" y="1922904"/>
            <a:ext cx="118567" cy="1087167"/>
          </a:xfrm>
          <a:prstGeom prst="rect">
            <a:avLst/>
          </a:prstGeom>
          <a:solidFill>
            <a:srgbClr val="A25A95"/>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4F1EC"/>
                </a:solidFill>
                <a:latin typeface="Speak Pro"/>
              </a:defRPr>
            </a:lvl1pPr>
            <a:lvl2pPr marL="457200" algn="l" defTabSz="914400" rtl="0" eaLnBrk="1" latinLnBrk="0" hangingPunct="1">
              <a:defRPr sz="1800" kern="1200">
                <a:solidFill>
                  <a:srgbClr val="F4F1EC"/>
                </a:solidFill>
                <a:latin typeface="Speak Pro"/>
              </a:defRPr>
            </a:lvl2pPr>
            <a:lvl3pPr marL="914400" algn="l" defTabSz="914400" rtl="0" eaLnBrk="1" latinLnBrk="0" hangingPunct="1">
              <a:defRPr sz="1800" kern="1200">
                <a:solidFill>
                  <a:srgbClr val="F4F1EC"/>
                </a:solidFill>
                <a:latin typeface="Speak Pro"/>
              </a:defRPr>
            </a:lvl3pPr>
            <a:lvl4pPr marL="1371600" algn="l" defTabSz="914400" rtl="0" eaLnBrk="1" latinLnBrk="0" hangingPunct="1">
              <a:defRPr sz="1800" kern="1200">
                <a:solidFill>
                  <a:srgbClr val="F4F1EC"/>
                </a:solidFill>
                <a:latin typeface="Speak Pro"/>
              </a:defRPr>
            </a:lvl4pPr>
            <a:lvl5pPr marL="1828800" algn="l" defTabSz="914400" rtl="0" eaLnBrk="1" latinLnBrk="0" hangingPunct="1">
              <a:defRPr sz="1800" kern="1200">
                <a:solidFill>
                  <a:srgbClr val="F4F1EC"/>
                </a:solidFill>
                <a:latin typeface="Speak Pro"/>
              </a:defRPr>
            </a:lvl5pPr>
            <a:lvl6pPr marL="2286000" algn="l" defTabSz="914400" rtl="0" eaLnBrk="1" latinLnBrk="0" hangingPunct="1">
              <a:defRPr sz="1800" kern="1200">
                <a:solidFill>
                  <a:srgbClr val="F4F1EC"/>
                </a:solidFill>
                <a:latin typeface="Speak Pro"/>
              </a:defRPr>
            </a:lvl6pPr>
            <a:lvl7pPr marL="2743200" algn="l" defTabSz="914400" rtl="0" eaLnBrk="1" latinLnBrk="0" hangingPunct="1">
              <a:defRPr sz="1800" kern="1200">
                <a:solidFill>
                  <a:srgbClr val="F4F1EC"/>
                </a:solidFill>
                <a:latin typeface="Speak Pro"/>
              </a:defRPr>
            </a:lvl7pPr>
            <a:lvl8pPr marL="3200400" algn="l" defTabSz="914400" rtl="0" eaLnBrk="1" latinLnBrk="0" hangingPunct="1">
              <a:defRPr sz="1800" kern="1200">
                <a:solidFill>
                  <a:srgbClr val="F4F1EC"/>
                </a:solidFill>
                <a:latin typeface="Speak Pro"/>
              </a:defRPr>
            </a:lvl8pPr>
            <a:lvl9pPr marL="3657600" algn="l" defTabSz="914400" rtl="0" eaLnBrk="1" latinLnBrk="0" hangingPunct="1">
              <a:defRPr sz="1800" kern="1200">
                <a:solidFill>
                  <a:srgbClr val="F4F1EC"/>
                </a:solidFill>
                <a:latin typeface="Speak Pro"/>
              </a:defRPr>
            </a:lvl9pPr>
          </a:lstStyle>
          <a:p>
            <a:pPr algn="ctr"/>
            <a:endParaRPr lang="en-US" sz="2400"/>
          </a:p>
        </p:txBody>
      </p:sp>
      <p:pic>
        <p:nvPicPr>
          <p:cNvPr id="5126" name="Picture 6" descr="A bowl of colorful cereal&#10;&#10;Description automatically generated">
            <a:extLst>
              <a:ext uri="{FF2B5EF4-FFF2-40B4-BE49-F238E27FC236}">
                <a16:creationId xmlns:a16="http://schemas.microsoft.com/office/drawing/2014/main" id="{F12505C4-4A3A-1498-E96F-05BE9F4585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85092" y="1274195"/>
            <a:ext cx="1066800" cy="108585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A914B232-5B28-CD83-B4BB-F839FAFB423F}"/>
              </a:ext>
            </a:extLst>
          </p:cNvPr>
          <p:cNvSpPr/>
          <p:nvPr/>
        </p:nvSpPr>
        <p:spPr>
          <a:xfrm>
            <a:off x="6929635" y="1943055"/>
            <a:ext cx="132789" cy="1096352"/>
          </a:xfrm>
          <a:prstGeom prst="rect">
            <a:avLst/>
          </a:prstGeom>
          <a:solidFill>
            <a:srgbClr val="00B0F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4F1EC"/>
                </a:solidFill>
                <a:latin typeface="Speak Pro"/>
              </a:defRPr>
            </a:lvl1pPr>
            <a:lvl2pPr marL="457200" algn="l" defTabSz="914400" rtl="0" eaLnBrk="1" latinLnBrk="0" hangingPunct="1">
              <a:defRPr sz="1800" kern="1200">
                <a:solidFill>
                  <a:srgbClr val="F4F1EC"/>
                </a:solidFill>
                <a:latin typeface="Speak Pro"/>
              </a:defRPr>
            </a:lvl2pPr>
            <a:lvl3pPr marL="914400" algn="l" defTabSz="914400" rtl="0" eaLnBrk="1" latinLnBrk="0" hangingPunct="1">
              <a:defRPr sz="1800" kern="1200">
                <a:solidFill>
                  <a:srgbClr val="F4F1EC"/>
                </a:solidFill>
                <a:latin typeface="Speak Pro"/>
              </a:defRPr>
            </a:lvl3pPr>
            <a:lvl4pPr marL="1371600" algn="l" defTabSz="914400" rtl="0" eaLnBrk="1" latinLnBrk="0" hangingPunct="1">
              <a:defRPr sz="1800" kern="1200">
                <a:solidFill>
                  <a:srgbClr val="F4F1EC"/>
                </a:solidFill>
                <a:latin typeface="Speak Pro"/>
              </a:defRPr>
            </a:lvl4pPr>
            <a:lvl5pPr marL="1828800" algn="l" defTabSz="914400" rtl="0" eaLnBrk="1" latinLnBrk="0" hangingPunct="1">
              <a:defRPr sz="1800" kern="1200">
                <a:solidFill>
                  <a:srgbClr val="F4F1EC"/>
                </a:solidFill>
                <a:latin typeface="Speak Pro"/>
              </a:defRPr>
            </a:lvl5pPr>
            <a:lvl6pPr marL="2286000" algn="l" defTabSz="914400" rtl="0" eaLnBrk="1" latinLnBrk="0" hangingPunct="1">
              <a:defRPr sz="1800" kern="1200">
                <a:solidFill>
                  <a:srgbClr val="F4F1EC"/>
                </a:solidFill>
                <a:latin typeface="Speak Pro"/>
              </a:defRPr>
            </a:lvl6pPr>
            <a:lvl7pPr marL="2743200" algn="l" defTabSz="914400" rtl="0" eaLnBrk="1" latinLnBrk="0" hangingPunct="1">
              <a:defRPr sz="1800" kern="1200">
                <a:solidFill>
                  <a:srgbClr val="F4F1EC"/>
                </a:solidFill>
                <a:latin typeface="Speak Pro"/>
              </a:defRPr>
            </a:lvl7pPr>
            <a:lvl8pPr marL="3200400" algn="l" defTabSz="914400" rtl="0" eaLnBrk="1" latinLnBrk="0" hangingPunct="1">
              <a:defRPr sz="1800" kern="1200">
                <a:solidFill>
                  <a:srgbClr val="F4F1EC"/>
                </a:solidFill>
                <a:latin typeface="Speak Pro"/>
              </a:defRPr>
            </a:lvl8pPr>
            <a:lvl9pPr marL="3657600" algn="l" defTabSz="914400" rtl="0" eaLnBrk="1" latinLnBrk="0" hangingPunct="1">
              <a:defRPr sz="1800" kern="1200">
                <a:solidFill>
                  <a:srgbClr val="F4F1EC"/>
                </a:solidFill>
                <a:latin typeface="Speak Pro"/>
              </a:defRPr>
            </a:lvl9pPr>
          </a:lstStyle>
          <a:p>
            <a:pPr algn="ctr"/>
            <a:endParaRPr lang="en-US" sz="1800"/>
          </a:p>
        </p:txBody>
      </p:sp>
      <p:pic>
        <p:nvPicPr>
          <p:cNvPr id="5128" name="Picture 8" descr="Apricot, Fruit, Power">
            <a:extLst>
              <a:ext uri="{FF2B5EF4-FFF2-40B4-BE49-F238E27FC236}">
                <a16:creationId xmlns:a16="http://schemas.microsoft.com/office/drawing/2014/main" id="{EFDBF87A-4614-9A04-CB66-40D1A0E62F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2313" y="3302452"/>
            <a:ext cx="1790700" cy="11811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09394FA-9BB5-A98F-5310-36CC19E00D6E}"/>
              </a:ext>
            </a:extLst>
          </p:cNvPr>
          <p:cNvSpPr/>
          <p:nvPr/>
        </p:nvSpPr>
        <p:spPr>
          <a:xfrm>
            <a:off x="1356591" y="4626333"/>
            <a:ext cx="112325" cy="769279"/>
          </a:xfrm>
          <a:prstGeom prst="rect">
            <a:avLst/>
          </a:prstGeom>
          <a:solidFill>
            <a:srgbClr val="FFC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4F1EC"/>
                </a:solidFill>
                <a:latin typeface="Speak Pro"/>
              </a:defRPr>
            </a:lvl1pPr>
            <a:lvl2pPr marL="457200" algn="l" defTabSz="914400" rtl="0" eaLnBrk="1" latinLnBrk="0" hangingPunct="1">
              <a:defRPr sz="1800" kern="1200">
                <a:solidFill>
                  <a:srgbClr val="F4F1EC"/>
                </a:solidFill>
                <a:latin typeface="Speak Pro"/>
              </a:defRPr>
            </a:lvl2pPr>
            <a:lvl3pPr marL="914400" algn="l" defTabSz="914400" rtl="0" eaLnBrk="1" latinLnBrk="0" hangingPunct="1">
              <a:defRPr sz="1800" kern="1200">
                <a:solidFill>
                  <a:srgbClr val="F4F1EC"/>
                </a:solidFill>
                <a:latin typeface="Speak Pro"/>
              </a:defRPr>
            </a:lvl3pPr>
            <a:lvl4pPr marL="1371600" algn="l" defTabSz="914400" rtl="0" eaLnBrk="1" latinLnBrk="0" hangingPunct="1">
              <a:defRPr sz="1800" kern="1200">
                <a:solidFill>
                  <a:srgbClr val="F4F1EC"/>
                </a:solidFill>
                <a:latin typeface="Speak Pro"/>
              </a:defRPr>
            </a:lvl4pPr>
            <a:lvl5pPr marL="1828800" algn="l" defTabSz="914400" rtl="0" eaLnBrk="1" latinLnBrk="0" hangingPunct="1">
              <a:defRPr sz="1800" kern="1200">
                <a:solidFill>
                  <a:srgbClr val="F4F1EC"/>
                </a:solidFill>
                <a:latin typeface="Speak Pro"/>
              </a:defRPr>
            </a:lvl5pPr>
            <a:lvl6pPr marL="2286000" algn="l" defTabSz="914400" rtl="0" eaLnBrk="1" latinLnBrk="0" hangingPunct="1">
              <a:defRPr sz="1800" kern="1200">
                <a:solidFill>
                  <a:srgbClr val="F4F1EC"/>
                </a:solidFill>
                <a:latin typeface="Speak Pro"/>
              </a:defRPr>
            </a:lvl6pPr>
            <a:lvl7pPr marL="2743200" algn="l" defTabSz="914400" rtl="0" eaLnBrk="1" latinLnBrk="0" hangingPunct="1">
              <a:defRPr sz="1800" kern="1200">
                <a:solidFill>
                  <a:srgbClr val="F4F1EC"/>
                </a:solidFill>
                <a:latin typeface="Speak Pro"/>
              </a:defRPr>
            </a:lvl7pPr>
            <a:lvl8pPr marL="3200400" algn="l" defTabSz="914400" rtl="0" eaLnBrk="1" latinLnBrk="0" hangingPunct="1">
              <a:defRPr sz="1800" kern="1200">
                <a:solidFill>
                  <a:srgbClr val="F4F1EC"/>
                </a:solidFill>
                <a:latin typeface="Speak Pro"/>
              </a:defRPr>
            </a:lvl8pPr>
            <a:lvl9pPr marL="3657600" algn="l" defTabSz="914400" rtl="0" eaLnBrk="1" latinLnBrk="0" hangingPunct="1">
              <a:defRPr sz="1800" kern="1200">
                <a:solidFill>
                  <a:srgbClr val="F4F1EC"/>
                </a:solidFill>
                <a:latin typeface="Speak Pro"/>
              </a:defRPr>
            </a:lvl9pPr>
          </a:lstStyle>
          <a:p>
            <a:pPr algn="ctr"/>
            <a:endParaRPr lang="en-US" sz="1800"/>
          </a:p>
        </p:txBody>
      </p:sp>
      <p:pic>
        <p:nvPicPr>
          <p:cNvPr id="5130" name="Picture 10" descr="A pineapple cut in half&#10;&#10;Description automatically generated">
            <a:extLst>
              <a:ext uri="{FF2B5EF4-FFF2-40B4-BE49-F238E27FC236}">
                <a16:creationId xmlns:a16="http://schemas.microsoft.com/office/drawing/2014/main" id="{47E4491B-1326-1308-92E2-31371F2093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5273" y="3234270"/>
            <a:ext cx="1657350" cy="1323975"/>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A bunch of bananas on a white background&#10;&#10;Description automatically generated">
            <a:extLst>
              <a:ext uri="{FF2B5EF4-FFF2-40B4-BE49-F238E27FC236}">
                <a16:creationId xmlns:a16="http://schemas.microsoft.com/office/drawing/2014/main" id="{3FEE7B12-0000-6D0B-3D30-820C023CBA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63042" y="3535666"/>
            <a:ext cx="1114425" cy="90487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891C7DD3-8FE0-B4F8-6303-DF167E6D859F}"/>
              </a:ext>
            </a:extLst>
          </p:cNvPr>
          <p:cNvSpPr/>
          <p:nvPr/>
        </p:nvSpPr>
        <p:spPr>
          <a:xfrm flipH="1">
            <a:off x="6935080" y="4600922"/>
            <a:ext cx="127344" cy="767980"/>
          </a:xfrm>
          <a:prstGeom prst="rect">
            <a:avLst/>
          </a:prstGeom>
          <a:solidFill>
            <a:srgbClr val="FF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4F1EC"/>
                </a:solidFill>
                <a:latin typeface="Speak Pro"/>
              </a:defRPr>
            </a:lvl1pPr>
            <a:lvl2pPr marL="457200" algn="l" defTabSz="914400" rtl="0" eaLnBrk="1" latinLnBrk="0" hangingPunct="1">
              <a:defRPr sz="1800" kern="1200">
                <a:solidFill>
                  <a:srgbClr val="F4F1EC"/>
                </a:solidFill>
                <a:latin typeface="Speak Pro"/>
              </a:defRPr>
            </a:lvl2pPr>
            <a:lvl3pPr marL="914400" algn="l" defTabSz="914400" rtl="0" eaLnBrk="1" latinLnBrk="0" hangingPunct="1">
              <a:defRPr sz="1800" kern="1200">
                <a:solidFill>
                  <a:srgbClr val="F4F1EC"/>
                </a:solidFill>
                <a:latin typeface="Speak Pro"/>
              </a:defRPr>
            </a:lvl3pPr>
            <a:lvl4pPr marL="1371600" algn="l" defTabSz="914400" rtl="0" eaLnBrk="1" latinLnBrk="0" hangingPunct="1">
              <a:defRPr sz="1800" kern="1200">
                <a:solidFill>
                  <a:srgbClr val="F4F1EC"/>
                </a:solidFill>
                <a:latin typeface="Speak Pro"/>
              </a:defRPr>
            </a:lvl4pPr>
            <a:lvl5pPr marL="1828800" algn="l" defTabSz="914400" rtl="0" eaLnBrk="1" latinLnBrk="0" hangingPunct="1">
              <a:defRPr sz="1800" kern="1200">
                <a:solidFill>
                  <a:srgbClr val="F4F1EC"/>
                </a:solidFill>
                <a:latin typeface="Speak Pro"/>
              </a:defRPr>
            </a:lvl5pPr>
            <a:lvl6pPr marL="2286000" algn="l" defTabSz="914400" rtl="0" eaLnBrk="1" latinLnBrk="0" hangingPunct="1">
              <a:defRPr sz="1800" kern="1200">
                <a:solidFill>
                  <a:srgbClr val="F4F1EC"/>
                </a:solidFill>
                <a:latin typeface="Speak Pro"/>
              </a:defRPr>
            </a:lvl6pPr>
            <a:lvl7pPr marL="2743200" algn="l" defTabSz="914400" rtl="0" eaLnBrk="1" latinLnBrk="0" hangingPunct="1">
              <a:defRPr sz="1800" kern="1200">
                <a:solidFill>
                  <a:srgbClr val="F4F1EC"/>
                </a:solidFill>
                <a:latin typeface="Speak Pro"/>
              </a:defRPr>
            </a:lvl7pPr>
            <a:lvl8pPr marL="3200400" algn="l" defTabSz="914400" rtl="0" eaLnBrk="1" latinLnBrk="0" hangingPunct="1">
              <a:defRPr sz="1800" kern="1200">
                <a:solidFill>
                  <a:srgbClr val="F4F1EC"/>
                </a:solidFill>
                <a:latin typeface="Speak Pro"/>
              </a:defRPr>
            </a:lvl8pPr>
            <a:lvl9pPr marL="3657600" algn="l" defTabSz="914400" rtl="0" eaLnBrk="1" latinLnBrk="0" hangingPunct="1">
              <a:defRPr sz="1800" kern="1200">
                <a:solidFill>
                  <a:srgbClr val="F4F1EC"/>
                </a:solidFill>
                <a:latin typeface="Speak Pro"/>
              </a:defRPr>
            </a:lvl9pPr>
          </a:lstStyle>
          <a:p>
            <a:pPr algn="ctr"/>
            <a:endParaRPr lang="en-US" sz="2400"/>
          </a:p>
        </p:txBody>
      </p:sp>
    </p:spTree>
    <p:extLst>
      <p:ext uri="{BB962C8B-B14F-4D97-AF65-F5344CB8AC3E}">
        <p14:creationId xmlns:p14="http://schemas.microsoft.com/office/powerpoint/2010/main" val="2801879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350D4-826F-DDDD-CFED-A7AAF0F6C2ED}"/>
              </a:ext>
            </a:extLst>
          </p:cNvPr>
          <p:cNvSpPr>
            <a:spLocks noGrp="1"/>
          </p:cNvSpPr>
          <p:nvPr>
            <p:ph type="title"/>
          </p:nvPr>
        </p:nvSpPr>
        <p:spPr/>
        <p:txBody>
          <a:bodyPr/>
          <a:lstStyle/>
          <a:p>
            <a:r>
              <a:rPr lang="en-US" dirty="0"/>
              <a:t>SURVIVABLE COMPOUNDS</a:t>
            </a:r>
          </a:p>
        </p:txBody>
      </p:sp>
      <p:sp>
        <p:nvSpPr>
          <p:cNvPr id="3" name="Slide Number Placeholder 2">
            <a:extLst>
              <a:ext uri="{FF2B5EF4-FFF2-40B4-BE49-F238E27FC236}">
                <a16:creationId xmlns:a16="http://schemas.microsoft.com/office/drawing/2014/main" id="{AC9988A2-09DE-BB89-22E4-E5A19569680E}"/>
              </a:ext>
            </a:extLst>
          </p:cNvPr>
          <p:cNvSpPr>
            <a:spLocks noGrp="1"/>
          </p:cNvSpPr>
          <p:nvPr>
            <p:ph type="sldNum" sz="quarter" idx="12"/>
          </p:nvPr>
        </p:nvSpPr>
        <p:spPr/>
        <p:txBody>
          <a:bodyPr/>
          <a:lstStyle/>
          <a:p>
            <a:fld id="{B5915699-0F63-4C61-80D8-C6D5EC39C3C1}" type="slidenum">
              <a:rPr lang="en-US" smtClean="0"/>
              <a:t>7</a:t>
            </a:fld>
            <a:endParaRPr lang="en-US"/>
          </a:p>
        </p:txBody>
      </p:sp>
      <p:sp>
        <p:nvSpPr>
          <p:cNvPr id="4" name="TextBox 3">
            <a:extLst>
              <a:ext uri="{FF2B5EF4-FFF2-40B4-BE49-F238E27FC236}">
                <a16:creationId xmlns:a16="http://schemas.microsoft.com/office/drawing/2014/main" id="{EAE2558D-49AC-D31C-BEA1-8A9F98E37C90}"/>
              </a:ext>
            </a:extLst>
          </p:cNvPr>
          <p:cNvSpPr txBox="1"/>
          <p:nvPr/>
        </p:nvSpPr>
        <p:spPr>
          <a:xfrm>
            <a:off x="1277957" y="2424245"/>
            <a:ext cx="3888954" cy="923330"/>
          </a:xfrm>
          <a:prstGeom prst="rect">
            <a:avLst/>
          </a:prstGeom>
          <a:noFill/>
        </p:spPr>
        <p:txBody>
          <a:bodyPr wrap="square" rtlCol="0">
            <a:spAutoFit/>
          </a:bodyPr>
          <a:lstStyle/>
          <a:p>
            <a:r>
              <a:rPr lang="en-US" b="1" dirty="0"/>
              <a:t>Isobutyl </a:t>
            </a:r>
            <a:r>
              <a:rPr lang="en-US" b="1" dirty="0" err="1"/>
              <a:t>isobutyrate</a:t>
            </a:r>
            <a:r>
              <a:rPr lang="en-US" b="1" dirty="0"/>
              <a:t>​</a:t>
            </a:r>
          </a:p>
          <a:p>
            <a:r>
              <a:rPr lang="en-US" dirty="0"/>
              <a:t>Hop-derived ester​</a:t>
            </a:r>
          </a:p>
          <a:p>
            <a:r>
              <a:rPr lang="en-US" dirty="0"/>
              <a:t>Fruity and pineapple aromas</a:t>
            </a:r>
          </a:p>
        </p:txBody>
      </p:sp>
      <p:sp>
        <p:nvSpPr>
          <p:cNvPr id="5" name="TextBox 4">
            <a:extLst>
              <a:ext uri="{FF2B5EF4-FFF2-40B4-BE49-F238E27FC236}">
                <a16:creationId xmlns:a16="http://schemas.microsoft.com/office/drawing/2014/main" id="{0AEEE509-ADE9-D4E9-1A27-B52A7E379FB9}"/>
              </a:ext>
            </a:extLst>
          </p:cNvPr>
          <p:cNvSpPr txBox="1"/>
          <p:nvPr/>
        </p:nvSpPr>
        <p:spPr>
          <a:xfrm>
            <a:off x="6621137" y="2424245"/>
            <a:ext cx="4517389" cy="923330"/>
          </a:xfrm>
          <a:prstGeom prst="rect">
            <a:avLst/>
          </a:prstGeom>
          <a:noFill/>
        </p:spPr>
        <p:txBody>
          <a:bodyPr wrap="square" rtlCol="0">
            <a:spAutoFit/>
          </a:bodyPr>
          <a:lstStyle/>
          <a:p>
            <a:r>
              <a:rPr lang="en-US" b="1" dirty="0"/>
              <a:t>Methyl </a:t>
            </a:r>
            <a:r>
              <a:rPr lang="en-US" b="1" dirty="0" err="1"/>
              <a:t>geranate</a:t>
            </a:r>
            <a:r>
              <a:rPr lang="en-US" b="1" dirty="0"/>
              <a:t>​</a:t>
            </a:r>
          </a:p>
          <a:p>
            <a:r>
              <a:rPr lang="en-US" dirty="0"/>
              <a:t>Methyl ester​</a:t>
            </a:r>
          </a:p>
          <a:p>
            <a:r>
              <a:rPr lang="en-US" dirty="0"/>
              <a:t>Fruity and floral aroma</a:t>
            </a:r>
          </a:p>
        </p:txBody>
      </p:sp>
      <p:sp>
        <p:nvSpPr>
          <p:cNvPr id="6" name="TextBox 5">
            <a:extLst>
              <a:ext uri="{FF2B5EF4-FFF2-40B4-BE49-F238E27FC236}">
                <a16:creationId xmlns:a16="http://schemas.microsoft.com/office/drawing/2014/main" id="{85AFC716-D1A2-50DA-5CC6-74E7E37C0184}"/>
              </a:ext>
            </a:extLst>
          </p:cNvPr>
          <p:cNvSpPr txBox="1"/>
          <p:nvPr/>
        </p:nvSpPr>
        <p:spPr>
          <a:xfrm>
            <a:off x="1277957" y="4433755"/>
            <a:ext cx="4704202" cy="1477328"/>
          </a:xfrm>
          <a:prstGeom prst="rect">
            <a:avLst/>
          </a:prstGeom>
          <a:noFill/>
        </p:spPr>
        <p:txBody>
          <a:bodyPr wrap="square" rtlCol="0">
            <a:spAutoFit/>
          </a:bodyPr>
          <a:lstStyle/>
          <a:p>
            <a:r>
              <a:rPr lang="en-US" b="1" dirty="0"/>
              <a:t>2-nonanone​</a:t>
            </a:r>
          </a:p>
          <a:p>
            <a:r>
              <a:rPr lang="en-US" dirty="0"/>
              <a:t>Ketone​</a:t>
            </a:r>
          </a:p>
          <a:p>
            <a:r>
              <a:rPr lang="en-US" dirty="0"/>
              <a:t>Can be sweet and fruity…​</a:t>
            </a:r>
          </a:p>
          <a:p>
            <a:r>
              <a:rPr lang="en-US" dirty="0"/>
              <a:t>…but can also be cheesy, buttery, and waxy</a:t>
            </a:r>
          </a:p>
        </p:txBody>
      </p:sp>
      <p:sp>
        <p:nvSpPr>
          <p:cNvPr id="7" name="TextBox 6">
            <a:extLst>
              <a:ext uri="{FF2B5EF4-FFF2-40B4-BE49-F238E27FC236}">
                <a16:creationId xmlns:a16="http://schemas.microsoft.com/office/drawing/2014/main" id="{64268C01-C618-A36B-2E84-027E724B1BAA}"/>
              </a:ext>
            </a:extLst>
          </p:cNvPr>
          <p:cNvSpPr txBox="1"/>
          <p:nvPr/>
        </p:nvSpPr>
        <p:spPr>
          <a:xfrm>
            <a:off x="6621137" y="4433755"/>
            <a:ext cx="5335834" cy="1477328"/>
          </a:xfrm>
          <a:prstGeom prst="rect">
            <a:avLst/>
          </a:prstGeom>
          <a:noFill/>
        </p:spPr>
        <p:txBody>
          <a:bodyPr wrap="square" rtlCol="0">
            <a:spAutoFit/>
          </a:bodyPr>
          <a:lstStyle/>
          <a:p>
            <a:r>
              <a:rPr lang="en-US" b="1" dirty="0"/>
              <a:t>3-mercaptohexanol</a:t>
            </a:r>
            <a:r>
              <a:rPr lang="en-US" dirty="0"/>
              <a:t>​</a:t>
            </a:r>
          </a:p>
          <a:p>
            <a:r>
              <a:rPr lang="en-US" dirty="0"/>
              <a:t>Polyfunctional thiol​</a:t>
            </a:r>
          </a:p>
          <a:p>
            <a:r>
              <a:rPr lang="en-US" dirty="0"/>
              <a:t>Tropical and grapefruit aroma​</a:t>
            </a:r>
          </a:p>
          <a:p>
            <a:r>
              <a:rPr lang="en-US" dirty="0"/>
              <a:t>Can be converted by yeast into 3MHA (3SHA)</a:t>
            </a:r>
          </a:p>
        </p:txBody>
      </p:sp>
      <p:pic>
        <p:nvPicPr>
          <p:cNvPr id="6146" name="Picture 2" descr="A group of different fruits&#10;&#10;Description automatically generated">
            <a:extLst>
              <a:ext uri="{FF2B5EF4-FFF2-40B4-BE49-F238E27FC236}">
                <a16:creationId xmlns:a16="http://schemas.microsoft.com/office/drawing/2014/main" id="{AFDFE6D9-8104-7FC6-F83A-F4E646CBA7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4542" y="1319345"/>
            <a:ext cx="1809750" cy="11049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 group of pink flowers with green leaves&#10;&#10;Description automatically generated">
            <a:extLst>
              <a:ext uri="{FF2B5EF4-FFF2-40B4-BE49-F238E27FC236}">
                <a16:creationId xmlns:a16="http://schemas.microsoft.com/office/drawing/2014/main" id="{C999C4DD-E32E-975A-FB68-DE7FD5AB61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4503" y="1471745"/>
            <a:ext cx="1809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994D3699-61A5-58EB-2F5B-2B25E57EAD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7252" y="3429995"/>
            <a:ext cx="1529164" cy="101361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A close up of a fruit&#10;&#10;Description automatically generated">
            <a:extLst>
              <a:ext uri="{FF2B5EF4-FFF2-40B4-BE49-F238E27FC236}">
                <a16:creationId xmlns:a16="http://schemas.microsoft.com/office/drawing/2014/main" id="{F3061682-F4B0-71E2-203D-A05AD67E8E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6928" y="3527228"/>
            <a:ext cx="1457325" cy="8191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918C211-A9F3-8CF0-24BD-7EF5DCF25518}"/>
              </a:ext>
            </a:extLst>
          </p:cNvPr>
          <p:cNvSpPr/>
          <p:nvPr/>
        </p:nvSpPr>
        <p:spPr>
          <a:xfrm>
            <a:off x="1224327" y="2502060"/>
            <a:ext cx="107260" cy="767699"/>
          </a:xfrm>
          <a:prstGeom prst="rect">
            <a:avLst/>
          </a:prstGeom>
          <a:solidFill>
            <a:srgbClr val="ED7D3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4F1EC"/>
                </a:solidFill>
                <a:latin typeface="Speak Pro"/>
              </a:defRPr>
            </a:lvl1pPr>
            <a:lvl2pPr marL="457200" algn="l" defTabSz="914400" rtl="0" eaLnBrk="1" latinLnBrk="0" hangingPunct="1">
              <a:defRPr sz="1800" kern="1200">
                <a:solidFill>
                  <a:srgbClr val="F4F1EC"/>
                </a:solidFill>
                <a:latin typeface="Speak Pro"/>
              </a:defRPr>
            </a:lvl2pPr>
            <a:lvl3pPr marL="914400" algn="l" defTabSz="914400" rtl="0" eaLnBrk="1" latinLnBrk="0" hangingPunct="1">
              <a:defRPr sz="1800" kern="1200">
                <a:solidFill>
                  <a:srgbClr val="F4F1EC"/>
                </a:solidFill>
                <a:latin typeface="Speak Pro"/>
              </a:defRPr>
            </a:lvl3pPr>
            <a:lvl4pPr marL="1371600" algn="l" defTabSz="914400" rtl="0" eaLnBrk="1" latinLnBrk="0" hangingPunct="1">
              <a:defRPr sz="1800" kern="1200">
                <a:solidFill>
                  <a:srgbClr val="F4F1EC"/>
                </a:solidFill>
                <a:latin typeface="Speak Pro"/>
              </a:defRPr>
            </a:lvl4pPr>
            <a:lvl5pPr marL="1828800" algn="l" defTabSz="914400" rtl="0" eaLnBrk="1" latinLnBrk="0" hangingPunct="1">
              <a:defRPr sz="1800" kern="1200">
                <a:solidFill>
                  <a:srgbClr val="F4F1EC"/>
                </a:solidFill>
                <a:latin typeface="Speak Pro"/>
              </a:defRPr>
            </a:lvl5pPr>
            <a:lvl6pPr marL="2286000" algn="l" defTabSz="914400" rtl="0" eaLnBrk="1" latinLnBrk="0" hangingPunct="1">
              <a:defRPr sz="1800" kern="1200">
                <a:solidFill>
                  <a:srgbClr val="F4F1EC"/>
                </a:solidFill>
                <a:latin typeface="Speak Pro"/>
              </a:defRPr>
            </a:lvl6pPr>
            <a:lvl7pPr marL="2743200" algn="l" defTabSz="914400" rtl="0" eaLnBrk="1" latinLnBrk="0" hangingPunct="1">
              <a:defRPr sz="1800" kern="1200">
                <a:solidFill>
                  <a:srgbClr val="F4F1EC"/>
                </a:solidFill>
                <a:latin typeface="Speak Pro"/>
              </a:defRPr>
            </a:lvl7pPr>
            <a:lvl8pPr marL="3200400" algn="l" defTabSz="914400" rtl="0" eaLnBrk="1" latinLnBrk="0" hangingPunct="1">
              <a:defRPr sz="1800" kern="1200">
                <a:solidFill>
                  <a:srgbClr val="F4F1EC"/>
                </a:solidFill>
                <a:latin typeface="Speak Pro"/>
              </a:defRPr>
            </a:lvl8pPr>
            <a:lvl9pPr marL="3657600" algn="l" defTabSz="914400" rtl="0" eaLnBrk="1" latinLnBrk="0" hangingPunct="1">
              <a:defRPr sz="1800" kern="1200">
                <a:solidFill>
                  <a:srgbClr val="F4F1EC"/>
                </a:solidFill>
                <a:latin typeface="Speak Pro"/>
              </a:defRPr>
            </a:lvl9pPr>
          </a:lstStyle>
          <a:p>
            <a:pPr algn="ctr"/>
            <a:endParaRPr lang="en-US" sz="1800"/>
          </a:p>
        </p:txBody>
      </p:sp>
      <p:sp>
        <p:nvSpPr>
          <p:cNvPr id="9" name="Rectangle 8">
            <a:extLst>
              <a:ext uri="{FF2B5EF4-FFF2-40B4-BE49-F238E27FC236}">
                <a16:creationId xmlns:a16="http://schemas.microsoft.com/office/drawing/2014/main" id="{4E9E3755-418D-1A36-6C4D-B31BA3ECB938}"/>
              </a:ext>
            </a:extLst>
          </p:cNvPr>
          <p:cNvSpPr/>
          <p:nvPr/>
        </p:nvSpPr>
        <p:spPr>
          <a:xfrm>
            <a:off x="6510969" y="2534754"/>
            <a:ext cx="110168" cy="777520"/>
          </a:xfrm>
          <a:prstGeom prst="rect">
            <a:avLst/>
          </a:prstGeom>
          <a:solidFill>
            <a:srgbClr val="F0E2C9"/>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4F1EC"/>
                </a:solidFill>
                <a:latin typeface="Speak Pro"/>
              </a:defRPr>
            </a:lvl1pPr>
            <a:lvl2pPr marL="457200" algn="l" defTabSz="914400" rtl="0" eaLnBrk="1" latinLnBrk="0" hangingPunct="1">
              <a:defRPr sz="1800" kern="1200">
                <a:solidFill>
                  <a:srgbClr val="F4F1EC"/>
                </a:solidFill>
                <a:latin typeface="Speak Pro"/>
              </a:defRPr>
            </a:lvl2pPr>
            <a:lvl3pPr marL="914400" algn="l" defTabSz="914400" rtl="0" eaLnBrk="1" latinLnBrk="0" hangingPunct="1">
              <a:defRPr sz="1800" kern="1200">
                <a:solidFill>
                  <a:srgbClr val="F4F1EC"/>
                </a:solidFill>
                <a:latin typeface="Speak Pro"/>
              </a:defRPr>
            </a:lvl3pPr>
            <a:lvl4pPr marL="1371600" algn="l" defTabSz="914400" rtl="0" eaLnBrk="1" latinLnBrk="0" hangingPunct="1">
              <a:defRPr sz="1800" kern="1200">
                <a:solidFill>
                  <a:srgbClr val="F4F1EC"/>
                </a:solidFill>
                <a:latin typeface="Speak Pro"/>
              </a:defRPr>
            </a:lvl4pPr>
            <a:lvl5pPr marL="1828800" algn="l" defTabSz="914400" rtl="0" eaLnBrk="1" latinLnBrk="0" hangingPunct="1">
              <a:defRPr sz="1800" kern="1200">
                <a:solidFill>
                  <a:srgbClr val="F4F1EC"/>
                </a:solidFill>
                <a:latin typeface="Speak Pro"/>
              </a:defRPr>
            </a:lvl5pPr>
            <a:lvl6pPr marL="2286000" algn="l" defTabSz="914400" rtl="0" eaLnBrk="1" latinLnBrk="0" hangingPunct="1">
              <a:defRPr sz="1800" kern="1200">
                <a:solidFill>
                  <a:srgbClr val="F4F1EC"/>
                </a:solidFill>
                <a:latin typeface="Speak Pro"/>
              </a:defRPr>
            </a:lvl6pPr>
            <a:lvl7pPr marL="2743200" algn="l" defTabSz="914400" rtl="0" eaLnBrk="1" latinLnBrk="0" hangingPunct="1">
              <a:defRPr sz="1800" kern="1200">
                <a:solidFill>
                  <a:srgbClr val="F4F1EC"/>
                </a:solidFill>
                <a:latin typeface="Speak Pro"/>
              </a:defRPr>
            </a:lvl7pPr>
            <a:lvl8pPr marL="3200400" algn="l" defTabSz="914400" rtl="0" eaLnBrk="1" latinLnBrk="0" hangingPunct="1">
              <a:defRPr sz="1800" kern="1200">
                <a:solidFill>
                  <a:srgbClr val="F4F1EC"/>
                </a:solidFill>
                <a:latin typeface="Speak Pro"/>
              </a:defRPr>
            </a:lvl8pPr>
            <a:lvl9pPr marL="3657600" algn="l" defTabSz="914400" rtl="0" eaLnBrk="1" latinLnBrk="0" hangingPunct="1">
              <a:defRPr sz="1800" kern="1200">
                <a:solidFill>
                  <a:srgbClr val="F4F1EC"/>
                </a:solidFill>
                <a:latin typeface="Speak Pro"/>
              </a:defRPr>
            </a:lvl9pPr>
          </a:lstStyle>
          <a:p>
            <a:pPr algn="ctr"/>
            <a:endParaRPr lang="en-US" sz="1800"/>
          </a:p>
        </p:txBody>
      </p:sp>
      <p:sp>
        <p:nvSpPr>
          <p:cNvPr id="10" name="Rectangle 9">
            <a:extLst>
              <a:ext uri="{FF2B5EF4-FFF2-40B4-BE49-F238E27FC236}">
                <a16:creationId xmlns:a16="http://schemas.microsoft.com/office/drawing/2014/main" id="{DDF9887C-F197-3BC9-AE37-0B8698D8B59B}"/>
              </a:ext>
            </a:extLst>
          </p:cNvPr>
          <p:cNvSpPr/>
          <p:nvPr/>
        </p:nvSpPr>
        <p:spPr>
          <a:xfrm>
            <a:off x="1136884" y="4631685"/>
            <a:ext cx="113149" cy="1081468"/>
          </a:xfrm>
          <a:prstGeom prst="rect">
            <a:avLst/>
          </a:prstGeom>
          <a:solidFill>
            <a:srgbClr val="9362C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4F1EC"/>
                </a:solidFill>
                <a:latin typeface="Speak Pro"/>
              </a:defRPr>
            </a:lvl1pPr>
            <a:lvl2pPr marL="457200" algn="l" defTabSz="914400" rtl="0" eaLnBrk="1" latinLnBrk="0" hangingPunct="1">
              <a:defRPr sz="1800" kern="1200">
                <a:solidFill>
                  <a:srgbClr val="F4F1EC"/>
                </a:solidFill>
                <a:latin typeface="Speak Pro"/>
              </a:defRPr>
            </a:lvl2pPr>
            <a:lvl3pPr marL="914400" algn="l" defTabSz="914400" rtl="0" eaLnBrk="1" latinLnBrk="0" hangingPunct="1">
              <a:defRPr sz="1800" kern="1200">
                <a:solidFill>
                  <a:srgbClr val="F4F1EC"/>
                </a:solidFill>
                <a:latin typeface="Speak Pro"/>
              </a:defRPr>
            </a:lvl3pPr>
            <a:lvl4pPr marL="1371600" algn="l" defTabSz="914400" rtl="0" eaLnBrk="1" latinLnBrk="0" hangingPunct="1">
              <a:defRPr sz="1800" kern="1200">
                <a:solidFill>
                  <a:srgbClr val="F4F1EC"/>
                </a:solidFill>
                <a:latin typeface="Speak Pro"/>
              </a:defRPr>
            </a:lvl4pPr>
            <a:lvl5pPr marL="1828800" algn="l" defTabSz="914400" rtl="0" eaLnBrk="1" latinLnBrk="0" hangingPunct="1">
              <a:defRPr sz="1800" kern="1200">
                <a:solidFill>
                  <a:srgbClr val="F4F1EC"/>
                </a:solidFill>
                <a:latin typeface="Speak Pro"/>
              </a:defRPr>
            </a:lvl5pPr>
            <a:lvl6pPr marL="2286000" algn="l" defTabSz="914400" rtl="0" eaLnBrk="1" latinLnBrk="0" hangingPunct="1">
              <a:defRPr sz="1800" kern="1200">
                <a:solidFill>
                  <a:srgbClr val="F4F1EC"/>
                </a:solidFill>
                <a:latin typeface="Speak Pro"/>
              </a:defRPr>
            </a:lvl6pPr>
            <a:lvl7pPr marL="2743200" algn="l" defTabSz="914400" rtl="0" eaLnBrk="1" latinLnBrk="0" hangingPunct="1">
              <a:defRPr sz="1800" kern="1200">
                <a:solidFill>
                  <a:srgbClr val="F4F1EC"/>
                </a:solidFill>
                <a:latin typeface="Speak Pro"/>
              </a:defRPr>
            </a:lvl7pPr>
            <a:lvl8pPr marL="3200400" algn="l" defTabSz="914400" rtl="0" eaLnBrk="1" latinLnBrk="0" hangingPunct="1">
              <a:defRPr sz="1800" kern="1200">
                <a:solidFill>
                  <a:srgbClr val="F4F1EC"/>
                </a:solidFill>
                <a:latin typeface="Speak Pro"/>
              </a:defRPr>
            </a:lvl8pPr>
            <a:lvl9pPr marL="3657600" algn="l" defTabSz="914400" rtl="0" eaLnBrk="1" latinLnBrk="0" hangingPunct="1">
              <a:defRPr sz="1800" kern="1200">
                <a:solidFill>
                  <a:srgbClr val="F4F1EC"/>
                </a:solidFill>
                <a:latin typeface="Speak Pro"/>
              </a:defRPr>
            </a:lvl9pPr>
          </a:lstStyle>
          <a:p>
            <a:pPr algn="ctr"/>
            <a:endParaRPr lang="en-US" sz="1800"/>
          </a:p>
        </p:txBody>
      </p:sp>
      <p:sp>
        <p:nvSpPr>
          <p:cNvPr id="11" name="Rectangle 10">
            <a:extLst>
              <a:ext uri="{FF2B5EF4-FFF2-40B4-BE49-F238E27FC236}">
                <a16:creationId xmlns:a16="http://schemas.microsoft.com/office/drawing/2014/main" id="{9183A626-EB50-F39A-6710-B2F37BF79080}"/>
              </a:ext>
            </a:extLst>
          </p:cNvPr>
          <p:cNvSpPr/>
          <p:nvPr/>
        </p:nvSpPr>
        <p:spPr>
          <a:xfrm>
            <a:off x="6510969" y="4627366"/>
            <a:ext cx="110168" cy="1071840"/>
          </a:xfrm>
          <a:prstGeom prst="rect">
            <a:avLst/>
          </a:prstGeom>
          <a:solidFill>
            <a:srgbClr val="00206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4F1EC"/>
                </a:solidFill>
                <a:latin typeface="Speak Pro"/>
              </a:defRPr>
            </a:lvl1pPr>
            <a:lvl2pPr marL="457200" algn="l" defTabSz="914400" rtl="0" eaLnBrk="1" latinLnBrk="0" hangingPunct="1">
              <a:defRPr sz="1800" kern="1200">
                <a:solidFill>
                  <a:srgbClr val="F4F1EC"/>
                </a:solidFill>
                <a:latin typeface="Speak Pro"/>
              </a:defRPr>
            </a:lvl2pPr>
            <a:lvl3pPr marL="914400" algn="l" defTabSz="914400" rtl="0" eaLnBrk="1" latinLnBrk="0" hangingPunct="1">
              <a:defRPr sz="1800" kern="1200">
                <a:solidFill>
                  <a:srgbClr val="F4F1EC"/>
                </a:solidFill>
                <a:latin typeface="Speak Pro"/>
              </a:defRPr>
            </a:lvl3pPr>
            <a:lvl4pPr marL="1371600" algn="l" defTabSz="914400" rtl="0" eaLnBrk="1" latinLnBrk="0" hangingPunct="1">
              <a:defRPr sz="1800" kern="1200">
                <a:solidFill>
                  <a:srgbClr val="F4F1EC"/>
                </a:solidFill>
                <a:latin typeface="Speak Pro"/>
              </a:defRPr>
            </a:lvl4pPr>
            <a:lvl5pPr marL="1828800" algn="l" defTabSz="914400" rtl="0" eaLnBrk="1" latinLnBrk="0" hangingPunct="1">
              <a:defRPr sz="1800" kern="1200">
                <a:solidFill>
                  <a:srgbClr val="F4F1EC"/>
                </a:solidFill>
                <a:latin typeface="Speak Pro"/>
              </a:defRPr>
            </a:lvl5pPr>
            <a:lvl6pPr marL="2286000" algn="l" defTabSz="914400" rtl="0" eaLnBrk="1" latinLnBrk="0" hangingPunct="1">
              <a:defRPr sz="1800" kern="1200">
                <a:solidFill>
                  <a:srgbClr val="F4F1EC"/>
                </a:solidFill>
                <a:latin typeface="Speak Pro"/>
              </a:defRPr>
            </a:lvl6pPr>
            <a:lvl7pPr marL="2743200" algn="l" defTabSz="914400" rtl="0" eaLnBrk="1" latinLnBrk="0" hangingPunct="1">
              <a:defRPr sz="1800" kern="1200">
                <a:solidFill>
                  <a:srgbClr val="F4F1EC"/>
                </a:solidFill>
                <a:latin typeface="Speak Pro"/>
              </a:defRPr>
            </a:lvl7pPr>
            <a:lvl8pPr marL="3200400" algn="l" defTabSz="914400" rtl="0" eaLnBrk="1" latinLnBrk="0" hangingPunct="1">
              <a:defRPr sz="1800" kern="1200">
                <a:solidFill>
                  <a:srgbClr val="F4F1EC"/>
                </a:solidFill>
                <a:latin typeface="Speak Pro"/>
              </a:defRPr>
            </a:lvl8pPr>
            <a:lvl9pPr marL="3657600" algn="l" defTabSz="914400" rtl="0" eaLnBrk="1" latinLnBrk="0" hangingPunct="1">
              <a:defRPr sz="1800" kern="1200">
                <a:solidFill>
                  <a:srgbClr val="F4F1EC"/>
                </a:solidFill>
                <a:latin typeface="Speak Pro"/>
              </a:defRPr>
            </a:lvl9pPr>
          </a:lstStyle>
          <a:p>
            <a:pPr algn="ctr"/>
            <a:endParaRPr lang="en-US" sz="1800">
              <a:solidFill>
                <a:srgbClr val="FF0000"/>
              </a:solidFill>
            </a:endParaRPr>
          </a:p>
        </p:txBody>
      </p:sp>
    </p:spTree>
    <p:extLst>
      <p:ext uri="{BB962C8B-B14F-4D97-AF65-F5344CB8AC3E}">
        <p14:creationId xmlns:p14="http://schemas.microsoft.com/office/powerpoint/2010/main" val="4122503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94FB8-F799-A075-8706-9A33BE14C0A3}"/>
              </a:ext>
            </a:extLst>
          </p:cNvPr>
          <p:cNvSpPr>
            <a:spLocks noGrp="1"/>
          </p:cNvSpPr>
          <p:nvPr>
            <p:ph type="title"/>
          </p:nvPr>
        </p:nvSpPr>
        <p:spPr/>
        <p:txBody>
          <a:bodyPr/>
          <a:lstStyle/>
          <a:p>
            <a:r>
              <a:rPr lang="en-US" dirty="0"/>
              <a:t>SURVIVABLES FRAMEWORK</a:t>
            </a:r>
          </a:p>
        </p:txBody>
      </p:sp>
      <p:sp>
        <p:nvSpPr>
          <p:cNvPr id="3" name="Slide Number Placeholder 2">
            <a:extLst>
              <a:ext uri="{FF2B5EF4-FFF2-40B4-BE49-F238E27FC236}">
                <a16:creationId xmlns:a16="http://schemas.microsoft.com/office/drawing/2014/main" id="{75AD8A30-EC11-5674-A73A-4CF795640A45}"/>
              </a:ext>
            </a:extLst>
          </p:cNvPr>
          <p:cNvSpPr>
            <a:spLocks noGrp="1"/>
          </p:cNvSpPr>
          <p:nvPr>
            <p:ph type="sldNum" sz="quarter" idx="12"/>
          </p:nvPr>
        </p:nvSpPr>
        <p:spPr/>
        <p:txBody>
          <a:bodyPr/>
          <a:lstStyle/>
          <a:p>
            <a:fld id="{B5915699-0F63-4C61-80D8-C6D5EC39C3C1}" type="slidenum">
              <a:rPr lang="en-US" smtClean="0"/>
              <a:t>8</a:t>
            </a:fld>
            <a:endParaRPr lang="en-US"/>
          </a:p>
        </p:txBody>
      </p:sp>
      <p:pic>
        <p:nvPicPr>
          <p:cNvPr id="7172" name="Picture 4" descr="Chart, bar chart&#10;&#10;Description automatically generated">
            <a:extLst>
              <a:ext uri="{FF2B5EF4-FFF2-40B4-BE49-F238E27FC236}">
                <a16:creationId xmlns:a16="http://schemas.microsoft.com/office/drawing/2014/main" id="{63FFA882-388B-917E-ED90-0C3A1451EC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887" y="5114064"/>
            <a:ext cx="9210675" cy="48577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Chart, bar chart&#10;&#10;Description automatically generated">
            <a:extLst>
              <a:ext uri="{FF2B5EF4-FFF2-40B4-BE49-F238E27FC236}">
                <a16:creationId xmlns:a16="http://schemas.microsoft.com/office/drawing/2014/main" id="{6F062CCB-8CFB-507A-E0C7-90C11B6F11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5888" y="781050"/>
            <a:ext cx="9420225" cy="529590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a:extLst>
              <a:ext uri="{FF2B5EF4-FFF2-40B4-BE49-F238E27FC236}">
                <a16:creationId xmlns:a16="http://schemas.microsoft.com/office/drawing/2014/main" id="{0970F2DF-2172-2BEA-027C-B1B784C37D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2912" y="1097280"/>
            <a:ext cx="3686175"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284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8C951-3605-E8D7-4CF4-A125A14662D9}"/>
              </a:ext>
            </a:extLst>
          </p:cNvPr>
          <p:cNvSpPr>
            <a:spLocks noGrp="1"/>
          </p:cNvSpPr>
          <p:nvPr>
            <p:ph type="title"/>
          </p:nvPr>
        </p:nvSpPr>
        <p:spPr/>
        <p:txBody>
          <a:bodyPr/>
          <a:lstStyle/>
          <a:p>
            <a:r>
              <a:rPr lang="en-US" dirty="0"/>
              <a:t>SURVIVABLES FRAMEWORK</a:t>
            </a:r>
          </a:p>
        </p:txBody>
      </p:sp>
      <p:sp>
        <p:nvSpPr>
          <p:cNvPr id="3" name="Slide Number Placeholder 2">
            <a:extLst>
              <a:ext uri="{FF2B5EF4-FFF2-40B4-BE49-F238E27FC236}">
                <a16:creationId xmlns:a16="http://schemas.microsoft.com/office/drawing/2014/main" id="{28B9D1DE-93D2-9A1D-6B9D-AD2C83385B84}"/>
              </a:ext>
            </a:extLst>
          </p:cNvPr>
          <p:cNvSpPr>
            <a:spLocks noGrp="1"/>
          </p:cNvSpPr>
          <p:nvPr>
            <p:ph type="sldNum" sz="quarter" idx="12"/>
          </p:nvPr>
        </p:nvSpPr>
        <p:spPr/>
        <p:txBody>
          <a:bodyPr/>
          <a:lstStyle/>
          <a:p>
            <a:fld id="{B5915699-0F63-4C61-80D8-C6D5EC39C3C1}" type="slidenum">
              <a:rPr lang="en-US" smtClean="0"/>
              <a:t>9</a:t>
            </a:fld>
            <a:endParaRPr lang="en-US"/>
          </a:p>
        </p:txBody>
      </p:sp>
      <p:pic>
        <p:nvPicPr>
          <p:cNvPr id="8194" name="Picture 2" descr="Chart, bar chart&#10;&#10;Description automatically generated">
            <a:extLst>
              <a:ext uri="{FF2B5EF4-FFF2-40B4-BE49-F238E27FC236}">
                <a16:creationId xmlns:a16="http://schemas.microsoft.com/office/drawing/2014/main" id="{17BC9A41-DF9C-996E-1C99-D5DE88FF42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6834" y="1194297"/>
            <a:ext cx="9058275" cy="508635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0CADF81B-9DA9-7AFF-5354-4EEDA94A4B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7758" y="2569570"/>
            <a:ext cx="266700" cy="218122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3336A053-AAB1-CA58-DD03-73B6F6E1A1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8452" y="3977026"/>
            <a:ext cx="228600" cy="77152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Chart, bar chart&#10;&#10;Description automatically generated">
            <a:extLst>
              <a:ext uri="{FF2B5EF4-FFF2-40B4-BE49-F238E27FC236}">
                <a16:creationId xmlns:a16="http://schemas.microsoft.com/office/drawing/2014/main" id="{50BEF86D-04B8-A257-6671-F9EE8934DE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4462" y="5517831"/>
            <a:ext cx="9210675" cy="4857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5EED125-D046-8259-3C53-B79822500A7A}"/>
              </a:ext>
            </a:extLst>
          </p:cNvPr>
          <p:cNvSpPr/>
          <p:nvPr/>
        </p:nvSpPr>
        <p:spPr>
          <a:xfrm>
            <a:off x="8758409" y="1987587"/>
            <a:ext cx="1652531" cy="1614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698158F-A9AA-C420-C7C4-86526856F49F}"/>
              </a:ext>
            </a:extLst>
          </p:cNvPr>
          <p:cNvSpPr txBox="1"/>
          <p:nvPr/>
        </p:nvSpPr>
        <p:spPr>
          <a:xfrm>
            <a:off x="6436749" y="1263183"/>
            <a:ext cx="5670014" cy="2092881"/>
          </a:xfrm>
          <a:prstGeom prst="rect">
            <a:avLst/>
          </a:prstGeom>
          <a:solidFill>
            <a:schemeClr val="bg1"/>
          </a:solidFill>
        </p:spPr>
        <p:txBody>
          <a:bodyPr wrap="square">
            <a:spAutoFit/>
          </a:bodyPr>
          <a:lstStyle/>
          <a:p>
            <a:pPr algn="l" rtl="0" fontAlgn="base"/>
            <a:r>
              <a:rPr lang="en-US" sz="1600" b="1" i="0" u="none" strike="noStrike" dirty="0">
                <a:solidFill>
                  <a:srgbClr val="002B49"/>
                </a:solidFill>
                <a:effectLst/>
              </a:rPr>
              <a:t>Use hops with high concentrations of </a:t>
            </a:r>
            <a:r>
              <a:rPr lang="en-US" sz="1600" b="1" i="0" u="none" strike="noStrike" dirty="0" err="1">
                <a:solidFill>
                  <a:srgbClr val="002B49"/>
                </a:solidFill>
                <a:effectLst/>
              </a:rPr>
              <a:t>survivables</a:t>
            </a:r>
            <a:r>
              <a:rPr lang="en-US" sz="1600" b="1" i="0" u="none" strike="noStrike" dirty="0">
                <a:solidFill>
                  <a:srgbClr val="002B49"/>
                </a:solidFill>
                <a:effectLst/>
              </a:rPr>
              <a:t> early</a:t>
            </a:r>
            <a:r>
              <a:rPr lang="en-US" sz="1600" b="0" i="0" dirty="0">
                <a:solidFill>
                  <a:srgbClr val="002B49"/>
                </a:solidFill>
                <a:effectLst/>
              </a:rPr>
              <a:t>​</a:t>
            </a:r>
            <a:endParaRPr lang="en-US" b="0" i="0" dirty="0">
              <a:solidFill>
                <a:srgbClr val="0B2A4A"/>
              </a:solidFill>
              <a:effectLst/>
            </a:endParaRPr>
          </a:p>
          <a:p>
            <a:pPr algn="l" rtl="0" fontAlgn="base"/>
            <a:r>
              <a:rPr lang="en-US" sz="1400" b="0" i="0" u="none" strike="noStrike" dirty="0">
                <a:solidFill>
                  <a:srgbClr val="002B49"/>
                </a:solidFill>
                <a:effectLst/>
              </a:rPr>
              <a:t>Hops with higher concentrations of survivable compounds have a better likelihood of being successful when used earlier in the brewing process</a:t>
            </a:r>
            <a:r>
              <a:rPr lang="en-US" sz="1400" b="0" i="0" dirty="0">
                <a:solidFill>
                  <a:srgbClr val="002B49"/>
                </a:solidFill>
                <a:effectLst/>
              </a:rPr>
              <a:t>​</a:t>
            </a:r>
            <a:endParaRPr lang="en-US" b="0" i="0" dirty="0">
              <a:solidFill>
                <a:srgbClr val="0B2A4A"/>
              </a:solidFill>
              <a:effectLst/>
            </a:endParaRPr>
          </a:p>
          <a:p>
            <a:pPr algn="l" rtl="0" fontAlgn="base"/>
            <a:r>
              <a:rPr lang="en-US" sz="1400" b="0" i="0" dirty="0">
                <a:solidFill>
                  <a:srgbClr val="002B49"/>
                </a:solidFill>
                <a:effectLst/>
              </a:rPr>
              <a:t>​</a:t>
            </a:r>
            <a:endParaRPr lang="en-US" b="0" i="0" dirty="0">
              <a:solidFill>
                <a:srgbClr val="0B2A4A"/>
              </a:solidFill>
              <a:effectLst/>
            </a:endParaRPr>
          </a:p>
          <a:p>
            <a:pPr algn="l" rtl="0" fontAlgn="base"/>
            <a:r>
              <a:rPr lang="en-US" sz="1400" b="0" i="0" u="none" strike="noStrike" dirty="0" err="1">
                <a:solidFill>
                  <a:srgbClr val="002B49"/>
                </a:solidFill>
                <a:effectLst/>
              </a:rPr>
              <a:t>Ekuanot</a:t>
            </a:r>
            <a:r>
              <a:rPr lang="en-US" sz="1400" b="0" i="0" u="none" strike="noStrike" dirty="0">
                <a:solidFill>
                  <a:srgbClr val="0B2A4A"/>
                </a:solidFill>
                <a:effectLst/>
              </a:rPr>
              <a:t>®</a:t>
            </a:r>
            <a:r>
              <a:rPr lang="en-US" sz="1400" b="0" i="0" u="none" strike="noStrike" dirty="0">
                <a:solidFill>
                  <a:srgbClr val="002B49"/>
                </a:solidFill>
                <a:effectLst/>
              </a:rPr>
              <a:t> is likely a better choice for high-impact whirlpool hopping than Palisade, since it contains higher concentrations of beer soluble compounds</a:t>
            </a:r>
            <a:r>
              <a:rPr lang="en-US" sz="1400" b="0" i="0" dirty="0">
                <a:solidFill>
                  <a:srgbClr val="002B49"/>
                </a:solidFill>
                <a:effectLst/>
              </a:rPr>
              <a:t>​</a:t>
            </a:r>
            <a:endParaRPr lang="en-US" b="0" i="0" dirty="0">
              <a:solidFill>
                <a:srgbClr val="0B2A4A"/>
              </a:solidFill>
              <a:effectLst/>
            </a:endParaRPr>
          </a:p>
        </p:txBody>
      </p:sp>
    </p:spTree>
    <p:extLst>
      <p:ext uri="{BB962C8B-B14F-4D97-AF65-F5344CB8AC3E}">
        <p14:creationId xmlns:p14="http://schemas.microsoft.com/office/powerpoint/2010/main" val="276190596"/>
      </p:ext>
    </p:extLst>
  </p:cSld>
  <p:clrMapOvr>
    <a:masterClrMapping/>
  </p:clrMapOvr>
</p:sld>
</file>

<file path=ppt/theme/theme1.xml><?xml version="1.0" encoding="utf-8"?>
<a:theme xmlns:a="http://schemas.openxmlformats.org/drawingml/2006/main" name="Office Theme">
  <a:themeElements>
    <a:clrScheme name="Master Brewers">
      <a:dk1>
        <a:sysClr val="windowText" lastClr="000000"/>
      </a:dk1>
      <a:lt1>
        <a:sysClr val="window" lastClr="FFFFFF"/>
      </a:lt1>
      <a:dk2>
        <a:srgbClr val="545759"/>
      </a:dk2>
      <a:lt2>
        <a:srgbClr val="D8D8D8"/>
      </a:lt2>
      <a:accent1>
        <a:srgbClr val="CD9700"/>
      </a:accent1>
      <a:accent2>
        <a:srgbClr val="000000"/>
      </a:accent2>
      <a:accent3>
        <a:srgbClr val="A42035"/>
      </a:accent3>
      <a:accent4>
        <a:srgbClr val="545759"/>
      </a:accent4>
      <a:accent5>
        <a:srgbClr val="A5A5A5"/>
      </a:accent5>
      <a:accent6>
        <a:srgbClr val="D8D8D8"/>
      </a:accent6>
      <a:hlink>
        <a:srgbClr val="CD9700"/>
      </a:hlink>
      <a:folHlink>
        <a:srgbClr val="A42035"/>
      </a:folHlink>
    </a:clrScheme>
    <a:fontScheme name="Custom 18">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798E48DF207BC498FDEC5380BE41383" ma:contentTypeVersion="2" ma:contentTypeDescription="Create a new document." ma:contentTypeScope="" ma:versionID="9a851b1bfb6feb8cb72be1ea783b5e8e">
  <xsd:schema xmlns:xsd="http://www.w3.org/2001/XMLSchema" xmlns:xs="http://www.w3.org/2001/XMLSchema" xmlns:p="http://schemas.microsoft.com/office/2006/metadata/properties" xmlns:ns1="http://schemas.microsoft.com/sharepoint/v3" targetNamespace="http://schemas.microsoft.com/office/2006/metadata/properties" ma:root="true" ma:fieldsID="76306148d0f7b992e79f2d9b1f249a81"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7172419-F87E-4B72-AB63-B15DCEF3A989}"/>
</file>

<file path=customXml/itemProps2.xml><?xml version="1.0" encoding="utf-8"?>
<ds:datastoreItem xmlns:ds="http://schemas.openxmlformats.org/officeDocument/2006/customXml" ds:itemID="{D30C31E0-472C-45D0-BDC0-17F194B915A8}"/>
</file>

<file path=customXml/itemProps3.xml><?xml version="1.0" encoding="utf-8"?>
<ds:datastoreItem xmlns:ds="http://schemas.openxmlformats.org/officeDocument/2006/customXml" ds:itemID="{A3A5714B-7E33-4A90-AA20-35FFD1FBB121}"/>
</file>

<file path=docProps/app.xml><?xml version="1.0" encoding="utf-8"?>
<Properties xmlns="http://schemas.openxmlformats.org/officeDocument/2006/extended-properties" xmlns:vt="http://schemas.openxmlformats.org/officeDocument/2006/docPropsVTypes">
  <TotalTime>8064</TotalTime>
  <Words>2783</Words>
  <Application>Microsoft Office PowerPoint</Application>
  <PresentationFormat>Widescreen</PresentationFormat>
  <Paragraphs>243</Paragraphs>
  <Slides>32</Slides>
  <Notes>23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Arial</vt:lpstr>
      <vt:lpstr>Arial Black</vt:lpstr>
      <vt:lpstr>Calibri</vt:lpstr>
      <vt:lpstr>Courier New</vt:lpstr>
      <vt:lpstr>Eventsential Humanity</vt:lpstr>
      <vt:lpstr>Helvetica</vt:lpstr>
      <vt:lpstr>Roboto</vt:lpstr>
      <vt:lpstr>Speak Pro</vt:lpstr>
      <vt:lpstr>Verdana</vt:lpstr>
      <vt:lpstr>Wingdings</vt:lpstr>
      <vt:lpstr>Office Theme</vt:lpstr>
      <vt:lpstr>Optimizing Flavor Profiles: Unveiling the Impact of Hop Selection and Addition Timing on Survivable Compounds in Beer</vt:lpstr>
      <vt:lpstr>SYDNEY MASOVERO</vt:lpstr>
      <vt:lpstr>AGENDA</vt:lpstr>
      <vt:lpstr>Survivables Framework</vt:lpstr>
      <vt:lpstr>SURVIVABLE COMPOUNDS</vt:lpstr>
      <vt:lpstr>SURVIVABLE COMPOUNDS</vt:lpstr>
      <vt:lpstr>SURVIVABLE COMPOUNDS</vt:lpstr>
      <vt:lpstr>SURVIVABLES FRAMEWORK</vt:lpstr>
      <vt:lpstr>SURVIVABLES FRAMEWORK</vt:lpstr>
      <vt:lpstr>SURVIVABLES FRAMEWORK</vt:lpstr>
      <vt:lpstr>SURVIVABLE FRAMEWORK</vt:lpstr>
      <vt:lpstr>SURVIVABLES FRAMEWORK</vt:lpstr>
      <vt:lpstr>Design &amp; Results</vt:lpstr>
      <vt:lpstr>APPLYING THE FRAMEWORK – EXPERIMENTAL DESIGN</vt:lpstr>
      <vt:lpstr>EXPERIMENTAL DESIGN</vt:lpstr>
      <vt:lpstr>WHIRLPOOL ONLY - SENSORY RESULTS</vt:lpstr>
      <vt:lpstr>WHIRLPOOL ONLY – ANALYTICAL RESULTS</vt:lpstr>
      <vt:lpstr>ACTIVE FERMENTATION – SENSORY RESULTS</vt:lpstr>
      <vt:lpstr>ACTIVE FERMENTATION – ANALYTICAL RESULTS</vt:lpstr>
      <vt:lpstr>POST FERMENTATION – SENSORY RESULTS</vt:lpstr>
      <vt:lpstr>POST FERMENTATION – ANALYTICAL RESULTS</vt:lpstr>
      <vt:lpstr>ADDITION TIMING WITHIN VARIETY – SENSORY RESULTS</vt:lpstr>
      <vt:lpstr>ADDITION TIMING WITHIN VARIETY – ANALYTICAL RESULTS</vt:lpstr>
      <vt:lpstr>PREFERENCE TEST – SENSORY RESULTS</vt:lpstr>
      <vt:lpstr>Implementation in Your Recipe Design</vt:lpstr>
      <vt:lpstr>THEORETICAL VARIETY SWAPS</vt:lpstr>
      <vt:lpstr>THEORETICAL VARIETY SWAPS</vt:lpstr>
      <vt:lpstr>NEXT STEPS</vt:lpstr>
      <vt:lpstr>ACKNOWLEDGEMENTS</vt:lpstr>
      <vt:lpstr>RESOURCES</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Catherine</dc:creator>
  <cp:lastModifiedBy>Sydney Masovero</cp:lastModifiedBy>
  <cp:revision>46</cp:revision>
  <dcterms:created xsi:type="dcterms:W3CDTF">2021-04-21T17:24:54Z</dcterms:created>
  <dcterms:modified xsi:type="dcterms:W3CDTF">2023-09-22T20:18:52Z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0x0101006798E48DF207BC498FDEC5380BE41383</vt:lpwstr>
  </property>
</Properties>
</file>