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9" r:id="rId7"/>
    <p:sldId id="261" r:id="rId8"/>
    <p:sldId id="302" r:id="rId9"/>
    <p:sldId id="299" r:id="rId10"/>
    <p:sldId id="303" r:id="rId11"/>
    <p:sldId id="300" r:id="rId12"/>
    <p:sldId id="301"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er Setup Instructions" id="{AA5788D2-30F8-42C7-B07F-59431EDBC0E5}">
          <p14:sldIdLst/>
        </p14:section>
        <p14:section name="Content Slides" id="{E75644C2-F9D4-4D53-AFA6-143D071050E2}">
          <p14:sldIdLst>
            <p14:sldId id="256"/>
            <p14:sldId id="257"/>
            <p14:sldId id="259"/>
            <p14:sldId id="261"/>
            <p14:sldId id="302"/>
            <p14:sldId id="299"/>
            <p14:sldId id="303"/>
            <p14:sldId id="300"/>
            <p14:sldId id="301"/>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FE8"/>
    <a:srgbClr val="EDDECB"/>
    <a:srgbClr val="D4A626"/>
    <a:srgbClr val="545759"/>
    <a:srgbClr val="966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1429" autoAdjust="0"/>
  </p:normalViewPr>
  <p:slideViewPr>
    <p:cSldViewPr snapToGrid="0">
      <p:cViewPr varScale="1">
        <p:scale>
          <a:sx n="102" d="100"/>
          <a:sy n="102" d="100"/>
        </p:scale>
        <p:origin x="208" y="2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AA3E9-6253-48F2-9892-C85955644B5E}" type="datetimeFigureOut">
              <a:rPr lang="en-US" smtClean="0"/>
              <a:t>9/17/23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C8F0E-D1D5-40C7-B9E8-E335AB43E2EF}" type="slidenum">
              <a:rPr lang="en-US" smtClean="0"/>
              <a:t>‹#›</a:t>
            </a:fld>
            <a:endParaRPr lang="en-US"/>
          </a:p>
        </p:txBody>
      </p:sp>
    </p:spTree>
    <p:extLst>
      <p:ext uri="{BB962C8B-B14F-4D97-AF65-F5344CB8AC3E}">
        <p14:creationId xmlns:p14="http://schemas.microsoft.com/office/powerpoint/2010/main" val="299685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endParaRPr lang="en-US" dirty="0"/>
          </a:p>
          <a:p>
            <a:r>
              <a:rPr lang="en-US" dirty="0"/>
              <a:t>Good morning everyone and welcome to today’s session. The [name association] presents [name of session title]. </a:t>
            </a:r>
          </a:p>
          <a:p>
            <a:endParaRPr lang="en-US" dirty="0"/>
          </a:p>
          <a:p>
            <a:r>
              <a:rPr lang="en-US" dirty="0"/>
              <a:t>I would like to introduce myself. I am [insert name], from [company]  and I am [position at company, brief relationship to association or topic] and I will be moderating the session. </a:t>
            </a:r>
          </a:p>
          <a:p>
            <a:endParaRPr lang="en-US" dirty="0"/>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a:t>
            </a:fld>
            <a:endParaRPr lang="en-US"/>
          </a:p>
        </p:txBody>
      </p:sp>
    </p:spTree>
    <p:extLst>
      <p:ext uri="{BB962C8B-B14F-4D97-AF65-F5344CB8AC3E}">
        <p14:creationId xmlns:p14="http://schemas.microsoft.com/office/powerpoint/2010/main" val="149066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10</a:t>
            </a:fld>
            <a:endParaRPr lang="en-US"/>
          </a:p>
        </p:txBody>
      </p:sp>
    </p:spTree>
    <p:extLst>
      <p:ext uri="{BB962C8B-B14F-4D97-AF65-F5344CB8AC3E}">
        <p14:creationId xmlns:p14="http://schemas.microsoft.com/office/powerpoint/2010/main" val="198908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objective is to determine IF the application of honey during the beginning of barrel aged mixed fermentation is going to lead to desirable results on the finished product of beer. </a:t>
            </a:r>
          </a:p>
          <a:p>
            <a:endParaRPr lang="en-US" dirty="0"/>
          </a:p>
          <a:p>
            <a:r>
              <a:rPr lang="en-US" dirty="0"/>
              <a:t>It was assumed that a percentage of honey WOULD increase the sensorial quality of the beer, just no idea as to how much. There was hope that the honey attributes would be present in the finished product, if possible. </a:t>
            </a:r>
          </a:p>
          <a:p>
            <a:endParaRPr lang="en-US" dirty="0"/>
          </a:p>
          <a:p>
            <a:r>
              <a:rPr lang="en-US" dirty="0"/>
              <a:t>The biggest problem was not knowing how much to use and how far the beer would go with the addition of honey and a </a:t>
            </a:r>
            <a:r>
              <a:rPr lang="en-US"/>
              <a:t>mixed culture. </a:t>
            </a:r>
            <a:endParaRPr lang="en-US" dirty="0"/>
          </a:p>
          <a:p>
            <a:endParaRPr lang="en-US" dirty="0"/>
          </a:p>
          <a:p>
            <a:r>
              <a:rPr lang="en-US" dirty="0"/>
              <a:t>Data was collected in house and also sent out to a reference laboratory, to track everything that was occurring within the oaks. </a:t>
            </a:r>
          </a:p>
          <a:p>
            <a:endParaRPr lang="en-US" dirty="0"/>
          </a:p>
          <a:p>
            <a:r>
              <a:rPr lang="en-US" dirty="0"/>
              <a:t>Lastly,  attempting to figure out if the process and the application of honey made sense on a larger scale and what would it look like. </a:t>
            </a:r>
          </a:p>
        </p:txBody>
      </p:sp>
      <p:sp>
        <p:nvSpPr>
          <p:cNvPr id="4" name="Slide Number Placeholder 3"/>
          <p:cNvSpPr>
            <a:spLocks noGrp="1"/>
          </p:cNvSpPr>
          <p:nvPr>
            <p:ph type="sldNum" sz="quarter" idx="5"/>
          </p:nvPr>
        </p:nvSpPr>
        <p:spPr/>
        <p:txBody>
          <a:bodyPr/>
          <a:lstStyle/>
          <a:p>
            <a:fld id="{4FDC8F0E-D1D5-40C7-B9E8-E335AB43E2EF}" type="slidenum">
              <a:rPr lang="en-US" smtClean="0"/>
              <a:t>2</a:t>
            </a:fld>
            <a:endParaRPr lang="en-US"/>
          </a:p>
        </p:txBody>
      </p:sp>
    </p:spTree>
    <p:extLst>
      <p:ext uri="{BB962C8B-B14F-4D97-AF65-F5344CB8AC3E}">
        <p14:creationId xmlns:p14="http://schemas.microsoft.com/office/powerpoint/2010/main" val="332740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base 14-degree </a:t>
            </a:r>
            <a:r>
              <a:rPr lang="en-US" dirty="0" err="1"/>
              <a:t>plato</a:t>
            </a:r>
            <a:r>
              <a:rPr lang="en-US" dirty="0"/>
              <a:t> wheat beer was brewed and fermented for this project. The beer was fermented with a Belgian abbey yeast strain and given an extended period to cold condition prior to barreling down into neutral oak. </a:t>
            </a:r>
          </a:p>
          <a:p>
            <a:endParaRPr lang="en-US" dirty="0"/>
          </a:p>
          <a:p>
            <a:r>
              <a:rPr lang="en-US" dirty="0"/>
              <a:t>A house mixed culture was propagated and used to inoculate the different oaks within the project.</a:t>
            </a:r>
          </a:p>
          <a:p>
            <a:endParaRPr lang="en-US" dirty="0"/>
          </a:p>
          <a:p>
            <a:r>
              <a:rPr lang="en-US" dirty="0"/>
              <a:t>163 kg of blueberry honey total for the project </a:t>
            </a:r>
          </a:p>
          <a:p>
            <a:endParaRPr lang="en-US" dirty="0"/>
          </a:p>
          <a:p>
            <a:r>
              <a:rPr lang="en-US" dirty="0"/>
              <a:t>The oaks were filled by weight of honey, beer, and inoculant, in the most robust block and bleed series of TC fittings that I have ever used. Steam was also used to help heat up the honey to get it to mix better into the beer. Oaks were kept in roughly 64 degrees Fahrenheit and 75% humidity</a:t>
            </a:r>
          </a:p>
          <a:p>
            <a:endParaRPr lang="en-US" dirty="0"/>
          </a:p>
          <a:p>
            <a:r>
              <a:rPr lang="en-US" dirty="0"/>
              <a:t>Testing was performed in-house every 45 days to collect data on pH, specific gravity, and TOTAL acidity of the beers. </a:t>
            </a:r>
          </a:p>
          <a:p>
            <a:endParaRPr lang="en-US" dirty="0"/>
          </a:p>
          <a:p>
            <a:r>
              <a:rPr lang="en-US" dirty="0"/>
              <a:t>Samples were also sent out to a reference laboratory to test for concentrations of Acetic and lactic acid bacteria concentrations, wild yeast bacteria concentrations and lactic acid concentration.</a:t>
            </a:r>
          </a:p>
          <a:p>
            <a:endParaRPr lang="en-US" dirty="0"/>
          </a:p>
          <a:p>
            <a:r>
              <a:rPr lang="en-US" dirty="0"/>
              <a:t>Sensory was also performed during the sampling for testing and at the end of the research through blind sensory with a group of individuals extensively familiar with barrel-aged mixed fermentation beers.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3</a:t>
            </a:fld>
            <a:endParaRPr lang="en-US"/>
          </a:p>
        </p:txBody>
      </p:sp>
    </p:spTree>
    <p:extLst>
      <p:ext uri="{BB962C8B-B14F-4D97-AF65-F5344CB8AC3E}">
        <p14:creationId xmlns:p14="http://schemas.microsoft.com/office/powerpoint/2010/main" val="403022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easiest way to sum up what the oaks looked like for the experiment. The addition of the honey and the steam added to the oaks was all verified with the final weight being the same for all of oaks and hitting our target fill level in oak. </a:t>
            </a:r>
          </a:p>
        </p:txBody>
      </p:sp>
      <p:sp>
        <p:nvSpPr>
          <p:cNvPr id="4" name="Slide Number Placeholder 3"/>
          <p:cNvSpPr>
            <a:spLocks noGrp="1"/>
          </p:cNvSpPr>
          <p:nvPr>
            <p:ph type="sldNum" sz="quarter" idx="5"/>
          </p:nvPr>
        </p:nvSpPr>
        <p:spPr/>
        <p:txBody>
          <a:bodyPr/>
          <a:lstStyle/>
          <a:p>
            <a:fld id="{4FDC8F0E-D1D5-40C7-B9E8-E335AB43E2EF}" type="slidenum">
              <a:rPr lang="en-US" smtClean="0"/>
              <a:t>4</a:t>
            </a:fld>
            <a:endParaRPr lang="en-US"/>
          </a:p>
        </p:txBody>
      </p:sp>
    </p:spTree>
    <p:extLst>
      <p:ext uri="{BB962C8B-B14F-4D97-AF65-F5344CB8AC3E}">
        <p14:creationId xmlns:p14="http://schemas.microsoft.com/office/powerpoint/2010/main" val="268934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 house collected data reflects the beginning of the project and the ending of the project. </a:t>
            </a:r>
          </a:p>
          <a:p>
            <a:endParaRPr lang="en-US" dirty="0"/>
          </a:p>
          <a:p>
            <a:r>
              <a:rPr lang="en-US" dirty="0"/>
              <a:t>All of this information provided useful in assuring that the appropriate amount of honey was added, that additional fermentation was occurring, that we were also developing further acids and that the project was not a complete fail after adding all of that honey to the oaks. </a:t>
            </a:r>
          </a:p>
          <a:p>
            <a:endParaRPr lang="en-US" dirty="0"/>
          </a:p>
          <a:p>
            <a:r>
              <a:rPr lang="en-US" dirty="0"/>
              <a:t>This data also shines a light on how much of a difference the honey made even in the differences between the additions, while they may not seem that large they made a larger difference on the final result of the product, which was a relief to see as the project went on. </a:t>
            </a:r>
          </a:p>
        </p:txBody>
      </p:sp>
      <p:sp>
        <p:nvSpPr>
          <p:cNvPr id="4" name="Slide Number Placeholder 3"/>
          <p:cNvSpPr>
            <a:spLocks noGrp="1"/>
          </p:cNvSpPr>
          <p:nvPr>
            <p:ph type="sldNum" sz="quarter" idx="5"/>
          </p:nvPr>
        </p:nvSpPr>
        <p:spPr/>
        <p:txBody>
          <a:bodyPr/>
          <a:lstStyle/>
          <a:p>
            <a:fld id="{4FDC8F0E-D1D5-40C7-B9E8-E335AB43E2EF}" type="slidenum">
              <a:rPr lang="en-US" smtClean="0"/>
              <a:t>5</a:t>
            </a:fld>
            <a:endParaRPr lang="en-US"/>
          </a:p>
        </p:txBody>
      </p:sp>
    </p:spTree>
    <p:extLst>
      <p:ext uri="{BB962C8B-B14F-4D97-AF65-F5344CB8AC3E}">
        <p14:creationId xmlns:p14="http://schemas.microsoft.com/office/powerpoint/2010/main" val="184495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oaks had 1,000,000 cells/ml, still, after 150 days of </a:t>
            </a:r>
            <a:r>
              <a:rPr lang="en-US" i="1" dirty="0"/>
              <a:t>Lactobacillus brevis/</a:t>
            </a:r>
            <a:r>
              <a:rPr lang="en-US" i="1" dirty="0" err="1"/>
              <a:t>hilgardii</a:t>
            </a:r>
            <a:r>
              <a:rPr lang="en-US" i="1" dirty="0"/>
              <a:t>/fermentum</a:t>
            </a:r>
            <a:endParaRPr lang="en-US" dirty="0"/>
          </a:p>
          <a:p>
            <a:endParaRPr lang="en-US" dirty="0"/>
          </a:p>
          <a:p>
            <a:r>
              <a:rPr lang="en-US" dirty="0"/>
              <a:t>The control and the 5% oaks shows the highest peaks in </a:t>
            </a:r>
            <a:r>
              <a:rPr lang="en-US" i="1" dirty="0"/>
              <a:t>Brettanomyces </a:t>
            </a:r>
            <a:r>
              <a:rPr lang="en-US" i="1" dirty="0" err="1"/>
              <a:t>bruxellensis</a:t>
            </a:r>
            <a:r>
              <a:rPr lang="en-US" i="1" dirty="0"/>
              <a:t> </a:t>
            </a:r>
            <a:r>
              <a:rPr lang="en-US" i="0" dirty="0"/>
              <a:t>and acetic acid bacteria concentrations, and the earliest decline in </a:t>
            </a:r>
            <a:r>
              <a:rPr lang="en-US" i="1" dirty="0"/>
              <a:t>Saccharomyces</a:t>
            </a:r>
            <a:r>
              <a:rPr lang="en-US" i="0" dirty="0"/>
              <a:t> </a:t>
            </a:r>
            <a:r>
              <a:rPr lang="en-US" i="0" dirty="0" err="1"/>
              <a:t>activty</a:t>
            </a:r>
            <a:r>
              <a:rPr lang="en-US" i="0" dirty="0"/>
              <a:t> at the same test intervals.</a:t>
            </a:r>
          </a:p>
          <a:p>
            <a:endParaRPr lang="en-US" i="0" dirty="0"/>
          </a:p>
          <a:p>
            <a:r>
              <a:rPr lang="en-US" i="0" dirty="0"/>
              <a:t>The 10 and 15% oaks showed the highest peaks of </a:t>
            </a:r>
            <a:r>
              <a:rPr lang="en-US" i="1" dirty="0" err="1"/>
              <a:t>Pediococcus</a:t>
            </a:r>
            <a:r>
              <a:rPr lang="en-US" i="0" dirty="0"/>
              <a:t> species and </a:t>
            </a:r>
            <a:r>
              <a:rPr lang="en-US" i="1" dirty="0"/>
              <a:t>Lactobacillus plantarum/</a:t>
            </a:r>
            <a:r>
              <a:rPr lang="en-US" i="1" dirty="0" err="1"/>
              <a:t>casei</a:t>
            </a:r>
            <a:r>
              <a:rPr lang="en-US" i="1" dirty="0"/>
              <a:t>/</a:t>
            </a:r>
            <a:r>
              <a:rPr lang="en-US" i="1" dirty="0" err="1"/>
              <a:t>mali</a:t>
            </a:r>
            <a:r>
              <a:rPr lang="en-US" i="0" dirty="0"/>
              <a:t> concentrations along with similar declines on the same test intervals.</a:t>
            </a:r>
          </a:p>
          <a:p>
            <a:endParaRPr lang="en-US" i="0" dirty="0"/>
          </a:p>
          <a:p>
            <a:r>
              <a:rPr lang="en-US" i="0" dirty="0"/>
              <a:t>The 20% oak showed the largest concentration of </a:t>
            </a:r>
            <a:r>
              <a:rPr lang="en-US" i="1" dirty="0"/>
              <a:t>Saccharomyces </a:t>
            </a:r>
            <a:r>
              <a:rPr lang="en-US" i="0" dirty="0"/>
              <a:t>in solution for the longest period of time, at 282 days. </a:t>
            </a:r>
          </a:p>
          <a:p>
            <a:endParaRPr lang="en-US" i="0" dirty="0"/>
          </a:p>
          <a:p>
            <a:r>
              <a:rPr lang="en-US" sz="1800" i="1" dirty="0">
                <a:effectLst/>
                <a:latin typeface="Times New Roman" panose="02020603050405020304" pitchFamily="18" charset="0"/>
                <a:ea typeface="Calibri" panose="020F0502020204030204" pitchFamily="34" charset="0"/>
              </a:rPr>
              <a:t>O. </a:t>
            </a:r>
            <a:r>
              <a:rPr lang="en-US" sz="1800" i="1" dirty="0" err="1">
                <a:effectLst/>
                <a:latin typeface="Times New Roman" panose="02020603050405020304" pitchFamily="18" charset="0"/>
                <a:ea typeface="Calibri" panose="020F0502020204030204" pitchFamily="34" charset="0"/>
              </a:rPr>
              <a:t>oeni</a:t>
            </a:r>
            <a:r>
              <a:rPr lang="en-US" sz="1800" i="1" dirty="0">
                <a:effectLst/>
                <a:latin typeface="Times New Roman" panose="02020603050405020304" pitchFamily="18" charset="0"/>
                <a:ea typeface="Calibri" panose="020F0502020204030204" pitchFamily="34" charset="0"/>
              </a:rPr>
              <a:t>, Saccharomyces </a:t>
            </a:r>
            <a:r>
              <a:rPr lang="en-US" sz="1800" i="1" dirty="0" err="1">
                <a:effectLst/>
                <a:latin typeface="Times New Roman" panose="02020603050405020304" pitchFamily="18" charset="0"/>
                <a:ea typeface="Calibri" panose="020F0502020204030204" pitchFamily="34" charset="0"/>
              </a:rPr>
              <a:t>diastaticus</a:t>
            </a:r>
            <a:r>
              <a:rPr lang="en-US" sz="1800" i="1" dirty="0">
                <a:effectLst/>
                <a:latin typeface="Times New Roman" panose="02020603050405020304" pitchFamily="18" charset="0"/>
                <a:ea typeface="Calibri" panose="020F0502020204030204" pitchFamily="34" charset="0"/>
              </a:rPr>
              <a:t>, and Zygosaccharomyces</a:t>
            </a:r>
            <a:r>
              <a:rPr lang="en-US" dirty="0">
                <a:effectLst/>
              </a:rPr>
              <a:t> </a:t>
            </a:r>
            <a:r>
              <a:rPr lang="en-US" i="0" dirty="0">
                <a:effectLst/>
              </a:rPr>
              <a:t>were not reported due to values being less than the reportable range!</a:t>
            </a:r>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6</a:t>
            </a:fld>
            <a:endParaRPr lang="en-US"/>
          </a:p>
        </p:txBody>
      </p:sp>
    </p:spTree>
    <p:extLst>
      <p:ext uri="{BB962C8B-B14F-4D97-AF65-F5344CB8AC3E}">
        <p14:creationId xmlns:p14="http://schemas.microsoft.com/office/powerpoint/2010/main" val="703375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our reference lab testing of L-Lactic acid, there was more to evaluate than what sensory could capture alone. </a:t>
            </a:r>
          </a:p>
          <a:p>
            <a:endParaRPr lang="en-US" dirty="0"/>
          </a:p>
          <a:p>
            <a:r>
              <a:rPr lang="en-US" dirty="0"/>
              <a:t>There was a lot of information to be gleaned from the testing of the lactic acid, as it was completely new territory aside from this project using honey, it was a glimpse at how the inoculant was working while we were not paying attention! As the days went on between testing and sensory was still being carried out, we were able to notice more of the acid being present in the samples and it was enjoyable in the lower concentrations and nearly the same as our control. .</a:t>
            </a:r>
          </a:p>
        </p:txBody>
      </p:sp>
      <p:sp>
        <p:nvSpPr>
          <p:cNvPr id="4" name="Slide Number Placeholder 3"/>
          <p:cNvSpPr>
            <a:spLocks noGrp="1"/>
          </p:cNvSpPr>
          <p:nvPr>
            <p:ph type="sldNum" sz="quarter" idx="5"/>
          </p:nvPr>
        </p:nvSpPr>
        <p:spPr/>
        <p:txBody>
          <a:bodyPr/>
          <a:lstStyle/>
          <a:p>
            <a:fld id="{4FDC8F0E-D1D5-40C7-B9E8-E335AB43E2EF}" type="slidenum">
              <a:rPr lang="en-US" smtClean="0"/>
              <a:t>7</a:t>
            </a:fld>
            <a:endParaRPr lang="en-US"/>
          </a:p>
        </p:txBody>
      </p:sp>
    </p:spTree>
    <p:extLst>
      <p:ext uri="{BB962C8B-B14F-4D97-AF65-F5344CB8AC3E}">
        <p14:creationId xmlns:p14="http://schemas.microsoft.com/office/powerpoint/2010/main" val="2530467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Sensory testing revealed that the highest quality overall sample was from the 5% honey oak. This oak showed the most favorable results across the board with the second preference being towards the control. The 20% oak was the least desirable and revealed that it was unbalanced on multiple qualities.</a:t>
            </a:r>
          </a:p>
          <a:p>
            <a:endParaRPr lang="en-US" sz="180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DC8F0E-D1D5-40C7-B9E8-E335AB43E2EF}" type="slidenum">
              <a:rPr lang="en-US" smtClean="0"/>
              <a:t>8</a:t>
            </a:fld>
            <a:endParaRPr lang="en-US"/>
          </a:p>
        </p:txBody>
      </p:sp>
    </p:spTree>
    <p:extLst>
      <p:ext uri="{BB962C8B-B14F-4D97-AF65-F5344CB8AC3E}">
        <p14:creationId xmlns:p14="http://schemas.microsoft.com/office/powerpoint/2010/main" val="48537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importantly, it worked! Aside from the success of it working out, the 5% oak was a clear winner for being the better beer out of the entire project. The beer came across to be the brightest in acidity, with wonderful citrus notes of acidity without any residual honey characteristics. While being more dry than the rest of the samples it also presented itself as the more well-rounded to drink. The majority of the tasting subjects suspected the 5% oak was the control based on blind tasting. </a:t>
            </a:r>
          </a:p>
          <a:p>
            <a:endParaRPr lang="en-US" dirty="0"/>
          </a:p>
          <a:p>
            <a:r>
              <a:rPr lang="en-US" dirty="0"/>
              <a:t>The 5% oak also showed through testing that it was done with fermentation and acid development faster than the control, with the 10% not much farther behind on the same results. </a:t>
            </a:r>
          </a:p>
          <a:p>
            <a:endParaRPr lang="en-US" dirty="0"/>
          </a:p>
          <a:p>
            <a:r>
              <a:rPr lang="en-US" dirty="0"/>
              <a:t>One of the major pieces that stood out from the project was that everything seemed to end all around the same time, as the concentrations of microbes just dropped off and seemed to succumb to the final sedimentation. Considering barrel aging and mixed fermentation, this project helped reiterate the importance of nutrients for microbes upon the end of their aging and potential preparation for packaging. </a:t>
            </a:r>
          </a:p>
          <a:p>
            <a:endParaRPr lang="en-US" dirty="0"/>
          </a:p>
          <a:p>
            <a:r>
              <a:rPr lang="en-US" dirty="0"/>
              <a:t>I have spent a lot of time thinking about this project and ways that it could be applicable outside of a mixed fermentation honey beer. One of the best applications I could come up with, is a beer that did not finish with the terminal gravity that was planned and ended up a bit higher than it should have. The ability to lower that terminal gravity would be aided by the use of honey and a slower fermentation if you can commit the time and space, along with some other microbes. It will not solve all of your problems, but it will get you closer to where you were going!</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9</a:t>
            </a:fld>
            <a:endParaRPr lang="en-US"/>
          </a:p>
        </p:txBody>
      </p:sp>
    </p:spTree>
    <p:extLst>
      <p:ext uri="{BB962C8B-B14F-4D97-AF65-F5344CB8AC3E}">
        <p14:creationId xmlns:p14="http://schemas.microsoft.com/office/powerpoint/2010/main" val="990767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vessel, barrel&#10;&#10;Description automatically generated">
            <a:extLst>
              <a:ext uri="{FF2B5EF4-FFF2-40B4-BE49-F238E27FC236}">
                <a16:creationId xmlns:a16="http://schemas.microsoft.com/office/drawing/2014/main" id="{F5F01AAB-3C7A-429F-A427-98000F9236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943DAA-8F79-4530-BC4C-50A33F0D17C5}"/>
              </a:ext>
            </a:extLst>
          </p:cNvPr>
          <p:cNvSpPr>
            <a:spLocks noGrp="1"/>
          </p:cNvSpPr>
          <p:nvPr>
            <p:ph type="ctrTitle"/>
          </p:nvPr>
        </p:nvSpPr>
        <p:spPr>
          <a:xfrm>
            <a:off x="5486399" y="2165351"/>
            <a:ext cx="5962651" cy="1616074"/>
          </a:xfrm>
          <a:noFill/>
        </p:spPr>
        <p:txBody>
          <a:bodyPr anchor="ctr" anchorCtr="0">
            <a:noAutofit/>
          </a:bodyPr>
          <a:lstStyle>
            <a:lvl1pPr algn="l">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917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9/17/23</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7" name="Arc 6">
            <a:extLst>
              <a:ext uri="{FF2B5EF4-FFF2-40B4-BE49-F238E27FC236}">
                <a16:creationId xmlns:a16="http://schemas.microsoft.com/office/drawing/2014/main" id="{0CF80F04-B0FA-43FA-8CD7-CBA82C2D921E}"/>
              </a:ext>
            </a:extLst>
          </p:cNvPr>
          <p:cNvSpPr/>
          <p:nvPr userDrawn="1"/>
        </p:nvSpPr>
        <p:spPr>
          <a:xfrm>
            <a:off x="5361471" y="-1920271"/>
            <a:ext cx="8168262" cy="8168260"/>
          </a:xfrm>
          <a:prstGeom prst="arc">
            <a:avLst>
              <a:gd name="adj1" fmla="val 7433064"/>
              <a:gd name="adj2" fmla="val 114108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46633F85-7409-4DD5-B0D1-2AAF26F64355}"/>
              </a:ext>
            </a:extLst>
          </p:cNvPr>
          <p:cNvSpPr>
            <a:spLocks noGrp="1"/>
          </p:cNvSpPr>
          <p:nvPr>
            <p:ph type="pic" sz="quarter" idx="13"/>
          </p:nvPr>
        </p:nvSpPr>
        <p:spPr>
          <a:xfrm>
            <a:off x="5639422" y="0"/>
            <a:ext cx="6552578" cy="5965526"/>
          </a:xfrm>
          <a:custGeom>
            <a:avLst/>
            <a:gdLst>
              <a:gd name="connsiteX0" fmla="*/ 618515 w 6552578"/>
              <a:gd name="connsiteY0" fmla="*/ 0 h 5965526"/>
              <a:gd name="connsiteX1" fmla="*/ 6552578 w 6552578"/>
              <a:gd name="connsiteY1" fmla="*/ 0 h 5965526"/>
              <a:gd name="connsiteX2" fmla="*/ 6552578 w 6552578"/>
              <a:gd name="connsiteY2" fmla="*/ 4882974 h 5965526"/>
              <a:gd name="connsiteX3" fmla="*/ 6334194 w 6552578"/>
              <a:gd name="connsiteY3" fmla="*/ 5081456 h 5965526"/>
              <a:gd name="connsiteX4" fmla="*/ 3871537 w 6552578"/>
              <a:gd name="connsiteY4" fmla="*/ 5965526 h 5965526"/>
              <a:gd name="connsiteX5" fmla="*/ 0 w 6552578"/>
              <a:gd name="connsiteY5" fmla="*/ 2093989 h 5965526"/>
              <a:gd name="connsiteX6" fmla="*/ 512935 w 6552578"/>
              <a:gd name="connsiteY6" fmla="*/ 166905 h 59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2578" h="5965526">
                <a:moveTo>
                  <a:pt x="618515" y="0"/>
                </a:moveTo>
                <a:lnTo>
                  <a:pt x="6552578" y="0"/>
                </a:lnTo>
                <a:lnTo>
                  <a:pt x="6552578" y="4882974"/>
                </a:lnTo>
                <a:lnTo>
                  <a:pt x="6334194" y="5081456"/>
                </a:lnTo>
                <a:cubicBezTo>
                  <a:pt x="5664964" y="5633753"/>
                  <a:pt x="4806995" y="5965526"/>
                  <a:pt x="3871537" y="5965526"/>
                </a:cubicBezTo>
                <a:cubicBezTo>
                  <a:pt x="1733347" y="5965526"/>
                  <a:pt x="0" y="4232179"/>
                  <a:pt x="0" y="2093989"/>
                </a:cubicBezTo>
                <a:cubicBezTo>
                  <a:pt x="0" y="1392395"/>
                  <a:pt x="186623" y="734390"/>
                  <a:pt x="512935" y="166905"/>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2987040" y="2124729"/>
            <a:ext cx="3108960" cy="3108960"/>
          </a:xfrm>
          <a:prstGeom prst="ellipse">
            <a:avLst/>
          </a:prstGeom>
          <a:solidFill>
            <a:schemeClr val="accent1">
              <a:alpha val="85000"/>
            </a:schemeClr>
          </a:solidFill>
        </p:spPr>
        <p:txBody>
          <a:bodyPr lIns="0" rIns="0" anchor="ctr" anchorCtr="0">
            <a:noAutofit/>
          </a:bodyPr>
          <a:lstStyle>
            <a:lvl1pPr algn="ctr">
              <a:lnSpc>
                <a:spcPct val="100000"/>
              </a:lnSpc>
              <a:defRPr sz="2700">
                <a:solidFill>
                  <a:schemeClr val="bg1"/>
                </a:solidFill>
              </a:defRPr>
            </a:lvl1pPr>
          </a:lstStyle>
          <a:p>
            <a:r>
              <a:rPr lang="en-US" dirty="0"/>
              <a:t>Click to edit Master title style</a:t>
            </a:r>
          </a:p>
        </p:txBody>
      </p:sp>
      <p:sp>
        <p:nvSpPr>
          <p:cNvPr id="8" name="Arc 7">
            <a:extLst>
              <a:ext uri="{FF2B5EF4-FFF2-40B4-BE49-F238E27FC236}">
                <a16:creationId xmlns:a16="http://schemas.microsoft.com/office/drawing/2014/main" id="{CDCCA8F9-9DC2-41EE-84FA-020C15068925}"/>
              </a:ext>
            </a:extLst>
          </p:cNvPr>
          <p:cNvSpPr/>
          <p:nvPr userDrawn="1"/>
        </p:nvSpPr>
        <p:spPr>
          <a:xfrm>
            <a:off x="5122935" y="-2158807"/>
            <a:ext cx="8645334" cy="8645332"/>
          </a:xfrm>
          <a:prstGeom prst="arc">
            <a:avLst>
              <a:gd name="adj1" fmla="val 6708937"/>
              <a:gd name="adj2" fmla="val 1236386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9604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6" name="Picture 5" descr="A picture containing text, monitor, television, electronics&#10;&#10;Description automatically generated">
            <a:extLst>
              <a:ext uri="{FF2B5EF4-FFF2-40B4-BE49-F238E27FC236}">
                <a16:creationId xmlns:a16="http://schemas.microsoft.com/office/drawing/2014/main" id="{306413B8-C2A3-4DD3-BCAA-F18191C723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354" y="332013"/>
            <a:ext cx="11583778" cy="5983062"/>
          </a:xfrm>
          <a:prstGeom prst="rect">
            <a:avLst/>
          </a:prstGeom>
        </p:spPr>
      </p:pic>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9/17/23</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7" name="Media Placeholder 3">
            <a:extLst>
              <a:ext uri="{FF2B5EF4-FFF2-40B4-BE49-F238E27FC236}">
                <a16:creationId xmlns:a16="http://schemas.microsoft.com/office/drawing/2014/main" id="{B82C0DBA-8DF2-48A8-9B90-E2B2551FBA21}"/>
              </a:ext>
            </a:extLst>
          </p:cNvPr>
          <p:cNvSpPr>
            <a:spLocks noGrp="1"/>
          </p:cNvSpPr>
          <p:nvPr>
            <p:ph type="media" sz="quarter" idx="14"/>
          </p:nvPr>
        </p:nvSpPr>
        <p:spPr>
          <a:xfrm>
            <a:off x="1666875" y="771524"/>
            <a:ext cx="8505825" cy="4752975"/>
          </a:xfrm>
          <a:solidFill>
            <a:schemeClr val="bg1">
              <a:lumMod val="95000"/>
            </a:schemeClr>
          </a:solidFill>
        </p:spPr>
        <p:txBody>
          <a:bodyPr anchor="ctr" anchorCtr="0"/>
          <a:lstStyle>
            <a:lvl1pPr algn="ctr">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9706733" y="1802438"/>
            <a:ext cx="2227301" cy="2227301"/>
          </a:xfrm>
          <a:prstGeom prst="ellipse">
            <a:avLst/>
          </a:prstGeom>
          <a:solidFill>
            <a:schemeClr val="accent1">
              <a:alpha val="90000"/>
            </a:schemeClr>
          </a:solidFill>
        </p:spPr>
        <p:txBody>
          <a:bodyPr lIns="0" rIns="0" anchor="ctr" anchorCtr="0">
            <a:noAutofit/>
          </a:bodyPr>
          <a:lstStyle>
            <a:lvl1pPr algn="ctr">
              <a:defRPr sz="2000">
                <a:solidFill>
                  <a:schemeClr val="bg1"/>
                </a:solidFill>
              </a:defRPr>
            </a:lvl1pPr>
          </a:lstStyle>
          <a:p>
            <a:r>
              <a:rPr lang="en-US"/>
              <a:t>Click to edit Master title style</a:t>
            </a:r>
          </a:p>
        </p:txBody>
      </p:sp>
    </p:spTree>
    <p:extLst>
      <p:ext uri="{BB962C8B-B14F-4D97-AF65-F5344CB8AC3E}">
        <p14:creationId xmlns:p14="http://schemas.microsoft.com/office/powerpoint/2010/main" val="1084521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81AF6-C5F1-448A-8CA4-15DFC8C3BD20}"/>
              </a:ext>
            </a:extLst>
          </p:cNvPr>
          <p:cNvSpPr>
            <a:spLocks noGrp="1"/>
          </p:cNvSpPr>
          <p:nvPr>
            <p:ph type="dt" sz="half" idx="10"/>
          </p:nvPr>
        </p:nvSpPr>
        <p:spPr/>
        <p:txBody>
          <a:bodyPr/>
          <a:lstStyle/>
          <a:p>
            <a:fld id="{3767D9FF-1075-49AE-81E1-3A800281B142}" type="datetime1">
              <a:rPr lang="en-US" smtClean="0"/>
              <a:t>9/17/23</a:t>
            </a:fld>
            <a:endParaRPr lang="en-US"/>
          </a:p>
        </p:txBody>
      </p:sp>
      <p:sp>
        <p:nvSpPr>
          <p:cNvPr id="3" name="Footer Placeholder 2">
            <a:extLst>
              <a:ext uri="{FF2B5EF4-FFF2-40B4-BE49-F238E27FC236}">
                <a16:creationId xmlns:a16="http://schemas.microsoft.com/office/drawing/2014/main" id="{EC7F07AC-DD76-4557-8199-3C087F75B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E48E9B-0743-4DE2-A59C-C8C65A40BC9A}"/>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054974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728662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728662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18">
            <a:extLst>
              <a:ext uri="{FF2B5EF4-FFF2-40B4-BE49-F238E27FC236}">
                <a16:creationId xmlns:a16="http://schemas.microsoft.com/office/drawing/2014/main" id="{86631AA5-28DA-44FB-85F1-3361D94166F6}"/>
              </a:ext>
            </a:extLst>
          </p:cNvPr>
          <p:cNvSpPr>
            <a:spLocks/>
          </p:cNvSpPr>
          <p:nvPr userDrawn="1"/>
        </p:nvSpPr>
        <p:spPr bwMode="auto">
          <a:xfrm>
            <a:off x="7874069" y="-9468"/>
            <a:ext cx="4327961" cy="419692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 name="connsiteX0" fmla="*/ 9948 w 9948"/>
              <a:gd name="connsiteY0" fmla="*/ 4994 h 10000"/>
              <a:gd name="connsiteX1" fmla="*/ 9794 w 9948"/>
              <a:gd name="connsiteY1" fmla="*/ 5624 h 10000"/>
              <a:gd name="connsiteX2" fmla="*/ 7829 w 9948"/>
              <a:gd name="connsiteY2" fmla="*/ 9382 h 10000"/>
              <a:gd name="connsiteX3" fmla="*/ 6885 w 9948"/>
              <a:gd name="connsiteY3" fmla="*/ 10000 h 10000"/>
              <a:gd name="connsiteX4" fmla="*/ 3065 w 9948"/>
              <a:gd name="connsiteY4" fmla="*/ 10000 h 10000"/>
              <a:gd name="connsiteX5" fmla="*/ 2121 w 9948"/>
              <a:gd name="connsiteY5" fmla="*/ 9382 h 10000"/>
              <a:gd name="connsiteX6" fmla="*/ 157 w 9948"/>
              <a:gd name="connsiteY6" fmla="*/ 5624 h 10000"/>
              <a:gd name="connsiteX7" fmla="*/ 157 w 9948"/>
              <a:gd name="connsiteY7" fmla="*/ 4376 h 10000"/>
              <a:gd name="connsiteX8" fmla="*/ 1126 w 9948"/>
              <a:gd name="connsiteY8" fmla="*/ 2488 h 10000"/>
              <a:gd name="connsiteX9" fmla="*/ 2121 w 9948"/>
              <a:gd name="connsiteY9" fmla="*/ 606 h 10000"/>
              <a:gd name="connsiteX10" fmla="*/ 3065 w 9948"/>
              <a:gd name="connsiteY10" fmla="*/ 0 h 10000"/>
              <a:gd name="connsiteX11" fmla="*/ 6885 w 9948"/>
              <a:gd name="connsiteY11" fmla="*/ 0 h 10000"/>
              <a:gd name="connsiteX12" fmla="*/ 7829 w 9948"/>
              <a:gd name="connsiteY12" fmla="*/ 606 h 10000"/>
              <a:gd name="connsiteX13" fmla="*/ 9794 w 9948"/>
              <a:gd name="connsiteY13" fmla="*/ 4376 h 10000"/>
              <a:gd name="connsiteX14" fmla="*/ 9948 w 9948"/>
              <a:gd name="connsiteY14" fmla="*/ 499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14" fmla="*/ 3227 w 10000"/>
              <a:gd name="connsiteY14" fmla="*/ 16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0" fmla="*/ 6921 w 10000"/>
              <a:gd name="connsiteY0" fmla="*/ 0 h 10000"/>
              <a:gd name="connsiteX1" fmla="*/ 7870 w 10000"/>
              <a:gd name="connsiteY1" fmla="*/ 606 h 10000"/>
              <a:gd name="connsiteX2" fmla="*/ 9845 w 10000"/>
              <a:gd name="connsiteY2" fmla="*/ 4376 h 10000"/>
              <a:gd name="connsiteX3" fmla="*/ 10000 w 10000"/>
              <a:gd name="connsiteY3" fmla="*/ 4994 h 10000"/>
              <a:gd name="connsiteX4" fmla="*/ 9845 w 10000"/>
              <a:gd name="connsiteY4" fmla="*/ 5624 h 10000"/>
              <a:gd name="connsiteX5" fmla="*/ 7870 w 10000"/>
              <a:gd name="connsiteY5" fmla="*/ 9382 h 10000"/>
              <a:gd name="connsiteX6" fmla="*/ 6921 w 10000"/>
              <a:gd name="connsiteY6" fmla="*/ 10000 h 10000"/>
              <a:gd name="connsiteX7" fmla="*/ 3081 w 10000"/>
              <a:gd name="connsiteY7" fmla="*/ 10000 h 10000"/>
              <a:gd name="connsiteX8" fmla="*/ 2132 w 10000"/>
              <a:gd name="connsiteY8" fmla="*/ 9382 h 10000"/>
              <a:gd name="connsiteX9" fmla="*/ 158 w 10000"/>
              <a:gd name="connsiteY9" fmla="*/ 5624 h 10000"/>
              <a:gd name="connsiteX10" fmla="*/ 158 w 10000"/>
              <a:gd name="connsiteY10" fmla="*/ 4376 h 10000"/>
              <a:gd name="connsiteX11" fmla="*/ 1132 w 10000"/>
              <a:gd name="connsiteY11" fmla="*/ 2488 h 10000"/>
              <a:gd name="connsiteX0" fmla="*/ 7870 w 10000"/>
              <a:gd name="connsiteY0" fmla="*/ 0 h 9394"/>
              <a:gd name="connsiteX1" fmla="*/ 9845 w 10000"/>
              <a:gd name="connsiteY1" fmla="*/ 3770 h 9394"/>
              <a:gd name="connsiteX2" fmla="*/ 10000 w 10000"/>
              <a:gd name="connsiteY2" fmla="*/ 4388 h 9394"/>
              <a:gd name="connsiteX3" fmla="*/ 9845 w 10000"/>
              <a:gd name="connsiteY3" fmla="*/ 5018 h 9394"/>
              <a:gd name="connsiteX4" fmla="*/ 7870 w 10000"/>
              <a:gd name="connsiteY4" fmla="*/ 8776 h 9394"/>
              <a:gd name="connsiteX5" fmla="*/ 6921 w 10000"/>
              <a:gd name="connsiteY5" fmla="*/ 9394 h 9394"/>
              <a:gd name="connsiteX6" fmla="*/ 3081 w 10000"/>
              <a:gd name="connsiteY6" fmla="*/ 9394 h 9394"/>
              <a:gd name="connsiteX7" fmla="*/ 2132 w 10000"/>
              <a:gd name="connsiteY7" fmla="*/ 8776 h 9394"/>
              <a:gd name="connsiteX8" fmla="*/ 158 w 10000"/>
              <a:gd name="connsiteY8" fmla="*/ 5018 h 9394"/>
              <a:gd name="connsiteX9" fmla="*/ 158 w 10000"/>
              <a:gd name="connsiteY9" fmla="*/ 3770 h 9394"/>
              <a:gd name="connsiteX10" fmla="*/ 1132 w 10000"/>
              <a:gd name="connsiteY10" fmla="*/ 1882 h 9394"/>
              <a:gd name="connsiteX0" fmla="*/ 9845 w 10000"/>
              <a:gd name="connsiteY0" fmla="*/ 2010 h 7997"/>
              <a:gd name="connsiteX1" fmla="*/ 10000 w 10000"/>
              <a:gd name="connsiteY1" fmla="*/ 2668 h 7997"/>
              <a:gd name="connsiteX2" fmla="*/ 9845 w 10000"/>
              <a:gd name="connsiteY2" fmla="*/ 3339 h 7997"/>
              <a:gd name="connsiteX3" fmla="*/ 7870 w 10000"/>
              <a:gd name="connsiteY3" fmla="*/ 7339 h 7997"/>
              <a:gd name="connsiteX4" fmla="*/ 6921 w 10000"/>
              <a:gd name="connsiteY4" fmla="*/ 7997 h 7997"/>
              <a:gd name="connsiteX5" fmla="*/ 3081 w 10000"/>
              <a:gd name="connsiteY5" fmla="*/ 7997 h 7997"/>
              <a:gd name="connsiteX6" fmla="*/ 2132 w 10000"/>
              <a:gd name="connsiteY6" fmla="*/ 7339 h 7997"/>
              <a:gd name="connsiteX7" fmla="*/ 158 w 10000"/>
              <a:gd name="connsiteY7" fmla="*/ 3339 h 7997"/>
              <a:gd name="connsiteX8" fmla="*/ 158 w 10000"/>
              <a:gd name="connsiteY8" fmla="*/ 2010 h 7997"/>
              <a:gd name="connsiteX9" fmla="*/ 1132 w 10000"/>
              <a:gd name="connsiteY9" fmla="*/ 0 h 7997"/>
              <a:gd name="connsiteX0" fmla="*/ 10000 w 10000"/>
              <a:gd name="connsiteY0" fmla="*/ 3336 h 10000"/>
              <a:gd name="connsiteX1" fmla="*/ 9845 w 10000"/>
              <a:gd name="connsiteY1" fmla="*/ 4175 h 10000"/>
              <a:gd name="connsiteX2" fmla="*/ 7870 w 10000"/>
              <a:gd name="connsiteY2" fmla="*/ 9177 h 10000"/>
              <a:gd name="connsiteX3" fmla="*/ 6921 w 10000"/>
              <a:gd name="connsiteY3" fmla="*/ 10000 h 10000"/>
              <a:gd name="connsiteX4" fmla="*/ 3081 w 10000"/>
              <a:gd name="connsiteY4" fmla="*/ 10000 h 10000"/>
              <a:gd name="connsiteX5" fmla="*/ 2132 w 10000"/>
              <a:gd name="connsiteY5" fmla="*/ 9177 h 10000"/>
              <a:gd name="connsiteX6" fmla="*/ 158 w 10000"/>
              <a:gd name="connsiteY6" fmla="*/ 4175 h 10000"/>
              <a:gd name="connsiteX7" fmla="*/ 158 w 10000"/>
              <a:gd name="connsiteY7" fmla="*/ 2513 h 10000"/>
              <a:gd name="connsiteX8" fmla="*/ 1132 w 10000"/>
              <a:gd name="connsiteY8" fmla="*/ 0 h 10000"/>
              <a:gd name="connsiteX0" fmla="*/ 9845 w 9845"/>
              <a:gd name="connsiteY0" fmla="*/ 4175 h 10000"/>
              <a:gd name="connsiteX1" fmla="*/ 7870 w 9845"/>
              <a:gd name="connsiteY1" fmla="*/ 9177 h 10000"/>
              <a:gd name="connsiteX2" fmla="*/ 6921 w 9845"/>
              <a:gd name="connsiteY2" fmla="*/ 10000 h 10000"/>
              <a:gd name="connsiteX3" fmla="*/ 3081 w 9845"/>
              <a:gd name="connsiteY3" fmla="*/ 10000 h 10000"/>
              <a:gd name="connsiteX4" fmla="*/ 2132 w 9845"/>
              <a:gd name="connsiteY4" fmla="*/ 9177 h 10000"/>
              <a:gd name="connsiteX5" fmla="*/ 158 w 9845"/>
              <a:gd name="connsiteY5" fmla="*/ 4175 h 10000"/>
              <a:gd name="connsiteX6" fmla="*/ 158 w 9845"/>
              <a:gd name="connsiteY6" fmla="*/ 2513 h 10000"/>
              <a:gd name="connsiteX7" fmla="*/ 1132 w 9845"/>
              <a:gd name="connsiteY7" fmla="*/ 0 h 10000"/>
              <a:gd name="connsiteX0" fmla="*/ 7994 w 7994"/>
              <a:gd name="connsiteY0" fmla="*/ 9177 h 10000"/>
              <a:gd name="connsiteX1" fmla="*/ 7030 w 7994"/>
              <a:gd name="connsiteY1" fmla="*/ 10000 h 10000"/>
              <a:gd name="connsiteX2" fmla="*/ 3130 w 7994"/>
              <a:gd name="connsiteY2" fmla="*/ 10000 h 10000"/>
              <a:gd name="connsiteX3" fmla="*/ 2166 w 7994"/>
              <a:gd name="connsiteY3" fmla="*/ 9177 h 10000"/>
              <a:gd name="connsiteX4" fmla="*/ 160 w 7994"/>
              <a:gd name="connsiteY4" fmla="*/ 4175 h 10000"/>
              <a:gd name="connsiteX5" fmla="*/ 160 w 7994"/>
              <a:gd name="connsiteY5" fmla="*/ 2513 h 10000"/>
              <a:gd name="connsiteX6" fmla="*/ 1150 w 7994"/>
              <a:gd name="connsiteY6" fmla="*/ 0 h 10000"/>
              <a:gd name="connsiteX0" fmla="*/ 8794 w 8794"/>
              <a:gd name="connsiteY0" fmla="*/ 10000 h 10000"/>
              <a:gd name="connsiteX1" fmla="*/ 3915 w 8794"/>
              <a:gd name="connsiteY1" fmla="*/ 10000 h 10000"/>
              <a:gd name="connsiteX2" fmla="*/ 2710 w 8794"/>
              <a:gd name="connsiteY2" fmla="*/ 9177 h 10000"/>
              <a:gd name="connsiteX3" fmla="*/ 200 w 8794"/>
              <a:gd name="connsiteY3" fmla="*/ 4175 h 10000"/>
              <a:gd name="connsiteX4" fmla="*/ 200 w 8794"/>
              <a:gd name="connsiteY4" fmla="*/ 2513 h 10000"/>
              <a:gd name="connsiteX5" fmla="*/ 1439 w 879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 h="10000">
                <a:moveTo>
                  <a:pt x="8794" y="10000"/>
                </a:moveTo>
                <a:lnTo>
                  <a:pt x="3915" y="10000"/>
                </a:lnTo>
                <a:cubicBezTo>
                  <a:pt x="3410" y="10000"/>
                  <a:pt x="2962" y="9687"/>
                  <a:pt x="2710" y="9177"/>
                </a:cubicBezTo>
                <a:lnTo>
                  <a:pt x="200" y="4175"/>
                </a:lnTo>
                <a:cubicBezTo>
                  <a:pt x="-66" y="3665"/>
                  <a:pt x="-66" y="3024"/>
                  <a:pt x="200" y="2513"/>
                </a:cubicBezTo>
                <a:lnTo>
                  <a:pt x="1439"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a:extLst>
              <a:ext uri="{FF2B5EF4-FFF2-40B4-BE49-F238E27FC236}">
                <a16:creationId xmlns:a16="http://schemas.microsoft.com/office/drawing/2014/main" id="{A5CA1A5C-0A61-492F-AAE5-1FE7DBD102EC}"/>
              </a:ext>
            </a:extLst>
          </p:cNvPr>
          <p:cNvSpPr>
            <a:spLocks noGrp="1"/>
          </p:cNvSpPr>
          <p:nvPr>
            <p:ph type="pic" sz="quarter" idx="22"/>
          </p:nvPr>
        </p:nvSpPr>
        <p:spPr>
          <a:xfrm>
            <a:off x="8327201" y="0"/>
            <a:ext cx="3864799" cy="3895725"/>
          </a:xfrm>
          <a:custGeom>
            <a:avLst/>
            <a:gdLst>
              <a:gd name="connsiteX0" fmla="*/ 682634 w 3864799"/>
              <a:gd name="connsiteY0" fmla="*/ 0 h 3895725"/>
              <a:gd name="connsiteX1" fmla="*/ 3864799 w 3864799"/>
              <a:gd name="connsiteY1" fmla="*/ 0 h 3895725"/>
              <a:gd name="connsiteX2" fmla="*/ 3864799 w 3864799"/>
              <a:gd name="connsiteY2" fmla="*/ 3895725 h 3895725"/>
              <a:gd name="connsiteX3" fmla="*/ 3766850 w 3864799"/>
              <a:gd name="connsiteY3" fmla="*/ 3895725 h 3895725"/>
              <a:gd name="connsiteX4" fmla="*/ 1763483 w 3864799"/>
              <a:gd name="connsiteY4" fmla="*/ 3895725 h 3895725"/>
              <a:gd name="connsiteX5" fmla="*/ 1218924 w 3864799"/>
              <a:gd name="connsiteY5" fmla="*/ 3585416 h 3895725"/>
              <a:gd name="connsiteX6" fmla="*/ 85483 w 3864799"/>
              <a:gd name="connsiteY6" fmla="*/ 1660231 h 3895725"/>
              <a:gd name="connsiteX7" fmla="*/ 85483 w 3864799"/>
              <a:gd name="connsiteY7" fmla="*/ 1014280 h 3895725"/>
              <a:gd name="connsiteX8" fmla="*/ 678457 w 3864799"/>
              <a:gd name="connsiteY8" fmla="*/ 7095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799" h="3895725">
                <a:moveTo>
                  <a:pt x="682634" y="0"/>
                </a:moveTo>
                <a:lnTo>
                  <a:pt x="3864799" y="0"/>
                </a:lnTo>
                <a:lnTo>
                  <a:pt x="3864799" y="3895725"/>
                </a:lnTo>
                <a:lnTo>
                  <a:pt x="3766850" y="3895725"/>
                </a:lnTo>
                <a:cubicBezTo>
                  <a:pt x="1763483" y="3895725"/>
                  <a:pt x="1763483" y="3895725"/>
                  <a:pt x="1763483" y="3895725"/>
                </a:cubicBezTo>
                <a:cubicBezTo>
                  <a:pt x="1541861" y="3895725"/>
                  <a:pt x="1332902" y="3775401"/>
                  <a:pt x="1218924" y="3585416"/>
                </a:cubicBezTo>
                <a:cubicBezTo>
                  <a:pt x="85483" y="1660231"/>
                  <a:pt x="85483" y="1660231"/>
                  <a:pt x="85483" y="1660231"/>
                </a:cubicBezTo>
                <a:cubicBezTo>
                  <a:pt x="-28495" y="1457580"/>
                  <a:pt x="-28495" y="1210599"/>
                  <a:pt x="85483" y="1014280"/>
                </a:cubicBezTo>
                <a:cubicBezTo>
                  <a:pt x="333423" y="593146"/>
                  <a:pt x="527127" y="264135"/>
                  <a:pt x="678457" y="709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0" name="Text Placeholder 55">
            <a:extLst>
              <a:ext uri="{FF2B5EF4-FFF2-40B4-BE49-F238E27FC236}">
                <a16:creationId xmlns:a16="http://schemas.microsoft.com/office/drawing/2014/main" id="{822B2D30-B60B-41A7-BEAF-2F8849133E8F}"/>
              </a:ext>
            </a:extLst>
          </p:cNvPr>
          <p:cNvSpPr>
            <a:spLocks noGrp="1"/>
          </p:cNvSpPr>
          <p:nvPr>
            <p:ph type="body" sz="quarter" idx="21" hasCustomPrompt="1"/>
          </p:nvPr>
        </p:nvSpPr>
        <p:spPr>
          <a:xfrm>
            <a:off x="7379745" y="2420763"/>
            <a:ext cx="2174287" cy="1941630"/>
          </a:xfrm>
          <a:custGeom>
            <a:avLst/>
            <a:gdLst>
              <a:gd name="connsiteX0" fmla="*/ 1050883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3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3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3"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3" y="3051175"/>
                  <a:pt x="1050883" y="3051175"/>
                  <a:pt x="1050883" y="3051175"/>
                </a:cubicBezTo>
                <a:cubicBezTo>
                  <a:pt x="918815" y="3051175"/>
                  <a:pt x="794294"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4" y="67972"/>
                  <a:pt x="918815" y="0"/>
                  <a:pt x="1050883" y="0"/>
                </a:cubicBezTo>
                <a:close/>
              </a:path>
            </a:pathLst>
          </a:custGeom>
          <a:solidFill>
            <a:schemeClr val="accent4">
              <a:lumMod val="75000"/>
              <a:alpha val="67000"/>
            </a:schemeClr>
          </a:solidFill>
          <a:ln w="234950" cap="rnd">
            <a:noFill/>
          </a:ln>
        </p:spPr>
        <p:txBody>
          <a:bodyPr wrap="square" lIns="274320" tIns="45720" rIns="274320" bIns="45720" anchor="ctr" anchorCtr="0">
            <a:noAutofit/>
          </a:bodyPr>
          <a:lstStyle>
            <a:lvl1pPr algn="ctr">
              <a:lnSpc>
                <a:spcPct val="90000"/>
              </a:lnSpc>
              <a:spcBef>
                <a:spcPts val="0"/>
              </a:spcBef>
              <a:spcAft>
                <a:spcPts val="0"/>
              </a:spcAft>
              <a:defRPr sz="2000">
                <a:solidFill>
                  <a:schemeClr val="bg1"/>
                </a:solidFill>
                <a:latin typeface="Arial" panose="020B0604020202020204" pitchFamily="34" charset="0"/>
              </a:defRPr>
            </a:lvl1pPr>
          </a:lstStyle>
          <a:p>
            <a:pPr lvl="0"/>
            <a:r>
              <a:rPr lang="en-US" dirty="0"/>
              <a:t>Click to edit callout text</a:t>
            </a:r>
          </a:p>
        </p:txBody>
      </p:sp>
      <p:sp>
        <p:nvSpPr>
          <p:cNvPr id="5" name="Date Placeholder 4">
            <a:extLst>
              <a:ext uri="{FF2B5EF4-FFF2-40B4-BE49-F238E27FC236}">
                <a16:creationId xmlns:a16="http://schemas.microsoft.com/office/drawing/2014/main" id="{DBBFCB4C-8776-4361-8B5F-30B08F602BBC}"/>
              </a:ext>
            </a:extLst>
          </p:cNvPr>
          <p:cNvSpPr>
            <a:spLocks noGrp="1"/>
          </p:cNvSpPr>
          <p:nvPr>
            <p:ph type="dt" sz="half" idx="23"/>
          </p:nvPr>
        </p:nvSpPr>
        <p:spPr/>
        <p:txBody>
          <a:bodyPr/>
          <a:lstStyle/>
          <a:p>
            <a:fld id="{6859FE1C-CF5B-4163-A3BE-E2E8286AD1CB}" type="datetimeyyyy">
              <a:rPr lang="en-US" smtClean="0"/>
              <a:t>2023</a:t>
            </a:fld>
            <a:endParaRPr lang="en-US" dirty="0"/>
          </a:p>
        </p:txBody>
      </p:sp>
      <p:sp>
        <p:nvSpPr>
          <p:cNvPr id="9" name="Footer Placeholder 8">
            <a:extLst>
              <a:ext uri="{FF2B5EF4-FFF2-40B4-BE49-F238E27FC236}">
                <a16:creationId xmlns:a16="http://schemas.microsoft.com/office/drawing/2014/main" id="{104735C7-6B31-4420-A394-9C564BA10FF8}"/>
              </a:ext>
            </a:extLst>
          </p:cNvPr>
          <p:cNvSpPr>
            <a:spLocks noGrp="1"/>
          </p:cNvSpPr>
          <p:nvPr>
            <p:ph type="ftr" sz="quarter" idx="24"/>
          </p:nvPr>
        </p:nvSpPr>
        <p:spPr/>
        <p:txBody>
          <a:bodyPr/>
          <a:lstStyle/>
          <a:p>
            <a:r>
              <a:rPr lang="en-US" dirty="0"/>
              <a:t>American Society of Brewing Chemists</a:t>
            </a:r>
          </a:p>
        </p:txBody>
      </p:sp>
      <p:sp>
        <p:nvSpPr>
          <p:cNvPr id="12" name="Slide Number Placeholder 11">
            <a:extLst>
              <a:ext uri="{FF2B5EF4-FFF2-40B4-BE49-F238E27FC236}">
                <a16:creationId xmlns:a16="http://schemas.microsoft.com/office/drawing/2014/main" id="{920CBC70-E7B8-4B8E-A209-C9515994A95D}"/>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322117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9/17/23</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18721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a:xfrm>
            <a:off x="495300" y="457200"/>
            <a:ext cx="8296275" cy="6400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495300" y="1485900"/>
            <a:ext cx="8296275"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9/17/23</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12" name="Picture Placeholder 11">
            <a:extLst>
              <a:ext uri="{FF2B5EF4-FFF2-40B4-BE49-F238E27FC236}">
                <a16:creationId xmlns:a16="http://schemas.microsoft.com/office/drawing/2014/main" id="{7AC8B374-B020-4234-AE35-F4E4EC29E3E0}"/>
              </a:ext>
            </a:extLst>
          </p:cNvPr>
          <p:cNvSpPr>
            <a:spLocks noGrp="1"/>
          </p:cNvSpPr>
          <p:nvPr>
            <p:ph type="pic" sz="quarter" idx="13"/>
          </p:nvPr>
        </p:nvSpPr>
        <p:spPr>
          <a:xfrm>
            <a:off x="8791576" y="1"/>
            <a:ext cx="3400425" cy="3367473"/>
          </a:xfrm>
          <a:custGeom>
            <a:avLst/>
            <a:gdLst>
              <a:gd name="connsiteX0" fmla="*/ 428976 w 3400425"/>
              <a:gd name="connsiteY0" fmla="*/ 0 h 3367473"/>
              <a:gd name="connsiteX1" fmla="*/ 3400425 w 3400425"/>
              <a:gd name="connsiteY1" fmla="*/ 0 h 3367473"/>
              <a:gd name="connsiteX2" fmla="*/ 3400425 w 3400425"/>
              <a:gd name="connsiteY2" fmla="*/ 2913856 h 3367473"/>
              <a:gd name="connsiteX3" fmla="*/ 3273302 w 3400425"/>
              <a:gd name="connsiteY3" fmla="*/ 3008917 h 3367473"/>
              <a:gd name="connsiteX4" fmla="*/ 2099469 w 3400425"/>
              <a:gd name="connsiteY4" fmla="*/ 3367473 h 3367473"/>
              <a:gd name="connsiteX5" fmla="*/ 0 w 3400425"/>
              <a:gd name="connsiteY5" fmla="*/ 1268004 h 3367473"/>
              <a:gd name="connsiteX6" fmla="*/ 358556 w 3400425"/>
              <a:gd name="connsiteY6" fmla="*/ 94171 h 336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0425" h="3367473">
                <a:moveTo>
                  <a:pt x="428976" y="0"/>
                </a:moveTo>
                <a:lnTo>
                  <a:pt x="3400425" y="0"/>
                </a:lnTo>
                <a:lnTo>
                  <a:pt x="3400425" y="2913856"/>
                </a:lnTo>
                <a:lnTo>
                  <a:pt x="3273302" y="3008917"/>
                </a:lnTo>
                <a:cubicBezTo>
                  <a:pt x="2938225" y="3235291"/>
                  <a:pt x="2534283" y="3367473"/>
                  <a:pt x="2099469" y="3367473"/>
                </a:cubicBezTo>
                <a:cubicBezTo>
                  <a:pt x="939964" y="3367473"/>
                  <a:pt x="0" y="2427509"/>
                  <a:pt x="0" y="1268004"/>
                </a:cubicBezTo>
                <a:cubicBezTo>
                  <a:pt x="0" y="833190"/>
                  <a:pt x="132183" y="429248"/>
                  <a:pt x="358556" y="94171"/>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13" name="Arc 12">
            <a:extLst>
              <a:ext uri="{FF2B5EF4-FFF2-40B4-BE49-F238E27FC236}">
                <a16:creationId xmlns:a16="http://schemas.microsoft.com/office/drawing/2014/main" id="{0460E7E6-F751-4C6F-82B4-920161AF76D0}"/>
              </a:ext>
            </a:extLst>
          </p:cNvPr>
          <p:cNvSpPr/>
          <p:nvPr userDrawn="1"/>
        </p:nvSpPr>
        <p:spPr>
          <a:xfrm>
            <a:off x="8586598" y="-857249"/>
            <a:ext cx="4568570" cy="4568570"/>
          </a:xfrm>
          <a:prstGeom prst="arc">
            <a:avLst>
              <a:gd name="adj1" fmla="val 4766645"/>
              <a:gd name="adj2" fmla="val 104875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251798A2-B42F-4A01-A8F1-61E525D15C63}"/>
              </a:ext>
            </a:extLst>
          </p:cNvPr>
          <p:cNvSpPr/>
          <p:nvPr userDrawn="1"/>
        </p:nvSpPr>
        <p:spPr>
          <a:xfrm>
            <a:off x="8379334" y="-1064513"/>
            <a:ext cx="4983098" cy="4983098"/>
          </a:xfrm>
          <a:prstGeom prst="arc">
            <a:avLst>
              <a:gd name="adj1" fmla="val 3945693"/>
              <a:gd name="adj2" fmla="val 11422654"/>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DC1934F7-D09B-4404-B236-74B94B935827}"/>
              </a:ext>
            </a:extLst>
          </p:cNvPr>
          <p:cNvSpPr>
            <a:spLocks noGrp="1"/>
          </p:cNvSpPr>
          <p:nvPr>
            <p:ph type="body" sz="quarter" idx="14"/>
          </p:nvPr>
        </p:nvSpPr>
        <p:spPr>
          <a:xfrm>
            <a:off x="9204542" y="2904423"/>
            <a:ext cx="2028322" cy="2028323"/>
          </a:xfrm>
          <a:prstGeom prst="ellipse">
            <a:avLst/>
          </a:prstGeom>
          <a:solidFill>
            <a:schemeClr val="accent1">
              <a:alpha val="90000"/>
            </a:schemeClr>
          </a:solidFill>
        </p:spPr>
        <p:txBody>
          <a:bodyPr lIns="45720" rIns="45720" anchor="ctr" anchorCtr="0">
            <a:noAutofit/>
          </a:bodyPr>
          <a:lstStyle>
            <a:lvl1pPr marL="0" indent="0" algn="ctr">
              <a:lnSpc>
                <a:spcPct val="100000"/>
              </a:lnSpc>
              <a:spcBef>
                <a:spcPts val="0"/>
              </a:spcBef>
              <a:buNone/>
              <a:defRPr sz="1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0989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9C57F67-7878-4527-B292-8E053B77907C}"/>
              </a:ext>
            </a:extLst>
          </p:cNvPr>
          <p:cNvSpPr/>
          <p:nvPr userDrawn="1"/>
        </p:nvSpPr>
        <p:spPr>
          <a:xfrm>
            <a:off x="2924175" y="2724150"/>
            <a:ext cx="1772920" cy="17729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5052060" y="2028826"/>
            <a:ext cx="6619875" cy="4233798"/>
          </a:xfrm>
        </p:spPr>
        <p:txBody>
          <a:bodyPr numCol="2" spcCol="365760">
            <a:normAutofit/>
          </a:bodyPr>
          <a:lstStyle>
            <a:lvl1pPr marL="0" indent="0">
              <a:lnSpc>
                <a:spcPct val="113000"/>
              </a:lnSpc>
              <a:buNone/>
              <a:defRPr sz="1400"/>
            </a:lvl1pPr>
            <a:lvl2pPr>
              <a:defRPr sz="1400"/>
            </a:lvl2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9/17/23</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8" name="Picture Placeholder 7">
            <a:extLst>
              <a:ext uri="{FF2B5EF4-FFF2-40B4-BE49-F238E27FC236}">
                <a16:creationId xmlns:a16="http://schemas.microsoft.com/office/drawing/2014/main" id="{AEF898A1-DDC9-4F8B-BC1A-96D5E9075DBD}"/>
              </a:ext>
            </a:extLst>
          </p:cNvPr>
          <p:cNvSpPr>
            <a:spLocks noGrp="1"/>
          </p:cNvSpPr>
          <p:nvPr>
            <p:ph type="pic" sz="quarter" idx="13"/>
          </p:nvPr>
        </p:nvSpPr>
        <p:spPr>
          <a:xfrm>
            <a:off x="845820" y="1485899"/>
            <a:ext cx="2667000" cy="2667000"/>
          </a:xfrm>
          <a:prstGeom prst="ellipse">
            <a:avLst/>
          </a:prstGeom>
          <a:solidFill>
            <a:schemeClr val="bg1">
              <a:lumMod val="95000"/>
            </a:schemeClr>
          </a:solidFill>
        </p:spPr>
        <p:txBody>
          <a:bodyPr anchor="ctr" anchorCtr="0">
            <a:normAutofit/>
          </a:bodyPr>
          <a:lstStyle>
            <a:lvl1pPr marL="0" indent="0" algn="ctr">
              <a:buNone/>
              <a:defRPr sz="1800"/>
            </a:lvl1pPr>
          </a:lstStyle>
          <a:p>
            <a:endParaRPr lang="en-US"/>
          </a:p>
        </p:txBody>
      </p:sp>
      <p:sp>
        <p:nvSpPr>
          <p:cNvPr id="10" name="Arc 9">
            <a:extLst>
              <a:ext uri="{FF2B5EF4-FFF2-40B4-BE49-F238E27FC236}">
                <a16:creationId xmlns:a16="http://schemas.microsoft.com/office/drawing/2014/main" id="{35E1E5A6-12AA-42D3-9A6D-DB3306364A98}"/>
              </a:ext>
            </a:extLst>
          </p:cNvPr>
          <p:cNvSpPr/>
          <p:nvPr userDrawn="1"/>
        </p:nvSpPr>
        <p:spPr>
          <a:xfrm>
            <a:off x="674371" y="1314451"/>
            <a:ext cx="3009900" cy="3009898"/>
          </a:xfrm>
          <a:prstGeom prst="arc">
            <a:avLst>
              <a:gd name="adj1" fmla="val 6153649"/>
              <a:gd name="adj2" fmla="val 13304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0BEDF70-860C-4597-9501-A5128A14F372}"/>
              </a:ext>
            </a:extLst>
          </p:cNvPr>
          <p:cNvSpPr>
            <a:spLocks noGrp="1"/>
          </p:cNvSpPr>
          <p:nvPr>
            <p:ph type="body" sz="quarter" idx="14"/>
          </p:nvPr>
        </p:nvSpPr>
        <p:spPr>
          <a:xfrm>
            <a:off x="5052061" y="1498600"/>
            <a:ext cx="6644640" cy="396875"/>
          </a:xfrm>
        </p:spPr>
        <p:txBody>
          <a:bodyPr>
            <a:normAutofit/>
          </a:bodyPr>
          <a:lstStyle>
            <a:lvl1pPr marL="0" indent="0">
              <a:buNone/>
              <a:defRPr sz="1800" b="1">
                <a:solidFill>
                  <a:schemeClr val="accent1"/>
                </a:solidFill>
              </a:defRPr>
            </a:lvl1pPr>
            <a:lvl2pPr marL="285750" indent="0">
              <a:buNone/>
              <a:defRPr/>
            </a:lvl2pPr>
          </a:lstStyle>
          <a:p>
            <a:pPr lvl="0"/>
            <a:r>
              <a:rPr lang="en-US" dirty="0"/>
              <a:t>Click to edit Master text styles</a:t>
            </a:r>
          </a:p>
        </p:txBody>
      </p:sp>
      <p:sp>
        <p:nvSpPr>
          <p:cNvPr id="11" name="Arc 10">
            <a:extLst>
              <a:ext uri="{FF2B5EF4-FFF2-40B4-BE49-F238E27FC236}">
                <a16:creationId xmlns:a16="http://schemas.microsoft.com/office/drawing/2014/main" id="{83E2B6C1-C261-4C36-B0F1-29608144B4EC}"/>
              </a:ext>
            </a:extLst>
          </p:cNvPr>
          <p:cNvSpPr/>
          <p:nvPr userDrawn="1"/>
        </p:nvSpPr>
        <p:spPr>
          <a:xfrm>
            <a:off x="502921" y="1143001"/>
            <a:ext cx="3352800" cy="3352798"/>
          </a:xfrm>
          <a:prstGeom prst="arc">
            <a:avLst>
              <a:gd name="adj1" fmla="val 3764528"/>
              <a:gd name="adj2" fmla="val 142751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6207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495300" y="1485900"/>
            <a:ext cx="82296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9/17/23</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11" name="Picture Placeholder 10">
            <a:extLst>
              <a:ext uri="{FF2B5EF4-FFF2-40B4-BE49-F238E27FC236}">
                <a16:creationId xmlns:a16="http://schemas.microsoft.com/office/drawing/2014/main" id="{3244790C-31A1-439F-9FF8-EAD55AB510E9}"/>
              </a:ext>
            </a:extLst>
          </p:cNvPr>
          <p:cNvSpPr>
            <a:spLocks noGrp="1"/>
          </p:cNvSpPr>
          <p:nvPr>
            <p:ph type="pic" sz="quarter" idx="13"/>
          </p:nvPr>
        </p:nvSpPr>
        <p:spPr>
          <a:xfrm>
            <a:off x="8619362" y="1256536"/>
            <a:ext cx="3572639" cy="3962400"/>
          </a:xfrm>
          <a:custGeom>
            <a:avLst/>
            <a:gdLst>
              <a:gd name="connsiteX0" fmla="*/ 1981200 w 3572639"/>
              <a:gd name="connsiteY0" fmla="*/ 0 h 3962400"/>
              <a:gd name="connsiteX1" fmla="*/ 3509990 w 3572639"/>
              <a:gd name="connsiteY1" fmla="*/ 720973 h 3962400"/>
              <a:gd name="connsiteX2" fmla="*/ 3572639 w 3572639"/>
              <a:gd name="connsiteY2" fmla="*/ 804752 h 3962400"/>
              <a:gd name="connsiteX3" fmla="*/ 3572639 w 3572639"/>
              <a:gd name="connsiteY3" fmla="*/ 3157649 h 3962400"/>
              <a:gd name="connsiteX4" fmla="*/ 3509990 w 3572639"/>
              <a:gd name="connsiteY4" fmla="*/ 3241428 h 3962400"/>
              <a:gd name="connsiteX5" fmla="*/ 1981200 w 3572639"/>
              <a:gd name="connsiteY5" fmla="*/ 3962400 h 3962400"/>
              <a:gd name="connsiteX6" fmla="*/ 0 w 3572639"/>
              <a:gd name="connsiteY6" fmla="*/ 1981200 h 3962400"/>
              <a:gd name="connsiteX7" fmla="*/ 1981200 w 3572639"/>
              <a:gd name="connsiteY7"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639" h="3962400">
                <a:moveTo>
                  <a:pt x="1981200" y="0"/>
                </a:moveTo>
                <a:cubicBezTo>
                  <a:pt x="2596680" y="0"/>
                  <a:pt x="3146609" y="280657"/>
                  <a:pt x="3509990" y="720973"/>
                </a:cubicBezTo>
                <a:lnTo>
                  <a:pt x="3572639" y="804752"/>
                </a:lnTo>
                <a:lnTo>
                  <a:pt x="3572639" y="3157649"/>
                </a:lnTo>
                <a:lnTo>
                  <a:pt x="3509990" y="3241428"/>
                </a:lnTo>
                <a:cubicBezTo>
                  <a:pt x="3146609" y="3681744"/>
                  <a:pt x="2596680" y="3962400"/>
                  <a:pt x="1981200" y="3962400"/>
                </a:cubicBezTo>
                <a:cubicBezTo>
                  <a:pt x="887013" y="3962400"/>
                  <a:pt x="0" y="3075387"/>
                  <a:pt x="0" y="1981200"/>
                </a:cubicBezTo>
                <a:cubicBezTo>
                  <a:pt x="0" y="887013"/>
                  <a:pt x="887013" y="0"/>
                  <a:pt x="1981200" y="0"/>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9" name="Arc 8">
            <a:extLst>
              <a:ext uri="{FF2B5EF4-FFF2-40B4-BE49-F238E27FC236}">
                <a16:creationId xmlns:a16="http://schemas.microsoft.com/office/drawing/2014/main" id="{1B366663-935B-443B-95EC-0984024602A6}"/>
              </a:ext>
            </a:extLst>
          </p:cNvPr>
          <p:cNvSpPr/>
          <p:nvPr userDrawn="1"/>
        </p:nvSpPr>
        <p:spPr>
          <a:xfrm>
            <a:off x="8218550" y="855725"/>
            <a:ext cx="4764023" cy="4764023"/>
          </a:xfrm>
          <a:prstGeom prst="arc">
            <a:avLst>
              <a:gd name="adj1" fmla="val 4144231"/>
              <a:gd name="adj2" fmla="val 1361924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6CE76404-4F35-428F-ADE4-32D0EA6C09B2}"/>
              </a:ext>
            </a:extLst>
          </p:cNvPr>
          <p:cNvSpPr/>
          <p:nvPr userDrawn="1"/>
        </p:nvSpPr>
        <p:spPr>
          <a:xfrm>
            <a:off x="8399524" y="1036700"/>
            <a:ext cx="4402076" cy="4402074"/>
          </a:xfrm>
          <a:prstGeom prst="arc">
            <a:avLst>
              <a:gd name="adj1" fmla="val 4955923"/>
              <a:gd name="adj2" fmla="val 121903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6942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indoor, several, arranged&#10;&#10;Description automatically generated">
            <a:extLst>
              <a:ext uri="{FF2B5EF4-FFF2-40B4-BE49-F238E27FC236}">
                <a16:creationId xmlns:a16="http://schemas.microsoft.com/office/drawing/2014/main" id="{63DA2A1E-756D-448B-A1A9-A85986F459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625"/>
          <a:stretch/>
        </p:blipFill>
        <p:spPr>
          <a:xfrm rot="5400000">
            <a:off x="2667001" y="-2666998"/>
            <a:ext cx="6857998" cy="12191998"/>
          </a:xfrm>
          <a:prstGeom prst="rect">
            <a:avLst/>
          </a:prstGeom>
        </p:spPr>
      </p:pic>
      <p:sp>
        <p:nvSpPr>
          <p:cNvPr id="25" name="Rectangle 24">
            <a:extLst>
              <a:ext uri="{FF2B5EF4-FFF2-40B4-BE49-F238E27FC236}">
                <a16:creationId xmlns:a16="http://schemas.microsoft.com/office/drawing/2014/main" id="{D68B11BF-6238-484B-B9A8-3030FE37A159}"/>
              </a:ext>
            </a:extLst>
          </p:cNvPr>
          <p:cNvSpPr/>
          <p:nvPr userDrawn="1"/>
        </p:nvSpPr>
        <p:spPr>
          <a:xfrm>
            <a:off x="1" y="0"/>
            <a:ext cx="12191999" cy="6858000"/>
          </a:xfrm>
          <a:prstGeom prst="rect">
            <a:avLst/>
          </a:prstGeom>
          <a:gradFill flip="none" rotWithShape="1">
            <a:gsLst>
              <a:gs pos="7000">
                <a:schemeClr val="tx1">
                  <a:alpha val="96000"/>
                </a:schemeClr>
              </a:gs>
              <a:gs pos="100000">
                <a:schemeClr val="tx2">
                  <a:alpha val="5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6B389-F985-4CB9-A0FE-EDA93E1F37E8}"/>
              </a:ext>
            </a:extLst>
          </p:cNvPr>
          <p:cNvSpPr>
            <a:spLocks noGrp="1"/>
          </p:cNvSpPr>
          <p:nvPr>
            <p:ph type="title" hasCustomPrompt="1"/>
          </p:nvPr>
        </p:nvSpPr>
        <p:spPr>
          <a:xfrm>
            <a:off x="3370521" y="2794981"/>
            <a:ext cx="8821478" cy="830997"/>
          </a:xfrm>
          <a:solidFill>
            <a:schemeClr val="accent1">
              <a:alpha val="83000"/>
            </a:schemeClr>
          </a:solidFill>
        </p:spPr>
        <p:txBody>
          <a:bodyPr wrap="square" lIns="182880" anchor="ctr" anchorCtr="0">
            <a:spAutoFit/>
          </a:bodyPr>
          <a:lstStyle>
            <a:lvl1pPr algn="l">
              <a:lnSpc>
                <a:spcPct val="100000"/>
              </a:lnSpc>
              <a:defRPr sz="48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3A4DE681-E2E5-42DA-B246-7916E6E0B7AF}"/>
              </a:ext>
            </a:extLst>
          </p:cNvPr>
          <p:cNvSpPr>
            <a:spLocks noGrp="1"/>
          </p:cNvSpPr>
          <p:nvPr>
            <p:ph type="body" idx="1"/>
          </p:nvPr>
        </p:nvSpPr>
        <p:spPr>
          <a:xfrm>
            <a:off x="4412512" y="3774559"/>
            <a:ext cx="7779486" cy="414670"/>
          </a:xfrm>
          <a:solidFill>
            <a:schemeClr val="tx1">
              <a:alpha val="52000"/>
            </a:schemeClr>
          </a:solidFill>
        </p:spPr>
        <p:txBody>
          <a:bodyPr anchor="ctr" anchorCtr="0">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3625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0D2F-C3AF-4433-8B93-2749CEB8A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9E876-B336-4B1C-ACE8-0E1D6BC2EAEB}"/>
              </a:ext>
            </a:extLst>
          </p:cNvPr>
          <p:cNvSpPr>
            <a:spLocks noGrp="1"/>
          </p:cNvSpPr>
          <p:nvPr>
            <p:ph sz="half" idx="1"/>
          </p:nvPr>
        </p:nvSpPr>
        <p:spPr>
          <a:xfrm>
            <a:off x="495300" y="1485899"/>
            <a:ext cx="5524500" cy="47640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12746-D088-46FF-A0B5-496507E6BC1F}"/>
              </a:ext>
            </a:extLst>
          </p:cNvPr>
          <p:cNvSpPr>
            <a:spLocks noGrp="1"/>
          </p:cNvSpPr>
          <p:nvPr>
            <p:ph sz="half" idx="2"/>
          </p:nvPr>
        </p:nvSpPr>
        <p:spPr>
          <a:xfrm>
            <a:off x="6172200" y="1485899"/>
            <a:ext cx="55245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E463D-1D15-4C8E-8904-FB1015E32750}"/>
              </a:ext>
            </a:extLst>
          </p:cNvPr>
          <p:cNvSpPr>
            <a:spLocks noGrp="1"/>
          </p:cNvSpPr>
          <p:nvPr>
            <p:ph type="dt" sz="half" idx="10"/>
          </p:nvPr>
        </p:nvSpPr>
        <p:spPr/>
        <p:txBody>
          <a:bodyPr/>
          <a:lstStyle/>
          <a:p>
            <a:fld id="{017153DD-18CF-451E-A68A-C837A50CA867}" type="datetime1">
              <a:rPr lang="en-US" smtClean="0"/>
              <a:t>9/17/23</a:t>
            </a:fld>
            <a:endParaRPr lang="en-US"/>
          </a:p>
        </p:txBody>
      </p:sp>
      <p:sp>
        <p:nvSpPr>
          <p:cNvPr id="6" name="Footer Placeholder 5">
            <a:extLst>
              <a:ext uri="{FF2B5EF4-FFF2-40B4-BE49-F238E27FC236}">
                <a16:creationId xmlns:a16="http://schemas.microsoft.com/office/drawing/2014/main" id="{A867834A-E3EB-4D55-8696-548EFFECDE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84DCF-BBB5-4E65-B279-A2351F1066B1}"/>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400738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9/17/23</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58983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97B4352-D1BB-4505-834E-666925B7C3CC}"/>
              </a:ext>
            </a:extLst>
          </p:cNvPr>
          <p:cNvSpPr>
            <a:spLocks noGrp="1"/>
          </p:cNvSpPr>
          <p:nvPr>
            <p:ph type="pic" sz="quarter" idx="13"/>
          </p:nvPr>
        </p:nvSpPr>
        <p:spPr>
          <a:xfrm>
            <a:off x="0" y="1"/>
            <a:ext cx="6532646" cy="5470357"/>
          </a:xfrm>
          <a:custGeom>
            <a:avLst/>
            <a:gdLst>
              <a:gd name="connsiteX0" fmla="*/ 0 w 6532646"/>
              <a:gd name="connsiteY0" fmla="*/ 0 h 5470357"/>
              <a:gd name="connsiteX1" fmla="*/ 6000618 w 6532646"/>
              <a:gd name="connsiteY1" fmla="*/ 0 h 5470357"/>
              <a:gd name="connsiteX2" fmla="*/ 6098727 w 6532646"/>
              <a:gd name="connsiteY2" fmla="*/ 161492 h 5470357"/>
              <a:gd name="connsiteX3" fmla="*/ 6532646 w 6532646"/>
              <a:gd name="connsiteY3" fmla="*/ 1875171 h 5470357"/>
              <a:gd name="connsiteX4" fmla="*/ 2937460 w 6532646"/>
              <a:gd name="connsiteY4" fmla="*/ 5470357 h 5470357"/>
              <a:gd name="connsiteX5" fmla="*/ 163240 w 6532646"/>
              <a:gd name="connsiteY5" fmla="*/ 4162043 h 5470357"/>
              <a:gd name="connsiteX6" fmla="*/ 0 w 6532646"/>
              <a:gd name="connsiteY6" fmla="*/ 3943746 h 54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2646" h="5470357">
                <a:moveTo>
                  <a:pt x="0" y="0"/>
                </a:moveTo>
                <a:lnTo>
                  <a:pt x="6000618" y="0"/>
                </a:lnTo>
                <a:lnTo>
                  <a:pt x="6098727" y="161492"/>
                </a:lnTo>
                <a:cubicBezTo>
                  <a:pt x="6375457" y="670906"/>
                  <a:pt x="6532646" y="1254682"/>
                  <a:pt x="6532646" y="1875171"/>
                </a:cubicBezTo>
                <a:cubicBezTo>
                  <a:pt x="6532646" y="3860737"/>
                  <a:pt x="4923026" y="5470357"/>
                  <a:pt x="2937460" y="5470357"/>
                </a:cubicBezTo>
                <a:cubicBezTo>
                  <a:pt x="1820579" y="5470357"/>
                  <a:pt x="822650" y="4961063"/>
                  <a:pt x="163240" y="4162043"/>
                </a:cubicBezTo>
                <a:lnTo>
                  <a:pt x="0" y="3943746"/>
                </a:lnTo>
                <a:close/>
              </a:path>
            </a:pathLst>
          </a:custGeom>
          <a:solidFill>
            <a:schemeClr val="bg1">
              <a:lumMod val="95000"/>
            </a:schemeClr>
          </a:solidFill>
          <a:ln>
            <a:noFill/>
          </a:ln>
        </p:spPr>
        <p:txBody>
          <a:bodyPr wrap="square" anchor="ctr" anchorCtr="0">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7074650" y="3698973"/>
            <a:ext cx="5117350" cy="640080"/>
          </a:xfrm>
        </p:spPr>
        <p:txBody>
          <a:bodyPr>
            <a:noAutofit/>
          </a:bodyPr>
          <a:lstStyle>
            <a:lvl1pPr>
              <a:defRPr sz="5400" cap="all" baseline="0"/>
            </a:lvl1pPr>
          </a:lstStyle>
          <a:p>
            <a:r>
              <a:rPr lang="en-US" dirty="0"/>
              <a:t>Click to edit</a:t>
            </a: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9/17/23</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6" name="Oval 5">
            <a:extLst>
              <a:ext uri="{FF2B5EF4-FFF2-40B4-BE49-F238E27FC236}">
                <a16:creationId xmlns:a16="http://schemas.microsoft.com/office/drawing/2014/main" id="{755A2FB0-9CD1-48A1-ADF9-A919F02759B3}"/>
              </a:ext>
            </a:extLst>
          </p:cNvPr>
          <p:cNvSpPr/>
          <p:nvPr userDrawn="1"/>
        </p:nvSpPr>
        <p:spPr>
          <a:xfrm>
            <a:off x="6096000" y="3563567"/>
            <a:ext cx="942975" cy="942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Arial Black" panose="020B0A04020102020204" pitchFamily="34" charset="0"/>
              </a:rPr>
              <a:t>1</a:t>
            </a:r>
          </a:p>
        </p:txBody>
      </p:sp>
      <p:sp>
        <p:nvSpPr>
          <p:cNvPr id="15" name="Text Placeholder 14">
            <a:extLst>
              <a:ext uri="{FF2B5EF4-FFF2-40B4-BE49-F238E27FC236}">
                <a16:creationId xmlns:a16="http://schemas.microsoft.com/office/drawing/2014/main" id="{57D95B0D-8F05-430D-B872-D3B51CE4AB39}"/>
              </a:ext>
            </a:extLst>
          </p:cNvPr>
          <p:cNvSpPr>
            <a:spLocks noGrp="1"/>
          </p:cNvSpPr>
          <p:nvPr>
            <p:ph type="body" sz="quarter" idx="14" hasCustomPrompt="1"/>
          </p:nvPr>
        </p:nvSpPr>
        <p:spPr>
          <a:xfrm>
            <a:off x="7176977" y="4392853"/>
            <a:ext cx="4710223" cy="640080"/>
          </a:xfrm>
        </p:spPr>
        <p:txBody>
          <a:bodyPr>
            <a:normAutofit/>
          </a:bodyPr>
          <a:lstStyle>
            <a:lvl1pPr marL="0" indent="0">
              <a:buNone/>
              <a:defRPr sz="3200"/>
            </a:lvl1pPr>
          </a:lstStyle>
          <a:p>
            <a:pPr lvl="0"/>
            <a:r>
              <a:rPr lang="en-US" dirty="0"/>
              <a:t>Click to edit text styles</a:t>
            </a:r>
          </a:p>
        </p:txBody>
      </p:sp>
    </p:spTree>
    <p:extLst>
      <p:ext uri="{BB962C8B-B14F-4D97-AF65-F5344CB8AC3E}">
        <p14:creationId xmlns:p14="http://schemas.microsoft.com/office/powerpoint/2010/main" val="371282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close up of a yellow surface&#10;&#10;Description automatically generated with low confidence">
            <a:extLst>
              <a:ext uri="{FF2B5EF4-FFF2-40B4-BE49-F238E27FC236}">
                <a16:creationId xmlns:a16="http://schemas.microsoft.com/office/drawing/2014/main" id="{01CDD7BF-5523-4041-8061-9344446639CB}"/>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24786" r="480" b="68187"/>
          <a:stretch/>
        </p:blipFill>
        <p:spPr>
          <a:xfrm>
            <a:off x="4279900" y="6485860"/>
            <a:ext cx="7912100" cy="372140"/>
          </a:xfrm>
          <a:prstGeom prst="rect">
            <a:avLst/>
          </a:prstGeom>
        </p:spPr>
      </p:pic>
      <p:sp>
        <p:nvSpPr>
          <p:cNvPr id="8" name="Rectangle 7">
            <a:extLst>
              <a:ext uri="{FF2B5EF4-FFF2-40B4-BE49-F238E27FC236}">
                <a16:creationId xmlns:a16="http://schemas.microsoft.com/office/drawing/2014/main" id="{9DB7EDB3-1F32-4125-8CB3-0EEFA3751E49}"/>
              </a:ext>
            </a:extLst>
          </p:cNvPr>
          <p:cNvSpPr/>
          <p:nvPr userDrawn="1"/>
        </p:nvSpPr>
        <p:spPr>
          <a:xfrm>
            <a:off x="0" y="6485860"/>
            <a:ext cx="9962707" cy="372140"/>
          </a:xfrm>
          <a:prstGeom prst="rect">
            <a:avLst/>
          </a:prstGeom>
          <a:gradFill flip="none" rotWithShape="1">
            <a:gsLst>
              <a:gs pos="610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434CD2C-CABF-4687-A303-B09BF6804338}"/>
              </a:ext>
            </a:extLst>
          </p:cNvPr>
          <p:cNvSpPr>
            <a:spLocks noGrp="1"/>
          </p:cNvSpPr>
          <p:nvPr>
            <p:ph type="title"/>
          </p:nvPr>
        </p:nvSpPr>
        <p:spPr>
          <a:xfrm>
            <a:off x="495300" y="457200"/>
            <a:ext cx="11201400" cy="64008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FF8B073B-8565-4118-BD9A-4526647FF59A}"/>
              </a:ext>
            </a:extLst>
          </p:cNvPr>
          <p:cNvSpPr>
            <a:spLocks noGrp="1"/>
          </p:cNvSpPr>
          <p:nvPr>
            <p:ph type="body" idx="1"/>
          </p:nvPr>
        </p:nvSpPr>
        <p:spPr>
          <a:xfrm>
            <a:off x="495300" y="1485900"/>
            <a:ext cx="11201400" cy="47640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0F99A6F-D0FF-429A-B74B-988691ACFD6A}"/>
              </a:ext>
            </a:extLst>
          </p:cNvPr>
          <p:cNvSpPr>
            <a:spLocks noGrp="1"/>
          </p:cNvSpPr>
          <p:nvPr>
            <p:ph type="ftr" sz="quarter" idx="3"/>
          </p:nvPr>
        </p:nvSpPr>
        <p:spPr>
          <a:xfrm>
            <a:off x="2362200" y="6559169"/>
            <a:ext cx="3566160" cy="219456"/>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ABBC873-8801-48F4-81EC-CC141B104D84}"/>
              </a:ext>
            </a:extLst>
          </p:cNvPr>
          <p:cNvSpPr>
            <a:spLocks noGrp="1"/>
          </p:cNvSpPr>
          <p:nvPr>
            <p:ph type="sldNum" sz="quarter" idx="4"/>
          </p:nvPr>
        </p:nvSpPr>
        <p:spPr>
          <a:xfrm>
            <a:off x="11138526" y="6559169"/>
            <a:ext cx="481974" cy="219456"/>
          </a:xfrm>
          <a:prstGeom prst="rect">
            <a:avLst/>
          </a:prstGeom>
          <a:noFill/>
        </p:spPr>
        <p:txBody>
          <a:bodyPr vert="horz" lIns="91440" tIns="45720" rIns="91440" bIns="45720" rtlCol="0" anchor="ctr"/>
          <a:lstStyle>
            <a:lvl1pPr algn="r">
              <a:defRPr sz="1200">
                <a:solidFill>
                  <a:schemeClr val="bg1"/>
                </a:solidFill>
              </a:defRPr>
            </a:lvl1pPr>
          </a:lstStyle>
          <a:p>
            <a:fld id="{B5915699-0F63-4C61-80D8-C6D5EC39C3C1}" type="slidenum">
              <a:rPr lang="en-US" smtClean="0"/>
              <a:pPr/>
              <a:t>‹#›</a:t>
            </a:fld>
            <a:endParaRPr lang="en-US" dirty="0"/>
          </a:p>
        </p:txBody>
      </p:sp>
      <p:sp>
        <p:nvSpPr>
          <p:cNvPr id="4" name="Date Placeholder 3">
            <a:extLst>
              <a:ext uri="{FF2B5EF4-FFF2-40B4-BE49-F238E27FC236}">
                <a16:creationId xmlns:a16="http://schemas.microsoft.com/office/drawing/2014/main" id="{B0858534-20FF-428C-A5B5-E792690EEFB4}"/>
              </a:ext>
            </a:extLst>
          </p:cNvPr>
          <p:cNvSpPr>
            <a:spLocks noGrp="1"/>
          </p:cNvSpPr>
          <p:nvPr>
            <p:ph type="dt" sz="half" idx="2"/>
          </p:nvPr>
        </p:nvSpPr>
        <p:spPr>
          <a:xfrm>
            <a:off x="1457325" y="6559169"/>
            <a:ext cx="914400" cy="219456"/>
          </a:xfrm>
          <a:prstGeom prst="rect">
            <a:avLst/>
          </a:prstGeom>
        </p:spPr>
        <p:txBody>
          <a:bodyPr vert="horz" lIns="91440" tIns="45720" rIns="91440" bIns="45720" rtlCol="0" anchor="ctr"/>
          <a:lstStyle>
            <a:lvl1pPr algn="l">
              <a:defRPr sz="1200">
                <a:solidFill>
                  <a:schemeClr val="bg1"/>
                </a:solidFill>
              </a:defRPr>
            </a:lvl1pPr>
          </a:lstStyle>
          <a:p>
            <a:fld id="{2E00B8AE-DF69-4F86-ADE3-928BC0E92655}" type="datetime1">
              <a:rPr lang="en-US" smtClean="0"/>
              <a:t>9/17/23</a:t>
            </a:fld>
            <a:endParaRPr lang="en-US"/>
          </a:p>
        </p:txBody>
      </p:sp>
      <p:pic>
        <p:nvPicPr>
          <p:cNvPr id="10" name="Picture 9" descr="Logo&#10;&#10;Description automatically generated">
            <a:extLst>
              <a:ext uri="{FF2B5EF4-FFF2-40B4-BE49-F238E27FC236}">
                <a16:creationId xmlns:a16="http://schemas.microsoft.com/office/drawing/2014/main" id="{376DEE15-4979-469B-8A1E-7FC35BE4BE9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5255" y="5939940"/>
            <a:ext cx="1188720" cy="830557"/>
          </a:xfrm>
          <a:prstGeom prst="rect">
            <a:avLst/>
          </a:prstGeom>
        </p:spPr>
      </p:pic>
    </p:spTree>
    <p:extLst>
      <p:ext uri="{BB962C8B-B14F-4D97-AF65-F5344CB8AC3E}">
        <p14:creationId xmlns:p14="http://schemas.microsoft.com/office/powerpoint/2010/main" val="344449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6" r:id="rId5"/>
    <p:sldLayoutId id="2147483651" r:id="rId6"/>
    <p:sldLayoutId id="2147483652" r:id="rId7"/>
    <p:sldLayoutId id="2147483654" r:id="rId8"/>
    <p:sldLayoutId id="2147483661" r:id="rId9"/>
    <p:sldLayoutId id="2147483660" r:id="rId10"/>
    <p:sldLayoutId id="2147483657" r:id="rId11"/>
    <p:sldLayoutId id="2147483655" r:id="rId12"/>
    <p:sldLayoutId id="2147483664" r:id="rId13"/>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85725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1800" kern="1200">
          <a:solidFill>
            <a:schemeClr val="tx1">
              <a:lumMod val="65000"/>
              <a:lumOff val="35000"/>
            </a:schemeClr>
          </a:solidFill>
          <a:latin typeface="+mn-lt"/>
          <a:ea typeface="+mn-ea"/>
          <a:cs typeface="+mn-cs"/>
        </a:defRPr>
      </a:lvl3pPr>
      <a:lvl4pPr marL="120015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lumMod val="65000"/>
              <a:lumOff val="35000"/>
            </a:schemeClr>
          </a:solidFill>
          <a:latin typeface="+mn-lt"/>
          <a:ea typeface="+mn-ea"/>
          <a:cs typeface="+mn-cs"/>
        </a:defRPr>
      </a:lvl4pPr>
      <a:lvl5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312" userDrawn="1">
          <p15:clr>
            <a:srgbClr val="F26B43"/>
          </p15:clr>
        </p15:guide>
        <p15:guide id="3" pos="7368" userDrawn="1">
          <p15:clr>
            <a:srgbClr val="F26B43"/>
          </p15:clr>
        </p15:guide>
        <p15:guide id="4"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EF68-433B-4884-B280-334BD444E7D3}"/>
              </a:ext>
            </a:extLst>
          </p:cNvPr>
          <p:cNvSpPr>
            <a:spLocks noGrp="1"/>
          </p:cNvSpPr>
          <p:nvPr>
            <p:ph type="ctrTitle"/>
          </p:nvPr>
        </p:nvSpPr>
        <p:spPr>
          <a:xfrm>
            <a:off x="5362833" y="790831"/>
            <a:ext cx="6610864" cy="2743201"/>
          </a:xfrm>
        </p:spPr>
        <p:txBody>
          <a:bodyPr/>
          <a:lstStyle/>
          <a:p>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The effects of varying concentrations of honey on lactic acid forward, barrel-aged mixed fermentation beer.</a:t>
            </a:r>
            <a:endParaRPr lang="en-US" dirty="0"/>
          </a:p>
        </p:txBody>
      </p:sp>
      <p:sp>
        <p:nvSpPr>
          <p:cNvPr id="3" name="TextBox 2">
            <a:extLst>
              <a:ext uri="{FF2B5EF4-FFF2-40B4-BE49-F238E27FC236}">
                <a16:creationId xmlns:a16="http://schemas.microsoft.com/office/drawing/2014/main" id="{A59230BF-EC91-648C-25C5-DD9B4A87431E}"/>
              </a:ext>
            </a:extLst>
          </p:cNvPr>
          <p:cNvSpPr txBox="1"/>
          <p:nvPr/>
        </p:nvSpPr>
        <p:spPr>
          <a:xfrm>
            <a:off x="6096000" y="5572901"/>
            <a:ext cx="3880022" cy="369332"/>
          </a:xfrm>
          <a:prstGeom prst="rect">
            <a:avLst/>
          </a:prstGeom>
          <a:noFill/>
        </p:spPr>
        <p:txBody>
          <a:bodyPr wrap="square" rtlCol="0">
            <a:spAutoFit/>
          </a:bodyPr>
          <a:lstStyle/>
          <a:p>
            <a:r>
              <a:rPr lang="en-US" dirty="0">
                <a:solidFill>
                  <a:schemeClr val="bg1"/>
                </a:solidFill>
              </a:rPr>
              <a:t>Presented by: Michael Mathis</a:t>
            </a:r>
          </a:p>
        </p:txBody>
      </p:sp>
    </p:spTree>
    <p:extLst>
      <p:ext uri="{BB962C8B-B14F-4D97-AF65-F5344CB8AC3E}">
        <p14:creationId xmlns:p14="http://schemas.microsoft.com/office/powerpoint/2010/main" val="382308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0D182D-C513-4C6A-AC19-B642E7FBCF83}"/>
              </a:ext>
            </a:extLst>
          </p:cNvPr>
          <p:cNvSpPr>
            <a:spLocks noGrp="1"/>
          </p:cNvSpPr>
          <p:nvPr>
            <p:ph type="sldNum" sz="quarter" idx="12"/>
          </p:nvPr>
        </p:nvSpPr>
        <p:spPr/>
        <p:txBody>
          <a:bodyPr/>
          <a:lstStyle/>
          <a:p>
            <a:fld id="{B5915699-0F63-4C61-80D8-C6D5EC39C3C1}" type="slidenum">
              <a:rPr lang="en-US" smtClean="0"/>
              <a:t>10</a:t>
            </a:fld>
            <a:endParaRPr lang="en-US"/>
          </a:p>
        </p:txBody>
      </p:sp>
      <p:grpSp>
        <p:nvGrpSpPr>
          <p:cNvPr id="11" name="Group 10">
            <a:extLst>
              <a:ext uri="{FF2B5EF4-FFF2-40B4-BE49-F238E27FC236}">
                <a16:creationId xmlns:a16="http://schemas.microsoft.com/office/drawing/2014/main" id="{8F61FA3A-9039-4A6D-904A-72DD6E5C8D96}"/>
              </a:ext>
            </a:extLst>
          </p:cNvPr>
          <p:cNvGrpSpPr/>
          <p:nvPr/>
        </p:nvGrpSpPr>
        <p:grpSpPr>
          <a:xfrm>
            <a:off x="3890573" y="1472873"/>
            <a:ext cx="4410854" cy="3862805"/>
            <a:chOff x="3481975" y="1472873"/>
            <a:chExt cx="4410854" cy="3862805"/>
          </a:xfrm>
        </p:grpSpPr>
        <p:sp>
          <p:nvSpPr>
            <p:cNvPr id="6" name="Oval 5">
              <a:extLst>
                <a:ext uri="{FF2B5EF4-FFF2-40B4-BE49-F238E27FC236}">
                  <a16:creationId xmlns:a16="http://schemas.microsoft.com/office/drawing/2014/main" id="{0E4F169C-5D28-409C-9DC9-A1A4CB8B8299}"/>
                </a:ext>
              </a:extLst>
            </p:cNvPr>
            <p:cNvSpPr/>
            <p:nvPr/>
          </p:nvSpPr>
          <p:spPr>
            <a:xfrm>
              <a:off x="5246906" y="2689755"/>
              <a:ext cx="2645923" cy="26459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latin typeface="+mj-lt"/>
                </a:rPr>
                <a:t>A</a:t>
              </a:r>
            </a:p>
          </p:txBody>
        </p:sp>
        <p:sp>
          <p:nvSpPr>
            <p:cNvPr id="4" name="Oval 3">
              <a:extLst>
                <a:ext uri="{FF2B5EF4-FFF2-40B4-BE49-F238E27FC236}">
                  <a16:creationId xmlns:a16="http://schemas.microsoft.com/office/drawing/2014/main" id="{7E0D9557-9426-4171-8675-285C557410FA}"/>
                </a:ext>
              </a:extLst>
            </p:cNvPr>
            <p:cNvSpPr/>
            <p:nvPr/>
          </p:nvSpPr>
          <p:spPr>
            <a:xfrm>
              <a:off x="3481975" y="1472873"/>
              <a:ext cx="2645923" cy="2645923"/>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bIns="274320" rtlCol="0" anchor="ctr"/>
            <a:lstStyle/>
            <a:p>
              <a:pPr algn="ctr"/>
              <a:r>
                <a:rPr lang="en-US" sz="13800" b="1" dirty="0">
                  <a:latin typeface="+mj-lt"/>
                </a:rPr>
                <a:t>Q</a:t>
              </a:r>
            </a:p>
          </p:txBody>
        </p:sp>
        <p:pic>
          <p:nvPicPr>
            <p:cNvPr id="8" name="Graphic 7">
              <a:extLst>
                <a:ext uri="{FF2B5EF4-FFF2-40B4-BE49-F238E27FC236}">
                  <a16:creationId xmlns:a16="http://schemas.microsoft.com/office/drawing/2014/main" id="{C03415D3-2D64-49E6-B51A-EEEC7FFAA4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79557" y="2061516"/>
              <a:ext cx="1109332" cy="1235213"/>
            </a:xfrm>
            <a:prstGeom prst="rect">
              <a:avLst/>
            </a:prstGeom>
          </p:spPr>
        </p:pic>
      </p:grpSp>
      <p:sp>
        <p:nvSpPr>
          <p:cNvPr id="2" name="TextBox 1">
            <a:extLst>
              <a:ext uri="{FF2B5EF4-FFF2-40B4-BE49-F238E27FC236}">
                <a16:creationId xmlns:a16="http://schemas.microsoft.com/office/drawing/2014/main" id="{C590CFD5-9059-21BD-5386-FBC48F844363}"/>
              </a:ext>
            </a:extLst>
          </p:cNvPr>
          <p:cNvSpPr txBox="1"/>
          <p:nvPr/>
        </p:nvSpPr>
        <p:spPr>
          <a:xfrm>
            <a:off x="8131086" y="5335678"/>
            <a:ext cx="3870543" cy="646331"/>
          </a:xfrm>
          <a:prstGeom prst="rect">
            <a:avLst/>
          </a:prstGeom>
          <a:noFill/>
        </p:spPr>
        <p:txBody>
          <a:bodyPr wrap="square" rtlCol="0">
            <a:spAutoFit/>
          </a:bodyPr>
          <a:lstStyle/>
          <a:p>
            <a:r>
              <a:rPr lang="en-US" dirty="0"/>
              <a:t>Feel free to reach out!</a:t>
            </a:r>
          </a:p>
          <a:p>
            <a:r>
              <a:rPr lang="en-US" dirty="0" err="1"/>
              <a:t>mike@cmnsl.co</a:t>
            </a:r>
            <a:endParaRPr lang="en-US" dirty="0"/>
          </a:p>
        </p:txBody>
      </p:sp>
    </p:spTree>
    <p:extLst>
      <p:ext uri="{BB962C8B-B14F-4D97-AF65-F5344CB8AC3E}">
        <p14:creationId xmlns:p14="http://schemas.microsoft.com/office/powerpoint/2010/main" val="125307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B527-DEBE-4F93-AF0C-B4350FAA14F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F169A79-42F1-4839-833F-A955F15DCBD2}"/>
              </a:ext>
            </a:extLst>
          </p:cNvPr>
          <p:cNvSpPr>
            <a:spLocks noGrp="1"/>
          </p:cNvSpPr>
          <p:nvPr>
            <p:ph sz="half" idx="1"/>
          </p:nvPr>
        </p:nvSpPr>
        <p:spPr/>
        <p:txBody>
          <a:bodyPr/>
          <a:lstStyle/>
          <a:p>
            <a:r>
              <a:rPr lang="en-US" dirty="0"/>
              <a:t>Determine optimal amount of honey</a:t>
            </a:r>
          </a:p>
          <a:p>
            <a:pPr marL="0" indent="0">
              <a:buNone/>
            </a:pPr>
            <a:endParaRPr lang="en-US" dirty="0"/>
          </a:p>
          <a:p>
            <a:r>
              <a:rPr lang="en-US" dirty="0"/>
              <a:t>Analyze data through laboratory testing</a:t>
            </a:r>
          </a:p>
          <a:p>
            <a:pPr marL="0" indent="0">
              <a:buNone/>
            </a:pPr>
            <a:endParaRPr lang="en-US" dirty="0"/>
          </a:p>
          <a:p>
            <a:r>
              <a:rPr lang="en-US" dirty="0"/>
              <a:t>Compare and rank samples through sensory</a:t>
            </a:r>
          </a:p>
          <a:p>
            <a:pPr marL="0" indent="0">
              <a:buNone/>
            </a:pPr>
            <a:endParaRPr lang="en-US" dirty="0"/>
          </a:p>
          <a:p>
            <a:r>
              <a:rPr lang="en-US" dirty="0"/>
              <a:t>Determine greater application</a:t>
            </a:r>
          </a:p>
        </p:txBody>
      </p:sp>
      <p:sp>
        <p:nvSpPr>
          <p:cNvPr id="5" name="Content Placeholder 4">
            <a:extLst>
              <a:ext uri="{FF2B5EF4-FFF2-40B4-BE49-F238E27FC236}">
                <a16:creationId xmlns:a16="http://schemas.microsoft.com/office/drawing/2014/main" id="{D563B86E-155B-4A08-86CB-5BA01E08B9A8}"/>
              </a:ext>
            </a:extLst>
          </p:cNvPr>
          <p:cNvSpPr>
            <a:spLocks noGrp="1"/>
          </p:cNvSpPr>
          <p:nvPr>
            <p:ph sz="half" idx="2"/>
          </p:nvPr>
        </p:nvSpPr>
        <p:spPr/>
        <p:txBody>
          <a:bodyPr/>
          <a:lstStyle/>
          <a:p>
            <a:endParaRPr lang="en-US"/>
          </a:p>
        </p:txBody>
      </p:sp>
      <p:sp>
        <p:nvSpPr>
          <p:cNvPr id="7" name="Slide Number Placeholder 6">
            <a:extLst>
              <a:ext uri="{FF2B5EF4-FFF2-40B4-BE49-F238E27FC236}">
                <a16:creationId xmlns:a16="http://schemas.microsoft.com/office/drawing/2014/main" id="{FD9B429C-8BC1-4DCD-9A86-E1987C9B904E}"/>
              </a:ext>
            </a:extLst>
          </p:cNvPr>
          <p:cNvSpPr>
            <a:spLocks noGrp="1"/>
          </p:cNvSpPr>
          <p:nvPr>
            <p:ph type="sldNum" sz="quarter" idx="12"/>
          </p:nvPr>
        </p:nvSpPr>
        <p:spPr/>
        <p:txBody>
          <a:bodyPr/>
          <a:lstStyle/>
          <a:p>
            <a:fld id="{B5915699-0F63-4C61-80D8-C6D5EC39C3C1}" type="slidenum">
              <a:rPr lang="en-US" smtClean="0"/>
              <a:t>2</a:t>
            </a:fld>
            <a:endParaRPr lang="en-US"/>
          </a:p>
        </p:txBody>
      </p:sp>
    </p:spTree>
    <p:extLst>
      <p:ext uri="{BB962C8B-B14F-4D97-AF65-F5344CB8AC3E}">
        <p14:creationId xmlns:p14="http://schemas.microsoft.com/office/powerpoint/2010/main" val="416698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D840-26B9-415A-B0C6-FF1F66B39DAE}"/>
              </a:ext>
            </a:extLst>
          </p:cNvPr>
          <p:cNvSpPr>
            <a:spLocks noGrp="1"/>
          </p:cNvSpPr>
          <p:nvPr>
            <p:ph type="title"/>
          </p:nvPr>
        </p:nvSpPr>
        <p:spPr>
          <a:xfrm>
            <a:off x="495300" y="457200"/>
            <a:ext cx="11201400" cy="640080"/>
          </a:xfrm>
        </p:spPr>
        <p:txBody>
          <a:bodyPr/>
          <a:lstStyle/>
          <a:p>
            <a:r>
              <a:rPr lang="en-US" dirty="0"/>
              <a:t>Process</a:t>
            </a:r>
          </a:p>
        </p:txBody>
      </p:sp>
      <p:sp>
        <p:nvSpPr>
          <p:cNvPr id="3" name="Content Placeholder 2">
            <a:extLst>
              <a:ext uri="{FF2B5EF4-FFF2-40B4-BE49-F238E27FC236}">
                <a16:creationId xmlns:a16="http://schemas.microsoft.com/office/drawing/2014/main" id="{A88828FD-9AB2-4C0F-B8CC-AE5758ABB02C}"/>
              </a:ext>
            </a:extLst>
          </p:cNvPr>
          <p:cNvSpPr>
            <a:spLocks noGrp="1"/>
          </p:cNvSpPr>
          <p:nvPr>
            <p:ph sz="half" idx="1"/>
          </p:nvPr>
        </p:nvSpPr>
        <p:spPr>
          <a:xfrm>
            <a:off x="495300" y="1485899"/>
            <a:ext cx="5524500" cy="4764024"/>
          </a:xfrm>
        </p:spPr>
        <p:txBody>
          <a:bodyPr/>
          <a:lstStyle/>
          <a:p>
            <a:r>
              <a:rPr lang="en-US" dirty="0"/>
              <a:t>Set up:</a:t>
            </a:r>
          </a:p>
          <a:p>
            <a:pPr lvl="1"/>
            <a:r>
              <a:rPr lang="en-US" dirty="0"/>
              <a:t>14</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Plato beer</a:t>
            </a:r>
          </a:p>
          <a:p>
            <a:pPr lvl="1"/>
            <a:endParaRPr lang="en-US" dirty="0"/>
          </a:p>
          <a:p>
            <a:pPr lvl="1"/>
            <a:r>
              <a:rPr lang="en-US" dirty="0"/>
              <a:t>Belgian Abbey yeast</a:t>
            </a:r>
          </a:p>
          <a:p>
            <a:pPr lvl="1"/>
            <a:endParaRPr lang="en-US" dirty="0"/>
          </a:p>
          <a:p>
            <a:pPr lvl="1"/>
            <a:r>
              <a:rPr lang="en-US" dirty="0"/>
              <a:t>House mixed culture for inoculant</a:t>
            </a:r>
          </a:p>
          <a:p>
            <a:pPr lvl="1"/>
            <a:endParaRPr lang="en-US" dirty="0"/>
          </a:p>
          <a:p>
            <a:pPr lvl="1"/>
            <a:r>
              <a:rPr lang="en-US" dirty="0"/>
              <a:t>Neutral oak </a:t>
            </a:r>
          </a:p>
          <a:p>
            <a:pPr lvl="1"/>
            <a:endParaRPr lang="en-US" dirty="0"/>
          </a:p>
          <a:p>
            <a:pPr lvl="1"/>
            <a:r>
              <a:rPr lang="en-US" dirty="0"/>
              <a:t>Blueberry honey</a:t>
            </a:r>
          </a:p>
          <a:p>
            <a:pPr lvl="1"/>
            <a:endParaRPr lang="en-US" dirty="0"/>
          </a:p>
          <a:p>
            <a:pPr lvl="1"/>
            <a:endParaRPr lang="en-US" dirty="0"/>
          </a:p>
        </p:txBody>
      </p:sp>
      <p:sp>
        <p:nvSpPr>
          <p:cNvPr id="4" name="Content Placeholder 3">
            <a:extLst>
              <a:ext uri="{FF2B5EF4-FFF2-40B4-BE49-F238E27FC236}">
                <a16:creationId xmlns:a16="http://schemas.microsoft.com/office/drawing/2014/main" id="{F0B03608-005D-46D5-A733-1959F14334A2}"/>
              </a:ext>
            </a:extLst>
          </p:cNvPr>
          <p:cNvSpPr>
            <a:spLocks noGrp="1"/>
          </p:cNvSpPr>
          <p:nvPr>
            <p:ph sz="half" idx="2"/>
          </p:nvPr>
        </p:nvSpPr>
        <p:spPr>
          <a:xfrm>
            <a:off x="6172200" y="1485899"/>
            <a:ext cx="5524500" cy="4764024"/>
          </a:xfrm>
        </p:spPr>
        <p:txBody>
          <a:bodyPr/>
          <a:lstStyle/>
          <a:p>
            <a:r>
              <a:rPr lang="en-US" dirty="0"/>
              <a:t>Testing:</a:t>
            </a:r>
          </a:p>
          <a:p>
            <a:pPr lvl="1"/>
            <a:r>
              <a:rPr lang="en-US" dirty="0"/>
              <a:t>In-house</a:t>
            </a:r>
            <a:endParaRPr lang="en-US" dirty="0">
              <a:cs typeface="Times New Roman" panose="02020603050405020304" pitchFamily="18" charset="0"/>
            </a:endParaRPr>
          </a:p>
          <a:p>
            <a:pPr lvl="1"/>
            <a:endParaRPr lang="en-US" dirty="0"/>
          </a:p>
          <a:p>
            <a:pPr lvl="1"/>
            <a:r>
              <a:rPr lang="en-US" dirty="0"/>
              <a:t>Reference laboratory</a:t>
            </a:r>
          </a:p>
          <a:p>
            <a:pPr lvl="1"/>
            <a:endParaRPr lang="en-US" dirty="0"/>
          </a:p>
          <a:p>
            <a:pPr lvl="1"/>
            <a:r>
              <a:rPr lang="en-US" dirty="0"/>
              <a:t>Sensory</a:t>
            </a:r>
          </a:p>
          <a:p>
            <a:pPr lvl="1"/>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F820A6CD-4626-45DA-82FB-C8A68C51DE74}"/>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3</a:t>
            </a:fld>
            <a:endParaRPr lang="en-US"/>
          </a:p>
        </p:txBody>
      </p:sp>
    </p:spTree>
    <p:extLst>
      <p:ext uri="{BB962C8B-B14F-4D97-AF65-F5344CB8AC3E}">
        <p14:creationId xmlns:p14="http://schemas.microsoft.com/office/powerpoint/2010/main" val="121579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14099-5BCB-46E9-B175-153C7F98E599}"/>
              </a:ext>
            </a:extLst>
          </p:cNvPr>
          <p:cNvSpPr>
            <a:spLocks noGrp="1"/>
          </p:cNvSpPr>
          <p:nvPr>
            <p:ph type="title"/>
          </p:nvPr>
        </p:nvSpPr>
        <p:spPr>
          <a:xfrm>
            <a:off x="495300" y="457200"/>
            <a:ext cx="11201400" cy="640080"/>
          </a:xfrm>
        </p:spPr>
        <p:txBody>
          <a:bodyPr/>
          <a:lstStyle/>
          <a:p>
            <a:r>
              <a:rPr lang="en-US" dirty="0"/>
              <a:t>Oak Setup Chart</a:t>
            </a:r>
          </a:p>
        </p:txBody>
      </p:sp>
      <p:sp>
        <p:nvSpPr>
          <p:cNvPr id="3" name="Slide Number Placeholder 2">
            <a:extLst>
              <a:ext uri="{FF2B5EF4-FFF2-40B4-BE49-F238E27FC236}">
                <a16:creationId xmlns:a16="http://schemas.microsoft.com/office/drawing/2014/main" id="{FA14B3C7-0169-4AE3-908C-2B036226A4E1}"/>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4</a:t>
            </a:fld>
            <a:endParaRPr lang="en-US"/>
          </a:p>
        </p:txBody>
      </p:sp>
      <p:sp>
        <p:nvSpPr>
          <p:cNvPr id="9" name="Rectangle 8">
            <a:extLst>
              <a:ext uri="{FF2B5EF4-FFF2-40B4-BE49-F238E27FC236}">
                <a16:creationId xmlns:a16="http://schemas.microsoft.com/office/drawing/2014/main" id="{6070D601-7FA6-4137-AFE1-831684BEA171}"/>
              </a:ext>
            </a:extLst>
          </p:cNvPr>
          <p:cNvSpPr/>
          <p:nvPr/>
        </p:nvSpPr>
        <p:spPr>
          <a:xfrm>
            <a:off x="1689264" y="2283307"/>
            <a:ext cx="3905173" cy="3693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latin typeface="+mj-lt"/>
              </a:rPr>
              <a:t>Use simple gray box for callouts</a:t>
            </a:r>
          </a:p>
        </p:txBody>
      </p:sp>
      <p:graphicFrame>
        <p:nvGraphicFramePr>
          <p:cNvPr id="10" name="Content Placeholder 6">
            <a:extLst>
              <a:ext uri="{FF2B5EF4-FFF2-40B4-BE49-F238E27FC236}">
                <a16:creationId xmlns:a16="http://schemas.microsoft.com/office/drawing/2014/main" id="{8D00B270-DC24-FACB-69AD-3A53EBD2CB1C}"/>
              </a:ext>
            </a:extLst>
          </p:cNvPr>
          <p:cNvGraphicFramePr>
            <a:graphicFrameLocks/>
          </p:cNvGraphicFramePr>
          <p:nvPr>
            <p:extLst>
              <p:ext uri="{D42A27DB-BD31-4B8C-83A1-F6EECF244321}">
                <p14:modId xmlns:p14="http://schemas.microsoft.com/office/powerpoint/2010/main" val="4006508387"/>
              </p:ext>
            </p:extLst>
          </p:nvPr>
        </p:nvGraphicFramePr>
        <p:xfrm>
          <a:off x="1568802" y="1097280"/>
          <a:ext cx="8933934" cy="5081097"/>
        </p:xfrm>
        <a:graphic>
          <a:graphicData uri="http://schemas.openxmlformats.org/drawingml/2006/table">
            <a:tbl>
              <a:tblPr firstRow="1" firstCol="1" bandRow="1">
                <a:tableStyleId>{5C22544A-7EE6-4342-B048-85BDC9FD1C3A}</a:tableStyleId>
              </a:tblPr>
              <a:tblGrid>
                <a:gridCol w="1718679">
                  <a:extLst>
                    <a:ext uri="{9D8B030D-6E8A-4147-A177-3AD203B41FA5}">
                      <a16:colId xmlns:a16="http://schemas.microsoft.com/office/drawing/2014/main" val="1128200337"/>
                    </a:ext>
                  </a:extLst>
                </a:gridCol>
                <a:gridCol w="1622380">
                  <a:extLst>
                    <a:ext uri="{9D8B030D-6E8A-4147-A177-3AD203B41FA5}">
                      <a16:colId xmlns:a16="http://schemas.microsoft.com/office/drawing/2014/main" val="2138699054"/>
                    </a:ext>
                  </a:extLst>
                </a:gridCol>
                <a:gridCol w="3021744">
                  <a:extLst>
                    <a:ext uri="{9D8B030D-6E8A-4147-A177-3AD203B41FA5}">
                      <a16:colId xmlns:a16="http://schemas.microsoft.com/office/drawing/2014/main" val="1087136417"/>
                    </a:ext>
                  </a:extLst>
                </a:gridCol>
                <a:gridCol w="2571131">
                  <a:extLst>
                    <a:ext uri="{9D8B030D-6E8A-4147-A177-3AD203B41FA5}">
                      <a16:colId xmlns:a16="http://schemas.microsoft.com/office/drawing/2014/main" val="829807285"/>
                    </a:ext>
                  </a:extLst>
                </a:gridCol>
              </a:tblGrid>
              <a:tr h="558912">
                <a:tc>
                  <a:txBody>
                    <a:bodyPr/>
                    <a:lstStyle/>
                    <a:p>
                      <a:pPr marL="0" marR="0" algn="ctr">
                        <a:lnSpc>
                          <a:spcPct val="107000"/>
                        </a:lnSpc>
                        <a:spcBef>
                          <a:spcPts val="0"/>
                        </a:spcBef>
                        <a:spcAft>
                          <a:spcPts val="0"/>
                        </a:spcAft>
                      </a:pPr>
                      <a:r>
                        <a:rPr lang="en-US" sz="1400" dirty="0">
                          <a:effectLst/>
                        </a:rPr>
                        <a:t>Oak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Base beer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Inoculant added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Concentration of honey to beer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440626"/>
                  </a:ext>
                </a:extLst>
              </a:tr>
              <a:tr h="904437">
                <a:tc>
                  <a:txBody>
                    <a:bodyPr/>
                    <a:lstStyle/>
                    <a:p>
                      <a:pPr marL="0" marR="0" algn="ctr">
                        <a:lnSpc>
                          <a:spcPct val="107000"/>
                        </a:lnSpc>
                        <a:spcBef>
                          <a:spcPts val="0"/>
                        </a:spcBef>
                        <a:spcAft>
                          <a:spcPts val="0"/>
                        </a:spcAft>
                      </a:pPr>
                      <a:r>
                        <a:rPr lang="en-US" sz="1400" dirty="0">
                          <a:effectLst/>
                        </a:rPr>
                        <a:t>Oak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1.8 </a:t>
                      </a:r>
                      <a:r>
                        <a:rPr lang="en-US" sz="1400" dirty="0" err="1">
                          <a:effectLst/>
                        </a:rPr>
                        <a:t>bbls</a:t>
                      </a:r>
                      <a:endParaRPr lang="en-US" sz="1100" dirty="0">
                        <a:effectLst/>
                      </a:endParaRPr>
                    </a:p>
                  </a:txBody>
                  <a:tcPr marL="68580" marR="68580" marT="0" marB="0" anchor="ctr"/>
                </a:tc>
                <a:tc>
                  <a:txBody>
                    <a:bodyPr/>
                    <a:lstStyle/>
                    <a:p>
                      <a:pPr marL="0" marR="0" algn="ctr">
                        <a:lnSpc>
                          <a:spcPct val="107000"/>
                        </a:lnSpc>
                        <a:spcBef>
                          <a:spcPts val="0"/>
                        </a:spcBef>
                        <a:spcAft>
                          <a:spcPts val="0"/>
                        </a:spcAft>
                      </a:pPr>
                      <a:r>
                        <a:rPr lang="en-US" sz="1400" dirty="0">
                          <a:effectLst/>
                        </a:rPr>
                        <a:t>.1bbls standard inoculant</a:t>
                      </a:r>
                      <a:endParaRPr lang="en-US" sz="1100" dirty="0">
                        <a:effectLst/>
                      </a:endParaRPr>
                    </a:p>
                  </a:txBody>
                  <a:tcPr marL="68580" marR="68580" marT="0" marB="0" anchor="ctr"/>
                </a:tc>
                <a:tc>
                  <a:txBody>
                    <a:bodyPr/>
                    <a:lstStyle/>
                    <a:p>
                      <a:pPr marL="0" marR="0" algn="ctr">
                        <a:lnSpc>
                          <a:spcPct val="107000"/>
                        </a:lnSpc>
                        <a:spcBef>
                          <a:spcPts val="0"/>
                        </a:spcBef>
                        <a:spcAft>
                          <a:spcPts val="0"/>
                        </a:spcAft>
                      </a:pPr>
                      <a:r>
                        <a:rPr lang="en-US" sz="1400" dirty="0">
                          <a:effectLst/>
                        </a:rPr>
                        <a:t>0% honey</a:t>
                      </a:r>
                      <a:endParaRPr lang="en-US" sz="1100" dirty="0">
                        <a:effectLst/>
                      </a:endParaRPr>
                    </a:p>
                    <a:p>
                      <a:pPr marL="0" marR="0" algn="ctr">
                        <a:lnSpc>
                          <a:spcPct val="107000"/>
                        </a:lnSpc>
                        <a:spcBef>
                          <a:spcPts val="0"/>
                        </a:spcBef>
                        <a:spcAft>
                          <a:spcPts val="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8877645"/>
                  </a:ext>
                </a:extLst>
              </a:tr>
              <a:tr h="904437">
                <a:tc>
                  <a:txBody>
                    <a:bodyPr/>
                    <a:lstStyle/>
                    <a:p>
                      <a:pPr marL="0" marR="0" algn="ctr">
                        <a:lnSpc>
                          <a:spcPct val="107000"/>
                        </a:lnSpc>
                        <a:spcBef>
                          <a:spcPts val="0"/>
                        </a:spcBef>
                        <a:spcAft>
                          <a:spcPts val="0"/>
                        </a:spcAft>
                      </a:pPr>
                      <a:r>
                        <a:rPr lang="en-US" sz="1400" dirty="0">
                          <a:effectLst/>
                        </a:rPr>
                        <a:t>Oak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1.8 </a:t>
                      </a:r>
                      <a:r>
                        <a:rPr lang="en-US" sz="1400" dirty="0" err="1">
                          <a:effectLst/>
                        </a:rPr>
                        <a:t>bbls</a:t>
                      </a:r>
                      <a:endParaRPr lang="en-US" sz="1100" dirty="0">
                        <a:effectLst/>
                      </a:endParaRPr>
                    </a:p>
                  </a:txBody>
                  <a:tcPr marL="68580" marR="68580" marT="0" marB="0" anchor="ctr"/>
                </a:tc>
                <a:tc>
                  <a:txBody>
                    <a:bodyPr/>
                    <a:lstStyle/>
                    <a:p>
                      <a:pPr marL="0" marR="0" algn="ctr">
                        <a:lnSpc>
                          <a:spcPct val="107000"/>
                        </a:lnSpc>
                        <a:spcBef>
                          <a:spcPts val="0"/>
                        </a:spcBef>
                        <a:spcAft>
                          <a:spcPts val="0"/>
                        </a:spcAft>
                      </a:pPr>
                      <a:r>
                        <a:rPr lang="en-US" sz="1400" dirty="0">
                          <a:effectLst/>
                        </a:rPr>
                        <a:t>.1bbls standard inoculant</a:t>
                      </a:r>
                      <a:endParaRPr lang="en-US" sz="1100" dirty="0">
                        <a:effectLst/>
                      </a:endParaRPr>
                    </a:p>
                  </a:txBody>
                  <a:tcPr marL="68580" marR="68580" marT="0" marB="0" anchor="ctr"/>
                </a:tc>
                <a:tc>
                  <a:txBody>
                    <a:bodyPr/>
                    <a:lstStyle/>
                    <a:p>
                      <a:pPr marL="0" marR="0" algn="ctr">
                        <a:lnSpc>
                          <a:spcPct val="107000"/>
                        </a:lnSpc>
                        <a:spcBef>
                          <a:spcPts val="0"/>
                        </a:spcBef>
                        <a:spcAft>
                          <a:spcPts val="0"/>
                        </a:spcAft>
                      </a:pPr>
                      <a:r>
                        <a:rPr lang="en-US" sz="1400">
                          <a:effectLst/>
                        </a:rPr>
                        <a:t>5% honey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678154"/>
                  </a:ext>
                </a:extLst>
              </a:tr>
              <a:tr h="904437">
                <a:tc>
                  <a:txBody>
                    <a:bodyPr/>
                    <a:lstStyle/>
                    <a:p>
                      <a:pPr marL="0" marR="0" algn="ctr">
                        <a:lnSpc>
                          <a:spcPct val="107000"/>
                        </a:lnSpc>
                        <a:spcBef>
                          <a:spcPts val="0"/>
                        </a:spcBef>
                        <a:spcAft>
                          <a:spcPts val="0"/>
                        </a:spcAft>
                      </a:pPr>
                      <a:r>
                        <a:rPr lang="en-US" sz="1400" dirty="0">
                          <a:effectLst/>
                        </a:rPr>
                        <a:t>Oak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1.7 </a:t>
                      </a:r>
                      <a:r>
                        <a:rPr lang="en-US" sz="1400" dirty="0" err="1">
                          <a:effectLst/>
                        </a:rPr>
                        <a:t>bbls</a:t>
                      </a:r>
                      <a:endParaRPr lang="en-US" sz="1100" dirty="0">
                        <a:effectLst/>
                      </a:endParaRPr>
                    </a:p>
                  </a:txBody>
                  <a:tcPr marL="68580" marR="68580" marT="0" marB="0" anchor="ctr"/>
                </a:tc>
                <a:tc>
                  <a:txBody>
                    <a:bodyPr/>
                    <a:lstStyle/>
                    <a:p>
                      <a:pPr marL="0" marR="0" algn="ctr">
                        <a:lnSpc>
                          <a:spcPct val="107000"/>
                        </a:lnSpc>
                        <a:spcBef>
                          <a:spcPts val="0"/>
                        </a:spcBef>
                        <a:spcAft>
                          <a:spcPts val="0"/>
                        </a:spcAft>
                      </a:pPr>
                      <a:r>
                        <a:rPr lang="en-US" sz="1400" dirty="0">
                          <a:effectLst/>
                        </a:rPr>
                        <a:t>.1bbls standard inoculant</a:t>
                      </a:r>
                      <a:endParaRPr lang="en-US" sz="1100" dirty="0">
                        <a:effectLst/>
                      </a:endParaRPr>
                    </a:p>
                  </a:txBody>
                  <a:tcPr marL="68580" marR="68580" marT="0" marB="0" anchor="ctr"/>
                </a:tc>
                <a:tc>
                  <a:txBody>
                    <a:bodyPr/>
                    <a:lstStyle/>
                    <a:p>
                      <a:pPr marL="0" marR="0" algn="ctr">
                        <a:lnSpc>
                          <a:spcPct val="107000"/>
                        </a:lnSpc>
                        <a:spcBef>
                          <a:spcPts val="0"/>
                        </a:spcBef>
                        <a:spcAft>
                          <a:spcPts val="0"/>
                        </a:spcAft>
                      </a:pPr>
                      <a:r>
                        <a:rPr lang="en-US" sz="1400">
                          <a:effectLst/>
                        </a:rPr>
                        <a:t>10% honey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3971954"/>
                  </a:ext>
                </a:extLst>
              </a:tr>
              <a:tr h="904437">
                <a:tc>
                  <a:txBody>
                    <a:bodyPr/>
                    <a:lstStyle/>
                    <a:p>
                      <a:pPr marL="0" marR="0" algn="ctr">
                        <a:lnSpc>
                          <a:spcPct val="107000"/>
                        </a:lnSpc>
                        <a:spcBef>
                          <a:spcPts val="0"/>
                        </a:spcBef>
                        <a:spcAft>
                          <a:spcPts val="0"/>
                        </a:spcAft>
                      </a:pPr>
                      <a:r>
                        <a:rPr lang="en-US" sz="1400" dirty="0">
                          <a:effectLst/>
                        </a:rPr>
                        <a:t>Oak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1.6 </a:t>
                      </a:r>
                      <a:r>
                        <a:rPr lang="en-US" sz="1400" dirty="0" err="1">
                          <a:effectLst/>
                        </a:rPr>
                        <a:t>bbls</a:t>
                      </a:r>
                      <a:endParaRPr lang="en-US" sz="1100" dirty="0">
                        <a:effectLst/>
                      </a:endParaRPr>
                    </a:p>
                  </a:txBody>
                  <a:tcPr marL="68580" marR="68580" marT="0" marB="0" anchor="ctr"/>
                </a:tc>
                <a:tc>
                  <a:txBody>
                    <a:bodyPr/>
                    <a:lstStyle/>
                    <a:p>
                      <a:pPr marL="0" marR="0" algn="ctr">
                        <a:lnSpc>
                          <a:spcPct val="107000"/>
                        </a:lnSpc>
                        <a:spcBef>
                          <a:spcPts val="0"/>
                        </a:spcBef>
                        <a:spcAft>
                          <a:spcPts val="0"/>
                        </a:spcAft>
                      </a:pPr>
                      <a:r>
                        <a:rPr lang="en-US" sz="1400" dirty="0">
                          <a:effectLst/>
                        </a:rPr>
                        <a:t>.1bbls standard inoculant</a:t>
                      </a:r>
                      <a:endParaRPr lang="en-US" sz="1100" dirty="0">
                        <a:effectLst/>
                      </a:endParaRPr>
                    </a:p>
                  </a:txBody>
                  <a:tcPr marL="68580" marR="68580" marT="0" marB="0" anchor="ctr"/>
                </a:tc>
                <a:tc>
                  <a:txBody>
                    <a:bodyPr/>
                    <a:lstStyle/>
                    <a:p>
                      <a:pPr marL="0" marR="0" algn="ctr">
                        <a:lnSpc>
                          <a:spcPct val="107000"/>
                        </a:lnSpc>
                        <a:spcBef>
                          <a:spcPts val="0"/>
                        </a:spcBef>
                        <a:spcAft>
                          <a:spcPts val="0"/>
                        </a:spcAft>
                      </a:pPr>
                      <a:r>
                        <a:rPr lang="en-US" sz="1400" dirty="0">
                          <a:effectLst/>
                        </a:rPr>
                        <a:t>15% honey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3821715"/>
                  </a:ext>
                </a:extLst>
              </a:tr>
              <a:tr h="904437">
                <a:tc>
                  <a:txBody>
                    <a:bodyPr/>
                    <a:lstStyle/>
                    <a:p>
                      <a:pPr marL="0" marR="0" algn="ctr">
                        <a:lnSpc>
                          <a:spcPct val="107000"/>
                        </a:lnSpc>
                        <a:spcBef>
                          <a:spcPts val="0"/>
                        </a:spcBef>
                        <a:spcAft>
                          <a:spcPts val="0"/>
                        </a:spcAft>
                      </a:pPr>
                      <a:r>
                        <a:rPr lang="en-US" sz="1400" dirty="0">
                          <a:effectLst/>
                        </a:rPr>
                        <a:t>Oak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1.52 </a:t>
                      </a:r>
                      <a:r>
                        <a:rPr lang="en-US" sz="1400" dirty="0" err="1">
                          <a:effectLst/>
                        </a:rPr>
                        <a:t>bbls</a:t>
                      </a:r>
                      <a:endParaRPr lang="en-US" sz="1100" dirty="0">
                        <a:effectLst/>
                      </a:endParaRPr>
                    </a:p>
                  </a:txBody>
                  <a:tcPr marL="68580" marR="68580" marT="0" marB="0" anchor="ctr"/>
                </a:tc>
                <a:tc>
                  <a:txBody>
                    <a:bodyPr/>
                    <a:lstStyle/>
                    <a:p>
                      <a:pPr marL="0" marR="0" algn="ctr">
                        <a:lnSpc>
                          <a:spcPct val="107000"/>
                        </a:lnSpc>
                        <a:spcBef>
                          <a:spcPts val="0"/>
                        </a:spcBef>
                        <a:spcAft>
                          <a:spcPts val="0"/>
                        </a:spcAft>
                      </a:pPr>
                      <a:r>
                        <a:rPr lang="en-US" sz="1400" dirty="0">
                          <a:effectLst/>
                        </a:rPr>
                        <a:t>.1bbls standard inoculant</a:t>
                      </a:r>
                      <a:endParaRPr lang="en-US" sz="1100" dirty="0">
                        <a:effectLst/>
                      </a:endParaRPr>
                    </a:p>
                  </a:txBody>
                  <a:tcPr marL="68580" marR="68580" marT="0" marB="0" anchor="ctr"/>
                </a:tc>
                <a:tc>
                  <a:txBody>
                    <a:bodyPr/>
                    <a:lstStyle/>
                    <a:p>
                      <a:pPr marL="0" marR="0" algn="ctr">
                        <a:lnSpc>
                          <a:spcPct val="107000"/>
                        </a:lnSpc>
                        <a:spcBef>
                          <a:spcPts val="0"/>
                        </a:spcBef>
                        <a:spcAft>
                          <a:spcPts val="0"/>
                        </a:spcAft>
                      </a:pPr>
                      <a:r>
                        <a:rPr lang="en-US" sz="1400" dirty="0">
                          <a:effectLst/>
                        </a:rPr>
                        <a:t>20% honey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7347262"/>
                  </a:ext>
                </a:extLst>
              </a:tr>
            </a:tbl>
          </a:graphicData>
        </a:graphic>
      </p:graphicFrame>
    </p:spTree>
    <p:extLst>
      <p:ext uri="{BB962C8B-B14F-4D97-AF65-F5344CB8AC3E}">
        <p14:creationId xmlns:p14="http://schemas.microsoft.com/office/powerpoint/2010/main" val="636577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C0F1-022F-F65F-C460-9508ED1063D0}"/>
              </a:ext>
            </a:extLst>
          </p:cNvPr>
          <p:cNvSpPr>
            <a:spLocks noGrp="1"/>
          </p:cNvSpPr>
          <p:nvPr>
            <p:ph type="title"/>
          </p:nvPr>
        </p:nvSpPr>
        <p:spPr/>
        <p:txBody>
          <a:bodyPr/>
          <a:lstStyle/>
          <a:p>
            <a:r>
              <a:rPr lang="en-US" dirty="0"/>
              <a:t>Start and finish	</a:t>
            </a:r>
          </a:p>
        </p:txBody>
      </p:sp>
      <p:sp>
        <p:nvSpPr>
          <p:cNvPr id="4" name="Slide Number Placeholder 3">
            <a:extLst>
              <a:ext uri="{FF2B5EF4-FFF2-40B4-BE49-F238E27FC236}">
                <a16:creationId xmlns:a16="http://schemas.microsoft.com/office/drawing/2014/main" id="{DAA11EB1-1ADE-B7FB-6574-EB43B35D8E30}"/>
              </a:ext>
            </a:extLst>
          </p:cNvPr>
          <p:cNvSpPr>
            <a:spLocks noGrp="1"/>
          </p:cNvSpPr>
          <p:nvPr>
            <p:ph type="sldNum" sz="quarter" idx="12"/>
          </p:nvPr>
        </p:nvSpPr>
        <p:spPr/>
        <p:txBody>
          <a:bodyPr/>
          <a:lstStyle/>
          <a:p>
            <a:fld id="{B5915699-0F63-4C61-80D8-C6D5EC39C3C1}" type="slidenum">
              <a:rPr lang="en-US" smtClean="0"/>
              <a:t>5</a:t>
            </a:fld>
            <a:endParaRPr lang="en-US"/>
          </a:p>
        </p:txBody>
      </p:sp>
      <p:graphicFrame>
        <p:nvGraphicFramePr>
          <p:cNvPr id="15" name="Content Placeholder 14">
            <a:extLst>
              <a:ext uri="{FF2B5EF4-FFF2-40B4-BE49-F238E27FC236}">
                <a16:creationId xmlns:a16="http://schemas.microsoft.com/office/drawing/2014/main" id="{11A86CEB-3B92-BC2C-F119-9FEB9603542A}"/>
              </a:ext>
            </a:extLst>
          </p:cNvPr>
          <p:cNvGraphicFramePr>
            <a:graphicFrameLocks noGrp="1"/>
          </p:cNvGraphicFramePr>
          <p:nvPr>
            <p:ph idx="1"/>
            <p:extLst>
              <p:ext uri="{D42A27DB-BD31-4B8C-83A1-F6EECF244321}">
                <p14:modId xmlns:p14="http://schemas.microsoft.com/office/powerpoint/2010/main" val="689570465"/>
              </p:ext>
            </p:extLst>
          </p:nvPr>
        </p:nvGraphicFramePr>
        <p:xfrm>
          <a:off x="574497" y="1545506"/>
          <a:ext cx="3953132" cy="4204326"/>
        </p:xfrm>
        <a:graphic>
          <a:graphicData uri="http://schemas.openxmlformats.org/drawingml/2006/table">
            <a:tbl>
              <a:tblPr firstRow="1" firstCol="1" bandRow="1">
                <a:tableStyleId>{5C22544A-7EE6-4342-B048-85BDC9FD1C3A}</a:tableStyleId>
              </a:tblPr>
              <a:tblGrid>
                <a:gridCol w="1333317">
                  <a:extLst>
                    <a:ext uri="{9D8B030D-6E8A-4147-A177-3AD203B41FA5}">
                      <a16:colId xmlns:a16="http://schemas.microsoft.com/office/drawing/2014/main" val="4086325019"/>
                    </a:ext>
                  </a:extLst>
                </a:gridCol>
                <a:gridCol w="1338893">
                  <a:extLst>
                    <a:ext uri="{9D8B030D-6E8A-4147-A177-3AD203B41FA5}">
                      <a16:colId xmlns:a16="http://schemas.microsoft.com/office/drawing/2014/main" val="3188454511"/>
                    </a:ext>
                  </a:extLst>
                </a:gridCol>
                <a:gridCol w="1280922">
                  <a:extLst>
                    <a:ext uri="{9D8B030D-6E8A-4147-A177-3AD203B41FA5}">
                      <a16:colId xmlns:a16="http://schemas.microsoft.com/office/drawing/2014/main" val="1583680713"/>
                    </a:ext>
                  </a:extLst>
                </a:gridCol>
              </a:tblGrid>
              <a:tr h="700721">
                <a:tc>
                  <a:txBody>
                    <a:bodyPr/>
                    <a:lstStyle/>
                    <a:p>
                      <a:pPr marL="0" marR="0" algn="ctr">
                        <a:lnSpc>
                          <a:spcPct val="107000"/>
                        </a:lnSpc>
                        <a:spcBef>
                          <a:spcPts val="0"/>
                        </a:spcBef>
                        <a:spcAft>
                          <a:spcPts val="0"/>
                        </a:spcAft>
                      </a:pPr>
                      <a:r>
                        <a:rPr lang="en-US" sz="1600" dirty="0">
                          <a:effectLst/>
                        </a:rPr>
                        <a:t>OAK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Barrel OG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Barrel FG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4286568"/>
                  </a:ext>
                </a:extLst>
              </a:tr>
              <a:tr h="700721">
                <a:tc>
                  <a:txBody>
                    <a:bodyPr/>
                    <a:lstStyle/>
                    <a:p>
                      <a:pPr marL="0" marR="0" algn="ctr">
                        <a:lnSpc>
                          <a:spcPct val="107000"/>
                        </a:lnSpc>
                        <a:spcBef>
                          <a:spcPts val="0"/>
                        </a:spcBef>
                        <a:spcAft>
                          <a:spcPts val="0"/>
                        </a:spcAft>
                      </a:pPr>
                      <a:r>
                        <a:rPr lang="en-US" sz="1600" dirty="0">
                          <a:effectLst/>
                        </a:rPr>
                        <a:t>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DDECB"/>
                    </a:solidFill>
                  </a:tcPr>
                </a:tc>
                <a:tc>
                  <a:txBody>
                    <a:bodyPr/>
                    <a:lstStyle/>
                    <a:p>
                      <a:pPr marL="0" marR="0" algn="ctr">
                        <a:lnSpc>
                          <a:spcPct val="107000"/>
                        </a:lnSpc>
                        <a:spcBef>
                          <a:spcPts val="0"/>
                        </a:spcBef>
                        <a:spcAft>
                          <a:spcPts val="0"/>
                        </a:spcAft>
                      </a:pPr>
                      <a:r>
                        <a:rPr lang="en-US" sz="1600" dirty="0">
                          <a:effectLst/>
                        </a:rPr>
                        <a:t>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1353895"/>
                  </a:ext>
                </a:extLst>
              </a:tr>
              <a:tr h="700721">
                <a:tc>
                  <a:txBody>
                    <a:bodyPr/>
                    <a:lstStyle/>
                    <a:p>
                      <a:pPr marL="0" marR="0" algn="ctr">
                        <a:lnSpc>
                          <a:spcPct val="107000"/>
                        </a:lnSpc>
                        <a:spcBef>
                          <a:spcPts val="0"/>
                        </a:spcBef>
                        <a:spcAft>
                          <a:spcPts val="0"/>
                        </a:spcAft>
                      </a:pPr>
                      <a:r>
                        <a:rPr lang="en-US" sz="1600" dirty="0">
                          <a:effectLst/>
                        </a:rPr>
                        <a:t>5% honey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4289261"/>
                  </a:ext>
                </a:extLst>
              </a:tr>
              <a:tr h="700721">
                <a:tc>
                  <a:txBody>
                    <a:bodyPr/>
                    <a:lstStyle/>
                    <a:p>
                      <a:pPr marL="0" marR="0" algn="ctr">
                        <a:lnSpc>
                          <a:spcPct val="107000"/>
                        </a:lnSpc>
                        <a:spcBef>
                          <a:spcPts val="0"/>
                        </a:spcBef>
                        <a:spcAft>
                          <a:spcPts val="0"/>
                        </a:spcAft>
                      </a:pPr>
                      <a:r>
                        <a:rPr lang="en-US" sz="1600">
                          <a:effectLst/>
                        </a:rPr>
                        <a:t>10% honey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6739426"/>
                  </a:ext>
                </a:extLst>
              </a:tr>
              <a:tr h="700721">
                <a:tc>
                  <a:txBody>
                    <a:bodyPr/>
                    <a:lstStyle/>
                    <a:p>
                      <a:pPr marL="0" marR="0" algn="ctr">
                        <a:lnSpc>
                          <a:spcPct val="107000"/>
                        </a:lnSpc>
                        <a:spcBef>
                          <a:spcPts val="0"/>
                        </a:spcBef>
                        <a:spcAft>
                          <a:spcPts val="0"/>
                        </a:spcAft>
                      </a:pPr>
                      <a:r>
                        <a:rPr lang="en-US" sz="1600">
                          <a:effectLst/>
                        </a:rPr>
                        <a:t>15% honey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5265256"/>
                  </a:ext>
                </a:extLst>
              </a:tr>
              <a:tr h="700721">
                <a:tc>
                  <a:txBody>
                    <a:bodyPr/>
                    <a:lstStyle/>
                    <a:p>
                      <a:pPr marL="0" marR="0" algn="ctr">
                        <a:lnSpc>
                          <a:spcPct val="107000"/>
                        </a:lnSpc>
                        <a:spcBef>
                          <a:spcPts val="0"/>
                        </a:spcBef>
                        <a:spcAft>
                          <a:spcPts val="0"/>
                        </a:spcAft>
                      </a:pPr>
                      <a:r>
                        <a:rPr lang="en-US" sz="1600">
                          <a:effectLst/>
                        </a:rPr>
                        <a:t>20% honey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5296957"/>
                  </a:ext>
                </a:extLst>
              </a:tr>
            </a:tbl>
          </a:graphicData>
        </a:graphic>
      </p:graphicFrame>
      <p:graphicFrame>
        <p:nvGraphicFramePr>
          <p:cNvPr id="16" name="Table 15">
            <a:extLst>
              <a:ext uri="{FF2B5EF4-FFF2-40B4-BE49-F238E27FC236}">
                <a16:creationId xmlns:a16="http://schemas.microsoft.com/office/drawing/2014/main" id="{F5271009-7B0F-B9C6-6571-E8050FBA87A1}"/>
              </a:ext>
            </a:extLst>
          </p:cNvPr>
          <p:cNvGraphicFramePr>
            <a:graphicFrameLocks noGrp="1"/>
          </p:cNvGraphicFramePr>
          <p:nvPr>
            <p:extLst>
              <p:ext uri="{D42A27DB-BD31-4B8C-83A1-F6EECF244321}">
                <p14:modId xmlns:p14="http://schemas.microsoft.com/office/powerpoint/2010/main" val="3896989772"/>
              </p:ext>
            </p:extLst>
          </p:nvPr>
        </p:nvGraphicFramePr>
        <p:xfrm>
          <a:off x="6096000" y="1538449"/>
          <a:ext cx="2724973" cy="4186608"/>
        </p:xfrm>
        <a:graphic>
          <a:graphicData uri="http://schemas.openxmlformats.org/drawingml/2006/table">
            <a:tbl>
              <a:tblPr firstRow="1" firstCol="1" bandRow="1">
                <a:tableStyleId>{5C22544A-7EE6-4342-B048-85BDC9FD1C3A}</a:tableStyleId>
              </a:tblPr>
              <a:tblGrid>
                <a:gridCol w="1200986">
                  <a:extLst>
                    <a:ext uri="{9D8B030D-6E8A-4147-A177-3AD203B41FA5}">
                      <a16:colId xmlns:a16="http://schemas.microsoft.com/office/drawing/2014/main" val="2537074851"/>
                    </a:ext>
                  </a:extLst>
                </a:gridCol>
                <a:gridCol w="1523987">
                  <a:extLst>
                    <a:ext uri="{9D8B030D-6E8A-4147-A177-3AD203B41FA5}">
                      <a16:colId xmlns:a16="http://schemas.microsoft.com/office/drawing/2014/main" val="1792301155"/>
                    </a:ext>
                  </a:extLst>
                </a:gridCol>
              </a:tblGrid>
              <a:tr h="697768">
                <a:tc>
                  <a:txBody>
                    <a:bodyPr/>
                    <a:lstStyle/>
                    <a:p>
                      <a:pPr marL="0" marR="0" algn="ctr">
                        <a:lnSpc>
                          <a:spcPct val="107000"/>
                        </a:lnSpc>
                        <a:spcBef>
                          <a:spcPts val="0"/>
                        </a:spcBef>
                        <a:spcAft>
                          <a:spcPts val="0"/>
                        </a:spcAft>
                      </a:pPr>
                      <a:r>
                        <a:rPr lang="en-US" sz="1600" dirty="0">
                          <a:effectLst/>
                        </a:rPr>
                        <a:t>Initial pH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Terminal pH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6476609"/>
                  </a:ext>
                </a:extLst>
              </a:tr>
              <a:tr h="697768">
                <a:tc>
                  <a:txBody>
                    <a:bodyPr/>
                    <a:lstStyle/>
                    <a:p>
                      <a:pPr marL="0" marR="0" algn="ctr">
                        <a:lnSpc>
                          <a:spcPct val="107000"/>
                        </a:lnSpc>
                        <a:spcBef>
                          <a:spcPts val="0"/>
                        </a:spcBef>
                        <a:spcAft>
                          <a:spcPts val="0"/>
                        </a:spcAft>
                      </a:pPr>
                      <a:r>
                        <a:rPr lang="en-US" sz="1600" b="0" dirty="0">
                          <a:solidFill>
                            <a:schemeClr val="tx1"/>
                          </a:solidFill>
                          <a:effectLst/>
                        </a:rPr>
                        <a:t>4.2</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DDECB"/>
                    </a:solidFill>
                  </a:tcPr>
                </a:tc>
                <a:tc>
                  <a:txBody>
                    <a:bodyPr/>
                    <a:lstStyle/>
                    <a:p>
                      <a:pPr marL="0" marR="0" algn="ctr">
                        <a:lnSpc>
                          <a:spcPct val="107000"/>
                        </a:lnSpc>
                        <a:spcBef>
                          <a:spcPts val="0"/>
                        </a:spcBef>
                        <a:spcAft>
                          <a:spcPts val="0"/>
                        </a:spcAft>
                      </a:pPr>
                      <a:r>
                        <a:rPr lang="en-US" sz="1600" dirty="0">
                          <a:effectLst/>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7985588"/>
                  </a:ext>
                </a:extLst>
              </a:tr>
              <a:tr h="697768">
                <a:tc>
                  <a:txBody>
                    <a:bodyPr/>
                    <a:lstStyle/>
                    <a:p>
                      <a:pPr marL="0" marR="0" algn="ctr">
                        <a:lnSpc>
                          <a:spcPct val="107000"/>
                        </a:lnSpc>
                        <a:spcBef>
                          <a:spcPts val="0"/>
                        </a:spcBef>
                        <a:spcAft>
                          <a:spcPts val="0"/>
                        </a:spcAft>
                      </a:pPr>
                      <a:r>
                        <a:rPr lang="en-US" sz="1600" b="0" dirty="0">
                          <a:solidFill>
                            <a:schemeClr val="tx1"/>
                          </a:solidFill>
                          <a:effectLst/>
                        </a:rPr>
                        <a:t>4.2</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EFE8"/>
                    </a:solidFill>
                  </a:tcPr>
                </a:tc>
                <a:tc>
                  <a:txBody>
                    <a:bodyPr/>
                    <a:lstStyle/>
                    <a:p>
                      <a:pPr marL="0" marR="0" algn="ctr">
                        <a:lnSpc>
                          <a:spcPct val="107000"/>
                        </a:lnSpc>
                        <a:spcBef>
                          <a:spcPts val="0"/>
                        </a:spcBef>
                        <a:spcAft>
                          <a:spcPts val="0"/>
                        </a:spcAft>
                      </a:pPr>
                      <a:r>
                        <a:rPr lang="en-US" sz="1600" dirty="0">
                          <a:effectLst/>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6616902"/>
                  </a:ext>
                </a:extLst>
              </a:tr>
              <a:tr h="697768">
                <a:tc>
                  <a:txBody>
                    <a:bodyPr/>
                    <a:lstStyle/>
                    <a:p>
                      <a:pPr marL="0" marR="0" algn="ctr">
                        <a:lnSpc>
                          <a:spcPct val="107000"/>
                        </a:lnSpc>
                        <a:spcBef>
                          <a:spcPts val="0"/>
                        </a:spcBef>
                        <a:spcAft>
                          <a:spcPts val="0"/>
                        </a:spcAft>
                      </a:pPr>
                      <a:r>
                        <a:rPr lang="en-US" sz="1600" b="0" dirty="0">
                          <a:solidFill>
                            <a:schemeClr val="tx1"/>
                          </a:solidFill>
                          <a:effectLst/>
                        </a:rPr>
                        <a:t>4.8</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DDECB"/>
                    </a:solidFill>
                  </a:tcPr>
                </a:tc>
                <a:tc>
                  <a:txBody>
                    <a:bodyPr/>
                    <a:lstStyle/>
                    <a:p>
                      <a:pPr marL="0" marR="0" algn="ctr">
                        <a:lnSpc>
                          <a:spcPct val="107000"/>
                        </a:lnSpc>
                        <a:spcBef>
                          <a:spcPts val="0"/>
                        </a:spcBef>
                        <a:spcAft>
                          <a:spcPts val="0"/>
                        </a:spcAft>
                      </a:pPr>
                      <a:r>
                        <a:rPr lang="en-US" sz="1600" dirty="0">
                          <a:effectLst/>
                        </a:rPr>
                        <a:t>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271755"/>
                  </a:ext>
                </a:extLst>
              </a:tr>
              <a:tr h="697768">
                <a:tc>
                  <a:txBody>
                    <a:bodyPr/>
                    <a:lstStyle/>
                    <a:p>
                      <a:pPr marL="0" marR="0" algn="ctr">
                        <a:lnSpc>
                          <a:spcPct val="107000"/>
                        </a:lnSpc>
                        <a:spcBef>
                          <a:spcPts val="0"/>
                        </a:spcBef>
                        <a:spcAft>
                          <a:spcPts val="0"/>
                        </a:spcAft>
                      </a:pPr>
                      <a:r>
                        <a:rPr lang="en-US" sz="1600" b="0" dirty="0">
                          <a:solidFill>
                            <a:schemeClr val="tx1"/>
                          </a:solidFill>
                          <a:effectLst/>
                        </a:rPr>
                        <a:t>4.7</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EFE8"/>
                    </a:solidFill>
                  </a:tcPr>
                </a:tc>
                <a:tc>
                  <a:txBody>
                    <a:bodyPr/>
                    <a:lstStyle/>
                    <a:p>
                      <a:pPr marL="0" marR="0" algn="ctr">
                        <a:lnSpc>
                          <a:spcPct val="107000"/>
                        </a:lnSpc>
                        <a:spcBef>
                          <a:spcPts val="0"/>
                        </a:spcBef>
                        <a:spcAft>
                          <a:spcPts val="0"/>
                        </a:spcAft>
                      </a:pPr>
                      <a:r>
                        <a:rPr lang="en-US" sz="1600" dirty="0">
                          <a:effectLst/>
                        </a:rPr>
                        <a:t>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2281738"/>
                  </a:ext>
                </a:extLst>
              </a:tr>
              <a:tr h="697768">
                <a:tc>
                  <a:txBody>
                    <a:bodyPr/>
                    <a:lstStyle/>
                    <a:p>
                      <a:pPr marL="0" marR="0" algn="ctr">
                        <a:lnSpc>
                          <a:spcPct val="107000"/>
                        </a:lnSpc>
                        <a:spcBef>
                          <a:spcPts val="0"/>
                        </a:spcBef>
                        <a:spcAft>
                          <a:spcPts val="0"/>
                        </a:spcAft>
                      </a:pPr>
                      <a:r>
                        <a:rPr lang="en-US" sz="1600" b="0" dirty="0">
                          <a:solidFill>
                            <a:schemeClr val="tx1"/>
                          </a:solidFill>
                          <a:effectLst/>
                        </a:rPr>
                        <a:t>4.3</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DDECB"/>
                    </a:solidFill>
                  </a:tcPr>
                </a:tc>
                <a:tc>
                  <a:txBody>
                    <a:bodyPr/>
                    <a:lstStyle/>
                    <a:p>
                      <a:pPr marL="0" marR="0" algn="ctr">
                        <a:lnSpc>
                          <a:spcPct val="107000"/>
                        </a:lnSpc>
                        <a:spcBef>
                          <a:spcPts val="0"/>
                        </a:spcBef>
                        <a:spcAft>
                          <a:spcPts val="0"/>
                        </a:spcAft>
                      </a:pPr>
                      <a:r>
                        <a:rPr lang="en-US" sz="1600" dirty="0">
                          <a:effectLst/>
                        </a:rPr>
                        <a:t>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2475597"/>
                  </a:ext>
                </a:extLst>
              </a:tr>
            </a:tbl>
          </a:graphicData>
        </a:graphic>
      </p:graphicFrame>
      <p:graphicFrame>
        <p:nvGraphicFramePr>
          <p:cNvPr id="17" name="Table 16">
            <a:extLst>
              <a:ext uri="{FF2B5EF4-FFF2-40B4-BE49-F238E27FC236}">
                <a16:creationId xmlns:a16="http://schemas.microsoft.com/office/drawing/2014/main" id="{5DF15BB2-9EFF-8CBD-A621-08D9133CF5A8}"/>
              </a:ext>
            </a:extLst>
          </p:cNvPr>
          <p:cNvGraphicFramePr>
            <a:graphicFrameLocks noGrp="1"/>
          </p:cNvGraphicFramePr>
          <p:nvPr>
            <p:extLst>
              <p:ext uri="{D42A27DB-BD31-4B8C-83A1-F6EECF244321}">
                <p14:modId xmlns:p14="http://schemas.microsoft.com/office/powerpoint/2010/main" val="746906767"/>
              </p:ext>
            </p:extLst>
          </p:nvPr>
        </p:nvGraphicFramePr>
        <p:xfrm>
          <a:off x="9051228" y="1533312"/>
          <a:ext cx="2724974" cy="4186608"/>
        </p:xfrm>
        <a:graphic>
          <a:graphicData uri="http://schemas.openxmlformats.org/drawingml/2006/table">
            <a:tbl>
              <a:tblPr firstRow="1" firstCol="1" bandRow="1">
                <a:tableStyleId>{5C22544A-7EE6-4342-B048-85BDC9FD1C3A}</a:tableStyleId>
              </a:tblPr>
              <a:tblGrid>
                <a:gridCol w="1371899">
                  <a:extLst>
                    <a:ext uri="{9D8B030D-6E8A-4147-A177-3AD203B41FA5}">
                      <a16:colId xmlns:a16="http://schemas.microsoft.com/office/drawing/2014/main" val="2539343006"/>
                    </a:ext>
                  </a:extLst>
                </a:gridCol>
                <a:gridCol w="1353075">
                  <a:extLst>
                    <a:ext uri="{9D8B030D-6E8A-4147-A177-3AD203B41FA5}">
                      <a16:colId xmlns:a16="http://schemas.microsoft.com/office/drawing/2014/main" val="407702501"/>
                    </a:ext>
                  </a:extLst>
                </a:gridCol>
              </a:tblGrid>
              <a:tr h="697768">
                <a:tc>
                  <a:txBody>
                    <a:bodyPr/>
                    <a:lstStyle/>
                    <a:p>
                      <a:pPr marL="0" marR="0" algn="ctr">
                        <a:lnSpc>
                          <a:spcPct val="107000"/>
                        </a:lnSpc>
                        <a:spcBef>
                          <a:spcPts val="0"/>
                        </a:spcBef>
                        <a:spcAft>
                          <a:spcPts val="0"/>
                        </a:spcAft>
                      </a:pPr>
                      <a:r>
                        <a:rPr lang="en-US" sz="1600" dirty="0">
                          <a:effectLst/>
                        </a:rPr>
                        <a:t>Initial 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Terminal 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347756"/>
                  </a:ext>
                </a:extLst>
              </a:tr>
              <a:tr h="697768">
                <a:tc>
                  <a:txBody>
                    <a:bodyPr/>
                    <a:lstStyle/>
                    <a:p>
                      <a:pPr marL="0" marR="0" algn="ctr">
                        <a:lnSpc>
                          <a:spcPct val="107000"/>
                        </a:lnSpc>
                        <a:spcBef>
                          <a:spcPts val="0"/>
                        </a:spcBef>
                        <a:spcAft>
                          <a:spcPts val="0"/>
                        </a:spcAft>
                      </a:pPr>
                      <a:r>
                        <a:rPr lang="en-US" sz="1600" b="0" dirty="0">
                          <a:solidFill>
                            <a:schemeClr val="tx1"/>
                          </a:solidFill>
                          <a:effectLst/>
                        </a:rPr>
                        <a:t>0.40%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DDECB"/>
                    </a:solidFill>
                  </a:tcPr>
                </a:tc>
                <a:tc>
                  <a:txBody>
                    <a:bodyPr/>
                    <a:lstStyle/>
                    <a:p>
                      <a:pPr marL="0" marR="0" algn="ctr">
                        <a:lnSpc>
                          <a:spcPct val="107000"/>
                        </a:lnSpc>
                        <a:spcBef>
                          <a:spcPts val="0"/>
                        </a:spcBef>
                        <a:spcAft>
                          <a:spcPts val="0"/>
                        </a:spcAft>
                      </a:pPr>
                      <a:r>
                        <a:rPr lang="en-US" sz="1600" dirty="0">
                          <a:effectLst/>
                        </a:rPr>
                        <a:t>1.19%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7194003"/>
                  </a:ext>
                </a:extLst>
              </a:tr>
              <a:tr h="697768">
                <a:tc>
                  <a:txBody>
                    <a:bodyPr/>
                    <a:lstStyle/>
                    <a:p>
                      <a:pPr marL="0" marR="0" algn="ctr">
                        <a:lnSpc>
                          <a:spcPct val="107000"/>
                        </a:lnSpc>
                        <a:spcBef>
                          <a:spcPts val="0"/>
                        </a:spcBef>
                        <a:spcAft>
                          <a:spcPts val="0"/>
                        </a:spcAft>
                      </a:pPr>
                      <a:r>
                        <a:rPr lang="en-US" sz="1600" b="0" dirty="0">
                          <a:solidFill>
                            <a:schemeClr val="tx1"/>
                          </a:solidFill>
                          <a:effectLst/>
                        </a:rPr>
                        <a:t>0.39%</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EFE8"/>
                    </a:solidFill>
                  </a:tcPr>
                </a:tc>
                <a:tc>
                  <a:txBody>
                    <a:bodyPr/>
                    <a:lstStyle/>
                    <a:p>
                      <a:pPr marL="0" marR="0" algn="ctr">
                        <a:lnSpc>
                          <a:spcPct val="107000"/>
                        </a:lnSpc>
                        <a:spcBef>
                          <a:spcPts val="0"/>
                        </a:spcBef>
                        <a:spcAft>
                          <a:spcPts val="0"/>
                        </a:spcAft>
                      </a:pPr>
                      <a:r>
                        <a:rPr lang="en-US" sz="1600" dirty="0">
                          <a:effectLst/>
                        </a:rPr>
                        <a:t>1.23%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4638966"/>
                  </a:ext>
                </a:extLst>
              </a:tr>
              <a:tr h="697768">
                <a:tc>
                  <a:txBody>
                    <a:bodyPr/>
                    <a:lstStyle/>
                    <a:p>
                      <a:pPr marL="0" marR="0" algn="ctr">
                        <a:lnSpc>
                          <a:spcPct val="107000"/>
                        </a:lnSpc>
                        <a:spcBef>
                          <a:spcPts val="0"/>
                        </a:spcBef>
                        <a:spcAft>
                          <a:spcPts val="0"/>
                        </a:spcAft>
                      </a:pPr>
                      <a:r>
                        <a:rPr lang="en-US" sz="1600" b="0" dirty="0">
                          <a:solidFill>
                            <a:schemeClr val="tx1"/>
                          </a:solidFill>
                          <a:effectLst/>
                        </a:rPr>
                        <a:t>0.45%</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DDECB"/>
                    </a:solidFill>
                  </a:tcPr>
                </a:tc>
                <a:tc>
                  <a:txBody>
                    <a:bodyPr/>
                    <a:lstStyle/>
                    <a:p>
                      <a:pPr marL="0" marR="0" algn="ctr">
                        <a:lnSpc>
                          <a:spcPct val="107000"/>
                        </a:lnSpc>
                        <a:spcBef>
                          <a:spcPts val="0"/>
                        </a:spcBef>
                        <a:spcAft>
                          <a:spcPts val="0"/>
                        </a:spcAft>
                      </a:pPr>
                      <a:r>
                        <a:rPr lang="en-US" sz="1600" dirty="0">
                          <a:effectLst/>
                        </a:rPr>
                        <a:t>1.15%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7263064"/>
                  </a:ext>
                </a:extLst>
              </a:tr>
              <a:tr h="697768">
                <a:tc>
                  <a:txBody>
                    <a:bodyPr/>
                    <a:lstStyle/>
                    <a:p>
                      <a:pPr marL="0" marR="0" algn="ctr">
                        <a:lnSpc>
                          <a:spcPct val="107000"/>
                        </a:lnSpc>
                        <a:spcBef>
                          <a:spcPts val="0"/>
                        </a:spcBef>
                        <a:spcAft>
                          <a:spcPts val="0"/>
                        </a:spcAft>
                      </a:pPr>
                      <a:r>
                        <a:rPr lang="en-US" sz="1600" b="0" dirty="0">
                          <a:solidFill>
                            <a:schemeClr val="tx1"/>
                          </a:solidFill>
                          <a:effectLst/>
                        </a:rPr>
                        <a:t>0.54%</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EFE8"/>
                    </a:solidFill>
                  </a:tcPr>
                </a:tc>
                <a:tc>
                  <a:txBody>
                    <a:bodyPr/>
                    <a:lstStyle/>
                    <a:p>
                      <a:pPr marL="0" marR="0" algn="ctr">
                        <a:lnSpc>
                          <a:spcPct val="107000"/>
                        </a:lnSpc>
                        <a:spcBef>
                          <a:spcPts val="0"/>
                        </a:spcBef>
                        <a:spcAft>
                          <a:spcPts val="0"/>
                        </a:spcAft>
                      </a:pPr>
                      <a:r>
                        <a:rPr lang="en-US" sz="1600" dirty="0">
                          <a:effectLst/>
                        </a:rPr>
                        <a:t>1.13%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6072137"/>
                  </a:ext>
                </a:extLst>
              </a:tr>
              <a:tr h="697768">
                <a:tc>
                  <a:txBody>
                    <a:bodyPr/>
                    <a:lstStyle/>
                    <a:p>
                      <a:pPr marL="0" marR="0" algn="ctr">
                        <a:lnSpc>
                          <a:spcPct val="107000"/>
                        </a:lnSpc>
                        <a:spcBef>
                          <a:spcPts val="0"/>
                        </a:spcBef>
                        <a:spcAft>
                          <a:spcPts val="0"/>
                        </a:spcAft>
                      </a:pPr>
                      <a:r>
                        <a:rPr lang="en-US" sz="1600" b="0" dirty="0">
                          <a:solidFill>
                            <a:schemeClr val="tx1"/>
                          </a:solidFill>
                          <a:effectLst/>
                        </a:rPr>
                        <a:t>0.40%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DDECB"/>
                    </a:solidFill>
                  </a:tcPr>
                </a:tc>
                <a:tc>
                  <a:txBody>
                    <a:bodyPr/>
                    <a:lstStyle/>
                    <a:p>
                      <a:pPr marL="0" marR="0" algn="ctr">
                        <a:lnSpc>
                          <a:spcPct val="107000"/>
                        </a:lnSpc>
                        <a:spcBef>
                          <a:spcPts val="0"/>
                        </a:spcBef>
                        <a:spcAft>
                          <a:spcPts val="0"/>
                        </a:spcAft>
                      </a:pPr>
                      <a:r>
                        <a:rPr lang="en-US" sz="1600" dirty="0">
                          <a:effectLst/>
                        </a:rPr>
                        <a:t>0.87%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6118524"/>
                  </a:ext>
                </a:extLst>
              </a:tr>
            </a:tbl>
          </a:graphicData>
        </a:graphic>
      </p:graphicFrame>
      <p:graphicFrame>
        <p:nvGraphicFramePr>
          <p:cNvPr id="18" name="Table 17">
            <a:extLst>
              <a:ext uri="{FF2B5EF4-FFF2-40B4-BE49-F238E27FC236}">
                <a16:creationId xmlns:a16="http://schemas.microsoft.com/office/drawing/2014/main" id="{3B7D199F-65B8-C471-1911-62A7CD812202}"/>
              </a:ext>
            </a:extLst>
          </p:cNvPr>
          <p:cNvGraphicFramePr>
            <a:graphicFrameLocks noGrp="1"/>
          </p:cNvGraphicFramePr>
          <p:nvPr>
            <p:extLst>
              <p:ext uri="{D42A27DB-BD31-4B8C-83A1-F6EECF244321}">
                <p14:modId xmlns:p14="http://schemas.microsoft.com/office/powerpoint/2010/main" val="4266206570"/>
              </p:ext>
            </p:extLst>
          </p:nvPr>
        </p:nvGraphicFramePr>
        <p:xfrm>
          <a:off x="4757884" y="1545506"/>
          <a:ext cx="1107861" cy="4192518"/>
        </p:xfrm>
        <a:graphic>
          <a:graphicData uri="http://schemas.openxmlformats.org/drawingml/2006/table">
            <a:tbl>
              <a:tblPr firstRow="1" firstCol="1" bandRow="1">
                <a:tableStyleId>{5C22544A-7EE6-4342-B048-85BDC9FD1C3A}</a:tableStyleId>
              </a:tblPr>
              <a:tblGrid>
                <a:gridCol w="1107861">
                  <a:extLst>
                    <a:ext uri="{9D8B030D-6E8A-4147-A177-3AD203B41FA5}">
                      <a16:colId xmlns:a16="http://schemas.microsoft.com/office/drawing/2014/main" val="1091423169"/>
                    </a:ext>
                  </a:extLst>
                </a:gridCol>
              </a:tblGrid>
              <a:tr h="698753">
                <a:tc>
                  <a:txBody>
                    <a:bodyPr/>
                    <a:lstStyle/>
                    <a:p>
                      <a:pPr marL="0" marR="0" algn="ctr">
                        <a:lnSpc>
                          <a:spcPct val="107000"/>
                        </a:lnSpc>
                        <a:spcBef>
                          <a:spcPts val="0"/>
                        </a:spcBef>
                        <a:spcAft>
                          <a:spcPts val="0"/>
                        </a:spcAft>
                      </a:pPr>
                      <a:r>
                        <a:rPr lang="en-US" sz="1600" dirty="0">
                          <a:effectLst/>
                        </a:rPr>
                        <a:t>ABV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8989471"/>
                  </a:ext>
                </a:extLst>
              </a:tr>
              <a:tr h="698753">
                <a:tc>
                  <a:txBody>
                    <a:bodyPr/>
                    <a:lstStyle/>
                    <a:p>
                      <a:pPr marL="0" marR="0" algn="ctr">
                        <a:lnSpc>
                          <a:spcPct val="107000"/>
                        </a:lnSpc>
                        <a:spcBef>
                          <a:spcPts val="0"/>
                        </a:spcBef>
                        <a:spcAft>
                          <a:spcPts val="0"/>
                        </a:spcAft>
                      </a:pPr>
                      <a:r>
                        <a:rPr lang="en-US" sz="1600" b="0" dirty="0">
                          <a:solidFill>
                            <a:schemeClr val="tx1"/>
                          </a:solidFill>
                          <a:effectLst/>
                        </a:rPr>
                        <a:t>6.58%</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DDECB"/>
                    </a:solidFill>
                  </a:tcPr>
                </a:tc>
                <a:extLst>
                  <a:ext uri="{0D108BD9-81ED-4DB2-BD59-A6C34878D82A}">
                    <a16:rowId xmlns:a16="http://schemas.microsoft.com/office/drawing/2014/main" val="3571989677"/>
                  </a:ext>
                </a:extLst>
              </a:tr>
              <a:tr h="698753">
                <a:tc>
                  <a:txBody>
                    <a:bodyPr/>
                    <a:lstStyle/>
                    <a:p>
                      <a:pPr marL="0" marR="0" algn="ctr">
                        <a:lnSpc>
                          <a:spcPct val="107000"/>
                        </a:lnSpc>
                        <a:spcBef>
                          <a:spcPts val="0"/>
                        </a:spcBef>
                        <a:spcAft>
                          <a:spcPts val="0"/>
                        </a:spcAft>
                      </a:pPr>
                      <a:r>
                        <a:rPr lang="en-US" sz="1600" b="0" dirty="0">
                          <a:solidFill>
                            <a:schemeClr val="tx1"/>
                          </a:solidFill>
                          <a:effectLst/>
                        </a:rPr>
                        <a:t>9.67%</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EFE8"/>
                    </a:solidFill>
                  </a:tcPr>
                </a:tc>
                <a:extLst>
                  <a:ext uri="{0D108BD9-81ED-4DB2-BD59-A6C34878D82A}">
                    <a16:rowId xmlns:a16="http://schemas.microsoft.com/office/drawing/2014/main" val="3025504597"/>
                  </a:ext>
                </a:extLst>
              </a:tr>
              <a:tr h="698753">
                <a:tc>
                  <a:txBody>
                    <a:bodyPr/>
                    <a:lstStyle/>
                    <a:p>
                      <a:pPr marL="0" marR="0" algn="ctr">
                        <a:lnSpc>
                          <a:spcPct val="107000"/>
                        </a:lnSpc>
                        <a:spcBef>
                          <a:spcPts val="0"/>
                        </a:spcBef>
                        <a:spcAft>
                          <a:spcPts val="0"/>
                        </a:spcAft>
                      </a:pPr>
                      <a:r>
                        <a:rPr lang="en-US" sz="1600" b="0" dirty="0">
                          <a:solidFill>
                            <a:schemeClr val="tx1"/>
                          </a:solidFill>
                          <a:effectLst/>
                        </a:rPr>
                        <a:t>11.52%</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DDECB"/>
                    </a:solidFill>
                  </a:tcPr>
                </a:tc>
                <a:extLst>
                  <a:ext uri="{0D108BD9-81ED-4DB2-BD59-A6C34878D82A}">
                    <a16:rowId xmlns:a16="http://schemas.microsoft.com/office/drawing/2014/main" val="2092667361"/>
                  </a:ext>
                </a:extLst>
              </a:tr>
              <a:tr h="698753">
                <a:tc>
                  <a:txBody>
                    <a:bodyPr/>
                    <a:lstStyle/>
                    <a:p>
                      <a:pPr marL="0" marR="0" algn="ctr">
                        <a:lnSpc>
                          <a:spcPct val="107000"/>
                        </a:lnSpc>
                        <a:spcBef>
                          <a:spcPts val="0"/>
                        </a:spcBef>
                        <a:spcAft>
                          <a:spcPts val="0"/>
                        </a:spcAft>
                      </a:pPr>
                      <a:r>
                        <a:rPr lang="en-US" sz="1600" b="0" dirty="0">
                          <a:solidFill>
                            <a:schemeClr val="tx1"/>
                          </a:solidFill>
                          <a:effectLst/>
                        </a:rPr>
                        <a:t>14.35%</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EFE8"/>
                    </a:solidFill>
                  </a:tcPr>
                </a:tc>
                <a:extLst>
                  <a:ext uri="{0D108BD9-81ED-4DB2-BD59-A6C34878D82A}">
                    <a16:rowId xmlns:a16="http://schemas.microsoft.com/office/drawing/2014/main" val="364326799"/>
                  </a:ext>
                </a:extLst>
              </a:tr>
              <a:tr h="698753">
                <a:tc>
                  <a:txBody>
                    <a:bodyPr/>
                    <a:lstStyle/>
                    <a:p>
                      <a:pPr marL="0" marR="0" algn="ctr">
                        <a:lnSpc>
                          <a:spcPct val="107000"/>
                        </a:lnSpc>
                        <a:spcBef>
                          <a:spcPts val="0"/>
                        </a:spcBef>
                        <a:spcAft>
                          <a:spcPts val="0"/>
                        </a:spcAft>
                      </a:pPr>
                      <a:r>
                        <a:rPr lang="en-US" sz="1600" b="0" dirty="0">
                          <a:solidFill>
                            <a:schemeClr val="tx1"/>
                          </a:solidFill>
                          <a:effectLst/>
                        </a:rPr>
                        <a:t>14.09%</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DDECB"/>
                    </a:solidFill>
                  </a:tcPr>
                </a:tc>
                <a:extLst>
                  <a:ext uri="{0D108BD9-81ED-4DB2-BD59-A6C34878D82A}">
                    <a16:rowId xmlns:a16="http://schemas.microsoft.com/office/drawing/2014/main" val="1785015966"/>
                  </a:ext>
                </a:extLst>
              </a:tr>
            </a:tbl>
          </a:graphicData>
        </a:graphic>
      </p:graphicFrame>
    </p:spTree>
    <p:extLst>
      <p:ext uri="{BB962C8B-B14F-4D97-AF65-F5344CB8AC3E}">
        <p14:creationId xmlns:p14="http://schemas.microsoft.com/office/powerpoint/2010/main" val="314656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9AAF-FB79-65B9-1C1D-0FC470FE9F45}"/>
              </a:ext>
            </a:extLst>
          </p:cNvPr>
          <p:cNvSpPr>
            <a:spLocks noGrp="1"/>
          </p:cNvSpPr>
          <p:nvPr>
            <p:ph type="title"/>
          </p:nvPr>
        </p:nvSpPr>
        <p:spPr/>
        <p:txBody>
          <a:bodyPr/>
          <a:lstStyle/>
          <a:p>
            <a:r>
              <a:rPr lang="en-US" dirty="0"/>
              <a:t>Reference lab results</a:t>
            </a:r>
          </a:p>
        </p:txBody>
      </p:sp>
      <p:sp>
        <p:nvSpPr>
          <p:cNvPr id="3" name="Content Placeholder 2">
            <a:extLst>
              <a:ext uri="{FF2B5EF4-FFF2-40B4-BE49-F238E27FC236}">
                <a16:creationId xmlns:a16="http://schemas.microsoft.com/office/drawing/2014/main" id="{34B09E54-E3CB-0A87-CBD0-B239BA40F6F1}"/>
              </a:ext>
            </a:extLst>
          </p:cNvPr>
          <p:cNvSpPr>
            <a:spLocks noGrp="1"/>
          </p:cNvSpPr>
          <p:nvPr>
            <p:ph sz="half" idx="1"/>
          </p:nvPr>
        </p:nvSpPr>
        <p:spPr/>
        <p:txBody>
          <a:bodyPr/>
          <a:lstStyle/>
          <a:p>
            <a:r>
              <a:rPr lang="en-US" dirty="0"/>
              <a:t>Similarities</a:t>
            </a:r>
          </a:p>
          <a:p>
            <a:pPr lvl="1"/>
            <a:r>
              <a:rPr lang="en-US" dirty="0"/>
              <a:t>A lot of </a:t>
            </a:r>
            <a:r>
              <a:rPr lang="en-US" i="1" dirty="0"/>
              <a:t>Lactobacillus</a:t>
            </a:r>
            <a:r>
              <a:rPr lang="en-US" dirty="0"/>
              <a:t>!</a:t>
            </a:r>
          </a:p>
          <a:p>
            <a:pPr lvl="1"/>
            <a:endParaRPr lang="en-US" dirty="0"/>
          </a:p>
          <a:p>
            <a:pPr lvl="1"/>
            <a:r>
              <a:rPr lang="en-US" i="1" dirty="0"/>
              <a:t>B. brux </a:t>
            </a:r>
            <a:r>
              <a:rPr lang="en-US" dirty="0"/>
              <a:t>and Acetic acid</a:t>
            </a:r>
          </a:p>
          <a:p>
            <a:pPr lvl="1"/>
            <a:endParaRPr lang="en-US" dirty="0"/>
          </a:p>
          <a:p>
            <a:pPr lvl="1"/>
            <a:r>
              <a:rPr lang="en-US" i="1" dirty="0" err="1"/>
              <a:t>Pediococcus</a:t>
            </a:r>
            <a:r>
              <a:rPr lang="en-US" i="1" dirty="0"/>
              <a:t> </a:t>
            </a:r>
          </a:p>
          <a:p>
            <a:pPr lvl="1"/>
            <a:endParaRPr lang="en-US" i="1" dirty="0"/>
          </a:p>
          <a:p>
            <a:pPr lvl="1"/>
            <a:r>
              <a:rPr lang="en-US" dirty="0"/>
              <a:t>Non-reportable results!</a:t>
            </a:r>
          </a:p>
          <a:p>
            <a:pPr lvl="1"/>
            <a:endParaRPr lang="en-US" dirty="0"/>
          </a:p>
          <a:p>
            <a:pPr marL="0" indent="0">
              <a:buNone/>
            </a:pP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3A13F755-0D49-D882-BBB7-57B1D9D42B71}"/>
              </a:ext>
            </a:extLst>
          </p:cNvPr>
          <p:cNvSpPr>
            <a:spLocks noGrp="1"/>
          </p:cNvSpPr>
          <p:nvPr>
            <p:ph sz="half" idx="2"/>
          </p:nvPr>
        </p:nvSpPr>
        <p:spPr/>
        <p:txBody>
          <a:bodyPr/>
          <a:lstStyle/>
          <a:p>
            <a:r>
              <a:rPr lang="en-US" dirty="0"/>
              <a:t>Differences</a:t>
            </a:r>
          </a:p>
          <a:p>
            <a:pPr lvl="1"/>
            <a:r>
              <a:rPr lang="en-US" i="1" dirty="0"/>
              <a:t>S. cerevisiae </a:t>
            </a:r>
            <a:r>
              <a:rPr lang="en-US" dirty="0"/>
              <a:t>and the lone oak</a:t>
            </a:r>
            <a:endParaRPr lang="en-US" i="1" dirty="0"/>
          </a:p>
        </p:txBody>
      </p:sp>
      <p:sp>
        <p:nvSpPr>
          <p:cNvPr id="5" name="Slide Number Placeholder 4">
            <a:extLst>
              <a:ext uri="{FF2B5EF4-FFF2-40B4-BE49-F238E27FC236}">
                <a16:creationId xmlns:a16="http://schemas.microsoft.com/office/drawing/2014/main" id="{5CD8E865-FDA1-DF8F-B501-4C66B4ED79F4}"/>
              </a:ext>
            </a:extLst>
          </p:cNvPr>
          <p:cNvSpPr>
            <a:spLocks noGrp="1"/>
          </p:cNvSpPr>
          <p:nvPr>
            <p:ph type="sldNum" sz="quarter" idx="12"/>
          </p:nvPr>
        </p:nvSpPr>
        <p:spPr/>
        <p:txBody>
          <a:bodyPr/>
          <a:lstStyle/>
          <a:p>
            <a:fld id="{B5915699-0F63-4C61-80D8-C6D5EC39C3C1}" type="slidenum">
              <a:rPr lang="en-US" smtClean="0"/>
              <a:t>6</a:t>
            </a:fld>
            <a:endParaRPr lang="en-US"/>
          </a:p>
        </p:txBody>
      </p:sp>
    </p:spTree>
    <p:extLst>
      <p:ext uri="{BB962C8B-B14F-4D97-AF65-F5344CB8AC3E}">
        <p14:creationId xmlns:p14="http://schemas.microsoft.com/office/powerpoint/2010/main" val="416018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23ABF847-4905-51C6-B2CC-D6F4DE19D860}"/>
              </a:ext>
            </a:extLst>
          </p:cNvPr>
          <p:cNvPicPr>
            <a:picLocks noGrp="1" noChangeAspect="1"/>
          </p:cNvPicPr>
          <p:nvPr>
            <p:ph idx="1"/>
          </p:nvPr>
        </p:nvPicPr>
        <p:blipFill rotWithShape="1">
          <a:blip r:embed="rId3"/>
          <a:srcRect l="3082" t="9664" r="1473" b="3795"/>
          <a:stretch/>
        </p:blipFill>
        <p:spPr>
          <a:xfrm>
            <a:off x="861157" y="777241"/>
            <a:ext cx="10576586" cy="5398092"/>
          </a:xfrm>
          <a:prstGeom prst="snip2DiagRect">
            <a:avLst>
              <a:gd name="adj1" fmla="val 5991"/>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767F998-273B-1458-E36E-8191644F5A86}"/>
              </a:ext>
            </a:extLst>
          </p:cNvPr>
          <p:cNvSpPr>
            <a:spLocks noGrp="1"/>
          </p:cNvSpPr>
          <p:nvPr>
            <p:ph type="title"/>
          </p:nvPr>
        </p:nvSpPr>
        <p:spPr>
          <a:xfrm>
            <a:off x="495300" y="137160"/>
            <a:ext cx="11201400" cy="640080"/>
          </a:xfrm>
        </p:spPr>
        <p:txBody>
          <a:bodyPr/>
          <a:lstStyle/>
          <a:p>
            <a:r>
              <a:rPr lang="en-US" dirty="0"/>
              <a:t>L-Lactic acid concentration</a:t>
            </a:r>
          </a:p>
        </p:txBody>
      </p:sp>
      <p:sp>
        <p:nvSpPr>
          <p:cNvPr id="5" name="Slide Number Placeholder 4">
            <a:extLst>
              <a:ext uri="{FF2B5EF4-FFF2-40B4-BE49-F238E27FC236}">
                <a16:creationId xmlns:a16="http://schemas.microsoft.com/office/drawing/2014/main" id="{E56F7C9C-E1BC-A893-4ADA-B70A6DDE7BF9}"/>
              </a:ext>
            </a:extLst>
          </p:cNvPr>
          <p:cNvSpPr>
            <a:spLocks noGrp="1"/>
          </p:cNvSpPr>
          <p:nvPr>
            <p:ph type="sldNum" sz="quarter" idx="12"/>
          </p:nvPr>
        </p:nvSpPr>
        <p:spPr/>
        <p:txBody>
          <a:bodyPr/>
          <a:lstStyle/>
          <a:p>
            <a:fld id="{B5915699-0F63-4C61-80D8-C6D5EC39C3C1}" type="slidenum">
              <a:rPr lang="en-US" smtClean="0"/>
              <a:t>7</a:t>
            </a:fld>
            <a:endParaRPr lang="en-US"/>
          </a:p>
        </p:txBody>
      </p:sp>
    </p:spTree>
    <p:extLst>
      <p:ext uri="{BB962C8B-B14F-4D97-AF65-F5344CB8AC3E}">
        <p14:creationId xmlns:p14="http://schemas.microsoft.com/office/powerpoint/2010/main" val="370488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63BC35-35CD-FB38-676A-8F0DDEB252CE}"/>
              </a:ext>
            </a:extLst>
          </p:cNvPr>
          <p:cNvPicPr>
            <a:picLocks noChangeAspect="1"/>
          </p:cNvPicPr>
          <p:nvPr/>
        </p:nvPicPr>
        <p:blipFill rotWithShape="1">
          <a:blip r:embed="rId3"/>
          <a:srcRect t="9431"/>
          <a:stretch/>
        </p:blipFill>
        <p:spPr>
          <a:xfrm>
            <a:off x="783302" y="842825"/>
            <a:ext cx="10355224" cy="5453705"/>
          </a:xfrm>
          <a:prstGeom prst="snip2DiagRect">
            <a:avLst>
              <a:gd name="adj1" fmla="val 3581"/>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797BE300-E7FF-8A69-3102-2F3817E9C4DC}"/>
              </a:ext>
            </a:extLst>
          </p:cNvPr>
          <p:cNvSpPr>
            <a:spLocks noGrp="1"/>
          </p:cNvSpPr>
          <p:nvPr>
            <p:ph type="title"/>
          </p:nvPr>
        </p:nvSpPr>
        <p:spPr>
          <a:xfrm>
            <a:off x="323335" y="202745"/>
            <a:ext cx="11201400" cy="640080"/>
          </a:xfrm>
        </p:spPr>
        <p:txBody>
          <a:bodyPr/>
          <a:lstStyle/>
          <a:p>
            <a:r>
              <a:rPr lang="en-US" dirty="0"/>
              <a:t>Blind Sensory Results</a:t>
            </a:r>
          </a:p>
        </p:txBody>
      </p:sp>
      <p:sp>
        <p:nvSpPr>
          <p:cNvPr id="5" name="Slide Number Placeholder 4">
            <a:extLst>
              <a:ext uri="{FF2B5EF4-FFF2-40B4-BE49-F238E27FC236}">
                <a16:creationId xmlns:a16="http://schemas.microsoft.com/office/drawing/2014/main" id="{E8B1F7DC-E402-122C-911F-17C96064FCC5}"/>
              </a:ext>
            </a:extLst>
          </p:cNvPr>
          <p:cNvSpPr>
            <a:spLocks noGrp="1"/>
          </p:cNvSpPr>
          <p:nvPr>
            <p:ph type="sldNum" sz="quarter" idx="12"/>
          </p:nvPr>
        </p:nvSpPr>
        <p:spPr/>
        <p:txBody>
          <a:bodyPr/>
          <a:lstStyle/>
          <a:p>
            <a:fld id="{B5915699-0F63-4C61-80D8-C6D5EC39C3C1}" type="slidenum">
              <a:rPr lang="en-US" smtClean="0"/>
              <a:t>8</a:t>
            </a:fld>
            <a:endParaRPr lang="en-US"/>
          </a:p>
        </p:txBody>
      </p:sp>
    </p:spTree>
    <p:extLst>
      <p:ext uri="{BB962C8B-B14F-4D97-AF65-F5344CB8AC3E}">
        <p14:creationId xmlns:p14="http://schemas.microsoft.com/office/powerpoint/2010/main" val="3932708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F2AB-8556-0F7B-0ECB-74716D697A3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3180380-43B1-99FD-F7FF-0EF63DF28D46}"/>
              </a:ext>
            </a:extLst>
          </p:cNvPr>
          <p:cNvSpPr>
            <a:spLocks noGrp="1"/>
          </p:cNvSpPr>
          <p:nvPr>
            <p:ph sz="half" idx="1"/>
          </p:nvPr>
        </p:nvSpPr>
        <p:spPr/>
        <p:txBody>
          <a:bodyPr/>
          <a:lstStyle/>
          <a:p>
            <a:r>
              <a:rPr lang="en-US" dirty="0"/>
              <a:t>Success!</a:t>
            </a:r>
          </a:p>
          <a:p>
            <a:endParaRPr lang="en-US" dirty="0"/>
          </a:p>
          <a:p>
            <a:r>
              <a:rPr lang="en-US" dirty="0"/>
              <a:t>Faster?</a:t>
            </a:r>
          </a:p>
          <a:p>
            <a:endParaRPr lang="en-US" dirty="0"/>
          </a:p>
          <a:p>
            <a:r>
              <a:rPr lang="en-US" dirty="0"/>
              <a:t>Nutrients?</a:t>
            </a:r>
          </a:p>
          <a:p>
            <a:endParaRPr lang="en-US" dirty="0"/>
          </a:p>
          <a:p>
            <a:r>
              <a:rPr lang="en-US" dirty="0"/>
              <a:t>So how do I use this?</a:t>
            </a:r>
          </a:p>
          <a:p>
            <a:endParaRPr lang="en-US" dirty="0"/>
          </a:p>
        </p:txBody>
      </p:sp>
      <p:sp>
        <p:nvSpPr>
          <p:cNvPr id="4" name="Content Placeholder 3">
            <a:extLst>
              <a:ext uri="{FF2B5EF4-FFF2-40B4-BE49-F238E27FC236}">
                <a16:creationId xmlns:a16="http://schemas.microsoft.com/office/drawing/2014/main" id="{84994ACC-6B52-DDBF-06F8-6B52095094FE}"/>
              </a:ext>
            </a:extLst>
          </p:cNvPr>
          <p:cNvSpPr>
            <a:spLocks noGrp="1"/>
          </p:cNvSpPr>
          <p:nvPr>
            <p:ph sz="half" idx="2"/>
          </p:nvPr>
        </p:nvSpPr>
        <p:spPr/>
        <p:txBody>
          <a:bodyPr/>
          <a:lstStyle/>
          <a:p>
            <a:endParaRPr lang="en-US" dirty="0"/>
          </a:p>
        </p:txBody>
      </p:sp>
      <p:sp>
        <p:nvSpPr>
          <p:cNvPr id="5" name="Slide Number Placeholder 4">
            <a:extLst>
              <a:ext uri="{FF2B5EF4-FFF2-40B4-BE49-F238E27FC236}">
                <a16:creationId xmlns:a16="http://schemas.microsoft.com/office/drawing/2014/main" id="{55B5C719-5744-D71F-AF8D-CE071DC50E89}"/>
              </a:ext>
            </a:extLst>
          </p:cNvPr>
          <p:cNvSpPr>
            <a:spLocks noGrp="1"/>
          </p:cNvSpPr>
          <p:nvPr>
            <p:ph type="sldNum" sz="quarter" idx="12"/>
          </p:nvPr>
        </p:nvSpPr>
        <p:spPr/>
        <p:txBody>
          <a:bodyPr/>
          <a:lstStyle/>
          <a:p>
            <a:fld id="{B5915699-0F63-4C61-80D8-C6D5EC39C3C1}" type="slidenum">
              <a:rPr lang="en-US" smtClean="0"/>
              <a:t>9</a:t>
            </a:fld>
            <a:endParaRPr lang="en-US"/>
          </a:p>
        </p:txBody>
      </p:sp>
    </p:spTree>
    <p:extLst>
      <p:ext uri="{BB962C8B-B14F-4D97-AF65-F5344CB8AC3E}">
        <p14:creationId xmlns:p14="http://schemas.microsoft.com/office/powerpoint/2010/main" val="1109759307"/>
      </p:ext>
    </p:extLst>
  </p:cSld>
  <p:clrMapOvr>
    <a:masterClrMapping/>
  </p:clrMapOvr>
</p:sld>
</file>

<file path=ppt/theme/theme1.xml><?xml version="1.0" encoding="utf-8"?>
<a:theme xmlns:a="http://schemas.openxmlformats.org/drawingml/2006/main" name="Office Theme">
  <a:themeElements>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fontScheme name="Custom 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8E48DF207BC498FDEC5380BE41383" ma:contentTypeVersion="2" ma:contentTypeDescription="Create a new document." ma:contentTypeScope="" ma:versionID="9a851b1bfb6feb8cb72be1ea783b5e8e">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816195-C789-417B-8777-69E3F03272FB}"/>
</file>

<file path=customXml/itemProps2.xml><?xml version="1.0" encoding="utf-8"?>
<ds:datastoreItem xmlns:ds="http://schemas.openxmlformats.org/officeDocument/2006/customXml" ds:itemID="{27172419-F87E-4B72-AB63-B15DCEF3A989}"/>
</file>

<file path=customXml/itemProps3.xml><?xml version="1.0" encoding="utf-8"?>
<ds:datastoreItem xmlns:ds="http://schemas.openxmlformats.org/officeDocument/2006/customXml" ds:itemID="{D30C31E0-472C-45D0-BDC0-17F194B915A8}"/>
</file>

<file path=docProps/app.xml><?xml version="1.0" encoding="utf-8"?>
<Properties xmlns="http://schemas.openxmlformats.org/officeDocument/2006/extended-properties" xmlns:vt="http://schemas.openxmlformats.org/officeDocument/2006/docPropsVTypes">
  <TotalTime>9710</TotalTime>
  <Words>1526</Words>
  <Application>Microsoft Macintosh PowerPoint</Application>
  <PresentationFormat>Widescreen</PresentationFormat>
  <Paragraphs>203</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Black</vt:lpstr>
      <vt:lpstr>Calibri</vt:lpstr>
      <vt:lpstr>Courier New</vt:lpstr>
      <vt:lpstr>Times New Roman</vt:lpstr>
      <vt:lpstr>Verdana</vt:lpstr>
      <vt:lpstr>Wingdings</vt:lpstr>
      <vt:lpstr>Office Theme</vt:lpstr>
      <vt:lpstr>The effects of varying concentrations of honey on lactic acid forward, barrel-aged mixed fermentation beer.</vt:lpstr>
      <vt:lpstr>Objectives</vt:lpstr>
      <vt:lpstr>Process</vt:lpstr>
      <vt:lpstr>Oak Setup Chart</vt:lpstr>
      <vt:lpstr>Start and finish </vt:lpstr>
      <vt:lpstr>Reference lab results</vt:lpstr>
      <vt:lpstr>L-Lactic acid concentration</vt:lpstr>
      <vt:lpstr>Blind Sensory Results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michael mathis</cp:lastModifiedBy>
  <cp:revision>49</cp:revision>
  <dcterms:created xsi:type="dcterms:W3CDTF">2021-04-21T17:24:54Z</dcterms:created>
  <dcterms:modified xsi:type="dcterms:W3CDTF">2023-09-22T04:05:22Z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0x0101006798E48DF207BC498FDEC5380BE41383</vt:lpwstr>
  </property>
</Properties>
</file>