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notesSlides/notesSlide2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44"/>
  </p:notesMasterIdLst>
  <p:sldIdLst>
    <p:sldId id="256" r:id="rId5"/>
    <p:sldId id="331" r:id="rId6"/>
    <p:sldId id="390" r:id="rId7"/>
    <p:sldId id="433" r:id="rId8"/>
    <p:sldId id="432" r:id="rId9"/>
    <p:sldId id="394" r:id="rId10"/>
    <p:sldId id="391" r:id="rId11"/>
    <p:sldId id="434" r:id="rId12"/>
    <p:sldId id="395" r:id="rId13"/>
    <p:sldId id="415" r:id="rId14"/>
    <p:sldId id="396" r:id="rId15"/>
    <p:sldId id="397" r:id="rId16"/>
    <p:sldId id="398" r:id="rId17"/>
    <p:sldId id="416" r:id="rId18"/>
    <p:sldId id="405" r:id="rId19"/>
    <p:sldId id="404" r:id="rId20"/>
    <p:sldId id="400" r:id="rId21"/>
    <p:sldId id="399" r:id="rId22"/>
    <p:sldId id="407" r:id="rId23"/>
    <p:sldId id="408" r:id="rId24"/>
    <p:sldId id="436" r:id="rId25"/>
    <p:sldId id="418" r:id="rId26"/>
    <p:sldId id="335" r:id="rId27"/>
    <p:sldId id="437" r:id="rId28"/>
    <p:sldId id="334" r:id="rId29"/>
    <p:sldId id="413" r:id="rId30"/>
    <p:sldId id="438" r:id="rId31"/>
    <p:sldId id="423" r:id="rId32"/>
    <p:sldId id="426" r:id="rId33"/>
    <p:sldId id="439" r:id="rId34"/>
    <p:sldId id="424" r:id="rId35"/>
    <p:sldId id="427" r:id="rId36"/>
    <p:sldId id="428" r:id="rId37"/>
    <p:sldId id="429" r:id="rId38"/>
    <p:sldId id="281" r:id="rId39"/>
    <p:sldId id="360" r:id="rId40"/>
    <p:sldId id="275" r:id="rId41"/>
    <p:sldId id="435" r:id="rId42"/>
    <p:sldId id="40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50" autoAdjust="0"/>
  </p:normalViewPr>
  <p:slideViewPr>
    <p:cSldViewPr snapToGrid="0">
      <p:cViewPr>
        <p:scale>
          <a:sx n="60" d="100"/>
          <a:sy n="60" d="100"/>
        </p:scale>
        <p:origin x="716" y="-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古川　雄登" userId="ed410de2-3185-453c-9b10-37736841783c" providerId="ADAL" clId="{9F82FFC9-2E06-4E50-9360-72656C456BF0}"/>
    <pc:docChg chg="custSel addSld delSld modSld sldOrd">
      <pc:chgData name="古川　雄登" userId="ed410de2-3185-453c-9b10-37736841783c" providerId="ADAL" clId="{9F82FFC9-2E06-4E50-9360-72656C456BF0}" dt="2023-09-21T06:38:27.837" v="7"/>
      <pc:docMkLst>
        <pc:docMk/>
      </pc:docMkLst>
      <pc:sldChg chg="ord">
        <pc:chgData name="古川　雄登" userId="ed410de2-3185-453c-9b10-37736841783c" providerId="ADAL" clId="{9F82FFC9-2E06-4E50-9360-72656C456BF0}" dt="2023-09-21T06:38:27.837" v="7"/>
        <pc:sldMkLst>
          <pc:docMk/>
          <pc:sldMk cId="2381182013" sldId="360"/>
        </pc:sldMkLst>
      </pc:sldChg>
      <pc:sldChg chg="delSp mod">
        <pc:chgData name="古川　雄登" userId="ed410de2-3185-453c-9b10-37736841783c" providerId="ADAL" clId="{9F82FFC9-2E06-4E50-9360-72656C456BF0}" dt="2023-09-21T06:24:53.168" v="0" actId="478"/>
        <pc:sldMkLst>
          <pc:docMk/>
          <pc:sldMk cId="3139998110" sldId="405"/>
        </pc:sldMkLst>
        <pc:spChg chg="del">
          <ac:chgData name="古川　雄登" userId="ed410de2-3185-453c-9b10-37736841783c" providerId="ADAL" clId="{9F82FFC9-2E06-4E50-9360-72656C456BF0}" dt="2023-09-21T06:24:53.168" v="0" actId="478"/>
          <ac:spMkLst>
            <pc:docMk/>
            <pc:sldMk cId="3139998110" sldId="405"/>
            <ac:spMk id="16" creationId="{F43549AA-761F-EEF0-0FF6-F20442CC01EA}"/>
          </ac:spMkLst>
        </pc:spChg>
      </pc:sldChg>
      <pc:sldChg chg="modAnim">
        <pc:chgData name="古川　雄登" userId="ed410de2-3185-453c-9b10-37736841783c" providerId="ADAL" clId="{9F82FFC9-2E06-4E50-9360-72656C456BF0}" dt="2023-09-21T06:31:03.613" v="3"/>
        <pc:sldMkLst>
          <pc:docMk/>
          <pc:sldMk cId="242632585" sldId="436"/>
        </pc:sldMkLst>
      </pc:sldChg>
      <pc:sldChg chg="new del">
        <pc:chgData name="古川　雄登" userId="ed410de2-3185-453c-9b10-37736841783c" providerId="ADAL" clId="{9F82FFC9-2E06-4E50-9360-72656C456BF0}" dt="2023-09-21T06:38:22.746" v="5" actId="47"/>
        <pc:sldMkLst>
          <pc:docMk/>
          <pc:sldMk cId="1878253942" sldId="44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3" Type="http://schemas.openxmlformats.org/officeDocument/2006/relationships/oleObject" Target="https://sapporogroup-my.sharepoint.com/personal/yuto_furukawa_sapporogroup_biz/Documents/&#12487;&#12473;&#12463;&#12488;&#12483;&#12503;/MBAA/&#30330;&#34920;&#36039;&#26009;/MBAA_&#12481;&#12458;&#12540;&#12523;+&#12466;&#12521;&#12531;&#37240;&#27604;&#36611;(FQ,FMG,S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sapporogroup-my.sharepoint.com/personal/yuto_furukawa_sapporogroup_biz/Documents/&#12487;&#12473;&#12463;&#12488;&#12483;&#12503;/MBAA/&#30330;&#34920;&#36039;&#26009;/MBAA_&#12481;&#12458;&#12540;&#12523;+&#12466;&#12521;&#12531;&#37240;&#27604;&#36611;(FQ,FMG,SO).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apporogroup-my.sharepoint.com/personal/yuto_furukawa_sapporogroup_biz/Documents/&#12487;&#12473;&#12463;&#12488;&#12483;&#12503;/MBAA/&#30330;&#34920;&#36039;&#26009;/MBAA_&#12481;&#12458;&#12540;&#12523;+&#12466;&#12521;&#12531;&#37240;&#27604;&#36611;(FQ,FMG,SO).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https://sapporogroup.sharepoint.com/sites/rd/DocLib27/02.&#31192;&#23494;&#12288;&#23550;&#22806;&#30330;&#34920;/2023&#24180;/&#31192;&#23494;_202310_2023_MBAA&#65288;&#21476;&#24029;&#65289;/&#12487;&#12540;&#12479;&#12488;&#12524;&#12469;&#12499;/&#21152;&#24037;&#12487;&#12540;&#12479;/MBAA_&#12481;&#12458;&#12540;&#12523;+&#12466;&#12521;&#12531;&#37240;&#27604;&#36611;(FQ,FMG,S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pporogroup.sharepoint.com/sites/rd/DocLib27/02.&#31192;&#23494;&#12288;&#23550;&#22806;&#30330;&#34920;/2023&#24180;/&#31192;&#23494;_202310_2023_MBAA&#65288;&#21476;&#24029;&#65289;/&#12487;&#12540;&#12479;&#12488;&#12524;&#12469;&#12499;/&#21152;&#24037;&#12487;&#12540;&#12479;/MBAA_&#12481;&#12458;&#12540;&#12523;+&#12466;&#12521;&#12531;&#37240;&#27604;&#36611;(FQ,FMG,S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apporogroup.sharepoint.com/sites/rd/DocLib27/02.&#31192;&#23494;&#12288;&#23550;&#22806;&#30330;&#34920;/2023&#24180;/&#31192;&#23494;_202310_2023_MBAA&#65288;&#21476;&#24029;&#65289;/&#12487;&#12540;&#12479;&#12488;&#12524;&#12469;&#12499;/&#21152;&#24037;&#12487;&#12540;&#12479;/MBAA_&#12481;&#12458;&#12540;&#12523;+&#12466;&#12521;&#12531;&#37240;&#27604;&#36611;(FQ,FMG,S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apporogroup-my.sharepoint.com/personal/yuto_furukawa_sapporogroup_biz/Documents/&#12487;&#12473;&#12463;&#12488;&#12483;&#12503;/MBAA/&#30330;&#34920;&#36039;&#26009;/MBAA_&#12481;&#12458;&#12540;&#12523;+&#12466;&#12521;&#12531;&#37240;&#27604;&#36611;(FQ,FMG,S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apporogroup-my.sharepoint.com/personal/yuto_furukawa_sapporogroup_biz/Documents/&#12487;&#12473;&#12463;&#12488;&#12483;&#12503;/MBAA/&#30330;&#34920;&#36039;&#26009;/MBAA_&#12481;&#12458;&#12540;&#12523;+&#12466;&#12521;&#12531;&#37240;&#27604;&#36611;(FQ,FMG,S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sapporogroup-my.sharepoint.com/personal/yuto_furukawa_sapporogroup_biz/Documents/&#12487;&#12473;&#12463;&#12488;&#12483;&#12503;/MBAA/&#30330;&#34920;&#36039;&#26009;/MBAA_&#12481;&#12458;&#12540;&#12523;+&#12466;&#12521;&#12531;&#37240;&#27604;&#36611;(FQ,FMG,S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sapporogroup-my.sharepoint.com/personal/yuto_furukawa_sapporogroup_biz/Documents/&#12487;&#12473;&#12463;&#12488;&#12483;&#12503;/MBAA/&#30330;&#34920;&#36039;&#26009;/MBAA_&#12481;&#12458;&#12540;&#12523;+&#12466;&#12521;&#12531;&#37240;&#27604;&#36611;(FQ,FMG,S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r>
              <a:rPr lang="en-US" altLang="ja-JP" sz="2000" b="1" dirty="0">
                <a:solidFill>
                  <a:schemeClr val="tx1"/>
                </a:solidFill>
                <a:latin typeface="Arial" panose="020B0604020202020204" pitchFamily="34" charset="0"/>
              </a:rPr>
              <a:t>Linalool</a:t>
            </a:r>
            <a:endParaRPr lang="ja-JP" altLang="en-US" sz="2000" b="1">
              <a:solidFill>
                <a:schemeClr val="tx1"/>
              </a:solidFill>
              <a:latin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ja-JP"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996827490778214"/>
          <c:y val="0.27966777408637872"/>
          <c:w val="0.83119554013066665"/>
          <c:h val="0.4965074872081389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2-C05D-42DD-B5F2-FC6175B0B877}"/>
              </c:ext>
            </c:extLst>
          </c:dPt>
          <c:dPt>
            <c:idx val="1"/>
            <c:invertIfNegative val="0"/>
            <c:bubble3D val="0"/>
            <c:spPr>
              <a:solidFill>
                <a:srgbClr val="0070C0"/>
              </a:solidFill>
              <a:ln>
                <a:noFill/>
              </a:ln>
              <a:effectLst/>
            </c:spPr>
            <c:extLst>
              <c:ext xmlns:c16="http://schemas.microsoft.com/office/drawing/2014/chart" uri="{C3380CC4-5D6E-409C-BE32-E72D297353CC}">
                <c16:uniqueId val="{00000001-C05D-42DD-B5F2-FC6175B0B877}"/>
              </c:ext>
            </c:extLst>
          </c:dPt>
          <c:cat>
            <c:strRef>
              <c:f>FMG!$B$2:$B$3</c:f>
              <c:strCache>
                <c:ptCount val="2"/>
                <c:pt idx="0">
                  <c:v>Hokkaido</c:v>
                </c:pt>
                <c:pt idx="1">
                  <c:v>Žatec</c:v>
                </c:pt>
              </c:strCache>
            </c:strRef>
          </c:cat>
          <c:val>
            <c:numRef>
              <c:f>FMG!$C$2:$C$3</c:f>
              <c:numCache>
                <c:formatCode>General</c:formatCode>
                <c:ptCount val="2"/>
                <c:pt idx="0">
                  <c:v>100.94338360369106</c:v>
                </c:pt>
                <c:pt idx="1">
                  <c:v>177.69609453689827</c:v>
                </c:pt>
              </c:numCache>
            </c:numRef>
          </c:val>
          <c:extLst>
            <c:ext xmlns:c16="http://schemas.microsoft.com/office/drawing/2014/chart" uri="{C3380CC4-5D6E-409C-BE32-E72D297353CC}">
              <c16:uniqueId val="{00000000-C05D-42DD-B5F2-FC6175B0B877}"/>
            </c:ext>
          </c:extLst>
        </c:ser>
        <c:dLbls>
          <c:showLegendKey val="0"/>
          <c:showVal val="0"/>
          <c:showCatName val="0"/>
          <c:showSerName val="0"/>
          <c:showPercent val="0"/>
          <c:showBubbleSize val="0"/>
        </c:dLbls>
        <c:gapWidth val="219"/>
        <c:overlap val="-27"/>
        <c:axId val="617837112"/>
        <c:axId val="617837472"/>
      </c:barChart>
      <c:catAx>
        <c:axId val="61783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mn-lt"/>
                <a:ea typeface="+mn-ea"/>
                <a:cs typeface="+mn-cs"/>
              </a:defRPr>
            </a:pPr>
            <a:endParaRPr lang="ja-JP"/>
          </a:p>
        </c:txPr>
        <c:crossAx val="617837472"/>
        <c:crosses val="autoZero"/>
        <c:auto val="1"/>
        <c:lblAlgn val="ctr"/>
        <c:lblOffset val="100"/>
        <c:noMultiLvlLbl val="0"/>
      </c:catAx>
      <c:valAx>
        <c:axId val="617837472"/>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mg/kg</a:t>
                </a:r>
                <a:endParaRPr lang="ja-JP" altLang="en-US"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617837112"/>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69786737092519"/>
          <c:y val="9.1525161065364041E-2"/>
          <c:w val="0.68733935366098731"/>
          <c:h val="0.73973677456014753"/>
        </c:manualLayout>
      </c:layout>
      <c:scatterChart>
        <c:scatterStyle val="lineMarker"/>
        <c:varyColors val="0"/>
        <c:ser>
          <c:idx val="0"/>
          <c:order val="0"/>
          <c:spPr>
            <a:ln w="19050" cap="rnd">
              <a:noFill/>
              <a:round/>
            </a:ln>
            <a:effectLst/>
          </c:spPr>
          <c:marker>
            <c:symbol val="circle"/>
            <c:size val="9"/>
            <c:spPr>
              <a:solidFill>
                <a:schemeClr val="accent1"/>
              </a:solidFill>
              <a:ln w="9525">
                <a:noFill/>
              </a:ln>
              <a:effectLst/>
            </c:spPr>
          </c:marker>
          <c:dPt>
            <c:idx val="0"/>
            <c:marker>
              <c:symbol val="circle"/>
              <c:size val="9"/>
              <c:spPr>
                <a:solidFill>
                  <a:srgbClr val="92D050"/>
                </a:solidFill>
                <a:ln w="9525">
                  <a:noFill/>
                </a:ln>
                <a:effectLst/>
              </c:spPr>
            </c:marker>
            <c:bubble3D val="0"/>
            <c:extLst>
              <c:ext xmlns:c16="http://schemas.microsoft.com/office/drawing/2014/chart" uri="{C3380CC4-5D6E-409C-BE32-E72D297353CC}">
                <c16:uniqueId val="{00000000-EB19-421F-AED9-01E7A2BDDDD0}"/>
              </c:ext>
            </c:extLst>
          </c:dPt>
          <c:dPt>
            <c:idx val="1"/>
            <c:marker>
              <c:symbol val="circle"/>
              <c:size val="9"/>
              <c:spPr>
                <a:solidFill>
                  <a:srgbClr val="92D050"/>
                </a:solidFill>
                <a:ln w="9525">
                  <a:noFill/>
                </a:ln>
                <a:effectLst/>
              </c:spPr>
            </c:marker>
            <c:bubble3D val="0"/>
            <c:extLst>
              <c:ext xmlns:c16="http://schemas.microsoft.com/office/drawing/2014/chart" uri="{C3380CC4-5D6E-409C-BE32-E72D297353CC}">
                <c16:uniqueId val="{00000001-EB19-421F-AED9-01E7A2BDDDD0}"/>
              </c:ext>
            </c:extLst>
          </c:dPt>
          <c:dPt>
            <c:idx val="2"/>
            <c:marker>
              <c:symbol val="circle"/>
              <c:size val="9"/>
              <c:spPr>
                <a:solidFill>
                  <a:srgbClr val="92D050"/>
                </a:solidFill>
                <a:ln w="9525">
                  <a:noFill/>
                </a:ln>
                <a:effectLst/>
              </c:spPr>
            </c:marker>
            <c:bubble3D val="0"/>
            <c:extLst>
              <c:ext xmlns:c16="http://schemas.microsoft.com/office/drawing/2014/chart" uri="{C3380CC4-5D6E-409C-BE32-E72D297353CC}">
                <c16:uniqueId val="{00000002-EB19-421F-AED9-01E7A2BDDDD0}"/>
              </c:ext>
            </c:extLst>
          </c:dPt>
          <c:dPt>
            <c:idx val="3"/>
            <c:marker>
              <c:symbol val="circle"/>
              <c:size val="9"/>
              <c:spPr>
                <a:solidFill>
                  <a:srgbClr val="92D050"/>
                </a:solidFill>
                <a:ln w="9525">
                  <a:noFill/>
                </a:ln>
                <a:effectLst/>
              </c:spPr>
            </c:marker>
            <c:bubble3D val="0"/>
            <c:extLst>
              <c:ext xmlns:c16="http://schemas.microsoft.com/office/drawing/2014/chart" uri="{C3380CC4-5D6E-409C-BE32-E72D297353CC}">
                <c16:uniqueId val="{00000003-EB19-421F-AED9-01E7A2BDDDD0}"/>
              </c:ext>
            </c:extLst>
          </c:dPt>
          <c:dPt>
            <c:idx val="4"/>
            <c:marker>
              <c:symbol val="circle"/>
              <c:size val="9"/>
              <c:spPr>
                <a:solidFill>
                  <a:srgbClr val="0070C0"/>
                </a:solidFill>
                <a:ln w="9525">
                  <a:noFill/>
                </a:ln>
                <a:effectLst/>
              </c:spPr>
            </c:marker>
            <c:bubble3D val="0"/>
            <c:extLst>
              <c:ext xmlns:c16="http://schemas.microsoft.com/office/drawing/2014/chart" uri="{C3380CC4-5D6E-409C-BE32-E72D297353CC}">
                <c16:uniqueId val="{00000004-EB19-421F-AED9-01E7A2BDDDD0}"/>
              </c:ext>
            </c:extLst>
          </c:dPt>
          <c:dPt>
            <c:idx val="5"/>
            <c:marker>
              <c:symbol val="circle"/>
              <c:size val="9"/>
              <c:spPr>
                <a:solidFill>
                  <a:srgbClr val="0070C0"/>
                </a:solidFill>
                <a:ln w="9525">
                  <a:noFill/>
                </a:ln>
                <a:effectLst/>
              </c:spPr>
            </c:marker>
            <c:bubble3D val="0"/>
            <c:extLst>
              <c:ext xmlns:c16="http://schemas.microsoft.com/office/drawing/2014/chart" uri="{C3380CC4-5D6E-409C-BE32-E72D297353CC}">
                <c16:uniqueId val="{00000005-EB19-421F-AED9-01E7A2BDDDD0}"/>
              </c:ext>
            </c:extLst>
          </c:dPt>
          <c:dPt>
            <c:idx val="6"/>
            <c:marker>
              <c:symbol val="circle"/>
              <c:size val="9"/>
              <c:spPr>
                <a:solidFill>
                  <a:srgbClr val="0070C0"/>
                </a:solidFill>
                <a:ln w="9525">
                  <a:noFill/>
                </a:ln>
                <a:effectLst/>
              </c:spPr>
            </c:marker>
            <c:bubble3D val="0"/>
            <c:extLst>
              <c:ext xmlns:c16="http://schemas.microsoft.com/office/drawing/2014/chart" uri="{C3380CC4-5D6E-409C-BE32-E72D297353CC}">
                <c16:uniqueId val="{00000006-EB19-421F-AED9-01E7A2BDDDD0}"/>
              </c:ext>
            </c:extLst>
          </c:dPt>
          <c:dPt>
            <c:idx val="7"/>
            <c:marker>
              <c:symbol val="circle"/>
              <c:size val="9"/>
              <c:spPr>
                <a:solidFill>
                  <a:srgbClr val="0070C0"/>
                </a:solidFill>
                <a:ln w="9525">
                  <a:noFill/>
                </a:ln>
                <a:effectLst/>
              </c:spPr>
            </c:marker>
            <c:bubble3D val="0"/>
            <c:extLst>
              <c:ext xmlns:c16="http://schemas.microsoft.com/office/drawing/2014/chart" uri="{C3380CC4-5D6E-409C-BE32-E72D297353CC}">
                <c16:uniqueId val="{00000007-EB19-421F-AED9-01E7A2BDDDD0}"/>
              </c:ext>
            </c:extLst>
          </c:dPt>
          <c:dPt>
            <c:idx val="8"/>
            <c:marker>
              <c:symbol val="square"/>
              <c:size val="9"/>
              <c:spPr>
                <a:solidFill>
                  <a:srgbClr val="92D050"/>
                </a:solidFill>
                <a:ln w="9525">
                  <a:noFill/>
                </a:ln>
                <a:effectLst/>
              </c:spPr>
            </c:marker>
            <c:bubble3D val="0"/>
            <c:extLst>
              <c:ext xmlns:c16="http://schemas.microsoft.com/office/drawing/2014/chart" uri="{C3380CC4-5D6E-409C-BE32-E72D297353CC}">
                <c16:uniqueId val="{00000008-EB19-421F-AED9-01E7A2BDDDD0}"/>
              </c:ext>
            </c:extLst>
          </c:dPt>
          <c:dPt>
            <c:idx val="9"/>
            <c:marker>
              <c:symbol val="square"/>
              <c:size val="9"/>
              <c:spPr>
                <a:solidFill>
                  <a:srgbClr val="92D050"/>
                </a:solidFill>
                <a:ln w="9525">
                  <a:noFill/>
                </a:ln>
                <a:effectLst/>
              </c:spPr>
            </c:marker>
            <c:bubble3D val="0"/>
            <c:extLst>
              <c:ext xmlns:c16="http://schemas.microsoft.com/office/drawing/2014/chart" uri="{C3380CC4-5D6E-409C-BE32-E72D297353CC}">
                <c16:uniqueId val="{00000009-EB19-421F-AED9-01E7A2BDDDD0}"/>
              </c:ext>
            </c:extLst>
          </c:dPt>
          <c:dPt>
            <c:idx val="10"/>
            <c:marker>
              <c:symbol val="square"/>
              <c:size val="9"/>
              <c:spPr>
                <a:solidFill>
                  <a:srgbClr val="92D050"/>
                </a:solidFill>
                <a:ln w="9525">
                  <a:noFill/>
                </a:ln>
                <a:effectLst/>
              </c:spPr>
            </c:marker>
            <c:bubble3D val="0"/>
            <c:extLst>
              <c:ext xmlns:c16="http://schemas.microsoft.com/office/drawing/2014/chart" uri="{C3380CC4-5D6E-409C-BE32-E72D297353CC}">
                <c16:uniqueId val="{0000000A-EB19-421F-AED9-01E7A2BDDDD0}"/>
              </c:ext>
            </c:extLst>
          </c:dPt>
          <c:dPt>
            <c:idx val="11"/>
            <c:marker>
              <c:symbol val="triangle"/>
              <c:size val="9"/>
              <c:spPr>
                <a:solidFill>
                  <a:srgbClr val="92D050"/>
                </a:solidFill>
                <a:ln w="9525">
                  <a:noFill/>
                </a:ln>
                <a:effectLst/>
              </c:spPr>
            </c:marker>
            <c:bubble3D val="0"/>
            <c:extLst>
              <c:ext xmlns:c16="http://schemas.microsoft.com/office/drawing/2014/chart" uri="{C3380CC4-5D6E-409C-BE32-E72D297353CC}">
                <c16:uniqueId val="{0000000B-EB19-421F-AED9-01E7A2BDDDD0}"/>
              </c:ext>
            </c:extLst>
          </c:dPt>
          <c:dPt>
            <c:idx val="12"/>
            <c:marker>
              <c:symbol val="triangle"/>
              <c:size val="9"/>
              <c:spPr>
                <a:solidFill>
                  <a:srgbClr val="92D050"/>
                </a:solidFill>
                <a:ln w="9525">
                  <a:noFill/>
                </a:ln>
                <a:effectLst/>
              </c:spPr>
            </c:marker>
            <c:bubble3D val="0"/>
            <c:extLst>
              <c:ext xmlns:c16="http://schemas.microsoft.com/office/drawing/2014/chart" uri="{C3380CC4-5D6E-409C-BE32-E72D297353CC}">
                <c16:uniqueId val="{0000000C-EB19-421F-AED9-01E7A2BDDDD0}"/>
              </c:ext>
            </c:extLst>
          </c:dPt>
          <c:dPt>
            <c:idx val="13"/>
            <c:marker>
              <c:symbol val="triangle"/>
              <c:size val="9"/>
              <c:spPr>
                <a:solidFill>
                  <a:srgbClr val="92D050"/>
                </a:solidFill>
                <a:ln w="9525">
                  <a:noFill/>
                </a:ln>
                <a:effectLst/>
              </c:spPr>
            </c:marker>
            <c:bubble3D val="0"/>
            <c:extLst>
              <c:ext xmlns:c16="http://schemas.microsoft.com/office/drawing/2014/chart" uri="{C3380CC4-5D6E-409C-BE32-E72D297353CC}">
                <c16:uniqueId val="{0000000D-EB19-421F-AED9-01E7A2BDDDD0}"/>
              </c:ext>
            </c:extLst>
          </c:dPt>
          <c:xVal>
            <c:numRef>
              <c:f>散布図!$D$19:$D$32</c:f>
              <c:numCache>
                <c:formatCode>General</c:formatCode>
                <c:ptCount val="14"/>
                <c:pt idx="0">
                  <c:v>26</c:v>
                </c:pt>
                <c:pt idx="1">
                  <c:v>42.995180722891568</c:v>
                </c:pt>
                <c:pt idx="2">
                  <c:v>24.022598870056495</c:v>
                </c:pt>
                <c:pt idx="3">
                  <c:v>45.659357164313604</c:v>
                </c:pt>
                <c:pt idx="4">
                  <c:v>27.5</c:v>
                </c:pt>
                <c:pt idx="5">
                  <c:v>34.033734939759</c:v>
                </c:pt>
                <c:pt idx="6">
                  <c:v>22.634121535723366</c:v>
                </c:pt>
                <c:pt idx="7">
                  <c:v>25.533193151096427</c:v>
                </c:pt>
                <c:pt idx="8">
                  <c:v>20</c:v>
                </c:pt>
                <c:pt idx="9">
                  <c:v>26.515662650602408</c:v>
                </c:pt>
                <c:pt idx="10">
                  <c:v>16.5</c:v>
                </c:pt>
                <c:pt idx="11">
                  <c:v>16</c:v>
                </c:pt>
                <c:pt idx="12">
                  <c:v>34.074698795180723</c:v>
                </c:pt>
                <c:pt idx="13">
                  <c:v>21.7</c:v>
                </c:pt>
              </c:numCache>
            </c:numRef>
          </c:xVal>
          <c:yVal>
            <c:numRef>
              <c:f>散布図!$E$19:$E$32</c:f>
              <c:numCache>
                <c:formatCode>General</c:formatCode>
                <c:ptCount val="14"/>
                <c:pt idx="0">
                  <c:v>134</c:v>
                </c:pt>
                <c:pt idx="1">
                  <c:v>207</c:v>
                </c:pt>
                <c:pt idx="2">
                  <c:v>121.64549653579678</c:v>
                </c:pt>
                <c:pt idx="3">
                  <c:v>403.98884331419191</c:v>
                </c:pt>
                <c:pt idx="4">
                  <c:v>1740</c:v>
                </c:pt>
                <c:pt idx="5">
                  <c:v>1350</c:v>
                </c:pt>
                <c:pt idx="6">
                  <c:v>1455.0568828213879</c:v>
                </c:pt>
                <c:pt idx="7">
                  <c:v>621.11829368334691</c:v>
                </c:pt>
                <c:pt idx="8">
                  <c:v>177</c:v>
                </c:pt>
                <c:pt idx="9">
                  <c:v>325</c:v>
                </c:pt>
                <c:pt idx="10">
                  <c:v>37</c:v>
                </c:pt>
                <c:pt idx="11">
                  <c:v>435</c:v>
                </c:pt>
                <c:pt idx="12">
                  <c:v>414</c:v>
                </c:pt>
                <c:pt idx="13">
                  <c:v>530</c:v>
                </c:pt>
              </c:numCache>
            </c:numRef>
          </c:yVal>
          <c:smooth val="0"/>
          <c:extLst>
            <c:ext xmlns:c16="http://schemas.microsoft.com/office/drawing/2014/chart" uri="{C3380CC4-5D6E-409C-BE32-E72D297353CC}">
              <c16:uniqueId val="{0000000E-EB19-421F-AED9-01E7A2BDDDD0}"/>
            </c:ext>
          </c:extLst>
        </c:ser>
        <c:dLbls>
          <c:showLegendKey val="0"/>
          <c:showVal val="0"/>
          <c:showCatName val="0"/>
          <c:showSerName val="0"/>
          <c:showPercent val="0"/>
          <c:showBubbleSize val="0"/>
        </c:dLbls>
        <c:axId val="588582736"/>
        <c:axId val="629022176"/>
      </c:scatterChart>
      <c:valAx>
        <c:axId val="588582736"/>
        <c:scaling>
          <c:orientation val="minMax"/>
          <c:max val="5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dirty="0">
                    <a:latin typeface="Arial" panose="020B0604020202020204" pitchFamily="34" charset="0"/>
                  </a:rPr>
                  <a:t>4MSP</a:t>
                </a:r>
                <a:r>
                  <a:rPr lang="ja-JP" altLang="en-US" dirty="0">
                    <a:latin typeface="Arial" panose="020B0604020202020204" pitchFamily="34" charset="0"/>
                  </a:rPr>
                  <a:t>（</a:t>
                </a:r>
                <a:r>
                  <a:rPr lang="en-US" altLang="ja-JP" dirty="0">
                    <a:latin typeface="Arial" panose="020B0604020202020204" pitchFamily="34" charset="0"/>
                  </a:rPr>
                  <a:t>µg/kg</a:t>
                </a:r>
                <a:r>
                  <a:rPr lang="ja-JP" altLang="en-US" dirty="0">
                    <a:latin typeface="Arial" panose="020B0604020202020204" pitchFamily="34" charset="0"/>
                  </a:rPr>
                  <a:t>）</a:t>
                </a:r>
                <a:endParaRPr lang="en-US" altLang="ja-JP" dirty="0">
                  <a:latin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629022176"/>
        <c:crosses val="autoZero"/>
        <c:crossBetween val="midCat"/>
        <c:majorUnit val="10"/>
      </c:valAx>
      <c:valAx>
        <c:axId val="629022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dirty="0">
                    <a:latin typeface="Arial" panose="020B0604020202020204" pitchFamily="34" charset="0"/>
                  </a:rPr>
                  <a:t>3S4MP</a:t>
                </a:r>
                <a:r>
                  <a:rPr lang="ja-JP" altLang="en-US" dirty="0">
                    <a:latin typeface="Arial" panose="020B0604020202020204" pitchFamily="34" charset="0"/>
                  </a:rPr>
                  <a:t>（</a:t>
                </a:r>
                <a:r>
                  <a:rPr lang="en-US" altLang="ja-JP" dirty="0">
                    <a:latin typeface="Arial" panose="020B0604020202020204" pitchFamily="34" charset="0"/>
                  </a:rPr>
                  <a:t>µg/kg</a:t>
                </a:r>
                <a:r>
                  <a:rPr lang="ja-JP" altLang="en-US" dirty="0">
                    <a:latin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88582736"/>
        <c:crosses val="autoZero"/>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ja-JP"/>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r>
              <a:rPr lang="en-US" altLang="ja-JP" dirty="0">
                <a:latin typeface="Arial" panose="020B0604020202020204" pitchFamily="34" charset="0"/>
              </a:rPr>
              <a:t>Linalool</a:t>
            </a:r>
          </a:p>
        </c:rich>
      </c:tx>
      <c:overlay val="0"/>
      <c:spPr>
        <a:noFill/>
        <a:ln>
          <a:noFill/>
        </a:ln>
        <a:effectLst/>
      </c:spPr>
      <c:txPr>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SO!$B$1</c:f>
              <c:strCache>
                <c:ptCount val="1"/>
                <c:pt idx="0">
                  <c:v>Linalool</c:v>
                </c:pt>
              </c:strCache>
            </c:strRef>
          </c:tx>
          <c:spPr>
            <a:solidFill>
              <a:srgbClr val="92D05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0-F8D8-4886-9F1D-FDD8211FF93B}"/>
              </c:ext>
            </c:extLst>
          </c:dPt>
          <c:cat>
            <c:strRef>
              <c:f>SO!$A$2:$A$5</c:f>
              <c:strCache>
                <c:ptCount val="4"/>
                <c:pt idx="0">
                  <c:v>Hokkaido</c:v>
                </c:pt>
                <c:pt idx="1">
                  <c:v>Aomori</c:v>
                </c:pt>
                <c:pt idx="2">
                  <c:v>Iwate</c:v>
                </c:pt>
                <c:pt idx="3">
                  <c:v>Saaz</c:v>
                </c:pt>
              </c:strCache>
            </c:strRef>
          </c:cat>
          <c:val>
            <c:numRef>
              <c:f>SO!$B$2:$B$5</c:f>
              <c:numCache>
                <c:formatCode>General</c:formatCode>
                <c:ptCount val="4"/>
                <c:pt idx="0">
                  <c:v>124.75768708320594</c:v>
                </c:pt>
                <c:pt idx="1">
                  <c:v>71.989349243978481</c:v>
                </c:pt>
                <c:pt idx="2">
                  <c:v>67.637898207310556</c:v>
                </c:pt>
                <c:pt idx="3">
                  <c:v>83.976327374191499</c:v>
                </c:pt>
              </c:numCache>
            </c:numRef>
          </c:val>
          <c:extLst>
            <c:ext xmlns:c16="http://schemas.microsoft.com/office/drawing/2014/chart" uri="{C3380CC4-5D6E-409C-BE32-E72D297353CC}">
              <c16:uniqueId val="{00000000-69B0-4E47-B0C5-2DE638E13F07}"/>
            </c:ext>
          </c:extLst>
        </c:ser>
        <c:dLbls>
          <c:showLegendKey val="0"/>
          <c:showVal val="0"/>
          <c:showCatName val="0"/>
          <c:showSerName val="0"/>
          <c:showPercent val="0"/>
          <c:showBubbleSize val="0"/>
        </c:dLbls>
        <c:gapWidth val="219"/>
        <c:overlap val="-27"/>
        <c:axId val="441744104"/>
        <c:axId val="441740504"/>
      </c:barChart>
      <c:catAx>
        <c:axId val="44174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441740504"/>
        <c:crosses val="autoZero"/>
        <c:auto val="1"/>
        <c:lblAlgn val="ctr"/>
        <c:lblOffset val="100"/>
        <c:noMultiLvlLbl val="0"/>
      </c:catAx>
      <c:valAx>
        <c:axId val="441740504"/>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mg/kg</a:t>
                </a:r>
                <a:endParaRPr lang="ja-JP" altLang="en-US"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441744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r>
              <a:rPr lang="en-US" altLang="ja-JP" dirty="0">
                <a:latin typeface="Arial" panose="020B0604020202020204" pitchFamily="34" charset="0"/>
              </a:rPr>
              <a:t>Geraniol</a:t>
            </a:r>
          </a:p>
        </c:rich>
      </c:tx>
      <c:overlay val="0"/>
      <c:spPr>
        <a:noFill/>
        <a:ln>
          <a:noFill/>
        </a:ln>
        <a:effectLst/>
      </c:spPr>
      <c:txPr>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SO!$C$1</c:f>
              <c:strCache>
                <c:ptCount val="1"/>
                <c:pt idx="0">
                  <c:v>Geraniol</c:v>
                </c:pt>
              </c:strCache>
            </c:strRef>
          </c:tx>
          <c:spPr>
            <a:solidFill>
              <a:srgbClr val="92D05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0-8E11-484C-A931-909AC3C7021C}"/>
              </c:ext>
            </c:extLst>
          </c:dPt>
          <c:cat>
            <c:strRef>
              <c:f>SO!$A$2:$A$5</c:f>
              <c:strCache>
                <c:ptCount val="4"/>
                <c:pt idx="0">
                  <c:v>Hokkaido</c:v>
                </c:pt>
                <c:pt idx="1">
                  <c:v>Aomori</c:v>
                </c:pt>
                <c:pt idx="2">
                  <c:v>Iwate</c:v>
                </c:pt>
                <c:pt idx="3">
                  <c:v>Saaz</c:v>
                </c:pt>
              </c:strCache>
            </c:strRef>
          </c:cat>
          <c:val>
            <c:numRef>
              <c:f>SO!$C$2:$C$5</c:f>
              <c:numCache>
                <c:formatCode>General</c:formatCode>
                <c:ptCount val="4"/>
                <c:pt idx="0">
                  <c:v>147.28501842865751</c:v>
                </c:pt>
                <c:pt idx="1">
                  <c:v>34.086786717276901</c:v>
                </c:pt>
                <c:pt idx="2">
                  <c:v>32.749468706167427</c:v>
                </c:pt>
                <c:pt idx="3">
                  <c:v>82.194753936242975</c:v>
                </c:pt>
              </c:numCache>
            </c:numRef>
          </c:val>
          <c:extLst>
            <c:ext xmlns:c16="http://schemas.microsoft.com/office/drawing/2014/chart" uri="{C3380CC4-5D6E-409C-BE32-E72D297353CC}">
              <c16:uniqueId val="{00000000-30C4-4E0F-A35C-C3779813243F}"/>
            </c:ext>
          </c:extLst>
        </c:ser>
        <c:dLbls>
          <c:showLegendKey val="0"/>
          <c:showVal val="0"/>
          <c:showCatName val="0"/>
          <c:showSerName val="0"/>
          <c:showPercent val="0"/>
          <c:showBubbleSize val="0"/>
        </c:dLbls>
        <c:gapWidth val="219"/>
        <c:overlap val="-27"/>
        <c:axId val="580633056"/>
        <c:axId val="580634136"/>
      </c:barChart>
      <c:catAx>
        <c:axId val="58063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580634136"/>
        <c:crosses val="autoZero"/>
        <c:auto val="1"/>
        <c:lblAlgn val="ctr"/>
        <c:lblOffset val="100"/>
        <c:noMultiLvlLbl val="0"/>
      </c:catAx>
      <c:valAx>
        <c:axId val="580634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mg/kg</a:t>
                </a:r>
                <a:endParaRPr lang="ja-JP" altLang="en-US"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580633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r>
              <a:rPr lang="en-US" altLang="ja-JP" dirty="0">
                <a:latin typeface="Arial" panose="020B0604020202020204" pitchFamily="34" charset="0"/>
              </a:rPr>
              <a:t>Geranic acid</a:t>
            </a:r>
          </a:p>
        </c:rich>
      </c:tx>
      <c:overlay val="0"/>
      <c:spPr>
        <a:noFill/>
        <a:ln>
          <a:noFill/>
        </a:ln>
        <a:effectLst/>
      </c:spPr>
      <c:txPr>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SO!$D$1</c:f>
              <c:strCache>
                <c:ptCount val="1"/>
                <c:pt idx="0">
                  <c:v>Geranic acid</c:v>
                </c:pt>
              </c:strCache>
            </c:strRef>
          </c:tx>
          <c:spPr>
            <a:solidFill>
              <a:srgbClr val="92D05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0-756D-4BF0-A7D0-2B1E29709EFD}"/>
              </c:ext>
            </c:extLst>
          </c:dPt>
          <c:dPt>
            <c:idx val="4"/>
            <c:invertIfNegative val="0"/>
            <c:bubble3D val="0"/>
            <c:spPr>
              <a:solidFill>
                <a:srgbClr val="FFC000"/>
              </a:solidFill>
              <a:ln>
                <a:noFill/>
              </a:ln>
              <a:effectLst/>
            </c:spPr>
            <c:extLst>
              <c:ext xmlns:c16="http://schemas.microsoft.com/office/drawing/2014/chart" uri="{C3380CC4-5D6E-409C-BE32-E72D297353CC}">
                <c16:uniqueId val="{00000001-756D-4BF0-A7D0-2B1E29709EFD}"/>
              </c:ext>
            </c:extLst>
          </c:dPt>
          <c:cat>
            <c:strRef>
              <c:f>SO!$A$2:$A$6</c:f>
              <c:strCache>
                <c:ptCount val="5"/>
                <c:pt idx="0">
                  <c:v>Hokkaido</c:v>
                </c:pt>
                <c:pt idx="1">
                  <c:v>Aomori</c:v>
                </c:pt>
                <c:pt idx="2">
                  <c:v>Iwate</c:v>
                </c:pt>
                <c:pt idx="3">
                  <c:v>Saaz</c:v>
                </c:pt>
                <c:pt idx="4">
                  <c:v>Yakima</c:v>
                </c:pt>
              </c:strCache>
            </c:strRef>
          </c:cat>
          <c:val>
            <c:numRef>
              <c:f>SO!$D$2:$D$6</c:f>
              <c:numCache>
                <c:formatCode>General</c:formatCode>
                <c:ptCount val="5"/>
                <c:pt idx="0">
                  <c:v>1.0449999999999999</c:v>
                </c:pt>
                <c:pt idx="1">
                  <c:v>0.6</c:v>
                </c:pt>
                <c:pt idx="2">
                  <c:v>1.85</c:v>
                </c:pt>
                <c:pt idx="3">
                  <c:v>0.7</c:v>
                </c:pt>
                <c:pt idx="4">
                  <c:v>1.6</c:v>
                </c:pt>
              </c:numCache>
            </c:numRef>
          </c:val>
          <c:extLst>
            <c:ext xmlns:c16="http://schemas.microsoft.com/office/drawing/2014/chart" uri="{C3380CC4-5D6E-409C-BE32-E72D297353CC}">
              <c16:uniqueId val="{00000000-6E50-4C5B-98CA-D3161B34A3BE}"/>
            </c:ext>
          </c:extLst>
        </c:ser>
        <c:dLbls>
          <c:showLegendKey val="0"/>
          <c:showVal val="0"/>
          <c:showCatName val="0"/>
          <c:showSerName val="0"/>
          <c:showPercent val="0"/>
          <c:showBubbleSize val="0"/>
        </c:dLbls>
        <c:gapWidth val="219"/>
        <c:overlap val="-27"/>
        <c:axId val="792685096"/>
        <c:axId val="792687256"/>
      </c:barChart>
      <c:catAx>
        <c:axId val="79268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92687256"/>
        <c:crosses val="autoZero"/>
        <c:auto val="1"/>
        <c:lblAlgn val="ctr"/>
        <c:lblOffset val="100"/>
        <c:noMultiLvlLbl val="0"/>
      </c:catAx>
      <c:valAx>
        <c:axId val="792687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mg/kg</a:t>
                </a:r>
                <a:endParaRPr lang="ja-JP" altLang="en-US"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792685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16465180761903"/>
          <c:y val="0.12054659002838226"/>
          <c:w val="0.53492006346475274"/>
          <c:h val="0.7862240403934293"/>
        </c:manualLayout>
      </c:layout>
      <c:radarChart>
        <c:radarStyle val="marker"/>
        <c:varyColors val="0"/>
        <c:ser>
          <c:idx val="0"/>
          <c:order val="0"/>
          <c:tx>
            <c:strRef>
              <c:f>レーダーチャート!$B$3</c:f>
              <c:strCache>
                <c:ptCount val="1"/>
                <c:pt idx="0">
                  <c:v>JP</c:v>
                </c:pt>
              </c:strCache>
            </c:strRef>
          </c:tx>
          <c:spPr>
            <a:ln w="57150" cap="rnd">
              <a:solidFill>
                <a:srgbClr val="92D050"/>
              </a:solidFill>
              <a:round/>
            </a:ln>
            <a:effectLst/>
          </c:spPr>
          <c:marker>
            <c:symbol val="none"/>
          </c:marker>
          <c:cat>
            <c:strRef>
              <c:f>レーダーチャート!$C$2:$I$2</c:f>
              <c:strCache>
                <c:ptCount val="7"/>
                <c:pt idx="0">
                  <c:v>Flowery</c:v>
                </c:pt>
                <c:pt idx="1">
                  <c:v>Green</c:v>
                </c:pt>
                <c:pt idx="2">
                  <c:v>Fruity</c:v>
                </c:pt>
                <c:pt idx="3">
                  <c:v>Citras</c:v>
                </c:pt>
                <c:pt idx="4">
                  <c:v>Tropical</c:v>
                </c:pt>
                <c:pt idx="5">
                  <c:v>Sulfur Like</c:v>
                </c:pt>
                <c:pt idx="6">
                  <c:v>Impact</c:v>
                </c:pt>
              </c:strCache>
            </c:strRef>
          </c:cat>
          <c:val>
            <c:numRef>
              <c:f>レーダーチャート!$C$3:$I$3</c:f>
              <c:numCache>
                <c:formatCode>0.0</c:formatCode>
                <c:ptCount val="7"/>
                <c:pt idx="0">
                  <c:v>1.2592592592592593</c:v>
                </c:pt>
                <c:pt idx="1">
                  <c:v>1</c:v>
                </c:pt>
                <c:pt idx="2">
                  <c:v>1.7037037037037037</c:v>
                </c:pt>
                <c:pt idx="3">
                  <c:v>1.1666666666666667</c:v>
                </c:pt>
                <c:pt idx="4">
                  <c:v>2.1481481481481484</c:v>
                </c:pt>
                <c:pt idx="5">
                  <c:v>1.0740740740740742</c:v>
                </c:pt>
                <c:pt idx="6">
                  <c:v>2.1481481481481484</c:v>
                </c:pt>
              </c:numCache>
            </c:numRef>
          </c:val>
          <c:extLst>
            <c:ext xmlns:c16="http://schemas.microsoft.com/office/drawing/2014/chart" uri="{C3380CC4-5D6E-409C-BE32-E72D297353CC}">
              <c16:uniqueId val="{00000000-119C-49EA-96C3-DADFBD716415}"/>
            </c:ext>
          </c:extLst>
        </c:ser>
        <c:ser>
          <c:idx val="1"/>
          <c:order val="1"/>
          <c:tx>
            <c:strRef>
              <c:f>レーダーチャート!$B$4</c:f>
              <c:strCache>
                <c:ptCount val="1"/>
                <c:pt idx="0">
                  <c:v>CZ</c:v>
                </c:pt>
              </c:strCache>
            </c:strRef>
          </c:tx>
          <c:spPr>
            <a:ln w="57150" cap="rnd">
              <a:solidFill>
                <a:srgbClr val="0070C0"/>
              </a:solidFill>
              <a:round/>
            </a:ln>
            <a:effectLst/>
          </c:spPr>
          <c:marker>
            <c:symbol val="none"/>
          </c:marker>
          <c:cat>
            <c:strRef>
              <c:f>レーダーチャート!$C$2:$I$2</c:f>
              <c:strCache>
                <c:ptCount val="7"/>
                <c:pt idx="0">
                  <c:v>Flowery</c:v>
                </c:pt>
                <c:pt idx="1">
                  <c:v>Green</c:v>
                </c:pt>
                <c:pt idx="2">
                  <c:v>Fruity</c:v>
                </c:pt>
                <c:pt idx="3">
                  <c:v>Citras</c:v>
                </c:pt>
                <c:pt idx="4">
                  <c:v>Tropical</c:v>
                </c:pt>
                <c:pt idx="5">
                  <c:v>Sulfur Like</c:v>
                </c:pt>
                <c:pt idx="6">
                  <c:v>Impact</c:v>
                </c:pt>
              </c:strCache>
            </c:strRef>
          </c:cat>
          <c:val>
            <c:numRef>
              <c:f>レーダーチャート!$C$4:$I$4</c:f>
              <c:numCache>
                <c:formatCode>0.0</c:formatCode>
                <c:ptCount val="7"/>
                <c:pt idx="0">
                  <c:v>1.2592592592592593</c:v>
                </c:pt>
                <c:pt idx="1">
                  <c:v>1.0740740740740742</c:v>
                </c:pt>
                <c:pt idx="2">
                  <c:v>1.4814814814814814</c:v>
                </c:pt>
                <c:pt idx="3">
                  <c:v>0.88888888888888884</c:v>
                </c:pt>
                <c:pt idx="4">
                  <c:v>1.537037037037037</c:v>
                </c:pt>
                <c:pt idx="5">
                  <c:v>0.96296296296296291</c:v>
                </c:pt>
                <c:pt idx="6">
                  <c:v>1.5185185185185186</c:v>
                </c:pt>
              </c:numCache>
            </c:numRef>
          </c:val>
          <c:extLst>
            <c:ext xmlns:c16="http://schemas.microsoft.com/office/drawing/2014/chart" uri="{C3380CC4-5D6E-409C-BE32-E72D297353CC}">
              <c16:uniqueId val="{00000001-119C-49EA-96C3-DADFBD716415}"/>
            </c:ext>
          </c:extLst>
        </c:ser>
        <c:dLbls>
          <c:showLegendKey val="0"/>
          <c:showVal val="0"/>
          <c:showCatName val="0"/>
          <c:showSerName val="0"/>
          <c:showPercent val="0"/>
          <c:showBubbleSize val="0"/>
        </c:dLbls>
        <c:axId val="632280704"/>
        <c:axId val="632283584"/>
      </c:radarChart>
      <c:catAx>
        <c:axId val="63228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32283584"/>
        <c:crosses val="autoZero"/>
        <c:auto val="1"/>
        <c:lblAlgn val="ctr"/>
        <c:lblOffset val="100"/>
        <c:noMultiLvlLbl val="0"/>
      </c:catAx>
      <c:valAx>
        <c:axId val="632283584"/>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632280704"/>
        <c:crosses val="autoZero"/>
        <c:crossBetween val="between"/>
        <c:majorUnit val="0.5"/>
        <c:minorUnit val="0.5"/>
      </c:valAx>
      <c:spPr>
        <a:noFill/>
        <a:ln>
          <a:noFill/>
        </a:ln>
        <a:effectLst/>
      </c:spPr>
    </c:plotArea>
    <c:legend>
      <c:legendPos val="r"/>
      <c:layout>
        <c:manualLayout>
          <c:xMode val="edge"/>
          <c:yMode val="edge"/>
          <c:x val="0.83444040736713199"/>
          <c:y val="0.71473952289674114"/>
          <c:w val="0.12704590193271295"/>
          <c:h val="0.23918769679085547"/>
        </c:manualLayout>
      </c:layout>
      <c:overlay val="0"/>
      <c:spPr>
        <a:noFill/>
        <a:ln>
          <a:solidFill>
            <a:schemeClr val="tx1"/>
          </a:solidFill>
        </a:ln>
        <a:effectLst/>
      </c:spPr>
      <c:txPr>
        <a:bodyPr rot="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30578438670003"/>
          <c:y val="0.17552431801920626"/>
          <c:w val="0.47936304560546628"/>
          <c:h val="0.70110305228412051"/>
        </c:manualLayout>
      </c:layout>
      <c:radarChart>
        <c:radarStyle val="marker"/>
        <c:varyColors val="0"/>
        <c:ser>
          <c:idx val="0"/>
          <c:order val="0"/>
          <c:tx>
            <c:strRef>
              <c:f>レーダーチャート_FQ!$B$18</c:f>
              <c:strCache>
                <c:ptCount val="1"/>
                <c:pt idx="0">
                  <c:v>JP</c:v>
                </c:pt>
              </c:strCache>
            </c:strRef>
          </c:tx>
          <c:spPr>
            <a:ln w="57150" cap="rnd">
              <a:solidFill>
                <a:srgbClr val="92D050"/>
              </a:solidFill>
              <a:round/>
            </a:ln>
            <a:effectLst/>
          </c:spPr>
          <c:marker>
            <c:symbol val="none"/>
          </c:marker>
          <c:cat>
            <c:strRef>
              <c:f>レーダーチャート_FQ!$C$17:$I$17</c:f>
              <c:strCache>
                <c:ptCount val="7"/>
                <c:pt idx="0">
                  <c:v>Flowery</c:v>
                </c:pt>
                <c:pt idx="1">
                  <c:v>Green</c:v>
                </c:pt>
                <c:pt idx="2">
                  <c:v>Fruity</c:v>
                </c:pt>
                <c:pt idx="3">
                  <c:v>Citras</c:v>
                </c:pt>
                <c:pt idx="4">
                  <c:v>Tropical</c:v>
                </c:pt>
                <c:pt idx="5">
                  <c:v>Sulfur Like</c:v>
                </c:pt>
                <c:pt idx="6">
                  <c:v>Impact</c:v>
                </c:pt>
              </c:strCache>
            </c:strRef>
          </c:cat>
          <c:val>
            <c:numRef>
              <c:f>レーダーチャート_FQ!$C$18:$I$18</c:f>
              <c:numCache>
                <c:formatCode>General</c:formatCode>
                <c:ptCount val="7"/>
                <c:pt idx="0">
                  <c:v>1.4666666666666699</c:v>
                </c:pt>
                <c:pt idx="1">
                  <c:v>0.66666666666666663</c:v>
                </c:pt>
                <c:pt idx="2">
                  <c:v>1.8</c:v>
                </c:pt>
                <c:pt idx="3">
                  <c:v>1.2666666666666666</c:v>
                </c:pt>
                <c:pt idx="4">
                  <c:v>1.4666666666666666</c:v>
                </c:pt>
                <c:pt idx="5">
                  <c:v>0.26666666666666666</c:v>
                </c:pt>
                <c:pt idx="6">
                  <c:v>2.1333333333333333</c:v>
                </c:pt>
              </c:numCache>
            </c:numRef>
          </c:val>
          <c:extLst>
            <c:ext xmlns:c16="http://schemas.microsoft.com/office/drawing/2014/chart" uri="{C3380CC4-5D6E-409C-BE32-E72D297353CC}">
              <c16:uniqueId val="{00000000-76D0-4123-94FF-B4C09EEDE3A2}"/>
            </c:ext>
          </c:extLst>
        </c:ser>
        <c:ser>
          <c:idx val="1"/>
          <c:order val="1"/>
          <c:tx>
            <c:strRef>
              <c:f>レーダーチャート_FQ!$B$19</c:f>
              <c:strCache>
                <c:ptCount val="1"/>
                <c:pt idx="0">
                  <c:v>CZ</c:v>
                </c:pt>
              </c:strCache>
            </c:strRef>
          </c:tx>
          <c:spPr>
            <a:ln w="57150" cap="rnd">
              <a:solidFill>
                <a:srgbClr val="0070C0"/>
              </a:solidFill>
              <a:round/>
            </a:ln>
            <a:effectLst/>
          </c:spPr>
          <c:marker>
            <c:symbol val="none"/>
          </c:marker>
          <c:cat>
            <c:strRef>
              <c:f>レーダーチャート_FQ!$C$17:$I$17</c:f>
              <c:strCache>
                <c:ptCount val="7"/>
                <c:pt idx="0">
                  <c:v>Flowery</c:v>
                </c:pt>
                <c:pt idx="1">
                  <c:v>Green</c:v>
                </c:pt>
                <c:pt idx="2">
                  <c:v>Fruity</c:v>
                </c:pt>
                <c:pt idx="3">
                  <c:v>Citras</c:v>
                </c:pt>
                <c:pt idx="4">
                  <c:v>Tropical</c:v>
                </c:pt>
                <c:pt idx="5">
                  <c:v>Sulfur Like</c:v>
                </c:pt>
                <c:pt idx="6">
                  <c:v>Impact</c:v>
                </c:pt>
              </c:strCache>
            </c:strRef>
          </c:cat>
          <c:val>
            <c:numRef>
              <c:f>レーダーチャート_FQ!$C$19:$I$19</c:f>
              <c:numCache>
                <c:formatCode>General</c:formatCode>
                <c:ptCount val="7"/>
                <c:pt idx="0">
                  <c:v>0.8</c:v>
                </c:pt>
                <c:pt idx="1">
                  <c:v>0.66666666666666663</c:v>
                </c:pt>
                <c:pt idx="2">
                  <c:v>1.6</c:v>
                </c:pt>
                <c:pt idx="3">
                  <c:v>1.0666666666666667</c:v>
                </c:pt>
                <c:pt idx="4">
                  <c:v>1.4666666666666666</c:v>
                </c:pt>
                <c:pt idx="5">
                  <c:v>0.8666666666666667</c:v>
                </c:pt>
                <c:pt idx="6">
                  <c:v>2.0666666666666669</c:v>
                </c:pt>
              </c:numCache>
            </c:numRef>
          </c:val>
          <c:extLst>
            <c:ext xmlns:c16="http://schemas.microsoft.com/office/drawing/2014/chart" uri="{C3380CC4-5D6E-409C-BE32-E72D297353CC}">
              <c16:uniqueId val="{00000001-76D0-4123-94FF-B4C09EEDE3A2}"/>
            </c:ext>
          </c:extLst>
        </c:ser>
        <c:dLbls>
          <c:showLegendKey val="0"/>
          <c:showVal val="0"/>
          <c:showCatName val="0"/>
          <c:showSerName val="0"/>
          <c:showPercent val="0"/>
          <c:showBubbleSize val="0"/>
        </c:dLbls>
        <c:axId val="767342008"/>
        <c:axId val="767340568"/>
      </c:radarChart>
      <c:catAx>
        <c:axId val="767342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20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767340568"/>
        <c:crosses val="autoZero"/>
        <c:auto val="1"/>
        <c:lblAlgn val="ctr"/>
        <c:lblOffset val="100"/>
        <c:noMultiLvlLbl val="0"/>
      </c:catAx>
      <c:valAx>
        <c:axId val="767340568"/>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0.0_);[Red]\(#,##0.0\)" sourceLinked="0"/>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crossAx val="767342008"/>
        <c:crosses val="autoZero"/>
        <c:crossBetween val="between"/>
        <c:majorUnit val="0.5"/>
      </c:valAx>
      <c:spPr>
        <a:noFill/>
        <a:ln>
          <a:noFill/>
        </a:ln>
        <a:effectLst/>
      </c:spPr>
    </c:plotArea>
    <c:legend>
      <c:legendPos val="r"/>
      <c:layout>
        <c:manualLayout>
          <c:xMode val="edge"/>
          <c:yMode val="edge"/>
          <c:x val="0.75590427620722633"/>
          <c:y val="0.65547717991205967"/>
          <c:w val="0.10266870833224001"/>
          <c:h val="0.19153396071902309"/>
        </c:manualLayout>
      </c:layout>
      <c:overlay val="0"/>
      <c:spPr>
        <a:noFill/>
        <a:ln>
          <a:solidFill>
            <a:schemeClr val="tx1"/>
          </a:solidFill>
        </a:ln>
        <a:effectLst/>
      </c:spPr>
      <c:txPr>
        <a:bodyPr rot="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000" b="0" i="0" u="none" strike="noStrike" kern="1200" spc="0" baseline="0">
                <a:solidFill>
                  <a:schemeClr val="tx1"/>
                </a:solidFill>
                <a:latin typeface="+mn-lt"/>
                <a:ea typeface="+mn-ea"/>
                <a:cs typeface="+mn-cs"/>
              </a:defRPr>
            </a:pPr>
            <a:r>
              <a:rPr lang="en-US" altLang="ja-JP" sz="2000" b="1" dirty="0">
                <a:solidFill>
                  <a:schemeClr val="tx1"/>
                </a:solidFill>
                <a:latin typeface="Arial" panose="020B0604020202020204" pitchFamily="34" charset="0"/>
              </a:rPr>
              <a:t>Geraniol</a:t>
            </a:r>
            <a:endParaRPr lang="ja-JP" altLang="en-US" sz="2000" b="1">
              <a:solidFill>
                <a:schemeClr val="tx1"/>
              </a:solidFill>
              <a:latin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ja-JP" sz="20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2-7531-4E8E-BB21-E9B2E53D7EE9}"/>
              </c:ext>
            </c:extLst>
          </c:dPt>
          <c:dPt>
            <c:idx val="1"/>
            <c:invertIfNegative val="0"/>
            <c:bubble3D val="0"/>
            <c:spPr>
              <a:solidFill>
                <a:srgbClr val="0070C0"/>
              </a:solidFill>
              <a:ln>
                <a:noFill/>
              </a:ln>
              <a:effectLst/>
            </c:spPr>
            <c:extLst>
              <c:ext xmlns:c16="http://schemas.microsoft.com/office/drawing/2014/chart" uri="{C3380CC4-5D6E-409C-BE32-E72D297353CC}">
                <c16:uniqueId val="{00000001-7531-4E8E-BB21-E9B2E53D7EE9}"/>
              </c:ext>
            </c:extLst>
          </c:dPt>
          <c:cat>
            <c:strRef>
              <c:f>FMG!$B$2:$B$3</c:f>
              <c:strCache>
                <c:ptCount val="2"/>
                <c:pt idx="0">
                  <c:v>Hokkaido</c:v>
                </c:pt>
                <c:pt idx="1">
                  <c:v>Žatec</c:v>
                </c:pt>
              </c:strCache>
            </c:strRef>
          </c:cat>
          <c:val>
            <c:numRef>
              <c:f>FMG!$D$2:$D$3</c:f>
              <c:numCache>
                <c:formatCode>General</c:formatCode>
                <c:ptCount val="2"/>
                <c:pt idx="0">
                  <c:v>43.848730806068801</c:v>
                </c:pt>
                <c:pt idx="1">
                  <c:v>44.114669016718985</c:v>
                </c:pt>
              </c:numCache>
            </c:numRef>
          </c:val>
          <c:extLst>
            <c:ext xmlns:c16="http://schemas.microsoft.com/office/drawing/2014/chart" uri="{C3380CC4-5D6E-409C-BE32-E72D297353CC}">
              <c16:uniqueId val="{00000000-7531-4E8E-BB21-E9B2E53D7EE9}"/>
            </c:ext>
          </c:extLst>
        </c:ser>
        <c:dLbls>
          <c:showLegendKey val="0"/>
          <c:showVal val="0"/>
          <c:showCatName val="0"/>
          <c:showSerName val="0"/>
          <c:showPercent val="0"/>
          <c:showBubbleSize val="0"/>
        </c:dLbls>
        <c:gapWidth val="219"/>
        <c:overlap val="-27"/>
        <c:axId val="588329928"/>
        <c:axId val="588326688"/>
      </c:barChart>
      <c:catAx>
        <c:axId val="58832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588326688"/>
        <c:crosses val="autoZero"/>
        <c:auto val="1"/>
        <c:lblAlgn val="ctr"/>
        <c:lblOffset val="100"/>
        <c:noMultiLvlLbl val="0"/>
      </c:catAx>
      <c:valAx>
        <c:axId val="588326688"/>
        <c:scaling>
          <c:orientation val="minMax"/>
          <c:max val="5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mg/kg</a:t>
                </a:r>
                <a:endParaRPr lang="ja-JP" altLang="en-US"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8832992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r>
              <a:rPr lang="en-US" altLang="ja-JP" sz="2000" b="1" dirty="0">
                <a:solidFill>
                  <a:schemeClr val="tx1"/>
                </a:solidFill>
                <a:latin typeface="Arial" panose="020B0604020202020204" pitchFamily="34" charset="0"/>
              </a:rPr>
              <a:t>3S4MP</a:t>
            </a:r>
            <a:endParaRPr lang="ja-JP" altLang="en-US" sz="2000" b="1">
              <a:solidFill>
                <a:schemeClr val="tx1"/>
              </a:solidFill>
              <a:latin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2-B1D0-4A1B-9484-23ED8C3075DD}"/>
              </c:ext>
            </c:extLst>
          </c:dPt>
          <c:dPt>
            <c:idx val="1"/>
            <c:invertIfNegative val="0"/>
            <c:bubble3D val="0"/>
            <c:spPr>
              <a:solidFill>
                <a:srgbClr val="0070C0"/>
              </a:solidFill>
              <a:ln>
                <a:noFill/>
              </a:ln>
              <a:effectLst/>
            </c:spPr>
            <c:extLst>
              <c:ext xmlns:c16="http://schemas.microsoft.com/office/drawing/2014/chart" uri="{C3380CC4-5D6E-409C-BE32-E72D297353CC}">
                <c16:uniqueId val="{00000001-B1D0-4A1B-9484-23ED8C3075DD}"/>
              </c:ext>
            </c:extLst>
          </c:dPt>
          <c:cat>
            <c:strRef>
              <c:f>FMG!$B$2:$B$3</c:f>
              <c:strCache>
                <c:ptCount val="2"/>
                <c:pt idx="0">
                  <c:v>Hokkaido</c:v>
                </c:pt>
                <c:pt idx="1">
                  <c:v>Žatec</c:v>
                </c:pt>
              </c:strCache>
            </c:strRef>
          </c:cat>
          <c:val>
            <c:numRef>
              <c:f>FMG!$F$2:$F$3</c:f>
              <c:numCache>
                <c:formatCode>General</c:formatCode>
                <c:ptCount val="2"/>
                <c:pt idx="0">
                  <c:v>72.580686948024265</c:v>
                </c:pt>
                <c:pt idx="1">
                  <c:v>539.64878759043347</c:v>
                </c:pt>
              </c:numCache>
            </c:numRef>
          </c:val>
          <c:extLst>
            <c:ext xmlns:c16="http://schemas.microsoft.com/office/drawing/2014/chart" uri="{C3380CC4-5D6E-409C-BE32-E72D297353CC}">
              <c16:uniqueId val="{00000000-B1D0-4A1B-9484-23ED8C3075DD}"/>
            </c:ext>
          </c:extLst>
        </c:ser>
        <c:dLbls>
          <c:showLegendKey val="0"/>
          <c:showVal val="0"/>
          <c:showCatName val="0"/>
          <c:showSerName val="0"/>
          <c:showPercent val="0"/>
          <c:showBubbleSize val="0"/>
        </c:dLbls>
        <c:gapWidth val="219"/>
        <c:overlap val="-27"/>
        <c:axId val="630520608"/>
        <c:axId val="630530328"/>
      </c:barChart>
      <c:catAx>
        <c:axId val="63052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30530328"/>
        <c:crosses val="autoZero"/>
        <c:auto val="1"/>
        <c:lblAlgn val="ctr"/>
        <c:lblOffset val="100"/>
        <c:noMultiLvlLbl val="0"/>
      </c:catAx>
      <c:valAx>
        <c:axId val="6305303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µg/kg</a:t>
                </a:r>
                <a:endParaRPr lang="ja-JP" altLang="en-US"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63052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r>
              <a:rPr lang="en-US" altLang="ja-JP" sz="2000" b="1" dirty="0">
                <a:solidFill>
                  <a:schemeClr val="tx1"/>
                </a:solidFill>
                <a:latin typeface="Arial" panose="020B0604020202020204" pitchFamily="34" charset="0"/>
              </a:rPr>
              <a:t>4MSP</a:t>
            </a:r>
            <a:endParaRPr lang="ja-JP" altLang="en-US" sz="2000" b="1">
              <a:solidFill>
                <a:schemeClr val="tx1"/>
              </a:solidFill>
              <a:latin typeface="Arial" panose="020B0604020202020204" pitchFamily="34" charset="0"/>
            </a:endParaRPr>
          </a:p>
        </c:rich>
      </c:tx>
      <c:overlay val="0"/>
      <c:spPr>
        <a:noFill/>
        <a:ln>
          <a:noFill/>
        </a:ln>
        <a:effectLst/>
      </c:spPr>
      <c:txPr>
        <a:bodyPr rot="0" spcFirstLastPara="1" vertOverflow="ellipsis" vert="horz" wrap="square" anchor="ctr" anchorCtr="1"/>
        <a:lstStyle/>
        <a:p>
          <a:pPr>
            <a:defRPr lang="ja-JP" sz="20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2-2ED4-4A5C-B84C-F7C3B33BEA06}"/>
              </c:ext>
            </c:extLst>
          </c:dPt>
          <c:dPt>
            <c:idx val="1"/>
            <c:invertIfNegative val="0"/>
            <c:bubble3D val="0"/>
            <c:spPr>
              <a:solidFill>
                <a:srgbClr val="0070C0"/>
              </a:solidFill>
              <a:ln>
                <a:noFill/>
              </a:ln>
              <a:effectLst/>
            </c:spPr>
            <c:extLst>
              <c:ext xmlns:c16="http://schemas.microsoft.com/office/drawing/2014/chart" uri="{C3380CC4-5D6E-409C-BE32-E72D297353CC}">
                <c16:uniqueId val="{00000001-2ED4-4A5C-B84C-F7C3B33BEA06}"/>
              </c:ext>
            </c:extLst>
          </c:dPt>
          <c:cat>
            <c:strRef>
              <c:f>FMG!$B$2:$B$3</c:f>
              <c:strCache>
                <c:ptCount val="2"/>
                <c:pt idx="0">
                  <c:v>Hokkaido</c:v>
                </c:pt>
                <c:pt idx="1">
                  <c:v>Žatec</c:v>
                </c:pt>
              </c:strCache>
            </c:strRef>
          </c:cat>
          <c:val>
            <c:numRef>
              <c:f>FMG!$E$2:$E$3</c:f>
              <c:numCache>
                <c:formatCode>General</c:formatCode>
                <c:ptCount val="2"/>
                <c:pt idx="0">
                  <c:v>85.551073431095872</c:v>
                </c:pt>
                <c:pt idx="1">
                  <c:v>38.495955184081375</c:v>
                </c:pt>
              </c:numCache>
            </c:numRef>
          </c:val>
          <c:extLst>
            <c:ext xmlns:c16="http://schemas.microsoft.com/office/drawing/2014/chart" uri="{C3380CC4-5D6E-409C-BE32-E72D297353CC}">
              <c16:uniqueId val="{00000000-2ED4-4A5C-B84C-F7C3B33BEA06}"/>
            </c:ext>
          </c:extLst>
        </c:ser>
        <c:dLbls>
          <c:showLegendKey val="0"/>
          <c:showVal val="0"/>
          <c:showCatName val="0"/>
          <c:showSerName val="0"/>
          <c:showPercent val="0"/>
          <c:showBubbleSize val="0"/>
        </c:dLbls>
        <c:gapWidth val="219"/>
        <c:overlap val="-27"/>
        <c:axId val="575750696"/>
        <c:axId val="575756456"/>
      </c:barChart>
      <c:catAx>
        <c:axId val="57575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575756456"/>
        <c:crosses val="autoZero"/>
        <c:auto val="1"/>
        <c:lblAlgn val="ctr"/>
        <c:lblOffset val="100"/>
        <c:noMultiLvlLbl val="0"/>
      </c:catAx>
      <c:valAx>
        <c:axId val="57575645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µg/kg</a:t>
                </a:r>
                <a:endParaRPr lang="ja-JP" altLang="en-US"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75750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r>
              <a:rPr lang="en-US" sz="2000" b="1" dirty="0">
                <a:solidFill>
                  <a:schemeClr val="tx1"/>
                </a:solidFill>
                <a:latin typeface="Arial" panose="020B0604020202020204" pitchFamily="34" charset="0"/>
              </a:rPr>
              <a:t>Linaloo</a:t>
            </a:r>
            <a:r>
              <a:rPr lang="en-US" sz="1800" b="1" dirty="0">
                <a:solidFill>
                  <a:schemeClr val="tx1"/>
                </a:solidFill>
                <a:latin typeface="Arial" panose="020B0604020202020204" pitchFamily="34" charset="0"/>
              </a:rPr>
              <a:t>l</a:t>
            </a:r>
          </a:p>
        </c:rich>
      </c:tx>
      <c:overlay val="0"/>
      <c:spPr>
        <a:noFill/>
        <a:ln>
          <a:noFill/>
        </a:ln>
        <a:effectLst/>
      </c:spPr>
      <c:txPr>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FQ!$B$1</c:f>
              <c:strCache>
                <c:ptCount val="1"/>
                <c:pt idx="0">
                  <c:v>Linalool</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0-9421-4F2C-9D51-BE25188C070A}"/>
              </c:ext>
            </c:extLst>
          </c:dPt>
          <c:dPt>
            <c:idx val="1"/>
            <c:invertIfNegative val="0"/>
            <c:bubble3D val="0"/>
            <c:spPr>
              <a:solidFill>
                <a:srgbClr val="92D050"/>
              </a:solidFill>
              <a:ln>
                <a:noFill/>
              </a:ln>
              <a:effectLst/>
            </c:spPr>
            <c:extLst>
              <c:ext xmlns:c16="http://schemas.microsoft.com/office/drawing/2014/chart" uri="{C3380CC4-5D6E-409C-BE32-E72D297353CC}">
                <c16:uniqueId val="{00000001-9421-4F2C-9D51-BE25188C070A}"/>
              </c:ext>
            </c:extLst>
          </c:dPt>
          <c:dPt>
            <c:idx val="2"/>
            <c:invertIfNegative val="0"/>
            <c:bubble3D val="0"/>
            <c:spPr>
              <a:solidFill>
                <a:srgbClr val="92D050"/>
              </a:solidFill>
              <a:ln>
                <a:noFill/>
              </a:ln>
              <a:effectLst/>
            </c:spPr>
            <c:extLst>
              <c:ext xmlns:c16="http://schemas.microsoft.com/office/drawing/2014/chart" uri="{C3380CC4-5D6E-409C-BE32-E72D297353CC}">
                <c16:uniqueId val="{00000002-9421-4F2C-9D51-BE25188C070A}"/>
              </c:ext>
            </c:extLst>
          </c:dPt>
          <c:dPt>
            <c:idx val="3"/>
            <c:invertIfNegative val="0"/>
            <c:bubble3D val="0"/>
            <c:spPr>
              <a:solidFill>
                <a:srgbClr val="0070C0"/>
              </a:solidFill>
              <a:ln>
                <a:noFill/>
              </a:ln>
              <a:effectLst/>
            </c:spPr>
            <c:extLst>
              <c:ext xmlns:c16="http://schemas.microsoft.com/office/drawing/2014/chart" uri="{C3380CC4-5D6E-409C-BE32-E72D297353CC}">
                <c16:uniqueId val="{00000003-9421-4F2C-9D51-BE25188C070A}"/>
              </c:ext>
            </c:extLst>
          </c:dPt>
          <c:cat>
            <c:strRef>
              <c:f>FQ!$A$2:$A$5</c:f>
              <c:strCache>
                <c:ptCount val="4"/>
                <c:pt idx="0">
                  <c:v>Hokkaido</c:v>
                </c:pt>
                <c:pt idx="1">
                  <c:v>Aomori</c:v>
                </c:pt>
                <c:pt idx="2">
                  <c:v>Iwate</c:v>
                </c:pt>
                <c:pt idx="3">
                  <c:v>Saaz</c:v>
                </c:pt>
              </c:strCache>
            </c:strRef>
          </c:cat>
          <c:val>
            <c:numRef>
              <c:f>FQ!$B$2:$B$5</c:f>
              <c:numCache>
                <c:formatCode>General</c:formatCode>
                <c:ptCount val="4"/>
                <c:pt idx="0">
                  <c:v>137.30202081102618</c:v>
                </c:pt>
                <c:pt idx="1">
                  <c:v>149.78552297347539</c:v>
                </c:pt>
                <c:pt idx="2">
                  <c:v>166.95376057716354</c:v>
                </c:pt>
                <c:pt idx="3">
                  <c:v>159.48752074179674</c:v>
                </c:pt>
              </c:numCache>
            </c:numRef>
          </c:val>
          <c:extLst>
            <c:ext xmlns:c16="http://schemas.microsoft.com/office/drawing/2014/chart" uri="{C3380CC4-5D6E-409C-BE32-E72D297353CC}">
              <c16:uniqueId val="{00000000-B5C9-4611-A51E-23EF187C3E3F}"/>
            </c:ext>
          </c:extLst>
        </c:ser>
        <c:dLbls>
          <c:showLegendKey val="0"/>
          <c:showVal val="0"/>
          <c:showCatName val="0"/>
          <c:showSerName val="0"/>
          <c:showPercent val="0"/>
          <c:showBubbleSize val="0"/>
        </c:dLbls>
        <c:gapWidth val="219"/>
        <c:overlap val="-27"/>
        <c:axId val="508217432"/>
        <c:axId val="615709448"/>
      </c:barChart>
      <c:catAx>
        <c:axId val="5082174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15709448"/>
        <c:crosses val="autoZero"/>
        <c:auto val="1"/>
        <c:lblAlgn val="ctr"/>
        <c:lblOffset val="100"/>
        <c:noMultiLvlLbl val="0"/>
      </c:catAx>
      <c:valAx>
        <c:axId val="615709448"/>
        <c:scaling>
          <c:orientation val="minMax"/>
          <c:max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dirty="0">
                    <a:latin typeface="Arial" panose="020B0604020202020204" pitchFamily="34" charset="0"/>
                  </a:rPr>
                  <a:t>mg/kg</a:t>
                </a:r>
                <a:endParaRPr lang="ja-JP"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08217432"/>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b="1" dirty="0">
                <a:solidFill>
                  <a:schemeClr val="tx1"/>
                </a:solidFill>
              </a:rPr>
              <a:t>4MSP</a:t>
            </a:r>
          </a:p>
        </c:rich>
      </c:tx>
      <c:overlay val="0"/>
      <c:spPr>
        <a:noFill/>
        <a:ln>
          <a:noFill/>
        </a:ln>
        <a:effectLst/>
      </c:spPr>
      <c:txPr>
        <a:bodyPr rot="0" spcFirstLastPara="1" vertOverflow="ellipsis" vert="horz" wrap="square" anchor="ctr" anchorCtr="1"/>
        <a:lstStyle/>
        <a:p>
          <a:pPr>
            <a:defRPr lang="ja-JP"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ja-JP"/>
        </a:p>
      </c:txPr>
    </c:title>
    <c:autoTitleDeleted val="0"/>
    <c:plotArea>
      <c:layout/>
      <c:barChart>
        <c:barDir val="col"/>
        <c:grouping val="clustered"/>
        <c:varyColors val="0"/>
        <c:ser>
          <c:idx val="0"/>
          <c:order val="0"/>
          <c:tx>
            <c:strRef>
              <c:f>FQ!$D$1</c:f>
              <c:strCache>
                <c:ptCount val="1"/>
                <c:pt idx="0">
                  <c:v>4MSP</c:v>
                </c:pt>
              </c:strCache>
            </c:strRef>
          </c:tx>
          <c:spPr>
            <a:solidFill>
              <a:srgbClr val="92D05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0-83B3-4A58-9F5E-3C0350E7A97B}"/>
              </c:ext>
            </c:extLst>
          </c:dPt>
          <c:cat>
            <c:strRef>
              <c:f>FQ!$A$2:$A$5</c:f>
              <c:strCache>
                <c:ptCount val="4"/>
                <c:pt idx="0">
                  <c:v>Hokkaido</c:v>
                </c:pt>
                <c:pt idx="1">
                  <c:v>Aomori</c:v>
                </c:pt>
                <c:pt idx="2">
                  <c:v>Iwate</c:v>
                </c:pt>
                <c:pt idx="3">
                  <c:v>Saaz</c:v>
                </c:pt>
              </c:strCache>
            </c:strRef>
          </c:cat>
          <c:val>
            <c:numRef>
              <c:f>FQ!$D$2:$D$5</c:f>
              <c:numCache>
                <c:formatCode>General</c:formatCode>
                <c:ptCount val="4"/>
                <c:pt idx="0">
                  <c:v>34.66928418931542</c:v>
                </c:pt>
                <c:pt idx="1">
                  <c:v>21.005220883534136</c:v>
                </c:pt>
                <c:pt idx="2">
                  <c:v>23.924899598393576</c:v>
                </c:pt>
                <c:pt idx="3">
                  <c:v>27.425262406644698</c:v>
                </c:pt>
              </c:numCache>
            </c:numRef>
          </c:val>
          <c:extLst>
            <c:ext xmlns:c16="http://schemas.microsoft.com/office/drawing/2014/chart" uri="{C3380CC4-5D6E-409C-BE32-E72D297353CC}">
              <c16:uniqueId val="{00000000-62AC-47F9-8C7D-7642A8DC8BD0}"/>
            </c:ext>
          </c:extLst>
        </c:ser>
        <c:dLbls>
          <c:showLegendKey val="0"/>
          <c:showVal val="0"/>
          <c:showCatName val="0"/>
          <c:showSerName val="0"/>
          <c:showPercent val="0"/>
          <c:showBubbleSize val="0"/>
        </c:dLbls>
        <c:gapWidth val="219"/>
        <c:overlap val="-27"/>
        <c:axId val="581851264"/>
        <c:axId val="581851984"/>
      </c:barChart>
      <c:catAx>
        <c:axId val="58185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81851984"/>
        <c:crosses val="autoZero"/>
        <c:auto val="1"/>
        <c:lblAlgn val="ctr"/>
        <c:lblOffset val="100"/>
        <c:noMultiLvlLbl val="0"/>
      </c:catAx>
      <c:valAx>
        <c:axId val="58185198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tLang="ja-JP" dirty="0"/>
                  <a:t>µg/kg</a:t>
                </a:r>
                <a:endParaRPr lang="en-US" dirty="0"/>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8185126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r>
              <a:rPr lang="en-US" altLang="ja-JP" dirty="0">
                <a:latin typeface="Arial" panose="020B0604020202020204" pitchFamily="34" charset="0"/>
              </a:rPr>
              <a:t>3S4MP</a:t>
            </a:r>
          </a:p>
        </c:rich>
      </c:tx>
      <c:layout>
        <c:manualLayout>
          <c:xMode val="edge"/>
          <c:yMode val="edge"/>
          <c:x val="0.40826611228937459"/>
          <c:y val="1.7456996681796063E-2"/>
        </c:manualLayout>
      </c:layout>
      <c:overlay val="0"/>
      <c:spPr>
        <a:noFill/>
        <a:ln>
          <a:noFill/>
        </a:ln>
        <a:effectLst/>
      </c:spPr>
      <c:txPr>
        <a:bodyPr rot="0" spcFirstLastPara="1" vertOverflow="ellipsis" vert="horz" wrap="square" anchor="ctr" anchorCtr="1"/>
        <a:lstStyle/>
        <a:p>
          <a:pPr>
            <a:defRPr lang="ja-JP" sz="1800" b="1"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FQ!$E$1</c:f>
              <c:strCache>
                <c:ptCount val="1"/>
                <c:pt idx="0">
                  <c:v>3S4MP</c:v>
                </c:pt>
              </c:strCache>
            </c:strRef>
          </c:tx>
          <c:spPr>
            <a:solidFill>
              <a:srgbClr val="92D05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0-8B26-42E5-9219-476AA7D1D53D}"/>
              </c:ext>
            </c:extLst>
          </c:dPt>
          <c:cat>
            <c:strRef>
              <c:f>FQ!$A$2:$A$5</c:f>
              <c:strCache>
                <c:ptCount val="4"/>
                <c:pt idx="0">
                  <c:v>Hokkaido</c:v>
                </c:pt>
                <c:pt idx="1">
                  <c:v>Aomori</c:v>
                </c:pt>
                <c:pt idx="2">
                  <c:v>Iwate</c:v>
                </c:pt>
                <c:pt idx="3">
                  <c:v>Saaz</c:v>
                </c:pt>
              </c:strCache>
            </c:strRef>
          </c:cat>
          <c:val>
            <c:numRef>
              <c:f>FQ!$E$2:$E$5</c:f>
              <c:numCache>
                <c:formatCode>General</c:formatCode>
                <c:ptCount val="4"/>
                <c:pt idx="0">
                  <c:v>216.65858496249717</c:v>
                </c:pt>
                <c:pt idx="1">
                  <c:v>179.66666666666666</c:v>
                </c:pt>
                <c:pt idx="2">
                  <c:v>459.66666666666669</c:v>
                </c:pt>
                <c:pt idx="3">
                  <c:v>1291.5437941261837</c:v>
                </c:pt>
              </c:numCache>
            </c:numRef>
          </c:val>
          <c:extLst>
            <c:ext xmlns:c16="http://schemas.microsoft.com/office/drawing/2014/chart" uri="{C3380CC4-5D6E-409C-BE32-E72D297353CC}">
              <c16:uniqueId val="{00000000-6C8A-43FC-8144-461F4DDB3155}"/>
            </c:ext>
          </c:extLst>
        </c:ser>
        <c:dLbls>
          <c:showLegendKey val="0"/>
          <c:showVal val="0"/>
          <c:showCatName val="0"/>
          <c:showSerName val="0"/>
          <c:showPercent val="0"/>
          <c:showBubbleSize val="0"/>
        </c:dLbls>
        <c:gapWidth val="219"/>
        <c:overlap val="-27"/>
        <c:axId val="623793640"/>
        <c:axId val="623793280"/>
      </c:barChart>
      <c:catAx>
        <c:axId val="623793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23793280"/>
        <c:crosses val="autoZero"/>
        <c:auto val="1"/>
        <c:lblAlgn val="ctr"/>
        <c:lblOffset val="100"/>
        <c:noMultiLvlLbl val="0"/>
      </c:catAx>
      <c:valAx>
        <c:axId val="623793280"/>
        <c:scaling>
          <c:orientation val="minMax"/>
          <c:max val="1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dirty="0">
                    <a:latin typeface="Arial" panose="020B0604020202020204" pitchFamily="34" charset="0"/>
                  </a:rPr>
                  <a:t>µg/kg</a:t>
                </a:r>
                <a:endParaRPr lang="ja-JP"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623793640"/>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68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latin typeface="Arial" panose="020B0604020202020204" pitchFamily="34" charset="0"/>
              </a:rPr>
              <a:t>Geraniol</a:t>
            </a:r>
          </a:p>
        </c:rich>
      </c:tx>
      <c:layout>
        <c:manualLayout>
          <c:xMode val="edge"/>
          <c:yMode val="edge"/>
          <c:x val="0.39064411280262562"/>
          <c:y val="0"/>
        </c:manualLayout>
      </c:layout>
      <c:overlay val="0"/>
      <c:spPr>
        <a:noFill/>
        <a:ln>
          <a:noFill/>
        </a:ln>
        <a:effectLst/>
      </c:spPr>
      <c:txPr>
        <a:bodyPr rot="0" spcFirstLastPara="1" vertOverflow="ellipsis" vert="horz" wrap="square" anchor="ctr" anchorCtr="1"/>
        <a:lstStyle/>
        <a:p>
          <a:pPr>
            <a:defRPr lang="ja-JP" sz="16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FQ!$C$1</c:f>
              <c:strCache>
                <c:ptCount val="1"/>
                <c:pt idx="0">
                  <c:v>Geraniol</c:v>
                </c:pt>
              </c:strCache>
            </c:strRef>
          </c:tx>
          <c:spPr>
            <a:solidFill>
              <a:srgbClr val="92D050"/>
            </a:solidFill>
            <a:ln>
              <a:noFill/>
            </a:ln>
            <a:effectLst/>
          </c:spPr>
          <c:invertIfNegative val="0"/>
          <c:dPt>
            <c:idx val="3"/>
            <c:invertIfNegative val="0"/>
            <c:bubble3D val="0"/>
            <c:spPr>
              <a:solidFill>
                <a:srgbClr val="0070C0"/>
              </a:solidFill>
              <a:ln>
                <a:noFill/>
              </a:ln>
              <a:effectLst/>
            </c:spPr>
            <c:extLst>
              <c:ext xmlns:c16="http://schemas.microsoft.com/office/drawing/2014/chart" uri="{C3380CC4-5D6E-409C-BE32-E72D297353CC}">
                <c16:uniqueId val="{00000000-10E3-4AF9-ADF3-8CFC0BF7763A}"/>
              </c:ext>
            </c:extLst>
          </c:dPt>
          <c:cat>
            <c:strRef>
              <c:f>FQ!$A$2:$A$5</c:f>
              <c:strCache>
                <c:ptCount val="4"/>
                <c:pt idx="0">
                  <c:v>Hokkaido</c:v>
                </c:pt>
                <c:pt idx="1">
                  <c:v>Aomori</c:v>
                </c:pt>
                <c:pt idx="2">
                  <c:v>Iwate</c:v>
                </c:pt>
                <c:pt idx="3">
                  <c:v>Saaz</c:v>
                </c:pt>
              </c:strCache>
            </c:strRef>
          </c:cat>
          <c:val>
            <c:numRef>
              <c:f>FQ!$C$2:$C$5</c:f>
              <c:numCache>
                <c:formatCode>General</c:formatCode>
                <c:ptCount val="4"/>
                <c:pt idx="0">
                  <c:v>46.392661214043414</c:v>
                </c:pt>
                <c:pt idx="1">
                  <c:v>21.321818328675032</c:v>
                </c:pt>
                <c:pt idx="2">
                  <c:v>15.894443145757572</c:v>
                </c:pt>
                <c:pt idx="3">
                  <c:v>34.194485277384963</c:v>
                </c:pt>
              </c:numCache>
            </c:numRef>
          </c:val>
          <c:extLst>
            <c:ext xmlns:c16="http://schemas.microsoft.com/office/drawing/2014/chart" uri="{C3380CC4-5D6E-409C-BE32-E72D297353CC}">
              <c16:uniqueId val="{00000000-E9FC-4697-A3F9-7A6DC2F927E0}"/>
            </c:ext>
          </c:extLst>
        </c:ser>
        <c:dLbls>
          <c:showLegendKey val="0"/>
          <c:showVal val="0"/>
          <c:showCatName val="0"/>
          <c:showSerName val="0"/>
          <c:showPercent val="0"/>
          <c:showBubbleSize val="0"/>
        </c:dLbls>
        <c:gapWidth val="219"/>
        <c:overlap val="-27"/>
        <c:axId val="624238720"/>
        <c:axId val="624237640"/>
      </c:barChart>
      <c:catAx>
        <c:axId val="624238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4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624237640"/>
        <c:crosses val="autoZero"/>
        <c:auto val="1"/>
        <c:lblAlgn val="ctr"/>
        <c:lblOffset val="100"/>
        <c:noMultiLvlLbl val="0"/>
      </c:catAx>
      <c:valAx>
        <c:axId val="624237640"/>
        <c:scaling>
          <c:orientation val="minMax"/>
          <c:max val="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dirty="0">
                    <a:latin typeface="Arial" panose="020B0604020202020204" pitchFamily="34" charset="0"/>
                  </a:rPr>
                  <a:t>mg/kg</a:t>
                </a: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624238720"/>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400"/>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noFill/>
              <a:round/>
            </a:ln>
            <a:effectLst/>
          </c:spPr>
          <c:marker>
            <c:symbol val="circle"/>
            <c:size val="9"/>
            <c:spPr>
              <a:solidFill>
                <a:schemeClr val="accent1"/>
              </a:solidFill>
              <a:ln w="9525">
                <a:noFill/>
              </a:ln>
              <a:effectLst/>
            </c:spPr>
          </c:marker>
          <c:dPt>
            <c:idx val="0"/>
            <c:marker>
              <c:symbol val="circle"/>
              <c:size val="9"/>
              <c:spPr>
                <a:solidFill>
                  <a:srgbClr val="92D050"/>
                </a:solidFill>
                <a:ln w="9525">
                  <a:noFill/>
                </a:ln>
                <a:effectLst/>
              </c:spPr>
            </c:marker>
            <c:bubble3D val="0"/>
            <c:extLst>
              <c:ext xmlns:c16="http://schemas.microsoft.com/office/drawing/2014/chart" uri="{C3380CC4-5D6E-409C-BE32-E72D297353CC}">
                <c16:uniqueId val="{00000000-069E-452F-B369-12332428D781}"/>
              </c:ext>
            </c:extLst>
          </c:dPt>
          <c:dPt>
            <c:idx val="1"/>
            <c:marker>
              <c:symbol val="circle"/>
              <c:size val="9"/>
              <c:spPr>
                <a:solidFill>
                  <a:srgbClr val="92D050"/>
                </a:solidFill>
                <a:ln w="9525">
                  <a:noFill/>
                </a:ln>
                <a:effectLst/>
              </c:spPr>
            </c:marker>
            <c:bubble3D val="0"/>
            <c:extLst>
              <c:ext xmlns:c16="http://schemas.microsoft.com/office/drawing/2014/chart" uri="{C3380CC4-5D6E-409C-BE32-E72D297353CC}">
                <c16:uniqueId val="{00000001-069E-452F-B369-12332428D781}"/>
              </c:ext>
            </c:extLst>
          </c:dPt>
          <c:dPt>
            <c:idx val="2"/>
            <c:marker>
              <c:symbol val="circle"/>
              <c:size val="9"/>
              <c:spPr>
                <a:solidFill>
                  <a:srgbClr val="92D050"/>
                </a:solidFill>
                <a:ln w="9525">
                  <a:noFill/>
                </a:ln>
                <a:effectLst/>
              </c:spPr>
            </c:marker>
            <c:bubble3D val="0"/>
            <c:extLst>
              <c:ext xmlns:c16="http://schemas.microsoft.com/office/drawing/2014/chart" uri="{C3380CC4-5D6E-409C-BE32-E72D297353CC}">
                <c16:uniqueId val="{00000002-069E-452F-B369-12332428D781}"/>
              </c:ext>
            </c:extLst>
          </c:dPt>
          <c:dPt>
            <c:idx val="3"/>
            <c:marker>
              <c:symbol val="circle"/>
              <c:size val="9"/>
              <c:spPr>
                <a:solidFill>
                  <a:srgbClr val="92D050"/>
                </a:solidFill>
                <a:ln w="9525">
                  <a:noFill/>
                </a:ln>
                <a:effectLst/>
              </c:spPr>
            </c:marker>
            <c:bubble3D val="0"/>
            <c:extLst>
              <c:ext xmlns:c16="http://schemas.microsoft.com/office/drawing/2014/chart" uri="{C3380CC4-5D6E-409C-BE32-E72D297353CC}">
                <c16:uniqueId val="{00000003-069E-452F-B369-12332428D781}"/>
              </c:ext>
            </c:extLst>
          </c:dPt>
          <c:dPt>
            <c:idx val="4"/>
            <c:marker>
              <c:symbol val="circle"/>
              <c:size val="9"/>
              <c:spPr>
                <a:solidFill>
                  <a:srgbClr val="92D050"/>
                </a:solidFill>
                <a:ln w="9525">
                  <a:noFill/>
                </a:ln>
                <a:effectLst/>
              </c:spPr>
            </c:marker>
            <c:bubble3D val="0"/>
            <c:extLst>
              <c:ext xmlns:c16="http://schemas.microsoft.com/office/drawing/2014/chart" uri="{C3380CC4-5D6E-409C-BE32-E72D297353CC}">
                <c16:uniqueId val="{00000004-069E-452F-B369-12332428D781}"/>
              </c:ext>
            </c:extLst>
          </c:dPt>
          <c:dPt>
            <c:idx val="5"/>
            <c:marker>
              <c:symbol val="circle"/>
              <c:size val="9"/>
              <c:spPr>
                <a:solidFill>
                  <a:srgbClr val="92D050"/>
                </a:solidFill>
                <a:ln w="9525">
                  <a:noFill/>
                </a:ln>
                <a:effectLst/>
              </c:spPr>
            </c:marker>
            <c:bubble3D val="0"/>
            <c:extLst>
              <c:ext xmlns:c16="http://schemas.microsoft.com/office/drawing/2014/chart" uri="{C3380CC4-5D6E-409C-BE32-E72D297353CC}">
                <c16:uniqueId val="{00000005-069E-452F-B369-12332428D781}"/>
              </c:ext>
            </c:extLst>
          </c:dPt>
          <c:dPt>
            <c:idx val="6"/>
            <c:marker>
              <c:symbol val="circle"/>
              <c:size val="9"/>
              <c:spPr>
                <a:solidFill>
                  <a:srgbClr val="0070C0"/>
                </a:solidFill>
                <a:ln w="9525">
                  <a:noFill/>
                </a:ln>
                <a:effectLst/>
              </c:spPr>
            </c:marker>
            <c:bubble3D val="0"/>
            <c:extLst>
              <c:ext xmlns:c16="http://schemas.microsoft.com/office/drawing/2014/chart" uri="{C3380CC4-5D6E-409C-BE32-E72D297353CC}">
                <c16:uniqueId val="{00000006-069E-452F-B369-12332428D781}"/>
              </c:ext>
            </c:extLst>
          </c:dPt>
          <c:dPt>
            <c:idx val="7"/>
            <c:marker>
              <c:symbol val="circle"/>
              <c:size val="9"/>
              <c:spPr>
                <a:solidFill>
                  <a:srgbClr val="0070C0"/>
                </a:solidFill>
                <a:ln w="9525">
                  <a:noFill/>
                </a:ln>
                <a:effectLst/>
              </c:spPr>
            </c:marker>
            <c:bubble3D val="0"/>
            <c:extLst>
              <c:ext xmlns:c16="http://schemas.microsoft.com/office/drawing/2014/chart" uri="{C3380CC4-5D6E-409C-BE32-E72D297353CC}">
                <c16:uniqueId val="{00000007-069E-452F-B369-12332428D781}"/>
              </c:ext>
            </c:extLst>
          </c:dPt>
          <c:dPt>
            <c:idx val="8"/>
            <c:marker>
              <c:symbol val="circle"/>
              <c:size val="9"/>
              <c:spPr>
                <a:solidFill>
                  <a:srgbClr val="0070C0"/>
                </a:solidFill>
                <a:ln w="9525">
                  <a:noFill/>
                </a:ln>
                <a:effectLst/>
              </c:spPr>
            </c:marker>
            <c:bubble3D val="0"/>
            <c:extLst>
              <c:ext xmlns:c16="http://schemas.microsoft.com/office/drawing/2014/chart" uri="{C3380CC4-5D6E-409C-BE32-E72D297353CC}">
                <c16:uniqueId val="{00000008-069E-452F-B369-12332428D781}"/>
              </c:ext>
            </c:extLst>
          </c:dPt>
          <c:dPt>
            <c:idx val="9"/>
            <c:marker>
              <c:symbol val="circle"/>
              <c:size val="9"/>
              <c:spPr>
                <a:solidFill>
                  <a:srgbClr val="0070C0"/>
                </a:solidFill>
                <a:ln w="9525">
                  <a:noFill/>
                </a:ln>
                <a:effectLst/>
              </c:spPr>
            </c:marker>
            <c:bubble3D val="0"/>
            <c:extLst>
              <c:ext xmlns:c16="http://schemas.microsoft.com/office/drawing/2014/chart" uri="{C3380CC4-5D6E-409C-BE32-E72D297353CC}">
                <c16:uniqueId val="{00000009-069E-452F-B369-12332428D781}"/>
              </c:ext>
            </c:extLst>
          </c:dPt>
          <c:dPt>
            <c:idx val="10"/>
            <c:marker>
              <c:symbol val="circle"/>
              <c:size val="9"/>
              <c:spPr>
                <a:solidFill>
                  <a:srgbClr val="0070C0"/>
                </a:solidFill>
                <a:ln w="9525">
                  <a:noFill/>
                </a:ln>
                <a:effectLst/>
              </c:spPr>
            </c:marker>
            <c:bubble3D val="0"/>
            <c:extLst>
              <c:ext xmlns:c16="http://schemas.microsoft.com/office/drawing/2014/chart" uri="{C3380CC4-5D6E-409C-BE32-E72D297353CC}">
                <c16:uniqueId val="{0000000A-069E-452F-B369-12332428D781}"/>
              </c:ext>
            </c:extLst>
          </c:dPt>
          <c:dPt>
            <c:idx val="11"/>
            <c:marker>
              <c:symbol val="circle"/>
              <c:size val="9"/>
              <c:spPr>
                <a:solidFill>
                  <a:srgbClr val="0070C0"/>
                </a:solidFill>
                <a:ln w="9525">
                  <a:noFill/>
                </a:ln>
                <a:effectLst/>
              </c:spPr>
            </c:marker>
            <c:bubble3D val="0"/>
            <c:extLst>
              <c:ext xmlns:c16="http://schemas.microsoft.com/office/drawing/2014/chart" uri="{C3380CC4-5D6E-409C-BE32-E72D297353CC}">
                <c16:uniqueId val="{0000000B-069E-452F-B369-12332428D781}"/>
              </c:ext>
            </c:extLst>
          </c:dPt>
          <c:dPt>
            <c:idx val="12"/>
            <c:marker>
              <c:symbol val="circle"/>
              <c:size val="9"/>
              <c:spPr>
                <a:solidFill>
                  <a:srgbClr val="92D050"/>
                </a:solidFill>
                <a:ln w="9525">
                  <a:noFill/>
                </a:ln>
                <a:effectLst/>
              </c:spPr>
            </c:marker>
            <c:bubble3D val="0"/>
            <c:extLst>
              <c:ext xmlns:c16="http://schemas.microsoft.com/office/drawing/2014/chart" uri="{C3380CC4-5D6E-409C-BE32-E72D297353CC}">
                <c16:uniqueId val="{0000000C-069E-452F-B369-12332428D781}"/>
              </c:ext>
            </c:extLst>
          </c:dPt>
          <c:dPt>
            <c:idx val="13"/>
            <c:marker>
              <c:symbol val="circle"/>
              <c:size val="9"/>
              <c:spPr>
                <a:solidFill>
                  <a:srgbClr val="92D050"/>
                </a:solidFill>
                <a:ln w="9525">
                  <a:noFill/>
                </a:ln>
                <a:effectLst/>
              </c:spPr>
            </c:marker>
            <c:bubble3D val="0"/>
            <c:extLst>
              <c:ext xmlns:c16="http://schemas.microsoft.com/office/drawing/2014/chart" uri="{C3380CC4-5D6E-409C-BE32-E72D297353CC}">
                <c16:uniqueId val="{0000000D-069E-452F-B369-12332428D781}"/>
              </c:ext>
            </c:extLst>
          </c:dPt>
          <c:dPt>
            <c:idx val="14"/>
            <c:marker>
              <c:symbol val="circle"/>
              <c:size val="9"/>
              <c:spPr>
                <a:solidFill>
                  <a:srgbClr val="92D050"/>
                </a:solidFill>
                <a:ln w="9525">
                  <a:noFill/>
                </a:ln>
                <a:effectLst/>
              </c:spPr>
            </c:marker>
            <c:bubble3D val="0"/>
            <c:extLst>
              <c:ext xmlns:c16="http://schemas.microsoft.com/office/drawing/2014/chart" uri="{C3380CC4-5D6E-409C-BE32-E72D297353CC}">
                <c16:uniqueId val="{0000000E-069E-452F-B369-12332428D781}"/>
              </c:ext>
            </c:extLst>
          </c:dPt>
          <c:xVal>
            <c:numRef>
              <c:f>散布図!$H$3:$V$3</c:f>
              <c:numCache>
                <c:formatCode>General</c:formatCode>
                <c:ptCount val="15"/>
                <c:pt idx="0">
                  <c:v>70</c:v>
                </c:pt>
                <c:pt idx="1">
                  <c:v>50.148207490486676</c:v>
                </c:pt>
                <c:pt idx="2">
                  <c:v>133.40960451977401</c:v>
                </c:pt>
                <c:pt idx="3">
                  <c:v>228.30781311346684</c:v>
                </c:pt>
                <c:pt idx="4">
                  <c:v>73.533702947184125</c:v>
                </c:pt>
                <c:pt idx="5">
                  <c:v>88.143024162120042</c:v>
                </c:pt>
                <c:pt idx="6">
                  <c:v>42</c:v>
                </c:pt>
                <c:pt idx="7">
                  <c:v>45.7</c:v>
                </c:pt>
                <c:pt idx="8">
                  <c:v>57.275153456098209</c:v>
                </c:pt>
                <c:pt idx="9">
                  <c:v>48.488417746368299</c:v>
                </c:pt>
                <c:pt idx="10">
                  <c:v>19.106490587243609</c:v>
                </c:pt>
                <c:pt idx="11">
                  <c:v>18.405669314778127</c:v>
                </c:pt>
                <c:pt idx="12" formatCode="0.0">
                  <c:v>78.812450954747575</c:v>
                </c:pt>
                <c:pt idx="13" formatCode="0.0">
                  <c:v>26.439818521483851</c:v>
                </c:pt>
                <c:pt idx="14" formatCode="0.0">
                  <c:v>110.12956419316842</c:v>
                </c:pt>
              </c:numCache>
            </c:numRef>
          </c:xVal>
          <c:yVal>
            <c:numRef>
              <c:f>散布図!$H$4:$V$4</c:f>
              <c:numCache>
                <c:formatCode>General</c:formatCode>
                <c:ptCount val="15"/>
                <c:pt idx="0">
                  <c:v>13</c:v>
                </c:pt>
                <c:pt idx="1">
                  <c:v>20.171635049683829</c:v>
                </c:pt>
                <c:pt idx="2">
                  <c:v>52.090069284064668</c:v>
                </c:pt>
                <c:pt idx="3">
                  <c:v>189.80853586247778</c:v>
                </c:pt>
                <c:pt idx="4">
                  <c:v>84.476190476190467</c:v>
                </c:pt>
                <c:pt idx="5">
                  <c:v>52.343470483005376</c:v>
                </c:pt>
                <c:pt idx="6">
                  <c:v>622</c:v>
                </c:pt>
                <c:pt idx="7">
                  <c:v>494.4</c:v>
                </c:pt>
                <c:pt idx="8">
                  <c:v>638.34498030634563</c:v>
                </c:pt>
                <c:pt idx="9">
                  <c:v>1017.9205690574984</c:v>
                </c:pt>
                <c:pt idx="10">
                  <c:v>113.16195569136745</c:v>
                </c:pt>
                <c:pt idx="11">
                  <c:v>352.06522048738901</c:v>
                </c:pt>
                <c:pt idx="12" formatCode="0.0">
                  <c:v>37.709995307367429</c:v>
                </c:pt>
                <c:pt idx="13" formatCode="0.0">
                  <c:v>12.32871772428884</c:v>
                </c:pt>
                <c:pt idx="14" formatCode="0.0">
                  <c:v>226.61351511558979</c:v>
                </c:pt>
              </c:numCache>
            </c:numRef>
          </c:yVal>
          <c:smooth val="0"/>
          <c:extLst>
            <c:ext xmlns:c16="http://schemas.microsoft.com/office/drawing/2014/chart" uri="{C3380CC4-5D6E-409C-BE32-E72D297353CC}">
              <c16:uniqueId val="{0000000F-069E-452F-B369-12332428D781}"/>
            </c:ext>
          </c:extLst>
        </c:ser>
        <c:dLbls>
          <c:showLegendKey val="0"/>
          <c:showVal val="0"/>
          <c:showCatName val="0"/>
          <c:showSerName val="0"/>
          <c:showPercent val="0"/>
          <c:showBubbleSize val="0"/>
        </c:dLbls>
        <c:axId val="513711032"/>
        <c:axId val="513721856"/>
      </c:scatterChart>
      <c:valAx>
        <c:axId val="51371103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4MSP</a:t>
                </a:r>
                <a:r>
                  <a:rPr lang="ja-JP" altLang="en-US" sz="1400" dirty="0">
                    <a:latin typeface="Arial" panose="020B0604020202020204" pitchFamily="34" charset="0"/>
                  </a:rPr>
                  <a:t>（</a:t>
                </a:r>
                <a:r>
                  <a:rPr lang="en-US" altLang="ja-JP" sz="1400" dirty="0">
                    <a:latin typeface="Arial" panose="020B0604020202020204" pitchFamily="34" charset="0"/>
                  </a:rPr>
                  <a:t>µg/kg</a:t>
                </a:r>
                <a:r>
                  <a:rPr lang="ja-JP" altLang="en-US" sz="1400" dirty="0">
                    <a:latin typeface="Arial" panose="020B0604020202020204" pitchFamily="34" charset="0"/>
                  </a:rPr>
                  <a:t>）</a:t>
                </a:r>
              </a:p>
            </c:rich>
          </c:tx>
          <c:overlay val="0"/>
          <c:spPr>
            <a:noFill/>
            <a:ln>
              <a:noFill/>
            </a:ln>
            <a:effectLst/>
          </c:spPr>
          <c:txPr>
            <a:bodyPr rot="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13721856"/>
        <c:crosses val="autoZero"/>
        <c:crossBetween val="midCat"/>
      </c:valAx>
      <c:valAx>
        <c:axId val="51372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r>
                  <a:rPr lang="en-US" altLang="ja-JP" sz="1400" dirty="0">
                    <a:latin typeface="Arial" panose="020B0604020202020204" pitchFamily="34" charset="0"/>
                  </a:rPr>
                  <a:t>3S4MP</a:t>
                </a:r>
                <a:r>
                  <a:rPr lang="ja-JP" altLang="en-US" sz="1400" dirty="0">
                    <a:latin typeface="Arial" panose="020B0604020202020204" pitchFamily="34" charset="0"/>
                  </a:rPr>
                  <a:t>（</a:t>
                </a:r>
                <a:r>
                  <a:rPr lang="en-US" altLang="ja-JP" sz="1400" dirty="0">
                    <a:latin typeface="Arial" panose="020B0604020202020204" pitchFamily="34" charset="0"/>
                  </a:rPr>
                  <a:t>µg/kg</a:t>
                </a:r>
                <a:r>
                  <a:rPr lang="ja-JP" altLang="en-US" sz="1400" dirty="0">
                    <a:latin typeface="Arial" panose="020B0604020202020204" pitchFamily="34" charset="0"/>
                  </a:rPr>
                  <a:t>）</a:t>
                </a:r>
                <a:endParaRPr lang="en-US" altLang="ja-JP" sz="1400" dirty="0">
                  <a:latin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lang="ja-JP"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ja-JP"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ja-JP"/>
          </a:p>
        </c:txPr>
        <c:crossAx val="51371103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0.64032</cdr:x>
      <cdr:y>0.8036</cdr:y>
    </cdr:from>
    <cdr:to>
      <cdr:x>0.90891</cdr:x>
      <cdr:y>0.89676</cdr:y>
    </cdr:to>
    <cdr:sp macro="" textlink="">
      <cdr:nvSpPr>
        <cdr:cNvPr id="3" name="正方形/長方形 2">
          <a:extLst xmlns:a="http://schemas.openxmlformats.org/drawingml/2006/main">
            <a:ext uri="{FF2B5EF4-FFF2-40B4-BE49-F238E27FC236}">
              <a16:creationId xmlns:a16="http://schemas.microsoft.com/office/drawing/2014/main" id="{3F180A1F-8AC2-BD65-DD6F-2125409EBCD2}"/>
            </a:ext>
          </a:extLst>
        </cdr:cNvPr>
        <cdr:cNvSpPr/>
      </cdr:nvSpPr>
      <cdr:spPr>
        <a:xfrm xmlns:a="http://schemas.openxmlformats.org/drawingml/2006/main" flipH="1">
          <a:off x="4612615" y="3378155"/>
          <a:ext cx="1934828" cy="391624"/>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a:latin typeface="Arial" panose="020B0604020202020204" pitchFamily="34" charset="0"/>
              <a:cs typeface="Arial" panose="020B0604020202020204" pitchFamily="34" charset="0"/>
            </a:rPr>
            <a:t>**; </a:t>
          </a:r>
          <a:r>
            <a:rPr lang="en-US" altLang="ja-JP" sz="1800" i="1" dirty="0">
              <a:latin typeface="Arial" panose="020B0604020202020204" pitchFamily="34" charset="0"/>
              <a:cs typeface="Arial" panose="020B0604020202020204" pitchFamily="34" charset="0"/>
            </a:rPr>
            <a:t>P</a:t>
          </a:r>
          <a:r>
            <a:rPr lang="ja-JP" altLang="en-US"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&lt; 0.01</a:t>
          </a:r>
          <a:endParaRPr lang="ja-JP" alt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0.64919</cdr:x>
      <cdr:y>0.73629</cdr:y>
    </cdr:from>
    <cdr:to>
      <cdr:x>0.91778</cdr:x>
      <cdr:y>0.82945</cdr:y>
    </cdr:to>
    <cdr:sp macro="" textlink="">
      <cdr:nvSpPr>
        <cdr:cNvPr id="2" name="正方形/長方形 1">
          <a:extLst xmlns:a="http://schemas.openxmlformats.org/drawingml/2006/main">
            <a:ext uri="{FF2B5EF4-FFF2-40B4-BE49-F238E27FC236}">
              <a16:creationId xmlns:a16="http://schemas.microsoft.com/office/drawing/2014/main" id="{347524AC-F757-92EC-C94A-71296B317691}"/>
            </a:ext>
          </a:extLst>
        </cdr:cNvPr>
        <cdr:cNvSpPr/>
      </cdr:nvSpPr>
      <cdr:spPr>
        <a:xfrm xmlns:a="http://schemas.openxmlformats.org/drawingml/2006/main" flipH="1">
          <a:off x="4676504" y="3095198"/>
          <a:ext cx="1934828" cy="391625"/>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800" dirty="0">
              <a:latin typeface="Arial" panose="020B0604020202020204" pitchFamily="34" charset="0"/>
              <a:cs typeface="Arial" panose="020B0604020202020204" pitchFamily="34" charset="0"/>
            </a:rPr>
            <a:t>*</a:t>
          </a:r>
          <a:r>
            <a:rPr lang="en-US" altLang="ja-JP" sz="1800" dirty="0">
              <a:latin typeface="Arial" panose="020B0604020202020204" pitchFamily="34" charset="0"/>
              <a:cs typeface="Arial" panose="020B0604020202020204" pitchFamily="34" charset="0"/>
            </a:rPr>
            <a:t>; </a:t>
          </a:r>
          <a:r>
            <a:rPr lang="en-US" altLang="ja-JP" sz="1800" i="1" dirty="0">
              <a:latin typeface="Arial" panose="020B0604020202020204" pitchFamily="34" charset="0"/>
              <a:cs typeface="Arial" panose="020B0604020202020204" pitchFamily="34" charset="0"/>
            </a:rPr>
            <a:t>P</a:t>
          </a:r>
          <a:r>
            <a:rPr lang="ja-JP" altLang="en-US" sz="1800" dirty="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&lt; 0.05</a:t>
          </a:r>
          <a:endParaRPr lang="ja-JP" altLang="en-US" sz="28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0.59981</cdr:x>
      <cdr:y>0.75489</cdr:y>
    </cdr:from>
    <cdr:to>
      <cdr:x>0.8668</cdr:x>
      <cdr:y>0.8458</cdr:y>
    </cdr:to>
    <cdr:sp macro="" textlink="">
      <cdr:nvSpPr>
        <cdr:cNvPr id="2" name="正方形/長方形 1">
          <a:extLst xmlns:a="http://schemas.openxmlformats.org/drawingml/2006/main">
            <a:ext uri="{FF2B5EF4-FFF2-40B4-BE49-F238E27FC236}">
              <a16:creationId xmlns:a16="http://schemas.microsoft.com/office/drawing/2014/main" id="{74662B68-816A-8C37-8BED-85FF345AC054}"/>
            </a:ext>
          </a:extLst>
        </cdr:cNvPr>
        <cdr:cNvSpPr/>
      </cdr:nvSpPr>
      <cdr:spPr>
        <a:xfrm xmlns:a="http://schemas.openxmlformats.org/drawingml/2006/main" flipH="1">
          <a:off x="5378912" y="4628549"/>
          <a:ext cx="2394280" cy="55740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dirty="0">
              <a:latin typeface="Arial" panose="020B0604020202020204" pitchFamily="34" charset="0"/>
              <a:cs typeface="Arial" panose="020B0604020202020204" pitchFamily="34" charset="0"/>
            </a:rPr>
            <a:t>*</a:t>
          </a:r>
          <a:r>
            <a:rPr lang="en-US" altLang="ja-JP" dirty="0">
              <a:latin typeface="Arial" panose="020B0604020202020204" pitchFamily="34" charset="0"/>
              <a:cs typeface="Arial" panose="020B0604020202020204" pitchFamily="34" charset="0"/>
            </a:rPr>
            <a:t>; </a:t>
          </a:r>
          <a:r>
            <a:rPr lang="en-US" altLang="ja-JP" i="1" dirty="0">
              <a:latin typeface="Arial" panose="020B0604020202020204" pitchFamily="34" charset="0"/>
              <a:cs typeface="Arial" panose="020B0604020202020204" pitchFamily="34" charset="0"/>
            </a:rPr>
            <a:t>P</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&lt; 0.05</a:t>
          </a:r>
          <a:endParaRPr lang="ja-JP" altLang="en-US" sz="16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Unicode MS" panose="020B0604020202020204" pitchFamily="50" charset="-128"/>
                <a:ea typeface="Arial Unicode MS" panose="020B0604020202020204" pitchFamily="50" charset="-128"/>
              </a:defRPr>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Unicode MS" panose="020B0604020202020204" pitchFamily="50" charset="-128"/>
                <a:ea typeface="Arial Unicode MS" panose="020B0604020202020204" pitchFamily="50" charset="-128"/>
              </a:defRPr>
            </a:lvl1pPr>
          </a:lstStyle>
          <a:p>
            <a:fld id="{3000E05B-A69E-4191-B141-C10BF1F6477C}" type="datetimeFigureOut">
              <a:rPr kumimoji="1" lang="ja-JP" altLang="en-US" smtClean="0"/>
              <a:pPr/>
              <a:t>2023/9/21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Unicode MS" panose="020B0604020202020204" pitchFamily="50" charset="-128"/>
                <a:ea typeface="Arial Unicode MS" panose="020B0604020202020204"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Unicode MS" panose="020B0604020202020204" pitchFamily="50" charset="-128"/>
                <a:ea typeface="Arial Unicode MS" panose="020B0604020202020204" pitchFamily="50" charset="-128"/>
              </a:defRPr>
            </a:lvl1pPr>
          </a:lstStyle>
          <a:p>
            <a:fld id="{A8168506-9BF4-48FC-9803-CC49BB7E9649}" type="slidenum">
              <a:rPr kumimoji="1" lang="ja-JP" altLang="en-US" smtClean="0"/>
              <a:pPr/>
              <a:t>‹#›</a:t>
            </a:fld>
            <a:endParaRPr kumimoji="1" lang="ja-JP" altLang="en-US"/>
          </a:p>
        </p:txBody>
      </p:sp>
    </p:spTree>
    <p:extLst>
      <p:ext uri="{BB962C8B-B14F-4D97-AF65-F5344CB8AC3E}">
        <p14:creationId xmlns:p14="http://schemas.microsoft.com/office/powerpoint/2010/main" val="2425182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1pPr>
    <a:lvl2pPr marL="4572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2pPr>
    <a:lvl3pPr marL="9144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3pPr>
    <a:lvl4pPr marL="13716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4pPr>
    <a:lvl5pPr marL="1828800" algn="l" defTabSz="914400" rtl="0" eaLnBrk="1" latinLnBrk="0" hangingPunct="1">
      <a:defRPr kumimoji="1" sz="1200" kern="1200">
        <a:solidFill>
          <a:schemeClr val="tx1"/>
        </a:solidFill>
        <a:latin typeface="Arial Unicode MS" panose="020B0604020202020204" pitchFamily="50" charset="-128"/>
        <a:ea typeface="Arial Unicode MS" panose="020B060402020202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having me here. I </a:t>
            </a:r>
            <a:r>
              <a:rPr lang="en-US" b="1" dirty="0"/>
              <a:t>appreciate</a:t>
            </a:r>
            <a:r>
              <a:rPr lang="en-US" dirty="0"/>
              <a:t> the opportunity to speak to you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name is Yuto Furukawa. </a:t>
            </a:r>
            <a:r>
              <a:rPr lang="en-US" b="1" dirty="0"/>
              <a:t>I’m a hop assistant breeder at the Crop Research Laboratories in</a:t>
            </a:r>
            <a:r>
              <a:rPr lang="en-US" altLang="ja-JP" b="1" dirty="0"/>
              <a:t> Sapporo Breweries.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And</a:t>
            </a:r>
            <a:r>
              <a:rPr lang="en-US" dirty="0"/>
              <a:t> today, I will present my </a:t>
            </a:r>
            <a:r>
              <a:rPr lang="en-US" b="1" dirty="0"/>
              <a:t>findings</a:t>
            </a:r>
            <a:r>
              <a:rPr lang="en-US" dirty="0"/>
              <a:t> on</a:t>
            </a:r>
            <a:r>
              <a:rPr lang="en-US" altLang="ja-JP" dirty="0"/>
              <a:t> “terroir” effects in hops.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0666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a:t>
            </a:r>
            <a:r>
              <a:rPr kumimoji="1" lang="en-US" altLang="ja-JP" b="1" dirty="0"/>
              <a:t>the current</a:t>
            </a:r>
            <a:r>
              <a:rPr kumimoji="1" lang="en-US" altLang="ja-JP" dirty="0"/>
              <a:t> study, we </a:t>
            </a:r>
            <a:r>
              <a:rPr kumimoji="1" lang="en-US" altLang="ja-JP" b="1" dirty="0"/>
              <a:t>mainly</a:t>
            </a:r>
            <a:r>
              <a:rPr kumimoji="1" lang="en-US" altLang="ja-JP" dirty="0"/>
              <a:t> focused on  4-methyl-4-sulfanylpentan-2-one (hereafter </a:t>
            </a:r>
            <a:r>
              <a:rPr kumimoji="1" lang="en-US" altLang="ja-JP" b="1" dirty="0"/>
              <a:t>referred to as</a:t>
            </a:r>
            <a:r>
              <a:rPr kumimoji="1" lang="en-US" altLang="ja-JP" dirty="0"/>
              <a:t> 4MSP) and 3-sulfanyl-4-methylpentan-1-ol (hereafter </a:t>
            </a:r>
            <a:r>
              <a:rPr kumimoji="1" lang="en-US" altLang="ja-JP" b="1" dirty="0"/>
              <a:t>referred to </a:t>
            </a:r>
            <a:r>
              <a:rPr kumimoji="1" lang="en-US" altLang="ja-JP" dirty="0"/>
              <a:t>as 3S4MP). 4MSP has </a:t>
            </a:r>
            <a:r>
              <a:rPr kumimoji="1" lang="en-US" altLang="ja-JP" b="1" dirty="0"/>
              <a:t>an</a:t>
            </a:r>
            <a:r>
              <a:rPr kumimoji="1" lang="en-US" altLang="ja-JP" dirty="0"/>
              <a:t> extremely low flavor threshold of 1.2 ng/L in beer, </a:t>
            </a:r>
            <a:r>
              <a:rPr kumimoji="1" lang="en-US" altLang="ja-JP" b="1" dirty="0"/>
              <a:t>with a</a:t>
            </a:r>
            <a:r>
              <a:rPr kumimoji="1" lang="en-US" altLang="ja-JP" dirty="0"/>
              <a:t> black currant-like odor. 3S4MP also has </a:t>
            </a:r>
            <a:r>
              <a:rPr kumimoji="1" lang="en-US" altLang="ja-JP" b="1" dirty="0"/>
              <a:t>a</a:t>
            </a:r>
            <a:r>
              <a:rPr kumimoji="1" lang="en-US" altLang="ja-JP" dirty="0"/>
              <a:t> very low flavor threshold of 40 ng/L </a:t>
            </a:r>
            <a:r>
              <a:rPr kumimoji="1" lang="en-US" altLang="ja-JP" b="1" dirty="0"/>
              <a:t>with a Grapefruit-like aroma</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057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ja-JP" altLang="en-US" dirty="0"/>
              <a:t> </a:t>
            </a:r>
            <a:r>
              <a:rPr kumimoji="1" lang="en-US" altLang="ja-JP" dirty="0"/>
              <a:t>slide </a:t>
            </a:r>
            <a:r>
              <a:rPr kumimoji="1" lang="en-US" altLang="ja-JP" b="1" dirty="0"/>
              <a:t>outlines</a:t>
            </a:r>
            <a:r>
              <a:rPr kumimoji="1" lang="en-US" altLang="ja-JP" dirty="0"/>
              <a:t> </a:t>
            </a:r>
            <a:r>
              <a:rPr kumimoji="1" lang="en-US" altLang="ja-JP" b="1" dirty="0"/>
              <a:t>the</a:t>
            </a:r>
            <a:r>
              <a:rPr kumimoji="1" lang="en-US" altLang="ja-JP" dirty="0"/>
              <a:t> aims of</a:t>
            </a:r>
            <a:r>
              <a:rPr kumimoji="1" lang="en-US" altLang="ja-JP" b="1" dirty="0"/>
              <a:t> our</a:t>
            </a:r>
            <a:r>
              <a:rPr kumimoji="1" lang="en-US" altLang="ja-JP" dirty="0"/>
              <a:t> study.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Firstly, I will talk about the</a:t>
            </a:r>
            <a:r>
              <a:rPr kumimoji="1" lang="en-US" altLang="ja-JP" dirty="0"/>
              <a:t> </a:t>
            </a:r>
            <a:r>
              <a:rPr kumimoji="1" lang="en-US" altLang="ja-JP" sz="1200" dirty="0">
                <a:solidFill>
                  <a:schemeClr val="tx1"/>
                </a:solidFill>
                <a:cs typeface="Arial"/>
              </a:rPr>
              <a:t>investigation of volatile thiols</a:t>
            </a:r>
            <a:r>
              <a:rPr kumimoji="1" lang="ja-JP" altLang="en-US" sz="1200" dirty="0">
                <a:solidFill>
                  <a:schemeClr val="tx1"/>
                </a:solidFill>
                <a:cs typeface="Arial"/>
              </a:rPr>
              <a:t> </a:t>
            </a:r>
            <a:r>
              <a:rPr kumimoji="1" lang="en-US" altLang="ja-JP" sz="1200" dirty="0">
                <a:solidFill>
                  <a:schemeClr val="tx1"/>
                </a:solidFill>
                <a:cs typeface="Arial"/>
              </a:rPr>
              <a:t>in</a:t>
            </a:r>
            <a:r>
              <a:rPr kumimoji="1" lang="ja-JP" altLang="en-US" sz="1200" dirty="0">
                <a:solidFill>
                  <a:schemeClr val="tx1"/>
                </a:solidFill>
                <a:cs typeface="Arial"/>
              </a:rPr>
              <a:t> </a:t>
            </a:r>
            <a:r>
              <a:rPr kumimoji="1" lang="en-US" altLang="ja-JP" sz="1200" dirty="0">
                <a:solidFill>
                  <a:schemeClr val="tx1"/>
                </a:solidFill>
                <a:cs typeface="Arial"/>
              </a:rPr>
              <a:t>hops grown in different regions.</a:t>
            </a:r>
            <a:endParaRPr lang="en-US" altLang="ja-JP" sz="1200" dirty="0">
              <a:solidFill>
                <a:schemeClr val="tx1"/>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After that, I will cover the</a:t>
            </a:r>
            <a:r>
              <a:rPr kumimoji="1" lang="en-US" altLang="ja-JP" dirty="0"/>
              <a:t> </a:t>
            </a:r>
            <a:r>
              <a:rPr kumimoji="1" lang="en-US" altLang="ja-JP" sz="1200" dirty="0">
                <a:solidFill>
                  <a:schemeClr val="tx1"/>
                </a:solidFill>
                <a:cs typeface="Arial"/>
              </a:rPr>
              <a:t>characterization of test beers using hops grown in different regions.</a:t>
            </a:r>
            <a:endParaRPr lang="en-US" altLang="ja-JP" sz="1200" dirty="0">
              <a:solidFill>
                <a:schemeClr val="tx1"/>
              </a:solidFill>
              <a:cs typeface="Arial"/>
            </a:endParaRPr>
          </a:p>
          <a:p>
            <a:endParaRPr kumimoji="1" lang="en-US" altLang="ja-JP" b="1" dirty="0"/>
          </a:p>
          <a:p>
            <a:r>
              <a:rPr kumimoji="1" lang="en-US" altLang="ja-JP" b="1" dirty="0"/>
              <a:t>Now, the question remains: </a:t>
            </a:r>
            <a:r>
              <a:rPr kumimoji="1" lang="en-US" altLang="ja-JP" dirty="0"/>
              <a:t>if we </a:t>
            </a:r>
            <a:r>
              <a:rPr kumimoji="1" lang="en-US" altLang="ja-JP" b="1" dirty="0"/>
              <a:t>achieve these goals</a:t>
            </a:r>
            <a:r>
              <a:rPr kumimoji="1" lang="en-US" altLang="ja-JP" dirty="0"/>
              <a:t>, will we be able to find the “terroir” effect in hops?</a:t>
            </a:r>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t>11</a:t>
            </a:fld>
            <a:endParaRPr kumimoji="1" lang="ja-JP" altLang="en-US"/>
          </a:p>
        </p:txBody>
      </p:sp>
    </p:spTree>
    <p:extLst>
      <p:ext uri="{BB962C8B-B14F-4D97-AF65-F5344CB8AC3E}">
        <p14:creationId xmlns:p14="http://schemas.microsoft.com/office/powerpoint/2010/main" val="257448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Now</a:t>
            </a:r>
            <a:r>
              <a:rPr kumimoji="1" lang="en-US" altLang="ja-JP" dirty="0"/>
              <a:t>, I’d like to tell you about </a:t>
            </a:r>
            <a:r>
              <a:rPr kumimoji="1" lang="en-US" altLang="ja-JP" b="1" dirty="0"/>
              <a:t>the </a:t>
            </a:r>
            <a:r>
              <a:rPr kumimoji="1" lang="en-US" altLang="ja-JP" dirty="0"/>
              <a:t>materials and method </a:t>
            </a:r>
            <a:r>
              <a:rPr kumimoji="1" lang="en-US" altLang="ja-JP" b="1" dirty="0"/>
              <a:t>used in this study</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t>12</a:t>
            </a:fld>
            <a:endParaRPr kumimoji="1" lang="ja-JP" altLang="en-US"/>
          </a:p>
        </p:txBody>
      </p:sp>
    </p:spTree>
    <p:extLst>
      <p:ext uri="{BB962C8B-B14F-4D97-AF65-F5344CB8AC3E}">
        <p14:creationId xmlns:p14="http://schemas.microsoft.com/office/powerpoint/2010/main" val="248838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In our study, we have considered three distinctive hop varieties, namely </a:t>
            </a:r>
            <a:r>
              <a:rPr kumimoji="1" lang="en-US" altLang="ja-JP" dirty="0"/>
              <a:t>Furano </a:t>
            </a:r>
            <a:r>
              <a:rPr kumimoji="1" lang="en-US" altLang="ja-JP" b="1" dirty="0"/>
              <a:t>Magical</a:t>
            </a:r>
            <a:r>
              <a:rPr kumimoji="1" lang="en-US" altLang="ja-JP" dirty="0"/>
              <a:t>, Furano Queen, and Sorachi Ace</a:t>
            </a:r>
            <a:r>
              <a:rPr kumimoji="1" lang="en-US" altLang="ja-JP" b="1" dirty="0"/>
              <a:t>, all bred </a:t>
            </a:r>
            <a:r>
              <a:rPr kumimoji="1" lang="en-US" altLang="ja-JP" dirty="0"/>
              <a:t>by Sapporo Breweries.</a:t>
            </a:r>
            <a:r>
              <a:rPr kumimoji="1" lang="ja-JP" altLang="en-US" dirty="0"/>
              <a:t>　</a:t>
            </a:r>
            <a:endParaRPr kumimoji="1" lang="en-US" altLang="ja-JP" dirty="0"/>
          </a:p>
          <a:p>
            <a:r>
              <a:rPr kumimoji="1" lang="en-US" altLang="ja-JP" dirty="0"/>
              <a:t>Each variety </a:t>
            </a:r>
            <a:r>
              <a:rPr kumimoji="1" lang="en-US" altLang="ja-JP" b="1" dirty="0"/>
              <a:t>was</a:t>
            </a:r>
            <a:r>
              <a:rPr kumimoji="1" lang="en-US" altLang="ja-JP" dirty="0"/>
              <a:t> </a:t>
            </a:r>
            <a:r>
              <a:rPr kumimoji="1" lang="en-US" altLang="ja-JP" b="1" dirty="0"/>
              <a:t>cultivated</a:t>
            </a:r>
            <a:r>
              <a:rPr kumimoji="1" lang="en-US" altLang="ja-JP" dirty="0"/>
              <a:t> in multiple growing regions. </a:t>
            </a:r>
            <a:r>
              <a:rPr kumimoji="1" lang="ja-JP" altLang="en-US" dirty="0"/>
              <a:t>　</a:t>
            </a:r>
            <a:endParaRPr kumimoji="1" lang="en-IN" altLang="ja-JP" dirty="0"/>
          </a:p>
          <a:p>
            <a:endParaRPr kumimoji="1" lang="en-IN"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Furano Magical</a:t>
            </a:r>
            <a:r>
              <a:rPr kumimoji="1" lang="ja-JP" altLang="en-US" dirty="0"/>
              <a:t> </a:t>
            </a:r>
            <a:r>
              <a:rPr kumimoji="1" lang="en-US" altLang="ja-JP" dirty="0"/>
              <a:t>was harvested in Hokkaido in Japan and </a:t>
            </a:r>
            <a:r>
              <a:rPr kumimoji="1" lang="en-US" altLang="ja-JP" b="1" dirty="0"/>
              <a:t>the </a:t>
            </a:r>
            <a:r>
              <a:rPr kumimoji="1" lang="en-US" altLang="ja-JP" dirty="0"/>
              <a:t>Czech </a:t>
            </a:r>
            <a:r>
              <a:rPr kumimoji="1" lang="en-US" altLang="ja-JP" b="1" dirty="0"/>
              <a:t>Re</a:t>
            </a:r>
            <a:r>
              <a:rPr kumimoji="1" lang="en-US" altLang="ja-JP" b="0" dirty="0"/>
              <a:t>public</a:t>
            </a:r>
            <a:r>
              <a:rPr kumimoji="1" lang="en-US" altLang="ja-JP" b="1" dirty="0"/>
              <a:t>,</a:t>
            </a:r>
            <a:r>
              <a:rPr kumimoji="1" lang="en-US" altLang="ja-JP" dirty="0"/>
              <a:t> </a:t>
            </a:r>
            <a:r>
              <a:rPr kumimoji="1" lang="en-US" altLang="ja-JP" b="1" dirty="0"/>
              <a:t>while </a:t>
            </a:r>
            <a:r>
              <a:rPr kumimoji="1" lang="en-US" altLang="ja-JP" dirty="0"/>
              <a:t>Furano Queen was harvested in Hokkaido, Aomori</a:t>
            </a:r>
            <a:r>
              <a:rPr kumimoji="1" lang="en-US" altLang="ja-JP" b="1" dirty="0"/>
              <a:t>,</a:t>
            </a:r>
            <a:r>
              <a:rPr kumimoji="1" lang="en-US" altLang="ja-JP" dirty="0"/>
              <a:t> and Iwate in </a:t>
            </a:r>
            <a:r>
              <a:rPr kumimoji="1" lang="en-US" altLang="ja-JP" b="1" dirty="0"/>
              <a:t>Japan and the Czech</a:t>
            </a:r>
            <a:r>
              <a:rPr kumimoji="1" lang="en-US" altLang="ja-JP" dirty="0"/>
              <a:t> </a:t>
            </a:r>
            <a:r>
              <a:rPr kumimoji="1" lang="en-US" altLang="ja-JP" b="1" dirty="0"/>
              <a:t>Re</a:t>
            </a:r>
            <a:r>
              <a:rPr kumimoji="1" lang="en-US" altLang="ja-JP" dirty="0"/>
              <a:t>public. </a:t>
            </a:r>
            <a:r>
              <a:rPr kumimoji="1" lang="en-US" altLang="ja-JP" b="1" dirty="0"/>
              <a:t>In both these varieties</a:t>
            </a:r>
            <a:r>
              <a:rPr kumimoji="1" lang="en-US" altLang="ja-JP" dirty="0"/>
              <a:t>, alpha-acids, monoterpenes</a:t>
            </a:r>
            <a:r>
              <a:rPr kumimoji="1" lang="en-US" altLang="ja-JP" b="1" dirty="0"/>
              <a:t>,</a:t>
            </a:r>
            <a:r>
              <a:rPr kumimoji="1" lang="en-US" altLang="ja-JP" dirty="0"/>
              <a:t> and volatile thiols were analyzed.</a:t>
            </a:r>
          </a:p>
          <a:p>
            <a:endParaRPr kumimoji="1" lang="en-US" altLang="ja-JP" dirty="0"/>
          </a:p>
          <a:p>
            <a:r>
              <a:rPr kumimoji="1" lang="en-US" altLang="ja-JP" dirty="0"/>
              <a:t>Sorachi Ace was harvested in Hokkaido, Aomori</a:t>
            </a:r>
            <a:r>
              <a:rPr kumimoji="1" lang="en-US" altLang="ja-JP" b="1" dirty="0"/>
              <a:t>,</a:t>
            </a:r>
            <a:r>
              <a:rPr kumimoji="1" lang="en-US" altLang="ja-JP" dirty="0"/>
              <a:t> and Iwate in Japan, </a:t>
            </a:r>
            <a:r>
              <a:rPr kumimoji="1" lang="en-US" altLang="ja-JP" b="1" dirty="0"/>
              <a:t>the</a:t>
            </a:r>
            <a:r>
              <a:rPr kumimoji="1" lang="en-US" altLang="ja-JP" dirty="0"/>
              <a:t> Czech </a:t>
            </a:r>
            <a:r>
              <a:rPr kumimoji="1" lang="en-US" altLang="ja-JP" b="1" dirty="0"/>
              <a:t>Re</a:t>
            </a:r>
            <a:r>
              <a:rPr kumimoji="1" lang="en-US" altLang="ja-JP" dirty="0"/>
              <a:t>public</a:t>
            </a:r>
            <a:r>
              <a:rPr kumimoji="1" lang="en-US" altLang="ja-JP" b="1" dirty="0"/>
              <a:t>,</a:t>
            </a:r>
            <a:r>
              <a:rPr kumimoji="1" lang="en-US" altLang="ja-JP" dirty="0"/>
              <a:t> </a:t>
            </a:r>
            <a:r>
              <a:rPr kumimoji="1" lang="en-US" altLang="ja-JP" b="1" dirty="0"/>
              <a:t>and the</a:t>
            </a:r>
            <a:r>
              <a:rPr kumimoji="1" lang="en-US" altLang="ja-JP" dirty="0"/>
              <a:t> USA.</a:t>
            </a:r>
            <a:r>
              <a:rPr kumimoji="1" lang="en-US" altLang="ja-JP" b="1" dirty="0"/>
              <a:t> In this varieties, </a:t>
            </a:r>
            <a:r>
              <a:rPr kumimoji="1" lang="en-US" altLang="ja-JP" dirty="0"/>
              <a:t>alpha-acid, monoterpenes</a:t>
            </a:r>
            <a:r>
              <a:rPr kumimoji="1" lang="en-US" altLang="ja-JP" b="1" dirty="0"/>
              <a:t>,</a:t>
            </a:r>
            <a:r>
              <a:rPr kumimoji="1" lang="en-US" altLang="ja-JP" dirty="0"/>
              <a:t> and geranic acid </a:t>
            </a:r>
            <a:r>
              <a:rPr kumimoji="1" lang="en-US" altLang="ja-JP" b="1" dirty="0"/>
              <a:t>were analysed. </a:t>
            </a:r>
          </a:p>
          <a:p>
            <a:r>
              <a:rPr kumimoji="1" lang="en-US" altLang="ja-JP" dirty="0"/>
              <a:t>The figure in parentheses </a:t>
            </a:r>
            <a:r>
              <a:rPr kumimoji="1" lang="en-US" altLang="ja-JP" b="1" dirty="0"/>
              <a:t>represents the </a:t>
            </a:r>
            <a:r>
              <a:rPr kumimoji="1" lang="en-US" altLang="ja-JP" dirty="0"/>
              <a:t>year of sampling.</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851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Now, I would like to </a:t>
            </a:r>
            <a:r>
              <a:rPr kumimoji="1" lang="en-US" altLang="ja-JP" b="1" dirty="0"/>
              <a:t>talk about</a:t>
            </a:r>
            <a:r>
              <a:rPr kumimoji="1" lang="en-US" altLang="ja-JP" dirty="0"/>
              <a:t> the hop varieties.</a:t>
            </a:r>
          </a:p>
          <a:p>
            <a:r>
              <a:rPr kumimoji="1" lang="en-US" altLang="ja-JP" baseline="0" dirty="0"/>
              <a:t>Furano Magical has </a:t>
            </a:r>
            <a:r>
              <a:rPr kumimoji="1" lang="en-US" altLang="ja-JP" b="1" baseline="0" dirty="0"/>
              <a:t>a </a:t>
            </a:r>
            <a:r>
              <a:rPr kumimoji="1" lang="en-US" altLang="ja-JP" dirty="0"/>
              <a:t>high 4MSP </a:t>
            </a:r>
            <a:r>
              <a:rPr kumimoji="1" lang="en-US" altLang="ja-JP" b="1" dirty="0"/>
              <a:t>content</a:t>
            </a:r>
            <a:r>
              <a:rPr kumimoji="1" lang="en-US" altLang="ja-JP" dirty="0"/>
              <a:t>. The beer</a:t>
            </a:r>
            <a:r>
              <a:rPr kumimoji="1" lang="en-US" altLang="ja-JP" b="1" dirty="0"/>
              <a:t> produced from</a:t>
            </a:r>
            <a:r>
              <a:rPr kumimoji="1" lang="en-US" altLang="ja-JP" dirty="0"/>
              <a:t> Furano Magical </a:t>
            </a:r>
            <a:r>
              <a:rPr kumimoji="1" lang="en-US" altLang="ja-JP" b="1" dirty="0"/>
              <a:t>has a</a:t>
            </a:r>
            <a:r>
              <a:rPr kumimoji="1" lang="en-US" altLang="ja-JP" dirty="0"/>
              <a:t> tropical</a:t>
            </a:r>
            <a:r>
              <a:rPr kumimoji="1" lang="en-US" altLang="ja-JP" baseline="0" dirty="0"/>
              <a:t>, mango-like aroma.</a:t>
            </a:r>
          </a:p>
          <a:p>
            <a:r>
              <a:rPr kumimoji="1" lang="en-US" altLang="ja-JP" baseline="0" dirty="0"/>
              <a:t>Furano</a:t>
            </a:r>
            <a:r>
              <a:rPr kumimoji="1" lang="ja-JP" altLang="en-US" baseline="0" dirty="0"/>
              <a:t> </a:t>
            </a:r>
            <a:r>
              <a:rPr kumimoji="1" lang="en-US" altLang="ja-JP" baseline="0" dirty="0"/>
              <a:t>Queen</a:t>
            </a:r>
            <a:r>
              <a:rPr kumimoji="1" lang="ja-JP" altLang="en-US" baseline="0" dirty="0"/>
              <a:t> </a:t>
            </a:r>
            <a:r>
              <a:rPr kumimoji="1" lang="en-US" altLang="ja-JP" baseline="0" dirty="0"/>
              <a:t>has </a:t>
            </a:r>
            <a:r>
              <a:rPr kumimoji="1" lang="en-US" altLang="ja-JP" b="1" baseline="0" dirty="0"/>
              <a:t>a</a:t>
            </a:r>
            <a:r>
              <a:rPr kumimoji="1" lang="en-US" altLang="ja-JP" baseline="0" dirty="0"/>
              <a:t> high 3S4MP </a:t>
            </a:r>
            <a:r>
              <a:rPr kumimoji="1" lang="en-US" altLang="ja-JP" b="1" dirty="0"/>
              <a:t>content</a:t>
            </a:r>
            <a:r>
              <a:rPr kumimoji="1" lang="en-US" altLang="ja-JP" baseline="0" dirty="0"/>
              <a:t>. </a:t>
            </a:r>
            <a:r>
              <a:rPr kumimoji="1" lang="en-US" altLang="ja-JP" b="1" baseline="0" dirty="0"/>
              <a:t>And the resulting beer from this hop has a</a:t>
            </a:r>
            <a:r>
              <a:rPr kumimoji="1" lang="en-US" altLang="ja-JP" baseline="0" dirty="0"/>
              <a:t> grapefruit-like aroma.</a:t>
            </a:r>
          </a:p>
          <a:p>
            <a:r>
              <a:rPr kumimoji="1" lang="en-US" altLang="ja-JP" baseline="0" dirty="0"/>
              <a:t>Both these unique varieties </a:t>
            </a:r>
            <a:r>
              <a:rPr kumimoji="1" lang="en-US" altLang="ja-JP" b="1" baseline="0" dirty="0"/>
              <a:t>are </a:t>
            </a:r>
            <a:r>
              <a:rPr kumimoji="1" lang="en-US" altLang="ja-JP" baseline="0" dirty="0"/>
              <a:t>registered in </a:t>
            </a:r>
            <a:r>
              <a:rPr kumimoji="1" lang="en-US" altLang="ja-JP" b="1" baseline="0" dirty="0"/>
              <a:t>the </a:t>
            </a:r>
            <a:r>
              <a:rPr kumimoji="1" lang="en-US" altLang="ja-JP" baseline="0" dirty="0"/>
              <a:t>USA, EU</a:t>
            </a:r>
            <a:r>
              <a:rPr kumimoji="1" lang="en-US" altLang="ja-JP" b="1" baseline="0" dirty="0"/>
              <a:t>,</a:t>
            </a:r>
            <a:r>
              <a:rPr kumimoji="1" lang="en-US" altLang="ja-JP" baseline="0" dirty="0"/>
              <a:t> and Japan.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838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scattergram shows </a:t>
            </a:r>
            <a:r>
              <a:rPr kumimoji="1" lang="en-US" altLang="ja-JP" b="1" dirty="0"/>
              <a:t>the</a:t>
            </a:r>
            <a:r>
              <a:rPr kumimoji="1" lang="en-US" altLang="ja-JP" dirty="0"/>
              <a:t> 3S4MP and 4MSP content of </a:t>
            </a:r>
            <a:r>
              <a:rPr kumimoji="1" lang="en-US" altLang="ja-JP" b="1" dirty="0"/>
              <a:t>several</a:t>
            </a:r>
            <a:r>
              <a:rPr kumimoji="1" lang="en-US" altLang="ja-JP" dirty="0"/>
              <a:t> hop varieties.</a:t>
            </a:r>
          </a:p>
          <a:p>
            <a:endParaRPr kumimoji="1" lang="en-US" altLang="ja-JP" dirty="0"/>
          </a:p>
          <a:p>
            <a:r>
              <a:rPr kumimoji="1" lang="en-US" altLang="ja-JP" b="1" dirty="0"/>
              <a:t>As you can observe here, among the hop varieties containing</a:t>
            </a:r>
            <a:r>
              <a:rPr kumimoji="1" lang="en-US" altLang="ja-JP" dirty="0"/>
              <a:t> Citra, Nelson Sauvin, and Hallertau Blanc, both Furano Queen and Furano Magical </a:t>
            </a:r>
            <a:r>
              <a:rPr kumimoji="1" lang="en-US" altLang="ja-JP" b="1" dirty="0"/>
              <a:t>exhibit</a:t>
            </a:r>
            <a:r>
              <a:rPr kumimoji="1" lang="en-US" altLang="ja-JP" dirty="0"/>
              <a:t> the highest levels of thiol compounds. </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90317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Now</a:t>
            </a:r>
            <a:r>
              <a:rPr kumimoji="1" lang="en-US" altLang="ja-JP" dirty="0"/>
              <a:t>, I </a:t>
            </a:r>
            <a:r>
              <a:rPr kumimoji="1" lang="en-US" altLang="ja-JP" b="1" dirty="0"/>
              <a:t>shall</a:t>
            </a:r>
            <a:r>
              <a:rPr kumimoji="1" lang="en-US" altLang="ja-JP" dirty="0"/>
              <a:t> </a:t>
            </a:r>
            <a:r>
              <a:rPr kumimoji="1" lang="en-US" altLang="ja-JP" b="1" dirty="0"/>
              <a:t>elaborate on some unique characteristics of</a:t>
            </a:r>
            <a:r>
              <a:rPr kumimoji="1" lang="en-US" altLang="ja-JP" dirty="0"/>
              <a:t> Sorachi Ace.</a:t>
            </a:r>
          </a:p>
          <a:p>
            <a:r>
              <a:rPr kumimoji="1" lang="en-US" altLang="ja-JP" b="1" dirty="0"/>
              <a:t>Sorachi Ace has a notably high content of geranic acid, a compound that is known for </a:t>
            </a:r>
            <a:r>
              <a:rPr kumimoji="1" lang="en-US" altLang="ja-JP" dirty="0"/>
              <a:t>its sensory interaction with terpene alcohols like linalool and geraniol. </a:t>
            </a:r>
            <a:r>
              <a:rPr kumimoji="1" lang="en-US" altLang="ja-JP" b="1" dirty="0"/>
              <a:t>When Sorachi Ace is used in brewing, it </a:t>
            </a:r>
            <a:r>
              <a:rPr kumimoji="1" lang="en-US" altLang="ja-JP" dirty="0"/>
              <a:t>imparts a woody, citrus, and lemongrass-like aroma to the beer.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It was officially registered as a hop variety </a:t>
            </a:r>
            <a:r>
              <a:rPr kumimoji="1" lang="en-US" altLang="ja-JP" b="0" dirty="0"/>
              <a:t>in 1984. </a:t>
            </a:r>
            <a:endParaRPr kumimoji="1" lang="en-US" altLang="ja-JP" b="0" baseline="0" dirty="0"/>
          </a:p>
          <a:p>
            <a:endParaRPr kumimoji="1" lang="en-IN" altLang="ja-JP" b="1"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238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 slide shows </a:t>
            </a:r>
            <a:r>
              <a:rPr kumimoji="1" lang="en-US" altLang="ja-JP" b="1" dirty="0"/>
              <a:t>the geographical origins of</a:t>
            </a:r>
            <a:r>
              <a:rPr kumimoji="1" lang="en-US" altLang="ja-JP" dirty="0"/>
              <a:t> the materials </a:t>
            </a:r>
            <a:r>
              <a:rPr kumimoji="1" lang="en-US" altLang="ja-JP" b="1" dirty="0"/>
              <a:t>used </a:t>
            </a:r>
            <a:r>
              <a:rPr kumimoji="1" lang="en-US" altLang="ja-JP" dirty="0"/>
              <a:t>in </a:t>
            </a:r>
            <a:r>
              <a:rPr kumimoji="1" lang="en-US" altLang="ja-JP" b="1" dirty="0"/>
              <a:t>our</a:t>
            </a:r>
            <a:r>
              <a:rPr kumimoji="1" lang="en-US" altLang="ja-JP" dirty="0"/>
              <a:t> study. </a:t>
            </a:r>
            <a:r>
              <a:rPr kumimoji="1" lang="en-US" altLang="ja-JP" b="1" dirty="0"/>
              <a:t>These include </a:t>
            </a:r>
            <a:r>
              <a:rPr kumimoji="1" lang="en-US" altLang="ja-JP" dirty="0"/>
              <a:t>Žatec in </a:t>
            </a:r>
            <a:r>
              <a:rPr kumimoji="1" lang="en-US" altLang="ja-JP" b="1" dirty="0"/>
              <a:t>the </a:t>
            </a:r>
            <a:r>
              <a:rPr kumimoji="1" lang="en-US" altLang="ja-JP" dirty="0"/>
              <a:t>Czech Republic, Hokkaido and Tohoku in Japan, and Yakima in the </a:t>
            </a:r>
            <a:r>
              <a:rPr kumimoji="1" lang="en-US" altLang="ja-JP" b="1" dirty="0"/>
              <a:t>US</a:t>
            </a:r>
            <a:r>
              <a:rPr kumimoji="1" lang="en-US" altLang="ja-JP" dirty="0"/>
              <a:t>.</a:t>
            </a:r>
          </a:p>
          <a:p>
            <a:r>
              <a:rPr kumimoji="1" lang="en-US" altLang="ja-JP" dirty="0"/>
              <a:t>Incidentally, these areas are located </a:t>
            </a:r>
            <a:r>
              <a:rPr kumimoji="1" lang="en-US" altLang="ja-JP" b="1" dirty="0"/>
              <a:t>within the prime latitude of</a:t>
            </a:r>
            <a:r>
              <a:rPr kumimoji="1" lang="ja-JP" altLang="en-US" dirty="0"/>
              <a:t> </a:t>
            </a:r>
            <a:r>
              <a:rPr kumimoji="1" lang="en-US" altLang="ja-JP" dirty="0"/>
              <a:t>40 to 50 degrees north, </a:t>
            </a:r>
            <a:r>
              <a:rPr kumimoji="1" lang="en-US" altLang="ja-JP" b="1" dirty="0"/>
              <a:t>providing the optimal hop cultivation environment.</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457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Moving on to the</a:t>
            </a:r>
            <a:r>
              <a:rPr kumimoji="1" lang="en-US" altLang="ja-JP" dirty="0"/>
              <a:t> Chemical Analysis of hop cones.</a:t>
            </a:r>
          </a:p>
          <a:p>
            <a:r>
              <a:rPr kumimoji="1" lang="en-US" altLang="ja-JP" b="1" dirty="0"/>
              <a:t>Monoterpenes</a:t>
            </a:r>
            <a:r>
              <a:rPr kumimoji="1" lang="en-US" altLang="ja-JP" dirty="0"/>
              <a:t>, such as </a:t>
            </a:r>
            <a:r>
              <a:rPr kumimoji="1" lang="en-US" altLang="ja-JP" b="1" dirty="0"/>
              <a:t>linalool</a:t>
            </a:r>
            <a:r>
              <a:rPr kumimoji="1" lang="en-US" altLang="ja-JP" dirty="0"/>
              <a:t> and geraniol</a:t>
            </a:r>
            <a:r>
              <a:rPr kumimoji="1" lang="en-US" altLang="ja-JP" b="1" dirty="0"/>
              <a:t>,</a:t>
            </a:r>
            <a:r>
              <a:rPr kumimoji="1" lang="en-US" altLang="ja-JP" dirty="0"/>
              <a:t> were analyzed</a:t>
            </a:r>
            <a:r>
              <a:rPr kumimoji="1" lang="en-US" altLang="ja-JP" b="1" dirty="0"/>
              <a:t> using Gas Chromatography</a:t>
            </a:r>
            <a:r>
              <a:rPr kumimoji="1" lang="en-US" altLang="ja-JP" dirty="0"/>
              <a:t>.</a:t>
            </a:r>
            <a:r>
              <a:rPr kumimoji="1" lang="en-US" altLang="ja-JP" sz="1200" dirty="0">
                <a:solidFill>
                  <a:schemeClr val="tx1"/>
                </a:solidFill>
                <a:cs typeface="Arial" panose="020B0604020202020204" pitchFamily="34" charset="0"/>
              </a:rPr>
              <a:t> </a:t>
            </a:r>
          </a:p>
          <a:p>
            <a:r>
              <a:rPr kumimoji="1" lang="en-US" altLang="ja-JP" sz="1200" dirty="0">
                <a:solidFill>
                  <a:schemeClr val="tx1"/>
                </a:solidFill>
                <a:cs typeface="Arial" panose="020B0604020202020204" pitchFamily="34" charset="0"/>
              </a:rPr>
              <a:t>Volatile Thiols</a:t>
            </a:r>
            <a:r>
              <a:rPr kumimoji="1" lang="en-US" altLang="ja-JP" dirty="0"/>
              <a:t>, including 4MSP and 3S4MP, were analyzed </a:t>
            </a:r>
            <a:r>
              <a:rPr kumimoji="1" lang="en-US" altLang="ja-JP" b="1" dirty="0"/>
              <a:t>using</a:t>
            </a:r>
            <a:r>
              <a:rPr kumimoji="1" lang="en-US" altLang="ja-JP" dirty="0"/>
              <a:t> the published method </a:t>
            </a:r>
            <a:r>
              <a:rPr kumimoji="1" lang="en-US" altLang="ja-JP" b="1" dirty="0"/>
              <a:t>that involved </a:t>
            </a:r>
            <a:r>
              <a:rPr kumimoji="1" lang="en-US" altLang="ja-JP" dirty="0"/>
              <a:t>extraction and purification using </a:t>
            </a:r>
            <a:r>
              <a:rPr kumimoji="1" lang="en-US" altLang="ja-JP" b="1" dirty="0"/>
              <a:t>a</a:t>
            </a:r>
            <a:r>
              <a:rPr kumimoji="1" lang="en-US" altLang="ja-JP" dirty="0"/>
              <a:t> silver ion column. </a:t>
            </a:r>
          </a:p>
          <a:p>
            <a:r>
              <a:rPr kumimoji="1" lang="en-US" altLang="ja-JP" dirty="0"/>
              <a:t>Geranic acid was analyzed </a:t>
            </a:r>
            <a:r>
              <a:rPr kumimoji="1" lang="en-US" altLang="ja-JP" b="1" dirty="0"/>
              <a:t>using </a:t>
            </a:r>
            <a:r>
              <a:rPr kumimoji="1" lang="en-US" altLang="ja-JP" dirty="0"/>
              <a:t>GC-MS.</a:t>
            </a:r>
            <a:r>
              <a:rPr lang="en-US" altLang="ja-JP" sz="1200" dirty="0">
                <a:solidFill>
                  <a:schemeClr val="tx1"/>
                </a:solidFill>
                <a:cs typeface="Arial" panose="020B0604020202020204" pitchFamily="34" charset="0"/>
              </a:rPr>
              <a:t> </a:t>
            </a:r>
          </a:p>
          <a:p>
            <a:r>
              <a:rPr lang="en-US" altLang="ja-JP" sz="1200" b="1" dirty="0">
                <a:solidFill>
                  <a:schemeClr val="tx1"/>
                </a:solidFill>
                <a:cs typeface="Arial" panose="020B0604020202020204" pitchFamily="34" charset="0"/>
              </a:rPr>
              <a:t>Lastly, </a:t>
            </a:r>
            <a:r>
              <a:rPr lang="en-US" altLang="ja-JP" sz="1200" dirty="0">
                <a:solidFill>
                  <a:schemeClr val="tx1"/>
                </a:solidFill>
                <a:cs typeface="Arial" panose="020B0604020202020204" pitchFamily="34" charset="0"/>
              </a:rPr>
              <a:t>α-acids</a:t>
            </a:r>
            <a:r>
              <a:rPr kumimoji="1" lang="en-US" altLang="ja-JP" sz="1200" dirty="0">
                <a:solidFill>
                  <a:schemeClr val="tx1"/>
                </a:solidFill>
                <a:cs typeface="Arial" panose="020B0604020202020204" pitchFamily="34" charset="0"/>
              </a:rPr>
              <a:t> were analyzed </a:t>
            </a:r>
            <a:r>
              <a:rPr kumimoji="1" lang="en-US" altLang="ja-JP" sz="1200" b="1" dirty="0">
                <a:solidFill>
                  <a:schemeClr val="tx1"/>
                </a:solidFill>
                <a:cs typeface="Arial" panose="020B0604020202020204" pitchFamily="34" charset="0"/>
              </a:rPr>
              <a:t>using</a:t>
            </a:r>
            <a:r>
              <a:rPr kumimoji="1" lang="en-US" altLang="ja-JP" sz="1200" dirty="0">
                <a:solidFill>
                  <a:schemeClr val="tx1"/>
                </a:solidFill>
                <a:cs typeface="Arial" panose="020B0604020202020204" pitchFamily="34" charset="0"/>
              </a:rPr>
              <a:t> HPLC-DAD, </a:t>
            </a:r>
            <a:r>
              <a:rPr kumimoji="1" lang="en-US" altLang="ja-JP" sz="1200" b="1" dirty="0">
                <a:solidFill>
                  <a:schemeClr val="tx1"/>
                </a:solidFill>
                <a:cs typeface="Arial" panose="020B0604020202020204" pitchFamily="34" charset="0"/>
              </a:rPr>
              <a:t>following a </a:t>
            </a:r>
            <a:r>
              <a:rPr kumimoji="1" lang="en-US" altLang="ja-JP" sz="1200" dirty="0">
                <a:solidFill>
                  <a:schemeClr val="tx1"/>
                </a:solidFill>
                <a:cs typeface="Arial" panose="020B0604020202020204" pitchFamily="34" charset="0"/>
              </a:rPr>
              <a:t>modified method </a:t>
            </a:r>
            <a:r>
              <a:rPr kumimoji="1" lang="en-US" altLang="ja-JP" sz="1200" b="1" dirty="0">
                <a:solidFill>
                  <a:schemeClr val="tx1"/>
                </a:solidFill>
                <a:cs typeface="Arial" panose="020B0604020202020204" pitchFamily="34" charset="0"/>
              </a:rPr>
              <a:t>based on</a:t>
            </a:r>
            <a:r>
              <a:rPr kumimoji="1" lang="en-US" altLang="ja-JP" sz="1200" dirty="0">
                <a:solidFill>
                  <a:schemeClr val="tx1"/>
                </a:solidFill>
                <a:cs typeface="Arial" panose="020B0604020202020204" pitchFamily="34" charset="0"/>
              </a:rPr>
              <a:t> EBC 7.7 </a:t>
            </a:r>
            <a:r>
              <a:rPr kumimoji="1" lang="en-US" altLang="ja-JP" sz="1200" b="1" dirty="0">
                <a:solidFill>
                  <a:schemeClr val="tx1"/>
                </a:solidFill>
                <a:cs typeface="Arial" panose="020B0604020202020204" pitchFamily="34" charset="0"/>
              </a:rPr>
              <a:t>standards. </a:t>
            </a:r>
            <a:endParaRPr kumimoji="1" lang="en-US" altLang="ja-JP" sz="1200" dirty="0">
              <a:solidFill>
                <a:schemeClr val="tx1"/>
              </a:solidFill>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4715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Now, to the methodology employed in our study. </a:t>
            </a:r>
          </a:p>
          <a:p>
            <a:r>
              <a:rPr kumimoji="1" lang="en-US" altLang="ja-JP" b="1" dirty="0"/>
              <a:t>We initiated the process by fermenting an </a:t>
            </a:r>
            <a:r>
              <a:rPr kumimoji="1" lang="en-US" altLang="ja-JP" dirty="0"/>
              <a:t>all-malt wort</a:t>
            </a:r>
            <a:r>
              <a:rPr kumimoji="1" lang="en-US" altLang="ja-JP" b="1" dirty="0"/>
              <a:t> with </a:t>
            </a:r>
            <a:r>
              <a:rPr kumimoji="1" lang="en-US" altLang="ja-JP" dirty="0"/>
              <a:t>lager yeast. </a:t>
            </a:r>
            <a:r>
              <a:rPr kumimoji="1" lang="en-US" altLang="ja-JP" b="1" dirty="0"/>
              <a:t>To establish the base bitterness, we added Hallertau Tradition at the beginning of the boiling stage</a:t>
            </a:r>
            <a:r>
              <a:rPr kumimoji="1" lang="en-US" altLang="ja-JP" dirty="0"/>
              <a:t>. </a:t>
            </a:r>
            <a:r>
              <a:rPr kumimoji="1" lang="en-US" altLang="ja-JP" b="1" dirty="0"/>
              <a:t>Subsequently, we employed </a:t>
            </a:r>
            <a:r>
              <a:rPr kumimoji="1" lang="en-US" altLang="ja-JP" dirty="0"/>
              <a:t>a late hopping technique for Furano Magical and Furano Queen </a:t>
            </a:r>
            <a:r>
              <a:rPr kumimoji="1" lang="en-US" altLang="ja-JP" b="1" dirty="0"/>
              <a:t>hops harvested </a:t>
            </a:r>
            <a:r>
              <a:rPr kumimoji="1" lang="en-US" altLang="ja-JP" dirty="0"/>
              <a:t>from both Japan and the Czech Republic. Each hop variety was added separately at a dosage rate of 1.2 grams per liter. </a:t>
            </a:r>
          </a:p>
          <a:p>
            <a:r>
              <a:rPr kumimoji="1" lang="en-US" altLang="ja-JP" b="1" baseline="0" dirty="0"/>
              <a:t>The final beer was evaluated using six sensory attributes: green, flowery, citrus, sulfur-like, tropical, and impact. </a:t>
            </a:r>
            <a:r>
              <a:rPr kumimoji="1" lang="en-US" altLang="ja-JP" baseline="0" dirty="0"/>
              <a:t>Ho</a:t>
            </a:r>
            <a:r>
              <a:rPr kumimoji="1" lang="en-US" altLang="ja-JP" b="1" baseline="0" dirty="0"/>
              <a:t>p-d</a:t>
            </a:r>
            <a:r>
              <a:rPr kumimoji="1" lang="en-US" altLang="ja-JP" baseline="0" dirty="0"/>
              <a:t>erived volatile aroma compounds, </a:t>
            </a:r>
            <a:r>
              <a:rPr kumimoji="1" lang="en-US" altLang="ja-JP" b="1" baseline="0" dirty="0"/>
              <a:t>specifically linalool</a:t>
            </a:r>
            <a:r>
              <a:rPr kumimoji="1" lang="en-US" altLang="ja-JP" baseline="0" dirty="0"/>
              <a:t>, geraniol, </a:t>
            </a:r>
            <a:r>
              <a:rPr kumimoji="1" lang="en-US" altLang="ja-JP" b="1" baseline="0" dirty="0"/>
              <a:t>4MSP, and 3S4MP, </a:t>
            </a:r>
            <a:r>
              <a:rPr kumimoji="1" lang="en-US" altLang="ja-JP" baseline="0" dirty="0"/>
              <a:t>were analyzed </a:t>
            </a:r>
            <a:r>
              <a:rPr kumimoji="1" lang="en-US" altLang="ja-JP" b="1" baseline="0" dirty="0"/>
              <a:t>using</a:t>
            </a:r>
            <a:r>
              <a:rPr kumimoji="1" lang="en-US" altLang="ja-JP" baseline="0" dirty="0"/>
              <a:t> GC. </a:t>
            </a:r>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898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Before I start, please allow me to introduce the topics I will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discuss</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today.</a:t>
            </a:r>
          </a:p>
          <a:p>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I have divided my presentation into 4 sections.</a:t>
            </a:r>
          </a:p>
          <a:p>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I will begin with</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some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background</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about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the</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a:t>
            </a:r>
            <a:r>
              <a:rPr kumimoji="1" lang="en-US" altLang="ja-JP" sz="1800" dirty="0"/>
              <a:t>definitions</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of terroir and thiol compounds.</a:t>
            </a:r>
          </a:p>
          <a:p>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After that, I will</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talk about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the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materials and methods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employed in the study</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a:t>
            </a:r>
          </a:p>
          <a:p>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Next</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 I will</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talk about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the </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Results and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D</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iscussions. </a:t>
            </a:r>
          </a:p>
          <a:p>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Last, I will present</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 the conclusion </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of the study</a:t>
            </a:r>
            <a:r>
              <a:rPr lang="en-US" altLang="ja-JP" sz="1800" b="0" i="0" u="none" strike="noStrike" dirty="0">
                <a:solidFill>
                  <a:srgbClr val="000000"/>
                </a:solidFill>
                <a:effectLst/>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t>2</a:t>
            </a:fld>
            <a:endParaRPr kumimoji="1" lang="ja-JP" altLang="en-US"/>
          </a:p>
        </p:txBody>
      </p:sp>
    </p:spTree>
    <p:extLst>
      <p:ext uri="{BB962C8B-B14F-4D97-AF65-F5344CB8AC3E}">
        <p14:creationId xmlns:p14="http://schemas.microsoft.com/office/powerpoint/2010/main" val="2347498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a:t>
            </a:r>
            <a:r>
              <a:rPr kumimoji="1" lang="en-US" altLang="ja-JP" b="1" dirty="0"/>
              <a:t>section,</a:t>
            </a:r>
            <a:r>
              <a:rPr kumimoji="1" lang="en-US" altLang="ja-JP" dirty="0"/>
              <a:t> </a:t>
            </a:r>
            <a:r>
              <a:rPr kumimoji="1" lang="en-US" altLang="ja-JP" b="1" dirty="0"/>
              <a:t>I’ll talk </a:t>
            </a:r>
            <a:r>
              <a:rPr kumimoji="1" lang="en-US" altLang="ja-JP" dirty="0"/>
              <a:t>about results and discussions. </a:t>
            </a:r>
          </a:p>
          <a:p>
            <a:r>
              <a:rPr kumimoji="1" lang="en-US" altLang="ja-JP" b="1" dirty="0"/>
              <a:t>First, I'd like to highlight our findings regarding the</a:t>
            </a:r>
            <a:r>
              <a:rPr kumimoji="1" lang="en-US" altLang="ja-JP" b="0" dirty="0"/>
              <a:t> thiol contents in hops</a:t>
            </a:r>
            <a:r>
              <a:rPr kumimoji="1" lang="en-US" altLang="ja-JP" b="1" dirty="0"/>
              <a:t> sourced</a:t>
            </a:r>
            <a:r>
              <a:rPr kumimoji="1" lang="en-US" altLang="ja-JP" b="0" dirty="0"/>
              <a:t> from </a:t>
            </a:r>
            <a:r>
              <a:rPr kumimoji="1" lang="en-US" altLang="ja-JP" b="1" dirty="0"/>
              <a:t>various</a:t>
            </a:r>
            <a:r>
              <a:rPr kumimoji="1" lang="en-US" altLang="ja-JP" b="0" dirty="0"/>
              <a:t> regions."</a:t>
            </a:r>
          </a:p>
          <a:p>
            <a:endParaRPr kumimoji="1" lang="en-IN" altLang="ja-JP" dirty="0"/>
          </a:p>
          <a:p>
            <a:pPr marL="171450" indent="-171450">
              <a:buFont typeface="Arial" panose="020B0604020202020204" pitchFamily="34" charset="0"/>
              <a:buChar char="•"/>
            </a:pPr>
            <a:endParaRPr kumimoji="1" lang="ja-JP" altLang="en-US"/>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t>20</a:t>
            </a:fld>
            <a:endParaRPr kumimoji="1" lang="ja-JP" altLang="en-US"/>
          </a:p>
        </p:txBody>
      </p:sp>
    </p:spTree>
    <p:extLst>
      <p:ext uri="{BB962C8B-B14F-4D97-AF65-F5344CB8AC3E}">
        <p14:creationId xmlns:p14="http://schemas.microsoft.com/office/powerpoint/2010/main" val="2719375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Here, </a:t>
            </a:r>
            <a:r>
              <a:rPr kumimoji="1" lang="en-US" altLang="ja-JP" b="1" dirty="0"/>
              <a:t>bar graphs illustrate the</a:t>
            </a:r>
            <a:r>
              <a:rPr kumimoji="1" lang="en-US" altLang="ja-JP" dirty="0"/>
              <a:t> </a:t>
            </a:r>
            <a:r>
              <a:rPr kumimoji="1" lang="en-US" altLang="ja-JP" sz="1200" dirty="0">
                <a:latin typeface="Arial Black" panose="020B0A04020102020204" pitchFamily="34" charset="0"/>
              </a:rPr>
              <a:t>ch</a:t>
            </a:r>
            <a:r>
              <a:rPr lang="en-US" altLang="ja-JP" sz="1200" dirty="0">
                <a:latin typeface="Arial Black" panose="020B0A04020102020204" pitchFamily="34" charset="0"/>
              </a:rPr>
              <a:t>emical compounds </a:t>
            </a:r>
            <a:r>
              <a:rPr lang="en-US" altLang="ja-JP" sz="1200" b="1" dirty="0">
                <a:latin typeface="Arial Black" panose="020B0A04020102020204" pitchFamily="34" charset="0"/>
              </a:rPr>
              <a:t>found in</a:t>
            </a:r>
            <a:r>
              <a:rPr lang="en-US" altLang="ja-JP" sz="1200" dirty="0">
                <a:latin typeface="Arial Black" panose="020B0A04020102020204" pitchFamily="34" charset="0"/>
              </a:rPr>
              <a:t> Furano Magical</a:t>
            </a:r>
            <a:r>
              <a:rPr lang="en-US" altLang="ja-JP" sz="1200" b="1" dirty="0">
                <a:latin typeface="Arial Black" panose="020B0A04020102020204" pitchFamily="34" charset="0"/>
              </a:rPr>
              <a:t> hops</a:t>
            </a:r>
            <a:r>
              <a:rPr lang="en-US" altLang="ja-JP" sz="1200" dirty="0">
                <a:latin typeface="Arial Black" panose="020B0A04020102020204" pitchFamily="34" charset="0"/>
              </a:rPr>
              <a:t>. </a:t>
            </a:r>
          </a:p>
          <a:p>
            <a:r>
              <a:rPr kumimoji="1" lang="en-US" altLang="ja-JP" b="1" dirty="0"/>
              <a:t>The </a:t>
            </a:r>
            <a:r>
              <a:rPr kumimoji="1" lang="en-US" altLang="ja-JP" dirty="0"/>
              <a:t>green bars </a:t>
            </a:r>
            <a:r>
              <a:rPr kumimoji="1" lang="en-US" altLang="ja-JP" b="1" dirty="0"/>
              <a:t>represent the data from </a:t>
            </a:r>
            <a:r>
              <a:rPr kumimoji="1" lang="en-US" altLang="ja-JP" dirty="0"/>
              <a:t>Japan, </a:t>
            </a:r>
            <a:r>
              <a:rPr kumimoji="1" lang="en-US" altLang="ja-JP" b="1" dirty="0"/>
              <a:t>while the</a:t>
            </a:r>
            <a:r>
              <a:rPr kumimoji="1" lang="en-US" altLang="ja-JP" dirty="0"/>
              <a:t> blue bars </a:t>
            </a:r>
            <a:r>
              <a:rPr kumimoji="1" lang="en-US" altLang="ja-JP" b="1" dirty="0"/>
              <a:t>represent those from the </a:t>
            </a:r>
            <a:r>
              <a:rPr kumimoji="1" lang="en-US" altLang="ja-JP" dirty="0"/>
              <a:t>Czech Republic.</a:t>
            </a:r>
          </a:p>
          <a:p>
            <a:r>
              <a:rPr kumimoji="1" lang="en-US" altLang="ja-JP" sz="1200" b="1" dirty="0">
                <a:latin typeface="Arial Black" panose="020B0A04020102020204" pitchFamily="34" charset="0"/>
              </a:rPr>
              <a:t>These graphs show that Furano Magical hops cultivated in Hokkaido, Japan, exhibit a higher 4MSP content than those grown in Zatec, Czech Republic. </a:t>
            </a:r>
          </a:p>
          <a:p>
            <a:r>
              <a:rPr kumimoji="1" lang="en-US" altLang="ja-JP" sz="1200" b="1" dirty="0">
                <a:latin typeface="Arial Black" panose="020B0A04020102020204" pitchFamily="34" charset="0"/>
              </a:rPr>
              <a:t>Conversely</a:t>
            </a:r>
            <a:r>
              <a:rPr kumimoji="1" lang="en-US" altLang="ja-JP" sz="1200" dirty="0">
                <a:latin typeface="Arial Black" panose="020B0A04020102020204" pitchFamily="34" charset="0"/>
              </a:rPr>
              <a:t>, hops </a:t>
            </a:r>
            <a:r>
              <a:rPr kumimoji="1" lang="en-US" altLang="ja-JP" sz="1200" b="1" dirty="0">
                <a:latin typeface="Arial Black" panose="020B0A04020102020204" pitchFamily="34" charset="0"/>
              </a:rPr>
              <a:t>from</a:t>
            </a:r>
            <a:r>
              <a:rPr kumimoji="1" lang="en-US" altLang="ja-JP" sz="1200" dirty="0">
                <a:latin typeface="Arial Black" panose="020B0A04020102020204" pitchFamily="34" charset="0"/>
              </a:rPr>
              <a:t> Zatec contain more 3S4MP than </a:t>
            </a:r>
            <a:r>
              <a:rPr kumimoji="1" lang="en-US" altLang="ja-JP" sz="1200" b="1" dirty="0">
                <a:latin typeface="Arial Black" panose="020B0A04020102020204" pitchFamily="34" charset="0"/>
              </a:rPr>
              <a:t>their counterparts</a:t>
            </a:r>
            <a:r>
              <a:rPr kumimoji="1" lang="en-US" altLang="ja-JP" sz="1200" dirty="0">
                <a:latin typeface="Arial Black" panose="020B0A04020102020204" pitchFamily="34" charset="0"/>
              </a:rPr>
              <a:t> in Hokkaido. No significant differences between </a:t>
            </a:r>
            <a:r>
              <a:rPr kumimoji="1" lang="en-US" altLang="ja-JP" sz="1200" b="1" dirty="0">
                <a:latin typeface="Arial Black" panose="020B0A04020102020204" pitchFamily="34" charset="0"/>
              </a:rPr>
              <a:t>these regions regarding linalool and geraniol content were found</a:t>
            </a:r>
            <a:r>
              <a:rPr kumimoji="1" lang="en-US" altLang="ja-JP" sz="1200" dirty="0">
                <a:latin typeface="Arial Black" panose="020B0A04020102020204" pitchFamily="34" charset="0"/>
              </a:rPr>
              <a:t>.</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3862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This</a:t>
            </a:r>
            <a:r>
              <a:rPr kumimoji="1" lang="en-US" altLang="ja-JP" dirty="0"/>
              <a:t> slide shows </a:t>
            </a:r>
            <a:r>
              <a:rPr kumimoji="1" lang="en-US" altLang="ja-JP" b="1" dirty="0"/>
              <a:t>the </a:t>
            </a:r>
            <a:r>
              <a:rPr kumimoji="1" lang="en-US" altLang="ja-JP" dirty="0"/>
              <a:t>chemical compounds </a:t>
            </a:r>
            <a:r>
              <a:rPr kumimoji="1" lang="en-US" altLang="ja-JP" b="1" dirty="0"/>
              <a:t>found </a:t>
            </a:r>
            <a:r>
              <a:rPr kumimoji="1" lang="en-US" altLang="ja-JP" dirty="0"/>
              <a:t>in </a:t>
            </a:r>
            <a:r>
              <a:rPr kumimoji="1" lang="en-US" altLang="ja-JP" b="1" dirty="0"/>
              <a:t>F</a:t>
            </a:r>
            <a:r>
              <a:rPr kumimoji="1" lang="en-US" altLang="ja-JP" dirty="0"/>
              <a:t>urano </a:t>
            </a:r>
            <a:r>
              <a:rPr kumimoji="1" lang="en-US" altLang="ja-JP" b="1" dirty="0"/>
              <a:t>Q</a:t>
            </a:r>
            <a:r>
              <a:rPr kumimoji="1" lang="en-US" altLang="ja-JP" dirty="0"/>
              <a:t>ueen.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As you can see from these graphs, Furano </a:t>
            </a:r>
            <a:r>
              <a:rPr kumimoji="1" lang="en-US" altLang="ja-JP" b="1" dirty="0"/>
              <a:t>Q</a:t>
            </a:r>
            <a:r>
              <a:rPr kumimoji="1" lang="en-US" altLang="ja-JP" dirty="0"/>
              <a:t>ueen</a:t>
            </a:r>
            <a:r>
              <a:rPr kumimoji="1" lang="en-US" altLang="ja-JP" b="1" dirty="0"/>
              <a:t>, grown </a:t>
            </a:r>
            <a:r>
              <a:rPr kumimoji="1" lang="en-US" altLang="ja-JP" dirty="0"/>
              <a:t>in Zatec in </a:t>
            </a:r>
            <a:r>
              <a:rPr kumimoji="1" lang="en-US" altLang="ja-JP" b="1" dirty="0"/>
              <a:t>the</a:t>
            </a:r>
            <a:r>
              <a:rPr kumimoji="1" lang="en-US" altLang="ja-JP" dirty="0"/>
              <a:t> Czech </a:t>
            </a:r>
            <a:r>
              <a:rPr kumimoji="1" lang="en-US" altLang="ja-JP" b="1" dirty="0"/>
              <a:t>R</a:t>
            </a:r>
            <a:r>
              <a:rPr kumimoji="1" lang="en-US" altLang="ja-JP" dirty="0"/>
              <a:t>epublic</a:t>
            </a:r>
            <a:r>
              <a:rPr kumimoji="1" lang="en-US" altLang="ja-JP" b="1" dirty="0"/>
              <a:t>, </a:t>
            </a:r>
            <a:r>
              <a:rPr kumimoji="1" lang="en-US" altLang="ja-JP" dirty="0"/>
              <a:t>contained more 3S4MP than </a:t>
            </a:r>
            <a:r>
              <a:rPr kumimoji="1" lang="en-US" altLang="ja-JP" b="1" dirty="0"/>
              <a:t>those cultivated in</a:t>
            </a:r>
            <a:r>
              <a:rPr kumimoji="1" lang="en-US" altLang="ja-JP" dirty="0"/>
              <a:t> Japan.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In geraniol, </a:t>
            </a:r>
            <a:r>
              <a:rPr kumimoji="1" lang="en-US" altLang="ja-JP" b="1" dirty="0"/>
              <a:t>significant </a:t>
            </a:r>
            <a:r>
              <a:rPr kumimoji="1" lang="en-US" altLang="ja-JP" dirty="0"/>
              <a:t>differences were observed in regions within Japan. </a:t>
            </a:r>
            <a:r>
              <a:rPr kumimoji="1" lang="en-US" altLang="ja-JP" b="1" dirty="0"/>
              <a:t>However, as</a:t>
            </a:r>
            <a:r>
              <a:rPr kumimoji="1" lang="en-US" altLang="ja-JP" dirty="0"/>
              <a:t> </a:t>
            </a:r>
            <a:r>
              <a:rPr kumimoji="1" lang="en-US" altLang="ja-JP" b="1" dirty="0"/>
              <a:t>this presentation emphasizes</a:t>
            </a:r>
            <a:r>
              <a:rPr kumimoji="1" lang="en-US" altLang="ja-JP" dirty="0"/>
              <a:t> the behavior of thiol compounds, a detailed explanation </a:t>
            </a:r>
            <a:r>
              <a:rPr kumimoji="1" lang="en-US" altLang="ja-JP" b="1" dirty="0"/>
              <a:t>of this observation has been</a:t>
            </a:r>
            <a:r>
              <a:rPr kumimoji="1" lang="en-US" altLang="ja-JP" dirty="0"/>
              <a:t> omitted.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Arial Black" panose="020B0A04020102020204" pitchFamily="34" charset="0"/>
              </a:rPr>
              <a:t>No significant differences between </a:t>
            </a:r>
            <a:r>
              <a:rPr kumimoji="1" lang="en-US" altLang="ja-JP" sz="1200" b="1" dirty="0">
                <a:latin typeface="Arial Black" panose="020B0A04020102020204" pitchFamily="34" charset="0"/>
              </a:rPr>
              <a:t>the </a:t>
            </a:r>
            <a:r>
              <a:rPr kumimoji="1" lang="en-US" altLang="ja-JP" sz="1200" dirty="0">
                <a:latin typeface="Arial Black" panose="020B0A04020102020204" pitchFamily="34" charset="0"/>
              </a:rPr>
              <a:t>regions were found in linalool and 4MSP.</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1220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In</a:t>
            </a:r>
            <a:r>
              <a:rPr kumimoji="1" lang="en-US" altLang="ja-JP" dirty="0"/>
              <a:t> these scatterplots, </a:t>
            </a:r>
            <a:r>
              <a:rPr kumimoji="1" lang="en-US" altLang="ja-JP" b="1" dirty="0"/>
              <a:t>we present data on</a:t>
            </a:r>
            <a:r>
              <a:rPr kumimoji="1" lang="en-US" altLang="ja-JP" dirty="0"/>
              <a:t> 3S4MP and 4MSP values for each variety </a:t>
            </a:r>
            <a:r>
              <a:rPr kumimoji="1" lang="en-US" altLang="ja-JP" b="1" dirty="0"/>
              <a:t>in</a:t>
            </a:r>
            <a:r>
              <a:rPr kumimoji="1" lang="en-US" altLang="ja-JP" dirty="0"/>
              <a:t> the years. </a:t>
            </a:r>
          </a:p>
          <a:p>
            <a:r>
              <a:rPr kumimoji="1" lang="en-US" altLang="ja-JP" dirty="0"/>
              <a:t>The vertical axis </a:t>
            </a:r>
            <a:r>
              <a:rPr kumimoji="1" lang="en-US" altLang="ja-JP" b="1" dirty="0"/>
              <a:t>represents</a:t>
            </a:r>
            <a:r>
              <a:rPr kumimoji="1" lang="en-US" altLang="ja-JP" dirty="0"/>
              <a:t> 3S4MP</a:t>
            </a:r>
            <a:r>
              <a:rPr kumimoji="1" lang="en-US" altLang="ja-JP" b="1" dirty="0"/>
              <a:t>, while </a:t>
            </a:r>
            <a:r>
              <a:rPr kumimoji="1" lang="en-US" altLang="ja-JP" b="0" dirty="0"/>
              <a:t>t</a:t>
            </a:r>
            <a:r>
              <a:rPr kumimoji="1" lang="en-US" altLang="ja-JP" dirty="0"/>
              <a:t>he horizontal axis </a:t>
            </a:r>
            <a:r>
              <a:rPr kumimoji="1" lang="en-US" altLang="ja-JP" b="1" dirty="0"/>
              <a:t>represents</a:t>
            </a:r>
            <a:r>
              <a:rPr kumimoji="1" lang="en-US" altLang="ja-JP" dirty="0"/>
              <a:t> 4MSP.</a:t>
            </a:r>
          </a:p>
          <a:p>
            <a:r>
              <a:rPr kumimoji="1" lang="en-US" altLang="ja-JP" b="1" dirty="0"/>
              <a:t>The key takeaway here is the notable variation in </a:t>
            </a:r>
            <a:r>
              <a:rPr kumimoji="1" lang="en-US" altLang="ja-JP" dirty="0"/>
              <a:t>3S4MP content </a:t>
            </a:r>
            <a:r>
              <a:rPr kumimoji="1" lang="en-US" altLang="ja-JP" b="1" dirty="0"/>
              <a:t>across different regions for several hop varieties.</a:t>
            </a: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9533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This slide </a:t>
            </a:r>
            <a:r>
              <a:rPr kumimoji="1" lang="en-US" altLang="ja-JP" b="0" dirty="0"/>
              <a:t>shows the chemical compound</a:t>
            </a:r>
            <a:r>
              <a:rPr kumimoji="1" lang="en-US" altLang="ja-JP" b="1" dirty="0"/>
              <a:t> data </a:t>
            </a:r>
            <a:r>
              <a:rPr kumimoji="1" lang="en-US" altLang="ja-JP" b="0" dirty="0"/>
              <a:t>for Sorachi Ace hops</a:t>
            </a:r>
            <a:r>
              <a:rPr kumimoji="1" lang="en-US" altLang="ja-JP" b="1" dirty="0"/>
              <a:t>. </a:t>
            </a:r>
            <a:r>
              <a:rPr kumimoji="1" lang="en-US" altLang="ja-JP" b="0" dirty="0"/>
              <a:t>Similar to the results </a:t>
            </a:r>
            <a:r>
              <a:rPr kumimoji="1" lang="en-US" altLang="ja-JP" b="1" dirty="0"/>
              <a:t>observed </a:t>
            </a:r>
            <a:r>
              <a:rPr kumimoji="1" lang="en-US" altLang="ja-JP" b="0" dirty="0"/>
              <a:t>for Furano Queen</a:t>
            </a:r>
            <a:r>
              <a:rPr kumimoji="1" lang="en-US" altLang="ja-JP" b="1" dirty="0"/>
              <a:t>, it's worth noting that the </a:t>
            </a:r>
            <a:r>
              <a:rPr kumimoji="1" lang="en-US" altLang="ja-JP" b="0" dirty="0"/>
              <a:t>geraniol content </a:t>
            </a:r>
            <a:r>
              <a:rPr kumimoji="1" lang="en-US" altLang="ja-JP" b="1" dirty="0"/>
              <a:t>varies among regions within Japan. While we won't delve deeply into this aspect, it's intriguing to consider potential </a:t>
            </a:r>
            <a:r>
              <a:rPr kumimoji="1" lang="en-US" altLang="ja-JP" b="0" dirty="0"/>
              <a:t>differences among production regions in Japan</a:t>
            </a:r>
            <a:r>
              <a:rPr kumimoji="1" lang="en-US" altLang="ja-JP" b="1" dirty="0"/>
              <a:t>. On the other hand, our analysis did not reveal any </a:t>
            </a:r>
            <a:r>
              <a:rPr kumimoji="1" lang="en-US" altLang="ja-JP" b="0" dirty="0"/>
              <a:t>significant distinctions between regions </a:t>
            </a:r>
            <a:r>
              <a:rPr kumimoji="1" lang="en-US" altLang="ja-JP" b="1" dirty="0"/>
              <a:t>for linalool and geranic acid."</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5967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schemeClr val="tx1"/>
                </a:solidFill>
                <a:effectLst/>
                <a:latin typeface="Arial Black" panose="020B0A04020102020204" pitchFamily="34" charset="0"/>
              </a:rPr>
              <a:t>Here </a:t>
            </a:r>
            <a:r>
              <a:rPr lang="en-US" altLang="ja-JP" b="1" dirty="0">
                <a:solidFill>
                  <a:schemeClr val="tx1"/>
                </a:solidFill>
                <a:effectLst/>
                <a:latin typeface="Arial Black" panose="020B0A04020102020204" pitchFamily="34" charset="0"/>
              </a:rPr>
              <a:t>is a</a:t>
            </a:r>
            <a:r>
              <a:rPr lang="en-US" altLang="ja-JP" dirty="0">
                <a:solidFill>
                  <a:schemeClr val="tx1"/>
                </a:solidFill>
                <a:effectLst/>
                <a:latin typeface="Arial Black" panose="020B0A04020102020204" pitchFamily="34" charset="0"/>
              </a:rPr>
              <a:t> </a:t>
            </a:r>
            <a:r>
              <a:rPr lang="en-US" altLang="ja-JP" b="1" dirty="0">
                <a:solidFill>
                  <a:schemeClr val="tx1"/>
                </a:solidFill>
                <a:effectLst/>
                <a:latin typeface="Arial Black" panose="020B0A04020102020204" pitchFamily="34" charset="0"/>
              </a:rPr>
              <a:t>summary</a:t>
            </a:r>
            <a:r>
              <a:rPr lang="en-US" altLang="ja-JP" dirty="0">
                <a:solidFill>
                  <a:schemeClr val="tx1"/>
                </a:solidFill>
                <a:effectLst/>
                <a:latin typeface="Arial Black" panose="020B0A04020102020204" pitchFamily="34" charset="0"/>
              </a:rPr>
              <a:t> of this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schemeClr val="tx1"/>
                </a:solidFill>
                <a:effectLst/>
                <a:latin typeface="Arial Black" panose="020B0A04020102020204" pitchFamily="34" charset="0"/>
              </a:rPr>
              <a:t>We observed that the </a:t>
            </a:r>
          </a:p>
          <a:p>
            <a:pPr>
              <a:buFont typeface="Wingdings" panose="05000000000000000000" pitchFamily="2" charset="2"/>
              <a:buChar char="ü"/>
            </a:pPr>
            <a:r>
              <a:rPr lang="en-US" altLang="ja-JP" dirty="0">
                <a:solidFill>
                  <a:schemeClr val="tx1"/>
                </a:solidFill>
                <a:cs typeface="Arial" panose="020B0604020202020204" pitchFamily="34" charset="0"/>
              </a:rPr>
              <a:t>In Furano Magical and Furano Queen, the 3S4MP content was higher in </a:t>
            </a:r>
            <a:r>
              <a:rPr lang="en-US" altLang="ja-JP" b="1" dirty="0">
                <a:solidFill>
                  <a:schemeClr val="tx1"/>
                </a:solidFill>
                <a:cs typeface="Arial" panose="020B0604020202020204" pitchFamily="34" charset="0"/>
              </a:rPr>
              <a:t>the </a:t>
            </a:r>
            <a:r>
              <a:rPr lang="en-US" altLang="ja-JP" dirty="0">
                <a:solidFill>
                  <a:schemeClr val="tx1"/>
                </a:solidFill>
                <a:cs typeface="Arial" panose="020B0604020202020204" pitchFamily="34" charset="0"/>
              </a:rPr>
              <a:t>Czech </a:t>
            </a:r>
            <a:r>
              <a:rPr lang="en-US" altLang="ja-JP" b="1" dirty="0">
                <a:solidFill>
                  <a:schemeClr val="tx1"/>
                </a:solidFill>
                <a:cs typeface="Arial" panose="020B0604020202020204" pitchFamily="34" charset="0"/>
              </a:rPr>
              <a:t>Re</a:t>
            </a:r>
            <a:r>
              <a:rPr lang="en-US" altLang="ja-JP" dirty="0">
                <a:solidFill>
                  <a:schemeClr val="tx1"/>
                </a:solidFill>
                <a:cs typeface="Arial" panose="020B0604020202020204" pitchFamily="34" charset="0"/>
              </a:rPr>
              <a:t>public than in Japan</a:t>
            </a:r>
          </a:p>
          <a:p>
            <a:pPr>
              <a:buFont typeface="Wingdings" panose="05000000000000000000" pitchFamily="2" charset="2"/>
              <a:buChar char="ü"/>
            </a:pPr>
            <a:r>
              <a:rPr lang="en-US" altLang="ja-JP" dirty="0">
                <a:solidFill>
                  <a:schemeClr val="tx1"/>
                </a:solidFill>
                <a:cs typeface="Arial" panose="020B0604020202020204" pitchFamily="34" charset="0"/>
              </a:rPr>
              <a:t>In Furano magical, the 4MSP content was higher in </a:t>
            </a:r>
            <a:r>
              <a:rPr lang="en-US" altLang="ja-JP" b="1" dirty="0">
                <a:solidFill>
                  <a:schemeClr val="tx1"/>
                </a:solidFill>
                <a:cs typeface="Arial" panose="020B0604020202020204" pitchFamily="34" charset="0"/>
              </a:rPr>
              <a:t>Japan</a:t>
            </a:r>
            <a:r>
              <a:rPr lang="en-US" altLang="ja-JP" dirty="0">
                <a:solidFill>
                  <a:schemeClr val="tx1"/>
                </a:solidFill>
                <a:cs typeface="Arial" panose="020B0604020202020204" pitchFamily="34" charset="0"/>
              </a:rPr>
              <a:t> than in </a:t>
            </a:r>
            <a:r>
              <a:rPr lang="en-US" altLang="ja-JP" b="1" dirty="0">
                <a:solidFill>
                  <a:schemeClr val="tx1"/>
                </a:solidFill>
                <a:cs typeface="Arial" panose="020B0604020202020204" pitchFamily="34" charset="0"/>
              </a:rPr>
              <a:t>the</a:t>
            </a:r>
            <a:r>
              <a:rPr lang="en-US" altLang="ja-JP" dirty="0">
                <a:solidFill>
                  <a:schemeClr val="tx1"/>
                </a:solidFill>
                <a:cs typeface="Arial" panose="020B0604020202020204" pitchFamily="34" charset="0"/>
              </a:rPr>
              <a:t> </a:t>
            </a:r>
            <a:r>
              <a:rPr lang="en-US" altLang="ja-JP" b="1" dirty="0">
                <a:solidFill>
                  <a:schemeClr val="tx1"/>
                </a:solidFill>
                <a:cs typeface="Arial" panose="020B0604020202020204" pitchFamily="34" charset="0"/>
              </a:rPr>
              <a:t>Czech Republic</a:t>
            </a:r>
            <a:r>
              <a:rPr lang="en-US" altLang="ja-JP" dirty="0">
                <a:solidFill>
                  <a:schemeClr val="tx1"/>
                </a:solidFill>
                <a:cs typeface="Arial" panose="020B0604020202020204" pitchFamily="34" charset="0"/>
              </a:rPr>
              <a:t>.</a:t>
            </a:r>
          </a:p>
          <a:p>
            <a:pPr>
              <a:buFont typeface="Wingdings" panose="05000000000000000000" pitchFamily="2" charset="2"/>
              <a:buChar char="ü"/>
            </a:pPr>
            <a:r>
              <a:rPr lang="en-US" altLang="ja-JP" dirty="0">
                <a:solidFill>
                  <a:schemeClr val="tx1"/>
                </a:solidFill>
                <a:cs typeface="Arial" panose="020B0604020202020204" pitchFamily="34" charset="0"/>
              </a:rPr>
              <a:t>In Furano Queen and Sorachi Ace, the geraniol content was higher in Hokkaido than in Tohoku</a:t>
            </a:r>
          </a:p>
          <a:p>
            <a:pPr>
              <a:buFont typeface="Wingdings" panose="05000000000000000000" pitchFamily="2" charset="2"/>
              <a:buNone/>
            </a:pPr>
            <a:endParaRPr lang="en-US" altLang="ja-JP" dirty="0">
              <a:solidFill>
                <a:schemeClr val="tx1"/>
              </a:solidFill>
              <a:effectLst/>
              <a:latin typeface="Arial Black" panose="020B0A04020102020204" pitchFamily="34" charset="0"/>
              <a:cs typeface="Arial" panose="020B0604020202020204" pitchFamily="34" charset="0"/>
            </a:endParaRPr>
          </a:p>
          <a:p>
            <a:pPr>
              <a:buFont typeface="Wingdings" panose="05000000000000000000" pitchFamily="2" charset="2"/>
              <a:buNone/>
            </a:pPr>
            <a:r>
              <a:rPr lang="en-US" altLang="ja-JP" dirty="0">
                <a:solidFill>
                  <a:schemeClr val="tx1"/>
                </a:solidFill>
                <a:effectLst/>
                <a:latin typeface="Arial Black" panose="020B0A04020102020204" pitchFamily="34" charset="0"/>
                <a:cs typeface="Arial" panose="020B0604020202020204" pitchFamily="34" charset="0"/>
              </a:rPr>
              <a:t>I would like to emphasize the </a:t>
            </a:r>
            <a:r>
              <a:rPr lang="en-US" altLang="ja-JP" sz="1800" dirty="0">
                <a:effectLst/>
                <a:latin typeface="Times New Roman" panose="02020603050405020304" pitchFamily="18" charset="0"/>
                <a:ea typeface="Meiryo UI" panose="020B0604030504040204" pitchFamily="50" charset="-128"/>
              </a:rPr>
              <a:t>differences in the thiol compounds, </a:t>
            </a:r>
            <a:r>
              <a:rPr lang="en-US" altLang="ja-JP" sz="1800" b="1" dirty="0">
                <a:effectLst/>
                <a:latin typeface="Times New Roman" panose="02020603050405020304" pitchFamily="18" charset="0"/>
                <a:ea typeface="Meiryo UI" panose="020B0604030504040204" pitchFamily="50" charset="-128"/>
              </a:rPr>
              <a:t>specifically </a:t>
            </a:r>
            <a:r>
              <a:rPr lang="en-US" altLang="ja-JP" sz="1800" dirty="0">
                <a:effectLst/>
                <a:latin typeface="Times New Roman" panose="02020603050405020304" pitchFamily="18" charset="0"/>
                <a:ea typeface="Meiryo UI" panose="020B0604030504040204" pitchFamily="50" charset="-128"/>
              </a:rPr>
              <a:t>4MSP and 3S4MP, in </a:t>
            </a:r>
            <a:r>
              <a:rPr lang="en-US" altLang="ja-JP" sz="1800" b="1" dirty="0">
                <a:effectLst/>
                <a:latin typeface="Times New Roman" panose="02020603050405020304" pitchFamily="18" charset="0"/>
                <a:ea typeface="Meiryo UI" panose="020B0604030504040204" pitchFamily="50" charset="-128"/>
              </a:rPr>
              <a:t>the</a:t>
            </a:r>
            <a:r>
              <a:rPr lang="en-US" altLang="ja-JP" sz="1800" dirty="0">
                <a:effectLst/>
                <a:latin typeface="Times New Roman" panose="02020603050405020304" pitchFamily="18" charset="0"/>
                <a:ea typeface="Meiryo UI" panose="020B0604030504040204" pitchFamily="50" charset="-128"/>
              </a:rPr>
              <a:t> hop cones grown and harvested in different regions. </a:t>
            </a:r>
            <a:r>
              <a:rPr lang="en-US" altLang="ja-JP" sz="1800" b="1" dirty="0">
                <a:effectLst/>
                <a:latin typeface="Times New Roman" panose="02020603050405020304" pitchFamily="18" charset="0"/>
                <a:ea typeface="Meiryo UI" panose="020B0604030504040204" pitchFamily="50" charset="-128"/>
              </a:rPr>
              <a:t>To further investigate the impact of growing regions on beer flavor, </a:t>
            </a:r>
            <a:r>
              <a:rPr lang="en-US" altLang="ja-JP" sz="1800" dirty="0">
                <a:effectLst/>
                <a:latin typeface="Times New Roman" panose="02020603050405020304" pitchFamily="18" charset="0"/>
                <a:ea typeface="Meiryo UI" panose="020B0604030504040204" pitchFamily="50" charset="-128"/>
              </a:rPr>
              <a:t>we brewed </a:t>
            </a:r>
            <a:r>
              <a:rPr lang="en-US" altLang="ja-JP" sz="1800" b="1" dirty="0">
                <a:effectLst/>
                <a:latin typeface="Times New Roman" panose="02020603050405020304" pitchFamily="18" charset="0"/>
                <a:ea typeface="Meiryo UI" panose="020B0604030504040204" pitchFamily="50" charset="-128"/>
              </a:rPr>
              <a:t>test beers </a:t>
            </a:r>
            <a:r>
              <a:rPr lang="en-US" altLang="ja-JP" sz="1800" dirty="0">
                <a:effectLst/>
                <a:latin typeface="Times New Roman" panose="02020603050405020304" pitchFamily="18" charset="0"/>
                <a:ea typeface="Meiryo UI" panose="020B0604030504040204" pitchFamily="50" charset="-128"/>
              </a:rPr>
              <a:t>using Furano Magical and Furano Queen </a:t>
            </a:r>
            <a:r>
              <a:rPr lang="en-US" altLang="ja-JP" sz="1800" b="1" dirty="0">
                <a:effectLst/>
                <a:latin typeface="Times New Roman" panose="02020603050405020304" pitchFamily="18" charset="0"/>
                <a:ea typeface="Meiryo UI" panose="020B0604030504040204" pitchFamily="50" charset="-128"/>
              </a:rPr>
              <a:t>cultivated in both</a:t>
            </a:r>
            <a:r>
              <a:rPr lang="en-US" altLang="ja-JP" sz="1800" dirty="0">
                <a:effectLst/>
                <a:latin typeface="Times New Roman" panose="02020603050405020304" pitchFamily="18" charset="0"/>
                <a:ea typeface="Meiryo UI" panose="020B0604030504040204" pitchFamily="50" charset="-128"/>
              </a:rPr>
              <a:t> Japan and </a:t>
            </a:r>
            <a:r>
              <a:rPr lang="en-US" altLang="ja-JP" sz="1800" b="1" dirty="0">
                <a:effectLst/>
                <a:latin typeface="Times New Roman" panose="02020603050405020304" pitchFamily="18" charset="0"/>
                <a:ea typeface="Meiryo UI" panose="020B0604030504040204" pitchFamily="50" charset="-128"/>
              </a:rPr>
              <a:t>the</a:t>
            </a:r>
            <a:r>
              <a:rPr lang="en-US" altLang="ja-JP" sz="1800" dirty="0">
                <a:effectLst/>
                <a:latin typeface="Times New Roman" panose="02020603050405020304" pitchFamily="18" charset="0"/>
                <a:ea typeface="Meiryo UI" panose="020B0604030504040204" pitchFamily="50" charset="-128"/>
              </a:rPr>
              <a:t> </a:t>
            </a:r>
            <a:r>
              <a:rPr lang="en-US" altLang="ja-JP" sz="1800" b="1" dirty="0">
                <a:effectLst/>
                <a:latin typeface="Times New Roman" panose="02020603050405020304" pitchFamily="18" charset="0"/>
                <a:ea typeface="Meiryo UI" panose="020B0604030504040204" pitchFamily="50" charset="-128"/>
              </a:rPr>
              <a:t>Czech Republic. </a:t>
            </a:r>
          </a:p>
          <a:p>
            <a:pPr>
              <a:buFont typeface="Wingdings" panose="05000000000000000000" pitchFamily="2" charset="2"/>
              <a:buNone/>
            </a:pPr>
            <a:endParaRPr lang="en-US" altLang="ja-JP" sz="1800" dirty="0">
              <a:effectLst/>
              <a:latin typeface="Times New Roman" panose="02020603050405020304" pitchFamily="18" charset="0"/>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8094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In the following slides, I will discuss the results obtained in the brewing trials and our findings. </a:t>
            </a:r>
          </a:p>
          <a:p>
            <a:endParaRPr kumimoji="1" lang="ja-JP" altLang="en-US"/>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t>26</a:t>
            </a:fld>
            <a:endParaRPr kumimoji="1" lang="ja-JP" altLang="en-US"/>
          </a:p>
        </p:txBody>
      </p:sp>
    </p:spTree>
    <p:extLst>
      <p:ext uri="{BB962C8B-B14F-4D97-AF65-F5344CB8AC3E}">
        <p14:creationId xmlns:p14="http://schemas.microsoft.com/office/powerpoint/2010/main" val="1349426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slide I would like to talk about </a:t>
            </a:r>
            <a:r>
              <a:rPr kumimoji="1" lang="en-US" altLang="ja-JP" b="1" dirty="0"/>
              <a:t>the </a:t>
            </a:r>
            <a:r>
              <a:rPr kumimoji="1" lang="en-US" altLang="ja-JP" b="0" dirty="0"/>
              <a:t>r</a:t>
            </a:r>
            <a:r>
              <a:rPr kumimoji="1" lang="en-US" altLang="ja-JP" dirty="0"/>
              <a:t>esults </a:t>
            </a:r>
            <a:r>
              <a:rPr kumimoji="1" lang="en-US" altLang="ja-JP" b="1" dirty="0"/>
              <a:t>from the</a:t>
            </a:r>
            <a:r>
              <a:rPr kumimoji="1" lang="en-US" altLang="ja-JP" dirty="0"/>
              <a:t> brewing </a:t>
            </a:r>
            <a:r>
              <a:rPr kumimoji="1" lang="en-US" altLang="ja-JP" b="1" dirty="0"/>
              <a:t>trials</a:t>
            </a:r>
            <a:r>
              <a:rPr kumimoji="1" lang="en-US" altLang="ja-JP" dirty="0"/>
              <a:t> of Furano Magical.</a:t>
            </a:r>
          </a:p>
          <a:p>
            <a:r>
              <a:rPr kumimoji="1" lang="en-US" altLang="ja-JP" b="1" dirty="0"/>
              <a:t>The table provides insights into the </a:t>
            </a:r>
            <a:r>
              <a:rPr kumimoji="1" lang="en-US" altLang="ja-JP" dirty="0"/>
              <a:t>hop-derived aroma compounds present in the beer</a:t>
            </a:r>
            <a:r>
              <a:rPr kumimoji="1" lang="en-US" altLang="ja-JP" b="1" dirty="0"/>
              <a:t>. The Japanese-brewed beer contains notably higher levels of linalool and 4MSP than its Czech counterpart, consistent with the analysis of the hops themselves</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4074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You can see a radar chart displaying the sensory scores for the test beers. The beers brewed with hops from Japan are represented in green, while those from Czech are in blue. It's evident that the Japanese-sourced hops</a:t>
            </a:r>
            <a:r>
              <a:rPr kumimoji="1" lang="en-US" altLang="ja-JP" dirty="0"/>
              <a:t> had significantly higher scores of "Tropical" and "Impact" </a:t>
            </a:r>
            <a:r>
              <a:rPr kumimoji="1" lang="en-US" altLang="ja-JP" b="1" dirty="0"/>
              <a:t>compared to the Czech hops</a:t>
            </a:r>
            <a:r>
              <a:rPr kumimoji="1" lang="en-US" altLang="ja-JP" dirty="0"/>
              <a:t>. We know that the interaction</a:t>
            </a:r>
            <a:r>
              <a:rPr kumimoji="1" lang="en-US" altLang="ja-JP" b="1" dirty="0"/>
              <a:t> between </a:t>
            </a:r>
            <a:r>
              <a:rPr kumimoji="1" lang="en-US" altLang="ja-JP" dirty="0"/>
              <a:t>linalool and 4MSP results in a tropical aroma profile. Therefore, these components may have influenced the sensory scores </a:t>
            </a:r>
            <a:r>
              <a:rPr kumimoji="1" lang="en-US" altLang="ja-JP" b="1" dirty="0"/>
              <a:t>that we observed. </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807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slide</a:t>
            </a:r>
            <a:r>
              <a:rPr kumimoji="1" lang="en-US" altLang="ja-JP" b="1" dirty="0"/>
              <a:t>,</a:t>
            </a:r>
            <a:r>
              <a:rPr kumimoji="1" lang="en-US" altLang="ja-JP" dirty="0"/>
              <a:t> I </a:t>
            </a:r>
            <a:r>
              <a:rPr kumimoji="1" lang="en-US" altLang="ja-JP" b="1" dirty="0"/>
              <a:t>shall</a:t>
            </a:r>
            <a:r>
              <a:rPr kumimoji="1" lang="en-US" altLang="ja-JP" dirty="0"/>
              <a:t> talk about </a:t>
            </a:r>
            <a:r>
              <a:rPr kumimoji="1" lang="en-US" altLang="ja-JP" b="1" dirty="0"/>
              <a:t>the </a:t>
            </a:r>
            <a:r>
              <a:rPr kumimoji="1" lang="en-US" altLang="ja-JP" b="0" dirty="0"/>
              <a:t>re</a:t>
            </a:r>
            <a:r>
              <a:rPr kumimoji="1" lang="en-US" altLang="ja-JP" dirty="0"/>
              <a:t>sults </a:t>
            </a:r>
            <a:r>
              <a:rPr kumimoji="1" lang="en-US" altLang="ja-JP" b="1" dirty="0"/>
              <a:t>from the</a:t>
            </a:r>
            <a:r>
              <a:rPr kumimoji="1" lang="en-US" altLang="ja-JP" dirty="0"/>
              <a:t> brewing </a:t>
            </a:r>
            <a:r>
              <a:rPr kumimoji="1" lang="en-US" altLang="ja-JP" b="1" dirty="0"/>
              <a:t>trials</a:t>
            </a:r>
            <a:r>
              <a:rPr kumimoji="1" lang="en-US" altLang="ja-JP" dirty="0"/>
              <a:t> of Furano Queen.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The table provides </a:t>
            </a:r>
            <a:r>
              <a:rPr lang="en-US" altLang="ja-JP" sz="1200" b="1" dirty="0">
                <a:latin typeface="Arial" panose="020B0604020202020204" pitchFamily="34" charset="0"/>
                <a:ea typeface="+mj-ea"/>
                <a:cs typeface="Arial" panose="020B0604020202020204" pitchFamily="34" charset="0"/>
              </a:rPr>
              <a:t>Hop-derived aroma compounds in the beer. </a:t>
            </a:r>
            <a:endParaRPr lang="ja-JP" altLang="en-US" sz="1200" b="1" dirty="0">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The Czech-brewed beer contains notably higher levels of 3S4MP than its Japan counterpart, consistent with the analysis of the hops themselves</a:t>
            </a:r>
            <a:r>
              <a:rPr kumimoji="1" lang="en-US" altLang="ja-JP" dirty="0"/>
              <a:t>. </a:t>
            </a:r>
            <a:endParaRPr kumimoji="1" lang="ja-JP" altLang="en-US" dirty="0"/>
          </a:p>
          <a:p>
            <a:endParaRPr kumimoji="1" lang="en-IN" altLang="ja-JP"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988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OK, I’d (I would) like to start by </a:t>
            </a:r>
            <a:r>
              <a:rPr kumimoji="1" lang="en-US" altLang="ja-JP" b="1" dirty="0"/>
              <a:t>giving you some introductory information </a:t>
            </a:r>
            <a:r>
              <a:rPr kumimoji="1" lang="en-US" altLang="ja-JP" dirty="0"/>
              <a:t>about terroir and thiol compounds.</a:t>
            </a:r>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t>3</a:t>
            </a:fld>
            <a:endParaRPr kumimoji="1" lang="ja-JP" altLang="en-US"/>
          </a:p>
        </p:txBody>
      </p:sp>
    </p:spTree>
    <p:extLst>
      <p:ext uri="{BB962C8B-B14F-4D97-AF65-F5344CB8AC3E}">
        <p14:creationId xmlns:p14="http://schemas.microsoft.com/office/powerpoint/2010/main" val="1535408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You can see a radar chart displaying the sensory scores. Czech-produced beers received higher scores for sulfur-like characteristics compared to the Japanese counterparts, while Japan had higher scores for Flowery characteristics than Czech beers. Czech beer had the higher 3S4MP content, so we anticipated that it would exhibit a higher citrus score</a:t>
            </a:r>
            <a:r>
              <a:rPr kumimoji="1" lang="en-US" altLang="ja-JP" dirty="0"/>
              <a:t>. </a:t>
            </a:r>
            <a:r>
              <a:rPr kumimoji="1" lang="en-US" altLang="ja-JP" b="1" dirty="0"/>
              <a:t>However, that was not the case</a:t>
            </a:r>
            <a:r>
              <a:rPr kumimoji="1" lang="en-US" altLang="ja-JP" dirty="0"/>
              <a:t>. The reasons behind this disparity remain unclear and warrant further investigation.</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00074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schemeClr val="tx1"/>
                </a:solidFill>
                <a:effectLst/>
                <a:latin typeface="Arial Black" panose="020B0A04020102020204" pitchFamily="34" charset="0"/>
              </a:rPr>
              <a:t>To summaries this section: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cs typeface="Arial" panose="020B0604020202020204" pitchFamily="34" charset="0"/>
              </a:rPr>
              <a:t>We found that the volatile thiol contents in beer follow the same pattern </a:t>
            </a:r>
            <a:r>
              <a:rPr lang="en-US" altLang="ja-JP" sz="1200" b="1" dirty="0">
                <a:solidFill>
                  <a:schemeClr val="tx1"/>
                </a:solidFill>
                <a:cs typeface="Arial" panose="020B0604020202020204" pitchFamily="34" charset="0"/>
              </a:rPr>
              <a:t>as in </a:t>
            </a:r>
            <a:r>
              <a:rPr lang="en-US" altLang="ja-JP" sz="1200" dirty="0">
                <a:solidFill>
                  <a:schemeClr val="tx1"/>
                </a:solidFill>
                <a:cs typeface="Arial" panose="020B0604020202020204" pitchFamily="34" charset="0"/>
              </a:rPr>
              <a:t>hop cones.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1" dirty="0">
                <a:solidFill>
                  <a:schemeClr val="tx1"/>
                </a:solidFill>
                <a:cs typeface="Arial" panose="020B0604020202020204" pitchFamily="34" charset="0"/>
              </a:rPr>
              <a:t>Additionally, we noted differences in sensory scores for several parameters.</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8798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In the following slides, I will present the conclusion and the future prospects of our study. </a:t>
            </a:r>
            <a:endParaRPr kumimoji="1" lang="ja-JP" altLang="en-US" b="1"/>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t>32</a:t>
            </a:fld>
            <a:endParaRPr kumimoji="1" lang="ja-JP" altLang="en-US"/>
          </a:p>
        </p:txBody>
      </p:sp>
    </p:spTree>
    <p:extLst>
      <p:ext uri="{BB962C8B-B14F-4D97-AF65-F5344CB8AC3E}">
        <p14:creationId xmlns:p14="http://schemas.microsoft.com/office/powerpoint/2010/main" val="2782360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1" dirty="0"/>
              <a:t>In conclusion, the levels of volatile thiols</a:t>
            </a:r>
            <a:r>
              <a:rPr kumimoji="1" lang="en-US" altLang="ja-JP" dirty="0"/>
              <a:t> in the hop cones of identical hop varieties </a:t>
            </a:r>
            <a:r>
              <a:rPr kumimoji="1" lang="en-US" altLang="ja-JP" b="1" dirty="0"/>
              <a:t>vary depending on their </a:t>
            </a:r>
            <a:r>
              <a:rPr kumimoji="1" lang="en-US" altLang="ja-JP" dirty="0"/>
              <a:t>growing regions. </a:t>
            </a:r>
            <a:r>
              <a:rPr kumimoji="1" lang="en-US" altLang="ja-JP" b="1" dirty="0"/>
              <a:t>Furthermore, the volatile thiol concentrations in beer brewed using these identical hop varieties also differ based on their growing areas.</a:t>
            </a:r>
            <a:endParaRPr kumimoji="1" lang="ja-JP" altLang="en-US" b="1"/>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8768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Our future research endeavors will explore </a:t>
            </a:r>
            <a:r>
              <a:rPr kumimoji="1" lang="en-US" altLang="ja-JP" dirty="0"/>
              <a:t>the "terroir" factors, such as climate and soil composition, </a:t>
            </a:r>
            <a:r>
              <a:rPr kumimoji="1" lang="en-US" altLang="ja-JP" b="1" dirty="0"/>
              <a:t>that could potentially be responsible for the observed differences.</a:t>
            </a:r>
            <a:r>
              <a:rPr kumimoji="1" lang="en-US" altLang="ja-JP"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solidFill>
                <a:cs typeface="Arial" panose="020B0604020202020204" pitchFamily="34" charset="0"/>
              </a:rPr>
              <a:t>We plan to accumulate climate and soil data by increasing the number of regions and crop years of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It's important to highlight that</a:t>
            </a:r>
            <a:r>
              <a:rPr kumimoji="1" lang="en-US" altLang="ja-JP" dirty="0"/>
              <a:t> </a:t>
            </a:r>
            <a:r>
              <a:rPr kumimoji="1" lang="en-US" altLang="ja-JP" sz="1200" b="1" dirty="0">
                <a:solidFill>
                  <a:schemeClr val="tx1"/>
                </a:solidFill>
                <a:cs typeface="Arial" panose="020B0604020202020204" pitchFamily="34" charset="0"/>
              </a:rPr>
              <a:t>we still don’t know much</a:t>
            </a:r>
            <a:r>
              <a:rPr lang="en-US" altLang="ja-JP" sz="1200" b="1" dirty="0">
                <a:solidFill>
                  <a:schemeClr val="tx1"/>
                </a:solidFill>
                <a:cs typeface="Arial" panose="020B0604020202020204" pitchFamily="34" charset="0"/>
              </a:rPr>
              <a:t> about </a:t>
            </a:r>
            <a:r>
              <a:rPr lang="en-US" altLang="ja-JP" sz="1200" dirty="0">
                <a:solidFill>
                  <a:schemeClr val="tx1"/>
                </a:solidFill>
                <a:cs typeface="Arial" panose="020B0604020202020204" pitchFamily="34" charset="0"/>
              </a:rPr>
              <a:t>the terroir effect of hops. </a:t>
            </a:r>
            <a:r>
              <a:rPr kumimoji="1" lang="en-US" altLang="ja-JP" b="1" dirty="0"/>
              <a:t>Nonetheless, </a:t>
            </a:r>
            <a:r>
              <a:rPr kumimoji="1" lang="en-US" altLang="ja-JP" sz="1200" dirty="0">
                <a:solidFill>
                  <a:schemeClr val="tx1"/>
                </a:solidFill>
                <a:cs typeface="Arial" panose="020B0604020202020204" pitchFamily="34" charset="0"/>
              </a:rPr>
              <a:t>if</a:t>
            </a:r>
            <a:r>
              <a:rPr lang="en-US" altLang="ja-JP" sz="1200" dirty="0">
                <a:solidFill>
                  <a:schemeClr val="tx1"/>
                </a:solidFill>
                <a:cs typeface="Arial" panose="020B0604020202020204" pitchFamily="34" charset="0"/>
              </a:rPr>
              <a:t> we can acquire more information about hop “terroirs”, we could possibly give an additive value to beer. </a:t>
            </a: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42818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found today’s </a:t>
            </a:r>
            <a:r>
              <a:rPr lang="en-US" b="1" dirty="0"/>
              <a:t>topic interesting</a:t>
            </a:r>
            <a:r>
              <a:rPr lang="en-US" dirty="0"/>
              <a:t>, </a:t>
            </a:r>
            <a:r>
              <a:rPr lang="en-US" b="1" dirty="0"/>
              <a:t>you can</a:t>
            </a:r>
            <a:r>
              <a:rPr lang="en-US" dirty="0"/>
              <a:t> </a:t>
            </a:r>
            <a:r>
              <a:rPr lang="en-US" b="1" dirty="0"/>
              <a:t>continue learning</a:t>
            </a:r>
            <a:r>
              <a:rPr lang="en-US" dirty="0"/>
              <a:t>. We’ve provided a few additional resources to extend the topic </a:t>
            </a:r>
            <a:r>
              <a:rPr lang="en-US" b="1" dirty="0"/>
              <a:t>outside this</a:t>
            </a:r>
            <a:r>
              <a:rPr lang="en-US" dirty="0"/>
              <a:t> session. </a:t>
            </a:r>
            <a:r>
              <a:rPr lang="en-US" b="1" dirty="0"/>
              <a:t>You may </a:t>
            </a:r>
            <a:r>
              <a:rPr lang="en-US" b="1" u="none" dirty="0"/>
              <a:t>note</a:t>
            </a:r>
            <a:r>
              <a:rPr lang="en-US" u="none" dirty="0"/>
              <a:t> them down. </a:t>
            </a:r>
            <a:r>
              <a:rPr lang="en-US" b="1" u="none" dirty="0"/>
              <a:t>Alternatively, you can</a:t>
            </a:r>
            <a:r>
              <a:rPr lang="en-US" dirty="0"/>
              <a:t> take a picture of this screen </a:t>
            </a:r>
            <a:r>
              <a:rPr lang="en-US" b="1" dirty="0"/>
              <a:t>using your phone</a:t>
            </a:r>
            <a:r>
              <a:rPr lang="en-US" dirty="0"/>
              <a:t>.</a:t>
            </a:r>
            <a:r>
              <a:rPr lang="en-US" b="1" dirty="0"/>
              <a:t> You can also </a:t>
            </a:r>
            <a:r>
              <a:rPr lang="en-US" dirty="0"/>
              <a:t>review the slide deck that came in your session email today. Our association is here to support your goals. </a:t>
            </a:r>
          </a:p>
        </p:txBody>
      </p:sp>
      <p:sp>
        <p:nvSpPr>
          <p:cNvPr id="4" name="Slide Number Placeholder 3"/>
          <p:cNvSpPr>
            <a:spLocks noGrp="1"/>
          </p:cNvSpPr>
          <p:nvPr>
            <p:ph type="sldNum" sz="quarter" idx="5"/>
          </p:nvPr>
        </p:nvSpPr>
        <p:spPr/>
        <p:txBody>
          <a:bodyPr/>
          <a:lstStyle/>
          <a:p>
            <a:fld id="{0EF4D091-29F5-4864-ACD4-79FBBED7C152}" type="slidenum">
              <a:rPr lang="en-US" smtClean="0"/>
              <a:t>35</a:t>
            </a:fld>
            <a:endParaRPr lang="en-US" dirty="0"/>
          </a:p>
        </p:txBody>
      </p:sp>
    </p:spTree>
    <p:extLst>
      <p:ext uri="{BB962C8B-B14F-4D97-AF65-F5344CB8AC3E}">
        <p14:creationId xmlns:p14="http://schemas.microsoft.com/office/powerpoint/2010/main" val="3007661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en-US" altLang="ja-JP" sz="1800" b="1" kern="100" dirty="0">
                <a:effectLst/>
                <a:ea typeface="ＭＳ 明朝" panose="02020609040205080304" pitchFamily="17" charset="-128"/>
                <a:cs typeface="Times New Roman" panose="02020603050405020304" pitchFamily="18" charset="0"/>
              </a:rPr>
              <a:t>We have reached the</a:t>
            </a:r>
            <a:r>
              <a:rPr lang="en-US" altLang="ja-JP" sz="1800" kern="100" dirty="0">
                <a:effectLst/>
                <a:ea typeface="ＭＳ 明朝" panose="02020609040205080304" pitchFamily="17" charset="-128"/>
                <a:cs typeface="Times New Roman" panose="02020603050405020304" pitchFamily="18" charset="0"/>
              </a:rPr>
              <a:t> end of my presentation.</a:t>
            </a:r>
            <a:endParaRPr lang="ja-JP" altLang="ja-JP" sz="1800" kern="100">
              <a:effectLst/>
              <a:ea typeface="ＭＳ 明朝" panose="02020609040205080304" pitchFamily="17" charset="-128"/>
              <a:cs typeface="Times New Roman" panose="02020603050405020304" pitchFamily="18" charset="0"/>
            </a:endParaRPr>
          </a:p>
          <a:p>
            <a:pPr algn="just"/>
            <a:r>
              <a:rPr lang="en-US" altLang="ja-JP" sz="1800" kern="100" dirty="0">
                <a:effectLst/>
                <a:ea typeface="ＭＳ 明朝" panose="02020609040205080304" pitchFamily="17" charset="-128"/>
                <a:cs typeface="Times New Roman" panose="02020603050405020304" pitchFamily="18" charset="0"/>
              </a:rPr>
              <a:t>I </a:t>
            </a:r>
            <a:r>
              <a:rPr lang="en-US" altLang="ja-JP" sz="1800" b="1" kern="100" dirty="0">
                <a:effectLst/>
                <a:ea typeface="ＭＳ 明朝" panose="02020609040205080304" pitchFamily="17" charset="-128"/>
                <a:cs typeface="Times New Roman" panose="02020603050405020304" pitchFamily="18" charset="0"/>
              </a:rPr>
              <a:t>will be happy to receive</a:t>
            </a:r>
            <a:r>
              <a:rPr lang="en-US" altLang="ja-JP" sz="1800" kern="100" dirty="0">
                <a:effectLst/>
                <a:ea typeface="ＭＳ 明朝" panose="02020609040205080304" pitchFamily="17" charset="-128"/>
                <a:cs typeface="Times New Roman" panose="02020603050405020304" pitchFamily="18" charset="0"/>
              </a:rPr>
              <a:t> your advice </a:t>
            </a:r>
            <a:r>
              <a:rPr lang="en-US" altLang="ja-JP" sz="1800" b="1" kern="100" dirty="0">
                <a:effectLst/>
                <a:ea typeface="ＭＳ 明朝" panose="02020609040205080304" pitchFamily="17" charset="-128"/>
                <a:cs typeface="Times New Roman" panose="02020603050405020304" pitchFamily="18" charset="0"/>
              </a:rPr>
              <a:t>and</a:t>
            </a:r>
            <a:r>
              <a:rPr lang="en-US" altLang="ja-JP" sz="1800" kern="100" dirty="0">
                <a:effectLst/>
                <a:ea typeface="ＭＳ 明朝" panose="02020609040205080304" pitchFamily="17" charset="-128"/>
                <a:cs typeface="Times New Roman" panose="02020603050405020304" pitchFamily="18" charset="0"/>
              </a:rPr>
              <a:t> comments, and </a:t>
            </a:r>
            <a:r>
              <a:rPr lang="en-US" altLang="ja-JP" sz="1800" b="1" kern="100" dirty="0">
                <a:effectLst/>
                <a:ea typeface="ＭＳ 明朝" panose="02020609040205080304" pitchFamily="17" charset="-128"/>
                <a:cs typeface="Times New Roman" panose="02020603050405020304" pitchFamily="18" charset="0"/>
              </a:rPr>
              <a:t>answer any</a:t>
            </a:r>
            <a:r>
              <a:rPr lang="en-US" altLang="ja-JP" sz="1800" kern="100" dirty="0">
                <a:effectLst/>
                <a:ea typeface="ＭＳ 明朝" panose="02020609040205080304" pitchFamily="17" charset="-128"/>
                <a:cs typeface="Times New Roman" panose="02020603050405020304" pitchFamily="18" charset="0"/>
              </a:rPr>
              <a:t> </a:t>
            </a:r>
            <a:r>
              <a:rPr lang="en-US" altLang="ja-JP" sz="1800" b="1" kern="100" dirty="0">
                <a:effectLst/>
                <a:ea typeface="ＭＳ 明朝" panose="02020609040205080304" pitchFamily="17" charset="-128"/>
                <a:cs typeface="Times New Roman" panose="02020603050405020304" pitchFamily="18" charset="0"/>
              </a:rPr>
              <a:t>questions</a:t>
            </a:r>
            <a:r>
              <a:rPr lang="en-US" altLang="ja-JP" sz="1800" kern="100" dirty="0">
                <a:effectLst/>
                <a:ea typeface="ＭＳ 明朝" panose="02020609040205080304" pitchFamily="17" charset="-128"/>
                <a:cs typeface="Times New Roman" panose="02020603050405020304" pitchFamily="18" charset="0"/>
              </a:rPr>
              <a:t> </a:t>
            </a:r>
            <a:r>
              <a:rPr lang="en-US" altLang="ja-JP" sz="1800" b="1" kern="100" dirty="0">
                <a:effectLst/>
                <a:ea typeface="ＭＳ 明朝" panose="02020609040205080304" pitchFamily="17" charset="-128"/>
                <a:cs typeface="Times New Roman" panose="02020603050405020304" pitchFamily="18" charset="0"/>
              </a:rPr>
              <a:t>you may have</a:t>
            </a:r>
            <a:r>
              <a:rPr lang="en-US" altLang="ja-JP" sz="1800" kern="100" dirty="0">
                <a:effectLst/>
                <a:ea typeface="ＭＳ 明朝" panose="02020609040205080304" pitchFamily="17" charset="-128"/>
                <a:cs typeface="Times New Roman" panose="02020603050405020304" pitchFamily="18" charset="0"/>
              </a:rPr>
              <a:t>.</a:t>
            </a:r>
            <a:endParaRPr lang="ja-JP" altLang="ja-JP" sz="1800" kern="100">
              <a:effectLst/>
              <a:ea typeface="ＭＳ 明朝" panose="02020609040205080304" pitchFamily="17" charset="-128"/>
              <a:cs typeface="Times New Roman" panose="02020603050405020304" pitchFamily="18" charset="0"/>
            </a:endParaRPr>
          </a:p>
          <a:p>
            <a:pPr algn="just"/>
            <a:r>
              <a:rPr lang="en-US" altLang="ja-JP" sz="1800" kern="100" dirty="0">
                <a:effectLst/>
                <a:ea typeface="ＭＳ 明朝" panose="02020609040205080304" pitchFamily="17" charset="-128"/>
                <a:cs typeface="Times New Roman" panose="02020603050405020304" pitchFamily="18" charset="0"/>
              </a:rPr>
              <a:t>Thank you for your kind attention.</a:t>
            </a:r>
            <a:endParaRPr lang="ja-JP" altLang="ja-JP" sz="1800" kern="100">
              <a:effectLst/>
              <a:ea typeface="ＭＳ 明朝" panose="02020609040205080304" pitchFamily="17"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58F67E2C-2E62-4346-A302-598B1024E56D}" type="slidenum">
              <a:rPr kumimoji="1" lang="ja-JP" altLang="en-US" smtClean="0"/>
              <a:t>36</a:t>
            </a:fld>
            <a:endParaRPr kumimoji="1" lang="ja-JP" altLang="en-US"/>
          </a:p>
        </p:txBody>
      </p:sp>
    </p:spTree>
    <p:extLst>
      <p:ext uri="{BB962C8B-B14F-4D97-AF65-F5344CB8AC3E}">
        <p14:creationId xmlns:p14="http://schemas.microsoft.com/office/powerpoint/2010/main" val="319763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a:t>
            </a:r>
            <a:r>
              <a:rPr lang="en-US" dirty="0"/>
              <a:t> anyone have any questions or comments </a:t>
            </a:r>
            <a:r>
              <a:rPr lang="en-US" b="1" dirty="0"/>
              <a:t>?</a:t>
            </a:r>
          </a:p>
        </p:txBody>
      </p:sp>
      <p:sp>
        <p:nvSpPr>
          <p:cNvPr id="4" name="Slide Number Placeholder 3"/>
          <p:cNvSpPr>
            <a:spLocks noGrp="1"/>
          </p:cNvSpPr>
          <p:nvPr>
            <p:ph type="sldNum" sz="quarter" idx="5"/>
          </p:nvPr>
        </p:nvSpPr>
        <p:spPr/>
        <p:txBody>
          <a:bodyPr/>
          <a:lstStyle/>
          <a:p>
            <a:fld id="{4FDC8F0E-D1D5-40C7-B9E8-E335AB43E2EF}" type="slidenum">
              <a:rPr lang="en-US" smtClean="0"/>
              <a:t>37</a:t>
            </a:fld>
            <a:endParaRPr lang="en-US" dirty="0"/>
          </a:p>
        </p:txBody>
      </p:sp>
    </p:spTree>
    <p:extLst>
      <p:ext uri="{BB962C8B-B14F-4D97-AF65-F5344CB8AC3E}">
        <p14:creationId xmlns:p14="http://schemas.microsoft.com/office/powerpoint/2010/main" val="19890849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分析方法について（高澄さん確認）</a:t>
            </a:r>
            <a:endParaRPr kumimoji="1" lang="en-US" altLang="ja-JP" dirty="0"/>
          </a:p>
          <a:p>
            <a:r>
              <a:rPr kumimoji="1" lang="en-US" altLang="ja-JP" dirty="0"/>
              <a:t>GC</a:t>
            </a:r>
            <a:r>
              <a:rPr kumimoji="1" lang="ja-JP" altLang="en-US"/>
              <a:t>、</a:t>
            </a:r>
            <a:r>
              <a:rPr kumimoji="1" lang="en-US" altLang="ja-JP" dirty="0"/>
              <a:t>LC</a:t>
            </a:r>
            <a:r>
              <a:rPr kumimoji="1" lang="ja-JP" altLang="en-US"/>
              <a:t>についても簡易的にやり方を説明</a:t>
            </a:r>
            <a:endParaRPr kumimoji="1" lang="en-US" altLang="ja-JP" dirty="0"/>
          </a:p>
          <a:p>
            <a:r>
              <a:rPr kumimoji="1" lang="ja-JP" altLang="en-US"/>
              <a:t>複数年サンプリングを表に追記</a:t>
            </a:r>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26375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This</a:t>
            </a:r>
            <a:r>
              <a:rPr kumimoji="1" lang="ja-JP" altLang="en-US"/>
              <a:t> </a:t>
            </a:r>
            <a:r>
              <a:rPr kumimoji="1" lang="en-US" altLang="ja-JP" dirty="0"/>
              <a:t>slide</a:t>
            </a:r>
            <a:r>
              <a:rPr kumimoji="1" lang="ja-JP" altLang="en-US"/>
              <a:t> </a:t>
            </a:r>
            <a:r>
              <a:rPr kumimoji="1" lang="en-US" altLang="ja-JP" b="1" dirty="0"/>
              <a:t>outlines</a:t>
            </a:r>
            <a:r>
              <a:rPr kumimoji="1" lang="en-US" altLang="ja-JP" dirty="0"/>
              <a:t> the definition of terroir.</a:t>
            </a:r>
          </a:p>
          <a:p>
            <a:r>
              <a:rPr kumimoji="1" lang="en-US" altLang="ja-JP" dirty="0"/>
              <a:t>I looked up terroir in the Cambridge dictionary</a:t>
            </a:r>
            <a:r>
              <a:rPr kumimoji="1" lang="ja-JP" altLang="en-US"/>
              <a:t> </a:t>
            </a:r>
            <a:r>
              <a:rPr kumimoji="1" lang="en-US" altLang="ja-JP" dirty="0"/>
              <a:t>and </a:t>
            </a:r>
            <a:r>
              <a:rPr kumimoji="1" lang="en-US" altLang="ja-JP" b="1" dirty="0"/>
              <a:t>came across</a:t>
            </a:r>
            <a:r>
              <a:rPr kumimoji="1" lang="en-US" altLang="ja-JP" dirty="0"/>
              <a:t> two</a:t>
            </a:r>
            <a:r>
              <a:rPr kumimoji="1" lang="en-US" altLang="ja-JP" b="1" dirty="0"/>
              <a:t> definitions</a:t>
            </a:r>
            <a:r>
              <a:rPr kumimoji="1" lang="en-US" altLang="ja-JP" dirty="0"/>
              <a:t>.</a:t>
            </a:r>
          </a:p>
          <a:p>
            <a:r>
              <a:rPr kumimoji="1" lang="en-US" altLang="ja-JP" dirty="0"/>
              <a:t>The first one </a:t>
            </a:r>
            <a:r>
              <a:rPr kumimoji="1" lang="en-US" altLang="ja-JP" b="1" dirty="0"/>
              <a:t>emphasizes</a:t>
            </a:r>
            <a:r>
              <a:rPr kumimoji="1" lang="en-US" altLang="ja-JP" dirty="0"/>
              <a:t> it as -The special character that a wine is thought to </a:t>
            </a:r>
            <a:r>
              <a:rPr kumimoji="1" lang="en-US" altLang="ja-JP" b="0" dirty="0"/>
              <a:t>get</a:t>
            </a:r>
            <a:r>
              <a:rPr kumimoji="1" lang="en-US" altLang="ja-JP" dirty="0"/>
              <a:t> from the particular place where the grapes were </a:t>
            </a:r>
            <a:r>
              <a:rPr kumimoji="1" lang="en-US" altLang="ja-JP" b="0" dirty="0"/>
              <a:t>grown to make it</a:t>
            </a:r>
          </a:p>
          <a:p>
            <a:r>
              <a:rPr kumimoji="1" lang="en-US" altLang="ja-JP" dirty="0"/>
              <a:t>The second </a:t>
            </a:r>
            <a:r>
              <a:rPr kumimoji="1" lang="en-US" altLang="ja-JP" b="1" dirty="0"/>
              <a:t>definition highlights it as -</a:t>
            </a:r>
            <a:r>
              <a:rPr kumimoji="1" lang="en-US" altLang="ja-JP" dirty="0"/>
              <a:t>The particular environment in which the grapes for a wine were grown, which gives the wine a special character</a:t>
            </a:r>
            <a:endParaRPr kumimoji="1" lang="en-US" altLang="ja-JP" b="1" dirty="0"/>
          </a:p>
          <a:p>
            <a:endParaRPr kumimoji="1" lang="en-US" altLang="ja-JP" b="1"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7521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this presentation, </a:t>
            </a:r>
            <a:r>
              <a:rPr kumimoji="1" lang="en-US" altLang="ja-JP" b="1" dirty="0"/>
              <a:t>I have adhered to the first definition</a:t>
            </a:r>
            <a:r>
              <a:rPr kumimoji="1" lang="en-US" altLang="ja-JP" dirty="0"/>
              <a:t>, </a:t>
            </a:r>
            <a:r>
              <a:rPr kumimoji="1" lang="en-US" altLang="ja-JP" b="1" dirty="0"/>
              <a:t>which is</a:t>
            </a:r>
            <a:r>
              <a:rPr kumimoji="1" lang="en-US" altLang="ja-JP" dirty="0"/>
              <a:t> that terroir is the special characteristic that a wine </a:t>
            </a:r>
            <a:r>
              <a:rPr kumimoji="1" lang="en-US" altLang="ja-JP" b="1" dirty="0"/>
              <a:t>acquires</a:t>
            </a:r>
            <a:r>
              <a:rPr kumimoji="1" lang="en-US" altLang="ja-JP" dirty="0"/>
              <a:t> from the particular place where the </a:t>
            </a:r>
            <a:r>
              <a:rPr kumimoji="1" lang="en-US" altLang="ja-JP" b="1" dirty="0"/>
              <a:t>grapes</a:t>
            </a:r>
            <a:r>
              <a:rPr kumimoji="1" lang="en-US" altLang="ja-JP" dirty="0"/>
              <a:t> were </a:t>
            </a:r>
            <a:r>
              <a:rPr kumimoji="1" lang="en-US" altLang="ja-JP" b="1" dirty="0"/>
              <a:t>cultivated for its production</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944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Terroir is </a:t>
            </a:r>
            <a:r>
              <a:rPr kumimoji="1" lang="en-US" altLang="ja-JP" b="1" dirty="0"/>
              <a:t>commonly associated</a:t>
            </a:r>
            <a:r>
              <a:rPr kumimoji="1" lang="en-US" altLang="ja-JP" dirty="0"/>
              <a:t> with 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It holds </a:t>
            </a:r>
            <a:r>
              <a:rPr kumimoji="1" lang="en-US" altLang="ja-JP" b="1" dirty="0"/>
              <a:t>significance in ensuring</a:t>
            </a:r>
            <a:r>
              <a:rPr kumimoji="1" lang="en-US" altLang="ja-JP" dirty="0"/>
              <a:t> that the flavors of the wine </a:t>
            </a:r>
            <a:r>
              <a:rPr kumimoji="1" lang="en-US" altLang="ja-JP" b="1" dirty="0"/>
              <a:t>reflect</a:t>
            </a:r>
            <a:r>
              <a:rPr kumimoji="1" lang="en-US" altLang="ja-JP" dirty="0"/>
              <a:t> the </a:t>
            </a:r>
            <a:r>
              <a:rPr kumimoji="1" lang="en-US" altLang="ja-JP" b="1" dirty="0"/>
              <a:t>unique </a:t>
            </a:r>
            <a:r>
              <a:rPr kumimoji="1" lang="en-US" altLang="ja-JP" dirty="0"/>
              <a:t>characteristics of the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The terroir effect </a:t>
            </a:r>
            <a:r>
              <a:rPr kumimoji="1" lang="en-US" altLang="ja-JP" b="1" dirty="0"/>
              <a:t>on</a:t>
            </a:r>
            <a:r>
              <a:rPr kumimoji="1" lang="en-US" altLang="ja-JP" dirty="0"/>
              <a:t> wine grapes is created by various factors such as climate, soil, and cultivation </a:t>
            </a:r>
            <a:r>
              <a:rPr kumimoji="1" lang="en-US" altLang="ja-JP" b="1" dirty="0"/>
              <a:t>practices</a:t>
            </a:r>
            <a:r>
              <a:rPr kumimoji="1" lang="en-US" altLang="ja-JP" dirty="0"/>
              <a:t>.</a:t>
            </a:r>
          </a:p>
          <a:p>
            <a:r>
              <a:rPr kumimoji="1" lang="en-US" altLang="ja-JP" dirty="0"/>
              <a:t>In the wine industry, terroir </a:t>
            </a:r>
            <a:r>
              <a:rPr kumimoji="1" lang="en-US" altLang="ja-JP" b="1" dirty="0"/>
              <a:t>stands out as</a:t>
            </a:r>
            <a:r>
              <a:rPr kumimoji="1" lang="en-US" altLang="ja-JP" dirty="0"/>
              <a:t> one of the most important factors for </a:t>
            </a:r>
            <a:r>
              <a:rPr kumimoji="1" lang="en-US" altLang="ja-JP" b="1" dirty="0"/>
              <a:t>both</a:t>
            </a:r>
            <a:r>
              <a:rPr kumimoji="1" lang="en-US" altLang="ja-JP" dirty="0"/>
              <a:t> winemakers and consumers.</a:t>
            </a:r>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450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Verdana"/>
              </a:rPr>
              <a:t>What</a:t>
            </a:r>
            <a:r>
              <a:rPr lang="ja-JP" altLang="en-US" sz="1200" dirty="0">
                <a:latin typeface="Arial" panose="020B0604020202020204" pitchFamily="34" charset="0"/>
                <a:ea typeface="Verdana"/>
              </a:rPr>
              <a:t>　</a:t>
            </a:r>
            <a:r>
              <a:rPr lang="en-US" altLang="ja-JP" sz="1200" dirty="0">
                <a:latin typeface="Arial" panose="020B0604020202020204" pitchFamily="34" charset="0"/>
                <a:ea typeface="Verdana"/>
              </a:rPr>
              <a:t>is about the terroir of hops?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understanding of the "terroir" impact on hops is relatively limited at this point. Nevertheless, </a:t>
            </a:r>
            <a:r>
              <a:rPr kumimoji="1" lang="en-US" altLang="ja-JP" sz="12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has been a growing interest among brewers </a:t>
            </a:r>
            <a:r>
              <a:rPr kumimoji="1" lang="en-US" altLang="ja-JP"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regarding</a:t>
            </a:r>
            <a:r>
              <a:rPr kumimoji="1" lang="en-US" altLang="ja-JP" sz="12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terroir effects of hops in </a:t>
            </a:r>
            <a:r>
              <a:rPr kumimoji="1" lang="en-US" altLang="ja-JP" sz="1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recent times.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2242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This slide </a:t>
            </a:r>
            <a:r>
              <a:rPr kumimoji="1" lang="en-US" altLang="ja-JP" b="1" dirty="0"/>
              <a:t>presents</a:t>
            </a:r>
            <a:r>
              <a:rPr kumimoji="1" lang="en-US" altLang="ja-JP" dirty="0"/>
              <a:t> some </a:t>
            </a:r>
            <a:r>
              <a:rPr kumimoji="1" lang="en-US" altLang="ja-JP" b="1" dirty="0"/>
              <a:t>findings on hop terroir from previous studies.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Holle </a:t>
            </a:r>
            <a:r>
              <a:rPr kumimoji="1" lang="en-US" altLang="ja-JP" b="1" dirty="0"/>
              <a:t>et al. </a:t>
            </a:r>
            <a:r>
              <a:rPr kumimoji="1" lang="en-US" altLang="ja-JP" dirty="0"/>
              <a:t>found that when using </a:t>
            </a:r>
            <a:r>
              <a:rPr kumimoji="1" lang="en-US" altLang="ja-JP" b="1" dirty="0"/>
              <a:t>Amarillo hops for beer production, </a:t>
            </a:r>
            <a:r>
              <a:rPr kumimoji="1" lang="en-US" altLang="ja-JP" b="0" dirty="0"/>
              <a:t>Washington</a:t>
            </a:r>
            <a:r>
              <a:rPr kumimoji="1" lang="en-US" altLang="ja-JP" b="1" dirty="0"/>
              <a:t> outshines </a:t>
            </a:r>
            <a:r>
              <a:rPr kumimoji="1" lang="en-US" altLang="ja-JP" b="0" dirty="0"/>
              <a:t>Idaho</a:t>
            </a:r>
            <a:r>
              <a:rPr kumimoji="1" lang="en-US" altLang="ja-JP" b="1" dirty="0"/>
              <a:t> regarding </a:t>
            </a:r>
            <a:r>
              <a:rPr kumimoji="1" lang="en-US" altLang="ja-JP" b="0" dirty="0"/>
              <a:t>linalool and limonene </a:t>
            </a:r>
            <a:r>
              <a:rPr kumimoji="1" lang="en-US" altLang="ja-JP" b="1" dirty="0"/>
              <a:t>content</a:t>
            </a:r>
            <a:r>
              <a:rPr kumimoji="1" lang="en-US" altLang="ja-JP" dirty="0"/>
              <a:t>. </a:t>
            </a:r>
          </a:p>
          <a:p>
            <a:r>
              <a:rPr kumimoji="1" lang="en-US" altLang="ja-JP" b="1" dirty="0"/>
              <a:t>Additionally,</a:t>
            </a:r>
            <a:r>
              <a:rPr kumimoji="1" lang="en-US" altLang="ja-JP" dirty="0"/>
              <a:t> sensory tests </a:t>
            </a:r>
            <a:r>
              <a:rPr kumimoji="1" lang="en-US" altLang="ja-JP" b="1" dirty="0"/>
              <a:t>show that</a:t>
            </a:r>
            <a:r>
              <a:rPr kumimoji="1" lang="en-US" altLang="ja-JP" dirty="0"/>
              <a:t> the beer </a:t>
            </a:r>
            <a:r>
              <a:rPr kumimoji="1" lang="en-US" altLang="ja-JP" b="1" dirty="0"/>
              <a:t>from</a:t>
            </a:r>
            <a:r>
              <a:rPr kumimoji="1" lang="en-US" altLang="ja-JP" dirty="0"/>
              <a:t> Washington has more citrus points </a:t>
            </a:r>
            <a:r>
              <a:rPr kumimoji="1" lang="en-US" altLang="ja-JP" b="1" dirty="0"/>
              <a:t>than that of</a:t>
            </a:r>
            <a:r>
              <a:rPr kumimoji="1" lang="en-US" altLang="ja-JP" dirty="0"/>
              <a:t> Idaho.</a:t>
            </a:r>
          </a:p>
          <a:p>
            <a:endParaRPr kumimoji="1" lang="en-US" altLang="ja-JP" dirty="0"/>
          </a:p>
          <a:p>
            <a:r>
              <a:rPr kumimoji="1" lang="en-US" altLang="ja-JP" b="1" dirty="0"/>
              <a:t>Forster’s research group found that the </a:t>
            </a:r>
            <a:r>
              <a:rPr kumimoji="1" lang="en-US" altLang="ja-JP" b="0" dirty="0"/>
              <a:t>linalool</a:t>
            </a:r>
            <a:r>
              <a:rPr kumimoji="1" lang="en-US" altLang="ja-JP" b="1" dirty="0"/>
              <a:t> content in </a:t>
            </a:r>
            <a:r>
              <a:rPr kumimoji="1" lang="en-US" altLang="ja-JP" b="0" dirty="0"/>
              <a:t>cascade and comet hop </a:t>
            </a:r>
            <a:r>
              <a:rPr kumimoji="1" lang="en-US" altLang="ja-JP" b="1" dirty="0"/>
              <a:t>was higher in the beer produced in </a:t>
            </a:r>
            <a:r>
              <a:rPr kumimoji="1" lang="en-US" altLang="ja-JP" b="0" dirty="0"/>
              <a:t>Yakima</a:t>
            </a:r>
            <a:r>
              <a:rPr kumimoji="1" lang="en-US" altLang="ja-JP" b="1" dirty="0"/>
              <a:t> than in </a:t>
            </a:r>
            <a:r>
              <a:rPr kumimoji="1" lang="en-US" altLang="ja-JP" b="0" dirty="0"/>
              <a:t>Hallertau.</a:t>
            </a:r>
            <a:r>
              <a:rPr kumimoji="1" lang="en-US" altLang="ja-JP" dirty="0"/>
              <a:t> </a:t>
            </a:r>
            <a:r>
              <a:rPr kumimoji="1" lang="en-US" altLang="ja-JP" b="1" dirty="0"/>
              <a:t>However, the sensory tests showed</a:t>
            </a:r>
            <a:r>
              <a:rPr kumimoji="1" lang="en-US" altLang="ja-JP" dirty="0"/>
              <a:t> no significant differences. </a:t>
            </a:r>
          </a:p>
          <a:p>
            <a:endParaRPr kumimoji="1" lang="en-US" altLang="ja-JP" dirty="0"/>
          </a:p>
        </p:txBody>
      </p:sp>
      <p:sp>
        <p:nvSpPr>
          <p:cNvPr id="4" name="スライド番号プレースホルダー 3"/>
          <p:cNvSpPr>
            <a:spLocks noGrp="1"/>
          </p:cNvSpPr>
          <p:nvPr>
            <p:ph type="sldNum" sz="quarter" idx="5"/>
          </p:nvPr>
        </p:nvSpPr>
        <p:spPr/>
        <p:txBody>
          <a:bodyPr/>
          <a:lstStyle/>
          <a:p>
            <a:fld id="{A8168506-9BF4-48FC-9803-CC49BB7E9649}" type="slidenum">
              <a:rPr kumimoji="1" lang="ja-JP" altLang="en-US" smtClean="0"/>
              <a:pPr/>
              <a:t>8</a:t>
            </a:fld>
            <a:endParaRPr kumimoji="1" lang="ja-JP" altLang="en-US"/>
          </a:p>
        </p:txBody>
      </p:sp>
    </p:spTree>
    <p:extLst>
      <p:ext uri="{BB962C8B-B14F-4D97-AF65-F5344CB8AC3E}">
        <p14:creationId xmlns:p14="http://schemas.microsoft.com/office/powerpoint/2010/main" val="2991482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In this slide, I will explain thiol </a:t>
            </a:r>
            <a:r>
              <a:rPr kumimoji="1" lang="en-US" altLang="ja-JP" dirty="0"/>
              <a:t>compounds.</a:t>
            </a:r>
          </a:p>
          <a:p>
            <a:r>
              <a:rPr kumimoji="1" lang="en-US" altLang="ja-JP" dirty="0"/>
              <a:t>Volatile Thiols are </a:t>
            </a:r>
            <a:r>
              <a:rPr kumimoji="1" lang="en-US" altLang="ja-JP" b="1" dirty="0"/>
              <a:t>responsible</a:t>
            </a:r>
            <a:r>
              <a:rPr kumimoji="1" lang="en-US" altLang="ja-JP" dirty="0"/>
              <a:t> for the characteristic flavor in hops.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a:t>These compounds are of great interest to numerous researchers </a:t>
            </a:r>
            <a:r>
              <a:rPr kumimoji="1" lang="en-US" altLang="ja-JP" b="0" dirty="0"/>
              <a:t>because of their flavor characteristics </a:t>
            </a:r>
            <a:r>
              <a:rPr kumimoji="1" lang="en-US" altLang="ja-JP" b="1" dirty="0"/>
              <a:t>and remarkably </a:t>
            </a:r>
            <a:r>
              <a:rPr kumimoji="1" lang="en-US" altLang="ja-JP" b="0" dirty="0"/>
              <a:t>low</a:t>
            </a:r>
            <a:r>
              <a:rPr kumimoji="1" lang="en-US" altLang="ja-JP" b="1" dirty="0"/>
              <a:t> flavor </a:t>
            </a:r>
            <a:r>
              <a:rPr kumimoji="1" lang="en-US" altLang="ja-JP" b="0" dirty="0"/>
              <a:t>thresholds.</a:t>
            </a:r>
            <a:r>
              <a:rPr kumimoji="1" lang="en-US" altLang="ja-JP" b="1" dirty="0"/>
              <a:t> The table on the right </a:t>
            </a:r>
            <a:r>
              <a:rPr kumimoji="1" lang="en-US" altLang="ja-JP" b="0" dirty="0"/>
              <a:t>illustrates the specific </a:t>
            </a:r>
            <a:r>
              <a:rPr kumimoji="1" lang="en-US" altLang="ja-JP" b="1" dirty="0"/>
              <a:t>flavor</a:t>
            </a:r>
            <a:r>
              <a:rPr kumimoji="1" lang="en-US" altLang="ja-JP" b="0" dirty="0"/>
              <a:t> thresholds for </a:t>
            </a:r>
            <a:r>
              <a:rPr kumimoji="1" lang="en-US" altLang="ja-JP" b="1" dirty="0"/>
              <a:t>each volatile thiol</a:t>
            </a:r>
            <a:r>
              <a:rPr kumimoji="1" lang="en-US" altLang="ja-JP" b="0" dirty="0"/>
              <a:t>.</a:t>
            </a:r>
            <a:endParaRPr kumimoji="1" lang="ja-JP" alt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C8F0E-D1D5-40C7-B9E8-E335AB43E2E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119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vessel, barrel&#10;&#10;Description automatically generated">
            <a:extLst>
              <a:ext uri="{FF2B5EF4-FFF2-40B4-BE49-F238E27FC236}">
                <a16:creationId xmlns:a16="http://schemas.microsoft.com/office/drawing/2014/main" id="{F5F01AAB-3C7A-429F-A427-98000F923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943DAA-8F79-4530-BC4C-50A33F0D17C5}"/>
              </a:ext>
            </a:extLst>
          </p:cNvPr>
          <p:cNvSpPr>
            <a:spLocks noGrp="1"/>
          </p:cNvSpPr>
          <p:nvPr>
            <p:ph type="ctrTitle"/>
          </p:nvPr>
        </p:nvSpPr>
        <p:spPr>
          <a:xfrm>
            <a:off x="5486399" y="2165351"/>
            <a:ext cx="5962651" cy="1616074"/>
          </a:xfrm>
          <a:noFill/>
        </p:spPr>
        <p:txBody>
          <a:bodyPr anchor="ctr" anchorCtr="0">
            <a:noAutofit/>
          </a:bodyPr>
          <a:lstStyle>
            <a:lvl1pPr algn="l">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182677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hot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9/21/2023</a:t>
            </a:fld>
            <a:endParaRPr lang="en-US" dirty="0"/>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dirty="0"/>
          </a:p>
        </p:txBody>
      </p:sp>
      <p:sp>
        <p:nvSpPr>
          <p:cNvPr id="7" name="Arc 6">
            <a:extLst>
              <a:ext uri="{FF2B5EF4-FFF2-40B4-BE49-F238E27FC236}">
                <a16:creationId xmlns:a16="http://schemas.microsoft.com/office/drawing/2014/main" id="{0CF80F04-B0FA-43FA-8CD7-CBA82C2D921E}"/>
              </a:ext>
            </a:extLst>
          </p:cNvPr>
          <p:cNvSpPr/>
          <p:nvPr userDrawn="1"/>
        </p:nvSpPr>
        <p:spPr>
          <a:xfrm>
            <a:off x="5361471" y="-1920271"/>
            <a:ext cx="8168262" cy="8168260"/>
          </a:xfrm>
          <a:prstGeom prst="arc">
            <a:avLst>
              <a:gd name="adj1" fmla="val 7433064"/>
              <a:gd name="adj2" fmla="val 114108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15" name="Picture Placeholder 14">
            <a:extLst>
              <a:ext uri="{FF2B5EF4-FFF2-40B4-BE49-F238E27FC236}">
                <a16:creationId xmlns:a16="http://schemas.microsoft.com/office/drawing/2014/main" id="{46633F85-7409-4DD5-B0D1-2AAF26F64355}"/>
              </a:ext>
            </a:extLst>
          </p:cNvPr>
          <p:cNvSpPr>
            <a:spLocks noGrp="1"/>
          </p:cNvSpPr>
          <p:nvPr>
            <p:ph type="pic" sz="quarter" idx="13"/>
          </p:nvPr>
        </p:nvSpPr>
        <p:spPr>
          <a:xfrm>
            <a:off x="5639422" y="0"/>
            <a:ext cx="6552578" cy="5965526"/>
          </a:xfrm>
          <a:custGeom>
            <a:avLst/>
            <a:gdLst>
              <a:gd name="connsiteX0" fmla="*/ 618515 w 6552578"/>
              <a:gd name="connsiteY0" fmla="*/ 0 h 5965526"/>
              <a:gd name="connsiteX1" fmla="*/ 6552578 w 6552578"/>
              <a:gd name="connsiteY1" fmla="*/ 0 h 5965526"/>
              <a:gd name="connsiteX2" fmla="*/ 6552578 w 6552578"/>
              <a:gd name="connsiteY2" fmla="*/ 4882974 h 5965526"/>
              <a:gd name="connsiteX3" fmla="*/ 6334194 w 6552578"/>
              <a:gd name="connsiteY3" fmla="*/ 5081456 h 5965526"/>
              <a:gd name="connsiteX4" fmla="*/ 3871537 w 6552578"/>
              <a:gd name="connsiteY4" fmla="*/ 5965526 h 5965526"/>
              <a:gd name="connsiteX5" fmla="*/ 0 w 6552578"/>
              <a:gd name="connsiteY5" fmla="*/ 2093989 h 5965526"/>
              <a:gd name="connsiteX6" fmla="*/ 512935 w 6552578"/>
              <a:gd name="connsiteY6" fmla="*/ 166905 h 5965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2578" h="5965526">
                <a:moveTo>
                  <a:pt x="618515" y="0"/>
                </a:moveTo>
                <a:lnTo>
                  <a:pt x="6552578" y="0"/>
                </a:lnTo>
                <a:lnTo>
                  <a:pt x="6552578" y="4882974"/>
                </a:lnTo>
                <a:lnTo>
                  <a:pt x="6334194" y="5081456"/>
                </a:lnTo>
                <a:cubicBezTo>
                  <a:pt x="5664964" y="5633753"/>
                  <a:pt x="4806995" y="5965526"/>
                  <a:pt x="3871537" y="5965526"/>
                </a:cubicBezTo>
                <a:cubicBezTo>
                  <a:pt x="1733347" y="5965526"/>
                  <a:pt x="0" y="4232179"/>
                  <a:pt x="0" y="2093989"/>
                </a:cubicBezTo>
                <a:cubicBezTo>
                  <a:pt x="0" y="1392395"/>
                  <a:pt x="186623" y="734390"/>
                  <a:pt x="512935" y="166905"/>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2987040" y="2124729"/>
            <a:ext cx="3108960" cy="3108960"/>
          </a:xfrm>
          <a:prstGeom prst="ellipse">
            <a:avLst/>
          </a:prstGeom>
          <a:solidFill>
            <a:schemeClr val="accent1">
              <a:alpha val="85000"/>
            </a:schemeClr>
          </a:solidFill>
        </p:spPr>
        <p:txBody>
          <a:bodyPr lIns="0" rIns="0" anchor="ctr" anchorCtr="0">
            <a:noAutofit/>
          </a:bodyPr>
          <a:lstStyle>
            <a:lvl1pPr algn="ctr">
              <a:lnSpc>
                <a:spcPct val="100000"/>
              </a:lnSpc>
              <a:defRPr sz="2700">
                <a:solidFill>
                  <a:schemeClr val="bg1"/>
                </a:solidFill>
              </a:defRPr>
            </a:lvl1pPr>
          </a:lstStyle>
          <a:p>
            <a:r>
              <a:rPr lang="en-US"/>
              <a:t>Click to edit Master title style</a:t>
            </a:r>
          </a:p>
        </p:txBody>
      </p:sp>
      <p:sp>
        <p:nvSpPr>
          <p:cNvPr id="8" name="Arc 7">
            <a:extLst>
              <a:ext uri="{FF2B5EF4-FFF2-40B4-BE49-F238E27FC236}">
                <a16:creationId xmlns:a16="http://schemas.microsoft.com/office/drawing/2014/main" id="{CDCCA8F9-9DC2-41EE-84FA-020C15068925}"/>
              </a:ext>
            </a:extLst>
          </p:cNvPr>
          <p:cNvSpPr/>
          <p:nvPr userDrawn="1"/>
        </p:nvSpPr>
        <p:spPr>
          <a:xfrm>
            <a:off x="5122935" y="-2158807"/>
            <a:ext cx="8645334" cy="8645332"/>
          </a:xfrm>
          <a:prstGeom prst="arc">
            <a:avLst>
              <a:gd name="adj1" fmla="val 6708937"/>
              <a:gd name="adj2" fmla="val 12363861"/>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11600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6" name="Picture 5" descr="A picture containing text, monitor, television, electronics&#10;&#10;Description automatically generated">
            <a:extLst>
              <a:ext uri="{FF2B5EF4-FFF2-40B4-BE49-F238E27FC236}">
                <a16:creationId xmlns:a16="http://schemas.microsoft.com/office/drawing/2014/main" id="{306413B8-C2A3-4DD3-BCAA-F18191C723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354" y="332013"/>
            <a:ext cx="11583778" cy="5983062"/>
          </a:xfrm>
          <a:prstGeom prst="rect">
            <a:avLst/>
          </a:prstGeom>
        </p:spPr>
      </p:pic>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9/21/2023</a:t>
            </a:fld>
            <a:endParaRPr lang="en-US" dirty="0"/>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dirty="0"/>
          </a:p>
        </p:txBody>
      </p:sp>
      <p:sp>
        <p:nvSpPr>
          <p:cNvPr id="7" name="Media Placeholder 3">
            <a:extLst>
              <a:ext uri="{FF2B5EF4-FFF2-40B4-BE49-F238E27FC236}">
                <a16:creationId xmlns:a16="http://schemas.microsoft.com/office/drawing/2014/main" id="{B82C0DBA-8DF2-48A8-9B90-E2B2551FBA21}"/>
              </a:ext>
            </a:extLst>
          </p:cNvPr>
          <p:cNvSpPr>
            <a:spLocks noGrp="1"/>
          </p:cNvSpPr>
          <p:nvPr>
            <p:ph type="media" sz="quarter" idx="14"/>
          </p:nvPr>
        </p:nvSpPr>
        <p:spPr>
          <a:xfrm>
            <a:off x="1666875" y="771524"/>
            <a:ext cx="8505825" cy="4752975"/>
          </a:xfrm>
          <a:solidFill>
            <a:schemeClr val="bg1">
              <a:lumMod val="95000"/>
            </a:schemeClr>
          </a:solidFill>
        </p:spPr>
        <p:txBody>
          <a:bodyPr anchor="ctr" anchorCtr="0"/>
          <a:lstStyle>
            <a:lvl1pPr algn="ctr">
              <a:defRPr/>
            </a:lvl1pPr>
          </a:lstStyle>
          <a:p>
            <a:endParaRPr lang="en-US" dirty="0"/>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9706733" y="1802438"/>
            <a:ext cx="2227301" cy="2227301"/>
          </a:xfrm>
          <a:prstGeom prst="ellipse">
            <a:avLst/>
          </a:prstGeom>
          <a:solidFill>
            <a:schemeClr val="accent1">
              <a:alpha val="90000"/>
            </a:schemeClr>
          </a:solidFill>
        </p:spPr>
        <p:txBody>
          <a:bodyPr lIns="0" rIns="0" anchor="ctr" anchorCtr="0">
            <a:noAutofit/>
          </a:bodyPr>
          <a:lstStyle>
            <a:lvl1pPr algn="ct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59035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81AF6-C5F1-448A-8CA4-15DFC8C3BD20}"/>
              </a:ext>
            </a:extLst>
          </p:cNvPr>
          <p:cNvSpPr>
            <a:spLocks noGrp="1"/>
          </p:cNvSpPr>
          <p:nvPr>
            <p:ph type="dt" sz="half" idx="10"/>
          </p:nvPr>
        </p:nvSpPr>
        <p:spPr/>
        <p:txBody>
          <a:bodyPr/>
          <a:lstStyle/>
          <a:p>
            <a:fld id="{3767D9FF-1075-49AE-81E1-3A800281B142}" type="datetime1">
              <a:rPr lang="en-US" smtClean="0"/>
              <a:t>9/21/2023</a:t>
            </a:fld>
            <a:endParaRPr lang="en-US" dirty="0"/>
          </a:p>
        </p:txBody>
      </p:sp>
      <p:sp>
        <p:nvSpPr>
          <p:cNvPr id="3" name="Footer Placeholder 2">
            <a:extLst>
              <a:ext uri="{FF2B5EF4-FFF2-40B4-BE49-F238E27FC236}">
                <a16:creationId xmlns:a16="http://schemas.microsoft.com/office/drawing/2014/main" id="{EC7F07AC-DD76-4557-8199-3C087F75B0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7E48E9B-0743-4DE2-A59C-C8C65A40BC9A}"/>
              </a:ext>
            </a:extLst>
          </p:cNvPr>
          <p:cNvSpPr>
            <a:spLocks noGrp="1"/>
          </p:cNvSpPr>
          <p:nvPr>
            <p:ph type="sldNum" sz="quarter" idx="12"/>
          </p:nvPr>
        </p:nvSpPr>
        <p:spPr/>
        <p:txBody>
          <a:bodyPr/>
          <a:lstStyle/>
          <a:p>
            <a:fld id="{B5915699-0F63-4C61-80D8-C6D5EC39C3C1}" type="slidenum">
              <a:rPr lang="en-US" smtClean="0"/>
              <a:t>‹#›</a:t>
            </a:fld>
            <a:endParaRPr lang="en-US" dirty="0"/>
          </a:p>
        </p:txBody>
      </p:sp>
    </p:spTree>
    <p:extLst>
      <p:ext uri="{BB962C8B-B14F-4D97-AF65-F5344CB8AC3E}">
        <p14:creationId xmlns:p14="http://schemas.microsoft.com/office/powerpoint/2010/main" val="4235545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E6A-C98F-45F1-98F8-92FD5569C44A}"/>
              </a:ext>
            </a:extLst>
          </p:cNvPr>
          <p:cNvSpPr>
            <a:spLocks noGrp="1"/>
          </p:cNvSpPr>
          <p:nvPr>
            <p:ph type="title"/>
          </p:nvPr>
        </p:nvSpPr>
        <p:spPr>
          <a:xfrm>
            <a:off x="495300" y="457200"/>
            <a:ext cx="7286625" cy="63817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A36B43A-1B85-4C3C-8227-EF53AD6E76DD}"/>
              </a:ext>
            </a:extLst>
          </p:cNvPr>
          <p:cNvSpPr>
            <a:spLocks noGrp="1"/>
          </p:cNvSpPr>
          <p:nvPr>
            <p:ph idx="1"/>
          </p:nvPr>
        </p:nvSpPr>
        <p:spPr>
          <a:xfrm>
            <a:off x="495300" y="1485900"/>
            <a:ext cx="7286625"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reeform 18">
            <a:extLst>
              <a:ext uri="{FF2B5EF4-FFF2-40B4-BE49-F238E27FC236}">
                <a16:creationId xmlns:a16="http://schemas.microsoft.com/office/drawing/2014/main" id="{86631AA5-28DA-44FB-85F1-3361D94166F6}"/>
              </a:ext>
            </a:extLst>
          </p:cNvPr>
          <p:cNvSpPr>
            <a:spLocks/>
          </p:cNvSpPr>
          <p:nvPr userDrawn="1"/>
        </p:nvSpPr>
        <p:spPr bwMode="auto">
          <a:xfrm>
            <a:off x="7874069" y="-9468"/>
            <a:ext cx="4327961" cy="4196925"/>
          </a:xfrm>
          <a:custGeom>
            <a:avLst/>
            <a:gdLst>
              <a:gd name="T0" fmla="*/ 911 w 911"/>
              <a:gd name="T1" fmla="*/ 404 h 809"/>
              <a:gd name="T2" fmla="*/ 897 w 911"/>
              <a:gd name="T3" fmla="*/ 455 h 809"/>
              <a:gd name="T4" fmla="*/ 718 w 911"/>
              <a:gd name="T5" fmla="*/ 759 h 809"/>
              <a:gd name="T6" fmla="*/ 632 w 911"/>
              <a:gd name="T7" fmla="*/ 809 h 809"/>
              <a:gd name="T8" fmla="*/ 284 w 911"/>
              <a:gd name="T9" fmla="*/ 809 h 809"/>
              <a:gd name="T10" fmla="*/ 198 w 911"/>
              <a:gd name="T11" fmla="*/ 759 h 809"/>
              <a:gd name="T12" fmla="*/ 19 w 911"/>
              <a:gd name="T13" fmla="*/ 455 h 809"/>
              <a:gd name="T14" fmla="*/ 19 w 911"/>
              <a:gd name="T15" fmla="*/ 354 h 809"/>
              <a:gd name="T16" fmla="*/ 198 w 911"/>
              <a:gd name="T17" fmla="*/ 49 h 809"/>
              <a:gd name="T18" fmla="*/ 284 w 911"/>
              <a:gd name="T19" fmla="*/ 0 h 809"/>
              <a:gd name="T20" fmla="*/ 632 w 911"/>
              <a:gd name="T21" fmla="*/ 0 h 809"/>
              <a:gd name="T22" fmla="*/ 718 w 911"/>
              <a:gd name="T23" fmla="*/ 49 h 809"/>
              <a:gd name="T24" fmla="*/ 897 w 911"/>
              <a:gd name="T25" fmla="*/ 354 h 809"/>
              <a:gd name="T26" fmla="*/ 911 w 911"/>
              <a:gd name="T27" fmla="*/ 404 h 809"/>
              <a:gd name="connsiteX0" fmla="*/ 9948 w 9948"/>
              <a:gd name="connsiteY0" fmla="*/ 4994 h 10000"/>
              <a:gd name="connsiteX1" fmla="*/ 9794 w 9948"/>
              <a:gd name="connsiteY1" fmla="*/ 5624 h 10000"/>
              <a:gd name="connsiteX2" fmla="*/ 7829 w 9948"/>
              <a:gd name="connsiteY2" fmla="*/ 9382 h 10000"/>
              <a:gd name="connsiteX3" fmla="*/ 6885 w 9948"/>
              <a:gd name="connsiteY3" fmla="*/ 10000 h 10000"/>
              <a:gd name="connsiteX4" fmla="*/ 3065 w 9948"/>
              <a:gd name="connsiteY4" fmla="*/ 10000 h 10000"/>
              <a:gd name="connsiteX5" fmla="*/ 2121 w 9948"/>
              <a:gd name="connsiteY5" fmla="*/ 9382 h 10000"/>
              <a:gd name="connsiteX6" fmla="*/ 157 w 9948"/>
              <a:gd name="connsiteY6" fmla="*/ 5624 h 10000"/>
              <a:gd name="connsiteX7" fmla="*/ 157 w 9948"/>
              <a:gd name="connsiteY7" fmla="*/ 4376 h 10000"/>
              <a:gd name="connsiteX8" fmla="*/ 1126 w 9948"/>
              <a:gd name="connsiteY8" fmla="*/ 2488 h 10000"/>
              <a:gd name="connsiteX9" fmla="*/ 2121 w 9948"/>
              <a:gd name="connsiteY9" fmla="*/ 606 h 10000"/>
              <a:gd name="connsiteX10" fmla="*/ 3065 w 9948"/>
              <a:gd name="connsiteY10" fmla="*/ 0 h 10000"/>
              <a:gd name="connsiteX11" fmla="*/ 6885 w 9948"/>
              <a:gd name="connsiteY11" fmla="*/ 0 h 10000"/>
              <a:gd name="connsiteX12" fmla="*/ 7829 w 9948"/>
              <a:gd name="connsiteY12" fmla="*/ 606 h 10000"/>
              <a:gd name="connsiteX13" fmla="*/ 9794 w 9948"/>
              <a:gd name="connsiteY13" fmla="*/ 4376 h 10000"/>
              <a:gd name="connsiteX14" fmla="*/ 9948 w 9948"/>
              <a:gd name="connsiteY14" fmla="*/ 499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14" fmla="*/ 3227 w 10000"/>
              <a:gd name="connsiteY14" fmla="*/ 164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13" fmla="*/ 2132 w 10000"/>
              <a:gd name="connsiteY13" fmla="*/ 606 h 10000"/>
              <a:gd name="connsiteX0" fmla="*/ 3081 w 10000"/>
              <a:gd name="connsiteY0" fmla="*/ 0 h 10000"/>
              <a:gd name="connsiteX1" fmla="*/ 6921 w 10000"/>
              <a:gd name="connsiteY1" fmla="*/ 0 h 10000"/>
              <a:gd name="connsiteX2" fmla="*/ 7870 w 10000"/>
              <a:gd name="connsiteY2" fmla="*/ 606 h 10000"/>
              <a:gd name="connsiteX3" fmla="*/ 9845 w 10000"/>
              <a:gd name="connsiteY3" fmla="*/ 4376 h 10000"/>
              <a:gd name="connsiteX4" fmla="*/ 10000 w 10000"/>
              <a:gd name="connsiteY4" fmla="*/ 4994 h 10000"/>
              <a:gd name="connsiteX5" fmla="*/ 9845 w 10000"/>
              <a:gd name="connsiteY5" fmla="*/ 5624 h 10000"/>
              <a:gd name="connsiteX6" fmla="*/ 7870 w 10000"/>
              <a:gd name="connsiteY6" fmla="*/ 9382 h 10000"/>
              <a:gd name="connsiteX7" fmla="*/ 6921 w 10000"/>
              <a:gd name="connsiteY7" fmla="*/ 10000 h 10000"/>
              <a:gd name="connsiteX8" fmla="*/ 3081 w 10000"/>
              <a:gd name="connsiteY8" fmla="*/ 10000 h 10000"/>
              <a:gd name="connsiteX9" fmla="*/ 2132 w 10000"/>
              <a:gd name="connsiteY9" fmla="*/ 9382 h 10000"/>
              <a:gd name="connsiteX10" fmla="*/ 158 w 10000"/>
              <a:gd name="connsiteY10" fmla="*/ 5624 h 10000"/>
              <a:gd name="connsiteX11" fmla="*/ 158 w 10000"/>
              <a:gd name="connsiteY11" fmla="*/ 4376 h 10000"/>
              <a:gd name="connsiteX12" fmla="*/ 1132 w 10000"/>
              <a:gd name="connsiteY12" fmla="*/ 2488 h 10000"/>
              <a:gd name="connsiteX0" fmla="*/ 6921 w 10000"/>
              <a:gd name="connsiteY0" fmla="*/ 0 h 10000"/>
              <a:gd name="connsiteX1" fmla="*/ 7870 w 10000"/>
              <a:gd name="connsiteY1" fmla="*/ 606 h 10000"/>
              <a:gd name="connsiteX2" fmla="*/ 9845 w 10000"/>
              <a:gd name="connsiteY2" fmla="*/ 4376 h 10000"/>
              <a:gd name="connsiteX3" fmla="*/ 10000 w 10000"/>
              <a:gd name="connsiteY3" fmla="*/ 4994 h 10000"/>
              <a:gd name="connsiteX4" fmla="*/ 9845 w 10000"/>
              <a:gd name="connsiteY4" fmla="*/ 5624 h 10000"/>
              <a:gd name="connsiteX5" fmla="*/ 7870 w 10000"/>
              <a:gd name="connsiteY5" fmla="*/ 9382 h 10000"/>
              <a:gd name="connsiteX6" fmla="*/ 6921 w 10000"/>
              <a:gd name="connsiteY6" fmla="*/ 10000 h 10000"/>
              <a:gd name="connsiteX7" fmla="*/ 3081 w 10000"/>
              <a:gd name="connsiteY7" fmla="*/ 10000 h 10000"/>
              <a:gd name="connsiteX8" fmla="*/ 2132 w 10000"/>
              <a:gd name="connsiteY8" fmla="*/ 9382 h 10000"/>
              <a:gd name="connsiteX9" fmla="*/ 158 w 10000"/>
              <a:gd name="connsiteY9" fmla="*/ 5624 h 10000"/>
              <a:gd name="connsiteX10" fmla="*/ 158 w 10000"/>
              <a:gd name="connsiteY10" fmla="*/ 4376 h 10000"/>
              <a:gd name="connsiteX11" fmla="*/ 1132 w 10000"/>
              <a:gd name="connsiteY11" fmla="*/ 2488 h 10000"/>
              <a:gd name="connsiteX0" fmla="*/ 7870 w 10000"/>
              <a:gd name="connsiteY0" fmla="*/ 0 h 9394"/>
              <a:gd name="connsiteX1" fmla="*/ 9845 w 10000"/>
              <a:gd name="connsiteY1" fmla="*/ 3770 h 9394"/>
              <a:gd name="connsiteX2" fmla="*/ 10000 w 10000"/>
              <a:gd name="connsiteY2" fmla="*/ 4388 h 9394"/>
              <a:gd name="connsiteX3" fmla="*/ 9845 w 10000"/>
              <a:gd name="connsiteY3" fmla="*/ 5018 h 9394"/>
              <a:gd name="connsiteX4" fmla="*/ 7870 w 10000"/>
              <a:gd name="connsiteY4" fmla="*/ 8776 h 9394"/>
              <a:gd name="connsiteX5" fmla="*/ 6921 w 10000"/>
              <a:gd name="connsiteY5" fmla="*/ 9394 h 9394"/>
              <a:gd name="connsiteX6" fmla="*/ 3081 w 10000"/>
              <a:gd name="connsiteY6" fmla="*/ 9394 h 9394"/>
              <a:gd name="connsiteX7" fmla="*/ 2132 w 10000"/>
              <a:gd name="connsiteY7" fmla="*/ 8776 h 9394"/>
              <a:gd name="connsiteX8" fmla="*/ 158 w 10000"/>
              <a:gd name="connsiteY8" fmla="*/ 5018 h 9394"/>
              <a:gd name="connsiteX9" fmla="*/ 158 w 10000"/>
              <a:gd name="connsiteY9" fmla="*/ 3770 h 9394"/>
              <a:gd name="connsiteX10" fmla="*/ 1132 w 10000"/>
              <a:gd name="connsiteY10" fmla="*/ 1882 h 9394"/>
              <a:gd name="connsiteX0" fmla="*/ 9845 w 10000"/>
              <a:gd name="connsiteY0" fmla="*/ 2010 h 7997"/>
              <a:gd name="connsiteX1" fmla="*/ 10000 w 10000"/>
              <a:gd name="connsiteY1" fmla="*/ 2668 h 7997"/>
              <a:gd name="connsiteX2" fmla="*/ 9845 w 10000"/>
              <a:gd name="connsiteY2" fmla="*/ 3339 h 7997"/>
              <a:gd name="connsiteX3" fmla="*/ 7870 w 10000"/>
              <a:gd name="connsiteY3" fmla="*/ 7339 h 7997"/>
              <a:gd name="connsiteX4" fmla="*/ 6921 w 10000"/>
              <a:gd name="connsiteY4" fmla="*/ 7997 h 7997"/>
              <a:gd name="connsiteX5" fmla="*/ 3081 w 10000"/>
              <a:gd name="connsiteY5" fmla="*/ 7997 h 7997"/>
              <a:gd name="connsiteX6" fmla="*/ 2132 w 10000"/>
              <a:gd name="connsiteY6" fmla="*/ 7339 h 7997"/>
              <a:gd name="connsiteX7" fmla="*/ 158 w 10000"/>
              <a:gd name="connsiteY7" fmla="*/ 3339 h 7997"/>
              <a:gd name="connsiteX8" fmla="*/ 158 w 10000"/>
              <a:gd name="connsiteY8" fmla="*/ 2010 h 7997"/>
              <a:gd name="connsiteX9" fmla="*/ 1132 w 10000"/>
              <a:gd name="connsiteY9" fmla="*/ 0 h 7997"/>
              <a:gd name="connsiteX0" fmla="*/ 10000 w 10000"/>
              <a:gd name="connsiteY0" fmla="*/ 3336 h 10000"/>
              <a:gd name="connsiteX1" fmla="*/ 9845 w 10000"/>
              <a:gd name="connsiteY1" fmla="*/ 4175 h 10000"/>
              <a:gd name="connsiteX2" fmla="*/ 7870 w 10000"/>
              <a:gd name="connsiteY2" fmla="*/ 9177 h 10000"/>
              <a:gd name="connsiteX3" fmla="*/ 6921 w 10000"/>
              <a:gd name="connsiteY3" fmla="*/ 10000 h 10000"/>
              <a:gd name="connsiteX4" fmla="*/ 3081 w 10000"/>
              <a:gd name="connsiteY4" fmla="*/ 10000 h 10000"/>
              <a:gd name="connsiteX5" fmla="*/ 2132 w 10000"/>
              <a:gd name="connsiteY5" fmla="*/ 9177 h 10000"/>
              <a:gd name="connsiteX6" fmla="*/ 158 w 10000"/>
              <a:gd name="connsiteY6" fmla="*/ 4175 h 10000"/>
              <a:gd name="connsiteX7" fmla="*/ 158 w 10000"/>
              <a:gd name="connsiteY7" fmla="*/ 2513 h 10000"/>
              <a:gd name="connsiteX8" fmla="*/ 1132 w 10000"/>
              <a:gd name="connsiteY8" fmla="*/ 0 h 10000"/>
              <a:gd name="connsiteX0" fmla="*/ 9845 w 9845"/>
              <a:gd name="connsiteY0" fmla="*/ 4175 h 10000"/>
              <a:gd name="connsiteX1" fmla="*/ 7870 w 9845"/>
              <a:gd name="connsiteY1" fmla="*/ 9177 h 10000"/>
              <a:gd name="connsiteX2" fmla="*/ 6921 w 9845"/>
              <a:gd name="connsiteY2" fmla="*/ 10000 h 10000"/>
              <a:gd name="connsiteX3" fmla="*/ 3081 w 9845"/>
              <a:gd name="connsiteY3" fmla="*/ 10000 h 10000"/>
              <a:gd name="connsiteX4" fmla="*/ 2132 w 9845"/>
              <a:gd name="connsiteY4" fmla="*/ 9177 h 10000"/>
              <a:gd name="connsiteX5" fmla="*/ 158 w 9845"/>
              <a:gd name="connsiteY5" fmla="*/ 4175 h 10000"/>
              <a:gd name="connsiteX6" fmla="*/ 158 w 9845"/>
              <a:gd name="connsiteY6" fmla="*/ 2513 h 10000"/>
              <a:gd name="connsiteX7" fmla="*/ 1132 w 9845"/>
              <a:gd name="connsiteY7" fmla="*/ 0 h 10000"/>
              <a:gd name="connsiteX0" fmla="*/ 7994 w 7994"/>
              <a:gd name="connsiteY0" fmla="*/ 9177 h 10000"/>
              <a:gd name="connsiteX1" fmla="*/ 7030 w 7994"/>
              <a:gd name="connsiteY1" fmla="*/ 10000 h 10000"/>
              <a:gd name="connsiteX2" fmla="*/ 3130 w 7994"/>
              <a:gd name="connsiteY2" fmla="*/ 10000 h 10000"/>
              <a:gd name="connsiteX3" fmla="*/ 2166 w 7994"/>
              <a:gd name="connsiteY3" fmla="*/ 9177 h 10000"/>
              <a:gd name="connsiteX4" fmla="*/ 160 w 7994"/>
              <a:gd name="connsiteY4" fmla="*/ 4175 h 10000"/>
              <a:gd name="connsiteX5" fmla="*/ 160 w 7994"/>
              <a:gd name="connsiteY5" fmla="*/ 2513 h 10000"/>
              <a:gd name="connsiteX6" fmla="*/ 1150 w 7994"/>
              <a:gd name="connsiteY6" fmla="*/ 0 h 10000"/>
              <a:gd name="connsiteX0" fmla="*/ 8794 w 8794"/>
              <a:gd name="connsiteY0" fmla="*/ 10000 h 10000"/>
              <a:gd name="connsiteX1" fmla="*/ 3915 w 8794"/>
              <a:gd name="connsiteY1" fmla="*/ 10000 h 10000"/>
              <a:gd name="connsiteX2" fmla="*/ 2710 w 8794"/>
              <a:gd name="connsiteY2" fmla="*/ 9177 h 10000"/>
              <a:gd name="connsiteX3" fmla="*/ 200 w 8794"/>
              <a:gd name="connsiteY3" fmla="*/ 4175 h 10000"/>
              <a:gd name="connsiteX4" fmla="*/ 200 w 8794"/>
              <a:gd name="connsiteY4" fmla="*/ 2513 h 10000"/>
              <a:gd name="connsiteX5" fmla="*/ 1439 w 8794"/>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 h="10000">
                <a:moveTo>
                  <a:pt x="8794" y="10000"/>
                </a:moveTo>
                <a:lnTo>
                  <a:pt x="3915" y="10000"/>
                </a:lnTo>
                <a:cubicBezTo>
                  <a:pt x="3410" y="10000"/>
                  <a:pt x="2962" y="9687"/>
                  <a:pt x="2710" y="9177"/>
                </a:cubicBezTo>
                <a:lnTo>
                  <a:pt x="200" y="4175"/>
                </a:lnTo>
                <a:cubicBezTo>
                  <a:pt x="-66" y="3665"/>
                  <a:pt x="-66" y="3024"/>
                  <a:pt x="200" y="2513"/>
                </a:cubicBezTo>
                <a:lnTo>
                  <a:pt x="1439" y="0"/>
                </a:lnTo>
              </a:path>
            </a:pathLst>
          </a:custGeom>
          <a:noFill/>
          <a:ln w="15875"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Picture Placeholder 10">
            <a:extLst>
              <a:ext uri="{FF2B5EF4-FFF2-40B4-BE49-F238E27FC236}">
                <a16:creationId xmlns:a16="http://schemas.microsoft.com/office/drawing/2014/main" id="{A5CA1A5C-0A61-492F-AAE5-1FE7DBD102EC}"/>
              </a:ext>
            </a:extLst>
          </p:cNvPr>
          <p:cNvSpPr>
            <a:spLocks noGrp="1"/>
          </p:cNvSpPr>
          <p:nvPr>
            <p:ph type="pic" sz="quarter" idx="22"/>
          </p:nvPr>
        </p:nvSpPr>
        <p:spPr>
          <a:xfrm>
            <a:off x="8327201" y="0"/>
            <a:ext cx="3864799" cy="3895725"/>
          </a:xfrm>
          <a:custGeom>
            <a:avLst/>
            <a:gdLst>
              <a:gd name="connsiteX0" fmla="*/ 682634 w 3864799"/>
              <a:gd name="connsiteY0" fmla="*/ 0 h 3895725"/>
              <a:gd name="connsiteX1" fmla="*/ 3864799 w 3864799"/>
              <a:gd name="connsiteY1" fmla="*/ 0 h 3895725"/>
              <a:gd name="connsiteX2" fmla="*/ 3864799 w 3864799"/>
              <a:gd name="connsiteY2" fmla="*/ 3895725 h 3895725"/>
              <a:gd name="connsiteX3" fmla="*/ 3766850 w 3864799"/>
              <a:gd name="connsiteY3" fmla="*/ 3895725 h 3895725"/>
              <a:gd name="connsiteX4" fmla="*/ 1763483 w 3864799"/>
              <a:gd name="connsiteY4" fmla="*/ 3895725 h 3895725"/>
              <a:gd name="connsiteX5" fmla="*/ 1218924 w 3864799"/>
              <a:gd name="connsiteY5" fmla="*/ 3585416 h 3895725"/>
              <a:gd name="connsiteX6" fmla="*/ 85483 w 3864799"/>
              <a:gd name="connsiteY6" fmla="*/ 1660231 h 3895725"/>
              <a:gd name="connsiteX7" fmla="*/ 85483 w 3864799"/>
              <a:gd name="connsiteY7" fmla="*/ 1014280 h 3895725"/>
              <a:gd name="connsiteX8" fmla="*/ 678457 w 3864799"/>
              <a:gd name="connsiteY8" fmla="*/ 7095 h 389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64799" h="3895725">
                <a:moveTo>
                  <a:pt x="682634" y="0"/>
                </a:moveTo>
                <a:lnTo>
                  <a:pt x="3864799" y="0"/>
                </a:lnTo>
                <a:lnTo>
                  <a:pt x="3864799" y="3895725"/>
                </a:lnTo>
                <a:lnTo>
                  <a:pt x="3766850" y="3895725"/>
                </a:lnTo>
                <a:cubicBezTo>
                  <a:pt x="1763483" y="3895725"/>
                  <a:pt x="1763483" y="3895725"/>
                  <a:pt x="1763483" y="3895725"/>
                </a:cubicBezTo>
                <a:cubicBezTo>
                  <a:pt x="1541861" y="3895725"/>
                  <a:pt x="1332902" y="3775401"/>
                  <a:pt x="1218924" y="3585416"/>
                </a:cubicBezTo>
                <a:cubicBezTo>
                  <a:pt x="85483" y="1660231"/>
                  <a:pt x="85483" y="1660231"/>
                  <a:pt x="85483" y="1660231"/>
                </a:cubicBezTo>
                <a:cubicBezTo>
                  <a:pt x="-28495" y="1457580"/>
                  <a:pt x="-28495" y="1210599"/>
                  <a:pt x="85483" y="1014280"/>
                </a:cubicBezTo>
                <a:cubicBezTo>
                  <a:pt x="333423" y="593146"/>
                  <a:pt x="527127" y="264135"/>
                  <a:pt x="678457" y="7095"/>
                </a:cubicBezTo>
                <a:close/>
              </a:path>
            </a:pathLst>
          </a:custGeom>
          <a:solidFill>
            <a:schemeClr val="bg1">
              <a:lumMod val="95000"/>
            </a:schemeClr>
          </a:solidFill>
        </p:spPr>
        <p:txBody>
          <a:bodyPr wrap="square" anchor="ctr" anchorCtr="0">
            <a:noAutofit/>
          </a:bodyPr>
          <a:lstStyle>
            <a:lvl1pPr algn="ctr">
              <a:defRPr/>
            </a:lvl1pPr>
          </a:lstStyle>
          <a:p>
            <a:endParaRPr lang="en-US" dirty="0"/>
          </a:p>
        </p:txBody>
      </p:sp>
      <p:sp>
        <p:nvSpPr>
          <p:cNvPr id="10" name="Text Placeholder 55">
            <a:extLst>
              <a:ext uri="{FF2B5EF4-FFF2-40B4-BE49-F238E27FC236}">
                <a16:creationId xmlns:a16="http://schemas.microsoft.com/office/drawing/2014/main" id="{822B2D30-B60B-41A7-BEAF-2F8849133E8F}"/>
              </a:ext>
            </a:extLst>
          </p:cNvPr>
          <p:cNvSpPr>
            <a:spLocks noGrp="1"/>
          </p:cNvSpPr>
          <p:nvPr>
            <p:ph type="body" sz="quarter" idx="21" hasCustomPrompt="1"/>
          </p:nvPr>
        </p:nvSpPr>
        <p:spPr>
          <a:xfrm>
            <a:off x="7379745" y="2420763"/>
            <a:ext cx="2174287" cy="1941630"/>
          </a:xfrm>
          <a:custGeom>
            <a:avLst/>
            <a:gdLst>
              <a:gd name="connsiteX0" fmla="*/ 1050883 w 3416783"/>
              <a:gd name="connsiteY0" fmla="*/ 0 h 3051175"/>
              <a:gd name="connsiteX1" fmla="*/ 2367787 w 3416783"/>
              <a:gd name="connsiteY1" fmla="*/ 0 h 3051175"/>
              <a:gd name="connsiteX2" fmla="*/ 2692297 w 3416783"/>
              <a:gd name="connsiteY2" fmla="*/ 185034 h 3051175"/>
              <a:gd name="connsiteX3" fmla="*/ 3367729 w 3416783"/>
              <a:gd name="connsiteY3" fmla="*/ 1333001 h 3051175"/>
              <a:gd name="connsiteX4" fmla="*/ 3416783 w 3416783"/>
              <a:gd name="connsiteY4" fmla="*/ 1525588 h 3051175"/>
              <a:gd name="connsiteX5" fmla="*/ 3367729 w 3416783"/>
              <a:gd name="connsiteY5" fmla="*/ 1718174 h 3051175"/>
              <a:gd name="connsiteX6" fmla="*/ 2692297 w 3416783"/>
              <a:gd name="connsiteY6" fmla="*/ 2866141 h 3051175"/>
              <a:gd name="connsiteX7" fmla="*/ 2367787 w 3416783"/>
              <a:gd name="connsiteY7" fmla="*/ 3051175 h 3051175"/>
              <a:gd name="connsiteX8" fmla="*/ 1050883 w 3416783"/>
              <a:gd name="connsiteY8" fmla="*/ 3051175 h 3051175"/>
              <a:gd name="connsiteX9" fmla="*/ 726373 w 3416783"/>
              <a:gd name="connsiteY9" fmla="*/ 2866141 h 3051175"/>
              <a:gd name="connsiteX10" fmla="*/ 50940 w 3416783"/>
              <a:gd name="connsiteY10" fmla="*/ 1718174 h 3051175"/>
              <a:gd name="connsiteX11" fmla="*/ 50940 w 3416783"/>
              <a:gd name="connsiteY11" fmla="*/ 1333001 h 3051175"/>
              <a:gd name="connsiteX12" fmla="*/ 726373 w 3416783"/>
              <a:gd name="connsiteY12" fmla="*/ 185034 h 3051175"/>
              <a:gd name="connsiteX13" fmla="*/ 1050883 w 3416783"/>
              <a:gd name="connsiteY13" fmla="*/ 0 h 305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6783" h="3051175">
                <a:moveTo>
                  <a:pt x="1050883" y="0"/>
                </a:moveTo>
                <a:cubicBezTo>
                  <a:pt x="2367787" y="0"/>
                  <a:pt x="2367787" y="0"/>
                  <a:pt x="2367787" y="0"/>
                </a:cubicBezTo>
                <a:cubicBezTo>
                  <a:pt x="2499855" y="0"/>
                  <a:pt x="2624376" y="67972"/>
                  <a:pt x="2692297" y="185034"/>
                </a:cubicBezTo>
                <a:cubicBezTo>
                  <a:pt x="3367729" y="1333001"/>
                  <a:pt x="3367729" y="1333001"/>
                  <a:pt x="3367729" y="1333001"/>
                </a:cubicBezTo>
                <a:cubicBezTo>
                  <a:pt x="3401690" y="1393420"/>
                  <a:pt x="3416783" y="1457616"/>
                  <a:pt x="3416783" y="1525588"/>
                </a:cubicBezTo>
                <a:cubicBezTo>
                  <a:pt x="3416783" y="1589783"/>
                  <a:pt x="3401690" y="1657755"/>
                  <a:pt x="3367729" y="1718174"/>
                </a:cubicBezTo>
                <a:cubicBezTo>
                  <a:pt x="2692297" y="2866141"/>
                  <a:pt x="2692297" y="2866141"/>
                  <a:pt x="2692297" y="2866141"/>
                </a:cubicBezTo>
                <a:cubicBezTo>
                  <a:pt x="2624376" y="2979427"/>
                  <a:pt x="2499855" y="3051175"/>
                  <a:pt x="2367787" y="3051175"/>
                </a:cubicBezTo>
                <a:cubicBezTo>
                  <a:pt x="1050883" y="3051175"/>
                  <a:pt x="1050883" y="3051175"/>
                  <a:pt x="1050883" y="3051175"/>
                </a:cubicBezTo>
                <a:cubicBezTo>
                  <a:pt x="918815" y="3051175"/>
                  <a:pt x="794294" y="2979427"/>
                  <a:pt x="726373" y="2866141"/>
                </a:cubicBezTo>
                <a:cubicBezTo>
                  <a:pt x="50940" y="1718174"/>
                  <a:pt x="50940" y="1718174"/>
                  <a:pt x="50940" y="1718174"/>
                </a:cubicBezTo>
                <a:cubicBezTo>
                  <a:pt x="-16980" y="1597336"/>
                  <a:pt x="-16980" y="1450064"/>
                  <a:pt x="50940" y="1333001"/>
                </a:cubicBezTo>
                <a:cubicBezTo>
                  <a:pt x="726373" y="185034"/>
                  <a:pt x="726373" y="185034"/>
                  <a:pt x="726373" y="185034"/>
                </a:cubicBezTo>
                <a:cubicBezTo>
                  <a:pt x="794294" y="67972"/>
                  <a:pt x="918815" y="0"/>
                  <a:pt x="1050883" y="0"/>
                </a:cubicBezTo>
                <a:close/>
              </a:path>
            </a:pathLst>
          </a:custGeom>
          <a:solidFill>
            <a:schemeClr val="accent4">
              <a:lumMod val="75000"/>
              <a:alpha val="67000"/>
            </a:schemeClr>
          </a:solidFill>
          <a:ln w="234950" cap="rnd">
            <a:noFill/>
          </a:ln>
        </p:spPr>
        <p:txBody>
          <a:bodyPr wrap="square" lIns="274320" tIns="45720" rIns="274320" bIns="45720" anchor="ctr" anchorCtr="0">
            <a:noAutofit/>
          </a:bodyPr>
          <a:lstStyle>
            <a:lvl1pPr algn="ctr">
              <a:lnSpc>
                <a:spcPct val="90000"/>
              </a:lnSpc>
              <a:spcBef>
                <a:spcPts val="0"/>
              </a:spcBef>
              <a:spcAft>
                <a:spcPts val="0"/>
              </a:spcAft>
              <a:defRPr sz="2000">
                <a:solidFill>
                  <a:schemeClr val="bg1"/>
                </a:solidFill>
                <a:latin typeface="Arial" panose="020B0604020202020204" pitchFamily="34" charset="0"/>
              </a:defRPr>
            </a:lvl1pPr>
          </a:lstStyle>
          <a:p>
            <a:pPr lvl="0"/>
            <a:r>
              <a:rPr lang="en-US"/>
              <a:t>Click to edit callout text</a:t>
            </a:r>
          </a:p>
        </p:txBody>
      </p:sp>
      <p:sp>
        <p:nvSpPr>
          <p:cNvPr id="5" name="Date Placeholder 4">
            <a:extLst>
              <a:ext uri="{FF2B5EF4-FFF2-40B4-BE49-F238E27FC236}">
                <a16:creationId xmlns:a16="http://schemas.microsoft.com/office/drawing/2014/main" id="{DBBFCB4C-8776-4361-8B5F-30B08F602BBC}"/>
              </a:ext>
            </a:extLst>
          </p:cNvPr>
          <p:cNvSpPr>
            <a:spLocks noGrp="1"/>
          </p:cNvSpPr>
          <p:nvPr>
            <p:ph type="dt" sz="half" idx="23"/>
          </p:nvPr>
        </p:nvSpPr>
        <p:spPr/>
        <p:txBody>
          <a:bodyPr/>
          <a:lstStyle/>
          <a:p>
            <a:fld id="{6859FE1C-CF5B-4163-A3BE-E2E8286AD1CB}" type="datetimeyyyy">
              <a:rPr lang="en-US" smtClean="0"/>
              <a:t>2023</a:t>
            </a:fld>
            <a:endParaRPr lang="en-US" dirty="0"/>
          </a:p>
        </p:txBody>
      </p:sp>
      <p:sp>
        <p:nvSpPr>
          <p:cNvPr id="9" name="Footer Placeholder 8">
            <a:extLst>
              <a:ext uri="{FF2B5EF4-FFF2-40B4-BE49-F238E27FC236}">
                <a16:creationId xmlns:a16="http://schemas.microsoft.com/office/drawing/2014/main" id="{104735C7-6B31-4420-A394-9C564BA10FF8}"/>
              </a:ext>
            </a:extLst>
          </p:cNvPr>
          <p:cNvSpPr>
            <a:spLocks noGrp="1"/>
          </p:cNvSpPr>
          <p:nvPr>
            <p:ph type="ftr" sz="quarter" idx="24"/>
          </p:nvPr>
        </p:nvSpPr>
        <p:spPr/>
        <p:txBody>
          <a:bodyPr/>
          <a:lstStyle/>
          <a:p>
            <a:r>
              <a:rPr lang="en-US" dirty="0"/>
              <a:t>American Society of Brewing Chemists</a:t>
            </a:r>
          </a:p>
        </p:txBody>
      </p:sp>
      <p:sp>
        <p:nvSpPr>
          <p:cNvPr id="12" name="Slide Number Placeholder 11">
            <a:extLst>
              <a:ext uri="{FF2B5EF4-FFF2-40B4-BE49-F238E27FC236}">
                <a16:creationId xmlns:a16="http://schemas.microsoft.com/office/drawing/2014/main" id="{920CBC70-E7B8-4B8E-A209-C9515994A95D}"/>
              </a:ext>
            </a:extLst>
          </p:cNvPr>
          <p:cNvSpPr>
            <a:spLocks noGrp="1"/>
          </p:cNvSpPr>
          <p:nvPr>
            <p:ph type="sldNum" sz="quarter" idx="25"/>
          </p:nvPr>
        </p:nvSpPr>
        <p:spPr>
          <a:xfrm>
            <a:off x="11134182" y="6505575"/>
            <a:ext cx="751662" cy="215900"/>
          </a:xfrm>
          <a:prstGeom prst="rect">
            <a:avLst/>
          </a:prstGeom>
        </p:spPr>
        <p:txBody>
          <a:bodyPr/>
          <a:lstStyle/>
          <a:p>
            <a:fld id="{0E9987EA-89AE-4521-A4A1-59C7EEEFA47E}" type="slidenum">
              <a:rPr lang="en-US" smtClean="0"/>
              <a:pPr/>
              <a:t>‹#›</a:t>
            </a:fld>
            <a:endParaRPr lang="en-US" dirty="0"/>
          </a:p>
        </p:txBody>
      </p:sp>
    </p:spTree>
    <p:extLst>
      <p:ext uri="{BB962C8B-B14F-4D97-AF65-F5344CB8AC3E}">
        <p14:creationId xmlns:p14="http://schemas.microsoft.com/office/powerpoint/2010/main" val="401946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9/21/2023</a:t>
            </a:fld>
            <a:endParaRPr lang="en-US" dirty="0"/>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dirty="0"/>
          </a:p>
        </p:txBody>
      </p:sp>
    </p:spTree>
    <p:extLst>
      <p:ext uri="{BB962C8B-B14F-4D97-AF65-F5344CB8AC3E}">
        <p14:creationId xmlns:p14="http://schemas.microsoft.com/office/powerpoint/2010/main" val="186105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photo &amp; call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a:xfrm>
            <a:off x="495300" y="457200"/>
            <a:ext cx="8296275" cy="6400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96275"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9/21/2023</a:t>
            </a:fld>
            <a:endParaRPr lang="en-US" dirty="0"/>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dirty="0"/>
          </a:p>
        </p:txBody>
      </p:sp>
      <p:sp>
        <p:nvSpPr>
          <p:cNvPr id="12" name="Picture Placeholder 11">
            <a:extLst>
              <a:ext uri="{FF2B5EF4-FFF2-40B4-BE49-F238E27FC236}">
                <a16:creationId xmlns:a16="http://schemas.microsoft.com/office/drawing/2014/main" id="{7AC8B374-B020-4234-AE35-F4E4EC29E3E0}"/>
              </a:ext>
            </a:extLst>
          </p:cNvPr>
          <p:cNvSpPr>
            <a:spLocks noGrp="1"/>
          </p:cNvSpPr>
          <p:nvPr>
            <p:ph type="pic" sz="quarter" idx="13"/>
          </p:nvPr>
        </p:nvSpPr>
        <p:spPr>
          <a:xfrm>
            <a:off x="8791576" y="1"/>
            <a:ext cx="3400425" cy="3367473"/>
          </a:xfrm>
          <a:custGeom>
            <a:avLst/>
            <a:gdLst>
              <a:gd name="connsiteX0" fmla="*/ 428976 w 3400425"/>
              <a:gd name="connsiteY0" fmla="*/ 0 h 3367473"/>
              <a:gd name="connsiteX1" fmla="*/ 3400425 w 3400425"/>
              <a:gd name="connsiteY1" fmla="*/ 0 h 3367473"/>
              <a:gd name="connsiteX2" fmla="*/ 3400425 w 3400425"/>
              <a:gd name="connsiteY2" fmla="*/ 2913856 h 3367473"/>
              <a:gd name="connsiteX3" fmla="*/ 3273302 w 3400425"/>
              <a:gd name="connsiteY3" fmla="*/ 3008917 h 3367473"/>
              <a:gd name="connsiteX4" fmla="*/ 2099469 w 3400425"/>
              <a:gd name="connsiteY4" fmla="*/ 3367473 h 3367473"/>
              <a:gd name="connsiteX5" fmla="*/ 0 w 3400425"/>
              <a:gd name="connsiteY5" fmla="*/ 1268004 h 3367473"/>
              <a:gd name="connsiteX6" fmla="*/ 358556 w 3400425"/>
              <a:gd name="connsiteY6" fmla="*/ 94171 h 33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00425" h="3367473">
                <a:moveTo>
                  <a:pt x="428976" y="0"/>
                </a:moveTo>
                <a:lnTo>
                  <a:pt x="3400425" y="0"/>
                </a:lnTo>
                <a:lnTo>
                  <a:pt x="3400425" y="2913856"/>
                </a:lnTo>
                <a:lnTo>
                  <a:pt x="3273302" y="3008917"/>
                </a:lnTo>
                <a:cubicBezTo>
                  <a:pt x="2938225" y="3235291"/>
                  <a:pt x="2534283" y="3367473"/>
                  <a:pt x="2099469" y="3367473"/>
                </a:cubicBezTo>
                <a:cubicBezTo>
                  <a:pt x="939964" y="3367473"/>
                  <a:pt x="0" y="2427509"/>
                  <a:pt x="0" y="1268004"/>
                </a:cubicBezTo>
                <a:cubicBezTo>
                  <a:pt x="0" y="833190"/>
                  <a:pt x="132183" y="429248"/>
                  <a:pt x="358556" y="94171"/>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13" name="Arc 12">
            <a:extLst>
              <a:ext uri="{FF2B5EF4-FFF2-40B4-BE49-F238E27FC236}">
                <a16:creationId xmlns:a16="http://schemas.microsoft.com/office/drawing/2014/main" id="{0460E7E6-F751-4C6F-82B4-920161AF76D0}"/>
              </a:ext>
            </a:extLst>
          </p:cNvPr>
          <p:cNvSpPr/>
          <p:nvPr userDrawn="1"/>
        </p:nvSpPr>
        <p:spPr>
          <a:xfrm>
            <a:off x="8586598" y="-857249"/>
            <a:ext cx="4568570" cy="4568570"/>
          </a:xfrm>
          <a:prstGeom prst="arc">
            <a:avLst>
              <a:gd name="adj1" fmla="val 4766645"/>
              <a:gd name="adj2" fmla="val 10487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10" name="Arc 9">
            <a:extLst>
              <a:ext uri="{FF2B5EF4-FFF2-40B4-BE49-F238E27FC236}">
                <a16:creationId xmlns:a16="http://schemas.microsoft.com/office/drawing/2014/main" id="{251798A2-B42F-4A01-A8F1-61E525D15C63}"/>
              </a:ext>
            </a:extLst>
          </p:cNvPr>
          <p:cNvSpPr/>
          <p:nvPr userDrawn="1"/>
        </p:nvSpPr>
        <p:spPr>
          <a:xfrm>
            <a:off x="8379334" y="-1064513"/>
            <a:ext cx="4983098" cy="4983098"/>
          </a:xfrm>
          <a:prstGeom prst="arc">
            <a:avLst>
              <a:gd name="adj1" fmla="val 3945693"/>
              <a:gd name="adj2" fmla="val 11422654"/>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15" name="Text Placeholder 14">
            <a:extLst>
              <a:ext uri="{FF2B5EF4-FFF2-40B4-BE49-F238E27FC236}">
                <a16:creationId xmlns:a16="http://schemas.microsoft.com/office/drawing/2014/main" id="{DC1934F7-D09B-4404-B236-74B94B935827}"/>
              </a:ext>
            </a:extLst>
          </p:cNvPr>
          <p:cNvSpPr>
            <a:spLocks noGrp="1"/>
          </p:cNvSpPr>
          <p:nvPr>
            <p:ph type="body" sz="quarter" idx="14"/>
          </p:nvPr>
        </p:nvSpPr>
        <p:spPr>
          <a:xfrm>
            <a:off x="9204542" y="2904423"/>
            <a:ext cx="2028322" cy="2028323"/>
          </a:xfrm>
          <a:prstGeom prst="ellipse">
            <a:avLst/>
          </a:prstGeom>
          <a:solidFill>
            <a:schemeClr val="accent1">
              <a:alpha val="90000"/>
            </a:schemeClr>
          </a:solidFill>
        </p:spPr>
        <p:txBody>
          <a:bodyPr lIns="45720" rIns="45720" anchor="ctr" anchorCtr="0">
            <a:noAutofit/>
          </a:bodyPr>
          <a:lstStyle>
            <a:lvl1pPr marL="0" indent="0" algn="ctr">
              <a:lnSpc>
                <a:spcPct val="100000"/>
              </a:lnSpc>
              <a:spcBef>
                <a:spcPts val="0"/>
              </a:spcBef>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8270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 bio">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09C57F67-7878-4527-B292-8E053B77907C}"/>
              </a:ext>
            </a:extLst>
          </p:cNvPr>
          <p:cNvSpPr/>
          <p:nvPr userDrawn="1"/>
        </p:nvSpPr>
        <p:spPr>
          <a:xfrm>
            <a:off x="2924175" y="2724150"/>
            <a:ext cx="1772920" cy="177292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5052060" y="2028826"/>
            <a:ext cx="6619875" cy="4233798"/>
          </a:xfrm>
        </p:spPr>
        <p:txBody>
          <a:bodyPr numCol="2" spcCol="365760">
            <a:normAutofit/>
          </a:bodyPr>
          <a:lstStyle>
            <a:lvl1pPr marL="0" indent="0">
              <a:lnSpc>
                <a:spcPct val="113000"/>
              </a:lnSpc>
              <a:buNone/>
              <a:defRPr sz="1400"/>
            </a:lvl1pPr>
            <a:lvl2pPr>
              <a:defRPr sz="1400"/>
            </a:lvl2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9/21/2023</a:t>
            </a:fld>
            <a:endParaRPr lang="en-US" dirty="0"/>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dirty="0"/>
          </a:p>
        </p:txBody>
      </p:sp>
      <p:sp>
        <p:nvSpPr>
          <p:cNvPr id="8" name="Picture Placeholder 7">
            <a:extLst>
              <a:ext uri="{FF2B5EF4-FFF2-40B4-BE49-F238E27FC236}">
                <a16:creationId xmlns:a16="http://schemas.microsoft.com/office/drawing/2014/main" id="{AEF898A1-DDC9-4F8B-BC1A-96D5E9075DBD}"/>
              </a:ext>
            </a:extLst>
          </p:cNvPr>
          <p:cNvSpPr>
            <a:spLocks noGrp="1"/>
          </p:cNvSpPr>
          <p:nvPr>
            <p:ph type="pic" sz="quarter" idx="13"/>
          </p:nvPr>
        </p:nvSpPr>
        <p:spPr>
          <a:xfrm>
            <a:off x="845820" y="1485899"/>
            <a:ext cx="2667000" cy="2667000"/>
          </a:xfrm>
          <a:prstGeom prst="ellipse">
            <a:avLst/>
          </a:prstGeom>
          <a:solidFill>
            <a:schemeClr val="bg1">
              <a:lumMod val="95000"/>
            </a:schemeClr>
          </a:solidFill>
        </p:spPr>
        <p:txBody>
          <a:bodyPr anchor="ctr" anchorCtr="0">
            <a:normAutofit/>
          </a:bodyPr>
          <a:lstStyle>
            <a:lvl1pPr marL="0" indent="0" algn="ctr">
              <a:buNone/>
              <a:defRPr sz="1800"/>
            </a:lvl1pPr>
          </a:lstStyle>
          <a:p>
            <a:endParaRPr lang="en-US" dirty="0"/>
          </a:p>
        </p:txBody>
      </p:sp>
      <p:sp>
        <p:nvSpPr>
          <p:cNvPr id="10" name="Arc 9">
            <a:extLst>
              <a:ext uri="{FF2B5EF4-FFF2-40B4-BE49-F238E27FC236}">
                <a16:creationId xmlns:a16="http://schemas.microsoft.com/office/drawing/2014/main" id="{35E1E5A6-12AA-42D3-9A6D-DB3306364A98}"/>
              </a:ext>
            </a:extLst>
          </p:cNvPr>
          <p:cNvSpPr/>
          <p:nvPr userDrawn="1"/>
        </p:nvSpPr>
        <p:spPr>
          <a:xfrm>
            <a:off x="674371" y="1314451"/>
            <a:ext cx="3009900" cy="3009898"/>
          </a:xfrm>
          <a:prstGeom prst="arc">
            <a:avLst>
              <a:gd name="adj1" fmla="val 6153649"/>
              <a:gd name="adj2" fmla="val 133047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12" name="Text Placeholder 11">
            <a:extLst>
              <a:ext uri="{FF2B5EF4-FFF2-40B4-BE49-F238E27FC236}">
                <a16:creationId xmlns:a16="http://schemas.microsoft.com/office/drawing/2014/main" id="{E0BEDF70-860C-4597-9501-A5128A14F372}"/>
              </a:ext>
            </a:extLst>
          </p:cNvPr>
          <p:cNvSpPr>
            <a:spLocks noGrp="1"/>
          </p:cNvSpPr>
          <p:nvPr>
            <p:ph type="body" sz="quarter" idx="14"/>
          </p:nvPr>
        </p:nvSpPr>
        <p:spPr>
          <a:xfrm>
            <a:off x="5052061" y="1498600"/>
            <a:ext cx="6644640" cy="396875"/>
          </a:xfrm>
        </p:spPr>
        <p:txBody>
          <a:bodyPr>
            <a:normAutofit/>
          </a:bodyPr>
          <a:lstStyle>
            <a:lvl1pPr marL="0" indent="0">
              <a:buNone/>
              <a:defRPr sz="1800" b="1">
                <a:solidFill>
                  <a:schemeClr val="accent1"/>
                </a:solidFill>
              </a:defRPr>
            </a:lvl1pPr>
            <a:lvl2pPr marL="285750" indent="0">
              <a:buNone/>
              <a:defRPr/>
            </a:lvl2pPr>
          </a:lstStyle>
          <a:p>
            <a:pPr lvl="0"/>
            <a:r>
              <a:rPr lang="en-US"/>
              <a:t>Click to edit Master text styles</a:t>
            </a:r>
          </a:p>
        </p:txBody>
      </p:sp>
      <p:sp>
        <p:nvSpPr>
          <p:cNvPr id="11" name="Arc 10">
            <a:extLst>
              <a:ext uri="{FF2B5EF4-FFF2-40B4-BE49-F238E27FC236}">
                <a16:creationId xmlns:a16="http://schemas.microsoft.com/office/drawing/2014/main" id="{83E2B6C1-C261-4C36-B0F1-29608144B4EC}"/>
              </a:ext>
            </a:extLst>
          </p:cNvPr>
          <p:cNvSpPr/>
          <p:nvPr userDrawn="1"/>
        </p:nvSpPr>
        <p:spPr>
          <a:xfrm>
            <a:off x="502921" y="1143001"/>
            <a:ext cx="3352800" cy="3352798"/>
          </a:xfrm>
          <a:prstGeom prst="arc">
            <a:avLst>
              <a:gd name="adj1" fmla="val 3764528"/>
              <a:gd name="adj2" fmla="val 1427512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82923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mp;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DA964-E538-461B-AA44-290206FA75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14877A-C895-4F19-844A-EAE30800195C}"/>
              </a:ext>
            </a:extLst>
          </p:cNvPr>
          <p:cNvSpPr>
            <a:spLocks noGrp="1"/>
          </p:cNvSpPr>
          <p:nvPr>
            <p:ph idx="1"/>
          </p:nvPr>
        </p:nvSpPr>
        <p:spPr>
          <a:xfrm>
            <a:off x="495300" y="1485900"/>
            <a:ext cx="82296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F2EBE-CDAC-4364-8D98-889265C01516}"/>
              </a:ext>
            </a:extLst>
          </p:cNvPr>
          <p:cNvSpPr>
            <a:spLocks noGrp="1"/>
          </p:cNvSpPr>
          <p:nvPr>
            <p:ph type="dt" sz="half" idx="10"/>
          </p:nvPr>
        </p:nvSpPr>
        <p:spPr/>
        <p:txBody>
          <a:bodyPr/>
          <a:lstStyle/>
          <a:p>
            <a:fld id="{04021807-1C55-45AC-9EBD-E11C057D343E}" type="datetime1">
              <a:rPr lang="en-US" smtClean="0"/>
              <a:t>9/21/2023</a:t>
            </a:fld>
            <a:endParaRPr lang="en-US" dirty="0"/>
          </a:p>
        </p:txBody>
      </p:sp>
      <p:sp>
        <p:nvSpPr>
          <p:cNvPr id="5" name="Footer Placeholder 4">
            <a:extLst>
              <a:ext uri="{FF2B5EF4-FFF2-40B4-BE49-F238E27FC236}">
                <a16:creationId xmlns:a16="http://schemas.microsoft.com/office/drawing/2014/main" id="{4E765FF8-9920-470E-851B-DF35648484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469B7B-9E8F-4032-9781-75443F831FCF}"/>
              </a:ext>
            </a:extLst>
          </p:cNvPr>
          <p:cNvSpPr>
            <a:spLocks noGrp="1"/>
          </p:cNvSpPr>
          <p:nvPr>
            <p:ph type="sldNum" sz="quarter" idx="12"/>
          </p:nvPr>
        </p:nvSpPr>
        <p:spPr/>
        <p:txBody>
          <a:bodyPr/>
          <a:lstStyle/>
          <a:p>
            <a:fld id="{B5915699-0F63-4C61-80D8-C6D5EC39C3C1}" type="slidenum">
              <a:rPr lang="en-US" smtClean="0"/>
              <a:t>‹#›</a:t>
            </a:fld>
            <a:endParaRPr lang="en-US" dirty="0"/>
          </a:p>
        </p:txBody>
      </p:sp>
      <p:sp>
        <p:nvSpPr>
          <p:cNvPr id="11" name="Picture Placeholder 10">
            <a:extLst>
              <a:ext uri="{FF2B5EF4-FFF2-40B4-BE49-F238E27FC236}">
                <a16:creationId xmlns:a16="http://schemas.microsoft.com/office/drawing/2014/main" id="{3244790C-31A1-439F-9FF8-EAD55AB510E9}"/>
              </a:ext>
            </a:extLst>
          </p:cNvPr>
          <p:cNvSpPr>
            <a:spLocks noGrp="1"/>
          </p:cNvSpPr>
          <p:nvPr>
            <p:ph type="pic" sz="quarter" idx="13"/>
          </p:nvPr>
        </p:nvSpPr>
        <p:spPr>
          <a:xfrm>
            <a:off x="8619362" y="1256536"/>
            <a:ext cx="3572639" cy="3962400"/>
          </a:xfrm>
          <a:custGeom>
            <a:avLst/>
            <a:gdLst>
              <a:gd name="connsiteX0" fmla="*/ 1981200 w 3572639"/>
              <a:gd name="connsiteY0" fmla="*/ 0 h 3962400"/>
              <a:gd name="connsiteX1" fmla="*/ 3509990 w 3572639"/>
              <a:gd name="connsiteY1" fmla="*/ 720973 h 3962400"/>
              <a:gd name="connsiteX2" fmla="*/ 3572639 w 3572639"/>
              <a:gd name="connsiteY2" fmla="*/ 804752 h 3962400"/>
              <a:gd name="connsiteX3" fmla="*/ 3572639 w 3572639"/>
              <a:gd name="connsiteY3" fmla="*/ 3157649 h 3962400"/>
              <a:gd name="connsiteX4" fmla="*/ 3509990 w 3572639"/>
              <a:gd name="connsiteY4" fmla="*/ 3241428 h 3962400"/>
              <a:gd name="connsiteX5" fmla="*/ 1981200 w 3572639"/>
              <a:gd name="connsiteY5" fmla="*/ 3962400 h 3962400"/>
              <a:gd name="connsiteX6" fmla="*/ 0 w 3572639"/>
              <a:gd name="connsiteY6" fmla="*/ 1981200 h 3962400"/>
              <a:gd name="connsiteX7" fmla="*/ 1981200 w 3572639"/>
              <a:gd name="connsiteY7" fmla="*/ 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72639" h="3962400">
                <a:moveTo>
                  <a:pt x="1981200" y="0"/>
                </a:moveTo>
                <a:cubicBezTo>
                  <a:pt x="2596680" y="0"/>
                  <a:pt x="3146609" y="280657"/>
                  <a:pt x="3509990" y="720973"/>
                </a:cubicBezTo>
                <a:lnTo>
                  <a:pt x="3572639" y="804752"/>
                </a:lnTo>
                <a:lnTo>
                  <a:pt x="3572639" y="3157649"/>
                </a:lnTo>
                <a:lnTo>
                  <a:pt x="3509990" y="3241428"/>
                </a:lnTo>
                <a:cubicBezTo>
                  <a:pt x="3146609" y="3681744"/>
                  <a:pt x="2596680" y="3962400"/>
                  <a:pt x="1981200" y="3962400"/>
                </a:cubicBezTo>
                <a:cubicBezTo>
                  <a:pt x="887013" y="3962400"/>
                  <a:pt x="0" y="3075387"/>
                  <a:pt x="0" y="1981200"/>
                </a:cubicBezTo>
                <a:cubicBezTo>
                  <a:pt x="0" y="887013"/>
                  <a:pt x="887013" y="0"/>
                  <a:pt x="1981200" y="0"/>
                </a:cubicBezTo>
                <a:close/>
              </a:path>
            </a:pathLst>
          </a:custGeom>
          <a:solidFill>
            <a:schemeClr val="bg1">
              <a:lumMod val="95000"/>
            </a:schemeClr>
          </a:solidFill>
        </p:spPr>
        <p:txBody>
          <a:bodyPr wrap="square" anchor="ctr" anchorCtr="0">
            <a:noAutofit/>
          </a:bodyPr>
          <a:lstStyle>
            <a:lvl1pPr marL="0" indent="0" algn="ctr">
              <a:buNone/>
              <a:defRPr/>
            </a:lvl1pPr>
          </a:lstStyle>
          <a:p>
            <a:endParaRPr lang="en-US" dirty="0"/>
          </a:p>
        </p:txBody>
      </p:sp>
      <p:sp>
        <p:nvSpPr>
          <p:cNvPr id="9" name="Arc 8">
            <a:extLst>
              <a:ext uri="{FF2B5EF4-FFF2-40B4-BE49-F238E27FC236}">
                <a16:creationId xmlns:a16="http://schemas.microsoft.com/office/drawing/2014/main" id="{1B366663-935B-443B-95EC-0984024602A6}"/>
              </a:ext>
            </a:extLst>
          </p:cNvPr>
          <p:cNvSpPr/>
          <p:nvPr userDrawn="1"/>
        </p:nvSpPr>
        <p:spPr>
          <a:xfrm>
            <a:off x="8218550" y="855725"/>
            <a:ext cx="4764023" cy="4764023"/>
          </a:xfrm>
          <a:prstGeom prst="arc">
            <a:avLst>
              <a:gd name="adj1" fmla="val 4144231"/>
              <a:gd name="adj2" fmla="val 1361924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
        <p:nvSpPr>
          <p:cNvPr id="10" name="Arc 9">
            <a:extLst>
              <a:ext uri="{FF2B5EF4-FFF2-40B4-BE49-F238E27FC236}">
                <a16:creationId xmlns:a16="http://schemas.microsoft.com/office/drawing/2014/main" id="{6CE76404-4F35-428F-ADE4-32D0EA6C09B2}"/>
              </a:ext>
            </a:extLst>
          </p:cNvPr>
          <p:cNvSpPr/>
          <p:nvPr userDrawn="1"/>
        </p:nvSpPr>
        <p:spPr>
          <a:xfrm>
            <a:off x="8399524" y="1036700"/>
            <a:ext cx="4402076" cy="4402074"/>
          </a:xfrm>
          <a:prstGeom prst="arc">
            <a:avLst>
              <a:gd name="adj1" fmla="val 4955923"/>
              <a:gd name="adj2" fmla="val 1219031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256419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indoor, several, arranged&#10;&#10;Description automatically generated">
            <a:extLst>
              <a:ext uri="{FF2B5EF4-FFF2-40B4-BE49-F238E27FC236}">
                <a16:creationId xmlns:a16="http://schemas.microsoft.com/office/drawing/2014/main" id="{63DA2A1E-756D-448B-A1A9-A85986F459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667001" y="-2666998"/>
            <a:ext cx="6857998" cy="12191998"/>
          </a:xfrm>
          <a:prstGeom prst="rect">
            <a:avLst/>
          </a:prstGeom>
        </p:spPr>
      </p:pic>
      <p:sp>
        <p:nvSpPr>
          <p:cNvPr id="25" name="Rectangle 24">
            <a:extLst>
              <a:ext uri="{FF2B5EF4-FFF2-40B4-BE49-F238E27FC236}">
                <a16:creationId xmlns:a16="http://schemas.microsoft.com/office/drawing/2014/main" id="{D68B11BF-6238-484B-B9A8-3030FE37A159}"/>
              </a:ext>
            </a:extLst>
          </p:cNvPr>
          <p:cNvSpPr/>
          <p:nvPr userDrawn="1"/>
        </p:nvSpPr>
        <p:spPr>
          <a:xfrm>
            <a:off x="1" y="0"/>
            <a:ext cx="12191999" cy="6858000"/>
          </a:xfrm>
          <a:prstGeom prst="rect">
            <a:avLst/>
          </a:prstGeom>
          <a:gradFill flip="none" rotWithShape="1">
            <a:gsLst>
              <a:gs pos="7000">
                <a:schemeClr val="tx1">
                  <a:alpha val="96000"/>
                </a:schemeClr>
              </a:gs>
              <a:gs pos="100000">
                <a:schemeClr val="tx2">
                  <a:alpha val="5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EB96B389-F985-4CB9-A0FE-EDA93E1F37E8}"/>
              </a:ext>
            </a:extLst>
          </p:cNvPr>
          <p:cNvSpPr>
            <a:spLocks noGrp="1"/>
          </p:cNvSpPr>
          <p:nvPr>
            <p:ph type="title" hasCustomPrompt="1"/>
          </p:nvPr>
        </p:nvSpPr>
        <p:spPr>
          <a:xfrm>
            <a:off x="3370521" y="2794981"/>
            <a:ext cx="8821478" cy="830997"/>
          </a:xfrm>
          <a:solidFill>
            <a:schemeClr val="accent1">
              <a:alpha val="83000"/>
            </a:schemeClr>
          </a:solidFill>
        </p:spPr>
        <p:txBody>
          <a:bodyPr wrap="square" lIns="182880" anchor="ctr" anchorCtr="0">
            <a:spAutoFit/>
          </a:bodyPr>
          <a:lstStyle>
            <a:lvl1pPr algn="l">
              <a:lnSpc>
                <a:spcPct val="100000"/>
              </a:lnSpc>
              <a:defRPr sz="4800">
                <a:solidFill>
                  <a:schemeClr val="bg1"/>
                </a:solidFill>
              </a:defRPr>
            </a:lvl1pPr>
          </a:lstStyle>
          <a:p>
            <a:r>
              <a:rPr lang="en-US"/>
              <a:t>Click to edit title</a:t>
            </a:r>
          </a:p>
        </p:txBody>
      </p:sp>
      <p:sp>
        <p:nvSpPr>
          <p:cNvPr id="3" name="Text Placeholder 2">
            <a:extLst>
              <a:ext uri="{FF2B5EF4-FFF2-40B4-BE49-F238E27FC236}">
                <a16:creationId xmlns:a16="http://schemas.microsoft.com/office/drawing/2014/main" id="{3A4DE681-E2E5-42DA-B246-7916E6E0B7AF}"/>
              </a:ext>
            </a:extLst>
          </p:cNvPr>
          <p:cNvSpPr>
            <a:spLocks noGrp="1"/>
          </p:cNvSpPr>
          <p:nvPr>
            <p:ph type="body" idx="1"/>
          </p:nvPr>
        </p:nvSpPr>
        <p:spPr>
          <a:xfrm>
            <a:off x="4412512" y="3774559"/>
            <a:ext cx="7779486" cy="414670"/>
          </a:xfrm>
          <a:solidFill>
            <a:schemeClr val="tx1">
              <a:alpha val="52000"/>
            </a:schemeClr>
          </a:solidFill>
        </p:spPr>
        <p:txBody>
          <a:bodyPr anchor="ctr" anchorCtr="0">
            <a:normAutofit/>
          </a:bodyPr>
          <a:lstStyle>
            <a:lvl1pPr marL="0" indent="0" algn="l">
              <a:lnSpc>
                <a:spcPct val="100000"/>
              </a:lnSpc>
              <a:spcBef>
                <a:spcPts val="0"/>
              </a:spcBef>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64500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0D2F-C3AF-4433-8B93-2749CEB8A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D9E876-B336-4B1C-ACE8-0E1D6BC2EAEB}"/>
              </a:ext>
            </a:extLst>
          </p:cNvPr>
          <p:cNvSpPr>
            <a:spLocks noGrp="1"/>
          </p:cNvSpPr>
          <p:nvPr>
            <p:ph sz="half" idx="1"/>
          </p:nvPr>
        </p:nvSpPr>
        <p:spPr>
          <a:xfrm>
            <a:off x="495300" y="1485899"/>
            <a:ext cx="55245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A12746-D088-46FF-A0B5-496507E6BC1F}"/>
              </a:ext>
            </a:extLst>
          </p:cNvPr>
          <p:cNvSpPr>
            <a:spLocks noGrp="1"/>
          </p:cNvSpPr>
          <p:nvPr>
            <p:ph sz="half" idx="2"/>
          </p:nvPr>
        </p:nvSpPr>
        <p:spPr>
          <a:xfrm>
            <a:off x="6172200" y="1485899"/>
            <a:ext cx="5524500" cy="4764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CE463D-1D15-4C8E-8904-FB1015E32750}"/>
              </a:ext>
            </a:extLst>
          </p:cNvPr>
          <p:cNvSpPr>
            <a:spLocks noGrp="1"/>
          </p:cNvSpPr>
          <p:nvPr>
            <p:ph type="dt" sz="half" idx="10"/>
          </p:nvPr>
        </p:nvSpPr>
        <p:spPr/>
        <p:txBody>
          <a:bodyPr/>
          <a:lstStyle/>
          <a:p>
            <a:fld id="{017153DD-18CF-451E-A68A-C837A50CA867}" type="datetime1">
              <a:rPr lang="en-US" smtClean="0"/>
              <a:t>9/21/2023</a:t>
            </a:fld>
            <a:endParaRPr lang="en-US" dirty="0"/>
          </a:p>
        </p:txBody>
      </p:sp>
      <p:sp>
        <p:nvSpPr>
          <p:cNvPr id="6" name="Footer Placeholder 5">
            <a:extLst>
              <a:ext uri="{FF2B5EF4-FFF2-40B4-BE49-F238E27FC236}">
                <a16:creationId xmlns:a16="http://schemas.microsoft.com/office/drawing/2014/main" id="{A867834A-E3EB-4D55-8696-548EFFECDE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984DCF-BBB5-4E65-B279-A2351F1066B1}"/>
              </a:ext>
            </a:extLst>
          </p:cNvPr>
          <p:cNvSpPr>
            <a:spLocks noGrp="1"/>
          </p:cNvSpPr>
          <p:nvPr>
            <p:ph type="sldNum" sz="quarter" idx="12"/>
          </p:nvPr>
        </p:nvSpPr>
        <p:spPr/>
        <p:txBody>
          <a:bodyPr/>
          <a:lstStyle/>
          <a:p>
            <a:fld id="{B5915699-0F63-4C61-80D8-C6D5EC39C3C1}" type="slidenum">
              <a:rPr lang="en-US" smtClean="0"/>
              <a:t>‹#›</a:t>
            </a:fld>
            <a:endParaRPr lang="en-US" dirty="0"/>
          </a:p>
        </p:txBody>
      </p:sp>
    </p:spTree>
    <p:extLst>
      <p:ext uri="{BB962C8B-B14F-4D97-AF65-F5344CB8AC3E}">
        <p14:creationId xmlns:p14="http://schemas.microsoft.com/office/powerpoint/2010/main" val="115065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9/21/2023</a:t>
            </a:fld>
            <a:endParaRPr lang="en-US" dirty="0"/>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dirty="0"/>
          </a:p>
        </p:txBody>
      </p:sp>
    </p:spTree>
    <p:extLst>
      <p:ext uri="{BB962C8B-B14F-4D97-AF65-F5344CB8AC3E}">
        <p14:creationId xmlns:p14="http://schemas.microsoft.com/office/powerpoint/2010/main" val="264674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n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97B4352-D1BB-4505-834E-666925B7C3CC}"/>
              </a:ext>
            </a:extLst>
          </p:cNvPr>
          <p:cNvSpPr>
            <a:spLocks noGrp="1"/>
          </p:cNvSpPr>
          <p:nvPr>
            <p:ph type="pic" sz="quarter" idx="13"/>
          </p:nvPr>
        </p:nvSpPr>
        <p:spPr>
          <a:xfrm>
            <a:off x="0" y="1"/>
            <a:ext cx="6532646" cy="5470357"/>
          </a:xfrm>
          <a:custGeom>
            <a:avLst/>
            <a:gdLst>
              <a:gd name="connsiteX0" fmla="*/ 0 w 6532646"/>
              <a:gd name="connsiteY0" fmla="*/ 0 h 5470357"/>
              <a:gd name="connsiteX1" fmla="*/ 6000618 w 6532646"/>
              <a:gd name="connsiteY1" fmla="*/ 0 h 5470357"/>
              <a:gd name="connsiteX2" fmla="*/ 6098727 w 6532646"/>
              <a:gd name="connsiteY2" fmla="*/ 161492 h 5470357"/>
              <a:gd name="connsiteX3" fmla="*/ 6532646 w 6532646"/>
              <a:gd name="connsiteY3" fmla="*/ 1875171 h 5470357"/>
              <a:gd name="connsiteX4" fmla="*/ 2937460 w 6532646"/>
              <a:gd name="connsiteY4" fmla="*/ 5470357 h 5470357"/>
              <a:gd name="connsiteX5" fmla="*/ 163240 w 6532646"/>
              <a:gd name="connsiteY5" fmla="*/ 4162043 h 5470357"/>
              <a:gd name="connsiteX6" fmla="*/ 0 w 6532646"/>
              <a:gd name="connsiteY6" fmla="*/ 3943746 h 54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32646" h="5470357">
                <a:moveTo>
                  <a:pt x="0" y="0"/>
                </a:moveTo>
                <a:lnTo>
                  <a:pt x="6000618" y="0"/>
                </a:lnTo>
                <a:lnTo>
                  <a:pt x="6098727" y="161492"/>
                </a:lnTo>
                <a:cubicBezTo>
                  <a:pt x="6375457" y="670906"/>
                  <a:pt x="6532646" y="1254682"/>
                  <a:pt x="6532646" y="1875171"/>
                </a:cubicBezTo>
                <a:cubicBezTo>
                  <a:pt x="6532646" y="3860737"/>
                  <a:pt x="4923026" y="5470357"/>
                  <a:pt x="2937460" y="5470357"/>
                </a:cubicBezTo>
                <a:cubicBezTo>
                  <a:pt x="1820579" y="5470357"/>
                  <a:pt x="822650" y="4961063"/>
                  <a:pt x="163240" y="4162043"/>
                </a:cubicBezTo>
                <a:lnTo>
                  <a:pt x="0" y="3943746"/>
                </a:lnTo>
                <a:close/>
              </a:path>
            </a:pathLst>
          </a:custGeom>
          <a:solidFill>
            <a:schemeClr val="bg1">
              <a:lumMod val="95000"/>
            </a:schemeClr>
          </a:solidFill>
          <a:ln>
            <a:noFill/>
          </a:ln>
        </p:spPr>
        <p:txBody>
          <a:bodyPr wrap="square" anchor="ctr" anchorCtr="0">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74CFC91C-80A3-4B52-B579-11C632E77F6E}"/>
              </a:ext>
            </a:extLst>
          </p:cNvPr>
          <p:cNvSpPr>
            <a:spLocks noGrp="1"/>
          </p:cNvSpPr>
          <p:nvPr>
            <p:ph type="title"/>
          </p:nvPr>
        </p:nvSpPr>
        <p:spPr>
          <a:xfrm>
            <a:off x="7074650" y="3698973"/>
            <a:ext cx="5117350" cy="640080"/>
          </a:xfrm>
        </p:spPr>
        <p:txBody>
          <a:bodyPr>
            <a:noAutofit/>
          </a:bodyPr>
          <a:lstStyle>
            <a:lvl1pPr>
              <a:defRPr sz="5400" cap="all" baseline="0"/>
            </a:lvl1pPr>
          </a:lstStyle>
          <a:p>
            <a:r>
              <a:rPr lang="en-US"/>
              <a:t>Click to edit</a:t>
            </a:r>
          </a:p>
        </p:txBody>
      </p:sp>
      <p:sp>
        <p:nvSpPr>
          <p:cNvPr id="3" name="Date Placeholder 2">
            <a:extLst>
              <a:ext uri="{FF2B5EF4-FFF2-40B4-BE49-F238E27FC236}">
                <a16:creationId xmlns:a16="http://schemas.microsoft.com/office/drawing/2014/main" id="{10C467AB-EF55-4F72-9B85-B8EC69A6B46E}"/>
              </a:ext>
            </a:extLst>
          </p:cNvPr>
          <p:cNvSpPr>
            <a:spLocks noGrp="1"/>
          </p:cNvSpPr>
          <p:nvPr>
            <p:ph type="dt" sz="half" idx="10"/>
          </p:nvPr>
        </p:nvSpPr>
        <p:spPr/>
        <p:txBody>
          <a:bodyPr/>
          <a:lstStyle/>
          <a:p>
            <a:fld id="{1CD4D292-55DA-4D08-B17E-ACE5FA50D9C1}" type="datetime1">
              <a:rPr lang="en-US" smtClean="0"/>
              <a:t>9/21/2023</a:t>
            </a:fld>
            <a:endParaRPr lang="en-US" dirty="0"/>
          </a:p>
        </p:txBody>
      </p:sp>
      <p:sp>
        <p:nvSpPr>
          <p:cNvPr id="4" name="Footer Placeholder 3">
            <a:extLst>
              <a:ext uri="{FF2B5EF4-FFF2-40B4-BE49-F238E27FC236}">
                <a16:creationId xmlns:a16="http://schemas.microsoft.com/office/drawing/2014/main" id="{CA783CA8-E341-4099-A391-671AE35314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D4C484B-A738-42FF-B046-03CBEC0DF75E}"/>
              </a:ext>
            </a:extLst>
          </p:cNvPr>
          <p:cNvSpPr>
            <a:spLocks noGrp="1"/>
          </p:cNvSpPr>
          <p:nvPr>
            <p:ph type="sldNum" sz="quarter" idx="12"/>
          </p:nvPr>
        </p:nvSpPr>
        <p:spPr/>
        <p:txBody>
          <a:bodyPr/>
          <a:lstStyle/>
          <a:p>
            <a:fld id="{B5915699-0F63-4C61-80D8-C6D5EC39C3C1}" type="slidenum">
              <a:rPr lang="en-US" smtClean="0"/>
              <a:t>‹#›</a:t>
            </a:fld>
            <a:endParaRPr lang="en-US" dirty="0"/>
          </a:p>
        </p:txBody>
      </p:sp>
      <p:sp>
        <p:nvSpPr>
          <p:cNvPr id="6" name="Oval 5">
            <a:extLst>
              <a:ext uri="{FF2B5EF4-FFF2-40B4-BE49-F238E27FC236}">
                <a16:creationId xmlns:a16="http://schemas.microsoft.com/office/drawing/2014/main" id="{755A2FB0-9CD1-48A1-ADF9-A919F02759B3}"/>
              </a:ext>
            </a:extLst>
          </p:cNvPr>
          <p:cNvSpPr/>
          <p:nvPr userDrawn="1"/>
        </p:nvSpPr>
        <p:spPr>
          <a:xfrm>
            <a:off x="6096000" y="3563567"/>
            <a:ext cx="942975" cy="942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latin typeface="Arial Black" panose="020B0A04020102020204" pitchFamily="34" charset="0"/>
              </a:rPr>
              <a:t>1</a:t>
            </a:r>
          </a:p>
        </p:txBody>
      </p:sp>
      <p:sp>
        <p:nvSpPr>
          <p:cNvPr id="15" name="Text Placeholder 14">
            <a:extLst>
              <a:ext uri="{FF2B5EF4-FFF2-40B4-BE49-F238E27FC236}">
                <a16:creationId xmlns:a16="http://schemas.microsoft.com/office/drawing/2014/main" id="{57D95B0D-8F05-430D-B872-D3B51CE4AB39}"/>
              </a:ext>
            </a:extLst>
          </p:cNvPr>
          <p:cNvSpPr>
            <a:spLocks noGrp="1"/>
          </p:cNvSpPr>
          <p:nvPr>
            <p:ph type="body" sz="quarter" idx="14" hasCustomPrompt="1"/>
          </p:nvPr>
        </p:nvSpPr>
        <p:spPr>
          <a:xfrm>
            <a:off x="7176977" y="4392853"/>
            <a:ext cx="4710223" cy="640080"/>
          </a:xfrm>
        </p:spPr>
        <p:txBody>
          <a:bodyPr>
            <a:normAutofit/>
          </a:bodyPr>
          <a:lstStyle>
            <a:lvl1pPr marL="0" indent="0">
              <a:buNone/>
              <a:defRPr sz="3200"/>
            </a:lvl1pPr>
          </a:lstStyle>
          <a:p>
            <a:pPr lvl="0"/>
            <a:r>
              <a:rPr lang="en-US"/>
              <a:t>Click to edit text styles</a:t>
            </a:r>
          </a:p>
        </p:txBody>
      </p:sp>
    </p:spTree>
    <p:extLst>
      <p:ext uri="{BB962C8B-B14F-4D97-AF65-F5344CB8AC3E}">
        <p14:creationId xmlns:p14="http://schemas.microsoft.com/office/powerpoint/2010/main" val="3491162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close up of a yellow surface&#10;&#10;Description automatically generated with low confidence">
            <a:extLst>
              <a:ext uri="{FF2B5EF4-FFF2-40B4-BE49-F238E27FC236}">
                <a16:creationId xmlns:a16="http://schemas.microsoft.com/office/drawing/2014/main" id="{01CDD7BF-5523-4041-8061-9344446639CB}"/>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4279900" y="6485860"/>
            <a:ext cx="7912100" cy="372140"/>
          </a:xfrm>
          <a:prstGeom prst="rect">
            <a:avLst/>
          </a:prstGeom>
        </p:spPr>
      </p:pic>
      <p:sp>
        <p:nvSpPr>
          <p:cNvPr id="8" name="Rectangle 7">
            <a:extLst>
              <a:ext uri="{FF2B5EF4-FFF2-40B4-BE49-F238E27FC236}">
                <a16:creationId xmlns:a16="http://schemas.microsoft.com/office/drawing/2014/main" id="{9DB7EDB3-1F32-4125-8CB3-0EEFA3751E49}"/>
              </a:ext>
            </a:extLst>
          </p:cNvPr>
          <p:cNvSpPr/>
          <p:nvPr userDrawn="1"/>
        </p:nvSpPr>
        <p:spPr>
          <a:xfrm>
            <a:off x="0" y="6485860"/>
            <a:ext cx="9962707" cy="372140"/>
          </a:xfrm>
          <a:prstGeom prst="rect">
            <a:avLst/>
          </a:prstGeom>
          <a:gradFill flip="none" rotWithShape="1">
            <a:gsLst>
              <a:gs pos="61000">
                <a:schemeClr val="accent1"/>
              </a:gs>
              <a:gs pos="100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a:extLst>
              <a:ext uri="{FF2B5EF4-FFF2-40B4-BE49-F238E27FC236}">
                <a16:creationId xmlns:a16="http://schemas.microsoft.com/office/drawing/2014/main" id="{5434CD2C-CABF-4687-A303-B09BF6804338}"/>
              </a:ext>
            </a:extLst>
          </p:cNvPr>
          <p:cNvSpPr>
            <a:spLocks noGrp="1"/>
          </p:cNvSpPr>
          <p:nvPr>
            <p:ph type="title"/>
          </p:nvPr>
        </p:nvSpPr>
        <p:spPr>
          <a:xfrm>
            <a:off x="495300" y="457200"/>
            <a:ext cx="11201400" cy="64008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FF8B073B-8565-4118-BD9A-4526647FF59A}"/>
              </a:ext>
            </a:extLst>
          </p:cNvPr>
          <p:cNvSpPr>
            <a:spLocks noGrp="1"/>
          </p:cNvSpPr>
          <p:nvPr>
            <p:ph type="body" idx="1"/>
          </p:nvPr>
        </p:nvSpPr>
        <p:spPr>
          <a:xfrm>
            <a:off x="495300" y="1485900"/>
            <a:ext cx="11201400" cy="47640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0F99A6F-D0FF-429A-B74B-988691ACFD6A}"/>
              </a:ext>
            </a:extLst>
          </p:cNvPr>
          <p:cNvSpPr>
            <a:spLocks noGrp="1"/>
          </p:cNvSpPr>
          <p:nvPr>
            <p:ph type="ftr" sz="quarter" idx="3"/>
          </p:nvPr>
        </p:nvSpPr>
        <p:spPr>
          <a:xfrm>
            <a:off x="2362200" y="6559169"/>
            <a:ext cx="3566160" cy="219456"/>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ABBC873-8801-48F4-81EC-CC141B104D84}"/>
              </a:ext>
            </a:extLst>
          </p:cNvPr>
          <p:cNvSpPr>
            <a:spLocks noGrp="1"/>
          </p:cNvSpPr>
          <p:nvPr>
            <p:ph type="sldNum" sz="quarter" idx="4"/>
          </p:nvPr>
        </p:nvSpPr>
        <p:spPr>
          <a:xfrm>
            <a:off x="11138526" y="6559169"/>
            <a:ext cx="481974" cy="219456"/>
          </a:xfrm>
          <a:prstGeom prst="rect">
            <a:avLst/>
          </a:prstGeom>
          <a:noFill/>
        </p:spPr>
        <p:txBody>
          <a:bodyPr vert="horz" lIns="91440" tIns="45720" rIns="91440" bIns="45720" rtlCol="0" anchor="ctr"/>
          <a:lstStyle>
            <a:lvl1pPr algn="r">
              <a:defRPr sz="1200">
                <a:solidFill>
                  <a:schemeClr val="bg1"/>
                </a:solidFill>
                <a:latin typeface="Arial" panose="020B0604020202020204" pitchFamily="34" charset="0"/>
              </a:defRPr>
            </a:lvl1pPr>
          </a:lstStyle>
          <a:p>
            <a:fld id="{B5915699-0F63-4C61-80D8-C6D5EC39C3C1}" type="slidenum">
              <a:rPr lang="en-US" smtClean="0"/>
              <a:pPr/>
              <a:t>‹#›</a:t>
            </a:fld>
            <a:endParaRPr lang="en-US" dirty="0"/>
          </a:p>
        </p:txBody>
      </p:sp>
      <p:sp>
        <p:nvSpPr>
          <p:cNvPr id="4" name="Date Placeholder 3">
            <a:extLst>
              <a:ext uri="{FF2B5EF4-FFF2-40B4-BE49-F238E27FC236}">
                <a16:creationId xmlns:a16="http://schemas.microsoft.com/office/drawing/2014/main" id="{B0858534-20FF-428C-A5B5-E792690EEFB4}"/>
              </a:ext>
            </a:extLst>
          </p:cNvPr>
          <p:cNvSpPr>
            <a:spLocks noGrp="1"/>
          </p:cNvSpPr>
          <p:nvPr>
            <p:ph type="dt" sz="half" idx="2"/>
          </p:nvPr>
        </p:nvSpPr>
        <p:spPr>
          <a:xfrm>
            <a:off x="1457325" y="6559169"/>
            <a:ext cx="914400" cy="219456"/>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defRPr>
            </a:lvl1pPr>
          </a:lstStyle>
          <a:p>
            <a:fld id="{2E00B8AE-DF69-4F86-ADE3-928BC0E92655}" type="datetime1">
              <a:rPr lang="en-US" smtClean="0"/>
              <a:pPr/>
              <a:t>9/21/2023</a:t>
            </a:fld>
            <a:endParaRPr lang="en-US" dirty="0"/>
          </a:p>
        </p:txBody>
      </p:sp>
      <p:pic>
        <p:nvPicPr>
          <p:cNvPr id="10" name="Picture 9" descr="Logo&#10;&#10;Description automatically generated">
            <a:extLst>
              <a:ext uri="{FF2B5EF4-FFF2-40B4-BE49-F238E27FC236}">
                <a16:creationId xmlns:a16="http://schemas.microsoft.com/office/drawing/2014/main" id="{376DEE15-4979-469B-8A1E-7FC35BE4BE9A}"/>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35255" y="5939940"/>
            <a:ext cx="1188720" cy="830557"/>
          </a:xfrm>
          <a:prstGeom prst="rect">
            <a:avLst/>
          </a:prstGeom>
        </p:spPr>
      </p:pic>
    </p:spTree>
    <p:extLst>
      <p:ext uri="{BB962C8B-B14F-4D97-AF65-F5344CB8AC3E}">
        <p14:creationId xmlns:p14="http://schemas.microsoft.com/office/powerpoint/2010/main" val="20480663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Arial" panose="020B0604020202020204" pitchFamily="34" charset="0"/>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312">
          <p15:clr>
            <a:srgbClr val="F26B43"/>
          </p15:clr>
        </p15:guide>
        <p15:guide id="3" pos="7368">
          <p15:clr>
            <a:srgbClr val="F26B43"/>
          </p15:clr>
        </p15:guide>
        <p15:guide id="4" orient="horz" pos="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emf"/><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7.emf"/><Relationship Id="rId4" Type="http://schemas.microsoft.com/office/2007/relationships/hdphoto" Target="../media/hdphoto4.wdp"/><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emf"/><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chart" Target="../charts/chart1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5EF68-433B-4884-B280-334BD444E7D3}"/>
              </a:ext>
            </a:extLst>
          </p:cNvPr>
          <p:cNvSpPr>
            <a:spLocks noGrp="1"/>
          </p:cNvSpPr>
          <p:nvPr>
            <p:ph type="ctrTitle"/>
          </p:nvPr>
        </p:nvSpPr>
        <p:spPr>
          <a:xfrm>
            <a:off x="1192865" y="808074"/>
            <a:ext cx="10563201" cy="5954233"/>
          </a:xfrm>
        </p:spPr>
        <p:txBody>
          <a:bodyPr/>
          <a:lstStyle/>
          <a:p>
            <a:r>
              <a:rPr lang="en-US" altLang="ja-JP" dirty="0">
                <a:solidFill>
                  <a:srgbClr val="FFFF66"/>
                </a:solidFill>
                <a:effectLst>
                  <a:outerShdw blurRad="38100" dist="38100" dir="2700000" algn="tl">
                    <a:srgbClr val="000000">
                      <a:alpha val="43137"/>
                    </a:srgbClr>
                  </a:outerShdw>
                </a:effectLst>
                <a:latin typeface="Arial Black"/>
                <a:ea typeface="ＭＳ 明朝"/>
                <a:cs typeface="Arial"/>
              </a:rPr>
              <a:t>Terroir Effects in Hops: Differences in the Content of Volatile Thiol Compounds between Areas Impact Beer Flavor</a:t>
            </a: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r>
              <a:rPr lang="en-US" altLang="ja-JP" dirty="0">
                <a:solidFill>
                  <a:srgbClr val="FFFF66"/>
                </a:solidFill>
                <a:effectLst>
                  <a:outerShdw blurRad="38100" dist="38100" dir="2700000" algn="tl">
                    <a:srgbClr val="000000">
                      <a:alpha val="43137"/>
                    </a:srgbClr>
                  </a:outerShdw>
                </a:effectLst>
                <a:latin typeface="Arial Black"/>
                <a:ea typeface="ＭＳ 明朝"/>
                <a:cs typeface="Arial"/>
              </a:rPr>
              <a:t>Yuto</a:t>
            </a:r>
            <a:r>
              <a:rPr lang="ja-JP" altLang="en-US">
                <a:solidFill>
                  <a:srgbClr val="FFFF66"/>
                </a:solidFill>
                <a:effectLst>
                  <a:outerShdw blurRad="38100" dist="38100" dir="2700000" algn="tl">
                    <a:srgbClr val="000000">
                      <a:alpha val="43137"/>
                    </a:srgbClr>
                  </a:outerShdw>
                </a:effectLst>
                <a:latin typeface="Arial Black"/>
                <a:ea typeface="ＭＳ 明朝"/>
                <a:cs typeface="Arial"/>
              </a:rPr>
              <a:t> </a:t>
            </a:r>
            <a:r>
              <a:rPr lang="en-US" altLang="ja-JP" dirty="0">
                <a:solidFill>
                  <a:srgbClr val="FFFF66"/>
                </a:solidFill>
                <a:effectLst>
                  <a:outerShdw blurRad="38100" dist="38100" dir="2700000" algn="tl">
                    <a:srgbClr val="000000">
                      <a:alpha val="43137"/>
                    </a:srgbClr>
                  </a:outerShdw>
                </a:effectLst>
                <a:latin typeface="Arial Black"/>
                <a:ea typeface="ＭＳ 明朝"/>
                <a:cs typeface="Arial"/>
              </a:rPr>
              <a:t>Furukawa</a:t>
            </a: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r>
              <a:rPr lang="en-US" altLang="ja-JP" dirty="0">
                <a:solidFill>
                  <a:srgbClr val="FFFF66"/>
                </a:solidFill>
                <a:effectLst>
                  <a:outerShdw blurRad="38100" dist="38100" dir="2700000" algn="tl">
                    <a:srgbClr val="000000">
                      <a:alpha val="43137"/>
                    </a:srgbClr>
                  </a:outerShdw>
                </a:effectLst>
                <a:latin typeface="Arial Black"/>
                <a:ea typeface="ＭＳ 明朝"/>
                <a:cs typeface="Arial"/>
              </a:rPr>
              <a:t>Crop Research Laboratories</a:t>
            </a: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r>
              <a:rPr lang="en-US" altLang="ja-JP" dirty="0">
                <a:solidFill>
                  <a:srgbClr val="FFFF66"/>
                </a:solidFill>
                <a:effectLst>
                  <a:outerShdw blurRad="38100" dist="38100" dir="2700000" algn="tl">
                    <a:srgbClr val="000000">
                      <a:alpha val="43137"/>
                    </a:srgbClr>
                  </a:outerShdw>
                </a:effectLst>
                <a:latin typeface="Arial Black"/>
                <a:ea typeface="ＭＳ 明朝"/>
                <a:cs typeface="Arial"/>
              </a:rPr>
              <a:t>Sapporo Breweries Ltd.</a:t>
            </a:r>
            <a:br>
              <a:rPr lang="en-US" altLang="ja-JP" dirty="0">
                <a:effectLst>
                  <a:outerShdw blurRad="38100" dist="38100" dir="2700000" algn="tl">
                    <a:srgbClr val="000000">
                      <a:alpha val="43137"/>
                    </a:srgbClr>
                  </a:outerShdw>
                </a:effectLst>
                <a:latin typeface="Arial Black" panose="020B0A04020102020204" pitchFamily="34" charset="0"/>
                <a:ea typeface="ＭＳ 明朝" panose="02020609040205080304" pitchFamily="17" charset="-128"/>
                <a:cs typeface="Arial" panose="020B0604020202020204" pitchFamily="34" charset="0"/>
              </a:rPr>
            </a:br>
            <a:endParaRPr lang="en-US" dirty="0">
              <a:solidFill>
                <a:srgbClr val="FFFF66"/>
              </a:solidFill>
              <a:effectLst>
                <a:outerShdw blurRad="38100" dist="38100" dir="2700000" algn="tl">
                  <a:srgbClr val="000000">
                    <a:alpha val="43137"/>
                  </a:srgbClr>
                </a:outerShdw>
              </a:effectLst>
            </a:endParaRPr>
          </a:p>
        </p:txBody>
      </p:sp>
      <p:pic>
        <p:nvPicPr>
          <p:cNvPr id="3" name="図 2" descr="グラフィカル ユーザー インターフェイス, アプリケーション, PowerPoint&#10;&#10;自動的に生成された説明">
            <a:extLst>
              <a:ext uri="{FF2B5EF4-FFF2-40B4-BE49-F238E27FC236}">
                <a16:creationId xmlns:a16="http://schemas.microsoft.com/office/drawing/2014/main" id="{CB177F5A-A6BC-DAE7-4052-02CD2F4014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74465" y="2300989"/>
            <a:ext cx="3121865" cy="2968402"/>
          </a:xfrm>
          <a:prstGeom prst="rect">
            <a:avLst/>
          </a:prstGeom>
          <a:ln>
            <a:noFill/>
          </a:ln>
          <a:effectLst>
            <a:softEdge rad="112500"/>
          </a:effectLst>
        </p:spPr>
      </p:pic>
    </p:spTree>
    <p:extLst>
      <p:ext uri="{BB962C8B-B14F-4D97-AF65-F5344CB8AC3E}">
        <p14:creationId xmlns:p14="http://schemas.microsoft.com/office/powerpoint/2010/main" val="382308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fontScale="90000"/>
          </a:bodyPr>
          <a:lstStyle/>
          <a:p>
            <a:r>
              <a:rPr lang="en-US" sz="3600" dirty="0">
                <a:latin typeface="Arial Black" panose="020B0A04020102020204" pitchFamily="34" charset="0"/>
              </a:rPr>
              <a:t>Volatile Thiol</a:t>
            </a:r>
            <a:r>
              <a:rPr lang="ja-JP" altLang="en-US" sz="3600" dirty="0">
                <a:latin typeface="Arial Black" panose="020B0A04020102020204" pitchFamily="34" charset="0"/>
              </a:rPr>
              <a:t> </a:t>
            </a:r>
            <a:r>
              <a:rPr lang="en-US" altLang="ja-JP" sz="3600" dirty="0">
                <a:latin typeface="Arial Black" panose="020B0A04020102020204" pitchFamily="34" charset="0"/>
              </a:rPr>
              <a:t>Compounds</a:t>
            </a:r>
            <a:br>
              <a:rPr lang="en-US" sz="3600" dirty="0">
                <a:latin typeface="Arial Black" panose="020B0A04020102020204" pitchFamily="34" charset="0"/>
              </a:rPr>
            </a:br>
            <a:endParaRPr lang="en-US" sz="3600" dirty="0">
              <a:latin typeface="Arial Black" panose="020B0A04020102020204" pitchFamily="34" charset="0"/>
            </a:endParaRP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2806251" y="4263554"/>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Unicode MS" panose="020B0604020202020204" pitchFamily="50" charset="-128"/>
              <a:ea typeface="Arial Unicode MS" panose="020B0604020202020204" pitchFamily="50" charset="-128"/>
              <a:cs typeface="+mn-cs"/>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grpSp>
        <p:nvGrpSpPr>
          <p:cNvPr id="3" name="グループ化 2">
            <a:extLst>
              <a:ext uri="{FF2B5EF4-FFF2-40B4-BE49-F238E27FC236}">
                <a16:creationId xmlns:a16="http://schemas.microsoft.com/office/drawing/2014/main" id="{75F64F3D-72ED-CFD1-C7C0-0897AD095551}"/>
              </a:ext>
            </a:extLst>
          </p:cNvPr>
          <p:cNvGrpSpPr/>
          <p:nvPr/>
        </p:nvGrpSpPr>
        <p:grpSpPr>
          <a:xfrm>
            <a:off x="0" y="1458645"/>
            <a:ext cx="11358812" cy="3940709"/>
            <a:chOff x="1525750" y="1007436"/>
            <a:chExt cx="7396012" cy="3665018"/>
          </a:xfrm>
        </p:grpSpPr>
        <p:sp>
          <p:nvSpPr>
            <p:cNvPr id="4" name="四角形: 角を丸くする 3">
              <a:extLst>
                <a:ext uri="{FF2B5EF4-FFF2-40B4-BE49-F238E27FC236}">
                  <a16:creationId xmlns:a16="http://schemas.microsoft.com/office/drawing/2014/main" id="{DFDCAA68-786D-DEBF-6F70-143C2F84E2E8}"/>
                </a:ext>
              </a:extLst>
            </p:cNvPr>
            <p:cNvSpPr/>
            <p:nvPr/>
          </p:nvSpPr>
          <p:spPr>
            <a:xfrm>
              <a:off x="2036190" y="2951576"/>
              <a:ext cx="6885572" cy="17208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Arial" panose="020B0604020202020204" pitchFamily="34" charset="0"/>
                <a:cs typeface="Arial" panose="020B0604020202020204" pitchFamily="34" charset="0"/>
              </a:endParaRPr>
            </a:p>
          </p:txBody>
        </p:sp>
        <p:sp>
          <p:nvSpPr>
            <p:cNvPr id="6" name="四角形: 角を丸くする 5">
              <a:extLst>
                <a:ext uri="{FF2B5EF4-FFF2-40B4-BE49-F238E27FC236}">
                  <a16:creationId xmlns:a16="http://schemas.microsoft.com/office/drawing/2014/main" id="{9B56A476-80E8-0378-77F5-91D491CB3F9B}"/>
                </a:ext>
              </a:extLst>
            </p:cNvPr>
            <p:cNvSpPr/>
            <p:nvPr/>
          </p:nvSpPr>
          <p:spPr>
            <a:xfrm>
              <a:off x="2036190" y="1007436"/>
              <a:ext cx="6885572" cy="172087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a:latin typeface="Arial" panose="020B0604020202020204" pitchFamily="34" charset="0"/>
                <a:cs typeface="Arial" panose="020B0604020202020204" pitchFamily="34" charset="0"/>
              </a:endParaRPr>
            </a:p>
          </p:txBody>
        </p:sp>
        <p:pic>
          <p:nvPicPr>
            <p:cNvPr id="7" name="Picture 14" descr="Grapefruit (2).jpg">
              <a:extLst>
                <a:ext uri="{FF2B5EF4-FFF2-40B4-BE49-F238E27FC236}">
                  <a16:creationId xmlns:a16="http://schemas.microsoft.com/office/drawing/2014/main" id="{9F2F93FF-0BD2-43D2-7961-D630F902383C}"/>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ackgroundRemoval t="9836" b="89344" l="9615" r="91667">
                          <a14:foregroundMark x1="91667" y1="54918" x2="91667" y2="54918"/>
                          <a14:foregroundMark x1="67308" y1="22951" x2="67308" y2="22951"/>
                          <a14:foregroundMark x1="50000" y1="21311" x2="50000" y2="21311"/>
                          <a14:foregroundMark x1="73077" y1="21311" x2="73077" y2="21311"/>
                          <a14:foregroundMark x1="80128" y1="30328" x2="80128" y2="30328"/>
                          <a14:foregroundMark x1="81410" y1="30328" x2="81410" y2="30328"/>
                          <a14:foregroundMark x1="78205" y1="24590" x2="78205" y2="24590"/>
                          <a14:foregroundMark x1="83333" y1="86066" x2="83333" y2="86066"/>
                          <a14:foregroundMark x1="89744" y1="72951" x2="89744" y2="72951"/>
                          <a14:foregroundMark x1="91667" y1="63934" x2="91667" y2="63934"/>
                        </a14:backgroundRemoval>
                      </a14:imgEffect>
                    </a14:imgLayer>
                  </a14:imgProps>
                </a:ext>
                <a:ext uri="{28A0092B-C50C-407E-A947-70E740481C1C}">
                  <a14:useLocalDpi xmlns:a14="http://schemas.microsoft.com/office/drawing/2010/main"/>
                </a:ext>
              </a:extLst>
            </a:blip>
            <a:srcRect/>
            <a:stretch>
              <a:fillRect/>
            </a:stretch>
          </p:blipFill>
          <p:spPr bwMode="auto">
            <a:xfrm>
              <a:off x="7380556" y="3000932"/>
              <a:ext cx="1430852" cy="152132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6C880D2C-E60C-3E33-90AC-0B9E9229DC36}"/>
                </a:ext>
              </a:extLst>
            </p:cNvPr>
            <p:cNvSpPr txBox="1"/>
            <p:nvPr/>
          </p:nvSpPr>
          <p:spPr>
            <a:xfrm>
              <a:off x="1525750" y="2953560"/>
              <a:ext cx="6505313" cy="543864"/>
            </a:xfrm>
            <a:prstGeom prst="rect">
              <a:avLst/>
            </a:prstGeom>
            <a:noFill/>
          </p:spPr>
          <p:txBody>
            <a:bodyPr wrap="square" rtlCol="0">
              <a:spAutoFit/>
            </a:bodyPr>
            <a:lstStyle/>
            <a:p>
              <a:pPr algn="ctr"/>
              <a:r>
                <a:rPr kumimoji="1" lang="en-US" altLang="ja-JP" sz="3200" b="1" dirty="0">
                  <a:solidFill>
                    <a:schemeClr val="bg2">
                      <a:lumMod val="10000"/>
                    </a:schemeClr>
                  </a:solidFill>
                  <a:latin typeface="Arial" panose="020B0604020202020204" pitchFamily="34" charset="0"/>
                  <a:cs typeface="Arial" panose="020B0604020202020204" pitchFamily="34" charset="0"/>
                </a:rPr>
                <a:t>3S4MP </a:t>
              </a:r>
              <a:r>
                <a:rPr lang="en-US" altLang="ja-JP" sz="3200" b="1" dirty="0">
                  <a:solidFill>
                    <a:schemeClr val="bg2">
                      <a:lumMod val="10000"/>
                    </a:schemeClr>
                  </a:solidFill>
                  <a:latin typeface="Arial" panose="020B0604020202020204" pitchFamily="34" charset="0"/>
                  <a:cs typeface="Arial" panose="020B0604020202020204" pitchFamily="34" charset="0"/>
                </a:rPr>
                <a:t>(3-sulfanyl-4-methylpentan-1-ol)</a:t>
              </a:r>
              <a:endParaRPr lang="ja-JP" altLang="en-US" sz="3200" b="1">
                <a:solidFill>
                  <a:schemeClr val="bg2">
                    <a:lumMod val="10000"/>
                  </a:schemeClr>
                </a:solidFill>
                <a:latin typeface="Arial" panose="020B0604020202020204" pitchFamily="34" charset="0"/>
                <a:cs typeface="Arial" panose="020B0604020202020204" pitchFamily="34" charset="0"/>
              </a:endParaRPr>
            </a:p>
          </p:txBody>
        </p:sp>
        <p:sp>
          <p:nvSpPr>
            <p:cNvPr id="9" name="正方形/長方形 8">
              <a:extLst>
                <a:ext uri="{FF2B5EF4-FFF2-40B4-BE49-F238E27FC236}">
                  <a16:creationId xmlns:a16="http://schemas.microsoft.com/office/drawing/2014/main" id="{6B05C512-617F-D2A2-5233-95FFEF30030C}"/>
                </a:ext>
              </a:extLst>
            </p:cNvPr>
            <p:cNvSpPr/>
            <p:nvPr/>
          </p:nvSpPr>
          <p:spPr>
            <a:xfrm>
              <a:off x="4476196" y="3520379"/>
              <a:ext cx="2242197" cy="486616"/>
            </a:xfrm>
            <a:prstGeom prst="rect">
              <a:avLst/>
            </a:prstGeom>
          </p:spPr>
          <p:txBody>
            <a:bodyPr wrap="none">
              <a:spAutoFit/>
            </a:bodyPr>
            <a:lstStyle/>
            <a:p>
              <a:r>
                <a:rPr lang="en-US" altLang="ja-JP" sz="2800" dirty="0">
                  <a:latin typeface="Arial" panose="020B0604020202020204" pitchFamily="34" charset="0"/>
                  <a:cs typeface="Arial" panose="020B0604020202020204" pitchFamily="34" charset="0"/>
                </a:rPr>
                <a:t>Odor: Grapefruit-like</a:t>
              </a:r>
              <a:endParaRPr lang="ja-JP" altLang="en-US" sz="2800">
                <a:latin typeface="Arial" panose="020B0604020202020204" pitchFamily="34" charset="0"/>
                <a:cs typeface="Arial" panose="020B0604020202020204" pitchFamily="34" charset="0"/>
              </a:endParaRPr>
            </a:p>
          </p:txBody>
        </p:sp>
        <p:pic>
          <p:nvPicPr>
            <p:cNvPr id="10" name="図 9">
              <a:extLst>
                <a:ext uri="{FF2B5EF4-FFF2-40B4-BE49-F238E27FC236}">
                  <a16:creationId xmlns:a16="http://schemas.microsoft.com/office/drawing/2014/main" id="{498A53B5-A598-763B-B8FB-F15C247BAEF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09462" y="3529604"/>
              <a:ext cx="1430852" cy="1090042"/>
            </a:xfrm>
            <a:prstGeom prst="rect">
              <a:avLst/>
            </a:prstGeom>
          </p:spPr>
        </p:pic>
        <p:grpSp>
          <p:nvGrpSpPr>
            <p:cNvPr id="13" name="グループ化 12">
              <a:extLst>
                <a:ext uri="{FF2B5EF4-FFF2-40B4-BE49-F238E27FC236}">
                  <a16:creationId xmlns:a16="http://schemas.microsoft.com/office/drawing/2014/main" id="{A99A855D-6666-3341-0CD6-BC727964130A}"/>
                </a:ext>
              </a:extLst>
            </p:cNvPr>
            <p:cNvGrpSpPr/>
            <p:nvPr/>
          </p:nvGrpSpPr>
          <p:grpSpPr>
            <a:xfrm>
              <a:off x="1612936" y="1007436"/>
              <a:ext cx="6990453" cy="1832509"/>
              <a:chOff x="1612936" y="1007436"/>
              <a:chExt cx="6990453" cy="1832509"/>
            </a:xfrm>
          </p:grpSpPr>
          <p:sp>
            <p:nvSpPr>
              <p:cNvPr id="15" name="テキスト ボックス 14">
                <a:extLst>
                  <a:ext uri="{FF2B5EF4-FFF2-40B4-BE49-F238E27FC236}">
                    <a16:creationId xmlns:a16="http://schemas.microsoft.com/office/drawing/2014/main" id="{581BEE02-D28F-002A-5B7B-3682535E0311}"/>
                  </a:ext>
                </a:extLst>
              </p:cNvPr>
              <p:cNvSpPr txBox="1"/>
              <p:nvPr/>
            </p:nvSpPr>
            <p:spPr>
              <a:xfrm>
                <a:off x="1612936" y="1007436"/>
                <a:ext cx="6292436" cy="543864"/>
              </a:xfrm>
              <a:prstGeom prst="rect">
                <a:avLst/>
              </a:prstGeom>
              <a:noFill/>
            </p:spPr>
            <p:txBody>
              <a:bodyPr wrap="square" rtlCol="0">
                <a:spAutoFit/>
              </a:bodyPr>
              <a:lstStyle/>
              <a:p>
                <a:pPr algn="ctr"/>
                <a:r>
                  <a:rPr kumimoji="1" lang="en-US" altLang="ja-JP" sz="3200" b="1" dirty="0">
                    <a:solidFill>
                      <a:schemeClr val="bg2">
                        <a:lumMod val="10000"/>
                      </a:schemeClr>
                    </a:solidFill>
                    <a:latin typeface="Arial" panose="020B0604020202020204" pitchFamily="34" charset="0"/>
                    <a:cs typeface="Arial" panose="020B0604020202020204" pitchFamily="34" charset="0"/>
                  </a:rPr>
                  <a:t>4MSP </a:t>
                </a:r>
                <a:r>
                  <a:rPr lang="en-US" altLang="ja-JP" sz="3200" b="1" dirty="0">
                    <a:solidFill>
                      <a:schemeClr val="bg2">
                        <a:lumMod val="10000"/>
                      </a:schemeClr>
                    </a:solidFill>
                    <a:latin typeface="Arial" panose="020B0604020202020204" pitchFamily="34" charset="0"/>
                    <a:cs typeface="Arial" panose="020B0604020202020204" pitchFamily="34" charset="0"/>
                  </a:rPr>
                  <a:t>(4-methyl-4-sulfanylpentan-2-one)</a:t>
                </a:r>
                <a:endParaRPr kumimoji="1" lang="ja-JP" altLang="en-US" sz="3200" b="1">
                  <a:solidFill>
                    <a:schemeClr val="bg2">
                      <a:lumMod val="10000"/>
                    </a:schemeClr>
                  </a:solidFill>
                  <a:latin typeface="Arial" panose="020B0604020202020204" pitchFamily="34" charset="0"/>
                  <a:cs typeface="Arial" panose="020B0604020202020204" pitchFamily="34" charset="0"/>
                </a:endParaRPr>
              </a:p>
            </p:txBody>
          </p:sp>
          <p:pic>
            <p:nvPicPr>
              <p:cNvPr id="16" name="Picture 2" descr="クリックすると新しいウィンドウで開きます">
                <a:extLst>
                  <a:ext uri="{FF2B5EF4-FFF2-40B4-BE49-F238E27FC236}">
                    <a16:creationId xmlns:a16="http://schemas.microsoft.com/office/drawing/2014/main" id="{E038752A-22CD-A7EA-D14C-05DC948A2DC7}"/>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1571" r="100000"/>
                        </a14:imgEffect>
                      </a14:imgLayer>
                    </a14:imgProps>
                  </a:ext>
                  <a:ext uri="{28A0092B-C50C-407E-A947-70E740481C1C}">
                    <a14:useLocalDpi xmlns:a14="http://schemas.microsoft.com/office/drawing/2010/main"/>
                  </a:ext>
                </a:extLst>
              </a:blip>
              <a:srcRect/>
              <a:stretch>
                <a:fillRect/>
              </a:stretch>
            </p:blipFill>
            <p:spPr bwMode="auto">
              <a:xfrm rot="3840540">
                <a:off x="7703785" y="1371940"/>
                <a:ext cx="871725" cy="927483"/>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a:extLst>
                  <a:ext uri="{FF2B5EF4-FFF2-40B4-BE49-F238E27FC236}">
                    <a16:creationId xmlns:a16="http://schemas.microsoft.com/office/drawing/2014/main" id="{BC0E8334-5CC9-2EC6-4D4D-32626C69F795}"/>
                  </a:ext>
                </a:extLst>
              </p:cNvPr>
              <p:cNvSpPr/>
              <p:nvPr/>
            </p:nvSpPr>
            <p:spPr>
              <a:xfrm>
                <a:off x="4477620" y="1571281"/>
                <a:ext cx="2566805" cy="486616"/>
              </a:xfrm>
              <a:prstGeom prst="rect">
                <a:avLst/>
              </a:prstGeom>
            </p:spPr>
            <p:txBody>
              <a:bodyPr wrap="none">
                <a:spAutoFit/>
              </a:bodyPr>
              <a:lstStyle/>
              <a:p>
                <a:r>
                  <a:rPr lang="en-US" altLang="ja-JP" sz="2800" dirty="0">
                    <a:latin typeface="Arial" panose="020B0604020202020204" pitchFamily="34" charset="0"/>
                    <a:cs typeface="Arial" panose="020B0604020202020204" pitchFamily="34" charset="0"/>
                  </a:rPr>
                  <a:t>Odor: Black currant-like</a:t>
                </a:r>
                <a:endParaRPr lang="ja-JP" altLang="en-US" sz="2800">
                  <a:latin typeface="Arial" panose="020B0604020202020204" pitchFamily="34" charset="0"/>
                  <a:cs typeface="Arial" panose="020B0604020202020204" pitchFamily="34" charset="0"/>
                </a:endParaRPr>
              </a:p>
            </p:txBody>
          </p:sp>
          <p:pic>
            <p:nvPicPr>
              <p:cNvPr id="18" name="図 17">
                <a:extLst>
                  <a:ext uri="{FF2B5EF4-FFF2-40B4-BE49-F238E27FC236}">
                    <a16:creationId xmlns:a16="http://schemas.microsoft.com/office/drawing/2014/main" id="{1F115D25-32EA-A383-5DF3-47E7D47A11BB}"/>
                  </a:ext>
                </a:extLst>
              </p:cNvPr>
              <p:cNvPicPr>
                <a:picLocks noChangeAspect="1"/>
              </p:cNvPicPr>
              <p:nvPr/>
            </p:nvPicPr>
            <p:blipFill>
              <a:blip r:embed="rId9"/>
              <a:stretch>
                <a:fillRect/>
              </a:stretch>
            </p:blipFill>
            <p:spPr>
              <a:xfrm>
                <a:off x="2709463" y="1800224"/>
                <a:ext cx="1557358" cy="1039721"/>
              </a:xfrm>
              <a:prstGeom prst="rect">
                <a:avLst/>
              </a:prstGeom>
            </p:spPr>
          </p:pic>
          <p:sp>
            <p:nvSpPr>
              <p:cNvPr id="19" name="正方形/長方形 18">
                <a:extLst>
                  <a:ext uri="{FF2B5EF4-FFF2-40B4-BE49-F238E27FC236}">
                    <a16:creationId xmlns:a16="http://schemas.microsoft.com/office/drawing/2014/main" id="{44C2D42D-4E5D-3893-F9C6-696D8DC85694}"/>
                  </a:ext>
                </a:extLst>
              </p:cNvPr>
              <p:cNvSpPr/>
              <p:nvPr/>
            </p:nvSpPr>
            <p:spPr>
              <a:xfrm>
                <a:off x="4444740" y="2072331"/>
                <a:ext cx="2138866" cy="486616"/>
              </a:xfrm>
              <a:prstGeom prst="rect">
                <a:avLst/>
              </a:prstGeom>
            </p:spPr>
            <p:txBody>
              <a:bodyPr wrap="none">
                <a:spAutoFit/>
              </a:bodyPr>
              <a:lstStyle/>
              <a:p>
                <a:pPr algn="ctr"/>
                <a:r>
                  <a:rPr lang="en-US" altLang="ja-JP" sz="2800" dirty="0">
                    <a:latin typeface="Arial" panose="020B0604020202020204" pitchFamily="34" charset="0"/>
                    <a:cs typeface="Arial" panose="020B0604020202020204" pitchFamily="34" charset="0"/>
                  </a:rPr>
                  <a:t>Threshold: 1.2 ng/L</a:t>
                </a:r>
                <a:endParaRPr lang="ja-JP" altLang="en-US" sz="2800" dirty="0">
                  <a:latin typeface="Arial" panose="020B0604020202020204" pitchFamily="34" charset="0"/>
                  <a:cs typeface="Arial" panose="020B0604020202020204" pitchFamily="34" charset="0"/>
                </a:endParaRPr>
              </a:p>
            </p:txBody>
          </p:sp>
        </p:grpSp>
        <p:sp>
          <p:nvSpPr>
            <p:cNvPr id="14" name="正方形/長方形 13">
              <a:extLst>
                <a:ext uri="{FF2B5EF4-FFF2-40B4-BE49-F238E27FC236}">
                  <a16:creationId xmlns:a16="http://schemas.microsoft.com/office/drawing/2014/main" id="{ABF12CAB-DE8D-B653-E72B-D7BB13CE9778}"/>
                </a:ext>
              </a:extLst>
            </p:cNvPr>
            <p:cNvSpPr/>
            <p:nvPr/>
          </p:nvSpPr>
          <p:spPr>
            <a:xfrm>
              <a:off x="4443321" y="3983772"/>
              <a:ext cx="2074152" cy="486616"/>
            </a:xfrm>
            <a:prstGeom prst="rect">
              <a:avLst/>
            </a:prstGeom>
          </p:spPr>
          <p:txBody>
            <a:bodyPr wrap="none">
              <a:spAutoFit/>
            </a:bodyPr>
            <a:lstStyle/>
            <a:p>
              <a:pPr algn="ctr"/>
              <a:r>
                <a:rPr lang="en-US" altLang="ja-JP" sz="2800" dirty="0">
                  <a:latin typeface="Arial" panose="020B0604020202020204" pitchFamily="34" charset="0"/>
                  <a:cs typeface="Arial" panose="020B0604020202020204" pitchFamily="34" charset="0"/>
                </a:rPr>
                <a:t>Threshold: 40 ng/L</a:t>
              </a:r>
              <a:endParaRPr lang="ja-JP" altLang="en-US" sz="2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09508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A73BCA-C116-1CB4-D2C1-27BE486A1AAA}"/>
              </a:ext>
            </a:extLst>
          </p:cNvPr>
          <p:cNvSpPr>
            <a:spLocks noGrp="1"/>
          </p:cNvSpPr>
          <p:nvPr>
            <p:ph type="title"/>
          </p:nvPr>
        </p:nvSpPr>
        <p:spPr/>
        <p:txBody>
          <a:bodyPr>
            <a:normAutofit/>
          </a:bodyPr>
          <a:lstStyle/>
          <a:p>
            <a:r>
              <a:rPr kumimoji="1" lang="en-US" altLang="ja-JP" sz="4000" b="1" dirty="0">
                <a:latin typeface="Arial Black" panose="020B0A04020102020204" pitchFamily="34" charset="0"/>
              </a:rPr>
              <a:t>Aims of this study</a:t>
            </a:r>
            <a:endParaRPr kumimoji="1" lang="ja-JP" altLang="en-US" sz="4000" b="1">
              <a:latin typeface="Arial Black" panose="020B0A04020102020204" pitchFamily="34" charset="0"/>
            </a:endParaRPr>
          </a:p>
        </p:txBody>
      </p:sp>
      <p:sp>
        <p:nvSpPr>
          <p:cNvPr id="3" name="コンテンツ プレースホルダー 2">
            <a:extLst>
              <a:ext uri="{FF2B5EF4-FFF2-40B4-BE49-F238E27FC236}">
                <a16:creationId xmlns:a16="http://schemas.microsoft.com/office/drawing/2014/main" id="{42654F92-648D-DE76-CE87-47F570019D6E}"/>
              </a:ext>
            </a:extLst>
          </p:cNvPr>
          <p:cNvSpPr>
            <a:spLocks noGrp="1"/>
          </p:cNvSpPr>
          <p:nvPr>
            <p:ph idx="1"/>
          </p:nvPr>
        </p:nvSpPr>
        <p:spPr>
          <a:xfrm>
            <a:off x="256000" y="1185086"/>
            <a:ext cx="11936000" cy="4487827"/>
          </a:xfrm>
        </p:spPr>
        <p:txBody>
          <a:bodyPr vert="horz" lIns="91440" tIns="45720" rIns="91440" bIns="45720" rtlCol="0" anchor="t">
            <a:normAutofit/>
          </a:bodyPr>
          <a:lstStyle/>
          <a:p>
            <a:pPr marL="0" indent="0">
              <a:buNone/>
            </a:pPr>
            <a:endParaRPr kumimoji="1" lang="en-US" altLang="ja-JP"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71500" indent="-571500">
              <a:buFont typeface="+mj-lt"/>
              <a:buAutoNum type="romanUcPeriod"/>
            </a:pPr>
            <a:r>
              <a:rPr kumimoji="1" lang="en-US" altLang="ja-JP" sz="2800" dirty="0">
                <a:solidFill>
                  <a:schemeClr val="tx1"/>
                </a:solidFill>
                <a:latin typeface="+mn-ea"/>
                <a:cs typeface="Arial"/>
              </a:rPr>
              <a:t>Investigation of the volatile thiols</a:t>
            </a:r>
            <a:r>
              <a:rPr kumimoji="1" lang="ja-JP" altLang="en-US" sz="2800">
                <a:solidFill>
                  <a:schemeClr val="tx1"/>
                </a:solidFill>
                <a:latin typeface="+mn-ea"/>
                <a:cs typeface="Arial"/>
              </a:rPr>
              <a:t> </a:t>
            </a:r>
            <a:r>
              <a:rPr kumimoji="1" lang="en-US" altLang="ja-JP" sz="2800" dirty="0">
                <a:solidFill>
                  <a:schemeClr val="tx1"/>
                </a:solidFill>
                <a:latin typeface="+mn-ea"/>
                <a:cs typeface="Arial"/>
              </a:rPr>
              <a:t>in</a:t>
            </a:r>
            <a:r>
              <a:rPr kumimoji="1" lang="ja-JP" altLang="en-US" sz="2800">
                <a:solidFill>
                  <a:schemeClr val="tx1"/>
                </a:solidFill>
                <a:latin typeface="+mn-ea"/>
                <a:cs typeface="Arial"/>
              </a:rPr>
              <a:t> </a:t>
            </a:r>
            <a:r>
              <a:rPr kumimoji="1" lang="en-US" altLang="ja-JP" sz="2800" dirty="0">
                <a:solidFill>
                  <a:schemeClr val="tx1"/>
                </a:solidFill>
                <a:latin typeface="+mn-ea"/>
                <a:cs typeface="Arial"/>
              </a:rPr>
              <a:t>hops grown in different regions</a:t>
            </a:r>
            <a:endParaRPr lang="en-US" altLang="ja-JP" sz="2800" dirty="0">
              <a:solidFill>
                <a:schemeClr val="tx1"/>
              </a:solidFill>
              <a:latin typeface="+mn-ea"/>
              <a:cs typeface="Arial"/>
            </a:endParaRPr>
          </a:p>
          <a:p>
            <a:pPr marL="571500" indent="-571500">
              <a:buFont typeface="+mj-lt"/>
              <a:buAutoNum type="romanUcPeriod"/>
            </a:pPr>
            <a:endParaRPr kumimoji="1" lang="en-US" altLang="ja-JP" sz="2800" dirty="0">
              <a:solidFill>
                <a:schemeClr val="tx1"/>
              </a:solidFill>
              <a:latin typeface="+mn-ea"/>
              <a:cs typeface="Arial" panose="020B0604020202020204" pitchFamily="34" charset="0"/>
            </a:endParaRPr>
          </a:p>
          <a:p>
            <a:pPr marL="571500" indent="-571500">
              <a:buFont typeface="+mj-lt"/>
              <a:buAutoNum type="romanUcPeriod"/>
            </a:pPr>
            <a:r>
              <a:rPr kumimoji="1" lang="en-US" altLang="ja-JP" sz="2800" dirty="0">
                <a:solidFill>
                  <a:schemeClr val="tx1"/>
                </a:solidFill>
                <a:latin typeface="+mn-ea"/>
                <a:cs typeface="Arial"/>
              </a:rPr>
              <a:t>Characterization of test beers using hops grown in different regions</a:t>
            </a:r>
            <a:endParaRPr lang="en-US" altLang="ja-JP" sz="2800" dirty="0">
              <a:solidFill>
                <a:schemeClr val="tx1"/>
              </a:solidFill>
              <a:latin typeface="+mn-ea"/>
              <a:cs typeface="Arial"/>
            </a:endParaRPr>
          </a:p>
          <a:p>
            <a:pPr>
              <a:buFontTx/>
              <a:buChar char="-"/>
            </a:pPr>
            <a:endParaRPr kumimoji="1" lang="en-US" altLang="ja-JP" sz="2800" b="1" dirty="0">
              <a:solidFill>
                <a:schemeClr val="tx1"/>
              </a:solidFill>
              <a:latin typeface="+mn-ea"/>
              <a:cs typeface="Arial" panose="020B0604020202020204" pitchFamily="34" charset="0"/>
            </a:endParaRPr>
          </a:p>
          <a:p>
            <a:pPr marL="0" indent="0" algn="ctr">
              <a:buNone/>
            </a:pPr>
            <a:endParaRPr kumimoji="1" lang="en-US" altLang="ja-JP" sz="2800" b="1" dirty="0">
              <a:solidFill>
                <a:schemeClr val="accent1"/>
              </a:solidFill>
              <a:latin typeface="+mn-ea"/>
              <a:cs typeface="Arial" panose="020B0604020202020204" pitchFamily="34" charset="0"/>
            </a:endParaRPr>
          </a:p>
          <a:p>
            <a:pPr marL="0" indent="0" algn="ctr">
              <a:buNone/>
            </a:pPr>
            <a:r>
              <a:rPr kumimoji="1" lang="en-US" altLang="ja-JP" sz="3600" b="1" dirty="0">
                <a:solidFill>
                  <a:schemeClr val="accent1"/>
                </a:solidFill>
                <a:latin typeface="+mn-ea"/>
                <a:cs typeface="Arial"/>
              </a:rPr>
              <a:t>Will we be able to find </a:t>
            </a:r>
          </a:p>
          <a:p>
            <a:pPr marL="0" indent="0" algn="ctr">
              <a:buNone/>
            </a:pPr>
            <a:r>
              <a:rPr kumimoji="1" lang="en-US" altLang="ja-JP" sz="3600" b="1" dirty="0">
                <a:solidFill>
                  <a:schemeClr val="accent1"/>
                </a:solidFill>
                <a:latin typeface="+mn-ea"/>
                <a:cs typeface="Arial"/>
              </a:rPr>
              <a:t>the hop “terroir” effect in hops?</a:t>
            </a:r>
            <a:endParaRPr lang="en-US" altLang="ja-JP" sz="3600" b="1" dirty="0">
              <a:solidFill>
                <a:schemeClr val="accent1"/>
              </a:solidFill>
              <a:latin typeface="+mn-ea"/>
              <a:cs typeface="Arial"/>
            </a:endParaRPr>
          </a:p>
        </p:txBody>
      </p:sp>
    </p:spTree>
    <p:extLst>
      <p:ext uri="{BB962C8B-B14F-4D97-AF65-F5344CB8AC3E}">
        <p14:creationId xmlns:p14="http://schemas.microsoft.com/office/powerpoint/2010/main" val="1227607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11875" y="847455"/>
            <a:ext cx="12203874" cy="5082305"/>
          </a:xfrm>
        </p:spPr>
        <p:txBody>
          <a:bodyPr>
            <a:noAutofit/>
          </a:bodyPr>
          <a:lstStyle/>
          <a:p>
            <a:r>
              <a:rPr lang="en-US" altLang="ja-JP" sz="3200" b="1" dirty="0">
                <a:solidFill>
                  <a:schemeClr val="bg1">
                    <a:lumMod val="65000"/>
                  </a:schemeClr>
                </a:solidFill>
              </a:rPr>
              <a:t>-Introduction</a:t>
            </a:r>
            <a:br>
              <a:rPr lang="en-US" altLang="ja-JP" sz="3200" b="1" dirty="0"/>
            </a:br>
            <a:br>
              <a:rPr lang="en-US" altLang="ja-JP" sz="3200" b="1" dirty="0"/>
            </a:br>
            <a:r>
              <a:rPr lang="en-US" altLang="ja-JP" sz="3200" b="1" dirty="0"/>
              <a:t>-</a:t>
            </a:r>
            <a:r>
              <a:rPr lang="en-US" altLang="ja-JP" sz="3200" dirty="0"/>
              <a:t>Material</a:t>
            </a:r>
            <a:r>
              <a:rPr lang="en-US" sz="3200" dirty="0"/>
              <a:t>s</a:t>
            </a:r>
            <a:r>
              <a:rPr lang="en-US" altLang="ja-JP" sz="3200" dirty="0"/>
              <a:t> </a:t>
            </a:r>
            <a:r>
              <a:rPr lang="en-US" altLang="ja-JP" sz="3200" b="1" dirty="0"/>
              <a:t>&amp; </a:t>
            </a:r>
            <a:r>
              <a:rPr lang="en-US" altLang="ja-JP" sz="3200" dirty="0"/>
              <a:t>Method</a:t>
            </a:r>
            <a:r>
              <a:rPr lang="en-US" sz="3200" dirty="0"/>
              <a:t>s</a:t>
            </a:r>
            <a:br>
              <a:rPr lang="en-US" altLang="ja-JP" sz="3200" b="1" dirty="0"/>
            </a:br>
            <a:br>
              <a:rPr lang="en-US" altLang="ja-JP" sz="3200" b="1" dirty="0"/>
            </a:br>
            <a:r>
              <a:rPr lang="en-US" altLang="ja-JP" sz="3200" b="1" dirty="0">
                <a:solidFill>
                  <a:schemeClr val="bg1">
                    <a:lumMod val="65000"/>
                  </a:schemeClr>
                </a:solidFill>
              </a:rPr>
              <a:t>-</a:t>
            </a:r>
            <a:r>
              <a:rPr lang="en-US" altLang="ja-JP" sz="3200" dirty="0">
                <a:solidFill>
                  <a:schemeClr val="bg1">
                    <a:lumMod val="65000"/>
                  </a:schemeClr>
                </a:solidFill>
              </a:rPr>
              <a:t>Result</a:t>
            </a:r>
            <a:r>
              <a:rPr lang="en-US" sz="3200" dirty="0">
                <a:solidFill>
                  <a:schemeClr val="bg1">
                    <a:lumMod val="65000"/>
                  </a:schemeClr>
                </a:solidFill>
              </a:rPr>
              <a:t>s</a:t>
            </a:r>
            <a:r>
              <a:rPr lang="en-US" altLang="ja-JP" sz="3200" dirty="0">
                <a:solidFill>
                  <a:schemeClr val="bg1">
                    <a:lumMod val="65000"/>
                  </a:schemeClr>
                </a:solidFill>
              </a:rPr>
              <a:t> </a:t>
            </a:r>
            <a:r>
              <a:rPr lang="en-US" altLang="ja-JP" sz="3200" b="1" dirty="0">
                <a:solidFill>
                  <a:schemeClr val="bg1">
                    <a:lumMod val="65000"/>
                  </a:schemeClr>
                </a:solidFill>
              </a:rPr>
              <a:t>&amp; Discussion</a:t>
            </a:r>
            <a:br>
              <a:rPr lang="en-US" altLang="ja-JP" sz="3200" b="1" dirty="0"/>
            </a:br>
            <a:r>
              <a:rPr lang="en-US" altLang="ja-JP" sz="3200" b="1" dirty="0">
                <a:solidFill>
                  <a:schemeClr val="bg1">
                    <a:lumMod val="65000"/>
                  </a:schemeClr>
                </a:solidFill>
              </a:rPr>
              <a:t> 1.</a:t>
            </a:r>
            <a:r>
              <a:rPr lang="en-US" altLang="ja-JP" sz="3200" dirty="0">
                <a:solidFill>
                  <a:schemeClr val="bg1">
                    <a:lumMod val="65000"/>
                  </a:schemeClr>
                </a:solidFill>
                <a:ea typeface="Meiryo UI"/>
              </a:rPr>
              <a:t>Thiol </a:t>
            </a:r>
            <a:r>
              <a:rPr lang="en-US" altLang="ja-JP" sz="3200" b="1" dirty="0">
                <a:solidFill>
                  <a:schemeClr val="bg1">
                    <a:lumMod val="65000"/>
                  </a:schemeClr>
                </a:solidFill>
                <a:effectLst/>
                <a:ea typeface="Meiryo UI"/>
              </a:rPr>
              <a:t>contents </a:t>
            </a:r>
            <a:r>
              <a:rPr lang="en-US" altLang="ja-JP" sz="3200" dirty="0">
                <a:solidFill>
                  <a:schemeClr val="bg1">
                    <a:lumMod val="65000"/>
                  </a:schemeClr>
                </a:solidFill>
                <a:ea typeface="Meiryo UI"/>
              </a:rPr>
              <a:t>in</a:t>
            </a:r>
            <a:r>
              <a:rPr lang="en-US" altLang="ja-JP" sz="3200" b="1" dirty="0">
                <a:solidFill>
                  <a:schemeClr val="bg1">
                    <a:lumMod val="65000"/>
                  </a:schemeClr>
                </a:solidFill>
                <a:effectLst/>
                <a:ea typeface="Meiryo UI"/>
              </a:rPr>
              <a:t> hops from different regions</a:t>
            </a:r>
            <a:br>
              <a:rPr lang="en-US" altLang="ja-JP" sz="3200" dirty="0">
                <a:solidFill>
                  <a:schemeClr val="bg1">
                    <a:lumMod val="65000"/>
                  </a:schemeClr>
                </a:solidFill>
                <a:ea typeface="Meiryo UI" panose="020B0604030504040204" pitchFamily="50" charset="-128"/>
              </a:rPr>
            </a:br>
            <a:r>
              <a:rPr lang="en-US" altLang="ja-JP" sz="3200" dirty="0">
                <a:solidFill>
                  <a:schemeClr val="bg1">
                    <a:lumMod val="65000"/>
                  </a:schemeClr>
                </a:solidFill>
                <a:ea typeface="Meiryo UI"/>
              </a:rPr>
              <a:t> 2.</a:t>
            </a:r>
            <a:r>
              <a:rPr lang="en-US" altLang="ja-JP" sz="3200" b="1" dirty="0">
                <a:solidFill>
                  <a:schemeClr val="bg1">
                    <a:lumMod val="65000"/>
                  </a:schemeClr>
                </a:solidFill>
              </a:rPr>
              <a:t>Brewing trials</a:t>
            </a:r>
            <a:br>
              <a:rPr lang="en-US" altLang="ja-JP" sz="3200" b="1" dirty="0"/>
            </a:br>
            <a:br>
              <a:rPr lang="en-US" altLang="ja-JP" sz="3200" b="1" dirty="0"/>
            </a:br>
            <a:r>
              <a:rPr lang="en-US" altLang="ja-JP" sz="3200" b="1" dirty="0">
                <a:solidFill>
                  <a:schemeClr val="bg1">
                    <a:lumMod val="65000"/>
                  </a:schemeClr>
                </a:solidFill>
              </a:rPr>
              <a:t>- Conclusion</a:t>
            </a:r>
            <a:br>
              <a:rPr lang="en-US" altLang="ja-JP" sz="3600" b="1" dirty="0"/>
            </a:br>
            <a:endParaRPr lang="en-US" sz="3600" dirty="0"/>
          </a:p>
        </p:txBody>
      </p:sp>
      <p:sp>
        <p:nvSpPr>
          <p:cNvPr id="4" name="Title 1">
            <a:extLst>
              <a:ext uri="{FF2B5EF4-FFF2-40B4-BE49-F238E27FC236}">
                <a16:creationId xmlns:a16="http://schemas.microsoft.com/office/drawing/2014/main" id="{18FBDD97-D21D-420D-88F4-48C14B15914F}"/>
              </a:ext>
            </a:extLst>
          </p:cNvPr>
          <p:cNvSpPr txBox="1">
            <a:spLocks/>
          </p:cNvSpPr>
          <p:nvPr/>
        </p:nvSpPr>
        <p:spPr>
          <a:xfrm>
            <a:off x="-11875" y="0"/>
            <a:ext cx="2216136" cy="640080"/>
          </a:xfrm>
          <a:prstGeom prst="rect">
            <a:avLst/>
          </a:prstGeom>
          <a:solidFill>
            <a:schemeClr val="accent1">
              <a:alpha val="83000"/>
            </a:schemeClr>
          </a:solidFill>
        </p:spPr>
        <p:txBody>
          <a:bodyPr vert="horz" wrap="square" lIns="182880" tIns="45720" rIns="91440" bIns="45720" rtlCol="0" anchor="ctr" anchorCtr="0">
            <a:normAutofit/>
          </a:bodyPr>
          <a:lstStyle>
            <a:lvl1pPr algn="l" defTabSz="914400" rtl="0" eaLnBrk="1" latinLnBrk="0" hangingPunct="1">
              <a:lnSpc>
                <a:spcPct val="100000"/>
              </a:lnSpc>
              <a:spcBef>
                <a:spcPct val="0"/>
              </a:spcBef>
              <a:buNone/>
              <a:defRPr sz="4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Agenda</a:t>
            </a:r>
          </a:p>
        </p:txBody>
      </p:sp>
    </p:spTree>
    <p:extLst>
      <p:ext uri="{BB962C8B-B14F-4D97-AF65-F5344CB8AC3E}">
        <p14:creationId xmlns:p14="http://schemas.microsoft.com/office/powerpoint/2010/main" val="384194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Materials &amp; Methods - Hop Cone </a:t>
            </a: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1798082" y="4529368"/>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50" charset="-128"/>
              <a:cs typeface="+mn-cs"/>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graphicFrame>
        <p:nvGraphicFramePr>
          <p:cNvPr id="19" name="コンテンツ プレースホルダー 18">
            <a:extLst>
              <a:ext uri="{FF2B5EF4-FFF2-40B4-BE49-F238E27FC236}">
                <a16:creationId xmlns:a16="http://schemas.microsoft.com/office/drawing/2014/main" id="{D36C0002-BA02-8680-26F2-B45C2A0B30CB}"/>
              </a:ext>
            </a:extLst>
          </p:cNvPr>
          <p:cNvGraphicFramePr>
            <a:graphicFrameLocks noGrp="1"/>
          </p:cNvGraphicFramePr>
          <p:nvPr>
            <p:ph idx="1"/>
            <p:extLst>
              <p:ext uri="{D42A27DB-BD31-4B8C-83A1-F6EECF244321}">
                <p14:modId xmlns:p14="http://schemas.microsoft.com/office/powerpoint/2010/main" val="3830098255"/>
              </p:ext>
            </p:extLst>
          </p:nvPr>
        </p:nvGraphicFramePr>
        <p:xfrm>
          <a:off x="861237" y="836021"/>
          <a:ext cx="10464103" cy="5535378"/>
        </p:xfrm>
        <a:graphic>
          <a:graphicData uri="http://schemas.openxmlformats.org/drawingml/2006/table">
            <a:tbl>
              <a:tblPr>
                <a:tableStyleId>{3B4B98B0-60AC-42C2-AFA5-B58CD77FA1E5}</a:tableStyleId>
              </a:tblPr>
              <a:tblGrid>
                <a:gridCol w="3285150">
                  <a:extLst>
                    <a:ext uri="{9D8B030D-6E8A-4147-A177-3AD203B41FA5}">
                      <a16:colId xmlns:a16="http://schemas.microsoft.com/office/drawing/2014/main" val="2830075607"/>
                    </a:ext>
                  </a:extLst>
                </a:gridCol>
                <a:gridCol w="4308627">
                  <a:extLst>
                    <a:ext uri="{9D8B030D-6E8A-4147-A177-3AD203B41FA5}">
                      <a16:colId xmlns:a16="http://schemas.microsoft.com/office/drawing/2014/main" val="8896629"/>
                    </a:ext>
                  </a:extLst>
                </a:gridCol>
                <a:gridCol w="2870326">
                  <a:extLst>
                    <a:ext uri="{9D8B030D-6E8A-4147-A177-3AD203B41FA5}">
                      <a16:colId xmlns:a16="http://schemas.microsoft.com/office/drawing/2014/main" val="184853459"/>
                    </a:ext>
                  </a:extLst>
                </a:gridCol>
              </a:tblGrid>
              <a:tr h="346612">
                <a:tc>
                  <a:txBody>
                    <a:bodyPr/>
                    <a:lstStyle/>
                    <a:p>
                      <a:pPr algn="ctr" fontAlgn="ctr"/>
                      <a:r>
                        <a:rPr lang="en-US" sz="2000" b="1" u="none" strike="noStrike" dirty="0">
                          <a:solidFill>
                            <a:srgbClr val="000000"/>
                          </a:solidFill>
                          <a:effectLst/>
                          <a:latin typeface="Arial" panose="020B0604020202020204" pitchFamily="34" charset="0"/>
                          <a:cs typeface="Arial" panose="020B0604020202020204" pitchFamily="34" charset="0"/>
                        </a:rPr>
                        <a:t>Hop Variety</a:t>
                      </a:r>
                      <a:endParaRPr lang="en-US" sz="2000" b="1"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B w="12700" cap="flat" cmpd="sng" algn="ctr">
                      <a:solidFill>
                        <a:schemeClr val="accent1"/>
                      </a:solidFill>
                      <a:prstDash val="solid"/>
                      <a:round/>
                      <a:headEnd type="none" w="med" len="med"/>
                      <a:tailEnd type="none" w="med" len="med"/>
                    </a:lnB>
                  </a:tcPr>
                </a:tc>
                <a:tc>
                  <a:txBody>
                    <a:bodyPr/>
                    <a:lstStyle/>
                    <a:p>
                      <a:pPr algn="ctr" fontAlgn="ctr"/>
                      <a:r>
                        <a:rPr lang="en-US" sz="2000" b="1" u="none" strike="noStrike" dirty="0">
                          <a:solidFill>
                            <a:srgbClr val="000000"/>
                          </a:solidFill>
                          <a:effectLst/>
                          <a:latin typeface="Arial" panose="020B0604020202020204" pitchFamily="34" charset="0"/>
                          <a:cs typeface="Arial" panose="020B0604020202020204" pitchFamily="34" charset="0"/>
                        </a:rPr>
                        <a:t>Growing Region</a:t>
                      </a:r>
                    </a:p>
                    <a:p>
                      <a:pPr algn="ctr" fontAlgn="ctr"/>
                      <a:r>
                        <a:rPr lang="en-US" sz="2000" b="1" i="0" u="none" strike="noStrike" dirty="0">
                          <a:solidFill>
                            <a:schemeClr val="tx1"/>
                          </a:solidFill>
                          <a:effectLst/>
                          <a:latin typeface="Arial" panose="020B0604020202020204" pitchFamily="34" charset="0"/>
                          <a:ea typeface="Yu Gothic" panose="020B0400000000000000" pitchFamily="50" charset="-128"/>
                          <a:cs typeface="Arial" panose="020B0604020202020204" pitchFamily="34" charset="0"/>
                        </a:rPr>
                        <a:t>(Year of sampling)</a:t>
                      </a:r>
                    </a:p>
                  </a:txBody>
                  <a:tcPr marL="4957" marR="4957" marT="4957" marB="0" anchor="ctr">
                    <a:lnB w="12700" cap="flat" cmpd="sng" algn="ctr">
                      <a:solidFill>
                        <a:schemeClr val="accent1"/>
                      </a:solidFill>
                      <a:prstDash val="solid"/>
                      <a:round/>
                      <a:headEnd type="none" w="med" len="med"/>
                      <a:tailEnd type="none" w="med" len="med"/>
                    </a:lnB>
                  </a:tcPr>
                </a:tc>
                <a:tc>
                  <a:txBody>
                    <a:bodyPr/>
                    <a:lstStyle/>
                    <a:p>
                      <a:pPr algn="ctr" fontAlgn="ctr"/>
                      <a:r>
                        <a:rPr lang="en-US" sz="2000" b="1" u="none" strike="noStrike" dirty="0">
                          <a:solidFill>
                            <a:srgbClr val="000000"/>
                          </a:solidFill>
                          <a:effectLst/>
                          <a:latin typeface="Arial" panose="020B0604020202020204" pitchFamily="34" charset="0"/>
                          <a:cs typeface="Arial" panose="020B0604020202020204" pitchFamily="34" charset="0"/>
                        </a:rPr>
                        <a:t>Analysis</a:t>
                      </a:r>
                      <a:endParaRPr lang="en-US" sz="2000" b="1"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37265995"/>
                  </a:ext>
                </a:extLst>
              </a:tr>
              <a:tr h="1372543">
                <a:tc>
                  <a:txBody>
                    <a:bodyPr/>
                    <a:lstStyle/>
                    <a:p>
                      <a:pPr algn="ctr" fontAlgn="ctr"/>
                      <a:r>
                        <a:rPr lang="en-US" sz="2400" b="0" u="none" strike="noStrike" dirty="0">
                          <a:solidFill>
                            <a:srgbClr val="000000"/>
                          </a:solidFill>
                          <a:effectLst/>
                          <a:latin typeface="Arial" panose="020B0604020202020204" pitchFamily="34" charset="0"/>
                          <a:cs typeface="Arial" panose="020B0604020202020204" pitchFamily="34" charset="0"/>
                        </a:rPr>
                        <a:t>Furano Magical</a:t>
                      </a:r>
                      <a:endParaRPr lang="en-US" sz="24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lgDash"/>
                      <a:round/>
                      <a:headEnd type="none" w="med" len="med"/>
                      <a:tailEnd type="none" w="med" len="med"/>
                    </a:lnB>
                  </a:tcPr>
                </a:tc>
                <a:tc>
                  <a:txBody>
                    <a:bodyPr/>
                    <a:lstStyle/>
                    <a:p>
                      <a:pPr lvl="0" algn="l" fontAlgn="ctr"/>
                      <a:r>
                        <a:rPr lang="en-US" sz="2000" b="0" u="none" strike="noStrike" dirty="0">
                          <a:solidFill>
                            <a:srgbClr val="000000"/>
                          </a:solidFill>
                          <a:effectLst/>
                          <a:latin typeface="Arial" panose="020B0604020202020204" pitchFamily="34" charset="0"/>
                          <a:cs typeface="Arial" panose="020B0604020202020204" pitchFamily="34" charset="0"/>
                        </a:rPr>
                        <a:t> Japan</a:t>
                      </a:r>
                      <a:br>
                        <a:rPr lang="en-US" sz="20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-Hokkaido (2017~2022)</a:t>
                      </a:r>
                      <a:br>
                        <a:rPr lang="en-US" sz="16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Czech Republic (2017~2022)</a:t>
                      </a:r>
                      <a:endParaRPr lang="en-US" sz="20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lgDash"/>
                      <a:round/>
                      <a:headEnd type="none" w="med" len="med"/>
                      <a:tailEnd type="none" w="med" len="med"/>
                    </a:lnB>
                  </a:tcPr>
                </a:tc>
                <a:tc rowSpan="2">
                  <a:txBody>
                    <a:bodyPr/>
                    <a:lstStyle/>
                    <a:p>
                      <a:pPr algn="ctr" fontAlgn="ctr"/>
                      <a:r>
                        <a:rPr lang="en-US" sz="2400" b="0" u="none" strike="noStrike" dirty="0">
                          <a:solidFill>
                            <a:srgbClr val="000000"/>
                          </a:solidFill>
                          <a:effectLst/>
                          <a:latin typeface="Arial" panose="020B0604020202020204" pitchFamily="34" charset="0"/>
                          <a:cs typeface="Arial" panose="020B0604020202020204" pitchFamily="34" charset="0"/>
                        </a:rPr>
                        <a:t> </a:t>
                      </a:r>
                      <a:r>
                        <a:rPr lang="en-US" sz="2400" b="0" u="none" strike="noStrike" dirty="0">
                          <a:solidFill>
                            <a:srgbClr val="000000"/>
                          </a:solidFill>
                          <a:effectLst/>
                          <a:latin typeface="Symbol" panose="05050102010706020507" pitchFamily="18" charset="2"/>
                          <a:cs typeface="Arial" panose="020B0604020202020204" pitchFamily="34" charset="0"/>
                        </a:rPr>
                        <a:t>a</a:t>
                      </a:r>
                      <a:r>
                        <a:rPr lang="en-US" altLang="ja-JP" sz="2400" b="0" u="none" strike="noStrike" dirty="0">
                          <a:solidFill>
                            <a:srgbClr val="000000"/>
                          </a:solidFill>
                          <a:effectLst/>
                          <a:latin typeface="Arial" panose="020B0604020202020204" pitchFamily="34" charset="0"/>
                          <a:cs typeface="Arial" panose="020B0604020202020204" pitchFamily="34" charset="0"/>
                        </a:rPr>
                        <a:t>-acids</a:t>
                      </a:r>
                      <a:br>
                        <a:rPr lang="en-US" sz="2400" b="0" u="none" strike="noStrike" dirty="0">
                          <a:solidFill>
                            <a:srgbClr val="000000"/>
                          </a:solidFill>
                          <a:effectLst/>
                          <a:latin typeface="Arial" panose="020B0604020202020204" pitchFamily="34" charset="0"/>
                          <a:cs typeface="Arial" panose="020B0604020202020204" pitchFamily="34" charset="0"/>
                        </a:rPr>
                      </a:br>
                      <a:r>
                        <a:rPr lang="en-US" sz="2400" b="0" u="none" strike="noStrike" dirty="0">
                          <a:solidFill>
                            <a:srgbClr val="000000"/>
                          </a:solidFill>
                          <a:effectLst/>
                          <a:latin typeface="Arial" panose="020B0604020202020204" pitchFamily="34" charset="0"/>
                          <a:cs typeface="Arial" panose="020B0604020202020204" pitchFamily="34" charset="0"/>
                        </a:rPr>
                        <a:t> Monoterpenes</a:t>
                      </a:r>
                    </a:p>
                    <a:p>
                      <a:pPr algn="ctr" fontAlgn="ctr"/>
                      <a:r>
                        <a:rPr lang="en-US" sz="2400" b="0" u="none" strike="noStrike" dirty="0">
                          <a:solidFill>
                            <a:srgbClr val="000000"/>
                          </a:solidFill>
                          <a:effectLst/>
                          <a:latin typeface="Arial" panose="020B0604020202020204" pitchFamily="34" charset="0"/>
                          <a:cs typeface="Arial" panose="020B0604020202020204" pitchFamily="34" charset="0"/>
                        </a:rPr>
                        <a:t> Volatile Thiols</a:t>
                      </a:r>
                    </a:p>
                    <a:p>
                      <a:pPr algn="ctr" fontAlgn="ctr"/>
                      <a:r>
                        <a:rPr lang="en-US" sz="2400" b="0" u="none" strike="noStrike" dirty="0">
                          <a:solidFill>
                            <a:srgbClr val="000000"/>
                          </a:solidFill>
                          <a:effectLst/>
                          <a:latin typeface="Arial" panose="020B0604020202020204" pitchFamily="34" charset="0"/>
                          <a:cs typeface="Arial" panose="020B0604020202020204" pitchFamily="34" charset="0"/>
                        </a:rPr>
                        <a:t> </a:t>
                      </a:r>
                      <a:endParaRPr lang="en-US" sz="24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lgDash"/>
                      <a:round/>
                      <a:headEnd type="none" w="med" len="med"/>
                      <a:tailEnd type="none" w="med" len="med"/>
                    </a:lnB>
                  </a:tcPr>
                </a:tc>
                <a:extLst>
                  <a:ext uri="{0D108BD9-81ED-4DB2-BD59-A6C34878D82A}">
                    <a16:rowId xmlns:a16="http://schemas.microsoft.com/office/drawing/2014/main" val="407534900"/>
                  </a:ext>
                </a:extLst>
              </a:tr>
              <a:tr h="1714521">
                <a:tc>
                  <a:txBody>
                    <a:bodyPr/>
                    <a:lstStyle/>
                    <a:p>
                      <a:pPr algn="ctr" fontAlgn="ctr"/>
                      <a:r>
                        <a:rPr lang="en-US" sz="2400" b="0" u="none" strike="noStrike" dirty="0">
                          <a:solidFill>
                            <a:srgbClr val="000000"/>
                          </a:solidFill>
                          <a:effectLst/>
                          <a:latin typeface="Arial" panose="020B0604020202020204" pitchFamily="34" charset="0"/>
                          <a:cs typeface="Arial" panose="020B0604020202020204" pitchFamily="34" charset="0"/>
                        </a:rPr>
                        <a:t>Furano Queen</a:t>
                      </a:r>
                      <a:endParaRPr lang="en-US" sz="24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L>
                      <a:noFill/>
                    </a:lnL>
                    <a:lnR>
                      <a:noFill/>
                    </a:ln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lnTlToBr w="12700" cmpd="sng">
                      <a:noFill/>
                      <a:prstDash val="solid"/>
                    </a:lnTlToBr>
                    <a:lnBlToTr w="12700" cmpd="sng">
                      <a:noFill/>
                      <a:prstDash val="solid"/>
                    </a:lnBlToTr>
                  </a:tcPr>
                </a:tc>
                <a:tc>
                  <a:txBody>
                    <a:bodyPr/>
                    <a:lstStyle/>
                    <a:p>
                      <a:pPr lvl="0" algn="l" fontAlgn="ctr"/>
                      <a:r>
                        <a:rPr lang="en-US" sz="2000" b="0" u="none" strike="noStrike" dirty="0">
                          <a:solidFill>
                            <a:srgbClr val="000000"/>
                          </a:solidFill>
                          <a:effectLst/>
                          <a:latin typeface="Arial" panose="020B0604020202020204" pitchFamily="34" charset="0"/>
                          <a:cs typeface="Arial" panose="020B0604020202020204" pitchFamily="34" charset="0"/>
                        </a:rPr>
                        <a:t> Japan</a:t>
                      </a:r>
                      <a:br>
                        <a:rPr lang="en-US" sz="20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-Hokkaido (2019~2022)</a:t>
                      </a:r>
                      <a:br>
                        <a:rPr lang="en-US" sz="16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-Aomori (2020~2022)</a:t>
                      </a:r>
                      <a:br>
                        <a:rPr lang="en-US" sz="16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-Iwate (2020~2022)</a:t>
                      </a:r>
                      <a:br>
                        <a:rPr lang="en-US" sz="20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Czech Republic (2019~2022)</a:t>
                      </a:r>
                      <a:endParaRPr lang="en-US" sz="20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L>
                      <a:noFill/>
                    </a:lnL>
                    <a:lnR>
                      <a:noFill/>
                    </a:ln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lnTlToBr w="12700" cmpd="sng">
                      <a:noFill/>
                      <a:prstDash val="solid"/>
                    </a:lnTlToBr>
                    <a:lnBlToTr w="12700" cmpd="sng">
                      <a:noFill/>
                      <a:prstDash val="solid"/>
                    </a:lnBlToTr>
                  </a:tcPr>
                </a:tc>
                <a:tc vMerge="1">
                  <a:txBody>
                    <a:bodyPr/>
                    <a:lstStyle/>
                    <a:p>
                      <a:pPr algn="l" fontAlgn="ctr"/>
                      <a:r>
                        <a:rPr lang="en-US" sz="2000" b="1" i="0" u="none" strike="noStrike">
                          <a:solidFill>
                            <a:srgbClr val="000000"/>
                          </a:solidFill>
                          <a:effectLst/>
                          <a:latin typeface="Arial" panose="020B0604020202020204" pitchFamily="34" charset="0"/>
                          <a:ea typeface="Yu Gothic" panose="020B0400000000000000" pitchFamily="50" charset="-128"/>
                          <a:cs typeface="Arial" panose="020B0604020202020204" pitchFamily="34" charset="0"/>
                        </a:rPr>
                        <a:t> </a:t>
                      </a:r>
                    </a:p>
                  </a:txBody>
                  <a:tcPr marL="4957" marR="4957" marT="4957" marB="0" anchor="ctr">
                    <a:lnL w="2540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3482222"/>
                  </a:ext>
                </a:extLst>
              </a:tr>
              <a:tr h="1372543">
                <a:tc>
                  <a:txBody>
                    <a:bodyPr/>
                    <a:lstStyle/>
                    <a:p>
                      <a:pPr algn="ctr" fontAlgn="ctr"/>
                      <a:r>
                        <a:rPr lang="en-US" sz="2400" b="0" u="none" strike="noStrike" dirty="0">
                          <a:solidFill>
                            <a:srgbClr val="000000"/>
                          </a:solidFill>
                          <a:effectLst/>
                          <a:latin typeface="Arial" panose="020B0604020202020204" pitchFamily="34" charset="0"/>
                          <a:cs typeface="Arial" panose="020B0604020202020204" pitchFamily="34" charset="0"/>
                        </a:rPr>
                        <a:t>Sorachi Ace</a:t>
                      </a:r>
                      <a:endParaRPr lang="en-US" sz="24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T w="12700" cap="flat" cmpd="sng" algn="ctr">
                      <a:solidFill>
                        <a:schemeClr val="accent1"/>
                      </a:solidFill>
                      <a:prstDash val="lgDash"/>
                      <a:round/>
                      <a:headEnd type="none" w="med" len="med"/>
                      <a:tailEnd type="none" w="med" len="med"/>
                    </a:lnT>
                  </a:tcPr>
                </a:tc>
                <a:tc>
                  <a:txBody>
                    <a:bodyPr/>
                    <a:lstStyle/>
                    <a:p>
                      <a:pPr lvl="0" algn="l" fontAlgn="ctr"/>
                      <a:r>
                        <a:rPr lang="en-US" sz="2000" b="0" u="none" strike="noStrike" dirty="0">
                          <a:solidFill>
                            <a:srgbClr val="000000"/>
                          </a:solidFill>
                          <a:effectLst/>
                          <a:latin typeface="Arial" panose="020B0604020202020204" pitchFamily="34" charset="0"/>
                          <a:cs typeface="Arial" panose="020B0604020202020204" pitchFamily="34" charset="0"/>
                        </a:rPr>
                        <a:t> Japan</a:t>
                      </a:r>
                      <a:br>
                        <a:rPr lang="en-US" sz="20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-Hokkaido (2019~2022)</a:t>
                      </a:r>
                      <a:br>
                        <a:rPr lang="en-US" sz="16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-Aomori (2020~2022)</a:t>
                      </a:r>
                      <a:br>
                        <a:rPr lang="en-US" sz="1600" b="0" u="none" strike="noStrike" dirty="0">
                          <a:solidFill>
                            <a:srgbClr val="000000"/>
                          </a:solidFill>
                          <a:effectLst/>
                          <a:latin typeface="Arial" panose="020B0604020202020204" pitchFamily="34" charset="0"/>
                          <a:cs typeface="Arial" panose="020B0604020202020204" pitchFamily="34" charset="0"/>
                        </a:rPr>
                      </a:br>
                      <a:r>
                        <a:rPr lang="en-US" sz="2000" b="0" u="none" strike="noStrike" dirty="0">
                          <a:solidFill>
                            <a:srgbClr val="000000"/>
                          </a:solidFill>
                          <a:effectLst/>
                          <a:latin typeface="Arial" panose="020B0604020202020204" pitchFamily="34" charset="0"/>
                          <a:cs typeface="Arial" panose="020B0604020202020204" pitchFamily="34" charset="0"/>
                        </a:rPr>
                        <a:t>    -Iwate (2020~2022)</a:t>
                      </a:r>
                      <a:endParaRPr lang="en-US" sz="1600" b="0" u="none" strike="noStrike" dirty="0">
                        <a:solidFill>
                          <a:srgbClr val="000000"/>
                        </a:solidFill>
                        <a:effectLst/>
                        <a:latin typeface="Arial" panose="020B0604020202020204" pitchFamily="34" charset="0"/>
                        <a:cs typeface="Arial" panose="020B0604020202020204" pitchFamily="34" charset="0"/>
                      </a:endParaRPr>
                    </a:p>
                    <a:p>
                      <a:pPr lvl="0" algn="l" fontAlgn="ctr"/>
                      <a:r>
                        <a:rPr lang="en-US" sz="2000" b="0" u="none" strike="noStrike" dirty="0">
                          <a:solidFill>
                            <a:srgbClr val="000000"/>
                          </a:solidFill>
                          <a:effectLst/>
                          <a:latin typeface="Arial" panose="020B0604020202020204" pitchFamily="34" charset="0"/>
                          <a:cs typeface="Arial" panose="020B0604020202020204" pitchFamily="34" charset="0"/>
                        </a:rPr>
                        <a:t> </a:t>
                      </a:r>
                      <a:r>
                        <a:rPr lang="en-US" altLang="ja-JP" sz="2000" b="0" u="none" strike="noStrike" dirty="0">
                          <a:solidFill>
                            <a:srgbClr val="000000"/>
                          </a:solidFill>
                          <a:effectLst/>
                          <a:latin typeface="Arial" panose="020B0604020202020204" pitchFamily="34" charset="0"/>
                          <a:cs typeface="Arial" panose="020B0604020202020204" pitchFamily="34" charset="0"/>
                        </a:rPr>
                        <a:t>Czech Republic (2021)</a:t>
                      </a:r>
                    </a:p>
                    <a:p>
                      <a:pPr lvl="0" algn="l" fontAlgn="ctr"/>
                      <a:r>
                        <a:rPr lang="en-US" sz="2000" b="0" u="none" strike="noStrike" dirty="0">
                          <a:solidFill>
                            <a:srgbClr val="000000"/>
                          </a:solidFill>
                          <a:effectLst/>
                          <a:latin typeface="Arial" panose="020B0604020202020204" pitchFamily="34" charset="0"/>
                          <a:cs typeface="Arial" panose="020B0604020202020204" pitchFamily="34" charset="0"/>
                        </a:rPr>
                        <a:t> USA (2019, 2021)</a:t>
                      </a:r>
                      <a:endParaRPr lang="en-US" sz="20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T w="12700" cap="flat" cmpd="sng" algn="ctr">
                      <a:solidFill>
                        <a:schemeClr val="accent1"/>
                      </a:solidFill>
                      <a:prstDash val="lgDash"/>
                      <a:round/>
                      <a:headEnd type="none" w="med" len="med"/>
                      <a:tailEnd type="none" w="med" len="med"/>
                    </a:lnT>
                  </a:tcPr>
                </a:tc>
                <a:tc>
                  <a:txBody>
                    <a:bodyPr/>
                    <a:lstStyle/>
                    <a:p>
                      <a:pPr algn="ctr" fontAlgn="ctr"/>
                      <a:r>
                        <a:rPr lang="en-US" sz="2000" b="0" u="none" strike="noStrike" dirty="0">
                          <a:solidFill>
                            <a:srgbClr val="000000"/>
                          </a:solidFill>
                          <a:effectLst/>
                          <a:latin typeface="Arial" panose="020B0604020202020204" pitchFamily="34" charset="0"/>
                          <a:cs typeface="Arial" panose="020B0604020202020204" pitchFamily="34" charset="0"/>
                        </a:rPr>
                        <a:t> </a:t>
                      </a:r>
                      <a:r>
                        <a:rPr lang="en-US" altLang="ja-JP" sz="2400" b="0" u="none" strike="noStrike" dirty="0">
                          <a:solidFill>
                            <a:srgbClr val="000000"/>
                          </a:solidFill>
                          <a:effectLst/>
                          <a:latin typeface="Symbol" panose="05050102010706020507" pitchFamily="18" charset="2"/>
                          <a:cs typeface="Arial" panose="020B0604020202020204" pitchFamily="34" charset="0"/>
                        </a:rPr>
                        <a:t>a</a:t>
                      </a:r>
                      <a:r>
                        <a:rPr lang="en-US" altLang="ja-JP" sz="2400" b="0" u="none" strike="noStrike" dirty="0">
                          <a:solidFill>
                            <a:srgbClr val="000000"/>
                          </a:solidFill>
                          <a:effectLst/>
                          <a:latin typeface="Arial" panose="020B0604020202020204" pitchFamily="34" charset="0"/>
                          <a:cs typeface="Arial" panose="020B0604020202020204" pitchFamily="34" charset="0"/>
                        </a:rPr>
                        <a:t>-acids</a:t>
                      </a:r>
                    </a:p>
                    <a:p>
                      <a:pPr algn="ctr" fontAlgn="ctr"/>
                      <a:r>
                        <a:rPr lang="en-US" sz="2400" b="0" u="none" strike="noStrike" dirty="0">
                          <a:solidFill>
                            <a:srgbClr val="000000"/>
                          </a:solidFill>
                          <a:effectLst/>
                          <a:latin typeface="Arial" panose="020B0604020202020204" pitchFamily="34" charset="0"/>
                          <a:cs typeface="Arial" panose="020B0604020202020204" pitchFamily="34" charset="0"/>
                        </a:rPr>
                        <a:t> Monoterpenes</a:t>
                      </a:r>
                      <a:br>
                        <a:rPr lang="en-US" sz="2400" b="0" u="none" strike="noStrike" dirty="0">
                          <a:solidFill>
                            <a:srgbClr val="000000"/>
                          </a:solidFill>
                          <a:effectLst/>
                          <a:latin typeface="Arial" panose="020B0604020202020204" pitchFamily="34" charset="0"/>
                          <a:cs typeface="Arial" panose="020B0604020202020204" pitchFamily="34" charset="0"/>
                        </a:rPr>
                      </a:br>
                      <a:r>
                        <a:rPr lang="en-US" sz="2400" b="0" u="none" strike="noStrike" dirty="0">
                          <a:solidFill>
                            <a:srgbClr val="000000"/>
                          </a:solidFill>
                          <a:effectLst/>
                          <a:latin typeface="Arial" panose="020B0604020202020204" pitchFamily="34" charset="0"/>
                          <a:cs typeface="Arial" panose="020B0604020202020204" pitchFamily="34" charset="0"/>
                        </a:rPr>
                        <a:t> Geranic acid</a:t>
                      </a:r>
                      <a:endParaRPr lang="en-US" sz="2400" b="0" i="0" u="none" strike="noStrike" dirty="0">
                        <a:solidFill>
                          <a:srgbClr val="000000"/>
                        </a:solidFill>
                        <a:effectLst/>
                        <a:latin typeface="Arial" panose="020B0604020202020204" pitchFamily="34" charset="0"/>
                        <a:ea typeface="Yu Gothic" panose="020B0400000000000000" pitchFamily="50" charset="-128"/>
                        <a:cs typeface="Arial" panose="020B0604020202020204" pitchFamily="34" charset="0"/>
                      </a:endParaRPr>
                    </a:p>
                  </a:txBody>
                  <a:tcPr marL="4957" marR="4957" marT="4957" marB="0" anchor="ctr">
                    <a:lnT w="12700" cap="flat" cmpd="sng" algn="ctr">
                      <a:solidFill>
                        <a:schemeClr val="accent1"/>
                      </a:solidFill>
                      <a:prstDash val="lgDash"/>
                      <a:round/>
                      <a:headEnd type="none" w="med" len="med"/>
                      <a:tailEnd type="none" w="med" len="med"/>
                    </a:lnT>
                  </a:tcPr>
                </a:tc>
                <a:extLst>
                  <a:ext uri="{0D108BD9-81ED-4DB2-BD59-A6C34878D82A}">
                    <a16:rowId xmlns:a16="http://schemas.microsoft.com/office/drawing/2014/main" val="2745654504"/>
                  </a:ext>
                </a:extLst>
              </a:tr>
            </a:tbl>
          </a:graphicData>
        </a:graphic>
      </p:graphicFrame>
    </p:spTree>
    <p:extLst>
      <p:ext uri="{BB962C8B-B14F-4D97-AF65-F5344CB8AC3E}">
        <p14:creationId xmlns:p14="http://schemas.microsoft.com/office/powerpoint/2010/main" val="326669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altLang="ja-JP" sz="3600" dirty="0">
                <a:latin typeface="Arial Black" panose="020B0A04020102020204" pitchFamily="34" charset="0"/>
              </a:rPr>
              <a:t>Hop Varieties</a:t>
            </a:r>
            <a:endParaRPr lang="en-US" sz="3600" dirty="0">
              <a:latin typeface="Arial Black" panose="020B0A04020102020204" pitchFamily="34" charset="0"/>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9" name="円/楕円 325">
            <a:extLst>
              <a:ext uri="{FF2B5EF4-FFF2-40B4-BE49-F238E27FC236}">
                <a16:creationId xmlns:a16="http://schemas.microsoft.com/office/drawing/2014/main" id="{EB591635-C9DB-2FCA-882C-B485E2D4BFCE}"/>
              </a:ext>
            </a:extLst>
          </p:cNvPr>
          <p:cNvSpPr/>
          <p:nvPr/>
        </p:nvSpPr>
        <p:spPr>
          <a:xfrm>
            <a:off x="88776" y="1055131"/>
            <a:ext cx="2350425" cy="5933009"/>
          </a:xfrm>
          <a:prstGeom prst="ellipse">
            <a:avLst/>
          </a:prstGeom>
          <a:noFill/>
          <a:ln>
            <a:noFill/>
          </a:ln>
          <a:effectLst>
            <a:softEdge rad="5969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4" name="テキスト ボックス 3">
            <a:extLst>
              <a:ext uri="{FF2B5EF4-FFF2-40B4-BE49-F238E27FC236}">
                <a16:creationId xmlns:a16="http://schemas.microsoft.com/office/drawing/2014/main" id="{8BA33293-5AB1-D8A7-E7BB-AA2D78DFCCA9}"/>
              </a:ext>
            </a:extLst>
          </p:cNvPr>
          <p:cNvSpPr txBox="1"/>
          <p:nvPr/>
        </p:nvSpPr>
        <p:spPr>
          <a:xfrm>
            <a:off x="1263988" y="3244648"/>
            <a:ext cx="6682890" cy="1384995"/>
          </a:xfrm>
          <a:prstGeom prst="rect">
            <a:avLst/>
          </a:prstGeom>
          <a:noFill/>
        </p:spPr>
        <p:txBody>
          <a:bodyPr wrap="square" rtlCol="0">
            <a:spAutoFit/>
          </a:bodyPr>
          <a:lstStyle/>
          <a:p>
            <a:r>
              <a:rPr kumimoji="1" lang="en-US" altLang="ja-JP" sz="2800" b="1" u="sng" dirty="0">
                <a:latin typeface="Arial" panose="020B0604020202020204" pitchFamily="34" charset="0"/>
              </a:rPr>
              <a:t>Furano Queen  </a:t>
            </a:r>
          </a:p>
          <a:p>
            <a:pPr marL="285750" indent="-285750">
              <a:buFont typeface="Wingdings" panose="05000000000000000000" pitchFamily="2" charset="2"/>
              <a:buChar char="ü"/>
            </a:pPr>
            <a:r>
              <a:rPr kumimoji="1" lang="en-US" altLang="ja-JP" sz="2800" dirty="0">
                <a:latin typeface="Arial" panose="020B0604020202020204" pitchFamily="34" charset="0"/>
                <a:cs typeface="Arial" panose="020B0604020202020204" pitchFamily="34" charset="0"/>
              </a:rPr>
              <a:t>High 3S4MP</a:t>
            </a:r>
          </a:p>
          <a:p>
            <a:pPr marL="285750" indent="-285750">
              <a:buFont typeface="Wingdings" panose="05000000000000000000" pitchFamily="2" charset="2"/>
              <a:buChar char="ü"/>
            </a:pPr>
            <a:r>
              <a:rPr kumimoji="1" lang="en-US" altLang="ja-JP" sz="2800" dirty="0">
                <a:latin typeface="Arial" panose="020B0604020202020204" pitchFamily="34" charset="0"/>
                <a:cs typeface="Arial" panose="020B0604020202020204" pitchFamily="34" charset="0"/>
              </a:rPr>
              <a:t>Grapefruit-like aroma in beer</a:t>
            </a:r>
          </a:p>
        </p:txBody>
      </p:sp>
      <p:sp>
        <p:nvSpPr>
          <p:cNvPr id="15" name="テキスト ボックス 14">
            <a:extLst>
              <a:ext uri="{FF2B5EF4-FFF2-40B4-BE49-F238E27FC236}">
                <a16:creationId xmlns:a16="http://schemas.microsoft.com/office/drawing/2014/main" id="{FFD9AAA9-1789-F954-8702-93776C9FF470}"/>
              </a:ext>
            </a:extLst>
          </p:cNvPr>
          <p:cNvSpPr txBox="1"/>
          <p:nvPr/>
        </p:nvSpPr>
        <p:spPr>
          <a:xfrm>
            <a:off x="1263988" y="1605589"/>
            <a:ext cx="6582994" cy="1384995"/>
          </a:xfrm>
          <a:prstGeom prst="rect">
            <a:avLst/>
          </a:prstGeom>
          <a:noFill/>
        </p:spPr>
        <p:txBody>
          <a:bodyPr wrap="square" rtlCol="0">
            <a:spAutoFit/>
          </a:bodyPr>
          <a:lstStyle/>
          <a:p>
            <a:r>
              <a:rPr kumimoji="1" lang="en-US" altLang="ja-JP" sz="2800" b="1" u="sng" dirty="0">
                <a:latin typeface="Arial" panose="020B0604020202020204" pitchFamily="34" charset="0"/>
              </a:rPr>
              <a:t>Furano Magical  </a:t>
            </a:r>
          </a:p>
          <a:p>
            <a:pPr marL="285750" indent="-285750">
              <a:buFont typeface="Wingdings" panose="05000000000000000000" pitchFamily="2" charset="2"/>
              <a:buChar char="ü"/>
            </a:pPr>
            <a:r>
              <a:rPr kumimoji="1" lang="en-US" altLang="ja-JP" sz="2800" dirty="0">
                <a:latin typeface="Arial" panose="020B0604020202020204" pitchFamily="34" charset="0"/>
              </a:rPr>
              <a:t>High 4MSP</a:t>
            </a:r>
          </a:p>
          <a:p>
            <a:pPr marL="285750" indent="-285750">
              <a:buFont typeface="Wingdings" panose="05000000000000000000" pitchFamily="2" charset="2"/>
              <a:buChar char="ü"/>
            </a:pPr>
            <a:r>
              <a:rPr kumimoji="1" lang="en-US" altLang="ja-JP" sz="2800" dirty="0">
                <a:latin typeface="Arial" panose="020B0604020202020204" pitchFamily="34" charset="0"/>
              </a:rPr>
              <a:t>Mango-like aroma in beer</a:t>
            </a:r>
          </a:p>
        </p:txBody>
      </p:sp>
      <p:sp>
        <p:nvSpPr>
          <p:cNvPr id="3" name="テキスト ボックス 2">
            <a:extLst>
              <a:ext uri="{FF2B5EF4-FFF2-40B4-BE49-F238E27FC236}">
                <a16:creationId xmlns:a16="http://schemas.microsoft.com/office/drawing/2014/main" id="{0136B16B-4723-C69B-3EEA-A7AE172BF5BE}"/>
              </a:ext>
            </a:extLst>
          </p:cNvPr>
          <p:cNvSpPr txBox="1"/>
          <p:nvPr/>
        </p:nvSpPr>
        <p:spPr>
          <a:xfrm>
            <a:off x="3340100" y="5090130"/>
            <a:ext cx="6832600" cy="523220"/>
          </a:xfrm>
          <a:prstGeom prst="rect">
            <a:avLst/>
          </a:prstGeom>
          <a:noFill/>
        </p:spPr>
        <p:txBody>
          <a:bodyPr wrap="square" rtlCol="0">
            <a:spAutoFit/>
          </a:bodyPr>
          <a:lstStyle/>
          <a:p>
            <a:r>
              <a:rPr kumimoji="1" lang="en-US" altLang="ja-JP" sz="2800" dirty="0">
                <a:latin typeface="Arial" panose="020B0604020202020204" pitchFamily="34" charset="0"/>
              </a:rPr>
              <a:t>Both registered in US, EU and JP</a:t>
            </a:r>
            <a:endParaRPr kumimoji="1" lang="ja-JP" altLang="en-US" sz="2800">
              <a:latin typeface="Arial" panose="020B0604020202020204" pitchFamily="34" charset="0"/>
            </a:endParaRPr>
          </a:p>
        </p:txBody>
      </p:sp>
      <p:pic>
        <p:nvPicPr>
          <p:cNvPr id="5" name="Picture 14" descr="Grapefruit (2).jpg">
            <a:extLst>
              <a:ext uri="{FF2B5EF4-FFF2-40B4-BE49-F238E27FC236}">
                <a16:creationId xmlns:a16="http://schemas.microsoft.com/office/drawing/2014/main" id="{4699759E-8303-F321-D822-172FE47201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11508" y="3541042"/>
            <a:ext cx="1532001" cy="10606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マンゴー素材」の写真素材 | 2,097件の無料イラスト画像 | Adobe Stock">
            <a:extLst>
              <a:ext uri="{FF2B5EF4-FFF2-40B4-BE49-F238E27FC236}">
                <a16:creationId xmlns:a16="http://schemas.microsoft.com/office/drawing/2014/main" id="{C21F9138-1436-BF92-D212-86E798CAD4B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535865" y="1662528"/>
            <a:ext cx="1883289" cy="121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8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Hop Varieties</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9" name="円/楕円 325">
            <a:extLst>
              <a:ext uri="{FF2B5EF4-FFF2-40B4-BE49-F238E27FC236}">
                <a16:creationId xmlns:a16="http://schemas.microsoft.com/office/drawing/2014/main" id="{EB591635-C9DB-2FCA-882C-B485E2D4BFCE}"/>
              </a:ext>
            </a:extLst>
          </p:cNvPr>
          <p:cNvSpPr/>
          <p:nvPr/>
        </p:nvSpPr>
        <p:spPr>
          <a:xfrm>
            <a:off x="88776" y="1055131"/>
            <a:ext cx="2350425" cy="5933009"/>
          </a:xfrm>
          <a:prstGeom prst="ellipse">
            <a:avLst/>
          </a:prstGeom>
          <a:noFill/>
          <a:ln>
            <a:noFill/>
          </a:ln>
          <a:effectLst>
            <a:softEdge rad="5969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7" name="テキスト ボックス 16">
            <a:extLst>
              <a:ext uri="{FF2B5EF4-FFF2-40B4-BE49-F238E27FC236}">
                <a16:creationId xmlns:a16="http://schemas.microsoft.com/office/drawing/2014/main" id="{12D05411-3958-73B3-D182-6D9AC603DB4A}"/>
              </a:ext>
            </a:extLst>
          </p:cNvPr>
          <p:cNvSpPr txBox="1"/>
          <p:nvPr/>
        </p:nvSpPr>
        <p:spPr>
          <a:xfrm>
            <a:off x="5479193" y="6053981"/>
            <a:ext cx="1654405" cy="369332"/>
          </a:xfrm>
          <a:prstGeom prst="rect">
            <a:avLst/>
          </a:prstGeom>
          <a:noFill/>
        </p:spPr>
        <p:txBody>
          <a:bodyPr wrap="square" rtlCol="0">
            <a:spAutoFit/>
          </a:bodyPr>
          <a:lstStyle/>
          <a:p>
            <a:r>
              <a:rPr lang="en-US" altLang="ja-JP" dirty="0">
                <a:latin typeface="Arial" panose="020B0604020202020204" pitchFamily="34" charset="0"/>
                <a:ea typeface="Arial Unicode MS" panose="020B0604020202020204" pitchFamily="50" charset="-128"/>
                <a:cs typeface="Arial" panose="020B0604020202020204" pitchFamily="34" charset="0"/>
              </a:rPr>
              <a:t>4MSP (µg/kg)</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1ED67C6C-77B3-D0CB-B73C-1AE301CDD781}"/>
              </a:ext>
            </a:extLst>
          </p:cNvPr>
          <p:cNvSpPr txBox="1"/>
          <p:nvPr/>
        </p:nvSpPr>
        <p:spPr>
          <a:xfrm rot="16200000">
            <a:off x="920765" y="2759598"/>
            <a:ext cx="2136153" cy="375029"/>
          </a:xfrm>
          <a:prstGeom prst="rect">
            <a:avLst/>
          </a:prstGeom>
          <a:noFill/>
        </p:spPr>
        <p:txBody>
          <a:bodyPr wrap="square" rtlCol="0">
            <a:spAutoFit/>
          </a:bodyPr>
          <a:lstStyle/>
          <a:p>
            <a:r>
              <a:rPr lang="en-US" altLang="ja-JP" dirty="0">
                <a:latin typeface="Arial" panose="020B0604020202020204" pitchFamily="34" charset="0"/>
                <a:ea typeface="Arial Unicode MS" panose="020B0604020202020204" pitchFamily="50" charset="-128"/>
                <a:cs typeface="Arial" panose="020B0604020202020204" pitchFamily="34" charset="0"/>
              </a:rPr>
              <a:t>3S4MP (µg/kg)</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19" name="Oval 176">
            <a:extLst>
              <a:ext uri="{FF2B5EF4-FFF2-40B4-BE49-F238E27FC236}">
                <a16:creationId xmlns:a16="http://schemas.microsoft.com/office/drawing/2014/main" id="{8EFFCF7E-8DDF-F72D-15F4-194E40ED0AAA}"/>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0" name="Oval 177">
            <a:extLst>
              <a:ext uri="{FF2B5EF4-FFF2-40B4-BE49-F238E27FC236}">
                <a16:creationId xmlns:a16="http://schemas.microsoft.com/office/drawing/2014/main" id="{8742F66F-F88E-F338-9770-6FAE4D5DFB74}"/>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1" name="Oval 178">
            <a:extLst>
              <a:ext uri="{FF2B5EF4-FFF2-40B4-BE49-F238E27FC236}">
                <a16:creationId xmlns:a16="http://schemas.microsoft.com/office/drawing/2014/main" id="{462B3131-BEC5-CA94-5D31-4FD3BF1014C5}"/>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2" name="Oval 179">
            <a:extLst>
              <a:ext uri="{FF2B5EF4-FFF2-40B4-BE49-F238E27FC236}">
                <a16:creationId xmlns:a16="http://schemas.microsoft.com/office/drawing/2014/main" id="{3A4BD2F4-2666-C003-1CA1-93FA010C4DA5}"/>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3" name="Oval 180">
            <a:extLst>
              <a:ext uri="{FF2B5EF4-FFF2-40B4-BE49-F238E27FC236}">
                <a16:creationId xmlns:a16="http://schemas.microsoft.com/office/drawing/2014/main" id="{79B9AAE6-A463-AD27-13FC-7D3B2FD6ADDA}"/>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4" name="Oval 181">
            <a:extLst>
              <a:ext uri="{FF2B5EF4-FFF2-40B4-BE49-F238E27FC236}">
                <a16:creationId xmlns:a16="http://schemas.microsoft.com/office/drawing/2014/main" id="{91B39AF7-B140-8DEE-E9E2-0A5258E436B2}"/>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5" name="Oval 182">
            <a:extLst>
              <a:ext uri="{FF2B5EF4-FFF2-40B4-BE49-F238E27FC236}">
                <a16:creationId xmlns:a16="http://schemas.microsoft.com/office/drawing/2014/main" id="{6229835F-3541-05EB-8571-3FF5C76E537A}"/>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6" name="Oval 183">
            <a:extLst>
              <a:ext uri="{FF2B5EF4-FFF2-40B4-BE49-F238E27FC236}">
                <a16:creationId xmlns:a16="http://schemas.microsoft.com/office/drawing/2014/main" id="{575693B5-342D-0D24-A8F6-9DB27D670176}"/>
              </a:ext>
            </a:extLst>
          </p:cNvPr>
          <p:cNvSpPr>
            <a:spLocks noChangeArrowheads="1"/>
          </p:cNvSpPr>
          <p:nvPr/>
        </p:nvSpPr>
        <p:spPr bwMode="auto">
          <a:xfrm>
            <a:off x="2929548"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7" name="Oval 184">
            <a:extLst>
              <a:ext uri="{FF2B5EF4-FFF2-40B4-BE49-F238E27FC236}">
                <a16:creationId xmlns:a16="http://schemas.microsoft.com/office/drawing/2014/main" id="{9CB71384-EF69-F07D-FD4C-850FFEADCCB9}"/>
              </a:ext>
            </a:extLst>
          </p:cNvPr>
          <p:cNvSpPr>
            <a:spLocks noChangeArrowheads="1"/>
          </p:cNvSpPr>
          <p:nvPr/>
        </p:nvSpPr>
        <p:spPr bwMode="auto">
          <a:xfrm>
            <a:off x="2929548"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8" name="Oval 185">
            <a:extLst>
              <a:ext uri="{FF2B5EF4-FFF2-40B4-BE49-F238E27FC236}">
                <a16:creationId xmlns:a16="http://schemas.microsoft.com/office/drawing/2014/main" id="{1B6D6AF4-BED9-C05F-1E7D-B237DD6335AA}"/>
              </a:ext>
            </a:extLst>
          </p:cNvPr>
          <p:cNvSpPr>
            <a:spLocks noChangeArrowheads="1"/>
          </p:cNvSpPr>
          <p:nvPr/>
        </p:nvSpPr>
        <p:spPr bwMode="auto">
          <a:xfrm>
            <a:off x="2909952" y="545820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29" name="Oval 186">
            <a:extLst>
              <a:ext uri="{FF2B5EF4-FFF2-40B4-BE49-F238E27FC236}">
                <a16:creationId xmlns:a16="http://schemas.microsoft.com/office/drawing/2014/main" id="{74D7E941-1921-3B53-26B9-3C9D9A50DA97}"/>
              </a:ext>
            </a:extLst>
          </p:cNvPr>
          <p:cNvSpPr>
            <a:spLocks noChangeArrowheads="1"/>
          </p:cNvSpPr>
          <p:nvPr/>
        </p:nvSpPr>
        <p:spPr bwMode="auto">
          <a:xfrm>
            <a:off x="2972300" y="5437928"/>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0" name="Oval 187">
            <a:extLst>
              <a:ext uri="{FF2B5EF4-FFF2-40B4-BE49-F238E27FC236}">
                <a16:creationId xmlns:a16="http://schemas.microsoft.com/office/drawing/2014/main" id="{D3FE5623-A522-BF3B-B1E3-751A557BB8E3}"/>
              </a:ext>
            </a:extLst>
          </p:cNvPr>
          <p:cNvSpPr>
            <a:spLocks noChangeArrowheads="1"/>
          </p:cNvSpPr>
          <p:nvPr/>
        </p:nvSpPr>
        <p:spPr bwMode="auto">
          <a:xfrm>
            <a:off x="3013273" y="5437928"/>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1" name="Oval 188">
            <a:extLst>
              <a:ext uri="{FF2B5EF4-FFF2-40B4-BE49-F238E27FC236}">
                <a16:creationId xmlns:a16="http://schemas.microsoft.com/office/drawing/2014/main" id="{BFA50587-157B-8E85-87ED-3024F2C0F4EB}"/>
              </a:ext>
            </a:extLst>
          </p:cNvPr>
          <p:cNvSpPr>
            <a:spLocks noChangeArrowheads="1"/>
          </p:cNvSpPr>
          <p:nvPr/>
        </p:nvSpPr>
        <p:spPr bwMode="auto">
          <a:xfrm>
            <a:off x="2929548" y="5418947"/>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2" name="Oval 189">
            <a:extLst>
              <a:ext uri="{FF2B5EF4-FFF2-40B4-BE49-F238E27FC236}">
                <a16:creationId xmlns:a16="http://schemas.microsoft.com/office/drawing/2014/main" id="{944B31A5-4912-1C13-84B4-6564337D38D3}"/>
              </a:ext>
            </a:extLst>
          </p:cNvPr>
          <p:cNvSpPr>
            <a:spLocks noChangeArrowheads="1"/>
          </p:cNvSpPr>
          <p:nvPr/>
        </p:nvSpPr>
        <p:spPr bwMode="auto">
          <a:xfrm>
            <a:off x="2950924" y="5418947"/>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3" name="Oval 190">
            <a:extLst>
              <a:ext uri="{FF2B5EF4-FFF2-40B4-BE49-F238E27FC236}">
                <a16:creationId xmlns:a16="http://schemas.microsoft.com/office/drawing/2014/main" id="{3F3E3206-9F91-3C0D-C520-2D7E6F3ADD62}"/>
              </a:ext>
            </a:extLst>
          </p:cNvPr>
          <p:cNvSpPr>
            <a:spLocks noChangeArrowheads="1"/>
          </p:cNvSpPr>
          <p:nvPr/>
        </p:nvSpPr>
        <p:spPr bwMode="auto">
          <a:xfrm>
            <a:off x="2909952" y="5398671"/>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4" name="Oval 191">
            <a:extLst>
              <a:ext uri="{FF2B5EF4-FFF2-40B4-BE49-F238E27FC236}">
                <a16:creationId xmlns:a16="http://schemas.microsoft.com/office/drawing/2014/main" id="{1860EA3F-560E-6932-6957-CC4A2C1AFBAE}"/>
              </a:ext>
            </a:extLst>
          </p:cNvPr>
          <p:cNvSpPr>
            <a:spLocks noChangeArrowheads="1"/>
          </p:cNvSpPr>
          <p:nvPr/>
        </p:nvSpPr>
        <p:spPr bwMode="auto">
          <a:xfrm>
            <a:off x="2972300" y="5398671"/>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5" name="Oval 192">
            <a:extLst>
              <a:ext uri="{FF2B5EF4-FFF2-40B4-BE49-F238E27FC236}">
                <a16:creationId xmlns:a16="http://schemas.microsoft.com/office/drawing/2014/main" id="{7AEDE95F-821F-E465-C4C1-172F89F6C264}"/>
              </a:ext>
            </a:extLst>
          </p:cNvPr>
          <p:cNvSpPr>
            <a:spLocks noChangeArrowheads="1"/>
          </p:cNvSpPr>
          <p:nvPr/>
        </p:nvSpPr>
        <p:spPr bwMode="auto">
          <a:xfrm>
            <a:off x="3198538" y="5379687"/>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6" name="Oval 193">
            <a:extLst>
              <a:ext uri="{FF2B5EF4-FFF2-40B4-BE49-F238E27FC236}">
                <a16:creationId xmlns:a16="http://schemas.microsoft.com/office/drawing/2014/main" id="{77345F21-3411-2359-7D51-6B24ED7E6E9C}"/>
              </a:ext>
            </a:extLst>
          </p:cNvPr>
          <p:cNvSpPr>
            <a:spLocks noChangeArrowheads="1"/>
          </p:cNvSpPr>
          <p:nvPr/>
        </p:nvSpPr>
        <p:spPr bwMode="auto">
          <a:xfrm>
            <a:off x="3013273" y="5379687"/>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7" name="Oval 194">
            <a:extLst>
              <a:ext uri="{FF2B5EF4-FFF2-40B4-BE49-F238E27FC236}">
                <a16:creationId xmlns:a16="http://schemas.microsoft.com/office/drawing/2014/main" id="{E20D0E15-CFAC-57E7-2F7C-1F6CDEC0873A}"/>
              </a:ext>
            </a:extLst>
          </p:cNvPr>
          <p:cNvSpPr>
            <a:spLocks noChangeArrowheads="1"/>
          </p:cNvSpPr>
          <p:nvPr/>
        </p:nvSpPr>
        <p:spPr bwMode="auto">
          <a:xfrm>
            <a:off x="3218132" y="5379687"/>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8" name="Oval 195">
            <a:extLst>
              <a:ext uri="{FF2B5EF4-FFF2-40B4-BE49-F238E27FC236}">
                <a16:creationId xmlns:a16="http://schemas.microsoft.com/office/drawing/2014/main" id="{F5621850-8116-A0E9-5597-5BDD64DACE9B}"/>
              </a:ext>
            </a:extLst>
          </p:cNvPr>
          <p:cNvSpPr>
            <a:spLocks noChangeArrowheads="1"/>
          </p:cNvSpPr>
          <p:nvPr/>
        </p:nvSpPr>
        <p:spPr bwMode="auto">
          <a:xfrm>
            <a:off x="3157564" y="5379687"/>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39" name="Oval 196">
            <a:extLst>
              <a:ext uri="{FF2B5EF4-FFF2-40B4-BE49-F238E27FC236}">
                <a16:creationId xmlns:a16="http://schemas.microsoft.com/office/drawing/2014/main" id="{148017FD-5B2C-1F7A-3102-26054395A296}"/>
              </a:ext>
            </a:extLst>
          </p:cNvPr>
          <p:cNvSpPr>
            <a:spLocks noChangeArrowheads="1"/>
          </p:cNvSpPr>
          <p:nvPr/>
        </p:nvSpPr>
        <p:spPr bwMode="auto">
          <a:xfrm>
            <a:off x="3073841" y="5359205"/>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0" name="Oval 197">
            <a:extLst>
              <a:ext uri="{FF2B5EF4-FFF2-40B4-BE49-F238E27FC236}">
                <a16:creationId xmlns:a16="http://schemas.microsoft.com/office/drawing/2014/main" id="{0FA19213-A13C-3644-E706-9B7104425CA4}"/>
              </a:ext>
            </a:extLst>
          </p:cNvPr>
          <p:cNvSpPr>
            <a:spLocks noChangeArrowheads="1"/>
          </p:cNvSpPr>
          <p:nvPr/>
        </p:nvSpPr>
        <p:spPr bwMode="auto">
          <a:xfrm>
            <a:off x="2972300" y="5338928"/>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1" name="Oval 198">
            <a:extLst>
              <a:ext uri="{FF2B5EF4-FFF2-40B4-BE49-F238E27FC236}">
                <a16:creationId xmlns:a16="http://schemas.microsoft.com/office/drawing/2014/main" id="{DEB057AE-AAF6-FEA4-88B9-7E10312C1500}"/>
              </a:ext>
            </a:extLst>
          </p:cNvPr>
          <p:cNvSpPr>
            <a:spLocks noChangeArrowheads="1"/>
          </p:cNvSpPr>
          <p:nvPr/>
        </p:nvSpPr>
        <p:spPr bwMode="auto">
          <a:xfrm>
            <a:off x="4105260" y="5319945"/>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2" name="Oval 199">
            <a:extLst>
              <a:ext uri="{FF2B5EF4-FFF2-40B4-BE49-F238E27FC236}">
                <a16:creationId xmlns:a16="http://schemas.microsoft.com/office/drawing/2014/main" id="{EC573BF2-6C57-97D3-612C-A6B0FF6801A3}"/>
              </a:ext>
            </a:extLst>
          </p:cNvPr>
          <p:cNvSpPr>
            <a:spLocks noChangeArrowheads="1"/>
          </p:cNvSpPr>
          <p:nvPr/>
        </p:nvSpPr>
        <p:spPr bwMode="auto">
          <a:xfrm>
            <a:off x="3610038" y="5319945"/>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3" name="Oval 200">
            <a:extLst>
              <a:ext uri="{FF2B5EF4-FFF2-40B4-BE49-F238E27FC236}">
                <a16:creationId xmlns:a16="http://schemas.microsoft.com/office/drawing/2014/main" id="{2FA6CC88-E245-3002-3CD9-49A896BCA333}"/>
              </a:ext>
            </a:extLst>
          </p:cNvPr>
          <p:cNvSpPr>
            <a:spLocks noChangeArrowheads="1"/>
          </p:cNvSpPr>
          <p:nvPr/>
        </p:nvSpPr>
        <p:spPr bwMode="auto">
          <a:xfrm>
            <a:off x="3073841" y="522094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4" name="Oval 201">
            <a:extLst>
              <a:ext uri="{FF2B5EF4-FFF2-40B4-BE49-F238E27FC236}">
                <a16:creationId xmlns:a16="http://schemas.microsoft.com/office/drawing/2014/main" id="{E46EF669-040E-913E-5A1B-A7090020AB8D}"/>
              </a:ext>
            </a:extLst>
          </p:cNvPr>
          <p:cNvSpPr>
            <a:spLocks noChangeArrowheads="1"/>
          </p:cNvSpPr>
          <p:nvPr/>
        </p:nvSpPr>
        <p:spPr bwMode="auto">
          <a:xfrm>
            <a:off x="3775705" y="5181688"/>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5" name="Oval 202">
            <a:extLst>
              <a:ext uri="{FF2B5EF4-FFF2-40B4-BE49-F238E27FC236}">
                <a16:creationId xmlns:a16="http://schemas.microsoft.com/office/drawing/2014/main" id="{F9D49ECA-63AF-8622-FF1C-BA4E15AB0728}"/>
              </a:ext>
            </a:extLst>
          </p:cNvPr>
          <p:cNvSpPr>
            <a:spLocks noChangeArrowheads="1"/>
          </p:cNvSpPr>
          <p:nvPr/>
        </p:nvSpPr>
        <p:spPr bwMode="auto">
          <a:xfrm>
            <a:off x="3136188" y="5122153"/>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6" name="Oval 205">
            <a:extLst>
              <a:ext uri="{FF2B5EF4-FFF2-40B4-BE49-F238E27FC236}">
                <a16:creationId xmlns:a16="http://schemas.microsoft.com/office/drawing/2014/main" id="{AD4BB823-6A01-2EA1-3C4B-933EC7C03AA4}"/>
              </a:ext>
            </a:extLst>
          </p:cNvPr>
          <p:cNvSpPr>
            <a:spLocks noChangeArrowheads="1"/>
          </p:cNvSpPr>
          <p:nvPr/>
        </p:nvSpPr>
        <p:spPr bwMode="auto">
          <a:xfrm>
            <a:off x="3073841" y="5062410"/>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7" name="Oval 207">
            <a:extLst>
              <a:ext uri="{FF2B5EF4-FFF2-40B4-BE49-F238E27FC236}">
                <a16:creationId xmlns:a16="http://schemas.microsoft.com/office/drawing/2014/main" id="{CE89540B-EEED-6145-744B-C51EF75E82F2}"/>
              </a:ext>
            </a:extLst>
          </p:cNvPr>
          <p:cNvSpPr>
            <a:spLocks noChangeArrowheads="1"/>
          </p:cNvSpPr>
          <p:nvPr/>
        </p:nvSpPr>
        <p:spPr bwMode="auto">
          <a:xfrm>
            <a:off x="3013273" y="5062410"/>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48" name="Oval 208">
            <a:extLst>
              <a:ext uri="{FF2B5EF4-FFF2-40B4-BE49-F238E27FC236}">
                <a16:creationId xmlns:a16="http://schemas.microsoft.com/office/drawing/2014/main" id="{60841C90-DE71-C164-F01B-849B976D06A3}"/>
              </a:ext>
            </a:extLst>
          </p:cNvPr>
          <p:cNvSpPr>
            <a:spLocks noChangeArrowheads="1"/>
          </p:cNvSpPr>
          <p:nvPr/>
        </p:nvSpPr>
        <p:spPr bwMode="auto">
          <a:xfrm>
            <a:off x="5648138" y="5093997"/>
            <a:ext cx="144000" cy="144000"/>
          </a:xfrm>
          <a:prstGeom prst="ellipse">
            <a:avLst/>
          </a:prstGeom>
          <a:noFill/>
          <a:ln w="1270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sz="2400">
              <a:solidFill>
                <a:schemeClr val="tx1"/>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49" name="Oval 209">
            <a:extLst>
              <a:ext uri="{FF2B5EF4-FFF2-40B4-BE49-F238E27FC236}">
                <a16:creationId xmlns:a16="http://schemas.microsoft.com/office/drawing/2014/main" id="{66ACCA9E-37F0-42AB-7CFC-F3F1FCC02E1E}"/>
              </a:ext>
            </a:extLst>
          </p:cNvPr>
          <p:cNvSpPr>
            <a:spLocks noChangeArrowheads="1"/>
          </p:cNvSpPr>
          <p:nvPr/>
        </p:nvSpPr>
        <p:spPr bwMode="auto">
          <a:xfrm>
            <a:off x="2972300" y="5023152"/>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0" name="Oval 210">
            <a:extLst>
              <a:ext uri="{FF2B5EF4-FFF2-40B4-BE49-F238E27FC236}">
                <a16:creationId xmlns:a16="http://schemas.microsoft.com/office/drawing/2014/main" id="{092F1BA5-C187-8F9D-29F4-40C4E99E6859}"/>
              </a:ext>
            </a:extLst>
          </p:cNvPr>
          <p:cNvSpPr>
            <a:spLocks noChangeArrowheads="1"/>
          </p:cNvSpPr>
          <p:nvPr/>
        </p:nvSpPr>
        <p:spPr bwMode="auto">
          <a:xfrm>
            <a:off x="3321453" y="5004169"/>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1" name="Oval 212">
            <a:extLst>
              <a:ext uri="{FF2B5EF4-FFF2-40B4-BE49-F238E27FC236}">
                <a16:creationId xmlns:a16="http://schemas.microsoft.com/office/drawing/2014/main" id="{93C6BD88-17A5-8E1B-8F61-D6200C174E65}"/>
              </a:ext>
            </a:extLst>
          </p:cNvPr>
          <p:cNvSpPr>
            <a:spLocks noChangeArrowheads="1"/>
          </p:cNvSpPr>
          <p:nvPr/>
        </p:nvSpPr>
        <p:spPr bwMode="auto">
          <a:xfrm>
            <a:off x="3095216" y="4845634"/>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2" name="Oval 213">
            <a:extLst>
              <a:ext uri="{FF2B5EF4-FFF2-40B4-BE49-F238E27FC236}">
                <a16:creationId xmlns:a16="http://schemas.microsoft.com/office/drawing/2014/main" id="{5D97C753-4A5E-89B3-FEF4-DF3A2792B3DE}"/>
              </a:ext>
            </a:extLst>
          </p:cNvPr>
          <p:cNvSpPr>
            <a:spLocks noChangeArrowheads="1"/>
          </p:cNvSpPr>
          <p:nvPr/>
        </p:nvSpPr>
        <p:spPr bwMode="auto">
          <a:xfrm>
            <a:off x="3114812" y="4806374"/>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3" name="Oval 215">
            <a:extLst>
              <a:ext uri="{FF2B5EF4-FFF2-40B4-BE49-F238E27FC236}">
                <a16:creationId xmlns:a16="http://schemas.microsoft.com/office/drawing/2014/main" id="{73D2C205-0F3B-52CE-0A8C-342621688BFA}"/>
              </a:ext>
            </a:extLst>
          </p:cNvPr>
          <p:cNvSpPr>
            <a:spLocks noChangeArrowheads="1"/>
          </p:cNvSpPr>
          <p:nvPr/>
        </p:nvSpPr>
        <p:spPr bwMode="auto">
          <a:xfrm>
            <a:off x="3547688" y="4746634"/>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4" name="Oval 216">
            <a:extLst>
              <a:ext uri="{FF2B5EF4-FFF2-40B4-BE49-F238E27FC236}">
                <a16:creationId xmlns:a16="http://schemas.microsoft.com/office/drawing/2014/main" id="{65787AC7-350E-8CDC-DBE4-A31B9F76EE56}"/>
              </a:ext>
            </a:extLst>
          </p:cNvPr>
          <p:cNvSpPr>
            <a:spLocks noChangeArrowheads="1"/>
          </p:cNvSpPr>
          <p:nvPr/>
        </p:nvSpPr>
        <p:spPr bwMode="auto">
          <a:xfrm>
            <a:off x="3383801" y="4727651"/>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5" name="Oval 217">
            <a:extLst>
              <a:ext uri="{FF2B5EF4-FFF2-40B4-BE49-F238E27FC236}">
                <a16:creationId xmlns:a16="http://schemas.microsoft.com/office/drawing/2014/main" id="{9149EF1C-8E8D-7E46-3E3C-4C999710E9CC}"/>
              </a:ext>
            </a:extLst>
          </p:cNvPr>
          <p:cNvSpPr>
            <a:spLocks noChangeArrowheads="1"/>
          </p:cNvSpPr>
          <p:nvPr/>
        </p:nvSpPr>
        <p:spPr bwMode="auto">
          <a:xfrm>
            <a:off x="3280480" y="4707374"/>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6" name="Oval 218">
            <a:extLst>
              <a:ext uri="{FF2B5EF4-FFF2-40B4-BE49-F238E27FC236}">
                <a16:creationId xmlns:a16="http://schemas.microsoft.com/office/drawing/2014/main" id="{CAA46FF1-3F23-94E9-D892-7DB69F6477EB}"/>
              </a:ext>
            </a:extLst>
          </p:cNvPr>
          <p:cNvSpPr>
            <a:spLocks noChangeArrowheads="1"/>
          </p:cNvSpPr>
          <p:nvPr/>
        </p:nvSpPr>
        <p:spPr bwMode="auto">
          <a:xfrm>
            <a:off x="3259105" y="4707374"/>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7" name="Oval 219">
            <a:extLst>
              <a:ext uri="{FF2B5EF4-FFF2-40B4-BE49-F238E27FC236}">
                <a16:creationId xmlns:a16="http://schemas.microsoft.com/office/drawing/2014/main" id="{0E7ECC8D-7DDD-4360-0D2D-F04C324572AB}"/>
              </a:ext>
            </a:extLst>
          </p:cNvPr>
          <p:cNvSpPr>
            <a:spLocks noChangeArrowheads="1"/>
          </p:cNvSpPr>
          <p:nvPr/>
        </p:nvSpPr>
        <p:spPr bwMode="auto">
          <a:xfrm>
            <a:off x="3280480" y="4649133"/>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8" name="Oval 220">
            <a:extLst>
              <a:ext uri="{FF2B5EF4-FFF2-40B4-BE49-F238E27FC236}">
                <a16:creationId xmlns:a16="http://schemas.microsoft.com/office/drawing/2014/main" id="{DF4E4E89-AF63-93E8-2816-FBCD537012AB}"/>
              </a:ext>
            </a:extLst>
          </p:cNvPr>
          <p:cNvSpPr>
            <a:spLocks noChangeArrowheads="1"/>
          </p:cNvSpPr>
          <p:nvPr/>
        </p:nvSpPr>
        <p:spPr bwMode="auto">
          <a:xfrm>
            <a:off x="3939594" y="4649133"/>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59" name="Oval 221">
            <a:extLst>
              <a:ext uri="{FF2B5EF4-FFF2-40B4-BE49-F238E27FC236}">
                <a16:creationId xmlns:a16="http://schemas.microsoft.com/office/drawing/2014/main" id="{BEA29472-4CA7-775A-0E6C-95CBE9C7C4EE}"/>
              </a:ext>
            </a:extLst>
          </p:cNvPr>
          <p:cNvSpPr>
            <a:spLocks noChangeArrowheads="1"/>
          </p:cNvSpPr>
          <p:nvPr/>
        </p:nvSpPr>
        <p:spPr bwMode="auto">
          <a:xfrm>
            <a:off x="3424772" y="4608373"/>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60" name="Oval 222">
            <a:extLst>
              <a:ext uri="{FF2B5EF4-FFF2-40B4-BE49-F238E27FC236}">
                <a16:creationId xmlns:a16="http://schemas.microsoft.com/office/drawing/2014/main" id="{345375DF-9F5C-ED02-2D1C-C1EA7992100D}"/>
              </a:ext>
            </a:extLst>
          </p:cNvPr>
          <p:cNvSpPr>
            <a:spLocks noChangeArrowheads="1"/>
          </p:cNvSpPr>
          <p:nvPr/>
        </p:nvSpPr>
        <p:spPr bwMode="auto">
          <a:xfrm>
            <a:off x="3569065" y="4490392"/>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61" name="Oval 223">
            <a:extLst>
              <a:ext uri="{FF2B5EF4-FFF2-40B4-BE49-F238E27FC236}">
                <a16:creationId xmlns:a16="http://schemas.microsoft.com/office/drawing/2014/main" id="{7C7A42FC-5BD4-CEC8-FAED-742D37FB35D8}"/>
              </a:ext>
            </a:extLst>
          </p:cNvPr>
          <p:cNvSpPr>
            <a:spLocks noChangeArrowheads="1"/>
          </p:cNvSpPr>
          <p:nvPr/>
        </p:nvSpPr>
        <p:spPr bwMode="auto">
          <a:xfrm>
            <a:off x="3032869" y="4292597"/>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62" name="Oval 224">
            <a:extLst>
              <a:ext uri="{FF2B5EF4-FFF2-40B4-BE49-F238E27FC236}">
                <a16:creationId xmlns:a16="http://schemas.microsoft.com/office/drawing/2014/main" id="{6A7C80C6-052A-4A72-6E75-809B8850A904}"/>
              </a:ext>
            </a:extLst>
          </p:cNvPr>
          <p:cNvSpPr>
            <a:spLocks noChangeArrowheads="1"/>
          </p:cNvSpPr>
          <p:nvPr/>
        </p:nvSpPr>
        <p:spPr bwMode="auto">
          <a:xfrm>
            <a:off x="3218132" y="4135355"/>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63" name="Oval 227">
            <a:extLst>
              <a:ext uri="{FF2B5EF4-FFF2-40B4-BE49-F238E27FC236}">
                <a16:creationId xmlns:a16="http://schemas.microsoft.com/office/drawing/2014/main" id="{F13C43AF-2BFB-E654-F446-764C5C4EE33B}"/>
              </a:ext>
            </a:extLst>
          </p:cNvPr>
          <p:cNvSpPr>
            <a:spLocks noChangeArrowheads="1"/>
          </p:cNvSpPr>
          <p:nvPr/>
        </p:nvSpPr>
        <p:spPr bwMode="auto">
          <a:xfrm>
            <a:off x="3362425" y="4036356"/>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64" name="Oval 228">
            <a:extLst>
              <a:ext uri="{FF2B5EF4-FFF2-40B4-BE49-F238E27FC236}">
                <a16:creationId xmlns:a16="http://schemas.microsoft.com/office/drawing/2014/main" id="{9CAFE8AF-6211-5E81-54B6-CBF9A13A6E26}"/>
              </a:ext>
            </a:extLst>
          </p:cNvPr>
          <p:cNvSpPr>
            <a:spLocks noChangeArrowheads="1"/>
          </p:cNvSpPr>
          <p:nvPr/>
        </p:nvSpPr>
        <p:spPr bwMode="auto">
          <a:xfrm>
            <a:off x="3218132" y="3937560"/>
            <a:ext cx="144000" cy="144000"/>
          </a:xfrm>
          <a:prstGeom prst="ellipse">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2400">
              <a:latin typeface="Arial" panose="020B0604020202020204" pitchFamily="34" charset="0"/>
              <a:ea typeface="Arial Unicode MS" panose="020B0604020202020204" pitchFamily="50" charset="-128"/>
              <a:cs typeface="Arial" panose="020B0604020202020204" pitchFamily="34" charset="0"/>
            </a:endParaRPr>
          </a:p>
        </p:txBody>
      </p:sp>
      <p:sp>
        <p:nvSpPr>
          <p:cNvPr id="67" name="Oval 233">
            <a:extLst>
              <a:ext uri="{FF2B5EF4-FFF2-40B4-BE49-F238E27FC236}">
                <a16:creationId xmlns:a16="http://schemas.microsoft.com/office/drawing/2014/main" id="{79C502AB-D6F5-C21C-15EF-0B13F8D3CBBF}"/>
              </a:ext>
            </a:extLst>
          </p:cNvPr>
          <p:cNvSpPr>
            <a:spLocks noChangeArrowheads="1"/>
          </p:cNvSpPr>
          <p:nvPr/>
        </p:nvSpPr>
        <p:spPr bwMode="auto">
          <a:xfrm>
            <a:off x="3879176" y="2969746"/>
            <a:ext cx="144000" cy="144000"/>
          </a:xfrm>
          <a:prstGeom prst="ellipse">
            <a:avLst/>
          </a:pr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Arial" panose="020B0604020202020204" pitchFamily="34" charset="0"/>
              <a:ea typeface="Arial Unicode MS" panose="020B0604020202020204" pitchFamily="50" charset="-128"/>
              <a:cs typeface="Arial" panose="020B0604020202020204" pitchFamily="34" charset="0"/>
            </a:endParaRPr>
          </a:p>
        </p:txBody>
      </p:sp>
      <p:sp>
        <p:nvSpPr>
          <p:cNvPr id="68" name="Oval 235">
            <a:extLst>
              <a:ext uri="{FF2B5EF4-FFF2-40B4-BE49-F238E27FC236}">
                <a16:creationId xmlns:a16="http://schemas.microsoft.com/office/drawing/2014/main" id="{918D3F0D-8515-8A85-EE48-45689DBDE4A6}"/>
              </a:ext>
            </a:extLst>
          </p:cNvPr>
          <p:cNvSpPr>
            <a:spLocks noChangeArrowheads="1"/>
          </p:cNvSpPr>
          <p:nvPr/>
        </p:nvSpPr>
        <p:spPr bwMode="auto">
          <a:xfrm>
            <a:off x="3840603" y="2585234"/>
            <a:ext cx="144000" cy="144000"/>
          </a:xfrm>
          <a:prstGeom prst="ellipse">
            <a:avLst/>
          </a:prstGeom>
          <a:noFill/>
          <a:ln w="12700">
            <a:solidFill>
              <a:schemeClr val="tx1"/>
            </a:solidFill>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ja-JP" altLang="en-US" sz="2400">
              <a:solidFill>
                <a:schemeClr val="tx1"/>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69" name="Rectangle 247">
            <a:extLst>
              <a:ext uri="{FF2B5EF4-FFF2-40B4-BE49-F238E27FC236}">
                <a16:creationId xmlns:a16="http://schemas.microsoft.com/office/drawing/2014/main" id="{C7BCC687-A02F-9C05-7DF6-2B1701A5E426}"/>
              </a:ext>
            </a:extLst>
          </p:cNvPr>
          <p:cNvSpPr>
            <a:spLocks noChangeArrowheads="1"/>
          </p:cNvSpPr>
          <p:nvPr/>
        </p:nvSpPr>
        <p:spPr bwMode="auto">
          <a:xfrm>
            <a:off x="2929135" y="5719246"/>
            <a:ext cx="132191"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0</a:t>
            </a:r>
            <a:endParaRPr kumimoji="0" lang="ja-JP" altLang="ja-JP" sz="1400">
              <a:ea typeface="Arial Unicode MS" panose="020B0604020202020204" pitchFamily="50" charset="-128"/>
              <a:cs typeface="Arial" panose="020B0604020202020204" pitchFamily="34" charset="0"/>
            </a:endParaRPr>
          </a:p>
        </p:txBody>
      </p:sp>
      <p:sp>
        <p:nvSpPr>
          <p:cNvPr id="70" name="Rectangle 248">
            <a:extLst>
              <a:ext uri="{FF2B5EF4-FFF2-40B4-BE49-F238E27FC236}">
                <a16:creationId xmlns:a16="http://schemas.microsoft.com/office/drawing/2014/main" id="{99C39D30-E9B4-BAB8-A990-DA99039DD1EC}"/>
              </a:ext>
            </a:extLst>
          </p:cNvPr>
          <p:cNvSpPr>
            <a:spLocks noChangeArrowheads="1"/>
          </p:cNvSpPr>
          <p:nvPr/>
        </p:nvSpPr>
        <p:spPr bwMode="auto">
          <a:xfrm>
            <a:off x="3659505" y="5719246"/>
            <a:ext cx="445754"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20</a:t>
            </a:r>
            <a:endParaRPr kumimoji="0" lang="ja-JP" altLang="ja-JP" sz="1400">
              <a:ea typeface="Arial Unicode MS" panose="020B0604020202020204" pitchFamily="50" charset="-128"/>
              <a:cs typeface="Arial" panose="020B0604020202020204" pitchFamily="34" charset="0"/>
            </a:endParaRPr>
          </a:p>
        </p:txBody>
      </p:sp>
      <p:sp>
        <p:nvSpPr>
          <p:cNvPr id="71" name="Rectangle 249">
            <a:extLst>
              <a:ext uri="{FF2B5EF4-FFF2-40B4-BE49-F238E27FC236}">
                <a16:creationId xmlns:a16="http://schemas.microsoft.com/office/drawing/2014/main" id="{20435242-41AD-5B6E-4975-4CB36F47B57F}"/>
              </a:ext>
            </a:extLst>
          </p:cNvPr>
          <p:cNvSpPr>
            <a:spLocks noChangeArrowheads="1"/>
          </p:cNvSpPr>
          <p:nvPr/>
        </p:nvSpPr>
        <p:spPr bwMode="auto">
          <a:xfrm>
            <a:off x="4529916" y="5719246"/>
            <a:ext cx="396576"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40</a:t>
            </a:r>
            <a:endParaRPr kumimoji="0" lang="ja-JP" altLang="ja-JP" sz="1400">
              <a:ea typeface="Arial Unicode MS" panose="020B0604020202020204" pitchFamily="50" charset="-128"/>
              <a:cs typeface="Arial" panose="020B0604020202020204" pitchFamily="34" charset="0"/>
            </a:endParaRPr>
          </a:p>
        </p:txBody>
      </p:sp>
      <p:sp>
        <p:nvSpPr>
          <p:cNvPr id="72" name="Rectangle 250">
            <a:extLst>
              <a:ext uri="{FF2B5EF4-FFF2-40B4-BE49-F238E27FC236}">
                <a16:creationId xmlns:a16="http://schemas.microsoft.com/office/drawing/2014/main" id="{C18045B5-C4AE-1AB0-F52E-7A4B0B75B090}"/>
              </a:ext>
            </a:extLst>
          </p:cNvPr>
          <p:cNvSpPr>
            <a:spLocks noChangeArrowheads="1"/>
          </p:cNvSpPr>
          <p:nvPr/>
        </p:nvSpPr>
        <p:spPr bwMode="auto">
          <a:xfrm>
            <a:off x="5328662" y="5719246"/>
            <a:ext cx="417952"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60</a:t>
            </a:r>
            <a:endParaRPr kumimoji="0" lang="ja-JP" altLang="ja-JP" sz="1400">
              <a:ea typeface="Arial Unicode MS" panose="020B0604020202020204" pitchFamily="50" charset="-128"/>
              <a:cs typeface="Arial" panose="020B0604020202020204" pitchFamily="34" charset="0"/>
            </a:endParaRPr>
          </a:p>
        </p:txBody>
      </p:sp>
      <p:sp>
        <p:nvSpPr>
          <p:cNvPr id="73" name="Rectangle 251">
            <a:extLst>
              <a:ext uri="{FF2B5EF4-FFF2-40B4-BE49-F238E27FC236}">
                <a16:creationId xmlns:a16="http://schemas.microsoft.com/office/drawing/2014/main" id="{A9568810-969F-98A9-29F0-A1750A26D03F}"/>
              </a:ext>
            </a:extLst>
          </p:cNvPr>
          <p:cNvSpPr>
            <a:spLocks noChangeArrowheads="1"/>
          </p:cNvSpPr>
          <p:nvPr/>
        </p:nvSpPr>
        <p:spPr bwMode="auto">
          <a:xfrm>
            <a:off x="6173039" y="5719246"/>
            <a:ext cx="316410"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80</a:t>
            </a:r>
            <a:endParaRPr kumimoji="0" lang="ja-JP" altLang="ja-JP" sz="1400">
              <a:ea typeface="Arial Unicode MS" panose="020B0604020202020204" pitchFamily="50" charset="-128"/>
              <a:cs typeface="Arial" panose="020B0604020202020204" pitchFamily="34" charset="0"/>
            </a:endParaRPr>
          </a:p>
        </p:txBody>
      </p:sp>
      <p:sp>
        <p:nvSpPr>
          <p:cNvPr id="74" name="Rectangle 252">
            <a:extLst>
              <a:ext uri="{FF2B5EF4-FFF2-40B4-BE49-F238E27FC236}">
                <a16:creationId xmlns:a16="http://schemas.microsoft.com/office/drawing/2014/main" id="{7269459F-4C0E-38EE-600F-A05CAC149CB9}"/>
              </a:ext>
            </a:extLst>
          </p:cNvPr>
          <p:cNvSpPr>
            <a:spLocks noChangeArrowheads="1"/>
          </p:cNvSpPr>
          <p:nvPr/>
        </p:nvSpPr>
        <p:spPr bwMode="auto">
          <a:xfrm>
            <a:off x="6915874" y="5719246"/>
            <a:ext cx="485147"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100</a:t>
            </a:r>
            <a:endParaRPr kumimoji="0" lang="ja-JP" altLang="ja-JP" sz="1400">
              <a:ea typeface="Arial Unicode MS" panose="020B0604020202020204" pitchFamily="50" charset="-128"/>
              <a:cs typeface="Arial" panose="020B0604020202020204" pitchFamily="34" charset="0"/>
            </a:endParaRPr>
          </a:p>
        </p:txBody>
      </p:sp>
      <p:sp>
        <p:nvSpPr>
          <p:cNvPr id="75" name="Rectangle 253">
            <a:extLst>
              <a:ext uri="{FF2B5EF4-FFF2-40B4-BE49-F238E27FC236}">
                <a16:creationId xmlns:a16="http://schemas.microsoft.com/office/drawing/2014/main" id="{42F6B151-C4F1-401D-265C-5155C62DE913}"/>
              </a:ext>
            </a:extLst>
          </p:cNvPr>
          <p:cNvSpPr>
            <a:spLocks noChangeArrowheads="1"/>
          </p:cNvSpPr>
          <p:nvPr/>
        </p:nvSpPr>
        <p:spPr bwMode="auto">
          <a:xfrm>
            <a:off x="7738874" y="5719246"/>
            <a:ext cx="596118"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120</a:t>
            </a:r>
            <a:endParaRPr kumimoji="0" lang="ja-JP" altLang="ja-JP" sz="1400">
              <a:ea typeface="Arial Unicode MS" panose="020B0604020202020204" pitchFamily="50" charset="-128"/>
              <a:cs typeface="Arial" panose="020B0604020202020204" pitchFamily="34" charset="0"/>
            </a:endParaRPr>
          </a:p>
        </p:txBody>
      </p:sp>
      <p:sp>
        <p:nvSpPr>
          <p:cNvPr id="76" name="Rectangle 261">
            <a:extLst>
              <a:ext uri="{FF2B5EF4-FFF2-40B4-BE49-F238E27FC236}">
                <a16:creationId xmlns:a16="http://schemas.microsoft.com/office/drawing/2014/main" id="{D47BED2B-70F0-7D1F-545B-A81773642CE6}"/>
              </a:ext>
            </a:extLst>
          </p:cNvPr>
          <p:cNvSpPr>
            <a:spLocks noChangeArrowheads="1"/>
          </p:cNvSpPr>
          <p:nvPr/>
        </p:nvSpPr>
        <p:spPr bwMode="auto">
          <a:xfrm>
            <a:off x="2632575" y="5450888"/>
            <a:ext cx="132191"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0</a:t>
            </a:r>
            <a:endParaRPr kumimoji="0" lang="ja-JP" altLang="ja-JP" sz="1400">
              <a:ea typeface="Arial Unicode MS" panose="020B0604020202020204" pitchFamily="50" charset="-128"/>
              <a:cs typeface="Arial" panose="020B0604020202020204" pitchFamily="34" charset="0"/>
            </a:endParaRPr>
          </a:p>
        </p:txBody>
      </p:sp>
      <p:sp>
        <p:nvSpPr>
          <p:cNvPr id="77" name="Rectangle 262">
            <a:extLst>
              <a:ext uri="{FF2B5EF4-FFF2-40B4-BE49-F238E27FC236}">
                <a16:creationId xmlns:a16="http://schemas.microsoft.com/office/drawing/2014/main" id="{529CD699-CEA8-8C61-B0C2-458D5C8B68E6}"/>
              </a:ext>
            </a:extLst>
          </p:cNvPr>
          <p:cNvSpPr>
            <a:spLocks noChangeArrowheads="1"/>
          </p:cNvSpPr>
          <p:nvPr/>
        </p:nvSpPr>
        <p:spPr bwMode="auto">
          <a:xfrm>
            <a:off x="2305773" y="4598336"/>
            <a:ext cx="504028"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100</a:t>
            </a:r>
            <a:endParaRPr kumimoji="0" lang="ja-JP" altLang="ja-JP" sz="1400">
              <a:ea typeface="Arial Unicode MS" panose="020B0604020202020204" pitchFamily="50" charset="-128"/>
              <a:cs typeface="Arial" panose="020B0604020202020204" pitchFamily="34" charset="0"/>
            </a:endParaRPr>
          </a:p>
        </p:txBody>
      </p:sp>
      <p:sp>
        <p:nvSpPr>
          <p:cNvPr id="78" name="Rectangle 263">
            <a:extLst>
              <a:ext uri="{FF2B5EF4-FFF2-40B4-BE49-F238E27FC236}">
                <a16:creationId xmlns:a16="http://schemas.microsoft.com/office/drawing/2014/main" id="{5720124F-A02B-A3D2-696E-AB6438F3FE4F}"/>
              </a:ext>
            </a:extLst>
          </p:cNvPr>
          <p:cNvSpPr>
            <a:spLocks noChangeArrowheads="1"/>
          </p:cNvSpPr>
          <p:nvPr/>
        </p:nvSpPr>
        <p:spPr bwMode="auto">
          <a:xfrm>
            <a:off x="2307488" y="3786318"/>
            <a:ext cx="472668"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200</a:t>
            </a:r>
            <a:endParaRPr kumimoji="0" lang="ja-JP" altLang="ja-JP" sz="1400">
              <a:ea typeface="Arial Unicode MS" panose="020B0604020202020204" pitchFamily="50" charset="-128"/>
              <a:cs typeface="Arial" panose="020B0604020202020204" pitchFamily="34" charset="0"/>
            </a:endParaRPr>
          </a:p>
        </p:txBody>
      </p:sp>
      <p:sp>
        <p:nvSpPr>
          <p:cNvPr id="79" name="Rectangle 264">
            <a:extLst>
              <a:ext uri="{FF2B5EF4-FFF2-40B4-BE49-F238E27FC236}">
                <a16:creationId xmlns:a16="http://schemas.microsoft.com/office/drawing/2014/main" id="{B2BA0779-4CCA-0746-EC22-4207F2A300B5}"/>
              </a:ext>
            </a:extLst>
          </p:cNvPr>
          <p:cNvSpPr>
            <a:spLocks noChangeArrowheads="1"/>
          </p:cNvSpPr>
          <p:nvPr/>
        </p:nvSpPr>
        <p:spPr bwMode="auto">
          <a:xfrm>
            <a:off x="2306255" y="2969746"/>
            <a:ext cx="530301"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300</a:t>
            </a:r>
            <a:endParaRPr kumimoji="0" lang="ja-JP" altLang="ja-JP" sz="1400">
              <a:ea typeface="Arial Unicode MS" panose="020B0604020202020204" pitchFamily="50" charset="-128"/>
              <a:cs typeface="Arial" panose="020B0604020202020204" pitchFamily="34" charset="0"/>
            </a:endParaRPr>
          </a:p>
        </p:txBody>
      </p:sp>
      <p:sp>
        <p:nvSpPr>
          <p:cNvPr id="80" name="Rectangle 265">
            <a:extLst>
              <a:ext uri="{FF2B5EF4-FFF2-40B4-BE49-F238E27FC236}">
                <a16:creationId xmlns:a16="http://schemas.microsoft.com/office/drawing/2014/main" id="{4FEFDD32-ECEE-D959-9CCA-223F32273C47}"/>
              </a:ext>
            </a:extLst>
          </p:cNvPr>
          <p:cNvSpPr>
            <a:spLocks noChangeArrowheads="1"/>
          </p:cNvSpPr>
          <p:nvPr/>
        </p:nvSpPr>
        <p:spPr bwMode="auto">
          <a:xfrm>
            <a:off x="2306255" y="2129543"/>
            <a:ext cx="530301"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400</a:t>
            </a:r>
            <a:endParaRPr kumimoji="0" lang="ja-JP" altLang="ja-JP" sz="1400">
              <a:ea typeface="Arial Unicode MS" panose="020B0604020202020204" pitchFamily="50" charset="-128"/>
              <a:cs typeface="Arial" panose="020B0604020202020204" pitchFamily="34" charset="0"/>
            </a:endParaRPr>
          </a:p>
        </p:txBody>
      </p:sp>
      <p:sp>
        <p:nvSpPr>
          <p:cNvPr id="81" name="Rectangle 266">
            <a:extLst>
              <a:ext uri="{FF2B5EF4-FFF2-40B4-BE49-F238E27FC236}">
                <a16:creationId xmlns:a16="http://schemas.microsoft.com/office/drawing/2014/main" id="{A8573E6E-3D82-CCCE-782B-16BA32DE1BF2}"/>
              </a:ext>
            </a:extLst>
          </p:cNvPr>
          <p:cNvSpPr>
            <a:spLocks noChangeArrowheads="1"/>
          </p:cNvSpPr>
          <p:nvPr/>
        </p:nvSpPr>
        <p:spPr bwMode="auto">
          <a:xfrm>
            <a:off x="2306256" y="1378276"/>
            <a:ext cx="530300" cy="34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a:ea typeface="Arial Unicode MS" panose="020B0604020202020204" pitchFamily="50" charset="-128"/>
                <a:cs typeface="Arial" panose="020B0604020202020204" pitchFamily="34" charset="0"/>
              </a:rPr>
              <a:t>500</a:t>
            </a:r>
            <a:endParaRPr kumimoji="0" lang="ja-JP" altLang="ja-JP" sz="1400">
              <a:ea typeface="Arial Unicode MS" panose="020B0604020202020204" pitchFamily="50" charset="-128"/>
              <a:cs typeface="Arial" panose="020B0604020202020204" pitchFamily="34" charset="0"/>
            </a:endParaRPr>
          </a:p>
        </p:txBody>
      </p:sp>
      <p:sp>
        <p:nvSpPr>
          <p:cNvPr id="82" name="Rectangle 302">
            <a:extLst>
              <a:ext uri="{FF2B5EF4-FFF2-40B4-BE49-F238E27FC236}">
                <a16:creationId xmlns:a16="http://schemas.microsoft.com/office/drawing/2014/main" id="{436CCCCF-68BC-D27B-6EE4-68D744C81BCF}"/>
              </a:ext>
            </a:extLst>
          </p:cNvPr>
          <p:cNvSpPr>
            <a:spLocks noChangeArrowheads="1"/>
          </p:cNvSpPr>
          <p:nvPr/>
        </p:nvSpPr>
        <p:spPr bwMode="auto">
          <a:xfrm>
            <a:off x="5869383" y="5045845"/>
            <a:ext cx="1679088" cy="27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ja-JP" dirty="0">
                <a:ea typeface="Arial Unicode MS" panose="020B0604020202020204" pitchFamily="50" charset="-128"/>
                <a:cs typeface="Arial" panose="020B0604020202020204" pitchFamily="34" charset="0"/>
              </a:rPr>
              <a:t>Citra</a:t>
            </a:r>
            <a:endParaRPr kumimoji="0" lang="ja-JP" altLang="ja-JP" sz="2000">
              <a:ea typeface="Arial Unicode MS" panose="020B0604020202020204" pitchFamily="50" charset="-128"/>
              <a:cs typeface="Arial" panose="020B0604020202020204" pitchFamily="34" charset="0"/>
            </a:endParaRPr>
          </a:p>
        </p:txBody>
      </p:sp>
      <p:sp>
        <p:nvSpPr>
          <p:cNvPr id="84" name="Rectangle 329">
            <a:extLst>
              <a:ext uri="{FF2B5EF4-FFF2-40B4-BE49-F238E27FC236}">
                <a16:creationId xmlns:a16="http://schemas.microsoft.com/office/drawing/2014/main" id="{4632E6E4-87B4-EF22-847D-ABED1F0F9E3E}"/>
              </a:ext>
            </a:extLst>
          </p:cNvPr>
          <p:cNvSpPr>
            <a:spLocks noChangeArrowheads="1"/>
          </p:cNvSpPr>
          <p:nvPr/>
        </p:nvSpPr>
        <p:spPr bwMode="auto">
          <a:xfrm>
            <a:off x="4070144" y="2867460"/>
            <a:ext cx="1865658" cy="306467"/>
          </a:xfrm>
          <a:prstGeom prst="roundRect">
            <a:avLst/>
          </a:prstGeom>
          <a:noFill/>
          <a:ln w="9525">
            <a:noFill/>
            <a:miter lim="800000"/>
            <a:headEnd/>
            <a:tailEnd/>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ja-JP" dirty="0">
                <a:ea typeface="Arial Unicode MS" panose="020B0604020202020204" pitchFamily="50" charset="-128"/>
                <a:cs typeface="Arial" panose="020B0604020202020204" pitchFamily="34" charset="0"/>
              </a:rPr>
              <a:t>Nelson</a:t>
            </a:r>
            <a:r>
              <a:rPr lang="ja-JP" altLang="en-US" dirty="0">
                <a:ea typeface="Arial Unicode MS" panose="020B0604020202020204" pitchFamily="50" charset="-128"/>
                <a:cs typeface="Arial" panose="020B0604020202020204" pitchFamily="34" charset="0"/>
              </a:rPr>
              <a:t> </a:t>
            </a:r>
            <a:r>
              <a:rPr lang="en-US" altLang="ja-JP" dirty="0">
                <a:ea typeface="Arial Unicode MS" panose="020B0604020202020204" pitchFamily="50" charset="-128"/>
                <a:cs typeface="Arial" panose="020B0604020202020204" pitchFamily="34" charset="0"/>
              </a:rPr>
              <a:t>Sauvin</a:t>
            </a:r>
            <a:endParaRPr kumimoji="0" lang="ja-JP" altLang="ja-JP" sz="2000" dirty="0">
              <a:ea typeface="Arial Unicode MS" panose="020B0604020202020204" pitchFamily="50" charset="-128"/>
              <a:cs typeface="Arial" panose="020B0604020202020204" pitchFamily="34" charset="0"/>
            </a:endParaRPr>
          </a:p>
        </p:txBody>
      </p:sp>
      <p:sp>
        <p:nvSpPr>
          <p:cNvPr id="85" name="Rectangle 330">
            <a:extLst>
              <a:ext uri="{FF2B5EF4-FFF2-40B4-BE49-F238E27FC236}">
                <a16:creationId xmlns:a16="http://schemas.microsoft.com/office/drawing/2014/main" id="{70A2EC9D-A927-35E1-FFB1-5E5DACDDEBE5}"/>
              </a:ext>
            </a:extLst>
          </p:cNvPr>
          <p:cNvSpPr>
            <a:spLocks noChangeArrowheads="1"/>
          </p:cNvSpPr>
          <p:nvPr/>
        </p:nvSpPr>
        <p:spPr bwMode="auto">
          <a:xfrm>
            <a:off x="4024741" y="2478727"/>
            <a:ext cx="1700388" cy="306467"/>
          </a:xfrm>
          <a:prstGeom prst="round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ja-JP" dirty="0">
                <a:ea typeface="Arial Unicode MS" panose="020B0604020202020204" pitchFamily="50" charset="-128"/>
                <a:cs typeface="Arial" panose="020B0604020202020204" pitchFamily="34" charset="0"/>
              </a:rPr>
              <a:t>Halletau</a:t>
            </a:r>
            <a:r>
              <a:rPr lang="ja-JP" altLang="en-US" dirty="0">
                <a:ea typeface="Arial Unicode MS" panose="020B0604020202020204" pitchFamily="50" charset="-128"/>
                <a:cs typeface="Arial" panose="020B0604020202020204" pitchFamily="34" charset="0"/>
              </a:rPr>
              <a:t> </a:t>
            </a:r>
            <a:r>
              <a:rPr lang="en-US" altLang="ja-JP" dirty="0">
                <a:ea typeface="Arial Unicode MS" panose="020B0604020202020204" pitchFamily="50" charset="-128"/>
                <a:cs typeface="Arial" panose="020B0604020202020204" pitchFamily="34" charset="0"/>
              </a:rPr>
              <a:t>Blanc</a:t>
            </a:r>
            <a:endParaRPr kumimoji="0" lang="ja-JP" altLang="ja-JP" sz="2000" dirty="0">
              <a:ea typeface="Arial Unicode MS" panose="020B0604020202020204" pitchFamily="50" charset="-128"/>
              <a:cs typeface="Arial" panose="020B0604020202020204" pitchFamily="34" charset="0"/>
            </a:endParaRPr>
          </a:p>
        </p:txBody>
      </p:sp>
      <p:cxnSp>
        <p:nvCxnSpPr>
          <p:cNvPr id="87" name="直線コネクタ 86">
            <a:extLst>
              <a:ext uri="{FF2B5EF4-FFF2-40B4-BE49-F238E27FC236}">
                <a16:creationId xmlns:a16="http://schemas.microsoft.com/office/drawing/2014/main" id="{D5B1E332-5703-D2CE-2537-7EC6E1C06E7D}"/>
              </a:ext>
            </a:extLst>
          </p:cNvPr>
          <p:cNvCxnSpPr/>
          <p:nvPr/>
        </p:nvCxnSpPr>
        <p:spPr>
          <a:xfrm>
            <a:off x="2996503" y="1352659"/>
            <a:ext cx="268" cy="4191931"/>
          </a:xfrm>
          <a:prstGeom prst="line">
            <a:avLst/>
          </a:prstGeom>
          <a:ln w="19050"/>
        </p:spPr>
        <p:style>
          <a:lnRef idx="1">
            <a:schemeClr val="dk1"/>
          </a:lnRef>
          <a:fillRef idx="0">
            <a:schemeClr val="dk1"/>
          </a:fillRef>
          <a:effectRef idx="0">
            <a:schemeClr val="dk1"/>
          </a:effectRef>
          <a:fontRef idx="minor">
            <a:schemeClr val="tx1"/>
          </a:fontRef>
        </p:style>
      </p:cxnSp>
      <p:sp>
        <p:nvSpPr>
          <p:cNvPr id="88" name="Rectangle 300">
            <a:extLst>
              <a:ext uri="{FF2B5EF4-FFF2-40B4-BE49-F238E27FC236}">
                <a16:creationId xmlns:a16="http://schemas.microsoft.com/office/drawing/2014/main" id="{E4BC9711-25B2-F32B-FEA7-23CB774B5173}"/>
              </a:ext>
            </a:extLst>
          </p:cNvPr>
          <p:cNvSpPr>
            <a:spLocks noChangeArrowheads="1"/>
          </p:cNvSpPr>
          <p:nvPr/>
        </p:nvSpPr>
        <p:spPr bwMode="auto">
          <a:xfrm>
            <a:off x="7496845" y="4528591"/>
            <a:ext cx="1734736" cy="354189"/>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vert="horz" wrap="none" lIns="0" tIns="0" rIns="0" bIns="0" numCol="1" anchor="ctr" anchorCtr="1"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2000" b="1" dirty="0">
                <a:ea typeface="Arial Unicode MS" panose="020B0604020202020204" pitchFamily="50" charset="-128"/>
                <a:cs typeface="Arial" panose="020B0604020202020204" pitchFamily="34" charset="0"/>
              </a:rPr>
              <a:t>Furano Magical</a:t>
            </a:r>
            <a:endParaRPr kumimoji="0" lang="ja-JP" altLang="ja-JP" sz="2000" b="1" dirty="0">
              <a:ea typeface="Arial Unicode MS" panose="020B0604020202020204" pitchFamily="50" charset="-128"/>
              <a:cs typeface="Arial" panose="020B0604020202020204" pitchFamily="34" charset="0"/>
            </a:endParaRPr>
          </a:p>
        </p:txBody>
      </p:sp>
      <p:cxnSp>
        <p:nvCxnSpPr>
          <p:cNvPr id="90" name="直線コネクタ 89">
            <a:extLst>
              <a:ext uri="{FF2B5EF4-FFF2-40B4-BE49-F238E27FC236}">
                <a16:creationId xmlns:a16="http://schemas.microsoft.com/office/drawing/2014/main" id="{C18E9AFE-0059-45B9-46F3-A4027A82F8F8}"/>
              </a:ext>
            </a:extLst>
          </p:cNvPr>
          <p:cNvCxnSpPr>
            <a:cxnSpLocks/>
          </p:cNvCxnSpPr>
          <p:nvPr/>
        </p:nvCxnSpPr>
        <p:spPr>
          <a:xfrm flipH="1">
            <a:off x="3016108" y="5497056"/>
            <a:ext cx="5696782" cy="1092"/>
          </a:xfrm>
          <a:prstGeom prst="line">
            <a:avLst/>
          </a:prstGeom>
        </p:spPr>
        <p:style>
          <a:lnRef idx="1">
            <a:schemeClr val="dk1"/>
          </a:lnRef>
          <a:fillRef idx="0">
            <a:schemeClr val="dk1"/>
          </a:fillRef>
          <a:effectRef idx="0">
            <a:schemeClr val="dk1"/>
          </a:effectRef>
          <a:fontRef idx="minor">
            <a:schemeClr val="tx1"/>
          </a:fontRef>
        </p:style>
      </p:cxnSp>
      <p:sp>
        <p:nvSpPr>
          <p:cNvPr id="93" name="円/楕円 21">
            <a:extLst>
              <a:ext uri="{FF2B5EF4-FFF2-40B4-BE49-F238E27FC236}">
                <a16:creationId xmlns:a16="http://schemas.microsoft.com/office/drawing/2014/main" id="{422E597E-4F9A-4451-A344-1ADE424BE63C}"/>
              </a:ext>
            </a:extLst>
          </p:cNvPr>
          <p:cNvSpPr/>
          <p:nvPr/>
        </p:nvSpPr>
        <p:spPr>
          <a:xfrm>
            <a:off x="10824695" y="2732617"/>
            <a:ext cx="39950" cy="115680"/>
          </a:xfrm>
          <a:prstGeom prst="ellipse">
            <a:avLst/>
          </a:prstGeom>
          <a:gradFill flip="none" rotWithShape="1">
            <a:gsLst>
              <a:gs pos="0">
                <a:srgbClr val="FFFF00"/>
              </a:gs>
              <a:gs pos="73000">
                <a:schemeClr val="bg1"/>
              </a:gs>
              <a:gs pos="100000">
                <a:schemeClr val="bg1"/>
              </a:gs>
            </a:gsLst>
            <a:lin ang="5400000" scaled="1"/>
            <a:tileRect/>
          </a:gradFill>
          <a:ln>
            <a:noFill/>
          </a:ln>
          <a:effectLst>
            <a:softEdge rad="596900"/>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solidFill>
                <a:schemeClr val="tx1"/>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01" name="Rectangle 300">
            <a:extLst>
              <a:ext uri="{FF2B5EF4-FFF2-40B4-BE49-F238E27FC236}">
                <a16:creationId xmlns:a16="http://schemas.microsoft.com/office/drawing/2014/main" id="{623F5258-CB2A-2701-3CBE-A60267399F83}"/>
              </a:ext>
            </a:extLst>
          </p:cNvPr>
          <p:cNvSpPr>
            <a:spLocks noChangeArrowheads="1"/>
          </p:cNvSpPr>
          <p:nvPr/>
        </p:nvSpPr>
        <p:spPr bwMode="auto">
          <a:xfrm>
            <a:off x="3221487" y="1252086"/>
            <a:ext cx="1985534" cy="354188"/>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vert="horz" wrap="none" lIns="0" tIns="0" rIns="0" bIns="0" numCol="1" anchor="ctr" anchorCtr="1"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2000" b="1" dirty="0">
                <a:ea typeface="Arial Unicode MS" panose="020B0604020202020204" pitchFamily="50" charset="-128"/>
                <a:cs typeface="Arial" panose="020B0604020202020204" pitchFamily="34" charset="0"/>
              </a:rPr>
              <a:t>Furano Queen</a:t>
            </a:r>
            <a:endParaRPr kumimoji="0" lang="ja-JP" altLang="ja-JP" sz="2000" b="1" dirty="0">
              <a:ea typeface="Arial Unicode MS" panose="020B0604020202020204" pitchFamily="50" charset="-128"/>
              <a:cs typeface="Arial" panose="020B0604020202020204" pitchFamily="34" charset="0"/>
            </a:endParaRPr>
          </a:p>
        </p:txBody>
      </p:sp>
      <p:pic>
        <p:nvPicPr>
          <p:cNvPr id="4" name="Picture 14" descr="Grapefruit (2).jpg">
            <a:extLst>
              <a:ext uri="{FF2B5EF4-FFF2-40B4-BE49-F238E27FC236}">
                <a16:creationId xmlns:a16="http://schemas.microsoft.com/office/drawing/2014/main" id="{65233B0E-D53D-FB29-82E7-62772F9709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7273" y="1058740"/>
            <a:ext cx="1555632" cy="13379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クリックすると新しいウィンドウで開きます">
            <a:extLst>
              <a:ext uri="{FF2B5EF4-FFF2-40B4-BE49-F238E27FC236}">
                <a16:creationId xmlns:a16="http://schemas.microsoft.com/office/drawing/2014/main" id="{80E6AAD7-BB2A-DFEF-756F-2400C5A4BC35}"/>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backgroundRemoval t="0" b="100000" l="1571" r="100000"/>
                    </a14:imgEffect>
                  </a14:imgLayer>
                </a14:imgProps>
              </a:ext>
              <a:ext uri="{28A0092B-C50C-407E-A947-70E740481C1C}">
                <a14:useLocalDpi xmlns:a14="http://schemas.microsoft.com/office/drawing/2010/main"/>
              </a:ext>
            </a:extLst>
          </a:blip>
          <a:srcRect/>
          <a:stretch>
            <a:fillRect/>
          </a:stretch>
        </p:blipFill>
        <p:spPr bwMode="auto">
          <a:xfrm rot="3840540">
            <a:off x="9231110" y="4823356"/>
            <a:ext cx="1099670" cy="1446403"/>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ED0E4545-2CA9-4FFD-CB0E-9C9CCDF8CC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r="69981" b="3997"/>
          <a:stretch/>
        </p:blipFill>
        <p:spPr>
          <a:xfrm>
            <a:off x="3520702" y="1539729"/>
            <a:ext cx="458956" cy="622541"/>
          </a:xfrm>
          <a:prstGeom prst="rect">
            <a:avLst/>
          </a:prstGeom>
        </p:spPr>
      </p:pic>
      <p:pic>
        <p:nvPicPr>
          <p:cNvPr id="7" name="図 6">
            <a:extLst>
              <a:ext uri="{FF2B5EF4-FFF2-40B4-BE49-F238E27FC236}">
                <a16:creationId xmlns:a16="http://schemas.microsoft.com/office/drawing/2014/main" id="{93B8164B-DBD5-6D25-C53E-C8EF4BE0B5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r="69981" b="3997"/>
          <a:stretch/>
        </p:blipFill>
        <p:spPr>
          <a:xfrm>
            <a:off x="8058021" y="4842899"/>
            <a:ext cx="458956" cy="622541"/>
          </a:xfrm>
          <a:prstGeom prst="rect">
            <a:avLst/>
          </a:prstGeom>
        </p:spPr>
      </p:pic>
    </p:spTree>
    <p:extLst>
      <p:ext uri="{BB962C8B-B14F-4D97-AF65-F5344CB8AC3E}">
        <p14:creationId xmlns:p14="http://schemas.microsoft.com/office/powerpoint/2010/main" val="313999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Hop Varieties</a:t>
            </a: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1798082" y="4529368"/>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50" charset="-128"/>
              <a:cs typeface="+mn-cs"/>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2055" name="テキスト ボックス 2054">
            <a:extLst>
              <a:ext uri="{FF2B5EF4-FFF2-40B4-BE49-F238E27FC236}">
                <a16:creationId xmlns:a16="http://schemas.microsoft.com/office/drawing/2014/main" id="{D640A3B7-9C88-B04A-24AC-19748C63B6E9}"/>
              </a:ext>
            </a:extLst>
          </p:cNvPr>
          <p:cNvSpPr txBox="1"/>
          <p:nvPr/>
        </p:nvSpPr>
        <p:spPr>
          <a:xfrm>
            <a:off x="640243" y="1212666"/>
            <a:ext cx="8833644" cy="1815882"/>
          </a:xfrm>
          <a:prstGeom prst="rect">
            <a:avLst/>
          </a:prstGeom>
          <a:noFill/>
        </p:spPr>
        <p:txBody>
          <a:bodyPr wrap="square" rtlCol="0">
            <a:spAutoFit/>
          </a:bodyPr>
          <a:lstStyle/>
          <a:p>
            <a:r>
              <a:rPr kumimoji="1" lang="en-US" altLang="ja-JP" sz="2800" b="1" u="sng" dirty="0">
                <a:latin typeface="Arial" panose="020B0604020202020204" pitchFamily="34" charset="0"/>
                <a:cs typeface="Arial" panose="020B0604020202020204" pitchFamily="34" charset="0"/>
              </a:rPr>
              <a:t>Sorachi Ace</a:t>
            </a:r>
          </a:p>
          <a:p>
            <a:pPr marL="342900" indent="-342900">
              <a:buFont typeface="Wingdings" panose="05000000000000000000" pitchFamily="2" charset="2"/>
              <a:buChar char="ü"/>
            </a:pPr>
            <a:r>
              <a:rPr kumimoji="1" lang="en-US" altLang="ja-JP" sz="2800" dirty="0">
                <a:latin typeface="Arial" panose="020B0604020202020204" pitchFamily="34" charset="0"/>
                <a:cs typeface="Arial" panose="020B0604020202020204" pitchFamily="34" charset="0"/>
              </a:rPr>
              <a:t>High content of geranic acid</a:t>
            </a:r>
            <a:endParaRPr kumimoji="1" lang="en-US" altLang="ja-JP" sz="2800"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kumimoji="1" lang="en-US" altLang="ja-JP" sz="2800" dirty="0">
                <a:latin typeface="Arial" panose="020B0604020202020204" pitchFamily="34" charset="0"/>
                <a:cs typeface="Arial" panose="020B0604020202020204" pitchFamily="34" charset="0"/>
              </a:rPr>
              <a:t>Woody, citrus, lemongrass-like aroma in the beer</a:t>
            </a:r>
          </a:p>
          <a:p>
            <a:pPr marL="285750" indent="-285750">
              <a:buFont typeface="Wingdings" panose="05000000000000000000" pitchFamily="2" charset="2"/>
              <a:buChar char="ü"/>
            </a:pPr>
            <a:r>
              <a:rPr kumimoji="1" lang="en-US" altLang="ja-JP" sz="2800" dirty="0">
                <a:latin typeface="Arial" panose="020B0604020202020204" pitchFamily="34" charset="0"/>
                <a:cs typeface="Arial" panose="020B0604020202020204" pitchFamily="34" charset="0"/>
              </a:rPr>
              <a:t>Registered in JP in 1984</a:t>
            </a:r>
          </a:p>
        </p:txBody>
      </p:sp>
      <p:sp>
        <p:nvSpPr>
          <p:cNvPr id="2057" name="テキスト ボックス 2056">
            <a:extLst>
              <a:ext uri="{FF2B5EF4-FFF2-40B4-BE49-F238E27FC236}">
                <a16:creationId xmlns:a16="http://schemas.microsoft.com/office/drawing/2014/main" id="{8A227BBD-A436-329B-0B03-67858B307E81}"/>
              </a:ext>
            </a:extLst>
          </p:cNvPr>
          <p:cNvSpPr txBox="1"/>
          <p:nvPr/>
        </p:nvSpPr>
        <p:spPr>
          <a:xfrm>
            <a:off x="4302386" y="3929105"/>
            <a:ext cx="7745967" cy="954107"/>
          </a:xfrm>
          <a:prstGeom prst="rect">
            <a:avLst/>
          </a:prstGeom>
          <a:noFill/>
        </p:spPr>
        <p:txBody>
          <a:bodyPr wrap="square">
            <a:spAutoFit/>
          </a:bodyPr>
          <a:lstStyle/>
          <a:p>
            <a:r>
              <a:rPr lang="en-US" altLang="ja-JP" sz="2800" dirty="0">
                <a:latin typeface="Arial" panose="020B0604020202020204" pitchFamily="34" charset="0"/>
              </a:rPr>
              <a:t>Having sensory interaction with terpene alcohols,</a:t>
            </a:r>
            <a:r>
              <a:rPr lang="ja-JP" altLang="en-US" sz="2800">
                <a:latin typeface="Arial" panose="020B0604020202020204" pitchFamily="34" charset="0"/>
              </a:rPr>
              <a:t> </a:t>
            </a:r>
            <a:r>
              <a:rPr lang="en-US" altLang="ja-JP" sz="2800" dirty="0">
                <a:latin typeface="Arial" panose="020B0604020202020204" pitchFamily="34" charset="0"/>
              </a:rPr>
              <a:t>such as linalool and geraniol</a:t>
            </a:r>
          </a:p>
        </p:txBody>
      </p:sp>
      <p:pic>
        <p:nvPicPr>
          <p:cNvPr id="1026" name="Picture 2" descr="サッポロ SORACHI 1984">
            <a:extLst>
              <a:ext uri="{FF2B5EF4-FFF2-40B4-BE49-F238E27FC236}">
                <a16:creationId xmlns:a16="http://schemas.microsoft.com/office/drawing/2014/main" id="{EA7B9826-6525-61E9-42E6-1D3ECC19CE4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10823" y="440125"/>
            <a:ext cx="2534997" cy="324479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98B8334D-08CF-3160-B7C4-BED66EC7BD28}"/>
              </a:ext>
            </a:extLst>
          </p:cNvPr>
          <p:cNvGrpSpPr/>
          <p:nvPr/>
        </p:nvGrpSpPr>
        <p:grpSpPr>
          <a:xfrm>
            <a:off x="925571" y="3604668"/>
            <a:ext cx="2874139" cy="1732093"/>
            <a:chOff x="1331636" y="1730609"/>
            <a:chExt cx="3537863" cy="1962780"/>
          </a:xfrm>
        </p:grpSpPr>
        <p:sp>
          <p:nvSpPr>
            <p:cNvPr id="4" name="テキスト ボックス 3">
              <a:extLst>
                <a:ext uri="{FF2B5EF4-FFF2-40B4-BE49-F238E27FC236}">
                  <a16:creationId xmlns:a16="http://schemas.microsoft.com/office/drawing/2014/main" id="{9F8C4320-93F7-F3EB-4F84-D5C1801F9668}"/>
                </a:ext>
              </a:extLst>
            </p:cNvPr>
            <p:cNvSpPr txBox="1"/>
            <p:nvPr/>
          </p:nvSpPr>
          <p:spPr>
            <a:xfrm>
              <a:off x="1884029" y="1730609"/>
              <a:ext cx="2985470" cy="689322"/>
            </a:xfrm>
            <a:prstGeom prst="rect">
              <a:avLst/>
            </a:prstGeom>
            <a:noFill/>
          </p:spPr>
          <p:txBody>
            <a:bodyPr wrap="none" rtlCol="0">
              <a:spAutoFit/>
            </a:bodyPr>
            <a:lstStyle/>
            <a:p>
              <a:pPr algn="l"/>
              <a:r>
                <a:rPr lang="en-US" altLang="ja-JP" sz="2400" dirty="0">
                  <a:latin typeface="Arial" panose="020B0604020202020204" pitchFamily="34" charset="0"/>
                  <a:ea typeface="ＭＳ ゴシック" pitchFamily="49" charset="-128"/>
                  <a:cs typeface="Arial" panose="020B0604020202020204" pitchFamily="34" charset="0"/>
                </a:rPr>
                <a:t>Geranic acid</a:t>
              </a:r>
              <a:endParaRPr kumimoji="1" lang="ja-JP" altLang="en-US" sz="2400" dirty="0">
                <a:latin typeface="Arial" panose="020B0604020202020204" pitchFamily="34" charset="0"/>
                <a:ea typeface="ＭＳ ゴシック" pitchFamily="49" charset="-128"/>
                <a:cs typeface="Arial" panose="020B0604020202020204" pitchFamily="34" charset="0"/>
              </a:endParaRPr>
            </a:p>
          </p:txBody>
        </p:sp>
        <p:grpSp>
          <p:nvGrpSpPr>
            <p:cNvPr id="6" name="グループ化 5">
              <a:extLst>
                <a:ext uri="{FF2B5EF4-FFF2-40B4-BE49-F238E27FC236}">
                  <a16:creationId xmlns:a16="http://schemas.microsoft.com/office/drawing/2014/main" id="{CBE1C023-6602-037E-0025-14C87BD2B35C}"/>
                </a:ext>
              </a:extLst>
            </p:cNvPr>
            <p:cNvGrpSpPr/>
            <p:nvPr/>
          </p:nvGrpSpPr>
          <p:grpSpPr>
            <a:xfrm>
              <a:off x="1331636" y="2420901"/>
              <a:ext cx="3323215" cy="1272488"/>
              <a:chOff x="20276547" y="27461116"/>
              <a:chExt cx="2763308" cy="1238849"/>
            </a:xfrm>
          </p:grpSpPr>
          <p:grpSp>
            <p:nvGrpSpPr>
              <p:cNvPr id="10" name="グループ化 9">
                <a:extLst>
                  <a:ext uri="{FF2B5EF4-FFF2-40B4-BE49-F238E27FC236}">
                    <a16:creationId xmlns:a16="http://schemas.microsoft.com/office/drawing/2014/main" id="{821AC394-3175-A90F-6735-7D0034A8C508}"/>
                  </a:ext>
                </a:extLst>
              </p:cNvPr>
              <p:cNvGrpSpPr/>
              <p:nvPr/>
            </p:nvGrpSpPr>
            <p:grpSpPr>
              <a:xfrm>
                <a:off x="20276547" y="27923847"/>
                <a:ext cx="2763308" cy="776118"/>
                <a:chOff x="16586358" y="17855802"/>
                <a:chExt cx="6632068" cy="1787643"/>
              </a:xfrm>
            </p:grpSpPr>
            <p:cxnSp>
              <p:nvCxnSpPr>
                <p:cNvPr id="2052" name="直線コネクタ 2051">
                  <a:extLst>
                    <a:ext uri="{FF2B5EF4-FFF2-40B4-BE49-F238E27FC236}">
                      <a16:creationId xmlns:a16="http://schemas.microsoft.com/office/drawing/2014/main" id="{026F00F7-D64E-11F5-7CA0-6C08E0E6E883}"/>
                    </a:ext>
                  </a:extLst>
                </p:cNvPr>
                <p:cNvCxnSpPr/>
                <p:nvPr/>
              </p:nvCxnSpPr>
              <p:spPr>
                <a:xfrm>
                  <a:off x="17298217" y="17855802"/>
                  <a:ext cx="0" cy="9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グループ化 2052">
                  <a:extLst>
                    <a:ext uri="{FF2B5EF4-FFF2-40B4-BE49-F238E27FC236}">
                      <a16:creationId xmlns:a16="http://schemas.microsoft.com/office/drawing/2014/main" id="{BD86FBDD-20ED-788A-B829-C7A0AC7A30FF}"/>
                    </a:ext>
                  </a:extLst>
                </p:cNvPr>
                <p:cNvGrpSpPr/>
                <p:nvPr/>
              </p:nvGrpSpPr>
              <p:grpSpPr>
                <a:xfrm>
                  <a:off x="16586358" y="19016504"/>
                  <a:ext cx="1441752" cy="0"/>
                  <a:chOff x="16586358" y="19016504"/>
                  <a:chExt cx="2047921" cy="0"/>
                </a:xfrm>
              </p:grpSpPr>
              <p:cxnSp>
                <p:nvCxnSpPr>
                  <p:cNvPr id="2067" name="直線コネクタ 2066">
                    <a:extLst>
                      <a:ext uri="{FF2B5EF4-FFF2-40B4-BE49-F238E27FC236}">
                        <a16:creationId xmlns:a16="http://schemas.microsoft.com/office/drawing/2014/main" id="{E4EEBA2D-B42C-A190-4918-5FAE03AD559E}"/>
                      </a:ext>
                    </a:extLst>
                  </p:cNvPr>
                  <p:cNvCxnSpPr/>
                  <p:nvPr/>
                </p:nvCxnSpPr>
                <p:spPr>
                  <a:xfrm rot="7200000">
                    <a:off x="18078677" y="18460902"/>
                    <a:ext cx="0" cy="111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8" name="直線コネクタ 2067">
                    <a:extLst>
                      <a:ext uri="{FF2B5EF4-FFF2-40B4-BE49-F238E27FC236}">
                        <a16:creationId xmlns:a16="http://schemas.microsoft.com/office/drawing/2014/main" id="{A1772709-14BE-A9BE-433B-D9DE79B5739C}"/>
                      </a:ext>
                    </a:extLst>
                  </p:cNvPr>
                  <p:cNvCxnSpPr/>
                  <p:nvPr/>
                </p:nvCxnSpPr>
                <p:spPr>
                  <a:xfrm rot="-7200000">
                    <a:off x="17141960" y="18460902"/>
                    <a:ext cx="0" cy="111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4" name="直線コネクタ 2053">
                  <a:extLst>
                    <a:ext uri="{FF2B5EF4-FFF2-40B4-BE49-F238E27FC236}">
                      <a16:creationId xmlns:a16="http://schemas.microsoft.com/office/drawing/2014/main" id="{ABC8DDF1-1D8D-01B4-1758-CDB21FEC0796}"/>
                    </a:ext>
                  </a:extLst>
                </p:cNvPr>
                <p:cNvCxnSpPr/>
                <p:nvPr/>
              </p:nvCxnSpPr>
              <p:spPr>
                <a:xfrm rot="7200000">
                  <a:off x="17688750" y="18456153"/>
                  <a:ext cx="0" cy="9151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6" name="グループ化 2055">
                  <a:extLst>
                    <a:ext uri="{FF2B5EF4-FFF2-40B4-BE49-F238E27FC236}">
                      <a16:creationId xmlns:a16="http://schemas.microsoft.com/office/drawing/2014/main" id="{32EA9B43-64BC-619B-695D-191472AD310B}"/>
                    </a:ext>
                  </a:extLst>
                </p:cNvPr>
                <p:cNvGrpSpPr/>
                <p:nvPr/>
              </p:nvGrpSpPr>
              <p:grpSpPr>
                <a:xfrm>
                  <a:off x="17906547" y="19016504"/>
                  <a:ext cx="1441752" cy="0"/>
                  <a:chOff x="16586358" y="19016504"/>
                  <a:chExt cx="2047921" cy="0"/>
                </a:xfrm>
              </p:grpSpPr>
              <p:cxnSp>
                <p:nvCxnSpPr>
                  <p:cNvPr id="2065" name="直線コネクタ 2064">
                    <a:extLst>
                      <a:ext uri="{FF2B5EF4-FFF2-40B4-BE49-F238E27FC236}">
                        <a16:creationId xmlns:a16="http://schemas.microsoft.com/office/drawing/2014/main" id="{82F81709-0492-090C-FFEE-8994846A92BA}"/>
                      </a:ext>
                    </a:extLst>
                  </p:cNvPr>
                  <p:cNvCxnSpPr/>
                  <p:nvPr/>
                </p:nvCxnSpPr>
                <p:spPr>
                  <a:xfrm rot="7200000">
                    <a:off x="18078677" y="18460902"/>
                    <a:ext cx="0" cy="111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6" name="直線コネクタ 2065">
                    <a:extLst>
                      <a:ext uri="{FF2B5EF4-FFF2-40B4-BE49-F238E27FC236}">
                        <a16:creationId xmlns:a16="http://schemas.microsoft.com/office/drawing/2014/main" id="{825AA2CB-B27F-C3BC-6D2A-C744C07CDE45}"/>
                      </a:ext>
                    </a:extLst>
                  </p:cNvPr>
                  <p:cNvCxnSpPr/>
                  <p:nvPr/>
                </p:nvCxnSpPr>
                <p:spPr>
                  <a:xfrm rot="-7200000">
                    <a:off x="17141960" y="18460902"/>
                    <a:ext cx="0" cy="111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58" name="グループ化 2057">
                  <a:extLst>
                    <a:ext uri="{FF2B5EF4-FFF2-40B4-BE49-F238E27FC236}">
                      <a16:creationId xmlns:a16="http://schemas.microsoft.com/office/drawing/2014/main" id="{D47AD519-C23B-86E3-04CB-460A2A9C4663}"/>
                    </a:ext>
                  </a:extLst>
                </p:cNvPr>
                <p:cNvGrpSpPr/>
                <p:nvPr/>
              </p:nvGrpSpPr>
              <p:grpSpPr>
                <a:xfrm>
                  <a:off x="19225199" y="19016504"/>
                  <a:ext cx="1441752" cy="0"/>
                  <a:chOff x="16586358" y="19016504"/>
                  <a:chExt cx="2047921" cy="0"/>
                </a:xfrm>
              </p:grpSpPr>
              <p:cxnSp>
                <p:nvCxnSpPr>
                  <p:cNvPr id="2063" name="直線コネクタ 2062">
                    <a:extLst>
                      <a:ext uri="{FF2B5EF4-FFF2-40B4-BE49-F238E27FC236}">
                        <a16:creationId xmlns:a16="http://schemas.microsoft.com/office/drawing/2014/main" id="{B8981FBA-967E-4EDD-717C-28ED244F7B19}"/>
                      </a:ext>
                    </a:extLst>
                  </p:cNvPr>
                  <p:cNvCxnSpPr/>
                  <p:nvPr/>
                </p:nvCxnSpPr>
                <p:spPr>
                  <a:xfrm rot="7200000">
                    <a:off x="18078677" y="18460902"/>
                    <a:ext cx="0" cy="111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4" name="直線コネクタ 2063">
                    <a:extLst>
                      <a:ext uri="{FF2B5EF4-FFF2-40B4-BE49-F238E27FC236}">
                        <a16:creationId xmlns:a16="http://schemas.microsoft.com/office/drawing/2014/main" id="{70621CBF-CBDD-30E3-30F7-F25D3B98F9F3}"/>
                      </a:ext>
                    </a:extLst>
                  </p:cNvPr>
                  <p:cNvCxnSpPr/>
                  <p:nvPr/>
                </p:nvCxnSpPr>
                <p:spPr>
                  <a:xfrm rot="-7200000">
                    <a:off x="17141960" y="18460902"/>
                    <a:ext cx="0" cy="1111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59" name="直線コネクタ 2058">
                  <a:extLst>
                    <a:ext uri="{FF2B5EF4-FFF2-40B4-BE49-F238E27FC236}">
                      <a16:creationId xmlns:a16="http://schemas.microsoft.com/office/drawing/2014/main" id="{2476BD66-D49B-62C5-1F29-9D01F6CD3F4A}"/>
                    </a:ext>
                  </a:extLst>
                </p:cNvPr>
                <p:cNvCxnSpPr/>
                <p:nvPr/>
              </p:nvCxnSpPr>
              <p:spPr>
                <a:xfrm rot="7200000">
                  <a:off x="20319060" y="18491435"/>
                  <a:ext cx="0" cy="836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0" name="直線コネクタ 2059">
                  <a:extLst>
                    <a:ext uri="{FF2B5EF4-FFF2-40B4-BE49-F238E27FC236}">
                      <a16:creationId xmlns:a16="http://schemas.microsoft.com/office/drawing/2014/main" id="{54591D03-48C1-3A7C-3534-7BE89A03D0EB}"/>
                    </a:ext>
                  </a:extLst>
                </p:cNvPr>
                <p:cNvCxnSpPr/>
                <p:nvPr/>
              </p:nvCxnSpPr>
              <p:spPr>
                <a:xfrm>
                  <a:off x="19942656" y="17857321"/>
                  <a:ext cx="0" cy="97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1" name="直線コネクタ 2060">
                  <a:extLst>
                    <a:ext uri="{FF2B5EF4-FFF2-40B4-BE49-F238E27FC236}">
                      <a16:creationId xmlns:a16="http://schemas.microsoft.com/office/drawing/2014/main" id="{A9072DCA-0A92-FB56-2946-B6805D49637B}"/>
                    </a:ext>
                  </a:extLst>
                </p:cNvPr>
                <p:cNvCxnSpPr/>
                <p:nvPr/>
              </p:nvCxnSpPr>
              <p:spPr>
                <a:xfrm rot="14400000">
                  <a:off x="20938195" y="18614974"/>
                  <a:ext cx="0" cy="7822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62" name="テキスト ボックス 2061">
                  <a:extLst>
                    <a:ext uri="{FF2B5EF4-FFF2-40B4-BE49-F238E27FC236}">
                      <a16:creationId xmlns:a16="http://schemas.microsoft.com/office/drawing/2014/main" id="{4852E7F9-8F4F-5B76-35EB-886820B9C90E}"/>
                    </a:ext>
                  </a:extLst>
                </p:cNvPr>
                <p:cNvSpPr txBox="1"/>
                <p:nvPr/>
              </p:nvSpPr>
              <p:spPr>
                <a:xfrm>
                  <a:off x="21914213" y="18704942"/>
                  <a:ext cx="1304213" cy="938503"/>
                </a:xfrm>
                <a:prstGeom prst="rect">
                  <a:avLst/>
                </a:prstGeom>
                <a:noFill/>
              </p:spPr>
              <p:txBody>
                <a:bodyPr wrap="none" rtlCol="0">
                  <a:spAutoFit/>
                </a:bodyPr>
                <a:lstStyle/>
                <a:p>
                  <a:r>
                    <a:rPr kumimoji="1" lang="en-US" altLang="ja-JP" dirty="0">
                      <a:latin typeface="Arial" panose="020B0604020202020204" pitchFamily="34" charset="0"/>
                    </a:rPr>
                    <a:t>OH</a:t>
                  </a:r>
                  <a:endParaRPr kumimoji="1" lang="ja-JP" altLang="en-US" dirty="0">
                    <a:latin typeface="Arial" panose="020B0604020202020204" pitchFamily="34" charset="0"/>
                  </a:endParaRPr>
                </a:p>
              </p:txBody>
            </p:sp>
          </p:grpSp>
          <p:cxnSp>
            <p:nvCxnSpPr>
              <p:cNvPr id="12" name="直線コネクタ 11">
                <a:extLst>
                  <a:ext uri="{FF2B5EF4-FFF2-40B4-BE49-F238E27FC236}">
                    <a16:creationId xmlns:a16="http://schemas.microsoft.com/office/drawing/2014/main" id="{A7658226-9EF5-F976-6283-6A954A6CC945}"/>
                  </a:ext>
                </a:extLst>
              </p:cNvPr>
              <p:cNvCxnSpPr/>
              <p:nvPr/>
            </p:nvCxnSpPr>
            <p:spPr>
              <a:xfrm>
                <a:off x="22189488" y="27934035"/>
                <a:ext cx="0" cy="422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9" name="直線コネクタ 2048">
                <a:extLst>
                  <a:ext uri="{FF2B5EF4-FFF2-40B4-BE49-F238E27FC236}">
                    <a16:creationId xmlns:a16="http://schemas.microsoft.com/office/drawing/2014/main" id="{17704089-C8A6-DDD9-FF9B-185C7E81496A}"/>
                  </a:ext>
                </a:extLst>
              </p:cNvPr>
              <p:cNvCxnSpPr/>
              <p:nvPr/>
            </p:nvCxnSpPr>
            <p:spPr>
              <a:xfrm>
                <a:off x="22248736" y="27934035"/>
                <a:ext cx="0" cy="422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0" name="直線コネクタ 2049">
                <a:extLst>
                  <a:ext uri="{FF2B5EF4-FFF2-40B4-BE49-F238E27FC236}">
                    <a16:creationId xmlns:a16="http://schemas.microsoft.com/office/drawing/2014/main" id="{78533245-3DC7-60A2-F64E-1B5EE23C567E}"/>
                  </a:ext>
                </a:extLst>
              </p:cNvPr>
              <p:cNvCxnSpPr/>
              <p:nvPr/>
            </p:nvCxnSpPr>
            <p:spPr>
              <a:xfrm rot="7200000">
                <a:off x="22360663" y="28255506"/>
                <a:ext cx="0" cy="3259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51" name="テキスト ボックス 2050">
                <a:extLst>
                  <a:ext uri="{FF2B5EF4-FFF2-40B4-BE49-F238E27FC236}">
                    <a16:creationId xmlns:a16="http://schemas.microsoft.com/office/drawing/2014/main" id="{BDE5E76F-BED0-0464-07BE-3AB5F5594BDF}"/>
                  </a:ext>
                </a:extLst>
              </p:cNvPr>
              <p:cNvSpPr txBox="1"/>
              <p:nvPr/>
            </p:nvSpPr>
            <p:spPr>
              <a:xfrm>
                <a:off x="22050395" y="27461116"/>
                <a:ext cx="372775" cy="407457"/>
              </a:xfrm>
              <a:prstGeom prst="rect">
                <a:avLst/>
              </a:prstGeom>
              <a:noFill/>
            </p:spPr>
            <p:txBody>
              <a:bodyPr wrap="none" rtlCol="0">
                <a:spAutoFit/>
              </a:bodyPr>
              <a:lstStyle/>
              <a:p>
                <a:r>
                  <a:rPr kumimoji="1" lang="en-US" altLang="ja-JP" dirty="0">
                    <a:latin typeface="Arial" panose="020B0604020202020204" pitchFamily="34" charset="0"/>
                  </a:rPr>
                  <a:t>O</a:t>
                </a:r>
                <a:endParaRPr kumimoji="1" lang="ja-JP" altLang="en-US" dirty="0">
                  <a:latin typeface="Arial" panose="020B0604020202020204" pitchFamily="34" charset="0"/>
                </a:endParaRPr>
              </a:p>
            </p:txBody>
          </p:sp>
        </p:grpSp>
      </p:grpSp>
    </p:spTree>
    <p:extLst>
      <p:ext uri="{BB962C8B-B14F-4D97-AF65-F5344CB8AC3E}">
        <p14:creationId xmlns:p14="http://schemas.microsoft.com/office/powerpoint/2010/main" val="48692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5C2BEC1-EB24-CA94-BD2E-57B2C134231F}"/>
              </a:ext>
            </a:extLst>
          </p:cNvPr>
          <p:cNvPicPr>
            <a:picLocks noChangeAspect="1" noChangeArrowheads="1"/>
          </p:cNvPicPr>
          <p:nvPr/>
        </p:nvPicPr>
        <p:blipFill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1614572" y="2020499"/>
            <a:ext cx="10706968" cy="301518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Regions</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cxnSp>
        <p:nvCxnSpPr>
          <p:cNvPr id="10" name="直線コネクタ 9">
            <a:extLst>
              <a:ext uri="{FF2B5EF4-FFF2-40B4-BE49-F238E27FC236}">
                <a16:creationId xmlns:a16="http://schemas.microsoft.com/office/drawing/2014/main" id="{DB27225F-680A-1F59-2DE0-80B4DD1F4366}"/>
              </a:ext>
            </a:extLst>
          </p:cNvPr>
          <p:cNvCxnSpPr>
            <a:cxnSpLocks/>
          </p:cNvCxnSpPr>
          <p:nvPr/>
        </p:nvCxnSpPr>
        <p:spPr>
          <a:xfrm>
            <a:off x="616688" y="2755297"/>
            <a:ext cx="1900558" cy="69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831F907F-2FC0-E6EB-C849-B86290DF160C}"/>
              </a:ext>
            </a:extLst>
          </p:cNvPr>
          <p:cNvSpPr txBox="1"/>
          <p:nvPr/>
        </p:nvSpPr>
        <p:spPr>
          <a:xfrm>
            <a:off x="518160" y="1841349"/>
            <a:ext cx="2556510" cy="830997"/>
          </a:xfrm>
          <a:prstGeom prst="rect">
            <a:avLst/>
          </a:prstGeom>
          <a:solidFill>
            <a:schemeClr val="bg1">
              <a:lumMod val="95000"/>
            </a:schemeClr>
          </a:solidFill>
        </p:spPr>
        <p:txBody>
          <a:bodyPr wrap="square">
            <a:spAutoFit/>
          </a:bodyPr>
          <a:lstStyle/>
          <a:p>
            <a:r>
              <a:rPr lang="en-US" altLang="ja-JP" sz="2400" b="1" i="0" u="none" strike="noStrike" dirty="0">
                <a:solidFill>
                  <a:srgbClr val="000000"/>
                </a:solidFill>
                <a:latin typeface="Arial" panose="020B0604020202020204" pitchFamily="34" charset="0"/>
                <a:cs typeface="Arial" panose="020B0604020202020204" pitchFamily="34" charset="0"/>
              </a:rPr>
              <a:t>Czech Republic</a:t>
            </a:r>
          </a:p>
          <a:p>
            <a:r>
              <a:rPr lang="en-US" altLang="ja-JP" sz="2400" b="1" dirty="0">
                <a:solidFill>
                  <a:srgbClr val="000000"/>
                </a:solidFill>
                <a:latin typeface="Arial" panose="020B0604020202020204" pitchFamily="34" charset="0"/>
                <a:cs typeface="Arial" panose="020B0604020202020204" pitchFamily="34" charset="0"/>
              </a:rPr>
              <a:t>    - </a:t>
            </a:r>
            <a:r>
              <a:rPr lang="cs-CZ" altLang="ja-JP" sz="2400" b="1" dirty="0">
                <a:solidFill>
                  <a:srgbClr val="000000"/>
                </a:solidFill>
                <a:latin typeface="Arial" panose="020B0604020202020204" pitchFamily="34" charset="0"/>
                <a:cs typeface="Arial" panose="020B0604020202020204" pitchFamily="34" charset="0"/>
              </a:rPr>
              <a:t>Ž</a:t>
            </a:r>
            <a:r>
              <a:rPr lang="en-US" altLang="ja-JP" sz="2400" b="1" dirty="0">
                <a:solidFill>
                  <a:srgbClr val="000000"/>
                </a:solidFill>
                <a:latin typeface="Arial" panose="020B0604020202020204" pitchFamily="34" charset="0"/>
                <a:cs typeface="Arial" panose="020B0604020202020204" pitchFamily="34" charset="0"/>
              </a:rPr>
              <a:t>atec</a:t>
            </a:r>
            <a:endParaRPr lang="ja-JP" altLang="en-US" sz="24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220DEF18-088A-9440-7A16-9691DCBC54B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68753" y="2741375"/>
            <a:ext cx="666148" cy="666148"/>
          </a:xfrm>
          <a:prstGeom prst="rect">
            <a:avLst/>
          </a:prstGeom>
        </p:spPr>
      </p:pic>
      <p:cxnSp>
        <p:nvCxnSpPr>
          <p:cNvPr id="8" name="直線コネクタ 7">
            <a:extLst>
              <a:ext uri="{FF2B5EF4-FFF2-40B4-BE49-F238E27FC236}">
                <a16:creationId xmlns:a16="http://schemas.microsoft.com/office/drawing/2014/main" id="{BB47DC39-E485-6DF7-44F0-EFCF2C2C59D6}"/>
              </a:ext>
            </a:extLst>
          </p:cNvPr>
          <p:cNvCxnSpPr>
            <a:cxnSpLocks/>
          </p:cNvCxnSpPr>
          <p:nvPr/>
        </p:nvCxnSpPr>
        <p:spPr>
          <a:xfrm>
            <a:off x="2517246" y="2762256"/>
            <a:ext cx="151507" cy="602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66ECFA4F-FBD9-0616-FCDD-37D47C539ECB}"/>
              </a:ext>
            </a:extLst>
          </p:cNvPr>
          <p:cNvSpPr txBox="1"/>
          <p:nvPr/>
        </p:nvSpPr>
        <p:spPr>
          <a:xfrm>
            <a:off x="4794659" y="1862142"/>
            <a:ext cx="2197505" cy="1200329"/>
          </a:xfrm>
          <a:prstGeom prst="rect">
            <a:avLst/>
          </a:prstGeom>
          <a:solidFill>
            <a:schemeClr val="bg1">
              <a:lumMod val="95000"/>
            </a:schemeClr>
          </a:solidFill>
        </p:spPr>
        <p:txBody>
          <a:bodyPr wrap="square">
            <a:spAutoFit/>
          </a:bodyPr>
          <a:lstStyle/>
          <a:p>
            <a:r>
              <a:rPr lang="en-US" altLang="ja-JP" sz="2400" b="1" dirty="0">
                <a:solidFill>
                  <a:srgbClr val="000000"/>
                </a:solidFill>
                <a:latin typeface="Arial" panose="020B0604020202020204" pitchFamily="34" charset="0"/>
                <a:cs typeface="Arial" panose="020B0604020202020204" pitchFamily="34" charset="0"/>
              </a:rPr>
              <a:t>Japan</a:t>
            </a:r>
          </a:p>
          <a:p>
            <a:r>
              <a:rPr lang="en-US" altLang="ja-JP" sz="2400" b="1" dirty="0">
                <a:solidFill>
                  <a:srgbClr val="000000"/>
                </a:solidFill>
                <a:latin typeface="Arial" panose="020B0604020202020204" pitchFamily="34" charset="0"/>
                <a:cs typeface="Arial" panose="020B0604020202020204" pitchFamily="34" charset="0"/>
              </a:rPr>
              <a:t>   - Hokkaido</a:t>
            </a:r>
          </a:p>
          <a:p>
            <a:r>
              <a:rPr lang="en-US" altLang="ja-JP" sz="2400" b="1" dirty="0">
                <a:solidFill>
                  <a:srgbClr val="000000"/>
                </a:solidFill>
                <a:latin typeface="Arial" panose="020B0604020202020204" pitchFamily="34" charset="0"/>
                <a:cs typeface="Arial" panose="020B0604020202020204" pitchFamily="34" charset="0"/>
              </a:rPr>
              <a:t>   -Tohoku</a:t>
            </a:r>
            <a:endParaRPr lang="ja-JP" altLang="en-US" sz="2400">
              <a:latin typeface="Arial" panose="020B0604020202020204" pitchFamily="34" charset="0"/>
              <a:cs typeface="Arial" panose="020B0604020202020204" pitchFamily="34" charset="0"/>
            </a:endParaRPr>
          </a:p>
        </p:txBody>
      </p:sp>
      <p:pic>
        <p:nvPicPr>
          <p:cNvPr id="16" name="Picture 2">
            <a:extLst>
              <a:ext uri="{FF2B5EF4-FFF2-40B4-BE49-F238E27FC236}">
                <a16:creationId xmlns:a16="http://schemas.microsoft.com/office/drawing/2014/main" id="{1C7D57F1-8802-E599-73A0-65708BE2436C}"/>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663314" y="3626784"/>
            <a:ext cx="700103" cy="579514"/>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直線コネクタ 16">
            <a:extLst>
              <a:ext uri="{FF2B5EF4-FFF2-40B4-BE49-F238E27FC236}">
                <a16:creationId xmlns:a16="http://schemas.microsoft.com/office/drawing/2014/main" id="{FAE61319-E44D-1D3E-76FE-FB2740FD8029}"/>
              </a:ext>
            </a:extLst>
          </p:cNvPr>
          <p:cNvCxnSpPr>
            <a:cxnSpLocks/>
          </p:cNvCxnSpPr>
          <p:nvPr/>
        </p:nvCxnSpPr>
        <p:spPr>
          <a:xfrm>
            <a:off x="6348861" y="3182336"/>
            <a:ext cx="159999" cy="4444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85BE06D-0609-941E-F26B-52FFFA41234B}"/>
              </a:ext>
            </a:extLst>
          </p:cNvPr>
          <p:cNvCxnSpPr>
            <a:cxnSpLocks/>
          </p:cNvCxnSpPr>
          <p:nvPr/>
        </p:nvCxnSpPr>
        <p:spPr>
          <a:xfrm>
            <a:off x="4870684" y="3192969"/>
            <a:ext cx="14888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73" name="テキスト ボックス 3072">
            <a:extLst>
              <a:ext uri="{FF2B5EF4-FFF2-40B4-BE49-F238E27FC236}">
                <a16:creationId xmlns:a16="http://schemas.microsoft.com/office/drawing/2014/main" id="{2AEF9AF5-0123-9CE6-02A5-02CD73767E34}"/>
              </a:ext>
            </a:extLst>
          </p:cNvPr>
          <p:cNvSpPr txBox="1"/>
          <p:nvPr/>
        </p:nvSpPr>
        <p:spPr>
          <a:xfrm>
            <a:off x="7897347" y="2186078"/>
            <a:ext cx="1777408" cy="830997"/>
          </a:xfrm>
          <a:prstGeom prst="rect">
            <a:avLst/>
          </a:prstGeom>
          <a:solidFill>
            <a:schemeClr val="bg1">
              <a:lumMod val="95000"/>
            </a:schemeClr>
          </a:solidFill>
        </p:spPr>
        <p:txBody>
          <a:bodyPr wrap="square">
            <a:spAutoFit/>
          </a:bodyPr>
          <a:lstStyle/>
          <a:p>
            <a:r>
              <a:rPr lang="en-US" altLang="ja-JP" sz="2400" b="1" dirty="0">
                <a:solidFill>
                  <a:srgbClr val="000000"/>
                </a:solidFill>
                <a:latin typeface="Arial" panose="020B0604020202020204" pitchFamily="34" charset="0"/>
                <a:cs typeface="Arial" panose="020B0604020202020204" pitchFamily="34" charset="0"/>
              </a:rPr>
              <a:t>USA</a:t>
            </a:r>
          </a:p>
          <a:p>
            <a:r>
              <a:rPr lang="en-US" altLang="ja-JP" sz="2400" b="1" dirty="0">
                <a:solidFill>
                  <a:srgbClr val="000000"/>
                </a:solidFill>
                <a:latin typeface="Arial" panose="020B0604020202020204" pitchFamily="34" charset="0"/>
                <a:cs typeface="Arial" panose="020B0604020202020204" pitchFamily="34" charset="0"/>
              </a:rPr>
              <a:t>   - Yakima</a:t>
            </a:r>
          </a:p>
        </p:txBody>
      </p:sp>
      <p:pic>
        <p:nvPicPr>
          <p:cNvPr id="3076" name="Picture 4" descr="たなびくアメリカ国旗">
            <a:extLst>
              <a:ext uri="{FF2B5EF4-FFF2-40B4-BE49-F238E27FC236}">
                <a16:creationId xmlns:a16="http://schemas.microsoft.com/office/drawing/2014/main" id="{51760542-B619-FD18-7B00-EC5FE2E80256}"/>
              </a:ext>
            </a:extLst>
          </p:cNvPr>
          <p:cNvPicPr>
            <a:picLocks noChangeAspect="1" noChangeArrowheads="1"/>
          </p:cNvPicPr>
          <p:nvPr/>
        </p:nvPicPr>
        <p:blipFill rotWithShape="1">
          <a:blip r:embed="rId8" cstate="screen">
            <a:extLst>
              <a:ext uri="{BEBA8EAE-BF5A-486C-A8C5-ECC9F3942E4B}">
                <a14:imgProps xmlns:a14="http://schemas.microsoft.com/office/drawing/2010/main">
                  <a14:imgLayer r:embed="rId9">
                    <a14:imgEffect>
                      <a14:backgroundRemoval t="0" b="100000" l="10000" r="90000">
                        <a14:foregroundMark x1="34583" y1="61204" x2="34583" y2="61204"/>
                        <a14:foregroundMark x1="29688" y1="61706" x2="29688" y2="61706"/>
                        <a14:foregroundMark x1="21771" y1="61204" x2="21771" y2="61204"/>
                        <a14:foregroundMark x1="17083" y1="57692" x2="17083" y2="57692"/>
                        <a14:foregroundMark x1="15104" y1="57692" x2="15104" y2="57692"/>
                        <a14:foregroundMark x1="13646" y1="56522" x2="13646" y2="56522"/>
                        <a14:foregroundMark x1="13021" y1="55184" x2="13021" y2="55184"/>
                        <a14:foregroundMark x1="13229" y1="67224" x2="12708" y2="69231"/>
                        <a14:foregroundMark x1="13229" y1="82609" x2="13229" y2="82609"/>
                      </a14:backgroundRemoval>
                    </a14:imgEffect>
                  </a14:imgLayer>
                </a14:imgProps>
              </a:ext>
              <a:ext uri="{28A0092B-C50C-407E-A947-70E740481C1C}">
                <a14:useLocalDpi xmlns:a14="http://schemas.microsoft.com/office/drawing/2010/main"/>
              </a:ext>
            </a:extLst>
          </a:blip>
          <a:srcRect/>
          <a:stretch/>
        </p:blipFill>
        <p:spPr bwMode="auto">
          <a:xfrm>
            <a:off x="9872202" y="3447889"/>
            <a:ext cx="833368" cy="519055"/>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直線コネクタ 30">
            <a:extLst>
              <a:ext uri="{FF2B5EF4-FFF2-40B4-BE49-F238E27FC236}">
                <a16:creationId xmlns:a16="http://schemas.microsoft.com/office/drawing/2014/main" id="{692FE664-C272-B99F-21EE-713787C4E5FB}"/>
              </a:ext>
            </a:extLst>
          </p:cNvPr>
          <p:cNvCxnSpPr>
            <a:cxnSpLocks/>
          </p:cNvCxnSpPr>
          <p:nvPr/>
        </p:nvCxnSpPr>
        <p:spPr>
          <a:xfrm>
            <a:off x="9434329" y="3098775"/>
            <a:ext cx="159999" cy="4444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2" name="直線コネクタ 3071">
            <a:extLst>
              <a:ext uri="{FF2B5EF4-FFF2-40B4-BE49-F238E27FC236}">
                <a16:creationId xmlns:a16="http://schemas.microsoft.com/office/drawing/2014/main" id="{19184EB6-73AB-C53B-209A-16B206D56228}"/>
              </a:ext>
            </a:extLst>
          </p:cNvPr>
          <p:cNvCxnSpPr>
            <a:cxnSpLocks/>
          </p:cNvCxnSpPr>
          <p:nvPr/>
        </p:nvCxnSpPr>
        <p:spPr>
          <a:xfrm>
            <a:off x="8030816" y="3098775"/>
            <a:ext cx="1414146" cy="106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607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Chemical Analysis</a:t>
            </a: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1798082" y="4529368"/>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50" charset="-128"/>
              <a:cs typeface="+mn-cs"/>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4" name="コンテンツ プレースホルダー 3">
            <a:extLst>
              <a:ext uri="{FF2B5EF4-FFF2-40B4-BE49-F238E27FC236}">
                <a16:creationId xmlns:a16="http://schemas.microsoft.com/office/drawing/2014/main" id="{35388C08-CC0D-9828-B3CD-29A51D352B77}"/>
              </a:ext>
            </a:extLst>
          </p:cNvPr>
          <p:cNvSpPr>
            <a:spLocks noGrp="1"/>
          </p:cNvSpPr>
          <p:nvPr>
            <p:ph idx="1"/>
          </p:nvPr>
        </p:nvSpPr>
        <p:spPr>
          <a:xfrm>
            <a:off x="244420" y="1178881"/>
            <a:ext cx="11201400" cy="4510719"/>
          </a:xfrm>
        </p:spPr>
        <p:txBody>
          <a:bodyPr>
            <a:noAutofit/>
          </a:bodyPr>
          <a:lstStyle/>
          <a:p>
            <a:pPr marL="0" indent="0">
              <a:buNone/>
            </a:pPr>
            <a:r>
              <a:rPr lang="en-US" altLang="ja-JP" sz="2800" dirty="0">
                <a:solidFill>
                  <a:schemeClr val="tx1"/>
                </a:solidFill>
                <a:cs typeface="Arial" panose="020B0604020202020204" pitchFamily="34" charset="0"/>
              </a:rPr>
              <a:t>Monoterpenes: </a:t>
            </a:r>
            <a:r>
              <a:rPr kumimoji="1" lang="en-US" altLang="ja-JP" sz="2800" dirty="0">
                <a:solidFill>
                  <a:schemeClr val="tx1"/>
                </a:solidFill>
                <a:cs typeface="Arial" panose="020B0604020202020204" pitchFamily="34" charset="0"/>
              </a:rPr>
              <a:t>GC analysis</a:t>
            </a:r>
          </a:p>
          <a:p>
            <a:pPr marL="0" indent="0">
              <a:buNone/>
            </a:pPr>
            <a:endParaRPr kumimoji="1" lang="en-US" altLang="ja-JP" sz="2800" dirty="0">
              <a:solidFill>
                <a:schemeClr val="tx1"/>
              </a:solidFill>
              <a:cs typeface="Arial" panose="020B0604020202020204" pitchFamily="34" charset="0"/>
            </a:endParaRPr>
          </a:p>
          <a:p>
            <a:pPr marL="0" indent="0">
              <a:buNone/>
            </a:pPr>
            <a:r>
              <a:rPr kumimoji="1" lang="en-US" altLang="ja-JP" sz="2800" dirty="0">
                <a:solidFill>
                  <a:schemeClr val="tx1"/>
                </a:solidFill>
                <a:cs typeface="Arial" panose="020B0604020202020204" pitchFamily="34" charset="0"/>
              </a:rPr>
              <a:t>Volatile Thiols: GC-MS/MS analysis described by Takazumi et al. (2017) in Anal. Chem.</a:t>
            </a:r>
          </a:p>
          <a:p>
            <a:pPr marL="0" indent="0">
              <a:buNone/>
            </a:pPr>
            <a:endParaRPr kumimoji="1" lang="en-US" altLang="ja-JP" sz="2800" dirty="0">
              <a:solidFill>
                <a:schemeClr val="tx1"/>
              </a:solidFill>
              <a:cs typeface="Arial" panose="020B0604020202020204" pitchFamily="34" charset="0"/>
            </a:endParaRPr>
          </a:p>
          <a:p>
            <a:pPr marL="0" indent="0">
              <a:buNone/>
            </a:pPr>
            <a:r>
              <a:rPr lang="en-US" altLang="ja-JP" sz="2800" dirty="0">
                <a:solidFill>
                  <a:schemeClr val="tx1"/>
                </a:solidFill>
                <a:cs typeface="Arial" panose="020B0604020202020204" pitchFamily="34" charset="0"/>
              </a:rPr>
              <a:t>Geranic acid: GC-MS</a:t>
            </a:r>
          </a:p>
          <a:p>
            <a:pPr marL="0" indent="0">
              <a:buNone/>
            </a:pPr>
            <a:r>
              <a:rPr kumimoji="1" lang="en-US" altLang="ja-JP" sz="2800" dirty="0">
                <a:solidFill>
                  <a:schemeClr val="tx1"/>
                </a:solidFill>
                <a:cs typeface="Arial" panose="020B0604020202020204" pitchFamily="34" charset="0"/>
              </a:rPr>
              <a:t>				</a:t>
            </a:r>
            <a:endParaRPr lang="en-US" altLang="ja-JP" sz="2800" dirty="0">
              <a:solidFill>
                <a:schemeClr val="tx1"/>
              </a:solidFill>
              <a:cs typeface="Arial" panose="020B0604020202020204" pitchFamily="34" charset="0"/>
            </a:endParaRPr>
          </a:p>
          <a:p>
            <a:pPr marL="0" indent="0">
              <a:buNone/>
            </a:pPr>
            <a:r>
              <a:rPr lang="en-US" altLang="ja-JP" sz="2800" dirty="0">
                <a:solidFill>
                  <a:schemeClr val="tx1"/>
                </a:solidFill>
                <a:cs typeface="Arial" panose="020B0604020202020204" pitchFamily="34" charset="0"/>
              </a:rPr>
              <a:t>α-acids:</a:t>
            </a:r>
            <a:r>
              <a:rPr lang="ja-JP" altLang="en-US" sz="2800" dirty="0">
                <a:solidFill>
                  <a:schemeClr val="tx1"/>
                </a:solidFill>
                <a:cs typeface="Arial" panose="020B0604020202020204" pitchFamily="34" charset="0"/>
              </a:rPr>
              <a:t> </a:t>
            </a:r>
            <a:r>
              <a:rPr lang="en-US" altLang="ja-JP" sz="2800" dirty="0">
                <a:solidFill>
                  <a:schemeClr val="tx1"/>
                </a:solidFill>
                <a:cs typeface="Arial" panose="020B0604020202020204" pitchFamily="34" charset="0"/>
              </a:rPr>
              <a:t>HPLC-DAD</a:t>
            </a:r>
            <a:r>
              <a:rPr lang="ja-JP" altLang="en-US" sz="2800" dirty="0">
                <a:solidFill>
                  <a:schemeClr val="tx1"/>
                </a:solidFill>
                <a:cs typeface="Arial" panose="020B0604020202020204" pitchFamily="34" charset="0"/>
              </a:rPr>
              <a:t> </a:t>
            </a:r>
            <a:r>
              <a:rPr lang="en-US" altLang="ja-JP" sz="2800" dirty="0">
                <a:solidFill>
                  <a:schemeClr val="tx1"/>
                </a:solidFill>
                <a:cs typeface="Arial" panose="020B0604020202020204" pitchFamily="34" charset="0"/>
              </a:rPr>
              <a:t>( Modified method of EBC 7.7)</a:t>
            </a:r>
          </a:p>
          <a:p>
            <a:pPr marL="0" indent="0">
              <a:buNone/>
            </a:pPr>
            <a:endParaRPr lang="en-US" altLang="ja-JP" sz="2800" dirty="0">
              <a:solidFill>
                <a:schemeClr val="tx1"/>
              </a:solidFill>
              <a:cs typeface="Arial" panose="020B0604020202020204" pitchFamily="34" charset="0"/>
            </a:endParaRPr>
          </a:p>
          <a:p>
            <a:pPr marL="0" indent="0">
              <a:buNone/>
            </a:pPr>
            <a:endParaRPr lang="en-US" altLang="ja-JP" sz="2800" dirty="0">
              <a:solidFill>
                <a:schemeClr val="tx1"/>
              </a:solidFill>
              <a:cs typeface="Arial" panose="020B0604020202020204" pitchFamily="34" charset="0"/>
            </a:endParaRPr>
          </a:p>
          <a:p>
            <a:pPr marL="0" indent="0">
              <a:buNone/>
            </a:pPr>
            <a:endParaRPr lang="ja-JP" altLang="en-US" sz="2800" b="1" dirty="0">
              <a:solidFill>
                <a:schemeClr val="tx1"/>
              </a:solidFill>
              <a:cs typeface="Arial" panose="020B0604020202020204" pitchFamily="34" charset="0"/>
            </a:endParaRPr>
          </a:p>
        </p:txBody>
      </p:sp>
      <p:sp>
        <p:nvSpPr>
          <p:cNvPr id="3" name="テキスト ボックス 2">
            <a:extLst>
              <a:ext uri="{FF2B5EF4-FFF2-40B4-BE49-F238E27FC236}">
                <a16:creationId xmlns:a16="http://schemas.microsoft.com/office/drawing/2014/main" id="{2224CA23-E7FE-7443-EBE4-80EAD2E4BDBA}"/>
              </a:ext>
            </a:extLst>
          </p:cNvPr>
          <p:cNvSpPr txBox="1"/>
          <p:nvPr/>
        </p:nvSpPr>
        <p:spPr>
          <a:xfrm>
            <a:off x="8273667" y="6021195"/>
            <a:ext cx="4096612"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4) K. Takazumi., </a:t>
            </a:r>
            <a:r>
              <a:rPr kumimoji="1" lang="en-US" altLang="ja-JP" i="1" dirty="0">
                <a:latin typeface="Arial" panose="020B0604020202020204" pitchFamily="34" charset="0"/>
                <a:cs typeface="Arial" panose="020B0604020202020204" pitchFamily="34" charset="0"/>
              </a:rPr>
              <a:t>et al. </a:t>
            </a:r>
            <a:r>
              <a:rPr kumimoji="1" lang="en-US" altLang="ja-JP" dirty="0">
                <a:latin typeface="Arial" panose="020B0604020202020204" pitchFamily="34" charset="0"/>
                <a:cs typeface="Arial" panose="020B0604020202020204" pitchFamily="34" charset="0"/>
              </a:rPr>
              <a:t>(2017)</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61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Materials &amp; Methods - Brewing Trials </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6" name="テキスト ボックス 5">
            <a:extLst>
              <a:ext uri="{FF2B5EF4-FFF2-40B4-BE49-F238E27FC236}">
                <a16:creationId xmlns:a16="http://schemas.microsoft.com/office/drawing/2014/main" id="{B326253E-F487-28B5-10E7-1419B851637B}"/>
              </a:ext>
            </a:extLst>
          </p:cNvPr>
          <p:cNvSpPr txBox="1"/>
          <p:nvPr/>
        </p:nvSpPr>
        <p:spPr>
          <a:xfrm>
            <a:off x="391460" y="836021"/>
            <a:ext cx="11800540" cy="4524315"/>
          </a:xfrm>
          <a:prstGeom prst="rect">
            <a:avLst/>
          </a:prstGeom>
          <a:noFill/>
        </p:spPr>
        <p:txBody>
          <a:bodyPr wrap="square">
            <a:spAutoFit/>
          </a:bodyPr>
          <a:lstStyle/>
          <a:p>
            <a:r>
              <a:rPr lang="en-US" altLang="ja-JP" sz="2400" b="1" dirty="0">
                <a:latin typeface="Arial" panose="020B0604020202020204" pitchFamily="34" charset="0"/>
                <a:cs typeface="Arial" panose="020B0604020202020204" pitchFamily="34" charset="0"/>
              </a:rPr>
              <a:t>Beer Brewing</a:t>
            </a:r>
          </a:p>
          <a:p>
            <a:pPr marL="285750" indent="-285750">
              <a:buFont typeface="Wingdings" panose="05000000000000000000" pitchFamily="2" charset="2"/>
              <a:buChar char="ü"/>
            </a:pPr>
            <a:r>
              <a:rPr lang="en-US" altLang="ja-JP" sz="2400" dirty="0">
                <a:latin typeface="Arial" panose="020B0604020202020204" pitchFamily="34" charset="0"/>
                <a:cs typeface="Arial" panose="020B0604020202020204" pitchFamily="34" charset="0"/>
              </a:rPr>
              <a:t>All malt wort</a:t>
            </a:r>
          </a:p>
          <a:p>
            <a:pPr marL="285750" indent="-285750">
              <a:buFont typeface="Wingdings" panose="05000000000000000000" pitchFamily="2" charset="2"/>
              <a:buChar char="ü"/>
            </a:pPr>
            <a:r>
              <a:rPr lang="en-US" altLang="ja-JP" sz="2400" dirty="0">
                <a:latin typeface="Arial" panose="020B0604020202020204" pitchFamily="34" charset="0"/>
                <a:cs typeface="Arial" panose="020B0604020202020204" pitchFamily="34" charset="0"/>
              </a:rPr>
              <a:t>Lager yeast</a:t>
            </a:r>
          </a:p>
          <a:p>
            <a:pPr marL="285750" indent="-285750">
              <a:buFont typeface="Wingdings" panose="05000000000000000000" pitchFamily="2" charset="2"/>
              <a:buChar char="ü"/>
            </a:pPr>
            <a:r>
              <a:rPr lang="en-US" altLang="ja-JP" sz="2400" dirty="0">
                <a:latin typeface="Arial" panose="020B0604020202020204" pitchFamily="34" charset="0"/>
                <a:cs typeface="Arial" panose="020B0604020202020204" pitchFamily="34" charset="0"/>
              </a:rPr>
              <a:t>Late Hopping (1.2 g/L)</a:t>
            </a:r>
          </a:p>
          <a:p>
            <a:r>
              <a:rPr lang="en-US" altLang="ja-JP" sz="2400" dirty="0">
                <a:latin typeface="Arial" panose="020B0604020202020204" pitchFamily="34" charset="0"/>
                <a:cs typeface="Arial" panose="020B0604020202020204" pitchFamily="34" charset="0"/>
              </a:rPr>
              <a:t>   Furano Magical and Furano Queen harvested in JP and CZ</a:t>
            </a:r>
          </a:p>
          <a:p>
            <a:endParaRPr lang="en-US" altLang="ja-JP" sz="2400" dirty="0">
              <a:latin typeface="Arial" panose="020B0604020202020204" pitchFamily="34" charset="0"/>
              <a:cs typeface="Arial" panose="020B0604020202020204" pitchFamily="34" charset="0"/>
            </a:endParaRPr>
          </a:p>
          <a:p>
            <a:r>
              <a:rPr lang="en-US" altLang="ja-JP" sz="2400" b="1" dirty="0">
                <a:latin typeface="Arial" panose="020B0604020202020204" pitchFamily="34" charset="0"/>
                <a:cs typeface="Arial" panose="020B0604020202020204" pitchFamily="34" charset="0"/>
              </a:rPr>
              <a:t>Sensory test</a:t>
            </a:r>
          </a:p>
          <a:p>
            <a:pPr marL="285750" indent="-285750">
              <a:buFont typeface="Wingdings" panose="05000000000000000000" pitchFamily="2" charset="2"/>
              <a:buChar char="ü"/>
            </a:pPr>
            <a:r>
              <a:rPr lang="en-US" altLang="ja-JP" sz="2400" dirty="0">
                <a:latin typeface="Arial" panose="020B0604020202020204" pitchFamily="34" charset="0"/>
                <a:cs typeface="Arial" panose="020B0604020202020204" pitchFamily="34" charset="0"/>
              </a:rPr>
              <a:t>6 sensory attributes (Green, Flowery, Citrus, Sulfur-like, Tropical, Impact)</a:t>
            </a:r>
          </a:p>
          <a:p>
            <a:pPr marL="285750" indent="-285750">
              <a:buFont typeface="Wingdings" panose="05000000000000000000" pitchFamily="2" charset="2"/>
              <a:buChar char="ü"/>
            </a:pPr>
            <a:r>
              <a:rPr lang="en-US" altLang="ja-JP" sz="2400" dirty="0">
                <a:latin typeface="Arial" panose="020B0604020202020204" pitchFamily="34" charset="0"/>
                <a:cs typeface="Arial" panose="020B0604020202020204" pitchFamily="34" charset="0"/>
              </a:rPr>
              <a:t>Scoring (0–3)</a:t>
            </a:r>
          </a:p>
          <a:p>
            <a:pPr marL="285750" indent="-285750">
              <a:buFont typeface="Wingdings" panose="05000000000000000000" pitchFamily="2" charset="2"/>
              <a:buChar char="ü"/>
            </a:pPr>
            <a:endParaRPr lang="en-US" altLang="ja-JP" sz="2400" dirty="0">
              <a:latin typeface="Arial" panose="020B0604020202020204" pitchFamily="34" charset="0"/>
              <a:cs typeface="Arial" panose="020B0604020202020204" pitchFamily="34" charset="0"/>
            </a:endParaRPr>
          </a:p>
          <a:p>
            <a:r>
              <a:rPr lang="en-US" altLang="ja-JP" sz="2400" b="1" dirty="0">
                <a:latin typeface="Arial" panose="020B0604020202020204" pitchFamily="34" charset="0"/>
                <a:cs typeface="Arial" panose="020B0604020202020204" pitchFamily="34" charset="0"/>
              </a:rPr>
              <a:t>Chemical Analysis</a:t>
            </a:r>
          </a:p>
          <a:p>
            <a:pPr marL="342900" indent="-342900">
              <a:buFont typeface="Wingdings" panose="05000000000000000000" pitchFamily="2" charset="2"/>
              <a:buChar char="ü"/>
            </a:pPr>
            <a:r>
              <a:rPr lang="en-US" altLang="ja-JP" sz="2400" dirty="0">
                <a:latin typeface="Arial" panose="020B0604020202020204" pitchFamily="34" charset="0"/>
                <a:cs typeface="Arial" panose="020B0604020202020204" pitchFamily="34" charset="0"/>
              </a:rPr>
              <a:t>Hop-derived aroma compounds (linalool, geraniol, 4MSP, 3S4MP) by GC</a:t>
            </a:r>
          </a:p>
        </p:txBody>
      </p:sp>
    </p:spTree>
    <p:extLst>
      <p:ext uri="{BB962C8B-B14F-4D97-AF65-F5344CB8AC3E}">
        <p14:creationId xmlns:p14="http://schemas.microsoft.com/office/powerpoint/2010/main" val="318316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11875" y="847455"/>
            <a:ext cx="12203874" cy="5082305"/>
          </a:xfrm>
        </p:spPr>
        <p:txBody>
          <a:bodyPr>
            <a:noAutofit/>
          </a:bodyPr>
          <a:lstStyle/>
          <a:p>
            <a:r>
              <a:rPr lang="en-US" altLang="ja-JP" sz="3200" b="1" dirty="0"/>
              <a:t>-Introduction</a:t>
            </a:r>
            <a:br>
              <a:rPr lang="en-US" altLang="ja-JP" sz="3200" b="1" dirty="0"/>
            </a:br>
            <a:br>
              <a:rPr lang="en-US" altLang="ja-JP" sz="3200" b="1" dirty="0"/>
            </a:br>
            <a:r>
              <a:rPr lang="en-US" altLang="ja-JP" sz="3200" b="1" dirty="0"/>
              <a:t>-</a:t>
            </a:r>
            <a:r>
              <a:rPr lang="en-US" altLang="ja-JP" sz="3200" dirty="0"/>
              <a:t>Materials</a:t>
            </a:r>
            <a:r>
              <a:rPr lang="en-US" altLang="ja-JP" sz="3200" b="1" dirty="0"/>
              <a:t> &amp; </a:t>
            </a:r>
            <a:r>
              <a:rPr lang="en-US" altLang="ja-JP" sz="3200" dirty="0"/>
              <a:t>Method</a:t>
            </a:r>
            <a:r>
              <a:rPr lang="en-US" sz="3200" dirty="0"/>
              <a:t>s</a:t>
            </a:r>
            <a:br>
              <a:rPr lang="en-US" altLang="ja-JP" sz="3200" b="1" dirty="0"/>
            </a:br>
            <a:br>
              <a:rPr lang="en-US" altLang="ja-JP" sz="3200" b="1" dirty="0"/>
            </a:br>
            <a:r>
              <a:rPr lang="en-US" altLang="ja-JP" sz="3200" b="1" dirty="0"/>
              <a:t>-</a:t>
            </a:r>
            <a:r>
              <a:rPr lang="en-US" altLang="ja-JP" sz="3200" dirty="0"/>
              <a:t>Result</a:t>
            </a:r>
            <a:r>
              <a:rPr lang="en-US" sz="3200" dirty="0"/>
              <a:t>s</a:t>
            </a:r>
            <a:r>
              <a:rPr lang="en-US" altLang="ja-JP" sz="3200" dirty="0"/>
              <a:t> </a:t>
            </a:r>
            <a:r>
              <a:rPr lang="en-US" altLang="ja-JP" sz="3200" b="1" dirty="0"/>
              <a:t>&amp; Discussion</a:t>
            </a:r>
            <a:br>
              <a:rPr lang="en-US" altLang="ja-JP" sz="3200" b="1" dirty="0"/>
            </a:br>
            <a:r>
              <a:rPr lang="en-US" altLang="ja-JP" sz="3200" b="1" dirty="0"/>
              <a:t> 1.</a:t>
            </a:r>
            <a:r>
              <a:rPr lang="en-US" altLang="ja-JP" sz="3200" b="1" dirty="0">
                <a:ea typeface="Meiryo UI"/>
              </a:rPr>
              <a:t>T</a:t>
            </a:r>
            <a:r>
              <a:rPr lang="en-US" altLang="ja-JP" sz="3200" b="1" dirty="0">
                <a:effectLst/>
                <a:ea typeface="Meiryo UI"/>
              </a:rPr>
              <a:t>hiol contents </a:t>
            </a:r>
            <a:r>
              <a:rPr lang="en-US" altLang="ja-JP" sz="3200" dirty="0">
                <a:ea typeface="Meiryo UI"/>
              </a:rPr>
              <a:t>in</a:t>
            </a:r>
            <a:r>
              <a:rPr lang="en-US" altLang="ja-JP" sz="3200" b="1" dirty="0">
                <a:effectLst/>
                <a:ea typeface="Meiryo UI"/>
              </a:rPr>
              <a:t> hops from different regions</a:t>
            </a:r>
            <a:br>
              <a:rPr lang="en-US" altLang="ja-JP" sz="3200" dirty="0">
                <a:ea typeface="Meiryo UI" panose="020B0604030504040204" pitchFamily="50" charset="-128"/>
              </a:rPr>
            </a:br>
            <a:r>
              <a:rPr lang="en-US" altLang="ja-JP" sz="3200" dirty="0">
                <a:ea typeface="Meiryo UI"/>
              </a:rPr>
              <a:t> 2.</a:t>
            </a:r>
            <a:r>
              <a:rPr lang="en-US" altLang="ja-JP" sz="3200" b="1" dirty="0"/>
              <a:t>Brewing trials</a:t>
            </a:r>
            <a:br>
              <a:rPr lang="en-US" altLang="ja-JP" sz="3200" b="1" dirty="0"/>
            </a:br>
            <a:br>
              <a:rPr lang="en-US" altLang="ja-JP" sz="3200" b="1" dirty="0"/>
            </a:br>
            <a:r>
              <a:rPr lang="en-US" altLang="ja-JP" sz="3200" b="1" dirty="0"/>
              <a:t>- Conclusion</a:t>
            </a:r>
            <a:br>
              <a:rPr lang="en-US" altLang="ja-JP" sz="3600" b="1" dirty="0"/>
            </a:br>
            <a:endParaRPr lang="en-US" sz="3600" dirty="0"/>
          </a:p>
        </p:txBody>
      </p:sp>
      <p:sp>
        <p:nvSpPr>
          <p:cNvPr id="4" name="Title 1">
            <a:extLst>
              <a:ext uri="{FF2B5EF4-FFF2-40B4-BE49-F238E27FC236}">
                <a16:creationId xmlns:a16="http://schemas.microsoft.com/office/drawing/2014/main" id="{18FBDD97-D21D-420D-88F4-48C14B15914F}"/>
              </a:ext>
            </a:extLst>
          </p:cNvPr>
          <p:cNvSpPr txBox="1">
            <a:spLocks/>
          </p:cNvSpPr>
          <p:nvPr/>
        </p:nvSpPr>
        <p:spPr>
          <a:xfrm>
            <a:off x="-11875" y="0"/>
            <a:ext cx="2216136" cy="640080"/>
          </a:xfrm>
          <a:prstGeom prst="rect">
            <a:avLst/>
          </a:prstGeom>
          <a:solidFill>
            <a:schemeClr val="accent1">
              <a:alpha val="83000"/>
            </a:schemeClr>
          </a:solidFill>
        </p:spPr>
        <p:txBody>
          <a:bodyPr vert="horz" wrap="square" lIns="182880" tIns="45720" rIns="91440" bIns="45720" rtlCol="0" anchor="ctr" anchorCtr="0">
            <a:normAutofit/>
          </a:bodyPr>
          <a:lstStyle>
            <a:lvl1pPr algn="l" defTabSz="914400" rtl="0" eaLnBrk="1" latinLnBrk="0" hangingPunct="1">
              <a:lnSpc>
                <a:spcPct val="100000"/>
              </a:lnSpc>
              <a:spcBef>
                <a:spcPct val="0"/>
              </a:spcBef>
              <a:buNone/>
              <a:defRPr sz="4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Agenda</a:t>
            </a:r>
          </a:p>
        </p:txBody>
      </p:sp>
    </p:spTree>
    <p:extLst>
      <p:ext uri="{BB962C8B-B14F-4D97-AF65-F5344CB8AC3E}">
        <p14:creationId xmlns:p14="http://schemas.microsoft.com/office/powerpoint/2010/main" val="66540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11875" y="847455"/>
            <a:ext cx="12203874" cy="5082305"/>
          </a:xfrm>
        </p:spPr>
        <p:txBody>
          <a:bodyPr>
            <a:noAutofit/>
          </a:bodyPr>
          <a:lstStyle/>
          <a:p>
            <a:r>
              <a:rPr lang="en-US" altLang="ja-JP" sz="3200" b="1" dirty="0">
                <a:solidFill>
                  <a:schemeClr val="bg1">
                    <a:lumMod val="65000"/>
                  </a:schemeClr>
                </a:solidFill>
              </a:rPr>
              <a:t>-Introduction</a:t>
            </a:r>
            <a:br>
              <a:rPr lang="en-US" altLang="ja-JP" sz="3200" b="1" dirty="0"/>
            </a:br>
            <a:br>
              <a:rPr lang="en-US" altLang="ja-JP" sz="3200" b="1" dirty="0"/>
            </a:br>
            <a:r>
              <a:rPr lang="en-US" altLang="ja-JP" sz="3200" b="1" dirty="0">
                <a:solidFill>
                  <a:schemeClr val="bg1">
                    <a:lumMod val="65000"/>
                  </a:schemeClr>
                </a:solidFill>
              </a:rPr>
              <a:t>-</a:t>
            </a:r>
            <a:r>
              <a:rPr lang="en-US" altLang="ja-JP" sz="3200" dirty="0">
                <a:solidFill>
                  <a:schemeClr val="bg1">
                    <a:lumMod val="65000"/>
                  </a:schemeClr>
                </a:solidFill>
              </a:rPr>
              <a:t>Material</a:t>
            </a:r>
            <a:r>
              <a:rPr lang="en-US" sz="3200" dirty="0">
                <a:solidFill>
                  <a:schemeClr val="bg1">
                    <a:lumMod val="65000"/>
                  </a:schemeClr>
                </a:solidFill>
              </a:rPr>
              <a:t>s</a:t>
            </a:r>
            <a:r>
              <a:rPr lang="en-US" altLang="ja-JP" sz="3200" dirty="0">
                <a:solidFill>
                  <a:schemeClr val="bg1">
                    <a:lumMod val="65000"/>
                  </a:schemeClr>
                </a:solidFill>
              </a:rPr>
              <a:t> </a:t>
            </a:r>
            <a:r>
              <a:rPr lang="en-US" altLang="ja-JP" sz="3200" b="1" dirty="0">
                <a:solidFill>
                  <a:schemeClr val="bg1">
                    <a:lumMod val="65000"/>
                  </a:schemeClr>
                </a:solidFill>
              </a:rPr>
              <a:t>&amp; </a:t>
            </a:r>
            <a:r>
              <a:rPr lang="en-US" altLang="ja-JP" sz="3200" dirty="0">
                <a:solidFill>
                  <a:schemeClr val="bg1">
                    <a:lumMod val="65000"/>
                  </a:schemeClr>
                </a:solidFill>
              </a:rPr>
              <a:t>Method</a:t>
            </a:r>
            <a:r>
              <a:rPr lang="en-US" sz="3200" dirty="0">
                <a:solidFill>
                  <a:schemeClr val="bg1">
                    <a:lumMod val="65000"/>
                  </a:schemeClr>
                </a:solidFill>
              </a:rPr>
              <a:t>s</a:t>
            </a:r>
            <a:br>
              <a:rPr lang="en-US" altLang="ja-JP" sz="3200" b="1" dirty="0"/>
            </a:br>
            <a:br>
              <a:rPr lang="en-US" altLang="ja-JP" sz="3200" b="1" dirty="0"/>
            </a:br>
            <a:r>
              <a:rPr lang="en-US" altLang="ja-JP" sz="3200" b="1" dirty="0"/>
              <a:t>-</a:t>
            </a:r>
            <a:r>
              <a:rPr lang="en-US" altLang="ja-JP" sz="3200" dirty="0"/>
              <a:t>Result</a:t>
            </a:r>
            <a:r>
              <a:rPr lang="en-US" sz="3200" dirty="0"/>
              <a:t>s</a:t>
            </a:r>
            <a:r>
              <a:rPr lang="en-US" altLang="ja-JP" sz="3200" dirty="0"/>
              <a:t> </a:t>
            </a:r>
            <a:r>
              <a:rPr lang="en-US" altLang="ja-JP" sz="3200" b="1" dirty="0"/>
              <a:t>&amp; Discussion</a:t>
            </a:r>
            <a:br>
              <a:rPr lang="en-US" altLang="ja-JP" sz="3200" b="1" dirty="0"/>
            </a:br>
            <a:r>
              <a:rPr lang="en-US" altLang="ja-JP" sz="3200" b="1" dirty="0"/>
              <a:t> 1.</a:t>
            </a:r>
            <a:r>
              <a:rPr lang="en-US" altLang="ja-JP" sz="3200" b="1" dirty="0">
                <a:ea typeface="Meiryo UI"/>
              </a:rPr>
              <a:t>T</a:t>
            </a:r>
            <a:r>
              <a:rPr lang="en-US" altLang="ja-JP" sz="3200" b="1" dirty="0">
                <a:effectLst/>
                <a:ea typeface="Meiryo UI"/>
              </a:rPr>
              <a:t>hiol contents </a:t>
            </a:r>
            <a:r>
              <a:rPr lang="en-US" altLang="ja-JP" sz="3200" dirty="0">
                <a:ea typeface="Meiryo UI"/>
              </a:rPr>
              <a:t>in</a:t>
            </a:r>
            <a:r>
              <a:rPr lang="en-US" altLang="ja-JP" sz="3200" b="1" dirty="0">
                <a:effectLst/>
                <a:ea typeface="Meiryo UI"/>
              </a:rPr>
              <a:t> hops from different regions</a:t>
            </a:r>
            <a:br>
              <a:rPr lang="en-US" altLang="ja-JP" sz="3200" dirty="0">
                <a:ea typeface="Meiryo UI" panose="020B0604030504040204" pitchFamily="50" charset="-128"/>
              </a:rPr>
            </a:br>
            <a:r>
              <a:rPr lang="en-US" altLang="ja-JP" sz="3200" dirty="0">
                <a:solidFill>
                  <a:schemeClr val="bg1">
                    <a:lumMod val="75000"/>
                  </a:schemeClr>
                </a:solidFill>
                <a:ea typeface="Meiryo UI"/>
              </a:rPr>
              <a:t> 2.</a:t>
            </a:r>
            <a:r>
              <a:rPr lang="en-US" altLang="ja-JP" sz="3200" b="1" dirty="0">
                <a:solidFill>
                  <a:schemeClr val="bg1">
                    <a:lumMod val="75000"/>
                  </a:schemeClr>
                </a:solidFill>
              </a:rPr>
              <a:t>Brewing trials</a:t>
            </a:r>
            <a:br>
              <a:rPr lang="en-US" altLang="ja-JP" sz="3200" b="1" dirty="0"/>
            </a:br>
            <a:br>
              <a:rPr lang="en-US" altLang="ja-JP" sz="3200" b="1" dirty="0"/>
            </a:br>
            <a:r>
              <a:rPr lang="en-US" altLang="ja-JP" sz="3200" b="1" dirty="0">
                <a:solidFill>
                  <a:schemeClr val="bg1">
                    <a:lumMod val="65000"/>
                  </a:schemeClr>
                </a:solidFill>
              </a:rPr>
              <a:t>- Conclusion</a:t>
            </a:r>
            <a:br>
              <a:rPr lang="en-US" altLang="ja-JP" sz="3600" b="1" dirty="0"/>
            </a:br>
            <a:endParaRPr lang="en-US" sz="3600" dirty="0">
              <a:solidFill>
                <a:schemeClr val="bg1">
                  <a:lumMod val="75000"/>
                </a:schemeClr>
              </a:solidFill>
            </a:endParaRPr>
          </a:p>
        </p:txBody>
      </p:sp>
      <p:sp>
        <p:nvSpPr>
          <p:cNvPr id="4" name="Title 1">
            <a:extLst>
              <a:ext uri="{FF2B5EF4-FFF2-40B4-BE49-F238E27FC236}">
                <a16:creationId xmlns:a16="http://schemas.microsoft.com/office/drawing/2014/main" id="{18FBDD97-D21D-420D-88F4-48C14B15914F}"/>
              </a:ext>
            </a:extLst>
          </p:cNvPr>
          <p:cNvSpPr txBox="1">
            <a:spLocks/>
          </p:cNvSpPr>
          <p:nvPr/>
        </p:nvSpPr>
        <p:spPr>
          <a:xfrm>
            <a:off x="-11875" y="0"/>
            <a:ext cx="2216136" cy="640080"/>
          </a:xfrm>
          <a:prstGeom prst="rect">
            <a:avLst/>
          </a:prstGeom>
          <a:solidFill>
            <a:schemeClr val="accent1">
              <a:alpha val="83000"/>
            </a:schemeClr>
          </a:solidFill>
        </p:spPr>
        <p:txBody>
          <a:bodyPr vert="horz" wrap="square" lIns="182880" tIns="45720" rIns="91440" bIns="45720" rtlCol="0" anchor="ctr" anchorCtr="0">
            <a:normAutofit/>
          </a:bodyPr>
          <a:lstStyle>
            <a:lvl1pPr algn="l" defTabSz="914400" rtl="0" eaLnBrk="1" latinLnBrk="0" hangingPunct="1">
              <a:lnSpc>
                <a:spcPct val="100000"/>
              </a:lnSpc>
              <a:spcBef>
                <a:spcPct val="0"/>
              </a:spcBef>
              <a:buNone/>
              <a:defRPr sz="4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Agenda</a:t>
            </a:r>
          </a:p>
        </p:txBody>
      </p:sp>
    </p:spTree>
    <p:extLst>
      <p:ext uri="{BB962C8B-B14F-4D97-AF65-F5344CB8AC3E}">
        <p14:creationId xmlns:p14="http://schemas.microsoft.com/office/powerpoint/2010/main" val="136516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58104B-A9C6-35FF-BCBD-DF203E9FC0BF}"/>
              </a:ext>
            </a:extLst>
          </p:cNvPr>
          <p:cNvGrpSpPr/>
          <p:nvPr/>
        </p:nvGrpSpPr>
        <p:grpSpPr>
          <a:xfrm>
            <a:off x="8350786" y="4379463"/>
            <a:ext cx="2182354" cy="1308373"/>
            <a:chOff x="7681553" y="4453959"/>
            <a:chExt cx="3548571" cy="1237569"/>
          </a:xfrm>
        </p:grpSpPr>
        <p:cxnSp>
          <p:nvCxnSpPr>
            <p:cNvPr id="10" name="直線コネクタ 9">
              <a:extLst>
                <a:ext uri="{FF2B5EF4-FFF2-40B4-BE49-F238E27FC236}">
                  <a16:creationId xmlns:a16="http://schemas.microsoft.com/office/drawing/2014/main" id="{D7885B41-9513-392A-4481-68A6AC4DD11F}"/>
                </a:ext>
              </a:extLst>
            </p:cNvPr>
            <p:cNvCxnSpPr/>
            <p:nvPr/>
          </p:nvCxnSpPr>
          <p:spPr>
            <a:xfrm>
              <a:off x="7684844"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3740CD72-8A94-06C8-B786-A9B279A72C07}"/>
                </a:ext>
              </a:extLst>
            </p:cNvPr>
            <p:cNvCxnSpPr>
              <a:cxnSpLocks/>
            </p:cNvCxnSpPr>
            <p:nvPr/>
          </p:nvCxnSpPr>
          <p:spPr>
            <a:xfrm flipH="1">
              <a:off x="7681553" y="4458195"/>
              <a:ext cx="3548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60F688B-A73B-CB20-3622-A5231C714620}"/>
                </a:ext>
              </a:extLst>
            </p:cNvPr>
            <p:cNvCxnSpPr/>
            <p:nvPr/>
          </p:nvCxnSpPr>
          <p:spPr>
            <a:xfrm>
              <a:off x="11227962"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Flavor compounds in Furano Magical</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22" name="テキスト ボックス 21">
            <a:extLst>
              <a:ext uri="{FF2B5EF4-FFF2-40B4-BE49-F238E27FC236}">
                <a16:creationId xmlns:a16="http://schemas.microsoft.com/office/drawing/2014/main" id="{D5E0C1EC-F83B-EEE0-5E34-DF08162157BC}"/>
              </a:ext>
            </a:extLst>
          </p:cNvPr>
          <p:cNvSpPr txBox="1"/>
          <p:nvPr/>
        </p:nvSpPr>
        <p:spPr>
          <a:xfrm>
            <a:off x="9230220" y="4388420"/>
            <a:ext cx="5141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graphicFrame>
        <p:nvGraphicFramePr>
          <p:cNvPr id="25" name="グラフ 24">
            <a:extLst>
              <a:ext uri="{FF2B5EF4-FFF2-40B4-BE49-F238E27FC236}">
                <a16:creationId xmlns:a16="http://schemas.microsoft.com/office/drawing/2014/main" id="{EBEB3CA9-1D4B-032B-07C6-D1F86A4D5128}"/>
              </a:ext>
            </a:extLst>
          </p:cNvPr>
          <p:cNvGraphicFramePr>
            <a:graphicFrameLocks/>
          </p:cNvGraphicFramePr>
          <p:nvPr>
            <p:extLst>
              <p:ext uri="{D42A27DB-BD31-4B8C-83A1-F6EECF244321}">
                <p14:modId xmlns:p14="http://schemas.microsoft.com/office/powerpoint/2010/main" val="645537164"/>
              </p:ext>
            </p:extLst>
          </p:nvPr>
        </p:nvGraphicFramePr>
        <p:xfrm>
          <a:off x="932479" y="910564"/>
          <a:ext cx="5393880" cy="29150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グラフ 25">
            <a:extLst>
              <a:ext uri="{FF2B5EF4-FFF2-40B4-BE49-F238E27FC236}">
                <a16:creationId xmlns:a16="http://schemas.microsoft.com/office/drawing/2014/main" id="{3D55440F-48A1-2678-14E6-AD8456A717CA}"/>
              </a:ext>
            </a:extLst>
          </p:cNvPr>
          <p:cNvGraphicFramePr>
            <a:graphicFrameLocks/>
          </p:cNvGraphicFramePr>
          <p:nvPr>
            <p:extLst>
              <p:ext uri="{D42A27DB-BD31-4B8C-83A1-F6EECF244321}">
                <p14:modId xmlns:p14="http://schemas.microsoft.com/office/powerpoint/2010/main" val="2162320337"/>
              </p:ext>
            </p:extLst>
          </p:nvPr>
        </p:nvGraphicFramePr>
        <p:xfrm>
          <a:off x="6432689" y="929403"/>
          <a:ext cx="5393880" cy="2694216"/>
        </p:xfrm>
        <a:graphic>
          <a:graphicData uri="http://schemas.openxmlformats.org/drawingml/2006/chart">
            <c:chart xmlns:c="http://schemas.openxmlformats.org/drawingml/2006/chart" xmlns:r="http://schemas.openxmlformats.org/officeDocument/2006/relationships" r:id="rId5"/>
          </a:graphicData>
        </a:graphic>
      </p:graphicFrame>
      <p:sp>
        <p:nvSpPr>
          <p:cNvPr id="29" name="正方形/長方形 28">
            <a:extLst>
              <a:ext uri="{FF2B5EF4-FFF2-40B4-BE49-F238E27FC236}">
                <a16:creationId xmlns:a16="http://schemas.microsoft.com/office/drawing/2014/main" id="{01775DD0-BB81-06F1-E1A3-B5394252D6F6}"/>
              </a:ext>
            </a:extLst>
          </p:cNvPr>
          <p:cNvSpPr/>
          <p:nvPr/>
        </p:nvSpPr>
        <p:spPr>
          <a:xfrm flipH="1">
            <a:off x="10099956" y="4010131"/>
            <a:ext cx="1800974"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a:latin typeface="Arial" panose="020B0604020202020204" pitchFamily="34" charset="0"/>
                <a:cs typeface="Arial" panose="020B0604020202020204" pitchFamily="34" charset="0"/>
              </a:rPr>
              <a:t>*</a:t>
            </a:r>
            <a:r>
              <a:rPr lang="ja-JP" altLang="en-US" sz="180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 </a:t>
            </a:r>
            <a:r>
              <a:rPr lang="en-US" altLang="ja-JP" sz="1800" i="1" dirty="0">
                <a:latin typeface="Arial" panose="020B0604020202020204" pitchFamily="34" charset="0"/>
                <a:cs typeface="Arial" panose="020B0604020202020204" pitchFamily="34" charset="0"/>
              </a:rPr>
              <a:t>P</a:t>
            </a:r>
            <a:r>
              <a:rPr lang="ja-JP" altLang="en-US" sz="180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&lt; 0.05</a:t>
            </a:r>
            <a:endParaRPr lang="ja-JP" altLang="en-US" sz="2800">
              <a:latin typeface="Arial" panose="020B0604020202020204" pitchFamily="34" charset="0"/>
              <a:cs typeface="Arial" panose="020B0604020202020204" pitchFamily="34" charset="0"/>
            </a:endParaRPr>
          </a:p>
        </p:txBody>
      </p:sp>
      <p:sp>
        <p:nvSpPr>
          <p:cNvPr id="30" name="四角形: 角を丸くする 29">
            <a:extLst>
              <a:ext uri="{FF2B5EF4-FFF2-40B4-BE49-F238E27FC236}">
                <a16:creationId xmlns:a16="http://schemas.microsoft.com/office/drawing/2014/main" id="{4A3D8299-DA6B-C4C0-CE58-DB7F97313DDB}"/>
              </a:ext>
            </a:extLst>
          </p:cNvPr>
          <p:cNvSpPr/>
          <p:nvPr/>
        </p:nvSpPr>
        <p:spPr>
          <a:xfrm>
            <a:off x="6459996" y="3695735"/>
            <a:ext cx="5283212" cy="2508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nvGrpSpPr>
          <p:cNvPr id="19" name="グループ化 18">
            <a:extLst>
              <a:ext uri="{FF2B5EF4-FFF2-40B4-BE49-F238E27FC236}">
                <a16:creationId xmlns:a16="http://schemas.microsoft.com/office/drawing/2014/main" id="{13F5FC71-E613-0988-3321-05B84C9384E6}"/>
              </a:ext>
            </a:extLst>
          </p:cNvPr>
          <p:cNvGrpSpPr/>
          <p:nvPr/>
        </p:nvGrpSpPr>
        <p:grpSpPr>
          <a:xfrm>
            <a:off x="10096493" y="658062"/>
            <a:ext cx="1706537" cy="830997"/>
            <a:chOff x="10096493" y="658062"/>
            <a:chExt cx="1706537" cy="830997"/>
          </a:xfrm>
        </p:grpSpPr>
        <p:sp>
          <p:nvSpPr>
            <p:cNvPr id="6" name="テキスト ボックス 5">
              <a:extLst>
                <a:ext uri="{FF2B5EF4-FFF2-40B4-BE49-F238E27FC236}">
                  <a16:creationId xmlns:a16="http://schemas.microsoft.com/office/drawing/2014/main" id="{A760265E-2C6A-5740-6404-B0964CF73FB3}"/>
                </a:ext>
              </a:extLst>
            </p:cNvPr>
            <p:cNvSpPr txBox="1"/>
            <p:nvPr/>
          </p:nvSpPr>
          <p:spPr>
            <a:xfrm>
              <a:off x="10096493" y="658062"/>
              <a:ext cx="1706537" cy="830997"/>
            </a:xfrm>
            <a:prstGeom prst="rect">
              <a:avLst/>
            </a:prstGeom>
            <a:noFill/>
            <a:ln>
              <a:solidFill>
                <a:schemeClr val="tx1"/>
              </a:solidFill>
            </a:ln>
          </p:spPr>
          <p:txBody>
            <a:bodyPr wrap="square" rtlCol="0">
              <a:spAutoFit/>
            </a:bodyPr>
            <a:lstStyle/>
            <a:p>
              <a:r>
                <a:rPr kumimoji="1" lang="en-US" altLang="ja-JP" sz="2400" b="1" dirty="0">
                  <a:ln w="1270">
                    <a:solidFill>
                      <a:schemeClr val="tx1">
                        <a:lumMod val="95000"/>
                        <a:lumOff val="5000"/>
                        <a:alpha val="54000"/>
                      </a:schemeClr>
                    </a:solidFill>
                  </a:ln>
                  <a:solidFill>
                    <a:srgbClr val="92D050"/>
                  </a:solidFill>
                  <a:latin typeface="Arial" panose="020B0604020202020204" pitchFamily="34" charset="0"/>
                </a:rPr>
                <a:t>           </a:t>
              </a:r>
              <a:r>
                <a:rPr kumimoji="1" lang="en-US" altLang="ja-JP" sz="2400" b="1" dirty="0">
                  <a:ln w="1270">
                    <a:solidFill>
                      <a:schemeClr val="tx1">
                        <a:lumMod val="95000"/>
                        <a:lumOff val="5000"/>
                        <a:alpha val="54000"/>
                      </a:schemeClr>
                    </a:solidFill>
                  </a:ln>
                  <a:solidFill>
                    <a:srgbClr val="92D050"/>
                  </a:solidFill>
                  <a:effectLst/>
                  <a:latin typeface="Arial" panose="020B0604020202020204" pitchFamily="34" charset="0"/>
                </a:rPr>
                <a:t>JP</a:t>
              </a:r>
            </a:p>
            <a:p>
              <a:r>
                <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rPr>
                <a:t>           </a:t>
              </a:r>
              <a:r>
                <a:rPr kumimoji="1" lang="en-US" altLang="ja-JP" sz="2400" b="1" dirty="0">
                  <a:ln w="1270">
                    <a:solidFill>
                      <a:schemeClr val="tx1">
                        <a:lumMod val="95000"/>
                        <a:lumOff val="5000"/>
                        <a:alpha val="54000"/>
                      </a:schemeClr>
                    </a:solidFill>
                  </a:ln>
                  <a:solidFill>
                    <a:srgbClr val="0070C0"/>
                  </a:solidFill>
                  <a:effectLst/>
                  <a:latin typeface="Arial" panose="020B0604020202020204" pitchFamily="34" charset="0"/>
                </a:rPr>
                <a:t>CZ</a:t>
              </a:r>
              <a:endPar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endParaRPr>
            </a:p>
          </p:txBody>
        </p:sp>
        <p:sp>
          <p:nvSpPr>
            <p:cNvPr id="3" name="正方形/長方形 2">
              <a:extLst>
                <a:ext uri="{FF2B5EF4-FFF2-40B4-BE49-F238E27FC236}">
                  <a16:creationId xmlns:a16="http://schemas.microsoft.com/office/drawing/2014/main" id="{307FAEC7-A580-A6A2-A09D-A3A4B20F2A6C}"/>
                </a:ext>
              </a:extLst>
            </p:cNvPr>
            <p:cNvSpPr/>
            <p:nvPr/>
          </p:nvSpPr>
          <p:spPr>
            <a:xfrm>
              <a:off x="10140615" y="1107362"/>
              <a:ext cx="761235" cy="3266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sp>
          <p:nvSpPr>
            <p:cNvPr id="4" name="正方形/長方形 3">
              <a:extLst>
                <a:ext uri="{FF2B5EF4-FFF2-40B4-BE49-F238E27FC236}">
                  <a16:creationId xmlns:a16="http://schemas.microsoft.com/office/drawing/2014/main" id="{4F047BB4-F73E-2D04-F86B-75107B7D1040}"/>
                </a:ext>
              </a:extLst>
            </p:cNvPr>
            <p:cNvSpPr/>
            <p:nvPr/>
          </p:nvSpPr>
          <p:spPr>
            <a:xfrm>
              <a:off x="10139025" y="730004"/>
              <a:ext cx="761235" cy="3266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grpSp>
      <p:grpSp>
        <p:nvGrpSpPr>
          <p:cNvPr id="7" name="グループ化 6">
            <a:extLst>
              <a:ext uri="{FF2B5EF4-FFF2-40B4-BE49-F238E27FC236}">
                <a16:creationId xmlns:a16="http://schemas.microsoft.com/office/drawing/2014/main" id="{B2EF39FB-9732-F175-60CD-749F5F0B736F}"/>
              </a:ext>
            </a:extLst>
          </p:cNvPr>
          <p:cNvGrpSpPr/>
          <p:nvPr/>
        </p:nvGrpSpPr>
        <p:grpSpPr>
          <a:xfrm>
            <a:off x="2767416" y="4388420"/>
            <a:ext cx="2197505" cy="1075946"/>
            <a:chOff x="7681553" y="4453959"/>
            <a:chExt cx="3548571" cy="1237569"/>
          </a:xfrm>
        </p:grpSpPr>
        <p:cxnSp>
          <p:nvCxnSpPr>
            <p:cNvPr id="8" name="直線コネクタ 7">
              <a:extLst>
                <a:ext uri="{FF2B5EF4-FFF2-40B4-BE49-F238E27FC236}">
                  <a16:creationId xmlns:a16="http://schemas.microsoft.com/office/drawing/2014/main" id="{4968DA8A-35AC-F0CB-B8CC-08783F34C03F}"/>
                </a:ext>
              </a:extLst>
            </p:cNvPr>
            <p:cNvCxnSpPr/>
            <p:nvPr/>
          </p:nvCxnSpPr>
          <p:spPr>
            <a:xfrm>
              <a:off x="7684844"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A766D72-C5CB-3417-E824-BD2923950C3D}"/>
                </a:ext>
              </a:extLst>
            </p:cNvPr>
            <p:cNvCxnSpPr>
              <a:cxnSpLocks/>
            </p:cNvCxnSpPr>
            <p:nvPr/>
          </p:nvCxnSpPr>
          <p:spPr>
            <a:xfrm flipH="1">
              <a:off x="7681553" y="4458195"/>
              <a:ext cx="3548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D7358DC-53FC-8FD8-1FB0-CDFA56B4D1A3}"/>
                </a:ext>
              </a:extLst>
            </p:cNvPr>
            <p:cNvCxnSpPr/>
            <p:nvPr/>
          </p:nvCxnSpPr>
          <p:spPr>
            <a:xfrm>
              <a:off x="11227962"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E6380C42-53A9-1AC5-2B8F-FE22E5327B89}"/>
              </a:ext>
            </a:extLst>
          </p:cNvPr>
          <p:cNvSpPr txBox="1"/>
          <p:nvPr/>
        </p:nvSpPr>
        <p:spPr>
          <a:xfrm>
            <a:off x="3705196" y="4346156"/>
            <a:ext cx="5141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17" name="正方形/長方形 16">
            <a:extLst>
              <a:ext uri="{FF2B5EF4-FFF2-40B4-BE49-F238E27FC236}">
                <a16:creationId xmlns:a16="http://schemas.microsoft.com/office/drawing/2014/main" id="{2036BF0C-D763-7B46-2518-7B10B1B5F474}"/>
              </a:ext>
            </a:extLst>
          </p:cNvPr>
          <p:cNvSpPr/>
          <p:nvPr/>
        </p:nvSpPr>
        <p:spPr>
          <a:xfrm flipH="1">
            <a:off x="4540009" y="3976824"/>
            <a:ext cx="1800974" cy="369332"/>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800" dirty="0">
                <a:latin typeface="Arial" panose="020B0604020202020204" pitchFamily="34" charset="0"/>
                <a:cs typeface="Arial" panose="020B0604020202020204" pitchFamily="34" charset="0"/>
              </a:rPr>
              <a:t>*</a:t>
            </a:r>
            <a:r>
              <a:rPr lang="ja-JP" altLang="en-US" sz="180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 </a:t>
            </a:r>
            <a:r>
              <a:rPr lang="en-US" altLang="ja-JP" sz="1800" i="1" dirty="0">
                <a:latin typeface="Arial" panose="020B0604020202020204" pitchFamily="34" charset="0"/>
                <a:cs typeface="Arial" panose="020B0604020202020204" pitchFamily="34" charset="0"/>
              </a:rPr>
              <a:t>P</a:t>
            </a:r>
            <a:r>
              <a:rPr lang="ja-JP" altLang="en-US" sz="1800">
                <a:latin typeface="Arial" panose="020B0604020202020204" pitchFamily="34" charset="0"/>
                <a:cs typeface="Arial" panose="020B0604020202020204" pitchFamily="34" charset="0"/>
              </a:rPr>
              <a:t> </a:t>
            </a:r>
            <a:r>
              <a:rPr lang="en-US" altLang="ja-JP" sz="1800" dirty="0">
                <a:latin typeface="Arial" panose="020B0604020202020204" pitchFamily="34" charset="0"/>
                <a:cs typeface="Arial" panose="020B0604020202020204" pitchFamily="34" charset="0"/>
              </a:rPr>
              <a:t>&lt; 0.05</a:t>
            </a:r>
            <a:endParaRPr lang="ja-JP" altLang="en-US" sz="2800">
              <a:latin typeface="Arial" panose="020B0604020202020204" pitchFamily="34" charset="0"/>
              <a:cs typeface="Arial" panose="020B0604020202020204" pitchFamily="34" charset="0"/>
            </a:endParaRPr>
          </a:p>
        </p:txBody>
      </p:sp>
      <p:sp>
        <p:nvSpPr>
          <p:cNvPr id="18" name="四角形: 角を丸くする 17">
            <a:extLst>
              <a:ext uri="{FF2B5EF4-FFF2-40B4-BE49-F238E27FC236}">
                <a16:creationId xmlns:a16="http://schemas.microsoft.com/office/drawing/2014/main" id="{AAA0686F-3855-9971-425D-557B611985FE}"/>
              </a:ext>
            </a:extLst>
          </p:cNvPr>
          <p:cNvSpPr/>
          <p:nvPr/>
        </p:nvSpPr>
        <p:spPr>
          <a:xfrm>
            <a:off x="883613" y="3704914"/>
            <a:ext cx="5283212" cy="250851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aphicFrame>
        <p:nvGraphicFramePr>
          <p:cNvPr id="27" name="グラフ 26">
            <a:extLst>
              <a:ext uri="{FF2B5EF4-FFF2-40B4-BE49-F238E27FC236}">
                <a16:creationId xmlns:a16="http://schemas.microsoft.com/office/drawing/2014/main" id="{F1499A19-CD58-ADC9-62E8-9C5C3335B4DE}"/>
              </a:ext>
            </a:extLst>
          </p:cNvPr>
          <p:cNvGraphicFramePr>
            <a:graphicFrameLocks/>
          </p:cNvGraphicFramePr>
          <p:nvPr>
            <p:extLst>
              <p:ext uri="{D42A27DB-BD31-4B8C-83A1-F6EECF244321}">
                <p14:modId xmlns:p14="http://schemas.microsoft.com/office/powerpoint/2010/main" val="745209298"/>
              </p:ext>
            </p:extLst>
          </p:nvPr>
        </p:nvGraphicFramePr>
        <p:xfrm>
          <a:off x="6459996" y="3804151"/>
          <a:ext cx="5252040" cy="24000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グラフ 27">
            <a:extLst>
              <a:ext uri="{FF2B5EF4-FFF2-40B4-BE49-F238E27FC236}">
                <a16:creationId xmlns:a16="http://schemas.microsoft.com/office/drawing/2014/main" id="{61C352B6-C6D1-DAD3-FF2E-2825FFBD04A7}"/>
              </a:ext>
            </a:extLst>
          </p:cNvPr>
          <p:cNvGraphicFramePr>
            <a:graphicFrameLocks/>
          </p:cNvGraphicFramePr>
          <p:nvPr>
            <p:extLst>
              <p:ext uri="{D42A27DB-BD31-4B8C-83A1-F6EECF244321}">
                <p14:modId xmlns:p14="http://schemas.microsoft.com/office/powerpoint/2010/main" val="447960747"/>
              </p:ext>
            </p:extLst>
          </p:nvPr>
        </p:nvGraphicFramePr>
        <p:xfrm>
          <a:off x="826149" y="3783749"/>
          <a:ext cx="5395820" cy="240009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263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altLang="ja-JP" sz="3600" dirty="0">
                <a:latin typeface="Arial Black" panose="020B0A04020102020204" pitchFamily="34" charset="0"/>
              </a:rPr>
              <a:t>Flavor compounds in Furano Queen</a:t>
            </a:r>
            <a:endParaRPr lang="en-US" sz="3600" dirty="0">
              <a:latin typeface="Arial Black" panose="020B0A04020102020204" pitchFamily="34" charset="0"/>
            </a:endParaRP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1798082" y="4529368"/>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ea typeface="Arial Unicode MS" panose="020B0604020202020204" pitchFamily="50" charset="-128"/>
              <a:cs typeface="Arial" panose="020B0604020202020204" pitchFamily="34" charset="0"/>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graphicFrame>
        <p:nvGraphicFramePr>
          <p:cNvPr id="4" name="グラフ 3">
            <a:extLst>
              <a:ext uri="{FF2B5EF4-FFF2-40B4-BE49-F238E27FC236}">
                <a16:creationId xmlns:a16="http://schemas.microsoft.com/office/drawing/2014/main" id="{1DA30A12-1E5D-19EB-C08D-37912B8962DE}"/>
              </a:ext>
            </a:extLst>
          </p:cNvPr>
          <p:cNvGraphicFramePr>
            <a:graphicFrameLocks/>
          </p:cNvGraphicFramePr>
          <p:nvPr>
            <p:extLst>
              <p:ext uri="{D42A27DB-BD31-4B8C-83A1-F6EECF244321}">
                <p14:modId xmlns:p14="http://schemas.microsoft.com/office/powerpoint/2010/main" val="1869141862"/>
              </p:ext>
            </p:extLst>
          </p:nvPr>
        </p:nvGraphicFramePr>
        <p:xfrm>
          <a:off x="408455" y="813375"/>
          <a:ext cx="5315150" cy="28164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a:extLst>
              <a:ext uri="{FF2B5EF4-FFF2-40B4-BE49-F238E27FC236}">
                <a16:creationId xmlns:a16="http://schemas.microsoft.com/office/drawing/2014/main" id="{9F537C86-FEB2-983E-D0EC-AE08B687BF31}"/>
              </a:ext>
            </a:extLst>
          </p:cNvPr>
          <p:cNvGraphicFramePr>
            <a:graphicFrameLocks/>
          </p:cNvGraphicFramePr>
          <p:nvPr>
            <p:extLst>
              <p:ext uri="{D42A27DB-BD31-4B8C-83A1-F6EECF244321}">
                <p14:modId xmlns:p14="http://schemas.microsoft.com/office/powerpoint/2010/main" val="88515028"/>
              </p:ext>
            </p:extLst>
          </p:nvPr>
        </p:nvGraphicFramePr>
        <p:xfrm>
          <a:off x="491351" y="3614187"/>
          <a:ext cx="5264355" cy="2597339"/>
        </p:xfrm>
        <a:graphic>
          <a:graphicData uri="http://schemas.openxmlformats.org/drawingml/2006/chart">
            <c:chart xmlns:c="http://schemas.openxmlformats.org/drawingml/2006/chart" xmlns:r="http://schemas.openxmlformats.org/officeDocument/2006/relationships" r:id="rId5"/>
          </a:graphicData>
        </a:graphic>
      </p:graphicFrame>
      <p:sp>
        <p:nvSpPr>
          <p:cNvPr id="54" name="テキスト ボックス 53">
            <a:extLst>
              <a:ext uri="{FF2B5EF4-FFF2-40B4-BE49-F238E27FC236}">
                <a16:creationId xmlns:a16="http://schemas.microsoft.com/office/drawing/2014/main" id="{805B1AFD-7940-A958-2157-AB9C65DFCE4B}"/>
              </a:ext>
            </a:extLst>
          </p:cNvPr>
          <p:cNvSpPr txBox="1"/>
          <p:nvPr/>
        </p:nvSpPr>
        <p:spPr>
          <a:xfrm>
            <a:off x="4725752" y="3315557"/>
            <a:ext cx="703245" cy="307777"/>
          </a:xfrm>
          <a:prstGeom prst="rect">
            <a:avLst/>
          </a:prstGeom>
          <a:solidFill>
            <a:schemeClr val="bg1"/>
          </a:solidFill>
        </p:spPr>
        <p:txBody>
          <a:bodyPr wrap="square" rtlCol="0">
            <a:spAutoFit/>
          </a:bodyPr>
          <a:lstStyle/>
          <a:p>
            <a:r>
              <a:rPr lang="cs-CZ" altLang="ja-JP" sz="1400" dirty="0">
                <a:solidFill>
                  <a:srgbClr val="000000"/>
                </a:solidFill>
                <a:latin typeface="Arial" panose="020B0604020202020204" pitchFamily="34" charset="0"/>
                <a:cs typeface="Arial" panose="020B0604020202020204" pitchFamily="34" charset="0"/>
              </a:rPr>
              <a:t>Ž</a:t>
            </a:r>
            <a:r>
              <a:rPr lang="en-US" altLang="ja-JP" sz="1400" dirty="0">
                <a:solidFill>
                  <a:srgbClr val="000000"/>
                </a:solidFill>
                <a:latin typeface="Arial" panose="020B0604020202020204" pitchFamily="34" charset="0"/>
                <a:cs typeface="Arial" panose="020B0604020202020204" pitchFamily="34" charset="0"/>
              </a:rPr>
              <a:t>atec</a:t>
            </a:r>
            <a:endParaRPr kumimoji="1" lang="ja-JP" altLang="en-US" sz="1400" dirty="0">
              <a:latin typeface="Arial" panose="020B0604020202020204" pitchFamily="34" charset="0"/>
              <a:cs typeface="Arial" panose="020B0604020202020204" pitchFamily="34" charset="0"/>
            </a:endParaRPr>
          </a:p>
        </p:txBody>
      </p:sp>
      <p:grpSp>
        <p:nvGrpSpPr>
          <p:cNvPr id="14" name="グループ化 13">
            <a:extLst>
              <a:ext uri="{FF2B5EF4-FFF2-40B4-BE49-F238E27FC236}">
                <a16:creationId xmlns:a16="http://schemas.microsoft.com/office/drawing/2014/main" id="{81EA0CEF-6E38-926C-FF07-DE58C1DB5976}"/>
              </a:ext>
            </a:extLst>
          </p:cNvPr>
          <p:cNvGrpSpPr/>
          <p:nvPr/>
        </p:nvGrpSpPr>
        <p:grpSpPr>
          <a:xfrm>
            <a:off x="5657026" y="3693038"/>
            <a:ext cx="5719811" cy="2532509"/>
            <a:chOff x="6083017" y="4054843"/>
            <a:chExt cx="5753100" cy="2182506"/>
          </a:xfrm>
        </p:grpSpPr>
        <p:grpSp>
          <p:nvGrpSpPr>
            <p:cNvPr id="24" name="グループ化 23">
              <a:extLst>
                <a:ext uri="{FF2B5EF4-FFF2-40B4-BE49-F238E27FC236}">
                  <a16:creationId xmlns:a16="http://schemas.microsoft.com/office/drawing/2014/main" id="{47476749-ADDD-9660-F47A-FEC73A8D4505}"/>
                </a:ext>
              </a:extLst>
            </p:cNvPr>
            <p:cNvGrpSpPr/>
            <p:nvPr/>
          </p:nvGrpSpPr>
          <p:grpSpPr>
            <a:xfrm>
              <a:off x="9941442" y="4680038"/>
              <a:ext cx="1116418" cy="1027417"/>
              <a:chOff x="5337810" y="1463040"/>
              <a:chExt cx="925630" cy="720090"/>
            </a:xfrm>
          </p:grpSpPr>
          <p:cxnSp>
            <p:nvCxnSpPr>
              <p:cNvPr id="25" name="直線コネクタ 24">
                <a:extLst>
                  <a:ext uri="{FF2B5EF4-FFF2-40B4-BE49-F238E27FC236}">
                    <a16:creationId xmlns:a16="http://schemas.microsoft.com/office/drawing/2014/main" id="{FB1CA365-72FB-7962-487B-EA2BF7BF1676}"/>
                  </a:ext>
                </a:extLst>
              </p:cNvPr>
              <p:cNvCxnSpPr/>
              <p:nvPr/>
            </p:nvCxnSpPr>
            <p:spPr>
              <a:xfrm>
                <a:off x="5343197" y="1463040"/>
                <a:ext cx="0" cy="720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167AA86-AD35-19CA-EC27-B12CCB822CFE}"/>
                  </a:ext>
                </a:extLst>
              </p:cNvPr>
              <p:cNvCxnSpPr>
                <a:cxnSpLocks/>
              </p:cNvCxnSpPr>
              <p:nvPr/>
            </p:nvCxnSpPr>
            <p:spPr>
              <a:xfrm flipH="1">
                <a:off x="5337810" y="1469629"/>
                <a:ext cx="9256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44A5243-FE3B-9AC7-D07A-FA071DC6ADA7}"/>
                  </a:ext>
                </a:extLst>
              </p:cNvPr>
              <p:cNvCxnSpPr/>
              <p:nvPr/>
            </p:nvCxnSpPr>
            <p:spPr>
              <a:xfrm>
                <a:off x="6255820" y="1463040"/>
                <a:ext cx="0" cy="720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D6633A85-B168-31AC-C2EF-E95BBF7F8481}"/>
                </a:ext>
              </a:extLst>
            </p:cNvPr>
            <p:cNvGrpSpPr/>
            <p:nvPr/>
          </p:nvGrpSpPr>
          <p:grpSpPr>
            <a:xfrm>
              <a:off x="7681553" y="4453959"/>
              <a:ext cx="3548571" cy="1237569"/>
              <a:chOff x="7681553" y="4453959"/>
              <a:chExt cx="3548571" cy="1237569"/>
            </a:xfrm>
          </p:grpSpPr>
          <p:cxnSp>
            <p:nvCxnSpPr>
              <p:cNvPr id="34" name="直線コネクタ 33">
                <a:extLst>
                  <a:ext uri="{FF2B5EF4-FFF2-40B4-BE49-F238E27FC236}">
                    <a16:creationId xmlns:a16="http://schemas.microsoft.com/office/drawing/2014/main" id="{ECF8BA59-CDFE-5B53-9281-089727B2B6A3}"/>
                  </a:ext>
                </a:extLst>
              </p:cNvPr>
              <p:cNvCxnSpPr/>
              <p:nvPr/>
            </p:nvCxnSpPr>
            <p:spPr>
              <a:xfrm>
                <a:off x="7684844"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8B21DB2-C848-8A07-7028-BBAD8D37A8F4}"/>
                  </a:ext>
                </a:extLst>
              </p:cNvPr>
              <p:cNvCxnSpPr>
                <a:cxnSpLocks/>
              </p:cNvCxnSpPr>
              <p:nvPr/>
            </p:nvCxnSpPr>
            <p:spPr>
              <a:xfrm flipH="1">
                <a:off x="7681553" y="4458195"/>
                <a:ext cx="3548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95B1589-A25D-FBD0-9CDD-5345EF79451F}"/>
                  </a:ext>
                </a:extLst>
              </p:cNvPr>
              <p:cNvCxnSpPr/>
              <p:nvPr/>
            </p:nvCxnSpPr>
            <p:spPr>
              <a:xfrm>
                <a:off x="11227962"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直線コネクタ 37">
              <a:extLst>
                <a:ext uri="{FF2B5EF4-FFF2-40B4-BE49-F238E27FC236}">
                  <a16:creationId xmlns:a16="http://schemas.microsoft.com/office/drawing/2014/main" id="{71064966-4A24-AD48-DCF3-ACA11562215A}"/>
                </a:ext>
              </a:extLst>
            </p:cNvPr>
            <p:cNvCxnSpPr/>
            <p:nvPr/>
          </p:nvCxnSpPr>
          <p:spPr>
            <a:xfrm>
              <a:off x="8852686" y="4582533"/>
              <a:ext cx="0" cy="1141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C9221AD-1706-AA31-FEDF-39F51D2F0C73}"/>
                </a:ext>
              </a:extLst>
            </p:cNvPr>
            <p:cNvCxnSpPr>
              <a:cxnSpLocks/>
            </p:cNvCxnSpPr>
            <p:nvPr/>
          </p:nvCxnSpPr>
          <p:spPr>
            <a:xfrm flipH="1">
              <a:off x="8846287" y="4585886"/>
              <a:ext cx="2317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7B8A299E-0583-487E-0837-3E4553D62E14}"/>
                </a:ext>
              </a:extLst>
            </p:cNvPr>
            <p:cNvCxnSpPr/>
            <p:nvPr/>
          </p:nvCxnSpPr>
          <p:spPr>
            <a:xfrm>
              <a:off x="11163344" y="4582533"/>
              <a:ext cx="0" cy="1141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DD39C5B7-8370-0964-E35C-3162183224E4}"/>
                </a:ext>
              </a:extLst>
            </p:cNvPr>
            <p:cNvSpPr txBox="1"/>
            <p:nvPr/>
          </p:nvSpPr>
          <p:spPr>
            <a:xfrm>
              <a:off x="10328992" y="4697862"/>
              <a:ext cx="514150" cy="318289"/>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50" name="テキスト ボックス 49">
              <a:extLst>
                <a:ext uri="{FF2B5EF4-FFF2-40B4-BE49-F238E27FC236}">
                  <a16:creationId xmlns:a16="http://schemas.microsoft.com/office/drawing/2014/main" id="{4CDD94F1-678A-0DBD-6C9D-FA7DFA6CEF1B}"/>
                </a:ext>
              </a:extLst>
            </p:cNvPr>
            <p:cNvSpPr txBox="1"/>
            <p:nvPr/>
          </p:nvSpPr>
          <p:spPr>
            <a:xfrm>
              <a:off x="9187667" y="4592975"/>
              <a:ext cx="514150" cy="318289"/>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52" name="テキスト ボックス 51">
              <a:extLst>
                <a:ext uri="{FF2B5EF4-FFF2-40B4-BE49-F238E27FC236}">
                  <a16:creationId xmlns:a16="http://schemas.microsoft.com/office/drawing/2014/main" id="{5AB151A5-147B-143F-F42A-C94F969EAEBC}"/>
                </a:ext>
              </a:extLst>
            </p:cNvPr>
            <p:cNvSpPr txBox="1"/>
            <p:nvPr/>
          </p:nvSpPr>
          <p:spPr>
            <a:xfrm>
              <a:off x="8034261" y="4500270"/>
              <a:ext cx="514150" cy="318289"/>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graphicFrame>
          <p:nvGraphicFramePr>
            <p:cNvPr id="8" name="グラフ 7">
              <a:extLst>
                <a:ext uri="{FF2B5EF4-FFF2-40B4-BE49-F238E27FC236}">
                  <a16:creationId xmlns:a16="http://schemas.microsoft.com/office/drawing/2014/main" id="{5FAAC138-7780-FCB0-EC99-C3887884CA52}"/>
                </a:ext>
              </a:extLst>
            </p:cNvPr>
            <p:cNvGraphicFramePr>
              <a:graphicFrameLocks/>
            </p:cNvGraphicFramePr>
            <p:nvPr>
              <p:extLst>
                <p:ext uri="{D42A27DB-BD31-4B8C-83A1-F6EECF244321}">
                  <p14:modId xmlns:p14="http://schemas.microsoft.com/office/powerpoint/2010/main" val="2211597477"/>
                </p:ext>
              </p:extLst>
            </p:nvPr>
          </p:nvGraphicFramePr>
          <p:xfrm>
            <a:off x="6083017" y="4054843"/>
            <a:ext cx="5753100" cy="2182506"/>
          </p:xfrm>
          <a:graphic>
            <a:graphicData uri="http://schemas.openxmlformats.org/drawingml/2006/chart">
              <c:chart xmlns:c="http://schemas.openxmlformats.org/drawingml/2006/chart" xmlns:r="http://schemas.openxmlformats.org/officeDocument/2006/relationships" r:id="rId6"/>
            </a:graphicData>
          </a:graphic>
        </p:graphicFrame>
        <p:sp>
          <p:nvSpPr>
            <p:cNvPr id="57" name="テキスト ボックス 56">
              <a:extLst>
                <a:ext uri="{FF2B5EF4-FFF2-40B4-BE49-F238E27FC236}">
                  <a16:creationId xmlns:a16="http://schemas.microsoft.com/office/drawing/2014/main" id="{A38BDA47-EF4F-00D8-004E-F451B9AFB68C}"/>
                </a:ext>
              </a:extLst>
            </p:cNvPr>
            <p:cNvSpPr txBox="1"/>
            <p:nvPr/>
          </p:nvSpPr>
          <p:spPr>
            <a:xfrm>
              <a:off x="10810645" y="5881728"/>
              <a:ext cx="703245" cy="265241"/>
            </a:xfrm>
            <a:prstGeom prst="rect">
              <a:avLst/>
            </a:prstGeom>
            <a:solidFill>
              <a:schemeClr val="bg1"/>
            </a:solidFill>
          </p:spPr>
          <p:txBody>
            <a:bodyPr wrap="square" rtlCol="0">
              <a:spAutoFit/>
            </a:bodyPr>
            <a:lstStyle/>
            <a:p>
              <a:r>
                <a:rPr kumimoji="1" lang="en-US" altLang="ja-JP" sz="1400" dirty="0">
                  <a:latin typeface="Arial" panose="020B0604020202020204" pitchFamily="34" charset="0"/>
                  <a:cs typeface="Arial" panose="020B0604020202020204" pitchFamily="34" charset="0"/>
                </a:rPr>
                <a:t>Zatec</a:t>
              </a:r>
              <a:endParaRPr kumimoji="1" lang="ja-JP" altLang="en-US" sz="1400" dirty="0">
                <a:latin typeface="Arial" panose="020B0604020202020204" pitchFamily="34" charset="0"/>
                <a:cs typeface="Arial" panose="020B0604020202020204" pitchFamily="34" charset="0"/>
              </a:endParaRPr>
            </a:p>
          </p:txBody>
        </p:sp>
      </p:grpSp>
      <p:sp>
        <p:nvSpPr>
          <p:cNvPr id="59" name="正方形/長方形 58">
            <a:extLst>
              <a:ext uri="{FF2B5EF4-FFF2-40B4-BE49-F238E27FC236}">
                <a16:creationId xmlns:a16="http://schemas.microsoft.com/office/drawing/2014/main" id="{0C5CC8AD-0436-D1AB-E73D-2B4BF73F782E}"/>
              </a:ext>
            </a:extLst>
          </p:cNvPr>
          <p:cNvSpPr/>
          <p:nvPr/>
        </p:nvSpPr>
        <p:spPr>
          <a:xfrm flipH="1">
            <a:off x="10763118" y="3877876"/>
            <a:ext cx="1642637" cy="584775"/>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a:t>
            </a:r>
            <a:r>
              <a:rPr lang="ja-JP" altLang="en-US" sz="160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 </a:t>
            </a:r>
            <a:r>
              <a:rPr lang="en-US" altLang="ja-JP" sz="1600" i="1" dirty="0">
                <a:latin typeface="Arial" panose="020B0604020202020204" pitchFamily="34" charset="0"/>
                <a:cs typeface="Arial" panose="020B0604020202020204" pitchFamily="34" charset="0"/>
              </a:rPr>
              <a:t>P</a:t>
            </a:r>
            <a:r>
              <a:rPr lang="ja-JP" altLang="en-US" sz="160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&lt; 0.05</a:t>
            </a:r>
            <a:endParaRPr lang="ja-JP" altLang="en-US" sz="2400">
              <a:latin typeface="Arial" panose="020B0604020202020204" pitchFamily="34" charset="0"/>
              <a:cs typeface="Arial" panose="020B0604020202020204" pitchFamily="34" charset="0"/>
            </a:endParaRPr>
          </a:p>
          <a:p>
            <a:r>
              <a:rPr lang="en-US" altLang="ja-JP" sz="1600" dirty="0">
                <a:latin typeface="Arial" panose="020B0604020202020204" pitchFamily="34" charset="0"/>
                <a:cs typeface="Arial" panose="020B0604020202020204" pitchFamily="34" charset="0"/>
              </a:rPr>
              <a:t>**</a:t>
            </a:r>
            <a:r>
              <a:rPr lang="ja-JP" altLang="en-US" sz="160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 </a:t>
            </a:r>
            <a:r>
              <a:rPr lang="en-US" altLang="ja-JP" sz="1600" i="1" dirty="0">
                <a:latin typeface="Arial" panose="020B0604020202020204" pitchFamily="34" charset="0"/>
                <a:cs typeface="Arial" panose="020B0604020202020204" pitchFamily="34" charset="0"/>
              </a:rPr>
              <a:t>P</a:t>
            </a:r>
            <a:r>
              <a:rPr lang="ja-JP" altLang="en-US" sz="160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&lt; 0.01</a:t>
            </a:r>
            <a:endParaRPr lang="ja-JP" altLang="en-US" sz="2400">
              <a:latin typeface="Arial" panose="020B0604020202020204" pitchFamily="34" charset="0"/>
              <a:cs typeface="Arial" panose="020B0604020202020204" pitchFamily="34" charset="0"/>
            </a:endParaRPr>
          </a:p>
        </p:txBody>
      </p:sp>
      <p:sp>
        <p:nvSpPr>
          <p:cNvPr id="60" name="四角形: 角を丸くする 59">
            <a:extLst>
              <a:ext uri="{FF2B5EF4-FFF2-40B4-BE49-F238E27FC236}">
                <a16:creationId xmlns:a16="http://schemas.microsoft.com/office/drawing/2014/main" id="{E033E69D-D0BB-FA99-4857-BF6697641150}"/>
              </a:ext>
            </a:extLst>
          </p:cNvPr>
          <p:cNvSpPr/>
          <p:nvPr/>
        </p:nvSpPr>
        <p:spPr>
          <a:xfrm>
            <a:off x="5742837" y="3688601"/>
            <a:ext cx="6281188" cy="26157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4AC7A958-FD63-2415-6C10-1DBD5E13A36C}"/>
              </a:ext>
            </a:extLst>
          </p:cNvPr>
          <p:cNvSpPr txBox="1"/>
          <p:nvPr/>
        </p:nvSpPr>
        <p:spPr>
          <a:xfrm>
            <a:off x="10392762" y="5891890"/>
            <a:ext cx="703245" cy="307777"/>
          </a:xfrm>
          <a:prstGeom prst="rect">
            <a:avLst/>
          </a:prstGeom>
          <a:solidFill>
            <a:schemeClr val="bg1"/>
          </a:solidFill>
        </p:spPr>
        <p:txBody>
          <a:bodyPr wrap="square" rtlCol="0">
            <a:spAutoFit/>
          </a:bodyPr>
          <a:lstStyle/>
          <a:p>
            <a:r>
              <a:rPr lang="cs-CZ" altLang="ja-JP" sz="1400" dirty="0">
                <a:solidFill>
                  <a:srgbClr val="000000"/>
                </a:solidFill>
                <a:latin typeface="Arial" panose="020B0604020202020204" pitchFamily="34" charset="0"/>
                <a:cs typeface="Arial" panose="020B0604020202020204" pitchFamily="34" charset="0"/>
              </a:rPr>
              <a:t>Ž</a:t>
            </a:r>
            <a:r>
              <a:rPr lang="en-US" altLang="ja-JP" sz="1400" dirty="0">
                <a:solidFill>
                  <a:srgbClr val="000000"/>
                </a:solidFill>
                <a:latin typeface="Arial" panose="020B0604020202020204" pitchFamily="34" charset="0"/>
                <a:cs typeface="Arial" panose="020B0604020202020204" pitchFamily="34" charset="0"/>
              </a:rPr>
              <a:t>atec</a:t>
            </a:r>
            <a:endParaRPr kumimoji="1" lang="ja-JP" altLang="en-US" sz="1400" dirty="0">
              <a:latin typeface="Arial" panose="020B0604020202020204" pitchFamily="34" charset="0"/>
              <a:cs typeface="Arial" panose="020B0604020202020204" pitchFamily="34" charset="0"/>
            </a:endParaRPr>
          </a:p>
        </p:txBody>
      </p:sp>
      <p:grpSp>
        <p:nvGrpSpPr>
          <p:cNvPr id="13" name="グループ化 12">
            <a:extLst>
              <a:ext uri="{FF2B5EF4-FFF2-40B4-BE49-F238E27FC236}">
                <a16:creationId xmlns:a16="http://schemas.microsoft.com/office/drawing/2014/main" id="{6615464E-94EE-0263-C646-F341C286CEDE}"/>
              </a:ext>
            </a:extLst>
          </p:cNvPr>
          <p:cNvGrpSpPr/>
          <p:nvPr/>
        </p:nvGrpSpPr>
        <p:grpSpPr>
          <a:xfrm>
            <a:off x="5990871" y="1006592"/>
            <a:ext cx="5937391" cy="2701845"/>
            <a:chOff x="6188901" y="1134281"/>
            <a:chExt cx="5937391" cy="2701845"/>
          </a:xfrm>
        </p:grpSpPr>
        <p:grpSp>
          <p:nvGrpSpPr>
            <p:cNvPr id="17" name="グループ化 16">
              <a:extLst>
                <a:ext uri="{FF2B5EF4-FFF2-40B4-BE49-F238E27FC236}">
                  <a16:creationId xmlns:a16="http://schemas.microsoft.com/office/drawing/2014/main" id="{A8DAACBD-15DF-BED8-9C68-45396534A618}"/>
                </a:ext>
              </a:extLst>
            </p:cNvPr>
            <p:cNvGrpSpPr/>
            <p:nvPr/>
          </p:nvGrpSpPr>
          <p:grpSpPr>
            <a:xfrm>
              <a:off x="7589520" y="1733109"/>
              <a:ext cx="1005840" cy="1215832"/>
              <a:chOff x="5337810" y="1463040"/>
              <a:chExt cx="925630" cy="720090"/>
            </a:xfrm>
          </p:grpSpPr>
          <p:cxnSp>
            <p:nvCxnSpPr>
              <p:cNvPr id="10" name="直線コネクタ 9">
                <a:extLst>
                  <a:ext uri="{FF2B5EF4-FFF2-40B4-BE49-F238E27FC236}">
                    <a16:creationId xmlns:a16="http://schemas.microsoft.com/office/drawing/2014/main" id="{2731AF5A-B2F4-89AA-DC84-9C1EC7E4B298}"/>
                  </a:ext>
                </a:extLst>
              </p:cNvPr>
              <p:cNvCxnSpPr/>
              <p:nvPr/>
            </p:nvCxnSpPr>
            <p:spPr>
              <a:xfrm>
                <a:off x="5349240" y="1463040"/>
                <a:ext cx="0" cy="720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3244975-A8A3-E97C-47F5-22A82DB95996}"/>
                  </a:ext>
                </a:extLst>
              </p:cNvPr>
              <p:cNvCxnSpPr>
                <a:cxnSpLocks/>
              </p:cNvCxnSpPr>
              <p:nvPr/>
            </p:nvCxnSpPr>
            <p:spPr>
              <a:xfrm flipH="1">
                <a:off x="5337810" y="1476101"/>
                <a:ext cx="9256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B6E0FF4-FAAE-C684-0B17-C6A2F0C937AA}"/>
                  </a:ext>
                </a:extLst>
              </p:cNvPr>
              <p:cNvCxnSpPr/>
              <p:nvPr/>
            </p:nvCxnSpPr>
            <p:spPr>
              <a:xfrm>
                <a:off x="6255820" y="1463040"/>
                <a:ext cx="0" cy="720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85F6E639-6335-9D00-0D3D-6677E5EB3720}"/>
                </a:ext>
              </a:extLst>
            </p:cNvPr>
            <p:cNvGrpSpPr/>
            <p:nvPr/>
          </p:nvGrpSpPr>
          <p:grpSpPr>
            <a:xfrm>
              <a:off x="7495954" y="1616150"/>
              <a:ext cx="2268404" cy="1793528"/>
              <a:chOff x="5337810" y="1463040"/>
              <a:chExt cx="925630" cy="720090"/>
            </a:xfrm>
          </p:grpSpPr>
          <p:cxnSp>
            <p:nvCxnSpPr>
              <p:cNvPr id="29" name="直線コネクタ 28">
                <a:extLst>
                  <a:ext uri="{FF2B5EF4-FFF2-40B4-BE49-F238E27FC236}">
                    <a16:creationId xmlns:a16="http://schemas.microsoft.com/office/drawing/2014/main" id="{6FA55846-785D-9282-FDDC-C352EEFC4E05}"/>
                  </a:ext>
                </a:extLst>
              </p:cNvPr>
              <p:cNvCxnSpPr/>
              <p:nvPr/>
            </p:nvCxnSpPr>
            <p:spPr>
              <a:xfrm>
                <a:off x="5340076" y="1463040"/>
                <a:ext cx="0" cy="720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D96842D-FE9C-A95D-4A4C-03387F637CA5}"/>
                  </a:ext>
                </a:extLst>
              </p:cNvPr>
              <p:cNvCxnSpPr>
                <a:cxnSpLocks/>
              </p:cNvCxnSpPr>
              <p:nvPr/>
            </p:nvCxnSpPr>
            <p:spPr>
              <a:xfrm flipH="1">
                <a:off x="5337810" y="1465061"/>
                <a:ext cx="9256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F8097C5-983E-5ADD-E6FF-76F966F259D3}"/>
                  </a:ext>
                </a:extLst>
              </p:cNvPr>
              <p:cNvCxnSpPr/>
              <p:nvPr/>
            </p:nvCxnSpPr>
            <p:spPr>
              <a:xfrm>
                <a:off x="6258666" y="1463040"/>
                <a:ext cx="0" cy="720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a:extLst>
                <a:ext uri="{FF2B5EF4-FFF2-40B4-BE49-F238E27FC236}">
                  <a16:creationId xmlns:a16="http://schemas.microsoft.com/office/drawing/2014/main" id="{BE169C1E-364C-3B97-2B9A-5CA90CDB6F08}"/>
                </a:ext>
              </a:extLst>
            </p:cNvPr>
            <p:cNvSpPr txBox="1"/>
            <p:nvPr/>
          </p:nvSpPr>
          <p:spPr>
            <a:xfrm>
              <a:off x="7929648" y="1784905"/>
              <a:ext cx="5141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32" name="テキスト ボックス 31">
              <a:extLst>
                <a:ext uri="{FF2B5EF4-FFF2-40B4-BE49-F238E27FC236}">
                  <a16:creationId xmlns:a16="http://schemas.microsoft.com/office/drawing/2014/main" id="{D3BEF8B9-339A-AE1D-2C9B-0004B6EEAD05}"/>
                </a:ext>
              </a:extLst>
            </p:cNvPr>
            <p:cNvSpPr txBox="1"/>
            <p:nvPr/>
          </p:nvSpPr>
          <p:spPr>
            <a:xfrm>
              <a:off x="8959567" y="1628273"/>
              <a:ext cx="5141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58" name="正方形/長方形 57">
              <a:extLst>
                <a:ext uri="{FF2B5EF4-FFF2-40B4-BE49-F238E27FC236}">
                  <a16:creationId xmlns:a16="http://schemas.microsoft.com/office/drawing/2014/main" id="{F47B39EC-A574-C3C7-9298-FDFE7B2FF134}"/>
                </a:ext>
              </a:extLst>
            </p:cNvPr>
            <p:cNvSpPr/>
            <p:nvPr/>
          </p:nvSpPr>
          <p:spPr>
            <a:xfrm flipH="1">
              <a:off x="10325318" y="1759857"/>
              <a:ext cx="1800974" cy="33855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600" dirty="0">
                  <a:latin typeface="Arial" panose="020B0604020202020204" pitchFamily="34" charset="0"/>
                  <a:cs typeface="Arial" panose="020B0604020202020204" pitchFamily="34" charset="0"/>
                </a:rPr>
                <a:t>*</a:t>
              </a:r>
              <a:r>
                <a:rPr lang="ja-JP" altLang="en-US" sz="160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 </a:t>
              </a:r>
              <a:r>
                <a:rPr lang="en-US" altLang="ja-JP" sz="1600" i="1" dirty="0">
                  <a:latin typeface="Arial" panose="020B0604020202020204" pitchFamily="34" charset="0"/>
                  <a:cs typeface="Arial" panose="020B0604020202020204" pitchFamily="34" charset="0"/>
                </a:rPr>
                <a:t>P</a:t>
              </a:r>
              <a:r>
                <a:rPr lang="ja-JP" altLang="en-US" sz="160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&lt; 0.05</a:t>
              </a:r>
              <a:endParaRPr lang="ja-JP" altLang="en-US" sz="2400">
                <a:latin typeface="Arial" panose="020B0604020202020204" pitchFamily="34" charset="0"/>
                <a:cs typeface="Arial" panose="020B0604020202020204" pitchFamily="34" charset="0"/>
              </a:endParaRPr>
            </a:p>
          </p:txBody>
        </p:sp>
        <p:graphicFrame>
          <p:nvGraphicFramePr>
            <p:cNvPr id="6" name="グラフ 5">
              <a:extLst>
                <a:ext uri="{FF2B5EF4-FFF2-40B4-BE49-F238E27FC236}">
                  <a16:creationId xmlns:a16="http://schemas.microsoft.com/office/drawing/2014/main" id="{70334AD1-F2D2-13F2-A190-92562F7426E8}"/>
                </a:ext>
              </a:extLst>
            </p:cNvPr>
            <p:cNvGraphicFramePr>
              <a:graphicFrameLocks/>
            </p:cNvGraphicFramePr>
            <p:nvPr>
              <p:extLst>
                <p:ext uri="{D42A27DB-BD31-4B8C-83A1-F6EECF244321}">
                  <p14:modId xmlns:p14="http://schemas.microsoft.com/office/powerpoint/2010/main" val="223088410"/>
                </p:ext>
              </p:extLst>
            </p:nvPr>
          </p:nvGraphicFramePr>
          <p:xfrm>
            <a:off x="6188901" y="1134281"/>
            <a:ext cx="5284416" cy="2701845"/>
          </p:xfrm>
          <a:graphic>
            <a:graphicData uri="http://schemas.openxmlformats.org/drawingml/2006/chart">
              <c:chart xmlns:c="http://schemas.openxmlformats.org/drawingml/2006/chart" xmlns:r="http://schemas.openxmlformats.org/officeDocument/2006/relationships" r:id="rId7"/>
            </a:graphicData>
          </a:graphic>
        </p:graphicFrame>
      </p:grpSp>
      <p:sp>
        <p:nvSpPr>
          <p:cNvPr id="20" name="テキスト ボックス 19">
            <a:extLst>
              <a:ext uri="{FF2B5EF4-FFF2-40B4-BE49-F238E27FC236}">
                <a16:creationId xmlns:a16="http://schemas.microsoft.com/office/drawing/2014/main" id="{1EA9C66F-C3D6-EE00-E473-8572EA313B9A}"/>
              </a:ext>
            </a:extLst>
          </p:cNvPr>
          <p:cNvSpPr txBox="1"/>
          <p:nvPr/>
        </p:nvSpPr>
        <p:spPr>
          <a:xfrm>
            <a:off x="4760998" y="5906261"/>
            <a:ext cx="703245" cy="307777"/>
          </a:xfrm>
          <a:prstGeom prst="rect">
            <a:avLst/>
          </a:prstGeom>
          <a:solidFill>
            <a:schemeClr val="bg1"/>
          </a:solidFill>
        </p:spPr>
        <p:txBody>
          <a:bodyPr wrap="square" rtlCol="0">
            <a:spAutoFit/>
          </a:bodyPr>
          <a:lstStyle/>
          <a:p>
            <a:r>
              <a:rPr lang="cs-CZ" altLang="ja-JP" sz="1400" dirty="0">
                <a:solidFill>
                  <a:srgbClr val="000000"/>
                </a:solidFill>
                <a:latin typeface="Arial" panose="020B0604020202020204" pitchFamily="34" charset="0"/>
                <a:cs typeface="Arial" panose="020B0604020202020204" pitchFamily="34" charset="0"/>
              </a:rPr>
              <a:t>Ž</a:t>
            </a:r>
            <a:r>
              <a:rPr lang="en-US" altLang="ja-JP" sz="1400" dirty="0">
                <a:solidFill>
                  <a:srgbClr val="000000"/>
                </a:solidFill>
                <a:latin typeface="Arial" panose="020B0604020202020204" pitchFamily="34" charset="0"/>
                <a:cs typeface="Arial" panose="020B0604020202020204" pitchFamily="34" charset="0"/>
              </a:rPr>
              <a:t>atec</a:t>
            </a:r>
            <a:endParaRPr kumimoji="1" lang="ja-JP" altLang="en-US" sz="1400" dirty="0">
              <a:latin typeface="Arial" panose="020B0604020202020204" pitchFamily="34" charset="0"/>
              <a:cs typeface="Arial" panose="020B0604020202020204" pitchFamily="34" charset="0"/>
            </a:endParaRPr>
          </a:p>
        </p:txBody>
      </p:sp>
      <p:sp>
        <p:nvSpPr>
          <p:cNvPr id="21" name="テキスト ボックス 20">
            <a:extLst>
              <a:ext uri="{FF2B5EF4-FFF2-40B4-BE49-F238E27FC236}">
                <a16:creationId xmlns:a16="http://schemas.microsoft.com/office/drawing/2014/main" id="{9C0D01CE-6A21-9FBB-35C3-0AEA12A94719}"/>
              </a:ext>
            </a:extLst>
          </p:cNvPr>
          <p:cNvSpPr txBox="1"/>
          <p:nvPr/>
        </p:nvSpPr>
        <p:spPr>
          <a:xfrm>
            <a:off x="10251460" y="3380824"/>
            <a:ext cx="703245" cy="307777"/>
          </a:xfrm>
          <a:prstGeom prst="rect">
            <a:avLst/>
          </a:prstGeom>
          <a:solidFill>
            <a:schemeClr val="bg1"/>
          </a:solidFill>
        </p:spPr>
        <p:txBody>
          <a:bodyPr wrap="square" rtlCol="0">
            <a:spAutoFit/>
          </a:bodyPr>
          <a:lstStyle/>
          <a:p>
            <a:r>
              <a:rPr lang="cs-CZ" altLang="ja-JP" sz="1400" dirty="0">
                <a:solidFill>
                  <a:srgbClr val="000000"/>
                </a:solidFill>
                <a:latin typeface="Arial" panose="020B0604020202020204" pitchFamily="34" charset="0"/>
                <a:cs typeface="Arial" panose="020B0604020202020204" pitchFamily="34" charset="0"/>
              </a:rPr>
              <a:t>Ž</a:t>
            </a:r>
            <a:r>
              <a:rPr lang="en-US" altLang="ja-JP" sz="1400" dirty="0">
                <a:solidFill>
                  <a:srgbClr val="000000"/>
                </a:solidFill>
                <a:latin typeface="Arial" panose="020B0604020202020204" pitchFamily="34" charset="0"/>
                <a:cs typeface="Arial" panose="020B0604020202020204" pitchFamily="34" charset="0"/>
              </a:rPr>
              <a:t>atec</a:t>
            </a:r>
            <a:endParaRPr kumimoji="1" lang="ja-JP" altLang="en-US" sz="1400" dirty="0">
              <a:latin typeface="Arial" panose="020B0604020202020204" pitchFamily="34" charset="0"/>
              <a:cs typeface="Arial" panose="020B0604020202020204" pitchFamily="34" charset="0"/>
            </a:endParaRPr>
          </a:p>
        </p:txBody>
      </p:sp>
      <p:grpSp>
        <p:nvGrpSpPr>
          <p:cNvPr id="3" name="グループ化 2">
            <a:extLst>
              <a:ext uri="{FF2B5EF4-FFF2-40B4-BE49-F238E27FC236}">
                <a16:creationId xmlns:a16="http://schemas.microsoft.com/office/drawing/2014/main" id="{8C4A5C77-5819-E006-3349-18B865CD6982}"/>
              </a:ext>
            </a:extLst>
          </p:cNvPr>
          <p:cNvGrpSpPr/>
          <p:nvPr/>
        </p:nvGrpSpPr>
        <p:grpSpPr>
          <a:xfrm>
            <a:off x="10096493" y="647045"/>
            <a:ext cx="1706537" cy="830997"/>
            <a:chOff x="10096493" y="658062"/>
            <a:chExt cx="1706537" cy="830997"/>
          </a:xfrm>
        </p:grpSpPr>
        <p:sp>
          <p:nvSpPr>
            <p:cNvPr id="9" name="テキスト ボックス 8">
              <a:extLst>
                <a:ext uri="{FF2B5EF4-FFF2-40B4-BE49-F238E27FC236}">
                  <a16:creationId xmlns:a16="http://schemas.microsoft.com/office/drawing/2014/main" id="{6EBDA3A8-A600-DDCB-9283-C3519E703C88}"/>
                </a:ext>
              </a:extLst>
            </p:cNvPr>
            <p:cNvSpPr txBox="1"/>
            <p:nvPr/>
          </p:nvSpPr>
          <p:spPr>
            <a:xfrm>
              <a:off x="10096493" y="658062"/>
              <a:ext cx="1706537" cy="830997"/>
            </a:xfrm>
            <a:prstGeom prst="rect">
              <a:avLst/>
            </a:prstGeom>
            <a:noFill/>
            <a:ln>
              <a:solidFill>
                <a:schemeClr val="tx1"/>
              </a:solidFill>
            </a:ln>
          </p:spPr>
          <p:txBody>
            <a:bodyPr wrap="square" rtlCol="0">
              <a:spAutoFit/>
            </a:bodyPr>
            <a:lstStyle/>
            <a:p>
              <a:r>
                <a:rPr kumimoji="1" lang="en-US" altLang="ja-JP" sz="2400" b="1" dirty="0">
                  <a:ln w="1270">
                    <a:solidFill>
                      <a:schemeClr val="tx1">
                        <a:lumMod val="95000"/>
                        <a:lumOff val="5000"/>
                        <a:alpha val="54000"/>
                      </a:schemeClr>
                    </a:solidFill>
                  </a:ln>
                  <a:solidFill>
                    <a:srgbClr val="92D050"/>
                  </a:solidFill>
                  <a:latin typeface="Arial" panose="020B0604020202020204" pitchFamily="34" charset="0"/>
                </a:rPr>
                <a:t>           </a:t>
              </a:r>
              <a:r>
                <a:rPr kumimoji="1" lang="en-US" altLang="ja-JP" sz="2400" b="1" dirty="0">
                  <a:ln w="1270">
                    <a:solidFill>
                      <a:schemeClr val="tx1">
                        <a:lumMod val="95000"/>
                        <a:lumOff val="5000"/>
                        <a:alpha val="54000"/>
                      </a:schemeClr>
                    </a:solidFill>
                  </a:ln>
                  <a:solidFill>
                    <a:srgbClr val="92D050"/>
                  </a:solidFill>
                  <a:effectLst/>
                  <a:latin typeface="Arial" panose="020B0604020202020204" pitchFamily="34" charset="0"/>
                </a:rPr>
                <a:t>JP</a:t>
              </a:r>
            </a:p>
            <a:p>
              <a:r>
                <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rPr>
                <a:t>           </a:t>
              </a:r>
              <a:r>
                <a:rPr kumimoji="1" lang="en-US" altLang="ja-JP" sz="2400" b="1" dirty="0">
                  <a:ln w="1270">
                    <a:solidFill>
                      <a:schemeClr val="tx1">
                        <a:lumMod val="95000"/>
                        <a:lumOff val="5000"/>
                        <a:alpha val="54000"/>
                      </a:schemeClr>
                    </a:solidFill>
                  </a:ln>
                  <a:solidFill>
                    <a:srgbClr val="0070C0"/>
                  </a:solidFill>
                  <a:effectLst/>
                  <a:latin typeface="Arial" panose="020B0604020202020204" pitchFamily="34" charset="0"/>
                </a:rPr>
                <a:t>CZ</a:t>
              </a:r>
              <a:endPar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endParaRPr>
            </a:p>
          </p:txBody>
        </p:sp>
        <p:sp>
          <p:nvSpPr>
            <p:cNvPr id="18" name="正方形/長方形 17">
              <a:extLst>
                <a:ext uri="{FF2B5EF4-FFF2-40B4-BE49-F238E27FC236}">
                  <a16:creationId xmlns:a16="http://schemas.microsoft.com/office/drawing/2014/main" id="{71820D3E-C848-EB77-FE40-42595A16CF52}"/>
                </a:ext>
              </a:extLst>
            </p:cNvPr>
            <p:cNvSpPr/>
            <p:nvPr/>
          </p:nvSpPr>
          <p:spPr>
            <a:xfrm>
              <a:off x="10140615" y="1107362"/>
              <a:ext cx="761235" cy="3266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sp>
          <p:nvSpPr>
            <p:cNvPr id="23" name="正方形/長方形 22">
              <a:extLst>
                <a:ext uri="{FF2B5EF4-FFF2-40B4-BE49-F238E27FC236}">
                  <a16:creationId xmlns:a16="http://schemas.microsoft.com/office/drawing/2014/main" id="{2A440BA4-E789-6B2E-DE2E-5CA647A63A00}"/>
                </a:ext>
              </a:extLst>
            </p:cNvPr>
            <p:cNvSpPr/>
            <p:nvPr/>
          </p:nvSpPr>
          <p:spPr>
            <a:xfrm>
              <a:off x="10139025" y="730004"/>
              <a:ext cx="761235" cy="3266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grpSp>
    </p:spTree>
    <p:extLst>
      <p:ext uri="{BB962C8B-B14F-4D97-AF65-F5344CB8AC3E}">
        <p14:creationId xmlns:p14="http://schemas.microsoft.com/office/powerpoint/2010/main" val="196024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fontScale="90000"/>
          </a:bodyPr>
          <a:lstStyle/>
          <a:p>
            <a:r>
              <a:rPr lang="en-US" altLang="ja-JP" sz="3600" b="1" dirty="0">
                <a:latin typeface="Arial Black" panose="020B0A04020102020204" pitchFamily="34" charset="0"/>
                <a:ea typeface="Arial Unicode MS" panose="020B0604020202020204" pitchFamily="50" charset="-128"/>
              </a:rPr>
              <a:t>Volatile thiol con</a:t>
            </a:r>
            <a:r>
              <a:rPr lang="en-US" altLang="ja-JP" sz="3600" b="1" dirty="0">
                <a:effectLst/>
                <a:latin typeface="Arial Black" panose="020B0A04020102020204" pitchFamily="34" charset="0"/>
                <a:ea typeface="Arial Unicode MS" panose="020B0604020202020204" pitchFamily="50" charset="-128"/>
              </a:rPr>
              <a:t>tents in hops from different regions</a:t>
            </a:r>
            <a:endParaRPr lang="en-US" sz="3600" dirty="0">
              <a:latin typeface="Arial Black" panose="020B0A04020102020204" pitchFamily="34" charset="0"/>
            </a:endParaRP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2806251" y="4263554"/>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ea typeface="Arial Unicode MS" panose="020B0604020202020204" pitchFamily="50" charset="-128"/>
              <a:cs typeface="Arial" panose="020B0604020202020204" pitchFamily="34" charset="0"/>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35" name="テキスト ボックス 34">
            <a:extLst>
              <a:ext uri="{FF2B5EF4-FFF2-40B4-BE49-F238E27FC236}">
                <a16:creationId xmlns:a16="http://schemas.microsoft.com/office/drawing/2014/main" id="{9BF2DA85-2E63-5A07-D057-A14C7ADE566D}"/>
              </a:ext>
            </a:extLst>
          </p:cNvPr>
          <p:cNvSpPr txBox="1"/>
          <p:nvPr/>
        </p:nvSpPr>
        <p:spPr>
          <a:xfrm>
            <a:off x="2255913" y="1471148"/>
            <a:ext cx="2887719" cy="461665"/>
          </a:xfrm>
          <a:prstGeom prst="rect">
            <a:avLst/>
          </a:prstGeom>
          <a:noFill/>
        </p:spPr>
        <p:txBody>
          <a:bodyPr wrap="square" rtlCol="0">
            <a:spAutoFit/>
          </a:bodyPr>
          <a:lstStyle/>
          <a:p>
            <a:pPr defTabSz="914400"/>
            <a:r>
              <a:rPr kumimoji="1" lang="en-US" altLang="ja-JP" sz="2400" b="1" dirty="0">
                <a:solidFill>
                  <a:prstClr val="black"/>
                </a:solidFill>
                <a:latin typeface="Arial" panose="020B0604020202020204" pitchFamily="34" charset="0"/>
                <a:ea typeface="Arial Unicode MS" panose="020B0604020202020204" pitchFamily="50" charset="-128"/>
                <a:cs typeface="Arial" panose="020B0604020202020204" pitchFamily="34" charset="0"/>
              </a:rPr>
              <a:t>Furano</a:t>
            </a:r>
            <a:r>
              <a:rPr kumimoji="1" lang="ja-JP" altLang="en-US" sz="2400" b="1" dirty="0">
                <a:solidFill>
                  <a:prstClr val="black"/>
                </a:solidFill>
                <a:latin typeface="Arial" panose="020B0604020202020204" pitchFamily="34" charset="0"/>
                <a:ea typeface="Arial Unicode MS" panose="020B0604020202020204" pitchFamily="50" charset="-128"/>
                <a:cs typeface="Arial" panose="020B0604020202020204" pitchFamily="34" charset="0"/>
              </a:rPr>
              <a:t> </a:t>
            </a:r>
            <a:r>
              <a:rPr kumimoji="1" lang="en-US" altLang="ja-JP" sz="2400" b="1" dirty="0">
                <a:solidFill>
                  <a:prstClr val="black"/>
                </a:solidFill>
                <a:latin typeface="Arial" panose="020B0604020202020204" pitchFamily="34" charset="0"/>
                <a:ea typeface="Arial Unicode MS" panose="020B0604020202020204" pitchFamily="50" charset="-128"/>
                <a:cs typeface="Arial" panose="020B0604020202020204" pitchFamily="34" charset="0"/>
              </a:rPr>
              <a:t>Magical</a:t>
            </a:r>
            <a:endParaRPr kumimoji="1" lang="ja-JP" altLang="en-US" sz="2400" b="1" dirty="0">
              <a:solidFill>
                <a:prstClr val="black"/>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36" name="テキスト ボックス 35">
            <a:extLst>
              <a:ext uri="{FF2B5EF4-FFF2-40B4-BE49-F238E27FC236}">
                <a16:creationId xmlns:a16="http://schemas.microsoft.com/office/drawing/2014/main" id="{093F4249-2802-95BC-8DE5-6159FD8508F5}"/>
              </a:ext>
            </a:extLst>
          </p:cNvPr>
          <p:cNvSpPr txBox="1"/>
          <p:nvPr/>
        </p:nvSpPr>
        <p:spPr>
          <a:xfrm>
            <a:off x="7857187" y="1465994"/>
            <a:ext cx="2661919" cy="461665"/>
          </a:xfrm>
          <a:prstGeom prst="rect">
            <a:avLst/>
          </a:prstGeom>
          <a:noFill/>
        </p:spPr>
        <p:txBody>
          <a:bodyPr wrap="square" rtlCol="0">
            <a:spAutoFit/>
          </a:bodyPr>
          <a:lstStyle/>
          <a:p>
            <a:pPr defTabSz="914400"/>
            <a:r>
              <a:rPr kumimoji="1" lang="en-US" altLang="ja-JP" sz="2400" b="1" dirty="0">
                <a:solidFill>
                  <a:prstClr val="black"/>
                </a:solidFill>
                <a:latin typeface="Arial" panose="020B0604020202020204" pitchFamily="34" charset="0"/>
                <a:ea typeface="+mj-ea"/>
                <a:cs typeface="Arial" panose="020B0604020202020204" pitchFamily="34" charset="0"/>
              </a:rPr>
              <a:t>Furano Queen</a:t>
            </a:r>
            <a:endParaRPr kumimoji="1" lang="ja-JP" altLang="en-US" sz="2400" b="1" dirty="0">
              <a:solidFill>
                <a:prstClr val="black"/>
              </a:solidFill>
              <a:latin typeface="Arial" panose="020B0604020202020204" pitchFamily="34" charset="0"/>
              <a:ea typeface="+mj-ea"/>
              <a:cs typeface="Arial" panose="020B0604020202020204" pitchFamily="34" charset="0"/>
            </a:endParaRPr>
          </a:p>
        </p:txBody>
      </p:sp>
      <p:graphicFrame>
        <p:nvGraphicFramePr>
          <p:cNvPr id="38" name="グラフ 37">
            <a:extLst>
              <a:ext uri="{FF2B5EF4-FFF2-40B4-BE49-F238E27FC236}">
                <a16:creationId xmlns:a16="http://schemas.microsoft.com/office/drawing/2014/main" id="{EED052C4-CF81-1CB5-851B-849E93122776}"/>
              </a:ext>
            </a:extLst>
          </p:cNvPr>
          <p:cNvGraphicFramePr>
            <a:graphicFrameLocks/>
          </p:cNvGraphicFramePr>
          <p:nvPr>
            <p:extLst>
              <p:ext uri="{D42A27DB-BD31-4B8C-83A1-F6EECF244321}">
                <p14:modId xmlns:p14="http://schemas.microsoft.com/office/powerpoint/2010/main" val="1295239794"/>
              </p:ext>
            </p:extLst>
          </p:nvPr>
        </p:nvGraphicFramePr>
        <p:xfrm>
          <a:off x="451195" y="1950123"/>
          <a:ext cx="5393712" cy="37168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グラフ 40">
            <a:extLst>
              <a:ext uri="{FF2B5EF4-FFF2-40B4-BE49-F238E27FC236}">
                <a16:creationId xmlns:a16="http://schemas.microsoft.com/office/drawing/2014/main" id="{90BD971A-2E8C-E2DB-C82E-2A61F90217CB}"/>
              </a:ext>
            </a:extLst>
          </p:cNvPr>
          <p:cNvGraphicFramePr>
            <a:graphicFrameLocks/>
          </p:cNvGraphicFramePr>
          <p:nvPr>
            <p:extLst>
              <p:ext uri="{D42A27DB-BD31-4B8C-83A1-F6EECF244321}">
                <p14:modId xmlns:p14="http://schemas.microsoft.com/office/powerpoint/2010/main" val="2501228928"/>
              </p:ext>
            </p:extLst>
          </p:nvPr>
        </p:nvGraphicFramePr>
        <p:xfrm>
          <a:off x="5938463" y="1724152"/>
          <a:ext cx="5802342" cy="3716814"/>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グループ化 6">
            <a:extLst>
              <a:ext uri="{FF2B5EF4-FFF2-40B4-BE49-F238E27FC236}">
                <a16:creationId xmlns:a16="http://schemas.microsoft.com/office/drawing/2014/main" id="{9045F3ED-4482-F32D-B1D8-A1B25846347D}"/>
              </a:ext>
            </a:extLst>
          </p:cNvPr>
          <p:cNvGrpSpPr/>
          <p:nvPr/>
        </p:nvGrpSpPr>
        <p:grpSpPr>
          <a:xfrm>
            <a:off x="10248936" y="1631529"/>
            <a:ext cx="1585425" cy="861792"/>
            <a:chOff x="10510096" y="5393763"/>
            <a:chExt cx="1585425" cy="861792"/>
          </a:xfrm>
        </p:grpSpPr>
        <p:sp>
          <p:nvSpPr>
            <p:cNvPr id="54" name="楕円 53">
              <a:extLst>
                <a:ext uri="{FF2B5EF4-FFF2-40B4-BE49-F238E27FC236}">
                  <a16:creationId xmlns:a16="http://schemas.microsoft.com/office/drawing/2014/main" id="{2E517507-8357-72D2-16F1-711BFB74690D}"/>
                </a:ext>
              </a:extLst>
            </p:cNvPr>
            <p:cNvSpPr/>
            <p:nvPr/>
          </p:nvSpPr>
          <p:spPr>
            <a:xfrm>
              <a:off x="10510096" y="5440965"/>
              <a:ext cx="180000" cy="180000"/>
            </a:xfrm>
            <a:prstGeom prst="ellips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panose="020B0604020202020204" pitchFamily="34" charset="0"/>
                <a:ea typeface="Arial Unicode MS" panose="020B0604020202020204" pitchFamily="50" charset="-128"/>
                <a:cs typeface="Arial" panose="020B0604020202020204" pitchFamily="34" charset="0"/>
              </a:endParaRPr>
            </a:p>
          </p:txBody>
        </p:sp>
        <p:sp>
          <p:nvSpPr>
            <p:cNvPr id="55" name="テキスト ボックス 54">
              <a:extLst>
                <a:ext uri="{FF2B5EF4-FFF2-40B4-BE49-F238E27FC236}">
                  <a16:creationId xmlns:a16="http://schemas.microsoft.com/office/drawing/2014/main" id="{819DFBC8-6431-7139-D05D-460F17023881}"/>
                </a:ext>
              </a:extLst>
            </p:cNvPr>
            <p:cNvSpPr txBox="1"/>
            <p:nvPr/>
          </p:nvSpPr>
          <p:spPr>
            <a:xfrm>
              <a:off x="10739631" y="5393763"/>
              <a:ext cx="126875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kern="0" dirty="0">
                  <a:solidFill>
                    <a:prstClr val="black"/>
                  </a:solidFill>
                  <a:latin typeface="Arial" panose="020B0604020202020204" pitchFamily="34" charset="0"/>
                  <a:ea typeface="Arial Unicode MS" panose="020B0604020202020204" pitchFamily="50" charset="-128"/>
                  <a:cs typeface="Arial" panose="020B0604020202020204" pitchFamily="34" charset="0"/>
                </a:rPr>
                <a:t>Hokkaido</a:t>
              </a:r>
              <a:endParaRPr kumimoji="1" lang="ja-JP" altLang="en-US" sz="1400" b="0" i="0" u="none" strike="noStrike" kern="0" cap="none" spc="0" normalizeH="0" baseline="0" noProof="0">
                <a:ln>
                  <a:noFill/>
                </a:ln>
                <a:solidFill>
                  <a:prstClr val="black"/>
                </a:solidFill>
                <a:effectLst/>
                <a:uLnTx/>
                <a:uFillTx/>
                <a:latin typeface="Arial" panose="020B0604020202020204" pitchFamily="34" charset="0"/>
                <a:ea typeface="Arial Unicode MS" panose="020B0604020202020204" pitchFamily="50" charset="-128"/>
                <a:cs typeface="Arial" panose="020B0604020202020204" pitchFamily="34" charset="0"/>
              </a:endParaRPr>
            </a:p>
          </p:txBody>
        </p:sp>
        <p:sp>
          <p:nvSpPr>
            <p:cNvPr id="58" name="正方形/長方形 57">
              <a:extLst>
                <a:ext uri="{FF2B5EF4-FFF2-40B4-BE49-F238E27FC236}">
                  <a16:creationId xmlns:a16="http://schemas.microsoft.com/office/drawing/2014/main" id="{05EA2865-9535-CA13-65E5-F303820573DB}"/>
                </a:ext>
              </a:extLst>
            </p:cNvPr>
            <p:cNvSpPr/>
            <p:nvPr/>
          </p:nvSpPr>
          <p:spPr>
            <a:xfrm>
              <a:off x="10510096" y="5718192"/>
              <a:ext cx="180000" cy="180000"/>
            </a:xfrm>
            <a:prstGeom prst="rect">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panose="020B0604020202020204" pitchFamily="34" charset="0"/>
                <a:ea typeface="Arial Unicode MS" panose="020B0604020202020204" pitchFamily="50" charset="-128"/>
                <a:cs typeface="Arial" panose="020B0604020202020204" pitchFamily="34" charset="0"/>
              </a:endParaRPr>
            </a:p>
          </p:txBody>
        </p:sp>
        <p:sp>
          <p:nvSpPr>
            <p:cNvPr id="59" name="テキスト ボックス 58">
              <a:extLst>
                <a:ext uri="{FF2B5EF4-FFF2-40B4-BE49-F238E27FC236}">
                  <a16:creationId xmlns:a16="http://schemas.microsoft.com/office/drawing/2014/main" id="{BF198E6B-C404-735E-C126-1B17E9A9CD93}"/>
                </a:ext>
              </a:extLst>
            </p:cNvPr>
            <p:cNvSpPr txBox="1"/>
            <p:nvPr/>
          </p:nvSpPr>
          <p:spPr>
            <a:xfrm>
              <a:off x="10739631" y="5655374"/>
              <a:ext cx="98949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kern="0" dirty="0">
                  <a:solidFill>
                    <a:prstClr val="black"/>
                  </a:solidFill>
                  <a:latin typeface="Arial" panose="020B0604020202020204" pitchFamily="34" charset="0"/>
                  <a:ea typeface="Arial Unicode MS" panose="020B0604020202020204" pitchFamily="50" charset="-128"/>
                  <a:cs typeface="Arial" panose="020B0604020202020204" pitchFamily="34" charset="0"/>
                </a:rPr>
                <a:t>Aomori</a:t>
              </a:r>
              <a:endParaRPr kumimoji="1" lang="ja-JP" altLang="en-US" sz="1400" b="0" i="0" u="none" strike="noStrike" kern="0" cap="none" spc="0" normalizeH="0" baseline="0" noProof="0">
                <a:ln>
                  <a:noFill/>
                </a:ln>
                <a:solidFill>
                  <a:prstClr val="black"/>
                </a:solidFill>
                <a:effectLst/>
                <a:uLnTx/>
                <a:uFillTx/>
                <a:latin typeface="Arial" panose="020B0604020202020204" pitchFamily="34" charset="0"/>
                <a:ea typeface="Arial Unicode MS" panose="020B0604020202020204" pitchFamily="50" charset="-128"/>
                <a:cs typeface="Arial" panose="020B0604020202020204" pitchFamily="34" charset="0"/>
              </a:endParaRPr>
            </a:p>
          </p:txBody>
        </p:sp>
        <p:sp>
          <p:nvSpPr>
            <p:cNvPr id="60" name="テキスト ボックス 59">
              <a:extLst>
                <a:ext uri="{FF2B5EF4-FFF2-40B4-BE49-F238E27FC236}">
                  <a16:creationId xmlns:a16="http://schemas.microsoft.com/office/drawing/2014/main" id="{02E5FB2D-253B-D3A0-1267-0929982E9EE4}"/>
                </a:ext>
              </a:extLst>
            </p:cNvPr>
            <p:cNvSpPr txBox="1"/>
            <p:nvPr/>
          </p:nvSpPr>
          <p:spPr>
            <a:xfrm>
              <a:off x="10739631" y="5947778"/>
              <a:ext cx="135589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400" kern="0" dirty="0">
                  <a:solidFill>
                    <a:prstClr val="black"/>
                  </a:solidFill>
                  <a:latin typeface="Arial" panose="020B0604020202020204" pitchFamily="34" charset="0"/>
                  <a:ea typeface="Arial Unicode MS" panose="020B0604020202020204" pitchFamily="50" charset="-128"/>
                  <a:cs typeface="Arial" panose="020B0604020202020204" pitchFamily="34" charset="0"/>
                </a:rPr>
                <a:t>Iwate</a:t>
              </a:r>
              <a:endParaRPr kumimoji="1" lang="ja-JP" altLang="en-US" sz="1400" b="0" i="0" u="none" strike="noStrike" kern="0" cap="none" spc="0" normalizeH="0" baseline="0" noProof="0">
                <a:ln>
                  <a:noFill/>
                </a:ln>
                <a:solidFill>
                  <a:prstClr val="black"/>
                </a:solidFill>
                <a:effectLst/>
                <a:uLnTx/>
                <a:uFillTx/>
                <a:latin typeface="Arial" panose="020B0604020202020204" pitchFamily="34" charset="0"/>
                <a:ea typeface="Arial Unicode MS" panose="020B0604020202020204" pitchFamily="50" charset="-128"/>
                <a:cs typeface="Arial" panose="020B0604020202020204" pitchFamily="34" charset="0"/>
              </a:endParaRPr>
            </a:p>
          </p:txBody>
        </p:sp>
        <p:sp>
          <p:nvSpPr>
            <p:cNvPr id="61" name="二等辺三角形 60">
              <a:extLst>
                <a:ext uri="{FF2B5EF4-FFF2-40B4-BE49-F238E27FC236}">
                  <a16:creationId xmlns:a16="http://schemas.microsoft.com/office/drawing/2014/main" id="{8CDEB2FD-6C04-6CEE-48FC-E5E8208224C7}"/>
                </a:ext>
              </a:extLst>
            </p:cNvPr>
            <p:cNvSpPr/>
            <p:nvPr/>
          </p:nvSpPr>
          <p:spPr>
            <a:xfrm>
              <a:off x="10510096" y="6023619"/>
              <a:ext cx="180000" cy="180000"/>
            </a:xfrm>
            <a:prstGeom prst="triangle">
              <a:avLst/>
            </a:prstGeom>
            <a:solidFill>
              <a:srgbClr val="92D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panose="020B0604020202020204" pitchFamily="34" charset="0"/>
                <a:ea typeface="Arial Unicode MS" panose="020B0604020202020204" pitchFamily="50" charset="-128"/>
                <a:cs typeface="Arial" panose="020B0604020202020204" pitchFamily="34" charset="0"/>
              </a:endParaRPr>
            </a:p>
          </p:txBody>
        </p:sp>
      </p:grpSp>
      <p:grpSp>
        <p:nvGrpSpPr>
          <p:cNvPr id="10" name="グループ化 9">
            <a:extLst>
              <a:ext uri="{FF2B5EF4-FFF2-40B4-BE49-F238E27FC236}">
                <a16:creationId xmlns:a16="http://schemas.microsoft.com/office/drawing/2014/main" id="{02DAA01C-0FF4-398C-0246-1C7C3B9E5522}"/>
              </a:ext>
            </a:extLst>
          </p:cNvPr>
          <p:cNvGrpSpPr/>
          <p:nvPr/>
        </p:nvGrpSpPr>
        <p:grpSpPr>
          <a:xfrm>
            <a:off x="10096493" y="658062"/>
            <a:ext cx="1706537" cy="830997"/>
            <a:chOff x="10096493" y="658062"/>
            <a:chExt cx="1706537" cy="830997"/>
          </a:xfrm>
        </p:grpSpPr>
        <p:sp>
          <p:nvSpPr>
            <p:cNvPr id="12" name="テキスト ボックス 11">
              <a:extLst>
                <a:ext uri="{FF2B5EF4-FFF2-40B4-BE49-F238E27FC236}">
                  <a16:creationId xmlns:a16="http://schemas.microsoft.com/office/drawing/2014/main" id="{2F7EB0D4-E82B-CC6B-7EA2-E5F5EA71D1F6}"/>
                </a:ext>
              </a:extLst>
            </p:cNvPr>
            <p:cNvSpPr txBox="1"/>
            <p:nvPr/>
          </p:nvSpPr>
          <p:spPr>
            <a:xfrm>
              <a:off x="10096493" y="658062"/>
              <a:ext cx="1706537" cy="830997"/>
            </a:xfrm>
            <a:prstGeom prst="rect">
              <a:avLst/>
            </a:prstGeom>
            <a:noFill/>
            <a:ln>
              <a:solidFill>
                <a:schemeClr val="tx1"/>
              </a:solidFill>
            </a:ln>
          </p:spPr>
          <p:txBody>
            <a:bodyPr wrap="square" rtlCol="0">
              <a:spAutoFit/>
            </a:bodyPr>
            <a:lstStyle/>
            <a:p>
              <a:r>
                <a:rPr kumimoji="1" lang="en-US" altLang="ja-JP" sz="2400" b="1" dirty="0">
                  <a:ln w="1270">
                    <a:solidFill>
                      <a:schemeClr val="tx1">
                        <a:lumMod val="95000"/>
                        <a:lumOff val="5000"/>
                        <a:alpha val="54000"/>
                      </a:schemeClr>
                    </a:solidFill>
                  </a:ln>
                  <a:solidFill>
                    <a:srgbClr val="92D050"/>
                  </a:solidFill>
                  <a:latin typeface="Arial" panose="020B0604020202020204" pitchFamily="34" charset="0"/>
                </a:rPr>
                <a:t>           </a:t>
              </a:r>
              <a:r>
                <a:rPr kumimoji="1" lang="en-US" altLang="ja-JP" sz="2400" b="1" dirty="0">
                  <a:ln w="1270">
                    <a:solidFill>
                      <a:schemeClr val="tx1">
                        <a:lumMod val="95000"/>
                        <a:lumOff val="5000"/>
                        <a:alpha val="54000"/>
                      </a:schemeClr>
                    </a:solidFill>
                  </a:ln>
                  <a:solidFill>
                    <a:srgbClr val="92D050"/>
                  </a:solidFill>
                  <a:effectLst/>
                  <a:latin typeface="Arial" panose="020B0604020202020204" pitchFamily="34" charset="0"/>
                </a:rPr>
                <a:t>JP</a:t>
              </a:r>
            </a:p>
            <a:p>
              <a:r>
                <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rPr>
                <a:t>           </a:t>
              </a:r>
              <a:r>
                <a:rPr kumimoji="1" lang="en-US" altLang="ja-JP" sz="2400" b="1" dirty="0">
                  <a:ln w="1270">
                    <a:solidFill>
                      <a:schemeClr val="tx1">
                        <a:lumMod val="95000"/>
                        <a:lumOff val="5000"/>
                        <a:alpha val="54000"/>
                      </a:schemeClr>
                    </a:solidFill>
                  </a:ln>
                  <a:solidFill>
                    <a:srgbClr val="0070C0"/>
                  </a:solidFill>
                  <a:effectLst/>
                  <a:latin typeface="Arial" panose="020B0604020202020204" pitchFamily="34" charset="0"/>
                </a:rPr>
                <a:t>CZ</a:t>
              </a:r>
              <a:endPar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endParaRPr>
            </a:p>
          </p:txBody>
        </p:sp>
        <p:sp>
          <p:nvSpPr>
            <p:cNvPr id="13" name="正方形/長方形 12">
              <a:extLst>
                <a:ext uri="{FF2B5EF4-FFF2-40B4-BE49-F238E27FC236}">
                  <a16:creationId xmlns:a16="http://schemas.microsoft.com/office/drawing/2014/main" id="{0202EE5D-5CE6-3884-7FCA-4DDD3304BBCA}"/>
                </a:ext>
              </a:extLst>
            </p:cNvPr>
            <p:cNvSpPr/>
            <p:nvPr/>
          </p:nvSpPr>
          <p:spPr>
            <a:xfrm>
              <a:off x="10140615" y="1107362"/>
              <a:ext cx="761235" cy="3266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sp>
          <p:nvSpPr>
            <p:cNvPr id="14" name="正方形/長方形 13">
              <a:extLst>
                <a:ext uri="{FF2B5EF4-FFF2-40B4-BE49-F238E27FC236}">
                  <a16:creationId xmlns:a16="http://schemas.microsoft.com/office/drawing/2014/main" id="{1D4ECF19-A057-9EAA-E60A-4FFC64D2820A}"/>
                </a:ext>
              </a:extLst>
            </p:cNvPr>
            <p:cNvSpPr/>
            <p:nvPr/>
          </p:nvSpPr>
          <p:spPr>
            <a:xfrm>
              <a:off x="10139025" y="730004"/>
              <a:ext cx="761235" cy="3266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grpSp>
      <p:pic>
        <p:nvPicPr>
          <p:cNvPr id="3" name="Picture 14" descr="Grapefruit (2).jpg">
            <a:extLst>
              <a:ext uri="{FF2B5EF4-FFF2-40B4-BE49-F238E27FC236}">
                <a16:creationId xmlns:a16="http://schemas.microsoft.com/office/drawing/2014/main" id="{89799755-B392-6E57-6367-82338A64AF1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1634" y="1268669"/>
            <a:ext cx="773683" cy="665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クリックすると新しいウィンドウで開きます">
            <a:extLst>
              <a:ext uri="{FF2B5EF4-FFF2-40B4-BE49-F238E27FC236}">
                <a16:creationId xmlns:a16="http://schemas.microsoft.com/office/drawing/2014/main" id="{E509BEDB-E171-9639-4F70-76A1DA736DB5}"/>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1571" r="100000"/>
                    </a14:imgEffect>
                  </a14:imgLayer>
                </a14:imgProps>
              </a:ext>
              <a:ext uri="{28A0092B-C50C-407E-A947-70E740481C1C}">
                <a14:useLocalDpi xmlns:a14="http://schemas.microsoft.com/office/drawing/2010/main"/>
              </a:ext>
            </a:extLst>
          </a:blip>
          <a:srcRect/>
          <a:stretch>
            <a:fillRect/>
          </a:stretch>
        </p:blipFill>
        <p:spPr bwMode="auto">
          <a:xfrm rot="3840540">
            <a:off x="5322299" y="5176700"/>
            <a:ext cx="538681" cy="7085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クリックすると新しいウィンドウで開きます">
            <a:extLst>
              <a:ext uri="{FF2B5EF4-FFF2-40B4-BE49-F238E27FC236}">
                <a16:creationId xmlns:a16="http://schemas.microsoft.com/office/drawing/2014/main" id="{455FBDDD-8D98-5E56-B05E-EDB4C82AE6A1}"/>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backgroundRemoval t="0" b="100000" l="1571" r="100000"/>
                    </a14:imgEffect>
                  </a14:imgLayer>
                </a14:imgProps>
              </a:ext>
              <a:ext uri="{28A0092B-C50C-407E-A947-70E740481C1C}">
                <a14:useLocalDpi xmlns:a14="http://schemas.microsoft.com/office/drawing/2010/main"/>
              </a:ext>
            </a:extLst>
          </a:blip>
          <a:srcRect/>
          <a:stretch>
            <a:fillRect/>
          </a:stretch>
        </p:blipFill>
        <p:spPr bwMode="auto">
          <a:xfrm rot="3840540">
            <a:off x="10891636" y="5176698"/>
            <a:ext cx="538681" cy="7085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Grapefruit (2).jpg">
            <a:extLst>
              <a:ext uri="{FF2B5EF4-FFF2-40B4-BE49-F238E27FC236}">
                <a16:creationId xmlns:a16="http://schemas.microsoft.com/office/drawing/2014/main" id="{41DE3FF6-8A49-B309-1B69-8ACCA9E34F5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82324" y="1150786"/>
            <a:ext cx="773683" cy="66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56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09E24B96-FC44-889A-7C97-B659E54D4BCF}"/>
              </a:ext>
            </a:extLst>
          </p:cNvPr>
          <p:cNvGrpSpPr/>
          <p:nvPr/>
        </p:nvGrpSpPr>
        <p:grpSpPr>
          <a:xfrm>
            <a:off x="7509892" y="1967015"/>
            <a:ext cx="1028180" cy="1348542"/>
            <a:chOff x="7681553" y="4453959"/>
            <a:chExt cx="3548571" cy="1237569"/>
          </a:xfrm>
        </p:grpSpPr>
        <p:cxnSp>
          <p:nvCxnSpPr>
            <p:cNvPr id="24" name="直線コネクタ 23">
              <a:extLst>
                <a:ext uri="{FF2B5EF4-FFF2-40B4-BE49-F238E27FC236}">
                  <a16:creationId xmlns:a16="http://schemas.microsoft.com/office/drawing/2014/main" id="{FA393A1D-1EF0-E152-B827-0A9FF8EDCE65}"/>
                </a:ext>
              </a:extLst>
            </p:cNvPr>
            <p:cNvCxnSpPr/>
            <p:nvPr/>
          </p:nvCxnSpPr>
          <p:spPr>
            <a:xfrm>
              <a:off x="7684844"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AC1277D-C06D-177F-5D0F-5409C108938B}"/>
                </a:ext>
              </a:extLst>
            </p:cNvPr>
            <p:cNvCxnSpPr>
              <a:cxnSpLocks/>
            </p:cNvCxnSpPr>
            <p:nvPr/>
          </p:nvCxnSpPr>
          <p:spPr>
            <a:xfrm flipH="1">
              <a:off x="7681553" y="4458195"/>
              <a:ext cx="3548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AE3BB0A-A6A5-A291-3CC3-1AE72F4E06EB}"/>
                </a:ext>
              </a:extLst>
            </p:cNvPr>
            <p:cNvCxnSpPr/>
            <p:nvPr/>
          </p:nvCxnSpPr>
          <p:spPr>
            <a:xfrm>
              <a:off x="11227962"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1A31CE0B-6B66-050A-F54C-01FFEE2DC94C}"/>
              </a:ext>
            </a:extLst>
          </p:cNvPr>
          <p:cNvGrpSpPr/>
          <p:nvPr/>
        </p:nvGrpSpPr>
        <p:grpSpPr>
          <a:xfrm>
            <a:off x="7438694" y="1861851"/>
            <a:ext cx="2101914" cy="1453705"/>
            <a:chOff x="7681553" y="4453959"/>
            <a:chExt cx="3548571" cy="1237569"/>
          </a:xfrm>
        </p:grpSpPr>
        <p:cxnSp>
          <p:nvCxnSpPr>
            <p:cNvPr id="20" name="直線コネクタ 19">
              <a:extLst>
                <a:ext uri="{FF2B5EF4-FFF2-40B4-BE49-F238E27FC236}">
                  <a16:creationId xmlns:a16="http://schemas.microsoft.com/office/drawing/2014/main" id="{44B95239-A81B-E1D3-BFBC-24A3A89D4621}"/>
                </a:ext>
              </a:extLst>
            </p:cNvPr>
            <p:cNvCxnSpPr/>
            <p:nvPr/>
          </p:nvCxnSpPr>
          <p:spPr>
            <a:xfrm>
              <a:off x="7684844"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94225A2-8C90-7B13-355D-B66A508C19B2}"/>
                </a:ext>
              </a:extLst>
            </p:cNvPr>
            <p:cNvCxnSpPr>
              <a:cxnSpLocks/>
            </p:cNvCxnSpPr>
            <p:nvPr/>
          </p:nvCxnSpPr>
          <p:spPr>
            <a:xfrm flipH="1">
              <a:off x="7681553" y="4458195"/>
              <a:ext cx="35485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C342FF8-3716-7A38-EBA9-1226FB23C96E}"/>
                </a:ext>
              </a:extLst>
            </p:cNvPr>
            <p:cNvCxnSpPr/>
            <p:nvPr/>
          </p:nvCxnSpPr>
          <p:spPr>
            <a:xfrm>
              <a:off x="11227962" y="4453959"/>
              <a:ext cx="0" cy="1237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altLang="ja-JP" sz="3600" dirty="0">
                <a:latin typeface="Arial Black" panose="020B0A04020102020204" pitchFamily="34" charset="0"/>
              </a:rPr>
              <a:t>Flavor compounds in Sorachi Ace</a:t>
            </a:r>
            <a:endParaRPr lang="en-US" sz="3600" dirty="0">
              <a:latin typeface="Arial Black" panose="020B0A04020102020204" pitchFamily="34" charset="0"/>
            </a:endParaRP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1798082" y="4529368"/>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ea typeface="Arial Unicode MS" panose="020B0604020202020204" pitchFamily="50" charset="-128"/>
              <a:cs typeface="Arial" panose="020B0604020202020204" pitchFamily="34" charset="0"/>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graphicFrame>
        <p:nvGraphicFramePr>
          <p:cNvPr id="4" name="グラフ 3">
            <a:extLst>
              <a:ext uri="{FF2B5EF4-FFF2-40B4-BE49-F238E27FC236}">
                <a16:creationId xmlns:a16="http://schemas.microsoft.com/office/drawing/2014/main" id="{64E37BA4-F330-81CD-6966-896EEBBC33EC}"/>
              </a:ext>
            </a:extLst>
          </p:cNvPr>
          <p:cNvGraphicFramePr>
            <a:graphicFrameLocks/>
          </p:cNvGraphicFramePr>
          <p:nvPr>
            <p:extLst>
              <p:ext uri="{D42A27DB-BD31-4B8C-83A1-F6EECF244321}">
                <p14:modId xmlns:p14="http://schemas.microsoft.com/office/powerpoint/2010/main" val="4204667045"/>
              </p:ext>
            </p:extLst>
          </p:nvPr>
        </p:nvGraphicFramePr>
        <p:xfrm>
          <a:off x="900123" y="948147"/>
          <a:ext cx="4816973" cy="27487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a:extLst>
              <a:ext uri="{FF2B5EF4-FFF2-40B4-BE49-F238E27FC236}">
                <a16:creationId xmlns:a16="http://schemas.microsoft.com/office/drawing/2014/main" id="{5297647D-7D12-0D34-3B2F-128D428A9AC9}"/>
              </a:ext>
            </a:extLst>
          </p:cNvPr>
          <p:cNvGraphicFramePr>
            <a:graphicFrameLocks/>
          </p:cNvGraphicFramePr>
          <p:nvPr>
            <p:extLst>
              <p:ext uri="{D42A27DB-BD31-4B8C-83A1-F6EECF244321}">
                <p14:modId xmlns:p14="http://schemas.microsoft.com/office/powerpoint/2010/main" val="4063473154"/>
              </p:ext>
            </p:extLst>
          </p:nvPr>
        </p:nvGraphicFramePr>
        <p:xfrm>
          <a:off x="6096000" y="1086534"/>
          <a:ext cx="5091391" cy="27487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グラフ 6">
            <a:extLst>
              <a:ext uri="{FF2B5EF4-FFF2-40B4-BE49-F238E27FC236}">
                <a16:creationId xmlns:a16="http://schemas.microsoft.com/office/drawing/2014/main" id="{91139BEA-D5B8-0EC8-1344-6CE6B413B14C}"/>
              </a:ext>
            </a:extLst>
          </p:cNvPr>
          <p:cNvGraphicFramePr>
            <a:graphicFrameLocks/>
          </p:cNvGraphicFramePr>
          <p:nvPr>
            <p:extLst>
              <p:ext uri="{D42A27DB-BD31-4B8C-83A1-F6EECF244321}">
                <p14:modId xmlns:p14="http://schemas.microsoft.com/office/powerpoint/2010/main" val="3777287046"/>
              </p:ext>
            </p:extLst>
          </p:nvPr>
        </p:nvGraphicFramePr>
        <p:xfrm>
          <a:off x="900123" y="3821345"/>
          <a:ext cx="5643436" cy="2296923"/>
        </p:xfrm>
        <a:graphic>
          <a:graphicData uri="http://schemas.openxmlformats.org/drawingml/2006/chart">
            <c:chart xmlns:c="http://schemas.openxmlformats.org/drawingml/2006/chart" xmlns:r="http://schemas.openxmlformats.org/officeDocument/2006/relationships" r:id="rId6"/>
          </a:graphicData>
        </a:graphic>
      </p:graphicFrame>
      <p:sp>
        <p:nvSpPr>
          <p:cNvPr id="8" name="テキスト ボックス 7">
            <a:extLst>
              <a:ext uri="{FF2B5EF4-FFF2-40B4-BE49-F238E27FC236}">
                <a16:creationId xmlns:a16="http://schemas.microsoft.com/office/drawing/2014/main" id="{642D1903-51A7-198C-7EBA-40A2DAA07BB7}"/>
              </a:ext>
            </a:extLst>
          </p:cNvPr>
          <p:cNvSpPr txBox="1"/>
          <p:nvPr/>
        </p:nvSpPr>
        <p:spPr>
          <a:xfrm>
            <a:off x="4752794" y="3347497"/>
            <a:ext cx="703245" cy="307777"/>
          </a:xfrm>
          <a:prstGeom prst="rect">
            <a:avLst/>
          </a:prstGeom>
          <a:solidFill>
            <a:schemeClr val="bg1"/>
          </a:solidFill>
        </p:spPr>
        <p:txBody>
          <a:bodyPr wrap="square" rtlCol="0">
            <a:spAutoFit/>
          </a:bodyPr>
          <a:lstStyle/>
          <a:p>
            <a:r>
              <a:rPr kumimoji="1" lang="en-US" altLang="ja-JP" sz="1400" dirty="0">
                <a:latin typeface="Arial" panose="020B0604020202020204" pitchFamily="34" charset="0"/>
                <a:cs typeface="Arial" panose="020B0604020202020204" pitchFamily="34" charset="0"/>
              </a:rPr>
              <a:t>Zatec</a:t>
            </a:r>
            <a:endParaRPr kumimoji="1" lang="ja-JP" altLang="en-US" sz="1400" dirty="0">
              <a:latin typeface="Arial" panose="020B0604020202020204" pitchFamily="34" charset="0"/>
              <a:cs typeface="Arial" panose="020B0604020202020204" pitchFamily="34" charset="0"/>
            </a:endParaRPr>
          </a:p>
        </p:txBody>
      </p:sp>
      <p:sp>
        <p:nvSpPr>
          <p:cNvPr id="9" name="テキスト ボックス 8">
            <a:extLst>
              <a:ext uri="{FF2B5EF4-FFF2-40B4-BE49-F238E27FC236}">
                <a16:creationId xmlns:a16="http://schemas.microsoft.com/office/drawing/2014/main" id="{7002C2A1-6A0D-0DF6-B6FA-0DBE0F37A1CD}"/>
              </a:ext>
            </a:extLst>
          </p:cNvPr>
          <p:cNvSpPr txBox="1"/>
          <p:nvPr/>
        </p:nvSpPr>
        <p:spPr>
          <a:xfrm>
            <a:off x="10159919" y="3472476"/>
            <a:ext cx="703245" cy="307777"/>
          </a:xfrm>
          <a:prstGeom prst="rect">
            <a:avLst/>
          </a:prstGeom>
          <a:solidFill>
            <a:schemeClr val="bg1"/>
          </a:solidFill>
        </p:spPr>
        <p:txBody>
          <a:bodyPr wrap="square" rtlCol="0">
            <a:spAutoFit/>
          </a:bodyPr>
          <a:lstStyle/>
          <a:p>
            <a:r>
              <a:rPr kumimoji="1" lang="en-US" altLang="ja-JP" sz="1400" dirty="0">
                <a:latin typeface="Arial" panose="020B0604020202020204" pitchFamily="34" charset="0"/>
                <a:cs typeface="Arial" panose="020B0604020202020204" pitchFamily="34" charset="0"/>
              </a:rPr>
              <a:t>Zatec</a:t>
            </a:r>
            <a:endParaRPr kumimoji="1" lang="ja-JP" altLang="en-US" sz="1400" dirty="0">
              <a:latin typeface="Arial" panose="020B0604020202020204" pitchFamily="34" charset="0"/>
              <a:cs typeface="Arial" panose="020B0604020202020204" pitchFamily="34" charset="0"/>
            </a:endParaRPr>
          </a:p>
        </p:txBody>
      </p:sp>
      <p:sp>
        <p:nvSpPr>
          <p:cNvPr id="10" name="テキスト ボックス 9">
            <a:extLst>
              <a:ext uri="{FF2B5EF4-FFF2-40B4-BE49-F238E27FC236}">
                <a16:creationId xmlns:a16="http://schemas.microsoft.com/office/drawing/2014/main" id="{B4350C5C-0738-1C06-D07B-378159A0E8AE}"/>
              </a:ext>
            </a:extLst>
          </p:cNvPr>
          <p:cNvSpPr txBox="1"/>
          <p:nvPr/>
        </p:nvSpPr>
        <p:spPr>
          <a:xfrm>
            <a:off x="4727393" y="5734147"/>
            <a:ext cx="703245" cy="307777"/>
          </a:xfrm>
          <a:prstGeom prst="rect">
            <a:avLst/>
          </a:prstGeom>
          <a:solidFill>
            <a:schemeClr val="bg1"/>
          </a:solidFill>
        </p:spPr>
        <p:txBody>
          <a:bodyPr wrap="square" rtlCol="0">
            <a:spAutoFit/>
          </a:bodyPr>
          <a:lstStyle/>
          <a:p>
            <a:r>
              <a:rPr kumimoji="1" lang="en-US" altLang="ja-JP" sz="1400" dirty="0">
                <a:latin typeface="Arial" panose="020B0604020202020204" pitchFamily="34" charset="0"/>
                <a:cs typeface="Arial" panose="020B0604020202020204" pitchFamily="34" charset="0"/>
              </a:rPr>
              <a:t>Zatec</a:t>
            </a:r>
            <a:endParaRPr kumimoji="1" lang="ja-JP" altLang="en-US" sz="1400" dirty="0">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C16B9716-1740-C23E-60CF-B5D351F6D2E8}"/>
              </a:ext>
            </a:extLst>
          </p:cNvPr>
          <p:cNvSpPr txBox="1"/>
          <p:nvPr/>
        </p:nvSpPr>
        <p:spPr>
          <a:xfrm>
            <a:off x="10210692" y="3471074"/>
            <a:ext cx="703245" cy="307777"/>
          </a:xfrm>
          <a:prstGeom prst="rect">
            <a:avLst/>
          </a:prstGeom>
          <a:solidFill>
            <a:schemeClr val="bg1"/>
          </a:solidFill>
        </p:spPr>
        <p:txBody>
          <a:bodyPr wrap="square" rtlCol="0">
            <a:spAutoFit/>
          </a:bodyPr>
          <a:lstStyle/>
          <a:p>
            <a:r>
              <a:rPr lang="cs-CZ" altLang="ja-JP" sz="1400" dirty="0">
                <a:solidFill>
                  <a:srgbClr val="000000"/>
                </a:solidFill>
                <a:latin typeface="Arial" panose="020B0604020202020204" pitchFamily="34" charset="0"/>
                <a:cs typeface="Arial" panose="020B0604020202020204" pitchFamily="34" charset="0"/>
              </a:rPr>
              <a:t>Ž</a:t>
            </a:r>
            <a:r>
              <a:rPr lang="en-US" altLang="ja-JP" sz="1400" dirty="0">
                <a:solidFill>
                  <a:srgbClr val="000000"/>
                </a:solidFill>
                <a:latin typeface="Arial" panose="020B0604020202020204" pitchFamily="34" charset="0"/>
                <a:cs typeface="Arial" panose="020B0604020202020204" pitchFamily="34" charset="0"/>
              </a:rPr>
              <a:t>atec</a:t>
            </a:r>
            <a:endParaRPr kumimoji="1" lang="ja-JP" altLang="en-US" sz="1400" dirty="0">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7D404649-6D30-BB4C-CD70-078117CDFE9D}"/>
              </a:ext>
            </a:extLst>
          </p:cNvPr>
          <p:cNvSpPr txBox="1"/>
          <p:nvPr/>
        </p:nvSpPr>
        <p:spPr>
          <a:xfrm>
            <a:off x="4792757" y="3326717"/>
            <a:ext cx="703245" cy="307777"/>
          </a:xfrm>
          <a:prstGeom prst="rect">
            <a:avLst/>
          </a:prstGeom>
          <a:solidFill>
            <a:schemeClr val="bg1"/>
          </a:solidFill>
        </p:spPr>
        <p:txBody>
          <a:bodyPr wrap="square" rtlCol="0">
            <a:spAutoFit/>
          </a:bodyPr>
          <a:lstStyle/>
          <a:p>
            <a:r>
              <a:rPr lang="cs-CZ" altLang="ja-JP" sz="1400" dirty="0">
                <a:solidFill>
                  <a:srgbClr val="000000"/>
                </a:solidFill>
                <a:latin typeface="Arial" panose="020B0604020202020204" pitchFamily="34" charset="0"/>
                <a:cs typeface="Arial" panose="020B0604020202020204" pitchFamily="34" charset="0"/>
              </a:rPr>
              <a:t>Ž</a:t>
            </a:r>
            <a:r>
              <a:rPr lang="en-US" altLang="ja-JP" sz="1400" dirty="0">
                <a:solidFill>
                  <a:srgbClr val="000000"/>
                </a:solidFill>
                <a:latin typeface="Arial" panose="020B0604020202020204" pitchFamily="34" charset="0"/>
                <a:cs typeface="Arial" panose="020B0604020202020204" pitchFamily="34" charset="0"/>
              </a:rPr>
              <a:t>atec</a:t>
            </a:r>
            <a:endParaRPr kumimoji="1" lang="ja-JP" altLang="en-US" sz="1400" dirty="0">
              <a:latin typeface="Arial" panose="020B0604020202020204" pitchFamily="34" charset="0"/>
              <a:cs typeface="Arial" panose="020B0604020202020204" pitchFamily="34" charset="0"/>
            </a:endParaRPr>
          </a:p>
        </p:txBody>
      </p:sp>
      <p:sp>
        <p:nvSpPr>
          <p:cNvPr id="16" name="テキスト ボックス 15">
            <a:extLst>
              <a:ext uri="{FF2B5EF4-FFF2-40B4-BE49-F238E27FC236}">
                <a16:creationId xmlns:a16="http://schemas.microsoft.com/office/drawing/2014/main" id="{57CBF589-C9BD-1A4A-0D51-CF42C9E460BE}"/>
              </a:ext>
            </a:extLst>
          </p:cNvPr>
          <p:cNvSpPr txBox="1"/>
          <p:nvPr/>
        </p:nvSpPr>
        <p:spPr>
          <a:xfrm>
            <a:off x="4727392" y="5810763"/>
            <a:ext cx="703245" cy="307777"/>
          </a:xfrm>
          <a:prstGeom prst="rect">
            <a:avLst/>
          </a:prstGeom>
          <a:solidFill>
            <a:schemeClr val="bg1"/>
          </a:solidFill>
        </p:spPr>
        <p:txBody>
          <a:bodyPr wrap="square" rtlCol="0">
            <a:spAutoFit/>
          </a:bodyPr>
          <a:lstStyle/>
          <a:p>
            <a:r>
              <a:rPr lang="cs-CZ" altLang="ja-JP" sz="1400" dirty="0">
                <a:solidFill>
                  <a:srgbClr val="000000"/>
                </a:solidFill>
                <a:latin typeface="Arial" panose="020B0604020202020204" pitchFamily="34" charset="0"/>
                <a:cs typeface="Arial" panose="020B0604020202020204" pitchFamily="34" charset="0"/>
              </a:rPr>
              <a:t>Ž</a:t>
            </a:r>
            <a:r>
              <a:rPr lang="en-US" altLang="ja-JP" sz="1400" dirty="0">
                <a:solidFill>
                  <a:srgbClr val="000000"/>
                </a:solidFill>
                <a:latin typeface="Arial" panose="020B0604020202020204" pitchFamily="34" charset="0"/>
                <a:cs typeface="Arial" panose="020B0604020202020204" pitchFamily="34" charset="0"/>
              </a:rPr>
              <a:t>atec</a:t>
            </a:r>
            <a:endParaRPr kumimoji="1" lang="ja-JP" altLang="en-US" sz="1400" dirty="0">
              <a:latin typeface="Arial" panose="020B0604020202020204" pitchFamily="34" charset="0"/>
              <a:cs typeface="Arial" panose="020B0604020202020204" pitchFamily="34" charset="0"/>
            </a:endParaRPr>
          </a:p>
        </p:txBody>
      </p:sp>
      <p:grpSp>
        <p:nvGrpSpPr>
          <p:cNvPr id="3" name="グループ化 2">
            <a:extLst>
              <a:ext uri="{FF2B5EF4-FFF2-40B4-BE49-F238E27FC236}">
                <a16:creationId xmlns:a16="http://schemas.microsoft.com/office/drawing/2014/main" id="{4E9B0E7B-C0EA-88F5-B425-3F6327818AD2}"/>
              </a:ext>
            </a:extLst>
          </p:cNvPr>
          <p:cNvGrpSpPr/>
          <p:nvPr/>
        </p:nvGrpSpPr>
        <p:grpSpPr>
          <a:xfrm>
            <a:off x="10096493" y="658062"/>
            <a:ext cx="1706537" cy="830997"/>
            <a:chOff x="10096493" y="658062"/>
            <a:chExt cx="1706537" cy="830997"/>
          </a:xfrm>
        </p:grpSpPr>
        <p:sp>
          <p:nvSpPr>
            <p:cNvPr id="12" name="テキスト ボックス 11">
              <a:extLst>
                <a:ext uri="{FF2B5EF4-FFF2-40B4-BE49-F238E27FC236}">
                  <a16:creationId xmlns:a16="http://schemas.microsoft.com/office/drawing/2014/main" id="{7276D749-8B82-85F9-934B-AD08472A7E0D}"/>
                </a:ext>
              </a:extLst>
            </p:cNvPr>
            <p:cNvSpPr txBox="1"/>
            <p:nvPr/>
          </p:nvSpPr>
          <p:spPr>
            <a:xfrm>
              <a:off x="10096493" y="658062"/>
              <a:ext cx="1706537" cy="830997"/>
            </a:xfrm>
            <a:prstGeom prst="rect">
              <a:avLst/>
            </a:prstGeom>
            <a:noFill/>
            <a:ln>
              <a:solidFill>
                <a:schemeClr val="tx1"/>
              </a:solidFill>
            </a:ln>
          </p:spPr>
          <p:txBody>
            <a:bodyPr wrap="square" rtlCol="0">
              <a:spAutoFit/>
            </a:bodyPr>
            <a:lstStyle/>
            <a:p>
              <a:r>
                <a:rPr kumimoji="1" lang="en-US" altLang="ja-JP" sz="2400" b="1" dirty="0">
                  <a:ln w="1270">
                    <a:solidFill>
                      <a:schemeClr val="tx1">
                        <a:lumMod val="95000"/>
                        <a:lumOff val="5000"/>
                        <a:alpha val="54000"/>
                      </a:schemeClr>
                    </a:solidFill>
                  </a:ln>
                  <a:solidFill>
                    <a:srgbClr val="92D050"/>
                  </a:solidFill>
                  <a:latin typeface="Arial" panose="020B0604020202020204" pitchFamily="34" charset="0"/>
                </a:rPr>
                <a:t>           </a:t>
              </a:r>
              <a:r>
                <a:rPr kumimoji="1" lang="en-US" altLang="ja-JP" sz="2400" b="1" dirty="0">
                  <a:ln w="1270">
                    <a:solidFill>
                      <a:schemeClr val="tx1">
                        <a:lumMod val="95000"/>
                        <a:lumOff val="5000"/>
                        <a:alpha val="54000"/>
                      </a:schemeClr>
                    </a:solidFill>
                  </a:ln>
                  <a:solidFill>
                    <a:srgbClr val="92D050"/>
                  </a:solidFill>
                  <a:effectLst/>
                  <a:latin typeface="Arial" panose="020B0604020202020204" pitchFamily="34" charset="0"/>
                </a:rPr>
                <a:t>JP</a:t>
              </a:r>
            </a:p>
            <a:p>
              <a:r>
                <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rPr>
                <a:t>           </a:t>
              </a:r>
              <a:r>
                <a:rPr kumimoji="1" lang="en-US" altLang="ja-JP" sz="2400" b="1" dirty="0">
                  <a:ln w="1270">
                    <a:solidFill>
                      <a:schemeClr val="tx1">
                        <a:lumMod val="95000"/>
                        <a:lumOff val="5000"/>
                        <a:alpha val="54000"/>
                      </a:schemeClr>
                    </a:solidFill>
                  </a:ln>
                  <a:solidFill>
                    <a:srgbClr val="0070C0"/>
                  </a:solidFill>
                  <a:effectLst/>
                  <a:latin typeface="Arial" panose="020B0604020202020204" pitchFamily="34" charset="0"/>
                </a:rPr>
                <a:t>CZ</a:t>
              </a:r>
              <a:endParaRPr kumimoji="1" lang="ja-JP" altLang="en-US" sz="2400" b="1">
                <a:ln w="1270">
                  <a:solidFill>
                    <a:schemeClr val="tx1">
                      <a:lumMod val="95000"/>
                      <a:lumOff val="5000"/>
                      <a:alpha val="54000"/>
                    </a:schemeClr>
                  </a:solidFill>
                </a:ln>
                <a:solidFill>
                  <a:srgbClr val="0070C0"/>
                </a:solidFill>
                <a:effectLst/>
                <a:latin typeface="Arial" panose="020B0604020202020204" pitchFamily="34" charset="0"/>
              </a:endParaRPr>
            </a:p>
          </p:txBody>
        </p:sp>
        <p:sp>
          <p:nvSpPr>
            <p:cNvPr id="13" name="正方形/長方形 12">
              <a:extLst>
                <a:ext uri="{FF2B5EF4-FFF2-40B4-BE49-F238E27FC236}">
                  <a16:creationId xmlns:a16="http://schemas.microsoft.com/office/drawing/2014/main" id="{A2725670-4CFD-7213-B785-49DC63A0CC2B}"/>
                </a:ext>
              </a:extLst>
            </p:cNvPr>
            <p:cNvSpPr/>
            <p:nvPr/>
          </p:nvSpPr>
          <p:spPr>
            <a:xfrm>
              <a:off x="10140615" y="1107362"/>
              <a:ext cx="761235" cy="3266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sp>
          <p:nvSpPr>
            <p:cNvPr id="18" name="正方形/長方形 17">
              <a:extLst>
                <a:ext uri="{FF2B5EF4-FFF2-40B4-BE49-F238E27FC236}">
                  <a16:creationId xmlns:a16="http://schemas.microsoft.com/office/drawing/2014/main" id="{E3BFCAED-B057-C0C5-A397-E530818060EF}"/>
                </a:ext>
              </a:extLst>
            </p:cNvPr>
            <p:cNvSpPr/>
            <p:nvPr/>
          </p:nvSpPr>
          <p:spPr>
            <a:xfrm>
              <a:off x="10139025" y="730004"/>
              <a:ext cx="761235" cy="32668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rPr>
                <a:t> </a:t>
              </a:r>
              <a:endParaRPr kumimoji="1" lang="ja-JP" altLang="en-US" dirty="0">
                <a:latin typeface="Arial" panose="020B0604020202020204" pitchFamily="34" charset="0"/>
              </a:endParaRPr>
            </a:p>
          </p:txBody>
        </p:sp>
      </p:grpSp>
      <p:sp>
        <p:nvSpPr>
          <p:cNvPr id="27" name="テキスト ボックス 26">
            <a:extLst>
              <a:ext uri="{FF2B5EF4-FFF2-40B4-BE49-F238E27FC236}">
                <a16:creationId xmlns:a16="http://schemas.microsoft.com/office/drawing/2014/main" id="{3874DE0E-ACC5-9FDD-A6E5-235C8C5010AC}"/>
              </a:ext>
            </a:extLst>
          </p:cNvPr>
          <p:cNvSpPr txBox="1"/>
          <p:nvPr/>
        </p:nvSpPr>
        <p:spPr>
          <a:xfrm>
            <a:off x="8865912" y="1861851"/>
            <a:ext cx="5141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28" name="テキスト ボックス 27">
            <a:extLst>
              <a:ext uri="{FF2B5EF4-FFF2-40B4-BE49-F238E27FC236}">
                <a16:creationId xmlns:a16="http://schemas.microsoft.com/office/drawing/2014/main" id="{2C61CE95-F2E9-037A-FDB0-39FA98285803}"/>
              </a:ext>
            </a:extLst>
          </p:cNvPr>
          <p:cNvSpPr txBox="1"/>
          <p:nvPr/>
        </p:nvSpPr>
        <p:spPr>
          <a:xfrm>
            <a:off x="7855878" y="1979445"/>
            <a:ext cx="514150"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375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p:txBody>
          <a:bodyPr/>
          <a:lstStyle/>
          <a:p>
            <a:r>
              <a:rPr lang="en-US" dirty="0">
                <a:latin typeface="Arial Black" panose="020B0A04020102020204" pitchFamily="34" charset="0"/>
                <a:cs typeface="Arial" panose="020B0604020202020204" pitchFamily="34" charset="0"/>
              </a:rPr>
              <a:t>Short summary</a:t>
            </a:r>
          </a:p>
        </p:txBody>
      </p:sp>
      <p:sp>
        <p:nvSpPr>
          <p:cNvPr id="12" name="Content Placeholder 3">
            <a:extLst>
              <a:ext uri="{FF2B5EF4-FFF2-40B4-BE49-F238E27FC236}">
                <a16:creationId xmlns:a16="http://schemas.microsoft.com/office/drawing/2014/main" id="{D083741E-9610-4243-9329-9FAD0087D133}"/>
              </a:ext>
            </a:extLst>
          </p:cNvPr>
          <p:cNvSpPr>
            <a:spLocks noGrp="1"/>
          </p:cNvSpPr>
          <p:nvPr>
            <p:ph idx="1"/>
          </p:nvPr>
        </p:nvSpPr>
        <p:spPr/>
        <p:txBody>
          <a:bodyPr/>
          <a:lstStyle/>
          <a:p>
            <a:pPr>
              <a:buFont typeface="Wingdings" panose="05000000000000000000" pitchFamily="2" charset="2"/>
              <a:buChar char="ü"/>
            </a:pPr>
            <a:r>
              <a:rPr lang="en-US" altLang="ja-JP" dirty="0">
                <a:solidFill>
                  <a:schemeClr val="tx1"/>
                </a:solidFill>
                <a:cs typeface="Arial" panose="020B0604020202020204" pitchFamily="34" charset="0"/>
              </a:rPr>
              <a:t>The 3S4MP content was higher in CZ than in JP (Furano Magical, Furano Queen).</a:t>
            </a:r>
          </a:p>
          <a:p>
            <a:pPr>
              <a:buFont typeface="Wingdings" panose="05000000000000000000" pitchFamily="2" charset="2"/>
              <a:buChar char="ü"/>
            </a:pPr>
            <a:endParaRPr lang="en-US" altLang="ja-JP" dirty="0">
              <a:solidFill>
                <a:schemeClr val="tx1"/>
              </a:solidFill>
              <a:cs typeface="Arial" panose="020B0604020202020204" pitchFamily="34" charset="0"/>
            </a:endParaRPr>
          </a:p>
          <a:p>
            <a:pPr>
              <a:buFont typeface="Wingdings" panose="05000000000000000000" pitchFamily="2" charset="2"/>
              <a:buChar char="ü"/>
            </a:pPr>
            <a:r>
              <a:rPr lang="en-US" altLang="ja-JP" dirty="0">
                <a:solidFill>
                  <a:schemeClr val="tx1"/>
                </a:solidFill>
                <a:cs typeface="Arial" panose="020B0604020202020204" pitchFamily="34" charset="0"/>
              </a:rPr>
              <a:t>The 4MSP content was higher in JP than in CZ (Furano Magical).</a:t>
            </a:r>
          </a:p>
          <a:p>
            <a:pPr marL="0" indent="0">
              <a:buNone/>
            </a:pPr>
            <a:endParaRPr lang="en-US" altLang="ja-JP" dirty="0">
              <a:solidFill>
                <a:schemeClr val="tx1"/>
              </a:solidFill>
              <a:cs typeface="Arial" panose="020B0604020202020204" pitchFamily="34" charset="0"/>
            </a:endParaRPr>
          </a:p>
          <a:p>
            <a:pPr>
              <a:buFont typeface="Wingdings" panose="05000000000000000000" pitchFamily="2" charset="2"/>
              <a:buChar char="ü"/>
            </a:pPr>
            <a:r>
              <a:rPr lang="en-US" altLang="ja-JP" dirty="0">
                <a:solidFill>
                  <a:schemeClr val="tx1"/>
                </a:solidFill>
                <a:cs typeface="Arial" panose="020B0604020202020204" pitchFamily="34" charset="0"/>
              </a:rPr>
              <a:t>The geraniol content was higher in Hokkaido than in Tohoku (Furano Queen, Sorachi Ace).</a:t>
            </a:r>
          </a:p>
          <a:p>
            <a:pPr marL="0" indent="0">
              <a:buNone/>
            </a:pPr>
            <a:endParaRPr lang="en-US" altLang="ja-JP" dirty="0">
              <a:solidFill>
                <a:schemeClr val="tx1"/>
              </a:solidFill>
              <a:latin typeface="Arial Black" panose="020B0A04020102020204" pitchFamily="34" charset="0"/>
            </a:endParaRPr>
          </a:p>
        </p:txBody>
      </p:sp>
      <p:pic>
        <p:nvPicPr>
          <p:cNvPr id="3" name="図 2">
            <a:extLst>
              <a:ext uri="{FF2B5EF4-FFF2-40B4-BE49-F238E27FC236}">
                <a16:creationId xmlns:a16="http://schemas.microsoft.com/office/drawing/2014/main" id="{70BC26C7-CE76-8AE8-1A57-B648F761FF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Tree>
    <p:extLst>
      <p:ext uri="{BB962C8B-B14F-4D97-AF65-F5344CB8AC3E}">
        <p14:creationId xmlns:p14="http://schemas.microsoft.com/office/powerpoint/2010/main" val="1287915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11875" y="847455"/>
            <a:ext cx="12203874" cy="5082305"/>
          </a:xfrm>
        </p:spPr>
        <p:txBody>
          <a:bodyPr>
            <a:noAutofit/>
          </a:bodyPr>
          <a:lstStyle/>
          <a:p>
            <a:r>
              <a:rPr lang="en-US" altLang="ja-JP" sz="3200" b="1" dirty="0">
                <a:solidFill>
                  <a:schemeClr val="bg1">
                    <a:lumMod val="65000"/>
                  </a:schemeClr>
                </a:solidFill>
              </a:rPr>
              <a:t>-Introduction</a:t>
            </a:r>
            <a:br>
              <a:rPr lang="en-US" altLang="ja-JP" sz="3200" b="1" dirty="0"/>
            </a:br>
            <a:br>
              <a:rPr lang="en-US" altLang="ja-JP" sz="3200" b="1" dirty="0"/>
            </a:br>
            <a:r>
              <a:rPr lang="en-US" altLang="ja-JP" sz="3200" b="1" dirty="0">
                <a:solidFill>
                  <a:schemeClr val="bg1">
                    <a:lumMod val="65000"/>
                  </a:schemeClr>
                </a:solidFill>
              </a:rPr>
              <a:t>-</a:t>
            </a:r>
            <a:r>
              <a:rPr lang="en-US" altLang="ja-JP" sz="3200" dirty="0">
                <a:solidFill>
                  <a:schemeClr val="bg1">
                    <a:lumMod val="65000"/>
                  </a:schemeClr>
                </a:solidFill>
              </a:rPr>
              <a:t>Material</a:t>
            </a:r>
            <a:r>
              <a:rPr lang="en-US" sz="3200" dirty="0">
                <a:solidFill>
                  <a:schemeClr val="bg1">
                    <a:lumMod val="65000"/>
                  </a:schemeClr>
                </a:solidFill>
              </a:rPr>
              <a:t>s</a:t>
            </a:r>
            <a:r>
              <a:rPr lang="en-US" altLang="ja-JP" sz="3200" dirty="0">
                <a:solidFill>
                  <a:schemeClr val="bg1">
                    <a:lumMod val="65000"/>
                  </a:schemeClr>
                </a:solidFill>
              </a:rPr>
              <a:t> </a:t>
            </a:r>
            <a:r>
              <a:rPr lang="en-US" altLang="ja-JP" sz="3200" b="1" dirty="0">
                <a:solidFill>
                  <a:schemeClr val="bg1">
                    <a:lumMod val="65000"/>
                  </a:schemeClr>
                </a:solidFill>
              </a:rPr>
              <a:t>&amp; </a:t>
            </a:r>
            <a:r>
              <a:rPr lang="en-US" altLang="ja-JP" sz="3200" dirty="0">
                <a:solidFill>
                  <a:schemeClr val="bg1">
                    <a:lumMod val="65000"/>
                  </a:schemeClr>
                </a:solidFill>
              </a:rPr>
              <a:t>Method</a:t>
            </a:r>
            <a:r>
              <a:rPr lang="en-US" sz="3200" dirty="0">
                <a:solidFill>
                  <a:schemeClr val="bg1">
                    <a:lumMod val="65000"/>
                  </a:schemeClr>
                </a:solidFill>
              </a:rPr>
              <a:t>s</a:t>
            </a:r>
            <a:br>
              <a:rPr lang="en-US" altLang="ja-JP" sz="3200" b="1" dirty="0"/>
            </a:br>
            <a:br>
              <a:rPr lang="en-US" altLang="ja-JP" sz="3200" b="1" dirty="0"/>
            </a:br>
            <a:r>
              <a:rPr lang="en-US" altLang="ja-JP" sz="3200" b="1" dirty="0"/>
              <a:t>-</a:t>
            </a:r>
            <a:r>
              <a:rPr lang="en-US" altLang="ja-JP" sz="3200" dirty="0"/>
              <a:t>Result</a:t>
            </a:r>
            <a:r>
              <a:rPr lang="en-US" sz="3200" dirty="0"/>
              <a:t>s</a:t>
            </a:r>
            <a:r>
              <a:rPr lang="en-US" altLang="ja-JP" sz="3200" dirty="0"/>
              <a:t> </a:t>
            </a:r>
            <a:r>
              <a:rPr lang="en-US" altLang="ja-JP" sz="3200" b="1" dirty="0"/>
              <a:t>&amp; Discussion</a:t>
            </a:r>
            <a:br>
              <a:rPr lang="en-US" altLang="ja-JP" sz="3200" b="1" dirty="0"/>
            </a:br>
            <a:r>
              <a:rPr lang="en-US" altLang="ja-JP" sz="3200" b="1" dirty="0">
                <a:solidFill>
                  <a:schemeClr val="bg1">
                    <a:lumMod val="65000"/>
                  </a:schemeClr>
                </a:solidFill>
              </a:rPr>
              <a:t> 1.</a:t>
            </a:r>
            <a:r>
              <a:rPr lang="en-US" altLang="ja-JP" sz="3200" b="1" dirty="0">
                <a:solidFill>
                  <a:schemeClr val="bg1">
                    <a:lumMod val="65000"/>
                  </a:schemeClr>
                </a:solidFill>
                <a:ea typeface="Meiryo UI"/>
              </a:rPr>
              <a:t>T</a:t>
            </a:r>
            <a:r>
              <a:rPr lang="en-US" altLang="ja-JP" sz="3200" b="1" dirty="0">
                <a:solidFill>
                  <a:schemeClr val="bg1">
                    <a:lumMod val="65000"/>
                  </a:schemeClr>
                </a:solidFill>
                <a:effectLst/>
                <a:ea typeface="Meiryo UI"/>
              </a:rPr>
              <a:t>hiol contents </a:t>
            </a:r>
            <a:r>
              <a:rPr lang="en-US" altLang="ja-JP" sz="3200" dirty="0">
                <a:solidFill>
                  <a:schemeClr val="bg1">
                    <a:lumMod val="65000"/>
                  </a:schemeClr>
                </a:solidFill>
                <a:ea typeface="Meiryo UI"/>
              </a:rPr>
              <a:t>in</a:t>
            </a:r>
            <a:r>
              <a:rPr lang="en-US" altLang="ja-JP" sz="3200" b="1" dirty="0">
                <a:solidFill>
                  <a:schemeClr val="bg1">
                    <a:lumMod val="65000"/>
                  </a:schemeClr>
                </a:solidFill>
                <a:effectLst/>
                <a:ea typeface="Meiryo UI"/>
              </a:rPr>
              <a:t> hops from different regions</a:t>
            </a:r>
            <a:br>
              <a:rPr lang="en-US" altLang="ja-JP" sz="3200" dirty="0">
                <a:ea typeface="Meiryo UI" panose="020B0604030504040204" pitchFamily="50" charset="-128"/>
              </a:rPr>
            </a:br>
            <a:r>
              <a:rPr lang="en-US" altLang="ja-JP" sz="3200" dirty="0">
                <a:ea typeface="Meiryo UI"/>
              </a:rPr>
              <a:t> 2.</a:t>
            </a:r>
            <a:r>
              <a:rPr lang="en-US" altLang="ja-JP" sz="3200" b="1" dirty="0"/>
              <a:t>Brewing trials</a:t>
            </a:r>
            <a:br>
              <a:rPr lang="en-US" altLang="ja-JP" sz="3200" b="1" dirty="0"/>
            </a:br>
            <a:br>
              <a:rPr lang="en-US" altLang="ja-JP" sz="3200" b="1" dirty="0"/>
            </a:br>
            <a:r>
              <a:rPr lang="en-US" altLang="ja-JP" sz="3200" b="1" dirty="0">
                <a:solidFill>
                  <a:schemeClr val="bg1">
                    <a:lumMod val="65000"/>
                  </a:schemeClr>
                </a:solidFill>
              </a:rPr>
              <a:t>- Conclusion</a:t>
            </a:r>
            <a:br>
              <a:rPr lang="en-US" altLang="ja-JP" sz="3600" b="1" dirty="0"/>
            </a:br>
            <a:endParaRPr lang="en-US" sz="3600" dirty="0">
              <a:solidFill>
                <a:schemeClr val="bg1">
                  <a:lumMod val="75000"/>
                </a:schemeClr>
              </a:solidFill>
            </a:endParaRPr>
          </a:p>
        </p:txBody>
      </p:sp>
      <p:sp>
        <p:nvSpPr>
          <p:cNvPr id="4" name="Title 1">
            <a:extLst>
              <a:ext uri="{FF2B5EF4-FFF2-40B4-BE49-F238E27FC236}">
                <a16:creationId xmlns:a16="http://schemas.microsoft.com/office/drawing/2014/main" id="{18FBDD97-D21D-420D-88F4-48C14B15914F}"/>
              </a:ext>
            </a:extLst>
          </p:cNvPr>
          <p:cNvSpPr txBox="1">
            <a:spLocks/>
          </p:cNvSpPr>
          <p:nvPr/>
        </p:nvSpPr>
        <p:spPr>
          <a:xfrm>
            <a:off x="-11875" y="0"/>
            <a:ext cx="2216136" cy="640080"/>
          </a:xfrm>
          <a:prstGeom prst="rect">
            <a:avLst/>
          </a:prstGeom>
          <a:solidFill>
            <a:schemeClr val="accent1">
              <a:alpha val="83000"/>
            </a:schemeClr>
          </a:solidFill>
        </p:spPr>
        <p:txBody>
          <a:bodyPr vert="horz" wrap="square" lIns="182880" tIns="45720" rIns="91440" bIns="45720" rtlCol="0" anchor="ctr" anchorCtr="0">
            <a:normAutofit/>
          </a:bodyPr>
          <a:lstStyle>
            <a:lvl1pPr algn="l" defTabSz="914400" rtl="0" eaLnBrk="1" latinLnBrk="0" hangingPunct="1">
              <a:lnSpc>
                <a:spcPct val="100000"/>
              </a:lnSpc>
              <a:spcBef>
                <a:spcPct val="0"/>
              </a:spcBef>
              <a:buNone/>
              <a:defRPr sz="4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Agenda</a:t>
            </a:r>
          </a:p>
        </p:txBody>
      </p:sp>
    </p:spTree>
    <p:extLst>
      <p:ext uri="{BB962C8B-B14F-4D97-AF65-F5344CB8AC3E}">
        <p14:creationId xmlns:p14="http://schemas.microsoft.com/office/powerpoint/2010/main" val="1118276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Brewing trials - Furano Magical </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16" name="テキスト ボックス 15">
            <a:extLst>
              <a:ext uri="{FF2B5EF4-FFF2-40B4-BE49-F238E27FC236}">
                <a16:creationId xmlns:a16="http://schemas.microsoft.com/office/drawing/2014/main" id="{477A06A4-8D12-DBF9-6D7A-AA8F11CDC6BD}"/>
              </a:ext>
            </a:extLst>
          </p:cNvPr>
          <p:cNvSpPr txBox="1"/>
          <p:nvPr/>
        </p:nvSpPr>
        <p:spPr>
          <a:xfrm>
            <a:off x="2216079" y="1415965"/>
            <a:ext cx="8476907" cy="523220"/>
          </a:xfrm>
          <a:prstGeom prst="rect">
            <a:avLst/>
          </a:prstGeom>
          <a:noFill/>
        </p:spPr>
        <p:txBody>
          <a:bodyPr wrap="square">
            <a:spAutoFit/>
          </a:bodyPr>
          <a:lstStyle/>
          <a:p>
            <a:r>
              <a:rPr lang="en-US" altLang="ja-JP" sz="2800" b="1" dirty="0">
                <a:latin typeface="Arial" panose="020B0604020202020204" pitchFamily="34" charset="0"/>
                <a:ea typeface="+mj-ea"/>
                <a:cs typeface="Arial" panose="020B0604020202020204" pitchFamily="34" charset="0"/>
              </a:rPr>
              <a:t>Hop-derived aroma compounds in the beer </a:t>
            </a:r>
            <a:endParaRPr lang="ja-JP" altLang="en-US" sz="2800" b="1" dirty="0">
              <a:latin typeface="Arial" panose="020B0604020202020204" pitchFamily="34" charset="0"/>
              <a:ea typeface="+mj-ea"/>
              <a:cs typeface="Arial" panose="020B0604020202020204" pitchFamily="34" charset="0"/>
            </a:endParaRPr>
          </a:p>
        </p:txBody>
      </p:sp>
      <p:graphicFrame>
        <p:nvGraphicFramePr>
          <p:cNvPr id="17" name="表 16">
            <a:extLst>
              <a:ext uri="{FF2B5EF4-FFF2-40B4-BE49-F238E27FC236}">
                <a16:creationId xmlns:a16="http://schemas.microsoft.com/office/drawing/2014/main" id="{D883EF96-66D0-DEC1-0140-1430B762A40B}"/>
              </a:ext>
            </a:extLst>
          </p:cNvPr>
          <p:cNvGraphicFramePr>
            <a:graphicFrameLocks noGrp="1"/>
          </p:cNvGraphicFramePr>
          <p:nvPr>
            <p:extLst>
              <p:ext uri="{D42A27DB-BD31-4B8C-83A1-F6EECF244321}">
                <p14:modId xmlns:p14="http://schemas.microsoft.com/office/powerpoint/2010/main" val="859526124"/>
              </p:ext>
            </p:extLst>
          </p:nvPr>
        </p:nvGraphicFramePr>
        <p:xfrm>
          <a:off x="1044181" y="2117332"/>
          <a:ext cx="9648805" cy="2277110"/>
        </p:xfrm>
        <a:graphic>
          <a:graphicData uri="http://schemas.openxmlformats.org/drawingml/2006/table">
            <a:tbl>
              <a:tblPr>
                <a:tableStyleId>{3B4B98B0-60AC-42C2-AFA5-B58CD77FA1E5}</a:tableStyleId>
              </a:tblPr>
              <a:tblGrid>
                <a:gridCol w="2976404">
                  <a:extLst>
                    <a:ext uri="{9D8B030D-6E8A-4147-A177-3AD203B41FA5}">
                      <a16:colId xmlns:a16="http://schemas.microsoft.com/office/drawing/2014/main" val="3395795976"/>
                    </a:ext>
                  </a:extLst>
                </a:gridCol>
                <a:gridCol w="1379657">
                  <a:extLst>
                    <a:ext uri="{9D8B030D-6E8A-4147-A177-3AD203B41FA5}">
                      <a16:colId xmlns:a16="http://schemas.microsoft.com/office/drawing/2014/main" val="1787181079"/>
                    </a:ext>
                  </a:extLst>
                </a:gridCol>
                <a:gridCol w="2714425">
                  <a:extLst>
                    <a:ext uri="{9D8B030D-6E8A-4147-A177-3AD203B41FA5}">
                      <a16:colId xmlns:a16="http://schemas.microsoft.com/office/drawing/2014/main" val="451264780"/>
                    </a:ext>
                  </a:extLst>
                </a:gridCol>
                <a:gridCol w="2578319">
                  <a:extLst>
                    <a:ext uri="{9D8B030D-6E8A-4147-A177-3AD203B41FA5}">
                      <a16:colId xmlns:a16="http://schemas.microsoft.com/office/drawing/2014/main" val="3964812267"/>
                    </a:ext>
                  </a:extLst>
                </a:gridCol>
              </a:tblGrid>
              <a:tr h="544830">
                <a:tc>
                  <a:txBody>
                    <a:bodyPr/>
                    <a:lstStyle/>
                    <a:p>
                      <a:pPr algn="ctr" fontAlgn="ct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B w="12700" cap="flat" cmpd="sng" algn="ctr">
                      <a:solidFill>
                        <a:schemeClr val="accent1"/>
                      </a:solidFill>
                      <a:prstDash val="solid"/>
                      <a:round/>
                      <a:headEnd type="none" w="med" len="med"/>
                      <a:tailEnd type="none" w="med" len="med"/>
                    </a:lnB>
                  </a:tcPr>
                </a:tc>
                <a:tc>
                  <a:txBody>
                    <a:bodyPr/>
                    <a:lstStyle/>
                    <a:p>
                      <a:pPr algn="ctr" fontAlgn="ctr"/>
                      <a:r>
                        <a:rPr lang="en-US" sz="2800" u="none" strike="noStrike" dirty="0">
                          <a:effectLst/>
                          <a:latin typeface="Arial" panose="020B0604020202020204" pitchFamily="34" charset="0"/>
                        </a:rPr>
                        <a:t>Unit</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B w="12700" cap="flat" cmpd="sng" algn="ctr">
                      <a:solidFill>
                        <a:schemeClr val="accent1"/>
                      </a:solidFill>
                      <a:prstDash val="solid"/>
                      <a:round/>
                      <a:headEnd type="none" w="med" len="med"/>
                      <a:tailEnd type="none" w="med" len="med"/>
                    </a:lnB>
                  </a:tcPr>
                </a:tc>
                <a:tc>
                  <a:txBody>
                    <a:bodyPr/>
                    <a:lstStyle/>
                    <a:p>
                      <a:pPr algn="ctr" fontAlgn="ctr"/>
                      <a:r>
                        <a:rPr lang="en-US" sz="2800" b="0" u="none" strike="noStrike" dirty="0">
                          <a:solidFill>
                            <a:srgbClr val="000000"/>
                          </a:solidFill>
                          <a:effectLst/>
                          <a:latin typeface="Arial" panose="020B0604020202020204" pitchFamily="34" charset="0"/>
                        </a:rPr>
                        <a:t>Czech Republic</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B w="12700" cap="flat" cmpd="sng" algn="ctr">
                      <a:solidFill>
                        <a:schemeClr val="accent1"/>
                      </a:solidFill>
                      <a:prstDash val="solid"/>
                      <a:round/>
                      <a:headEnd type="none" w="med" len="med"/>
                      <a:tailEnd type="none" w="med" len="med"/>
                    </a:lnB>
                  </a:tcPr>
                </a:tc>
                <a:tc>
                  <a:txBody>
                    <a:bodyPr/>
                    <a:lstStyle/>
                    <a:p>
                      <a:pPr algn="ctr" fontAlgn="ctr"/>
                      <a:r>
                        <a:rPr lang="en-US" sz="2800" u="none" strike="noStrike" dirty="0">
                          <a:effectLst/>
                          <a:latin typeface="Arial" panose="020B0604020202020204" pitchFamily="34" charset="0"/>
                        </a:rPr>
                        <a:t>JP</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65440971"/>
                  </a:ext>
                </a:extLst>
              </a:tr>
              <a:tr h="366522">
                <a:tc>
                  <a:txBody>
                    <a:bodyPr/>
                    <a:lstStyle/>
                    <a:p>
                      <a:pPr algn="ctr" fontAlgn="ctr"/>
                      <a:r>
                        <a:rPr lang="en-US" sz="2800" u="none" strike="noStrike" dirty="0">
                          <a:effectLst/>
                          <a:latin typeface="Arial" panose="020B0604020202020204" pitchFamily="34" charset="0"/>
                        </a:rPr>
                        <a:t>Linalool</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fontAlgn="ctr"/>
                      <a:r>
                        <a:rPr lang="en-US" sz="2800" u="none" strike="noStrike" dirty="0">
                          <a:effectLst/>
                          <a:latin typeface="Arial" panose="020B0604020202020204" pitchFamily="34" charset="0"/>
                        </a:rPr>
                        <a:t>µg/L</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2800" u="none" strike="noStrike" dirty="0">
                          <a:effectLst/>
                          <a:latin typeface="Arial" panose="020B0604020202020204" pitchFamily="34" charset="0"/>
                        </a:rPr>
                        <a:t>147</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2800" u="none" strike="noStrike" dirty="0">
                          <a:effectLst/>
                          <a:latin typeface="Arial" panose="020B0604020202020204" pitchFamily="34" charset="0"/>
                        </a:rPr>
                        <a:t>226</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817568073"/>
                  </a:ext>
                </a:extLst>
              </a:tr>
              <a:tr h="356616">
                <a:tc>
                  <a:txBody>
                    <a:bodyPr/>
                    <a:lstStyle/>
                    <a:p>
                      <a:pPr algn="ctr" fontAlgn="ctr"/>
                      <a:r>
                        <a:rPr lang="en-US" sz="2800" u="none" strike="noStrike" dirty="0">
                          <a:effectLst/>
                          <a:latin typeface="Arial" panose="020B0604020202020204" pitchFamily="34" charset="0"/>
                        </a:rPr>
                        <a:t>Geraniol</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sz="2800" u="none" strike="noStrike" dirty="0">
                          <a:effectLst/>
                          <a:latin typeface="Arial" panose="020B0604020202020204" pitchFamily="34" charset="0"/>
                        </a:rPr>
                        <a:t>µg/L</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Arial" panose="020B0604020202020204" pitchFamily="34" charset="0"/>
                        </a:rPr>
                        <a:t>7</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Arial" panose="020B0604020202020204" pitchFamily="34" charset="0"/>
                        </a:rPr>
                        <a:t>15</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extLst>
                  <a:ext uri="{0D108BD9-81ED-4DB2-BD59-A6C34878D82A}">
                    <a16:rowId xmlns:a16="http://schemas.microsoft.com/office/drawing/2014/main" val="4100687192"/>
                  </a:ext>
                </a:extLst>
              </a:tr>
              <a:tr h="356616">
                <a:tc>
                  <a:txBody>
                    <a:bodyPr/>
                    <a:lstStyle/>
                    <a:p>
                      <a:pPr algn="ctr" fontAlgn="ctr"/>
                      <a:r>
                        <a:rPr lang="en-US" sz="2800" u="none" strike="noStrike" dirty="0">
                          <a:effectLst/>
                          <a:latin typeface="Arial" panose="020B0604020202020204" pitchFamily="34" charset="0"/>
                        </a:rPr>
                        <a:t>4MSP</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sz="2800" u="none" strike="noStrike" dirty="0">
                          <a:effectLst/>
                          <a:latin typeface="Arial" panose="020B0604020202020204" pitchFamily="34" charset="0"/>
                        </a:rPr>
                        <a:t>ng/L</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Arial" panose="020B0604020202020204" pitchFamily="34" charset="0"/>
                        </a:rPr>
                        <a:t>36</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Arial" panose="020B0604020202020204" pitchFamily="34" charset="0"/>
                        </a:rPr>
                        <a:t>106</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extLst>
                  <a:ext uri="{0D108BD9-81ED-4DB2-BD59-A6C34878D82A}">
                    <a16:rowId xmlns:a16="http://schemas.microsoft.com/office/drawing/2014/main" val="3860215145"/>
                  </a:ext>
                </a:extLst>
              </a:tr>
              <a:tr h="356616">
                <a:tc>
                  <a:txBody>
                    <a:bodyPr/>
                    <a:lstStyle/>
                    <a:p>
                      <a:pPr algn="ctr" fontAlgn="ctr"/>
                      <a:r>
                        <a:rPr lang="en-US" sz="2800" u="none" strike="noStrike" dirty="0">
                          <a:effectLst/>
                          <a:latin typeface="Arial" panose="020B0604020202020204" pitchFamily="34" charset="0"/>
                        </a:rPr>
                        <a:t>3S4MP</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sz="2800" u="none" strike="noStrike" dirty="0">
                          <a:effectLst/>
                          <a:latin typeface="Arial" panose="020B0604020202020204" pitchFamily="34" charset="0"/>
                        </a:rPr>
                        <a:t>ng/L</a:t>
                      </a:r>
                      <a:endParaRPr lang="en-US"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Arial" panose="020B0604020202020204" pitchFamily="34" charset="0"/>
                        </a:rPr>
                        <a:t>724</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Arial" panose="020B0604020202020204" pitchFamily="34" charset="0"/>
                        </a:rPr>
                        <a:t>146</a:t>
                      </a:r>
                      <a:endParaRPr lang="en-US" altLang="ja-JP" sz="2800" b="0" i="0" u="none" strike="noStrike" dirty="0">
                        <a:solidFill>
                          <a:srgbClr val="000000"/>
                        </a:solidFill>
                        <a:effectLst/>
                        <a:latin typeface="Arial" panose="020B0604020202020204" pitchFamily="34" charset="0"/>
                        <a:ea typeface="Arial Unicode MS" panose="020B0604020202020204" pitchFamily="50" charset="-128"/>
                        <a:cs typeface="Arial" panose="020B0604020202020204" pitchFamily="34" charset="0"/>
                      </a:endParaRPr>
                    </a:p>
                  </a:txBody>
                  <a:tcPr marL="6350" marR="6350" marT="6350" marB="0" anchor="ctr"/>
                </a:tc>
                <a:extLst>
                  <a:ext uri="{0D108BD9-81ED-4DB2-BD59-A6C34878D82A}">
                    <a16:rowId xmlns:a16="http://schemas.microsoft.com/office/drawing/2014/main" val="2129360192"/>
                  </a:ext>
                </a:extLst>
              </a:tr>
            </a:tbl>
          </a:graphicData>
        </a:graphic>
      </p:graphicFrame>
    </p:spTree>
    <p:extLst>
      <p:ext uri="{BB962C8B-B14F-4D97-AF65-F5344CB8AC3E}">
        <p14:creationId xmlns:p14="http://schemas.microsoft.com/office/powerpoint/2010/main" val="3965178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Brewing trials - Furano Magical </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grpSp>
        <p:nvGrpSpPr>
          <p:cNvPr id="7" name="グループ化 6">
            <a:extLst>
              <a:ext uri="{FF2B5EF4-FFF2-40B4-BE49-F238E27FC236}">
                <a16:creationId xmlns:a16="http://schemas.microsoft.com/office/drawing/2014/main" id="{2181554C-548A-D1C8-97B3-E96A1EEF1EFD}"/>
              </a:ext>
            </a:extLst>
          </p:cNvPr>
          <p:cNvGrpSpPr/>
          <p:nvPr/>
        </p:nvGrpSpPr>
        <p:grpSpPr>
          <a:xfrm>
            <a:off x="2653315" y="935302"/>
            <a:ext cx="7785739" cy="5646106"/>
            <a:chOff x="399213" y="935302"/>
            <a:chExt cx="7785739" cy="5646106"/>
          </a:xfrm>
        </p:grpSpPr>
        <p:graphicFrame>
          <p:nvGraphicFramePr>
            <p:cNvPr id="8" name="グラフ 7">
              <a:extLst>
                <a:ext uri="{FF2B5EF4-FFF2-40B4-BE49-F238E27FC236}">
                  <a16:creationId xmlns:a16="http://schemas.microsoft.com/office/drawing/2014/main" id="{26D1D521-3AF3-ACF9-3D0B-C15E81BE3C9A}"/>
                </a:ext>
              </a:extLst>
            </p:cNvPr>
            <p:cNvGraphicFramePr>
              <a:graphicFrameLocks/>
            </p:cNvGraphicFramePr>
            <p:nvPr>
              <p:extLst>
                <p:ext uri="{D42A27DB-BD31-4B8C-83A1-F6EECF244321}">
                  <p14:modId xmlns:p14="http://schemas.microsoft.com/office/powerpoint/2010/main" val="2228316472"/>
                </p:ext>
              </p:extLst>
            </p:nvPr>
          </p:nvGraphicFramePr>
          <p:xfrm>
            <a:off x="399213" y="1288666"/>
            <a:ext cx="7785739" cy="5292742"/>
          </p:xfrm>
          <a:graphic>
            <a:graphicData uri="http://schemas.openxmlformats.org/drawingml/2006/chart">
              <c:chart xmlns:c="http://schemas.openxmlformats.org/drawingml/2006/chart" xmlns:r="http://schemas.openxmlformats.org/officeDocument/2006/relationships" r:id="rId4"/>
            </a:graphicData>
          </a:graphic>
        </p:graphicFrame>
        <p:sp>
          <p:nvSpPr>
            <p:cNvPr id="13" name="テキスト ボックス 12">
              <a:extLst>
                <a:ext uri="{FF2B5EF4-FFF2-40B4-BE49-F238E27FC236}">
                  <a16:creationId xmlns:a16="http://schemas.microsoft.com/office/drawing/2014/main" id="{F6356331-F007-7198-C9A7-4A645A423078}"/>
                </a:ext>
              </a:extLst>
            </p:cNvPr>
            <p:cNvSpPr txBox="1"/>
            <p:nvPr/>
          </p:nvSpPr>
          <p:spPr>
            <a:xfrm>
              <a:off x="1182057" y="935302"/>
              <a:ext cx="5090028" cy="461665"/>
            </a:xfrm>
            <a:prstGeom prst="rect">
              <a:avLst/>
            </a:prstGeom>
            <a:noFill/>
          </p:spPr>
          <p:txBody>
            <a:bodyPr wrap="square">
              <a:spAutoFit/>
            </a:bodyPr>
            <a:lstStyle/>
            <a:p>
              <a:pPr marL="0" indent="0">
                <a:buNone/>
              </a:pPr>
              <a:r>
                <a:rPr lang="en-US" altLang="ja-JP" sz="2400" b="1" dirty="0">
                  <a:latin typeface="Arial" panose="020B0604020202020204" pitchFamily="34" charset="0"/>
                  <a:ea typeface="+mj-ea"/>
                  <a:cs typeface="Arial" panose="020B0604020202020204" pitchFamily="34" charset="0"/>
                </a:rPr>
                <a:t>Sensory scores of the test beers</a:t>
              </a:r>
              <a:endParaRPr lang="ja-JP" altLang="en-US" sz="2400" b="1" dirty="0">
                <a:latin typeface="Arial" panose="020B0604020202020204" pitchFamily="34" charset="0"/>
                <a:ea typeface="+mj-ea"/>
                <a:cs typeface="Arial" panose="020B0604020202020204" pitchFamily="34" charset="0"/>
              </a:endParaRPr>
            </a:p>
          </p:txBody>
        </p:sp>
        <p:sp>
          <p:nvSpPr>
            <p:cNvPr id="15" name="右大かっこ 14">
              <a:extLst>
                <a:ext uri="{FF2B5EF4-FFF2-40B4-BE49-F238E27FC236}">
                  <a16:creationId xmlns:a16="http://schemas.microsoft.com/office/drawing/2014/main" id="{E564B257-491E-F2DA-14C5-07B827A28271}"/>
                </a:ext>
              </a:extLst>
            </p:cNvPr>
            <p:cNvSpPr/>
            <p:nvPr/>
          </p:nvSpPr>
          <p:spPr>
            <a:xfrm rot="8366139" flipH="1">
              <a:off x="2638921" y="2713233"/>
              <a:ext cx="123447" cy="502037"/>
            </a:xfrm>
            <a:prstGeom prst="rightBracket">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400">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E1028E4B-839A-201E-ABE3-A3D209FCC7DF}"/>
                </a:ext>
              </a:extLst>
            </p:cNvPr>
            <p:cNvSpPr txBox="1"/>
            <p:nvPr/>
          </p:nvSpPr>
          <p:spPr>
            <a:xfrm>
              <a:off x="3224927" y="5322533"/>
              <a:ext cx="589139"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4" name="右大かっこ 3">
              <a:extLst>
                <a:ext uri="{FF2B5EF4-FFF2-40B4-BE49-F238E27FC236}">
                  <a16:creationId xmlns:a16="http://schemas.microsoft.com/office/drawing/2014/main" id="{4F57B11D-794F-87DF-0559-01661E1C58F2}"/>
                </a:ext>
              </a:extLst>
            </p:cNvPr>
            <p:cNvSpPr/>
            <p:nvPr/>
          </p:nvSpPr>
          <p:spPr>
            <a:xfrm rot="12819001" flipH="1">
              <a:off x="3171937" y="5154953"/>
              <a:ext cx="105980" cy="420225"/>
            </a:xfrm>
            <a:prstGeom prst="rightBracket">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400">
                <a:latin typeface="Arial" panose="020B0604020202020204" pitchFamily="34" charset="0"/>
                <a:cs typeface="Arial" panose="020B0604020202020204" pitchFamily="34" charset="0"/>
              </a:endParaRPr>
            </a:p>
          </p:txBody>
        </p:sp>
        <p:grpSp>
          <p:nvGrpSpPr>
            <p:cNvPr id="5" name="グループ化 4">
              <a:extLst>
                <a:ext uri="{FF2B5EF4-FFF2-40B4-BE49-F238E27FC236}">
                  <a16:creationId xmlns:a16="http://schemas.microsoft.com/office/drawing/2014/main" id="{2FD20419-5355-6C98-2083-AC3D47449F2A}"/>
                </a:ext>
              </a:extLst>
            </p:cNvPr>
            <p:cNvGrpSpPr/>
            <p:nvPr/>
          </p:nvGrpSpPr>
          <p:grpSpPr>
            <a:xfrm>
              <a:off x="2636796" y="2614767"/>
              <a:ext cx="427593" cy="495222"/>
              <a:chOff x="2575246" y="2624178"/>
              <a:chExt cx="427593" cy="495222"/>
            </a:xfrm>
          </p:grpSpPr>
          <p:sp>
            <p:nvSpPr>
              <p:cNvPr id="14" name="テキスト ボックス 13">
                <a:extLst>
                  <a:ext uri="{FF2B5EF4-FFF2-40B4-BE49-F238E27FC236}">
                    <a16:creationId xmlns:a16="http://schemas.microsoft.com/office/drawing/2014/main" id="{93E8220F-083E-19C8-AE79-93B1B3D4B604}"/>
                  </a:ext>
                </a:extLst>
              </p:cNvPr>
              <p:cNvSpPr txBox="1"/>
              <p:nvPr/>
            </p:nvSpPr>
            <p:spPr>
              <a:xfrm>
                <a:off x="2575246" y="2624178"/>
                <a:ext cx="412785"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029F5542-8341-2BD5-8519-1B76003A735A}"/>
                  </a:ext>
                </a:extLst>
              </p:cNvPr>
              <p:cNvSpPr txBox="1"/>
              <p:nvPr/>
            </p:nvSpPr>
            <p:spPr>
              <a:xfrm>
                <a:off x="2681762" y="2750068"/>
                <a:ext cx="321077"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236133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Brewing trials - Furano Queen </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graphicFrame>
        <p:nvGraphicFramePr>
          <p:cNvPr id="6" name="表 5">
            <a:extLst>
              <a:ext uri="{FF2B5EF4-FFF2-40B4-BE49-F238E27FC236}">
                <a16:creationId xmlns:a16="http://schemas.microsoft.com/office/drawing/2014/main" id="{AFAB3732-2914-539C-567F-8D7E1D200213}"/>
              </a:ext>
            </a:extLst>
          </p:cNvPr>
          <p:cNvGraphicFramePr>
            <a:graphicFrameLocks noGrp="1"/>
          </p:cNvGraphicFramePr>
          <p:nvPr>
            <p:extLst>
              <p:ext uri="{D42A27DB-BD31-4B8C-83A1-F6EECF244321}">
                <p14:modId xmlns:p14="http://schemas.microsoft.com/office/powerpoint/2010/main" val="3504217258"/>
              </p:ext>
            </p:extLst>
          </p:nvPr>
        </p:nvGraphicFramePr>
        <p:xfrm>
          <a:off x="765260" y="2297275"/>
          <a:ext cx="10661479" cy="2277110"/>
        </p:xfrm>
        <a:graphic>
          <a:graphicData uri="http://schemas.openxmlformats.org/drawingml/2006/table">
            <a:tbl>
              <a:tblPr>
                <a:tableStyleId>{3B4B98B0-60AC-42C2-AFA5-B58CD77FA1E5}</a:tableStyleId>
              </a:tblPr>
              <a:tblGrid>
                <a:gridCol w="3288785">
                  <a:extLst>
                    <a:ext uri="{9D8B030D-6E8A-4147-A177-3AD203B41FA5}">
                      <a16:colId xmlns:a16="http://schemas.microsoft.com/office/drawing/2014/main" val="3395795976"/>
                    </a:ext>
                  </a:extLst>
                </a:gridCol>
                <a:gridCol w="1524456">
                  <a:extLst>
                    <a:ext uri="{9D8B030D-6E8A-4147-A177-3AD203B41FA5}">
                      <a16:colId xmlns:a16="http://schemas.microsoft.com/office/drawing/2014/main" val="1787181079"/>
                    </a:ext>
                  </a:extLst>
                </a:gridCol>
                <a:gridCol w="2999314">
                  <a:extLst>
                    <a:ext uri="{9D8B030D-6E8A-4147-A177-3AD203B41FA5}">
                      <a16:colId xmlns:a16="http://schemas.microsoft.com/office/drawing/2014/main" val="451264780"/>
                    </a:ext>
                  </a:extLst>
                </a:gridCol>
                <a:gridCol w="2848924">
                  <a:extLst>
                    <a:ext uri="{9D8B030D-6E8A-4147-A177-3AD203B41FA5}">
                      <a16:colId xmlns:a16="http://schemas.microsoft.com/office/drawing/2014/main" val="3964812267"/>
                    </a:ext>
                  </a:extLst>
                </a:gridCol>
              </a:tblGrid>
              <a:tr h="544830">
                <a:tc>
                  <a:txBody>
                    <a:bodyPr/>
                    <a:lstStyle/>
                    <a:p>
                      <a:pPr algn="ctr" fontAlgn="ct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lnB w="12700" cap="flat" cmpd="sng" algn="ctr">
                      <a:solidFill>
                        <a:schemeClr val="accent1"/>
                      </a:solidFill>
                      <a:prstDash val="solid"/>
                      <a:round/>
                      <a:headEnd type="none" w="med" len="med"/>
                      <a:tailEnd type="none" w="med" len="med"/>
                    </a:lnB>
                  </a:tcPr>
                </a:tc>
                <a:tc>
                  <a:txBody>
                    <a:bodyPr/>
                    <a:lstStyle/>
                    <a:p>
                      <a:pPr algn="ctr" fontAlgn="ctr"/>
                      <a:r>
                        <a:rPr lang="en-US" sz="2800" u="none" strike="noStrike" dirty="0">
                          <a:effectLst/>
                          <a:latin typeface="+mn-ea"/>
                          <a:ea typeface="+mn-ea"/>
                        </a:rPr>
                        <a:t>Unit</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lnB w="12700" cap="flat" cmpd="sng" algn="ctr">
                      <a:solidFill>
                        <a:schemeClr val="accent1"/>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Arial" panose="020B0604020202020204" pitchFamily="34" charset="0"/>
                          <a:ea typeface="+mn-ea"/>
                          <a:cs typeface="Arial" panose="020B0604020202020204" pitchFamily="34" charset="0"/>
                        </a:rPr>
                        <a:t>Czech Republic</a:t>
                      </a:r>
                    </a:p>
                  </a:txBody>
                  <a:tcPr marL="6350" marR="6350" marT="6350" marB="0" anchor="ctr">
                    <a:lnB w="12700" cap="flat" cmpd="sng" algn="ctr">
                      <a:solidFill>
                        <a:schemeClr val="accent1"/>
                      </a:solidFill>
                      <a:prstDash val="solid"/>
                      <a:round/>
                      <a:headEnd type="none" w="med" len="med"/>
                      <a:tailEnd type="none" w="med" len="med"/>
                    </a:lnB>
                  </a:tcPr>
                </a:tc>
                <a:tc>
                  <a:txBody>
                    <a:bodyPr/>
                    <a:lstStyle/>
                    <a:p>
                      <a:pPr algn="ctr" fontAlgn="ctr"/>
                      <a:r>
                        <a:rPr lang="en-US" sz="2800" b="0" i="0" u="none" strike="noStrike" dirty="0">
                          <a:solidFill>
                            <a:srgbClr val="000000"/>
                          </a:solidFill>
                          <a:effectLst/>
                          <a:latin typeface="+mn-ea"/>
                          <a:ea typeface="+mn-ea"/>
                          <a:cs typeface="Arial" panose="020B0604020202020204" pitchFamily="34" charset="0"/>
                        </a:rPr>
                        <a:t>Japan</a:t>
                      </a:r>
                    </a:p>
                  </a:txBody>
                  <a:tcPr marL="6350" marR="6350" marT="635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65440971"/>
                  </a:ext>
                </a:extLst>
              </a:tr>
              <a:tr h="366522">
                <a:tc>
                  <a:txBody>
                    <a:bodyPr/>
                    <a:lstStyle/>
                    <a:p>
                      <a:pPr algn="ctr" fontAlgn="ctr"/>
                      <a:r>
                        <a:rPr lang="en-US" sz="2800" u="none" strike="noStrike" dirty="0">
                          <a:effectLst/>
                          <a:latin typeface="+mn-ea"/>
                          <a:ea typeface="+mn-ea"/>
                        </a:rPr>
                        <a:t>Linalool</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fontAlgn="ctr"/>
                      <a:r>
                        <a:rPr lang="en-US" sz="2800" u="none" strike="noStrike" dirty="0">
                          <a:effectLst/>
                          <a:latin typeface="+mn-ea"/>
                          <a:ea typeface="+mn-ea"/>
                        </a:rPr>
                        <a:t>µg/L</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2800" u="none" strike="noStrike" dirty="0">
                          <a:effectLst/>
                          <a:latin typeface="+mn-ea"/>
                          <a:ea typeface="+mn-ea"/>
                        </a:rPr>
                        <a:t>99</a:t>
                      </a:r>
                      <a:endParaRPr lang="en-US" altLang="ja-JP" sz="2800" b="0" i="0" u="none" strike="noStrike" dirty="0">
                        <a:solidFill>
                          <a:srgbClr val="000000"/>
                        </a:solidFill>
                        <a:effectLst/>
                        <a:latin typeface="+mn-ea"/>
                        <a:ea typeface="+mn-ea"/>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2800" u="none" strike="noStrike" dirty="0">
                          <a:effectLst/>
                          <a:latin typeface="+mn-ea"/>
                          <a:ea typeface="+mn-ea"/>
                        </a:rPr>
                        <a:t>67</a:t>
                      </a:r>
                      <a:endParaRPr lang="en-US" altLang="ja-JP" sz="2800" b="0" i="0" u="none" strike="noStrike" dirty="0">
                        <a:solidFill>
                          <a:srgbClr val="000000"/>
                        </a:solidFill>
                        <a:effectLst/>
                        <a:latin typeface="+mn-ea"/>
                        <a:ea typeface="+mn-ea"/>
                        <a:cs typeface="Arial" panose="020B0604020202020204" pitchFamily="34" charset="0"/>
                      </a:endParaRPr>
                    </a:p>
                  </a:txBody>
                  <a:tcPr marL="6350" marR="6350" marT="635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817568073"/>
                  </a:ext>
                </a:extLst>
              </a:tr>
              <a:tr h="356616">
                <a:tc>
                  <a:txBody>
                    <a:bodyPr/>
                    <a:lstStyle/>
                    <a:p>
                      <a:pPr algn="ctr" fontAlgn="ctr"/>
                      <a:r>
                        <a:rPr lang="en-US" sz="2800" u="none" strike="noStrike" dirty="0">
                          <a:effectLst/>
                          <a:latin typeface="+mn-ea"/>
                          <a:ea typeface="+mn-ea"/>
                        </a:rPr>
                        <a:t>Geraniol</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sz="2800" u="none" strike="noStrike" dirty="0">
                          <a:effectLst/>
                          <a:latin typeface="+mn-ea"/>
                          <a:ea typeface="+mn-ea"/>
                        </a:rPr>
                        <a:t>µg/L</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altLang="ja-JP" sz="2800" b="0" i="0" u="none" strike="noStrike" dirty="0">
                          <a:solidFill>
                            <a:srgbClr val="000000"/>
                          </a:solidFill>
                          <a:effectLst/>
                          <a:latin typeface="+mn-ea"/>
                          <a:ea typeface="+mn-ea"/>
                          <a:cs typeface="Arial" panose="020B0604020202020204" pitchFamily="34" charset="0"/>
                        </a:rPr>
                        <a:t>9</a:t>
                      </a:r>
                    </a:p>
                  </a:txBody>
                  <a:tcPr marL="6350" marR="6350" marT="6350" marB="0" anchor="ctr"/>
                </a:tc>
                <a:tc>
                  <a:txBody>
                    <a:bodyPr/>
                    <a:lstStyle/>
                    <a:p>
                      <a:pPr algn="ctr" fontAlgn="ctr"/>
                      <a:r>
                        <a:rPr lang="en-US" altLang="ja-JP" sz="2800" u="none" strike="noStrike" dirty="0">
                          <a:effectLst/>
                          <a:latin typeface="+mn-ea"/>
                          <a:ea typeface="+mn-ea"/>
                        </a:rPr>
                        <a:t>9</a:t>
                      </a:r>
                      <a:endParaRPr lang="en-US" altLang="ja-JP" sz="2800" b="0" i="0" u="none" strike="noStrike" dirty="0">
                        <a:solidFill>
                          <a:srgbClr val="000000"/>
                        </a:solidFill>
                        <a:effectLst/>
                        <a:latin typeface="+mn-ea"/>
                        <a:ea typeface="+mn-ea"/>
                        <a:cs typeface="Arial" panose="020B0604020202020204" pitchFamily="34" charset="0"/>
                      </a:endParaRPr>
                    </a:p>
                  </a:txBody>
                  <a:tcPr marL="6350" marR="6350" marT="6350" marB="0" anchor="ctr"/>
                </a:tc>
                <a:extLst>
                  <a:ext uri="{0D108BD9-81ED-4DB2-BD59-A6C34878D82A}">
                    <a16:rowId xmlns:a16="http://schemas.microsoft.com/office/drawing/2014/main" val="4100687192"/>
                  </a:ext>
                </a:extLst>
              </a:tr>
              <a:tr h="356616">
                <a:tc>
                  <a:txBody>
                    <a:bodyPr/>
                    <a:lstStyle/>
                    <a:p>
                      <a:pPr algn="ctr" fontAlgn="ctr"/>
                      <a:r>
                        <a:rPr lang="en-US" sz="2800" u="none" strike="noStrike" dirty="0">
                          <a:effectLst/>
                          <a:latin typeface="+mn-ea"/>
                          <a:ea typeface="+mn-ea"/>
                        </a:rPr>
                        <a:t>4MSP</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sz="2800" u="none" strike="noStrike" dirty="0">
                          <a:effectLst/>
                          <a:latin typeface="+mn-ea"/>
                          <a:ea typeface="+mn-ea"/>
                        </a:rPr>
                        <a:t>ng/L</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mn-ea"/>
                          <a:ea typeface="+mn-ea"/>
                        </a:rPr>
                        <a:t>11</a:t>
                      </a:r>
                      <a:endParaRPr lang="en-US" altLang="ja-JP"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mn-ea"/>
                          <a:ea typeface="+mn-ea"/>
                        </a:rPr>
                        <a:t>21</a:t>
                      </a:r>
                      <a:endParaRPr lang="en-US" altLang="ja-JP" sz="2800" b="0" i="0" u="none" strike="noStrike" dirty="0">
                        <a:solidFill>
                          <a:srgbClr val="000000"/>
                        </a:solidFill>
                        <a:effectLst/>
                        <a:latin typeface="+mn-ea"/>
                        <a:ea typeface="+mn-ea"/>
                        <a:cs typeface="Arial" panose="020B0604020202020204" pitchFamily="34" charset="0"/>
                      </a:endParaRPr>
                    </a:p>
                  </a:txBody>
                  <a:tcPr marL="6350" marR="6350" marT="6350" marB="0" anchor="ctr"/>
                </a:tc>
                <a:extLst>
                  <a:ext uri="{0D108BD9-81ED-4DB2-BD59-A6C34878D82A}">
                    <a16:rowId xmlns:a16="http://schemas.microsoft.com/office/drawing/2014/main" val="3860215145"/>
                  </a:ext>
                </a:extLst>
              </a:tr>
              <a:tr h="356616">
                <a:tc>
                  <a:txBody>
                    <a:bodyPr/>
                    <a:lstStyle/>
                    <a:p>
                      <a:pPr algn="ctr" fontAlgn="ctr"/>
                      <a:r>
                        <a:rPr lang="en-US" sz="2800" u="none" strike="noStrike" dirty="0">
                          <a:effectLst/>
                          <a:latin typeface="+mn-ea"/>
                          <a:ea typeface="+mn-ea"/>
                        </a:rPr>
                        <a:t>3S4MP</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sz="2800" u="none" strike="noStrike" dirty="0">
                          <a:effectLst/>
                          <a:latin typeface="+mn-ea"/>
                          <a:ea typeface="+mn-ea"/>
                        </a:rPr>
                        <a:t>ng/L</a:t>
                      </a:r>
                      <a:endParaRPr lang="en-US"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mn-ea"/>
                          <a:ea typeface="+mn-ea"/>
                        </a:rPr>
                        <a:t>642</a:t>
                      </a:r>
                      <a:endParaRPr lang="en-US" altLang="ja-JP" sz="2800" b="0" i="0" u="none" strike="noStrike" dirty="0">
                        <a:solidFill>
                          <a:srgbClr val="000000"/>
                        </a:solidFill>
                        <a:effectLst/>
                        <a:latin typeface="+mn-ea"/>
                        <a:ea typeface="+mn-ea"/>
                        <a:cs typeface="Arial" panose="020B0604020202020204" pitchFamily="34" charset="0"/>
                      </a:endParaRPr>
                    </a:p>
                  </a:txBody>
                  <a:tcPr marL="6350" marR="6350" marT="6350" marB="0" anchor="ctr"/>
                </a:tc>
                <a:tc>
                  <a:txBody>
                    <a:bodyPr/>
                    <a:lstStyle/>
                    <a:p>
                      <a:pPr algn="ctr" fontAlgn="ctr"/>
                      <a:r>
                        <a:rPr lang="en-US" altLang="ja-JP" sz="2800" u="none" strike="noStrike" dirty="0">
                          <a:effectLst/>
                          <a:latin typeface="+mn-ea"/>
                          <a:ea typeface="+mn-ea"/>
                        </a:rPr>
                        <a:t>101</a:t>
                      </a:r>
                      <a:endParaRPr lang="en-US" altLang="ja-JP" sz="2800" b="0" i="0" u="none" strike="noStrike" dirty="0">
                        <a:solidFill>
                          <a:srgbClr val="000000"/>
                        </a:solidFill>
                        <a:effectLst/>
                        <a:latin typeface="+mn-ea"/>
                        <a:ea typeface="+mn-ea"/>
                        <a:cs typeface="Arial" panose="020B0604020202020204" pitchFamily="34" charset="0"/>
                      </a:endParaRPr>
                    </a:p>
                  </a:txBody>
                  <a:tcPr marL="6350" marR="6350" marT="6350" marB="0" anchor="ctr"/>
                </a:tc>
                <a:extLst>
                  <a:ext uri="{0D108BD9-81ED-4DB2-BD59-A6C34878D82A}">
                    <a16:rowId xmlns:a16="http://schemas.microsoft.com/office/drawing/2014/main" val="2129360192"/>
                  </a:ext>
                </a:extLst>
              </a:tr>
            </a:tbl>
          </a:graphicData>
        </a:graphic>
      </p:graphicFrame>
      <p:sp>
        <p:nvSpPr>
          <p:cNvPr id="8" name="テキスト ボックス 7">
            <a:extLst>
              <a:ext uri="{FF2B5EF4-FFF2-40B4-BE49-F238E27FC236}">
                <a16:creationId xmlns:a16="http://schemas.microsoft.com/office/drawing/2014/main" id="{0F3CB4D2-C427-EE6F-6331-981CFF96E044}"/>
              </a:ext>
            </a:extLst>
          </p:cNvPr>
          <p:cNvSpPr txBox="1"/>
          <p:nvPr/>
        </p:nvSpPr>
        <p:spPr>
          <a:xfrm>
            <a:off x="2217764" y="1569569"/>
            <a:ext cx="8117081" cy="523220"/>
          </a:xfrm>
          <a:prstGeom prst="rect">
            <a:avLst/>
          </a:prstGeom>
          <a:noFill/>
        </p:spPr>
        <p:txBody>
          <a:bodyPr wrap="square">
            <a:spAutoFit/>
          </a:bodyPr>
          <a:lstStyle/>
          <a:p>
            <a:r>
              <a:rPr lang="en-US" altLang="ja-JP" sz="2800" b="1" dirty="0">
                <a:latin typeface="Arial" panose="020B0604020202020204" pitchFamily="34" charset="0"/>
                <a:ea typeface="+mj-ea"/>
                <a:cs typeface="Arial" panose="020B0604020202020204" pitchFamily="34" charset="0"/>
              </a:rPr>
              <a:t>Hop-derived aroma compounds in the beer </a:t>
            </a:r>
            <a:endParaRPr lang="ja-JP" altLang="en-US" sz="2800"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7133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11875" y="847455"/>
            <a:ext cx="12203874" cy="5082305"/>
          </a:xfrm>
        </p:spPr>
        <p:txBody>
          <a:bodyPr>
            <a:noAutofit/>
          </a:bodyPr>
          <a:lstStyle/>
          <a:p>
            <a:r>
              <a:rPr lang="en-US" altLang="ja-JP" sz="3200" b="1" dirty="0"/>
              <a:t>-Introduction</a:t>
            </a:r>
            <a:br>
              <a:rPr lang="en-US" altLang="ja-JP" sz="3200" b="1" dirty="0"/>
            </a:br>
            <a:br>
              <a:rPr lang="en-US" altLang="ja-JP" sz="3200" b="1" dirty="0"/>
            </a:br>
            <a:r>
              <a:rPr lang="en-US" altLang="ja-JP" sz="3200" b="1" dirty="0">
                <a:solidFill>
                  <a:schemeClr val="bg1">
                    <a:lumMod val="65000"/>
                  </a:schemeClr>
                </a:solidFill>
              </a:rPr>
              <a:t>-</a:t>
            </a:r>
            <a:r>
              <a:rPr lang="en-US" altLang="ja-JP" sz="3200" dirty="0">
                <a:solidFill>
                  <a:schemeClr val="bg1">
                    <a:lumMod val="65000"/>
                  </a:schemeClr>
                </a:solidFill>
              </a:rPr>
              <a:t>Material</a:t>
            </a:r>
            <a:r>
              <a:rPr lang="en-US" sz="3200" dirty="0">
                <a:solidFill>
                  <a:schemeClr val="bg1">
                    <a:lumMod val="65000"/>
                  </a:schemeClr>
                </a:solidFill>
              </a:rPr>
              <a:t>s</a:t>
            </a:r>
            <a:r>
              <a:rPr lang="en-US" altLang="ja-JP" sz="3200" dirty="0">
                <a:solidFill>
                  <a:schemeClr val="bg1">
                    <a:lumMod val="65000"/>
                  </a:schemeClr>
                </a:solidFill>
              </a:rPr>
              <a:t> </a:t>
            </a:r>
            <a:r>
              <a:rPr lang="en-US" altLang="ja-JP" sz="3200" b="1" dirty="0">
                <a:solidFill>
                  <a:schemeClr val="bg1">
                    <a:lumMod val="65000"/>
                  </a:schemeClr>
                </a:solidFill>
              </a:rPr>
              <a:t>&amp; </a:t>
            </a:r>
            <a:r>
              <a:rPr lang="en-US" altLang="ja-JP" sz="3200" dirty="0">
                <a:solidFill>
                  <a:schemeClr val="bg1">
                    <a:lumMod val="65000"/>
                  </a:schemeClr>
                </a:solidFill>
              </a:rPr>
              <a:t>Method</a:t>
            </a:r>
            <a:r>
              <a:rPr lang="en-US" sz="3200" dirty="0">
                <a:solidFill>
                  <a:schemeClr val="bg1">
                    <a:lumMod val="65000"/>
                  </a:schemeClr>
                </a:solidFill>
              </a:rPr>
              <a:t>s</a:t>
            </a:r>
            <a:br>
              <a:rPr lang="en-US" altLang="ja-JP" sz="3200" b="1" dirty="0">
                <a:solidFill>
                  <a:schemeClr val="bg1">
                    <a:lumMod val="65000"/>
                  </a:schemeClr>
                </a:solidFill>
              </a:rPr>
            </a:br>
            <a:br>
              <a:rPr lang="en-US" altLang="ja-JP" sz="3200" b="1" dirty="0">
                <a:solidFill>
                  <a:schemeClr val="bg1">
                    <a:lumMod val="65000"/>
                  </a:schemeClr>
                </a:solidFill>
              </a:rPr>
            </a:br>
            <a:r>
              <a:rPr lang="en-US" altLang="ja-JP" sz="3200" b="1" dirty="0">
                <a:solidFill>
                  <a:schemeClr val="bg1">
                    <a:lumMod val="65000"/>
                  </a:schemeClr>
                </a:solidFill>
              </a:rPr>
              <a:t>-</a:t>
            </a:r>
            <a:r>
              <a:rPr lang="en-US" altLang="ja-JP" sz="3200" dirty="0">
                <a:solidFill>
                  <a:schemeClr val="bg1">
                    <a:lumMod val="65000"/>
                  </a:schemeClr>
                </a:solidFill>
              </a:rPr>
              <a:t>Result</a:t>
            </a:r>
            <a:r>
              <a:rPr lang="en-US" sz="3200" dirty="0">
                <a:solidFill>
                  <a:schemeClr val="bg1">
                    <a:lumMod val="65000"/>
                  </a:schemeClr>
                </a:solidFill>
              </a:rPr>
              <a:t>s</a:t>
            </a:r>
            <a:r>
              <a:rPr lang="en-US" altLang="ja-JP" sz="3200" dirty="0">
                <a:solidFill>
                  <a:schemeClr val="bg1">
                    <a:lumMod val="65000"/>
                  </a:schemeClr>
                </a:solidFill>
              </a:rPr>
              <a:t> </a:t>
            </a:r>
            <a:r>
              <a:rPr lang="en-US" altLang="ja-JP" sz="3200" b="1" dirty="0">
                <a:solidFill>
                  <a:schemeClr val="bg1">
                    <a:lumMod val="65000"/>
                  </a:schemeClr>
                </a:solidFill>
              </a:rPr>
              <a:t>&amp; Discussion</a:t>
            </a:r>
            <a:br>
              <a:rPr lang="en-US" altLang="ja-JP" sz="3200" b="1" dirty="0"/>
            </a:br>
            <a:r>
              <a:rPr lang="en-US" altLang="ja-JP" sz="3200" b="1" dirty="0">
                <a:solidFill>
                  <a:schemeClr val="bg1">
                    <a:lumMod val="65000"/>
                  </a:schemeClr>
                </a:solidFill>
              </a:rPr>
              <a:t> 1.</a:t>
            </a:r>
            <a:r>
              <a:rPr lang="en-US" altLang="ja-JP" sz="3200" b="1" dirty="0">
                <a:solidFill>
                  <a:schemeClr val="bg1">
                    <a:lumMod val="65000"/>
                  </a:schemeClr>
                </a:solidFill>
                <a:ea typeface="Meiryo UI"/>
              </a:rPr>
              <a:t>T</a:t>
            </a:r>
            <a:r>
              <a:rPr lang="en-US" altLang="ja-JP" sz="3200" b="1" dirty="0">
                <a:solidFill>
                  <a:schemeClr val="bg1">
                    <a:lumMod val="65000"/>
                  </a:schemeClr>
                </a:solidFill>
                <a:effectLst/>
                <a:ea typeface="Meiryo UI"/>
              </a:rPr>
              <a:t>hiol contents </a:t>
            </a:r>
            <a:r>
              <a:rPr lang="en-US" altLang="ja-JP" sz="3200" dirty="0">
                <a:solidFill>
                  <a:schemeClr val="bg1">
                    <a:lumMod val="65000"/>
                  </a:schemeClr>
                </a:solidFill>
                <a:ea typeface="Meiryo UI"/>
              </a:rPr>
              <a:t>in</a:t>
            </a:r>
            <a:r>
              <a:rPr lang="en-US" altLang="ja-JP" sz="3200" b="1" dirty="0">
                <a:solidFill>
                  <a:schemeClr val="bg1">
                    <a:lumMod val="65000"/>
                  </a:schemeClr>
                </a:solidFill>
                <a:effectLst/>
                <a:ea typeface="Meiryo UI"/>
              </a:rPr>
              <a:t> hops from different regions</a:t>
            </a:r>
            <a:br>
              <a:rPr lang="en-US" altLang="ja-JP" sz="3200" dirty="0">
                <a:ea typeface="Meiryo UI" panose="020B0604030504040204" pitchFamily="50" charset="-128"/>
              </a:rPr>
            </a:br>
            <a:r>
              <a:rPr lang="en-US" altLang="ja-JP" sz="3200" dirty="0">
                <a:solidFill>
                  <a:schemeClr val="bg1">
                    <a:lumMod val="65000"/>
                  </a:schemeClr>
                </a:solidFill>
                <a:ea typeface="Meiryo UI"/>
              </a:rPr>
              <a:t> 2.</a:t>
            </a:r>
            <a:r>
              <a:rPr lang="en-US" altLang="ja-JP" sz="3200" b="1" dirty="0">
                <a:solidFill>
                  <a:schemeClr val="bg1">
                    <a:lumMod val="65000"/>
                  </a:schemeClr>
                </a:solidFill>
              </a:rPr>
              <a:t>Brewing trials</a:t>
            </a:r>
            <a:br>
              <a:rPr lang="en-US" altLang="ja-JP" sz="3200" b="1" dirty="0"/>
            </a:br>
            <a:br>
              <a:rPr lang="en-US" altLang="ja-JP" sz="3200" b="1" dirty="0"/>
            </a:br>
            <a:r>
              <a:rPr lang="en-US" altLang="ja-JP" sz="3200" b="1" dirty="0">
                <a:solidFill>
                  <a:schemeClr val="bg1">
                    <a:lumMod val="65000"/>
                  </a:schemeClr>
                </a:solidFill>
              </a:rPr>
              <a:t>- Conclusion</a:t>
            </a:r>
            <a:br>
              <a:rPr lang="en-US" altLang="ja-JP" sz="3600" b="1" dirty="0"/>
            </a:br>
            <a:endParaRPr lang="en-US" sz="3600" dirty="0"/>
          </a:p>
        </p:txBody>
      </p:sp>
      <p:sp>
        <p:nvSpPr>
          <p:cNvPr id="4" name="Title 1">
            <a:extLst>
              <a:ext uri="{FF2B5EF4-FFF2-40B4-BE49-F238E27FC236}">
                <a16:creationId xmlns:a16="http://schemas.microsoft.com/office/drawing/2014/main" id="{18FBDD97-D21D-420D-88F4-48C14B15914F}"/>
              </a:ext>
            </a:extLst>
          </p:cNvPr>
          <p:cNvSpPr txBox="1">
            <a:spLocks/>
          </p:cNvSpPr>
          <p:nvPr/>
        </p:nvSpPr>
        <p:spPr>
          <a:xfrm>
            <a:off x="-11875" y="0"/>
            <a:ext cx="2216136" cy="640080"/>
          </a:xfrm>
          <a:prstGeom prst="rect">
            <a:avLst/>
          </a:prstGeom>
          <a:solidFill>
            <a:schemeClr val="accent1">
              <a:alpha val="83000"/>
            </a:schemeClr>
          </a:solidFill>
        </p:spPr>
        <p:txBody>
          <a:bodyPr vert="horz" wrap="square" lIns="182880" tIns="45720" rIns="91440" bIns="45720" rtlCol="0" anchor="ctr" anchorCtr="0">
            <a:normAutofit/>
          </a:bodyPr>
          <a:lstStyle>
            <a:lvl1pPr algn="l" defTabSz="914400" rtl="0" eaLnBrk="1" latinLnBrk="0" hangingPunct="1">
              <a:lnSpc>
                <a:spcPct val="100000"/>
              </a:lnSpc>
              <a:spcBef>
                <a:spcPct val="0"/>
              </a:spcBef>
              <a:buNone/>
              <a:defRPr sz="4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Agenda</a:t>
            </a:r>
          </a:p>
        </p:txBody>
      </p:sp>
    </p:spTree>
    <p:extLst>
      <p:ext uri="{BB962C8B-B14F-4D97-AF65-F5344CB8AC3E}">
        <p14:creationId xmlns:p14="http://schemas.microsoft.com/office/powerpoint/2010/main" val="845985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Brewing trials - Furano Queen </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13" name="テキスト ボックス 12">
            <a:extLst>
              <a:ext uri="{FF2B5EF4-FFF2-40B4-BE49-F238E27FC236}">
                <a16:creationId xmlns:a16="http://schemas.microsoft.com/office/drawing/2014/main" id="{F6356331-F007-7198-C9A7-4A645A423078}"/>
              </a:ext>
            </a:extLst>
          </p:cNvPr>
          <p:cNvSpPr txBox="1"/>
          <p:nvPr/>
        </p:nvSpPr>
        <p:spPr>
          <a:xfrm>
            <a:off x="3504063" y="800221"/>
            <a:ext cx="4924810" cy="461665"/>
          </a:xfrm>
          <a:prstGeom prst="rect">
            <a:avLst/>
          </a:prstGeom>
          <a:noFill/>
        </p:spPr>
        <p:txBody>
          <a:bodyPr wrap="square">
            <a:spAutoFit/>
          </a:bodyPr>
          <a:lstStyle/>
          <a:p>
            <a:pPr marL="0" indent="0">
              <a:buNone/>
            </a:pPr>
            <a:r>
              <a:rPr lang="en-US" altLang="ja-JP" sz="2400" b="1" dirty="0">
                <a:latin typeface="+mn-ea"/>
                <a:cs typeface="Arial" panose="020B0604020202020204" pitchFamily="34" charset="0"/>
              </a:rPr>
              <a:t>Sensory scores of the test </a:t>
            </a:r>
            <a:r>
              <a:rPr lang="en-US" altLang="ja-JP" sz="2400" b="1" dirty="0">
                <a:latin typeface="Arial" panose="020B0604020202020204" pitchFamily="34" charset="0"/>
                <a:cs typeface="Arial" panose="020B0604020202020204" pitchFamily="34" charset="0"/>
              </a:rPr>
              <a:t>beers</a:t>
            </a:r>
            <a:endParaRPr lang="ja-JP" altLang="en-US" sz="2400" b="1">
              <a:latin typeface="Arial" panose="020B0604020202020204" pitchFamily="34" charset="0"/>
              <a:cs typeface="Arial" panose="020B0604020202020204" pitchFamily="34" charset="0"/>
            </a:endParaRPr>
          </a:p>
        </p:txBody>
      </p:sp>
      <p:grpSp>
        <p:nvGrpSpPr>
          <p:cNvPr id="5" name="グループ化 4">
            <a:extLst>
              <a:ext uri="{FF2B5EF4-FFF2-40B4-BE49-F238E27FC236}">
                <a16:creationId xmlns:a16="http://schemas.microsoft.com/office/drawing/2014/main" id="{FA6782C1-ADFB-7EF0-0992-6D6225486558}"/>
              </a:ext>
            </a:extLst>
          </p:cNvPr>
          <p:cNvGrpSpPr/>
          <p:nvPr/>
        </p:nvGrpSpPr>
        <p:grpSpPr>
          <a:xfrm>
            <a:off x="2393442" y="726559"/>
            <a:ext cx="8967675" cy="6131441"/>
            <a:chOff x="385958" y="1967403"/>
            <a:chExt cx="6745473" cy="4338539"/>
          </a:xfrm>
        </p:grpSpPr>
        <p:graphicFrame>
          <p:nvGraphicFramePr>
            <p:cNvPr id="3" name="グラフ 2">
              <a:extLst>
                <a:ext uri="{FF2B5EF4-FFF2-40B4-BE49-F238E27FC236}">
                  <a16:creationId xmlns:a16="http://schemas.microsoft.com/office/drawing/2014/main" id="{12B429EB-39EC-452E-1362-FD9270729569}"/>
                </a:ext>
              </a:extLst>
            </p:cNvPr>
            <p:cNvGraphicFramePr>
              <a:graphicFrameLocks/>
            </p:cNvGraphicFramePr>
            <p:nvPr>
              <p:extLst>
                <p:ext uri="{D42A27DB-BD31-4B8C-83A1-F6EECF244321}">
                  <p14:modId xmlns:p14="http://schemas.microsoft.com/office/powerpoint/2010/main" val="2925415959"/>
                </p:ext>
              </p:extLst>
            </p:nvPr>
          </p:nvGraphicFramePr>
          <p:xfrm>
            <a:off x="385958" y="1967403"/>
            <a:ext cx="6745473" cy="4338539"/>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a:extLst>
                <a:ext uri="{FF2B5EF4-FFF2-40B4-BE49-F238E27FC236}">
                  <a16:creationId xmlns:a16="http://schemas.microsoft.com/office/drawing/2014/main" id="{93E8220F-083E-19C8-AE79-93B1B3D4B604}"/>
                </a:ext>
              </a:extLst>
            </p:cNvPr>
            <p:cNvSpPr txBox="1"/>
            <p:nvPr/>
          </p:nvSpPr>
          <p:spPr>
            <a:xfrm>
              <a:off x="2765708" y="4366457"/>
              <a:ext cx="467832" cy="369332"/>
            </a:xfrm>
            <a:prstGeom prst="rect">
              <a:avLst/>
            </a:prstGeom>
            <a:noFill/>
          </p:spPr>
          <p:txBody>
            <a:bodyPr wrap="square" rtlCol="0">
              <a:spAutoFit/>
            </a:bodyPr>
            <a:lstStyle/>
            <a:p>
              <a:r>
                <a:rPr kumimoji="1" lang="en-US" altLang="ja-JP" dirty="0">
                  <a:latin typeface="Arial" panose="020B0604020202020204" pitchFamily="34" charset="0"/>
                </a:rPr>
                <a:t>*</a:t>
              </a:r>
              <a:endParaRPr kumimoji="1" lang="ja-JP" altLang="en-US">
                <a:latin typeface="Arial" panose="020B0604020202020204" pitchFamily="34" charset="0"/>
              </a:endParaRPr>
            </a:p>
          </p:txBody>
        </p:sp>
        <p:sp>
          <p:nvSpPr>
            <p:cNvPr id="15" name="右大かっこ 14">
              <a:extLst>
                <a:ext uri="{FF2B5EF4-FFF2-40B4-BE49-F238E27FC236}">
                  <a16:creationId xmlns:a16="http://schemas.microsoft.com/office/drawing/2014/main" id="{E564B257-491E-F2DA-14C5-07B827A28271}"/>
                </a:ext>
              </a:extLst>
            </p:cNvPr>
            <p:cNvSpPr/>
            <p:nvPr/>
          </p:nvSpPr>
          <p:spPr>
            <a:xfrm rot="15009229" flipH="1">
              <a:off x="2825459" y="4208785"/>
              <a:ext cx="59799" cy="310433"/>
            </a:xfrm>
            <a:prstGeom prst="rightBracket">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400">
                <a:latin typeface="Arial" panose="020B0604020202020204" pitchFamily="34" charset="0"/>
                <a:cs typeface="Arial" panose="020B0604020202020204" pitchFamily="34" charset="0"/>
              </a:endParaRPr>
            </a:p>
          </p:txBody>
        </p:sp>
        <p:sp>
          <p:nvSpPr>
            <p:cNvPr id="4" name="テキスト ボックス 3">
              <a:extLst>
                <a:ext uri="{FF2B5EF4-FFF2-40B4-BE49-F238E27FC236}">
                  <a16:creationId xmlns:a16="http://schemas.microsoft.com/office/drawing/2014/main" id="{A075F171-D20F-44C6-1C0E-2B684BD9B51A}"/>
                </a:ext>
              </a:extLst>
            </p:cNvPr>
            <p:cNvSpPr txBox="1"/>
            <p:nvPr/>
          </p:nvSpPr>
          <p:spPr>
            <a:xfrm>
              <a:off x="3326388" y="3447882"/>
              <a:ext cx="467832" cy="369332"/>
            </a:xfrm>
            <a:prstGeom prst="rect">
              <a:avLst/>
            </a:prstGeom>
            <a:noFill/>
          </p:spPr>
          <p:txBody>
            <a:bodyPr wrap="square" rtlCol="0">
              <a:spAutoFit/>
            </a:bodyPr>
            <a:lstStyle/>
            <a:p>
              <a:r>
                <a:rPr kumimoji="1" lang="en-US" altLang="ja-JP" dirty="0">
                  <a:latin typeface="Arial" panose="020B0604020202020204" pitchFamily="34" charset="0"/>
                </a:rPr>
                <a:t>*</a:t>
              </a:r>
              <a:endParaRPr kumimoji="1" lang="ja-JP" altLang="en-US">
                <a:latin typeface="Arial" panose="020B0604020202020204" pitchFamily="34" charset="0"/>
              </a:endParaRPr>
            </a:p>
          </p:txBody>
        </p:sp>
        <p:sp>
          <p:nvSpPr>
            <p:cNvPr id="9" name="右大かっこ 8">
              <a:extLst>
                <a:ext uri="{FF2B5EF4-FFF2-40B4-BE49-F238E27FC236}">
                  <a16:creationId xmlns:a16="http://schemas.microsoft.com/office/drawing/2014/main" id="{6803EE4B-66E7-FF5B-B215-79BA88E0DD9C}"/>
                </a:ext>
              </a:extLst>
            </p:cNvPr>
            <p:cNvSpPr/>
            <p:nvPr/>
          </p:nvSpPr>
          <p:spPr>
            <a:xfrm rot="10800000" flipH="1">
              <a:off x="3233541" y="3356491"/>
              <a:ext cx="100844" cy="369332"/>
            </a:xfrm>
            <a:prstGeom prst="rightBracket">
              <a:avLst/>
            </a:prstGeom>
            <a:ln>
              <a:solidFill>
                <a:sysClr val="windowText" lastClr="000000"/>
              </a:solidFill>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90893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Short Summary</a:t>
            </a: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6" name="コンテンツ プレースホルダー 5">
            <a:extLst>
              <a:ext uri="{FF2B5EF4-FFF2-40B4-BE49-F238E27FC236}">
                <a16:creationId xmlns:a16="http://schemas.microsoft.com/office/drawing/2014/main" id="{375CE409-1FD2-1302-C0A5-5B1168925F0D}"/>
              </a:ext>
            </a:extLst>
          </p:cNvPr>
          <p:cNvSpPr>
            <a:spLocks noGrp="1"/>
          </p:cNvSpPr>
          <p:nvPr>
            <p:ph idx="1"/>
          </p:nvPr>
        </p:nvSpPr>
        <p:spPr>
          <a:xfrm>
            <a:off x="244323" y="1485899"/>
            <a:ext cx="11568449" cy="4308845"/>
          </a:xfrm>
        </p:spPr>
        <p:txBody>
          <a:bodyPr>
            <a:normAutofit/>
          </a:bodyPr>
          <a:lstStyle/>
          <a:p>
            <a:pPr>
              <a:buFont typeface="Wingdings" panose="05000000000000000000" pitchFamily="2" charset="2"/>
              <a:buChar char="ü"/>
            </a:pPr>
            <a:r>
              <a:rPr lang="en-US" altLang="ja-JP" sz="2800" dirty="0">
                <a:solidFill>
                  <a:schemeClr val="tx1"/>
                </a:solidFill>
                <a:cs typeface="Arial" panose="020B0604020202020204" pitchFamily="34" charset="0"/>
              </a:rPr>
              <a:t>We found that the volatile thiol contents in beer follow the same pattern detected in hop cones.</a:t>
            </a:r>
          </a:p>
          <a:p>
            <a:pPr marL="0" indent="0">
              <a:buNone/>
            </a:pPr>
            <a:r>
              <a:rPr lang="en-US" altLang="ja-JP" sz="2800" dirty="0">
                <a:solidFill>
                  <a:schemeClr val="tx1"/>
                </a:solidFill>
                <a:cs typeface="Arial" panose="020B0604020202020204" pitchFamily="34" charset="0"/>
              </a:rPr>
              <a:t>  (3S4MP: CZ &gt; JP, 4MSP: JP &gt; CZ)</a:t>
            </a:r>
          </a:p>
          <a:p>
            <a:pPr>
              <a:buFont typeface="Wingdings" panose="05000000000000000000" pitchFamily="2" charset="2"/>
              <a:buChar char="ü"/>
            </a:pPr>
            <a:endParaRPr lang="en-US" altLang="ja-JP" sz="2800" dirty="0">
              <a:solidFill>
                <a:schemeClr val="tx1"/>
              </a:solidFill>
              <a:cs typeface="Arial" panose="020B0604020202020204" pitchFamily="34" charset="0"/>
            </a:endParaRPr>
          </a:p>
          <a:p>
            <a:pPr>
              <a:buFont typeface="Wingdings" panose="05000000000000000000" pitchFamily="2" charset="2"/>
              <a:buChar char="ü"/>
            </a:pPr>
            <a:r>
              <a:rPr lang="en-US" altLang="ja-JP" sz="2800" dirty="0">
                <a:solidFill>
                  <a:schemeClr val="tx1"/>
                </a:solidFill>
                <a:cs typeface="Arial" panose="020B0604020202020204" pitchFamily="34" charset="0"/>
              </a:rPr>
              <a:t>Differences in the sensory scores were observed for several items.</a:t>
            </a:r>
            <a:endParaRPr lang="en-US" altLang="ja-JP" sz="3200" dirty="0">
              <a:solidFill>
                <a:schemeClr val="tx1"/>
              </a:solidFill>
              <a:cs typeface="Arial" panose="020B0604020202020204" pitchFamily="34" charset="0"/>
            </a:endParaRPr>
          </a:p>
          <a:p>
            <a:pPr marL="628650" lvl="2" indent="0">
              <a:buNone/>
            </a:pPr>
            <a:r>
              <a:rPr lang="en-US" altLang="ja-JP" sz="2800" dirty="0">
                <a:solidFill>
                  <a:schemeClr val="tx1"/>
                </a:solidFill>
                <a:cs typeface="Arial" panose="020B0604020202020204" pitchFamily="34" charset="0"/>
              </a:rPr>
              <a:t>Furano Magical        Impact: JP &gt; CZ, Tropical: JP &gt; CZ </a:t>
            </a:r>
          </a:p>
          <a:p>
            <a:pPr marL="628650" lvl="2" indent="0">
              <a:buNone/>
            </a:pPr>
            <a:r>
              <a:rPr lang="en-US" altLang="ja-JP" sz="2800" dirty="0">
                <a:solidFill>
                  <a:schemeClr val="tx1"/>
                </a:solidFill>
                <a:cs typeface="Arial" panose="020B0604020202020204" pitchFamily="34" charset="0"/>
              </a:rPr>
              <a:t>Furano Queen         Flowery: JP &gt; CZ, Sulfur Like: CZ &gt; JP</a:t>
            </a:r>
          </a:p>
        </p:txBody>
      </p:sp>
    </p:spTree>
    <p:extLst>
      <p:ext uri="{BB962C8B-B14F-4D97-AF65-F5344CB8AC3E}">
        <p14:creationId xmlns:p14="http://schemas.microsoft.com/office/powerpoint/2010/main" val="2689500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9EFF-FF4B-4482-802C-35E173FBF473}"/>
              </a:ext>
            </a:extLst>
          </p:cNvPr>
          <p:cNvSpPr>
            <a:spLocks noGrp="1"/>
          </p:cNvSpPr>
          <p:nvPr>
            <p:ph type="title"/>
          </p:nvPr>
        </p:nvSpPr>
        <p:spPr>
          <a:xfrm>
            <a:off x="-11875" y="847455"/>
            <a:ext cx="12203874" cy="5082305"/>
          </a:xfrm>
        </p:spPr>
        <p:txBody>
          <a:bodyPr>
            <a:noAutofit/>
          </a:bodyPr>
          <a:lstStyle/>
          <a:p>
            <a:r>
              <a:rPr lang="en-US" altLang="ja-JP" sz="3200" b="1" dirty="0">
                <a:solidFill>
                  <a:schemeClr val="bg1">
                    <a:lumMod val="65000"/>
                  </a:schemeClr>
                </a:solidFill>
              </a:rPr>
              <a:t>-Introduction</a:t>
            </a:r>
            <a:br>
              <a:rPr lang="en-US" altLang="ja-JP" sz="3200" b="1" dirty="0"/>
            </a:br>
            <a:br>
              <a:rPr lang="en-US" altLang="ja-JP" sz="3200" b="1" dirty="0"/>
            </a:br>
            <a:r>
              <a:rPr lang="en-US" altLang="ja-JP" sz="3200" b="1" dirty="0">
                <a:solidFill>
                  <a:schemeClr val="bg1">
                    <a:lumMod val="65000"/>
                  </a:schemeClr>
                </a:solidFill>
              </a:rPr>
              <a:t>-</a:t>
            </a:r>
            <a:r>
              <a:rPr lang="en-US" altLang="ja-JP" sz="3200" dirty="0">
                <a:solidFill>
                  <a:schemeClr val="bg1">
                    <a:lumMod val="65000"/>
                  </a:schemeClr>
                </a:solidFill>
              </a:rPr>
              <a:t>Material</a:t>
            </a:r>
            <a:r>
              <a:rPr lang="en-US" sz="3200" dirty="0">
                <a:solidFill>
                  <a:schemeClr val="bg1">
                    <a:lumMod val="65000"/>
                  </a:schemeClr>
                </a:solidFill>
              </a:rPr>
              <a:t>s</a:t>
            </a:r>
            <a:r>
              <a:rPr lang="en-US" altLang="ja-JP" sz="3200" dirty="0">
                <a:solidFill>
                  <a:schemeClr val="bg1">
                    <a:lumMod val="65000"/>
                  </a:schemeClr>
                </a:solidFill>
              </a:rPr>
              <a:t> </a:t>
            </a:r>
            <a:r>
              <a:rPr lang="en-US" altLang="ja-JP" sz="3200" b="1" dirty="0">
                <a:solidFill>
                  <a:schemeClr val="bg1">
                    <a:lumMod val="65000"/>
                  </a:schemeClr>
                </a:solidFill>
              </a:rPr>
              <a:t>&amp; </a:t>
            </a:r>
            <a:r>
              <a:rPr lang="en-US" altLang="ja-JP" sz="3200" dirty="0">
                <a:solidFill>
                  <a:schemeClr val="bg1">
                    <a:lumMod val="65000"/>
                  </a:schemeClr>
                </a:solidFill>
              </a:rPr>
              <a:t>Method</a:t>
            </a:r>
            <a:r>
              <a:rPr lang="en-US" sz="3200" dirty="0">
                <a:solidFill>
                  <a:schemeClr val="bg1">
                    <a:lumMod val="65000"/>
                  </a:schemeClr>
                </a:solidFill>
              </a:rPr>
              <a:t>s</a:t>
            </a:r>
            <a:br>
              <a:rPr lang="en-US" altLang="ja-JP" sz="3200" b="1" dirty="0">
                <a:solidFill>
                  <a:schemeClr val="bg1">
                    <a:lumMod val="65000"/>
                  </a:schemeClr>
                </a:solidFill>
              </a:rPr>
            </a:br>
            <a:br>
              <a:rPr lang="en-US" altLang="ja-JP" sz="3200" b="1" dirty="0">
                <a:solidFill>
                  <a:schemeClr val="bg1">
                    <a:lumMod val="65000"/>
                  </a:schemeClr>
                </a:solidFill>
              </a:rPr>
            </a:br>
            <a:r>
              <a:rPr lang="en-US" altLang="ja-JP" sz="3200" b="1" dirty="0">
                <a:solidFill>
                  <a:schemeClr val="bg1">
                    <a:lumMod val="65000"/>
                  </a:schemeClr>
                </a:solidFill>
              </a:rPr>
              <a:t>-</a:t>
            </a:r>
            <a:r>
              <a:rPr lang="en-US" altLang="ja-JP" sz="3200" dirty="0">
                <a:solidFill>
                  <a:schemeClr val="bg1">
                    <a:lumMod val="65000"/>
                  </a:schemeClr>
                </a:solidFill>
              </a:rPr>
              <a:t>Result</a:t>
            </a:r>
            <a:r>
              <a:rPr lang="en-US" sz="3200" dirty="0">
                <a:solidFill>
                  <a:schemeClr val="bg1">
                    <a:lumMod val="65000"/>
                  </a:schemeClr>
                </a:solidFill>
              </a:rPr>
              <a:t>s</a:t>
            </a:r>
            <a:r>
              <a:rPr lang="en-US" altLang="ja-JP" sz="3200" dirty="0">
                <a:solidFill>
                  <a:schemeClr val="bg1">
                    <a:lumMod val="65000"/>
                  </a:schemeClr>
                </a:solidFill>
              </a:rPr>
              <a:t> </a:t>
            </a:r>
            <a:r>
              <a:rPr lang="en-US" altLang="ja-JP" sz="3200" b="1" dirty="0">
                <a:solidFill>
                  <a:schemeClr val="bg1">
                    <a:lumMod val="65000"/>
                  </a:schemeClr>
                </a:solidFill>
              </a:rPr>
              <a:t>&amp; Discussion</a:t>
            </a:r>
            <a:br>
              <a:rPr lang="en-US" altLang="ja-JP" sz="3200" b="1" dirty="0">
                <a:solidFill>
                  <a:schemeClr val="bg1">
                    <a:lumMod val="65000"/>
                  </a:schemeClr>
                </a:solidFill>
              </a:rPr>
            </a:br>
            <a:r>
              <a:rPr lang="en-US" altLang="ja-JP" sz="3200" b="1" dirty="0">
                <a:solidFill>
                  <a:schemeClr val="bg1">
                    <a:lumMod val="65000"/>
                  </a:schemeClr>
                </a:solidFill>
              </a:rPr>
              <a:t> 1.</a:t>
            </a:r>
            <a:r>
              <a:rPr lang="en-US" altLang="ja-JP" sz="3200" b="1" dirty="0">
                <a:solidFill>
                  <a:schemeClr val="bg1">
                    <a:lumMod val="65000"/>
                  </a:schemeClr>
                </a:solidFill>
                <a:ea typeface="Meiryo UI"/>
              </a:rPr>
              <a:t>T</a:t>
            </a:r>
            <a:r>
              <a:rPr lang="en-US" altLang="ja-JP" sz="3200" b="1" dirty="0">
                <a:solidFill>
                  <a:schemeClr val="bg1">
                    <a:lumMod val="65000"/>
                  </a:schemeClr>
                </a:solidFill>
                <a:effectLst/>
                <a:ea typeface="Meiryo UI"/>
              </a:rPr>
              <a:t>hiol contents </a:t>
            </a:r>
            <a:r>
              <a:rPr lang="en-US" altLang="ja-JP" sz="3200" dirty="0">
                <a:solidFill>
                  <a:schemeClr val="bg1">
                    <a:lumMod val="65000"/>
                  </a:schemeClr>
                </a:solidFill>
                <a:ea typeface="Meiryo UI"/>
              </a:rPr>
              <a:t>in</a:t>
            </a:r>
            <a:r>
              <a:rPr lang="en-US" altLang="ja-JP" sz="3200" b="1" dirty="0">
                <a:solidFill>
                  <a:schemeClr val="bg1">
                    <a:lumMod val="65000"/>
                  </a:schemeClr>
                </a:solidFill>
                <a:effectLst/>
                <a:ea typeface="Meiryo UI"/>
              </a:rPr>
              <a:t> hops from different regions</a:t>
            </a:r>
            <a:br>
              <a:rPr lang="en-US" altLang="ja-JP" sz="3200" dirty="0">
                <a:solidFill>
                  <a:schemeClr val="bg1">
                    <a:lumMod val="65000"/>
                  </a:schemeClr>
                </a:solidFill>
                <a:ea typeface="Meiryo UI" panose="020B0604030504040204" pitchFamily="50" charset="-128"/>
              </a:rPr>
            </a:br>
            <a:r>
              <a:rPr lang="en-US" altLang="ja-JP" sz="3200" dirty="0">
                <a:solidFill>
                  <a:schemeClr val="bg1">
                    <a:lumMod val="65000"/>
                  </a:schemeClr>
                </a:solidFill>
                <a:ea typeface="Meiryo UI"/>
              </a:rPr>
              <a:t> 2.</a:t>
            </a:r>
            <a:r>
              <a:rPr lang="en-US" altLang="ja-JP" sz="3200" b="1" dirty="0">
                <a:solidFill>
                  <a:schemeClr val="bg1">
                    <a:lumMod val="65000"/>
                  </a:schemeClr>
                </a:solidFill>
              </a:rPr>
              <a:t>Brewing trials</a:t>
            </a:r>
            <a:br>
              <a:rPr lang="en-US" altLang="ja-JP" sz="3200" b="1" dirty="0"/>
            </a:br>
            <a:br>
              <a:rPr lang="en-US" altLang="ja-JP" sz="3200" b="1" dirty="0"/>
            </a:br>
            <a:r>
              <a:rPr lang="en-US" altLang="ja-JP" sz="3200" b="1" dirty="0"/>
              <a:t>- Conclusion</a:t>
            </a:r>
            <a:br>
              <a:rPr lang="en-US" altLang="ja-JP" sz="3600" b="1" dirty="0"/>
            </a:br>
            <a:endParaRPr lang="en-US" sz="3600" dirty="0">
              <a:solidFill>
                <a:schemeClr val="bg1">
                  <a:lumMod val="75000"/>
                </a:schemeClr>
              </a:solidFill>
            </a:endParaRPr>
          </a:p>
        </p:txBody>
      </p:sp>
      <p:sp>
        <p:nvSpPr>
          <p:cNvPr id="4" name="Title 1">
            <a:extLst>
              <a:ext uri="{FF2B5EF4-FFF2-40B4-BE49-F238E27FC236}">
                <a16:creationId xmlns:a16="http://schemas.microsoft.com/office/drawing/2014/main" id="{18FBDD97-D21D-420D-88F4-48C14B15914F}"/>
              </a:ext>
            </a:extLst>
          </p:cNvPr>
          <p:cNvSpPr txBox="1">
            <a:spLocks/>
          </p:cNvSpPr>
          <p:nvPr/>
        </p:nvSpPr>
        <p:spPr>
          <a:xfrm>
            <a:off x="-11875" y="0"/>
            <a:ext cx="2216136" cy="640080"/>
          </a:xfrm>
          <a:prstGeom prst="rect">
            <a:avLst/>
          </a:prstGeom>
          <a:solidFill>
            <a:schemeClr val="accent1">
              <a:alpha val="83000"/>
            </a:schemeClr>
          </a:solidFill>
        </p:spPr>
        <p:txBody>
          <a:bodyPr vert="horz" wrap="square" lIns="182880" tIns="45720" rIns="91440" bIns="45720" rtlCol="0" anchor="ctr" anchorCtr="0">
            <a:normAutofit/>
          </a:bodyPr>
          <a:lstStyle>
            <a:lvl1pPr algn="l" defTabSz="914400" rtl="0" eaLnBrk="1" latinLnBrk="0" hangingPunct="1">
              <a:lnSpc>
                <a:spcPct val="100000"/>
              </a:lnSpc>
              <a:spcBef>
                <a:spcPct val="0"/>
              </a:spcBef>
              <a:buNone/>
              <a:defRPr sz="48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Black" panose="020B0A04020102020204" pitchFamily="34" charset="0"/>
                <a:ea typeface="+mj-ea"/>
                <a:cs typeface="Arial" panose="020B0604020202020204" pitchFamily="34" charset="0"/>
              </a:rPr>
              <a:t>Agenda</a:t>
            </a:r>
          </a:p>
        </p:txBody>
      </p:sp>
    </p:spTree>
    <p:extLst>
      <p:ext uri="{BB962C8B-B14F-4D97-AF65-F5344CB8AC3E}">
        <p14:creationId xmlns:p14="http://schemas.microsoft.com/office/powerpoint/2010/main" val="1175402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D083741E-9610-4243-9329-9FAD0087D133}"/>
              </a:ext>
            </a:extLst>
          </p:cNvPr>
          <p:cNvSpPr>
            <a:spLocks noGrp="1"/>
          </p:cNvSpPr>
          <p:nvPr>
            <p:ph idx="1"/>
          </p:nvPr>
        </p:nvSpPr>
        <p:spPr/>
        <p:txBody>
          <a:bodyPr vert="horz" lIns="91440" tIns="45720" rIns="91440" bIns="45720" rtlCol="0" anchor="t">
            <a:normAutofit/>
          </a:bodyPr>
          <a:lstStyle/>
          <a:p>
            <a:pPr>
              <a:buFont typeface="Wingdings" panose="05000000000000000000" pitchFamily="2" charset="2"/>
              <a:buChar char="ü"/>
            </a:pPr>
            <a:r>
              <a:rPr lang="en-US" altLang="ja-JP" sz="2800" dirty="0">
                <a:solidFill>
                  <a:schemeClr val="tx1"/>
                </a:solidFill>
                <a:effectLst/>
                <a:cs typeface="Arial" panose="020B0604020202020204" pitchFamily="34" charset="0"/>
              </a:rPr>
              <a:t>The contents of volatile thiols in the hop cones of identical hop varieties differed between growing areas.</a:t>
            </a:r>
          </a:p>
          <a:p>
            <a:pPr>
              <a:buFont typeface="Wingdings" panose="05000000000000000000" pitchFamily="2" charset="2"/>
              <a:buChar char="ü"/>
            </a:pPr>
            <a:endParaRPr lang="en-US" altLang="ja-JP" sz="2800" dirty="0">
              <a:solidFill>
                <a:schemeClr val="tx1"/>
              </a:solidFill>
              <a:cs typeface="Arial" panose="020B0604020202020204" pitchFamily="34" charset="0"/>
            </a:endParaRPr>
          </a:p>
          <a:p>
            <a:pPr>
              <a:buFont typeface="Wingdings" panose="05000000000000000000" pitchFamily="2" charset="2"/>
              <a:buChar char="ü"/>
            </a:pPr>
            <a:r>
              <a:rPr lang="en-US" altLang="ja-JP" sz="2800" dirty="0">
                <a:solidFill>
                  <a:schemeClr val="tx1"/>
                </a:solidFill>
                <a:effectLst/>
                <a:cs typeface="Arial" panose="020B0604020202020204" pitchFamily="34" charset="0"/>
              </a:rPr>
              <a:t>The contents of volatile thiols in the beers using identical hop varieties differed between growing areas.</a:t>
            </a:r>
          </a:p>
          <a:p>
            <a:pPr marL="0" indent="0">
              <a:buNone/>
            </a:pPr>
            <a:endParaRPr lang="en-US" altLang="ja-JP" sz="2800" dirty="0">
              <a:solidFill>
                <a:schemeClr val="tx1"/>
              </a:solidFill>
              <a:latin typeface="+mn-ea"/>
            </a:endParaRPr>
          </a:p>
        </p:txBody>
      </p:sp>
      <p:pic>
        <p:nvPicPr>
          <p:cNvPr id="3" name="図 2">
            <a:extLst>
              <a:ext uri="{FF2B5EF4-FFF2-40B4-BE49-F238E27FC236}">
                <a16:creationId xmlns:a16="http://schemas.microsoft.com/office/drawing/2014/main" id="{70BC26C7-CE76-8AE8-1A57-B648F761FF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2" name="Title 1">
            <a:extLst>
              <a:ext uri="{FF2B5EF4-FFF2-40B4-BE49-F238E27FC236}">
                <a16:creationId xmlns:a16="http://schemas.microsoft.com/office/drawing/2014/main" id="{566A22B6-1286-AAE2-99E3-BDD7A68B81D2}"/>
              </a:ext>
            </a:extLst>
          </p:cNvPr>
          <p:cNvSpPr txBox="1">
            <a:spLocks/>
          </p:cNvSpPr>
          <p:nvPr/>
        </p:nvSpPr>
        <p:spPr>
          <a:xfrm>
            <a:off x="495300" y="195941"/>
            <a:ext cx="11201400" cy="64008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r>
              <a:rPr lang="en-US" sz="3600" dirty="0">
                <a:latin typeface="Arial Black" panose="020B0A04020102020204" pitchFamily="34" charset="0"/>
              </a:rPr>
              <a:t>Conclusion</a:t>
            </a:r>
          </a:p>
        </p:txBody>
      </p:sp>
    </p:spTree>
    <p:extLst>
      <p:ext uri="{BB962C8B-B14F-4D97-AF65-F5344CB8AC3E}">
        <p14:creationId xmlns:p14="http://schemas.microsoft.com/office/powerpoint/2010/main" val="1251100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a:rPr>
              <a:t>Future Works</a:t>
            </a:r>
            <a:endParaRPr lang="en-US" sz="3600" dirty="0">
              <a:latin typeface="Arial Black" panose="020B0A04020102020204" pitchFamily="34" charset="0"/>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6" name="コンテンツ プレースホルダー 5">
            <a:extLst>
              <a:ext uri="{FF2B5EF4-FFF2-40B4-BE49-F238E27FC236}">
                <a16:creationId xmlns:a16="http://schemas.microsoft.com/office/drawing/2014/main" id="{375CE409-1FD2-1302-C0A5-5B1168925F0D}"/>
              </a:ext>
            </a:extLst>
          </p:cNvPr>
          <p:cNvSpPr>
            <a:spLocks noGrp="1"/>
          </p:cNvSpPr>
          <p:nvPr>
            <p:ph idx="1"/>
          </p:nvPr>
        </p:nvSpPr>
        <p:spPr>
          <a:xfrm>
            <a:off x="495300" y="1485900"/>
            <a:ext cx="11201400" cy="2448147"/>
          </a:xfrm>
        </p:spPr>
        <p:txBody>
          <a:bodyPr vert="horz" lIns="91440" tIns="45720" rIns="91440" bIns="45720" rtlCol="0" anchor="t">
            <a:normAutofit/>
          </a:bodyPr>
          <a:lstStyle/>
          <a:p>
            <a:pPr>
              <a:buFont typeface="Wingdings" panose="05000000000000000000" pitchFamily="2" charset="2"/>
              <a:buChar char="ü"/>
            </a:pPr>
            <a:r>
              <a:rPr lang="en-US" altLang="ja-JP" sz="2800" dirty="0">
                <a:solidFill>
                  <a:schemeClr val="tx1"/>
                </a:solidFill>
                <a:cs typeface="Arial" panose="020B0604020202020204" pitchFamily="34" charset="0"/>
              </a:rPr>
              <a:t>The </a:t>
            </a:r>
            <a:r>
              <a:rPr lang="en-US" altLang="ja-JP" sz="2800" dirty="0">
                <a:solidFill>
                  <a:schemeClr val="tx1"/>
                </a:solidFill>
                <a:ea typeface="MS Gothic"/>
                <a:cs typeface="Arial" panose="020B0604020202020204" pitchFamily="34" charset="0"/>
              </a:rPr>
              <a:t>“</a:t>
            </a:r>
            <a:r>
              <a:rPr lang="en-US" altLang="ja-JP" sz="2800" dirty="0">
                <a:solidFill>
                  <a:schemeClr val="tx1"/>
                </a:solidFill>
                <a:cs typeface="Arial" panose="020B0604020202020204" pitchFamily="34" charset="0"/>
              </a:rPr>
              <a:t>terroir</a:t>
            </a:r>
            <a:r>
              <a:rPr lang="en-US" altLang="ja-JP" sz="2800" dirty="0">
                <a:solidFill>
                  <a:schemeClr val="tx1"/>
                </a:solidFill>
                <a:ea typeface="MS Gothic"/>
                <a:cs typeface="Arial" panose="020B0604020202020204" pitchFamily="34" charset="0"/>
              </a:rPr>
              <a:t>” </a:t>
            </a:r>
            <a:r>
              <a:rPr lang="en-US" altLang="ja-JP" sz="2800" dirty="0">
                <a:solidFill>
                  <a:schemeClr val="tx1"/>
                </a:solidFill>
                <a:cs typeface="Arial" panose="020B0604020202020204" pitchFamily="34" charset="0"/>
              </a:rPr>
              <a:t>factors, such as climate, soil, etc., which may be causing the differences, have not been studied yet.</a:t>
            </a:r>
          </a:p>
          <a:p>
            <a:pPr>
              <a:buFont typeface="Wingdings" panose="05000000000000000000" pitchFamily="2" charset="2"/>
              <a:buChar char="ü"/>
            </a:pPr>
            <a:endParaRPr lang="en-US" altLang="ja-JP" sz="2800" dirty="0">
              <a:solidFill>
                <a:schemeClr val="tx1"/>
              </a:solidFill>
              <a:cs typeface="Arial" panose="020B0604020202020204" pitchFamily="34" charset="0"/>
            </a:endParaRPr>
          </a:p>
          <a:p>
            <a:pPr>
              <a:buFont typeface="Wingdings" panose="05000000000000000000" pitchFamily="2" charset="2"/>
              <a:buChar char="ü"/>
            </a:pPr>
            <a:r>
              <a:rPr lang="en-US" altLang="ja-JP" sz="2800" dirty="0">
                <a:solidFill>
                  <a:schemeClr val="tx1"/>
                </a:solidFill>
                <a:cs typeface="Arial" panose="020B0604020202020204" pitchFamily="34" charset="0"/>
              </a:rPr>
              <a:t>We plan to accumulate climate and soil data by </a:t>
            </a:r>
            <a:r>
              <a:rPr lang="en-US" sz="2800" dirty="0">
                <a:solidFill>
                  <a:schemeClr val="tx1"/>
                </a:solidFill>
                <a:cs typeface="Arial" panose="020B0604020202020204" pitchFamily="34" charset="0"/>
              </a:rPr>
              <a:t>increasing the number of regions and crop years of monitoring</a:t>
            </a:r>
            <a:r>
              <a:rPr lang="en-US" altLang="ja-JP" sz="2800" dirty="0">
                <a:solidFill>
                  <a:schemeClr val="tx1"/>
                </a:solidFill>
                <a:cs typeface="Arial" panose="020B0604020202020204" pitchFamily="34" charset="0"/>
              </a:rPr>
              <a:t>.</a:t>
            </a:r>
          </a:p>
          <a:p>
            <a:pPr marL="0" indent="0">
              <a:buNone/>
            </a:pPr>
            <a:endParaRPr lang="en-US" altLang="ja-JP" sz="2800" dirty="0">
              <a:solidFill>
                <a:schemeClr val="tx1"/>
              </a:solidFill>
              <a:cs typeface="Arial" panose="020B0604020202020204" pitchFamily="34" charset="0"/>
            </a:endParaRPr>
          </a:p>
          <a:p>
            <a:pPr marL="0" indent="0">
              <a:buNone/>
            </a:pPr>
            <a:endParaRPr lang="en-US" altLang="ja-JP" sz="2800" dirty="0">
              <a:solidFill>
                <a:schemeClr val="tx1"/>
              </a:solidFill>
              <a:cs typeface="Arial" panose="020B0604020202020204" pitchFamily="34" charset="0"/>
            </a:endParaRPr>
          </a:p>
        </p:txBody>
      </p:sp>
      <p:sp>
        <p:nvSpPr>
          <p:cNvPr id="3" name="四角形: 角を丸くする 2">
            <a:extLst>
              <a:ext uri="{FF2B5EF4-FFF2-40B4-BE49-F238E27FC236}">
                <a16:creationId xmlns:a16="http://schemas.microsoft.com/office/drawing/2014/main" id="{5D4491CB-FD0C-1088-987E-47B51F3410FB}"/>
              </a:ext>
            </a:extLst>
          </p:cNvPr>
          <p:cNvSpPr/>
          <p:nvPr/>
        </p:nvSpPr>
        <p:spPr>
          <a:xfrm>
            <a:off x="776920" y="4131326"/>
            <a:ext cx="10905550" cy="152341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ja-JP" sz="2800" b="1" dirty="0">
                <a:solidFill>
                  <a:schemeClr val="accent1"/>
                </a:solidFill>
                <a:latin typeface="Arial" panose="020B0604020202020204" pitchFamily="34" charset="0"/>
                <a:cs typeface="Arial" panose="020B0604020202020204" pitchFamily="34" charset="0"/>
              </a:rPr>
              <a:t>If we can acquire more information about hop </a:t>
            </a:r>
            <a:r>
              <a:rPr lang="en-US" altLang="ja-JP" sz="2800" b="1" dirty="0">
                <a:solidFill>
                  <a:schemeClr val="accent1"/>
                </a:solidFill>
                <a:latin typeface="Arial" panose="020B0604020202020204" pitchFamily="34" charset="0"/>
                <a:ea typeface="MS Gothic"/>
                <a:cs typeface="Arial" panose="020B0604020202020204" pitchFamily="34" charset="0"/>
              </a:rPr>
              <a:t>“</a:t>
            </a:r>
            <a:r>
              <a:rPr lang="en-US" altLang="ja-JP" sz="2800" b="1" dirty="0">
                <a:solidFill>
                  <a:schemeClr val="accent1"/>
                </a:solidFill>
                <a:latin typeface="Arial" panose="020B0604020202020204" pitchFamily="34" charset="0"/>
                <a:cs typeface="Arial" panose="020B0604020202020204" pitchFamily="34" charset="0"/>
              </a:rPr>
              <a:t>terroirs</a:t>
            </a:r>
            <a:r>
              <a:rPr lang="en-US" altLang="ja-JP" sz="2800" b="1" dirty="0">
                <a:solidFill>
                  <a:schemeClr val="accent1"/>
                </a:solidFill>
                <a:latin typeface="Arial" panose="020B0604020202020204" pitchFamily="34" charset="0"/>
                <a:ea typeface="MS Gothic"/>
                <a:cs typeface="Arial" panose="020B0604020202020204" pitchFamily="34" charset="0"/>
              </a:rPr>
              <a:t>”</a:t>
            </a:r>
            <a:r>
              <a:rPr lang="en-US" altLang="ja-JP" sz="2800" b="1" dirty="0">
                <a:solidFill>
                  <a:schemeClr val="accent1"/>
                </a:solidFill>
                <a:latin typeface="Arial" panose="020B0604020202020204" pitchFamily="34" charset="0"/>
                <a:cs typeface="Arial" panose="020B0604020202020204" pitchFamily="34" charset="0"/>
              </a:rPr>
              <a:t>, </a:t>
            </a:r>
          </a:p>
          <a:p>
            <a:pPr algn="ctr"/>
            <a:r>
              <a:rPr lang="en-US" altLang="ja-JP" sz="2800" b="1" dirty="0">
                <a:solidFill>
                  <a:schemeClr val="accent1"/>
                </a:solidFill>
                <a:latin typeface="Arial" panose="020B0604020202020204" pitchFamily="34" charset="0"/>
                <a:cs typeface="Arial" panose="020B0604020202020204" pitchFamily="34" charset="0"/>
              </a:rPr>
              <a:t>we could possibly give additive value to beer.</a:t>
            </a:r>
          </a:p>
        </p:txBody>
      </p:sp>
    </p:spTree>
    <p:extLst>
      <p:ext uri="{BB962C8B-B14F-4D97-AF65-F5344CB8AC3E}">
        <p14:creationId xmlns:p14="http://schemas.microsoft.com/office/powerpoint/2010/main" val="2982686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EF35-5AA1-4D91-A124-F3EC6D872485}"/>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F447E6B-ED0B-4BF3-A4D8-99D418999F93}"/>
              </a:ext>
            </a:extLst>
          </p:cNvPr>
          <p:cNvSpPr>
            <a:spLocks noGrp="1"/>
          </p:cNvSpPr>
          <p:nvPr>
            <p:ph idx="1"/>
          </p:nvPr>
        </p:nvSpPr>
        <p:spPr/>
        <p:txBody>
          <a:bodyPr/>
          <a:lstStyle/>
          <a:p>
            <a:pPr marL="742950" lvl="1" indent="-457200">
              <a:buAutoNum type="arabicParenBoth"/>
            </a:pPr>
            <a:endParaRPr lang="en-US" altLang="ja-JP" dirty="0"/>
          </a:p>
          <a:p>
            <a:pPr marL="742950" lvl="1" indent="-457200">
              <a:buAutoNum type="arabicParenBoth"/>
            </a:pPr>
            <a:r>
              <a:rPr lang="en-US" altLang="ja-JP" dirty="0">
                <a:solidFill>
                  <a:schemeClr val="tx1"/>
                </a:solidFill>
              </a:rPr>
              <a:t>A. Van Holle., et al. (2017) J. Inst. Brew., 123: 312–318.</a:t>
            </a:r>
          </a:p>
          <a:p>
            <a:pPr marL="742950" lvl="1" indent="-457200">
              <a:buAutoNum type="arabicParenBoth"/>
            </a:pPr>
            <a:r>
              <a:rPr lang="en-US" altLang="ja-JP" dirty="0">
                <a:solidFill>
                  <a:schemeClr val="tx1"/>
                </a:solidFill>
              </a:rPr>
              <a:t>A. Forster., A. Gahr</a:t>
            </a:r>
            <a:r>
              <a:rPr kumimoji="1" lang="en-US" altLang="ja-JP" dirty="0">
                <a:solidFill>
                  <a:schemeClr val="tx1"/>
                </a:solidFill>
              </a:rPr>
              <a:t>., et al. (2014) J. Brewing Science., 67.</a:t>
            </a:r>
          </a:p>
          <a:p>
            <a:pPr marL="742950" lvl="1" indent="-457200">
              <a:buFont typeface="Arial" panose="020B0604020202020204" pitchFamily="34" charset="0"/>
              <a:buAutoNum type="arabicParenBoth"/>
            </a:pPr>
            <a:r>
              <a:rPr lang="en-US" altLang="ja-JP" dirty="0">
                <a:solidFill>
                  <a:schemeClr val="tx1"/>
                </a:solidFill>
              </a:rPr>
              <a:t>A. Tanigawa</a:t>
            </a:r>
            <a:r>
              <a:rPr kumimoji="1" lang="en-US" altLang="ja-JP" dirty="0">
                <a:solidFill>
                  <a:schemeClr val="tx1"/>
                </a:solidFill>
              </a:rPr>
              <a:t>., et al. (2022) Brewing Science., 75.</a:t>
            </a:r>
          </a:p>
          <a:p>
            <a:pPr marL="742950" lvl="1" indent="-457200">
              <a:buFont typeface="Arial" panose="020B0604020202020204" pitchFamily="34" charset="0"/>
              <a:buAutoNum type="arabicParenBoth"/>
            </a:pPr>
            <a:r>
              <a:rPr kumimoji="1" lang="en-US" altLang="ja-JP" dirty="0">
                <a:solidFill>
                  <a:schemeClr val="tx1"/>
                </a:solidFill>
                <a:cs typeface="Arial" panose="020B0604020202020204" pitchFamily="34" charset="0"/>
              </a:rPr>
              <a:t>K. Takazumi., </a:t>
            </a:r>
            <a:r>
              <a:rPr kumimoji="1" lang="en-US" altLang="ja-JP" i="1" dirty="0">
                <a:solidFill>
                  <a:schemeClr val="tx1"/>
                </a:solidFill>
                <a:cs typeface="Arial" panose="020B0604020202020204" pitchFamily="34" charset="0"/>
              </a:rPr>
              <a:t>et al. </a:t>
            </a:r>
            <a:r>
              <a:rPr kumimoji="1" lang="en-US" altLang="ja-JP" dirty="0">
                <a:solidFill>
                  <a:schemeClr val="tx1"/>
                </a:solidFill>
                <a:cs typeface="Arial" panose="020B0604020202020204" pitchFamily="34" charset="0"/>
              </a:rPr>
              <a:t>(2017) </a:t>
            </a:r>
            <a:r>
              <a:rPr lang="en-US" altLang="ja-JP" i="1" dirty="0">
                <a:solidFill>
                  <a:schemeClr val="tx1"/>
                </a:solidFill>
                <a:effectLst/>
                <a:cs typeface="Arial" panose="020B0604020202020204" pitchFamily="34" charset="0"/>
              </a:rPr>
              <a:t>Analytical Chemistry</a:t>
            </a:r>
            <a:r>
              <a:rPr lang="en-US" altLang="ja-JP" i="0" dirty="0">
                <a:solidFill>
                  <a:schemeClr val="tx1"/>
                </a:solidFill>
                <a:effectLst/>
                <a:cs typeface="Arial" panose="020B0604020202020204" pitchFamily="34" charset="0"/>
              </a:rPr>
              <a:t> 2017 </a:t>
            </a:r>
            <a:r>
              <a:rPr lang="en-US" altLang="ja-JP" i="1" dirty="0">
                <a:solidFill>
                  <a:schemeClr val="tx1"/>
                </a:solidFill>
                <a:effectLst/>
                <a:cs typeface="Arial" panose="020B0604020202020204" pitchFamily="34" charset="0"/>
              </a:rPr>
              <a:t>89</a:t>
            </a:r>
            <a:r>
              <a:rPr lang="en-US" altLang="ja-JP" i="0" dirty="0">
                <a:solidFill>
                  <a:schemeClr val="tx1"/>
                </a:solidFill>
                <a:effectLst/>
                <a:cs typeface="Arial" panose="020B0604020202020204" pitchFamily="34" charset="0"/>
              </a:rPr>
              <a:t> (21), 11598-11604</a:t>
            </a:r>
            <a:endParaRPr lang="en-US" dirty="0">
              <a:solidFill>
                <a:schemeClr val="tx1"/>
              </a:solidFill>
              <a:cs typeface="Arial" panose="020B0604020202020204" pitchFamily="34" charset="0"/>
            </a:endParaRPr>
          </a:p>
          <a:p>
            <a:pPr marL="285750" lvl="1" indent="0">
              <a:buNone/>
            </a:pPr>
            <a:endParaRPr lang="en-US" dirty="0"/>
          </a:p>
        </p:txBody>
      </p:sp>
      <p:sp>
        <p:nvSpPr>
          <p:cNvPr id="4" name="Slide Number Placeholder 3">
            <a:extLst>
              <a:ext uri="{FF2B5EF4-FFF2-40B4-BE49-F238E27FC236}">
                <a16:creationId xmlns:a16="http://schemas.microsoft.com/office/drawing/2014/main" id="{7CEAC7CE-1053-48E6-A348-4A8ED14A2354}"/>
              </a:ext>
            </a:extLst>
          </p:cNvPr>
          <p:cNvSpPr>
            <a:spLocks noGrp="1"/>
          </p:cNvSpPr>
          <p:nvPr>
            <p:ph type="sldNum" sz="quarter" idx="12"/>
          </p:nvPr>
        </p:nvSpPr>
        <p:spPr/>
        <p:txBody>
          <a:bodyPr/>
          <a:lstStyle/>
          <a:p>
            <a:fld id="{0E9987EA-89AE-4521-A4A1-59C7EEEFA47E}" type="slidenum">
              <a:rPr lang="en-US" smtClean="0"/>
              <a:pPr/>
              <a:t>35</a:t>
            </a:fld>
            <a:endParaRPr lang="en-US" dirty="0"/>
          </a:p>
        </p:txBody>
      </p:sp>
      <p:pic>
        <p:nvPicPr>
          <p:cNvPr id="12" name="Picture Placeholder 11">
            <a:extLst>
              <a:ext uri="{FF2B5EF4-FFF2-40B4-BE49-F238E27FC236}">
                <a16:creationId xmlns:a16="http://schemas.microsoft.com/office/drawing/2014/main" id="{BE5FDA6F-A83C-4B51-8966-72DD90EEDF0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ln>
            <a:solidFill>
              <a:srgbClr val="E0EAAE"/>
            </a:solidFill>
          </a:ln>
        </p:spPr>
      </p:pic>
      <p:sp>
        <p:nvSpPr>
          <p:cNvPr id="9" name="TextBox 8">
            <a:extLst>
              <a:ext uri="{FF2B5EF4-FFF2-40B4-BE49-F238E27FC236}">
                <a16:creationId xmlns:a16="http://schemas.microsoft.com/office/drawing/2014/main" id="{283735B6-4620-449D-8238-8757B8A161BC}"/>
              </a:ext>
            </a:extLst>
          </p:cNvPr>
          <p:cNvSpPr txBox="1"/>
          <p:nvPr/>
        </p:nvSpPr>
        <p:spPr>
          <a:xfrm>
            <a:off x="0" y="24215"/>
            <a:ext cx="1402948" cy="369332"/>
          </a:xfrm>
          <a:prstGeom prst="rect">
            <a:avLst/>
          </a:prstGeom>
          <a:noFill/>
        </p:spPr>
        <p:txBody>
          <a:bodyPr wrap="none" rtlCol="0">
            <a:spAutoFit/>
          </a:bodyPr>
          <a:lstStyle/>
          <a:p>
            <a:pPr algn="l"/>
            <a:r>
              <a:rPr lang="en-US" dirty="0">
                <a:solidFill>
                  <a:schemeClr val="tx1">
                    <a:lumMod val="65000"/>
                    <a:lumOff val="35000"/>
                  </a:schemeClr>
                </a:solidFill>
                <a:latin typeface="Arial" panose="020B0604020202020204" pitchFamily="34" charset="0"/>
              </a:rPr>
              <a:t>REQUIRED</a:t>
            </a:r>
          </a:p>
        </p:txBody>
      </p:sp>
    </p:spTree>
    <p:extLst>
      <p:ext uri="{BB962C8B-B14F-4D97-AF65-F5344CB8AC3E}">
        <p14:creationId xmlns:p14="http://schemas.microsoft.com/office/powerpoint/2010/main" val="115616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0030159">
            <a:extLst>
              <a:ext uri="{FF2B5EF4-FFF2-40B4-BE49-F238E27FC236}">
                <a16:creationId xmlns:a16="http://schemas.microsoft.com/office/drawing/2014/main" id="{186FCA6C-8AE2-4ECD-9AEF-2F56520206C4}"/>
              </a:ext>
            </a:extLst>
          </p:cNvPr>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3517298" y="541990"/>
            <a:ext cx="5103614" cy="593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1D0EDD9A-850F-4175-846D-5467AFB378EE}"/>
              </a:ext>
            </a:extLst>
          </p:cNvPr>
          <p:cNvSpPr txBox="1">
            <a:spLocks noChangeArrowheads="1"/>
          </p:cNvSpPr>
          <p:nvPr/>
        </p:nvSpPr>
        <p:spPr>
          <a:xfrm>
            <a:off x="1503829" y="2434297"/>
            <a:ext cx="9130553" cy="1401763"/>
          </a:xfrm>
          <a:prstGeom prst="rect">
            <a:avLst/>
          </a:prstGeom>
          <a:noFill/>
          <a:ln/>
        </p:spPr>
        <p:txBody>
          <a:bodyPr vert="horz" lIns="91440" tIns="45720" rIns="91440" bIns="45720" rtlCol="0" anchor="ctr">
            <a:noAutofit/>
          </a:bodyPr>
          <a:lstStyle>
            <a:lvl1pPr algn="ctr" defTabSz="914400" rtl="0" eaLnBrk="1" latinLnBrk="0" hangingPunct="1">
              <a:lnSpc>
                <a:spcPct val="90000"/>
              </a:lnSpc>
              <a:spcBef>
                <a:spcPct val="0"/>
              </a:spcBef>
              <a:buNone/>
              <a:defRPr kumimoji="1" sz="4000" b="1" kern="1200">
                <a:solidFill>
                  <a:schemeClr val="accent2"/>
                </a:solidFill>
                <a:latin typeface="Meiryo UI" panose="020B0604030504040204" pitchFamily="50" charset="-128"/>
                <a:ea typeface="Meiryo UI" panose="020B0604030504040204" pitchFamily="50" charset="-128"/>
                <a:cs typeface="+mj-cs"/>
              </a:defRPr>
            </a:lvl1pPr>
          </a:lstStyle>
          <a:p>
            <a:r>
              <a:rPr lang="en-US" altLang="ja-JP" sz="6000" dirty="0">
                <a:latin typeface="Arial" panose="020B0604020202020204" pitchFamily="34" charset="0"/>
                <a:ea typeface="Arial Unicode MS" panose="020B0604020202020204" pitchFamily="50" charset="-128"/>
              </a:rPr>
              <a:t>Thank you for your attention</a:t>
            </a:r>
            <a:endParaRPr lang="ja-JP" altLang="en-US" sz="6000" dirty="0">
              <a:latin typeface="Arial" panose="020B0604020202020204" pitchFamily="34" charset="0"/>
              <a:ea typeface="Arial Unicode MS" panose="020B0604020202020204" pitchFamily="50" charset="-128"/>
            </a:endParaRPr>
          </a:p>
        </p:txBody>
      </p:sp>
      <p:sp>
        <p:nvSpPr>
          <p:cNvPr id="6" name="スライド番号プレースホルダー 3">
            <a:extLst>
              <a:ext uri="{FF2B5EF4-FFF2-40B4-BE49-F238E27FC236}">
                <a16:creationId xmlns:a16="http://schemas.microsoft.com/office/drawing/2014/main" id="{E3F2D34B-852F-4AB5-BA6A-FFB92C12CEE1}"/>
              </a:ext>
            </a:extLst>
          </p:cNvPr>
          <p:cNvSpPr txBox="1">
            <a:spLocks/>
          </p:cNvSpPr>
          <p:nvPr/>
        </p:nvSpPr>
        <p:spPr>
          <a:xfrm>
            <a:off x="9503392" y="6567776"/>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a:latin typeface="Arial" panose="020B0604020202020204" pitchFamily="34" charset="0"/>
              </a:rPr>
              <a:t>                                            </a:t>
            </a:r>
            <a:fld id="{4F185717-3192-4760-B197-DECDB5DC2804}" type="slidenum">
              <a:rPr lang="ja-JP" altLang="en-US" smtClean="0">
                <a:latin typeface="Arial" panose="020B0604020202020204" pitchFamily="34" charset="0"/>
              </a:rPr>
              <a:pPr/>
              <a:t>36</a:t>
            </a:fld>
            <a:r>
              <a:rPr lang="en-US" altLang="ja-JP" dirty="0">
                <a:latin typeface="Arial" panose="020B0604020202020204" pitchFamily="34" charset="0"/>
              </a:rPr>
              <a:t>/42</a:t>
            </a:r>
            <a:endParaRPr lang="ja-JP" altLang="en-US">
              <a:latin typeface="Arial" panose="020B0604020202020204" pitchFamily="34" charset="0"/>
            </a:endParaRPr>
          </a:p>
        </p:txBody>
      </p:sp>
      <p:sp>
        <p:nvSpPr>
          <p:cNvPr id="8" name="スライド番号プレースホルダー 7">
            <a:extLst>
              <a:ext uri="{FF2B5EF4-FFF2-40B4-BE49-F238E27FC236}">
                <a16:creationId xmlns:a16="http://schemas.microsoft.com/office/drawing/2014/main" id="{7F64FC72-E70A-43EF-9B9C-BD10A54E9713}"/>
              </a:ext>
            </a:extLst>
          </p:cNvPr>
          <p:cNvSpPr>
            <a:spLocks noGrp="1"/>
          </p:cNvSpPr>
          <p:nvPr>
            <p:ph type="sldNum" sz="quarter" idx="12"/>
          </p:nvPr>
        </p:nvSpPr>
        <p:spPr/>
        <p:txBody>
          <a:bodyPr/>
          <a:lstStyle/>
          <a:p>
            <a:fld id="{C5129634-BF77-40AB-A09B-E6DFAC1EF3EF}" type="slidenum">
              <a:rPr lang="ja-JP" altLang="en-US" smtClean="0"/>
              <a:pPr/>
              <a:t>36</a:t>
            </a:fld>
            <a:endParaRPr lang="ja-JP" altLang="en-US"/>
          </a:p>
        </p:txBody>
      </p:sp>
    </p:spTree>
    <p:extLst>
      <p:ext uri="{BB962C8B-B14F-4D97-AF65-F5344CB8AC3E}">
        <p14:creationId xmlns:p14="http://schemas.microsoft.com/office/powerpoint/2010/main" val="2381182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0D182D-C513-4C6A-AC19-B642E7FBCF83}"/>
              </a:ext>
            </a:extLst>
          </p:cNvPr>
          <p:cNvSpPr>
            <a:spLocks noGrp="1"/>
          </p:cNvSpPr>
          <p:nvPr>
            <p:ph type="sldNum" sz="quarter" idx="12"/>
          </p:nvPr>
        </p:nvSpPr>
        <p:spPr/>
        <p:txBody>
          <a:bodyPr/>
          <a:lstStyle/>
          <a:p>
            <a:fld id="{B5915699-0F63-4C61-80D8-C6D5EC39C3C1}" type="slidenum">
              <a:rPr lang="en-US" smtClean="0"/>
              <a:t>37</a:t>
            </a:fld>
            <a:endParaRPr lang="en-US" dirty="0"/>
          </a:p>
        </p:txBody>
      </p:sp>
      <p:grpSp>
        <p:nvGrpSpPr>
          <p:cNvPr id="11" name="Group 10">
            <a:extLst>
              <a:ext uri="{FF2B5EF4-FFF2-40B4-BE49-F238E27FC236}">
                <a16:creationId xmlns:a16="http://schemas.microsoft.com/office/drawing/2014/main" id="{8F61FA3A-9039-4A6D-904A-72DD6E5C8D96}"/>
              </a:ext>
            </a:extLst>
          </p:cNvPr>
          <p:cNvGrpSpPr/>
          <p:nvPr/>
        </p:nvGrpSpPr>
        <p:grpSpPr>
          <a:xfrm>
            <a:off x="3890573" y="1472873"/>
            <a:ext cx="4410854" cy="3862805"/>
            <a:chOff x="3481975" y="1472873"/>
            <a:chExt cx="4410854" cy="3862805"/>
          </a:xfrm>
        </p:grpSpPr>
        <p:sp>
          <p:nvSpPr>
            <p:cNvPr id="6" name="Oval 5">
              <a:extLst>
                <a:ext uri="{FF2B5EF4-FFF2-40B4-BE49-F238E27FC236}">
                  <a16:creationId xmlns:a16="http://schemas.microsoft.com/office/drawing/2014/main" id="{0E4F169C-5D28-409C-9DC9-A1A4CB8B8299}"/>
                </a:ext>
              </a:extLst>
            </p:cNvPr>
            <p:cNvSpPr/>
            <p:nvPr/>
          </p:nvSpPr>
          <p:spPr>
            <a:xfrm>
              <a:off x="5246906" y="2689755"/>
              <a:ext cx="2645923" cy="26459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b="1" dirty="0">
                  <a:latin typeface="Arial" panose="020B0604020202020204" pitchFamily="34" charset="0"/>
                </a:rPr>
                <a:t>A</a:t>
              </a:r>
            </a:p>
          </p:txBody>
        </p:sp>
        <p:sp>
          <p:nvSpPr>
            <p:cNvPr id="4" name="Oval 3">
              <a:extLst>
                <a:ext uri="{FF2B5EF4-FFF2-40B4-BE49-F238E27FC236}">
                  <a16:creationId xmlns:a16="http://schemas.microsoft.com/office/drawing/2014/main" id="{7E0D9557-9426-4171-8675-285C557410FA}"/>
                </a:ext>
              </a:extLst>
            </p:cNvPr>
            <p:cNvSpPr/>
            <p:nvPr/>
          </p:nvSpPr>
          <p:spPr>
            <a:xfrm>
              <a:off x="3481975" y="1472873"/>
              <a:ext cx="2645923" cy="2645923"/>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bIns="274320" rtlCol="0" anchor="ctr"/>
            <a:lstStyle/>
            <a:p>
              <a:pPr algn="ctr"/>
              <a:r>
                <a:rPr lang="en-US" sz="13800" b="1" dirty="0">
                  <a:latin typeface="Arial" panose="020B0604020202020204" pitchFamily="34" charset="0"/>
                </a:rPr>
                <a:t>Q</a:t>
              </a:r>
            </a:p>
          </p:txBody>
        </p:sp>
        <p:pic>
          <p:nvPicPr>
            <p:cNvPr id="8" name="Graphic 7">
              <a:extLst>
                <a:ext uri="{FF2B5EF4-FFF2-40B4-BE49-F238E27FC236}">
                  <a16:creationId xmlns:a16="http://schemas.microsoft.com/office/drawing/2014/main" id="{C03415D3-2D64-49E6-B51A-EEEC7FFAA4C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79557" y="2061516"/>
              <a:ext cx="1109332" cy="1235213"/>
            </a:xfrm>
            <a:prstGeom prst="rect">
              <a:avLst/>
            </a:prstGeom>
          </p:spPr>
        </p:pic>
      </p:grpSp>
      <p:sp>
        <p:nvSpPr>
          <p:cNvPr id="7" name="TextBox 6">
            <a:extLst>
              <a:ext uri="{FF2B5EF4-FFF2-40B4-BE49-F238E27FC236}">
                <a16:creationId xmlns:a16="http://schemas.microsoft.com/office/drawing/2014/main" id="{095BC04D-C539-4CBA-B396-096E28FE731C}"/>
              </a:ext>
            </a:extLst>
          </p:cNvPr>
          <p:cNvSpPr txBox="1"/>
          <p:nvPr/>
        </p:nvSpPr>
        <p:spPr>
          <a:xfrm>
            <a:off x="10798921" y="136525"/>
            <a:ext cx="1422184" cy="369332"/>
          </a:xfrm>
          <a:prstGeom prst="rect">
            <a:avLst/>
          </a:prstGeom>
          <a:noFill/>
        </p:spPr>
        <p:txBody>
          <a:bodyPr wrap="none" rtlCol="0">
            <a:spAutoFit/>
          </a:bodyPr>
          <a:lstStyle/>
          <a:p>
            <a:r>
              <a:rPr lang="en-US" dirty="0">
                <a:latin typeface="Arial" panose="020B0604020202020204" pitchFamily="34" charset="0"/>
              </a:rPr>
              <a:t>REQUIRED</a:t>
            </a:r>
          </a:p>
        </p:txBody>
      </p:sp>
    </p:spTree>
    <p:extLst>
      <p:ext uri="{BB962C8B-B14F-4D97-AF65-F5344CB8AC3E}">
        <p14:creationId xmlns:p14="http://schemas.microsoft.com/office/powerpoint/2010/main" val="1253079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E2AD3-BE09-35A5-F0C5-849AAD1D1577}"/>
              </a:ext>
            </a:extLst>
          </p:cNvPr>
          <p:cNvSpPr>
            <a:spLocks noGrp="1"/>
          </p:cNvSpPr>
          <p:nvPr>
            <p:ph type="title"/>
          </p:nvPr>
        </p:nvSpPr>
        <p:spPr/>
        <p:txBody>
          <a:bodyPr/>
          <a:lstStyle/>
          <a:p>
            <a:r>
              <a:rPr kumimoji="1" lang="en-US" altLang="ja-JP" dirty="0">
                <a:latin typeface="Arial Black" panose="020B0A04020102020204" pitchFamily="34" charset="0"/>
              </a:rPr>
              <a:t>Prior report</a:t>
            </a:r>
            <a:r>
              <a:rPr kumimoji="1" lang="en-US" altLang="ja-JP" dirty="0">
                <a:solidFill>
                  <a:srgbClr val="FF0000"/>
                </a:solidFill>
                <a:latin typeface="Arial Black" panose="020B0A04020102020204" pitchFamily="34" charset="0"/>
              </a:rPr>
              <a:t>s</a:t>
            </a:r>
            <a:r>
              <a:rPr kumimoji="1" lang="en-US" altLang="ja-JP" dirty="0">
                <a:latin typeface="Arial Black" panose="020B0A04020102020204" pitchFamily="34" charset="0"/>
              </a:rPr>
              <a:t> </a:t>
            </a:r>
            <a:r>
              <a:rPr kumimoji="1" lang="en-US" altLang="ja-JP" dirty="0">
                <a:solidFill>
                  <a:srgbClr val="FF0000"/>
                </a:solidFill>
                <a:latin typeface="Arial Black" panose="020B0A04020102020204" pitchFamily="34" charset="0"/>
              </a:rPr>
              <a:t>on the</a:t>
            </a:r>
            <a:r>
              <a:rPr kumimoji="1" lang="en-US" altLang="ja-JP" dirty="0">
                <a:latin typeface="Arial Black" panose="020B0A04020102020204" pitchFamily="34" charset="0"/>
              </a:rPr>
              <a:t> “hop terroir”</a:t>
            </a:r>
            <a:endParaRPr kumimoji="1" lang="ja-JP" altLang="en-US">
              <a:latin typeface="Arial Black" panose="020B0A04020102020204" pitchFamily="34" charset="0"/>
            </a:endParaRPr>
          </a:p>
        </p:txBody>
      </p:sp>
      <p:sp>
        <p:nvSpPr>
          <p:cNvPr id="4" name="スライド番号プレースホルダー 3">
            <a:extLst>
              <a:ext uri="{FF2B5EF4-FFF2-40B4-BE49-F238E27FC236}">
                <a16:creationId xmlns:a16="http://schemas.microsoft.com/office/drawing/2014/main" id="{631FC4C4-AB84-DD0E-F3E8-743F0671BC66}"/>
              </a:ext>
            </a:extLst>
          </p:cNvPr>
          <p:cNvSpPr>
            <a:spLocks noGrp="1"/>
          </p:cNvSpPr>
          <p:nvPr>
            <p:ph type="sldNum" sz="quarter" idx="12"/>
          </p:nvPr>
        </p:nvSpPr>
        <p:spPr/>
        <p:txBody>
          <a:bodyPr/>
          <a:lstStyle/>
          <a:p>
            <a:fld id="{B5915699-0F63-4C61-80D8-C6D5EC39C3C1}" type="slidenum">
              <a:rPr lang="en-US" smtClean="0"/>
              <a:t>38</a:t>
            </a:fld>
            <a:endParaRPr lang="en-US" dirty="0"/>
          </a:p>
        </p:txBody>
      </p:sp>
      <p:graphicFrame>
        <p:nvGraphicFramePr>
          <p:cNvPr id="5" name="表 14">
            <a:extLst>
              <a:ext uri="{FF2B5EF4-FFF2-40B4-BE49-F238E27FC236}">
                <a16:creationId xmlns:a16="http://schemas.microsoft.com/office/drawing/2014/main" id="{D7F78D2F-7832-BD4B-7517-19FB2C8B6119}"/>
              </a:ext>
            </a:extLst>
          </p:cNvPr>
          <p:cNvGraphicFramePr>
            <a:graphicFrameLocks noGrp="1"/>
          </p:cNvGraphicFramePr>
          <p:nvPr>
            <p:extLst>
              <p:ext uri="{D42A27DB-BD31-4B8C-83A1-F6EECF244321}">
                <p14:modId xmlns:p14="http://schemas.microsoft.com/office/powerpoint/2010/main" val="194555130"/>
              </p:ext>
            </p:extLst>
          </p:nvPr>
        </p:nvGraphicFramePr>
        <p:xfrm>
          <a:off x="276413" y="1826260"/>
          <a:ext cx="11015875" cy="3977640"/>
        </p:xfrm>
        <a:graphic>
          <a:graphicData uri="http://schemas.openxmlformats.org/drawingml/2006/table">
            <a:tbl>
              <a:tblPr firstRow="1" bandRow="1">
                <a:tableStyleId>{3B4B98B0-60AC-42C2-AFA5-B58CD77FA1E5}</a:tableStyleId>
              </a:tblPr>
              <a:tblGrid>
                <a:gridCol w="1750691">
                  <a:extLst>
                    <a:ext uri="{9D8B030D-6E8A-4147-A177-3AD203B41FA5}">
                      <a16:colId xmlns:a16="http://schemas.microsoft.com/office/drawing/2014/main" val="3802850495"/>
                    </a:ext>
                  </a:extLst>
                </a:gridCol>
                <a:gridCol w="1938968">
                  <a:extLst>
                    <a:ext uri="{9D8B030D-6E8A-4147-A177-3AD203B41FA5}">
                      <a16:colId xmlns:a16="http://schemas.microsoft.com/office/drawing/2014/main" val="1233370937"/>
                    </a:ext>
                  </a:extLst>
                </a:gridCol>
                <a:gridCol w="2423711">
                  <a:extLst>
                    <a:ext uri="{9D8B030D-6E8A-4147-A177-3AD203B41FA5}">
                      <a16:colId xmlns:a16="http://schemas.microsoft.com/office/drawing/2014/main" val="96332997"/>
                    </a:ext>
                  </a:extLst>
                </a:gridCol>
                <a:gridCol w="2699330">
                  <a:extLst>
                    <a:ext uri="{9D8B030D-6E8A-4147-A177-3AD203B41FA5}">
                      <a16:colId xmlns:a16="http://schemas.microsoft.com/office/drawing/2014/main" val="710949381"/>
                    </a:ext>
                  </a:extLst>
                </a:gridCol>
                <a:gridCol w="2203175">
                  <a:extLst>
                    <a:ext uri="{9D8B030D-6E8A-4147-A177-3AD203B41FA5}">
                      <a16:colId xmlns:a16="http://schemas.microsoft.com/office/drawing/2014/main" val="1874733969"/>
                    </a:ext>
                  </a:extLst>
                </a:gridCol>
              </a:tblGrid>
              <a:tr h="0">
                <a:tc rowSpan="2">
                  <a:txBody>
                    <a:bodyPr/>
                    <a:lstStyle/>
                    <a:p>
                      <a:pPr algn="ctr"/>
                      <a:r>
                        <a:rPr kumimoji="1" lang="en-US" altLang="ja-JP" sz="2000" dirty="0">
                          <a:latin typeface="Arial" panose="020B0604020202020204" pitchFamily="34" charset="0"/>
                          <a:cs typeface="Arial" panose="020B0604020202020204" pitchFamily="34" charset="0"/>
                        </a:rPr>
                        <a:t>Prior </a:t>
                      </a:r>
                      <a:r>
                        <a:rPr kumimoji="1" lang="en-US" altLang="ja-JP" sz="2000" dirty="0">
                          <a:solidFill>
                            <a:srgbClr val="FF0000"/>
                          </a:solidFill>
                          <a:latin typeface="Arial" panose="020B0604020202020204" pitchFamily="34" charset="0"/>
                          <a:cs typeface="Arial" panose="020B0604020202020204" pitchFamily="34" charset="0"/>
                        </a:rPr>
                        <a:t>R</a:t>
                      </a:r>
                      <a:r>
                        <a:rPr kumimoji="1" lang="en-US" altLang="ja-JP" sz="2000" dirty="0">
                          <a:latin typeface="Arial" panose="020B0604020202020204" pitchFamily="34" charset="0"/>
                          <a:cs typeface="Arial" panose="020B0604020202020204" pitchFamily="34" charset="0"/>
                        </a:rPr>
                        <a:t>eport</a:t>
                      </a:r>
                      <a:r>
                        <a:rPr kumimoji="1" lang="en-US" altLang="ja-JP" sz="2000" dirty="0">
                          <a:solidFill>
                            <a:srgbClr val="FF0000"/>
                          </a:solidFill>
                          <a:latin typeface="Arial" panose="020B0604020202020204" pitchFamily="34" charset="0"/>
                          <a:cs typeface="Arial" panose="020B0604020202020204" pitchFamily="34" charset="0"/>
                        </a:rPr>
                        <a:t>s</a:t>
                      </a:r>
                      <a:endParaRPr kumimoji="1" lang="en-US" altLang="ja-JP" sz="2000" dirty="0">
                        <a:latin typeface="Arial" panose="020B0604020202020204" pitchFamily="34" charset="0"/>
                        <a:cs typeface="Arial" panose="020B0604020202020204" pitchFamily="34" charset="0"/>
                      </a:endParaRPr>
                    </a:p>
                  </a:txBody>
                  <a:tcPr>
                    <a:noFill/>
                  </a:tcPr>
                </a:tc>
                <a:tc rowSpan="2">
                  <a:txBody>
                    <a:bodyPr/>
                    <a:lstStyle/>
                    <a:p>
                      <a:pPr algn="ctr"/>
                      <a:r>
                        <a:rPr kumimoji="1" lang="en-US" altLang="ja-JP" sz="2000" dirty="0">
                          <a:latin typeface="Arial" panose="020B0604020202020204" pitchFamily="34" charset="0"/>
                          <a:cs typeface="Arial" panose="020B0604020202020204" pitchFamily="34" charset="0"/>
                        </a:rPr>
                        <a:t>Varieties</a:t>
                      </a:r>
                    </a:p>
                  </a:txBody>
                  <a:tcPr>
                    <a:noFill/>
                  </a:tcPr>
                </a:tc>
                <a:tc rowSpan="2">
                  <a:txBody>
                    <a:bodyPr/>
                    <a:lstStyle/>
                    <a:p>
                      <a:pPr algn="ctr"/>
                      <a:r>
                        <a:rPr kumimoji="1" lang="en-US" altLang="ja-JP" sz="2000" dirty="0">
                          <a:latin typeface="Arial" panose="020B0604020202020204" pitchFamily="34" charset="0"/>
                          <a:cs typeface="Arial" panose="020B0604020202020204" pitchFamily="34" charset="0"/>
                        </a:rPr>
                        <a:t>Regions</a:t>
                      </a:r>
                    </a:p>
                    <a:p>
                      <a:pPr algn="ctr"/>
                      <a:endParaRPr kumimoji="1" lang="ja-JP" altLang="en-US" sz="2000">
                        <a:latin typeface="Arial" panose="020B0604020202020204" pitchFamily="34" charset="0"/>
                        <a:cs typeface="Arial" panose="020B0604020202020204" pitchFamily="34" charset="0"/>
                      </a:endParaRPr>
                    </a:p>
                  </a:txBody>
                  <a:tcPr>
                    <a:noFill/>
                  </a:tcPr>
                </a:tc>
                <a:tc gridSpan="2">
                  <a:txBody>
                    <a:bodyPr/>
                    <a:lstStyle/>
                    <a:p>
                      <a:pPr algn="ctr"/>
                      <a:r>
                        <a:rPr kumimoji="1" lang="en-US" altLang="ja-JP" sz="2000" dirty="0">
                          <a:latin typeface="Arial" panose="020B0604020202020204" pitchFamily="34" charset="0"/>
                          <a:cs typeface="Arial" panose="020B0604020202020204" pitchFamily="34" charset="0"/>
                        </a:rPr>
                        <a:t>Differences</a:t>
                      </a:r>
                      <a:endParaRPr kumimoji="1" lang="ja-JP" altLang="en-US" sz="2000">
                        <a:latin typeface="Arial" panose="020B0604020202020204" pitchFamily="34" charset="0"/>
                        <a:cs typeface="Arial" panose="020B0604020202020204" pitchFamily="34" charset="0"/>
                      </a:endParaRPr>
                    </a:p>
                  </a:txBody>
                  <a:tcPr>
                    <a:lnB w="12700" cmpd="sng">
                      <a:noFill/>
                    </a:lnB>
                    <a:noFill/>
                  </a:tcPr>
                </a:tc>
                <a:tc hMerge="1">
                  <a:txBody>
                    <a:bodyPr/>
                    <a:lstStyle/>
                    <a:p>
                      <a:r>
                        <a:rPr kumimoji="1" lang="en-US" altLang="ja-JP"/>
                        <a:t>Differences in beer</a:t>
                      </a:r>
                      <a:endParaRPr kumimoji="1" lang="ja-JP" altLang="en-US">
                        <a:latin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982684158"/>
                  </a:ext>
                </a:extLst>
              </a:tr>
              <a:tr h="370840">
                <a:tc vMerge="1">
                  <a:txBody>
                    <a:bodyPr/>
                    <a:lstStyle/>
                    <a:p>
                      <a:r>
                        <a:rPr kumimoji="1" lang="en-US" altLang="ja-JP"/>
                        <a:t>Prior report</a:t>
                      </a:r>
                      <a:endParaRPr kumimoji="1" lang="ja-JP" altLang="en-US">
                        <a:latin typeface="Arial" panose="020B0604020202020204" pitchFamily="34" charset="0"/>
                      </a:endParaRPr>
                    </a:p>
                  </a:txBody>
                  <a:tcPr/>
                </a:tc>
                <a:tc vMerge="1">
                  <a:txBody>
                    <a:bodyPr/>
                    <a:lstStyle/>
                    <a:p>
                      <a:r>
                        <a:rPr kumimoji="1" lang="en-US" altLang="ja-JP"/>
                        <a:t>Varieties</a:t>
                      </a:r>
                      <a:endParaRPr kumimoji="1" lang="ja-JP" altLang="en-US">
                        <a:latin typeface="Arial" panose="020B0604020202020204" pitchFamily="34" charset="0"/>
                      </a:endParaRPr>
                    </a:p>
                  </a:txBody>
                  <a:tcPr/>
                </a:tc>
                <a:tc vMerge="1">
                  <a:txBody>
                    <a:bodyPr/>
                    <a:lstStyle/>
                    <a:p>
                      <a:r>
                        <a:rPr kumimoji="1" lang="en-US" altLang="ja-JP"/>
                        <a:t>Regions</a:t>
                      </a:r>
                      <a:endParaRPr kumimoji="1" lang="ja-JP" altLang="en-US">
                        <a:latin typeface="Arial" panose="020B0604020202020204" pitchFamily="34" charset="0"/>
                      </a:endParaRPr>
                    </a:p>
                  </a:txBody>
                  <a:tcPr/>
                </a:tc>
                <a:tc>
                  <a:txBody>
                    <a:bodyPr/>
                    <a:lstStyle/>
                    <a:p>
                      <a:pPr algn="ctr"/>
                      <a:r>
                        <a:rPr kumimoji="1" lang="en-US" altLang="ja-JP" sz="1600" dirty="0">
                          <a:latin typeface="Arial" panose="020B0604020202020204" pitchFamily="34" charset="0"/>
                          <a:cs typeface="Arial" panose="020B0604020202020204" pitchFamily="34" charset="0"/>
                        </a:rPr>
                        <a:t>flavor compounds</a:t>
                      </a:r>
                      <a:endParaRPr kumimoji="1" lang="ja-JP" altLang="en-US" sz="1600" dirty="0">
                        <a:latin typeface="Arial" panose="020B0604020202020204" pitchFamily="34" charset="0"/>
                        <a:cs typeface="Arial" panose="020B0604020202020204" pitchFamily="34" charset="0"/>
                      </a:endParaRPr>
                    </a:p>
                  </a:txBody>
                  <a:tcPr>
                    <a:lnL w="12700" cmpd="sng">
                      <a:noFill/>
                    </a:lnL>
                    <a:lnT w="12700" cmpd="sng">
                      <a:noFill/>
                    </a:lnT>
                    <a:lnB w="127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600" b="0" i="0" kern="1200" dirty="0">
                          <a:solidFill>
                            <a:schemeClr val="tx1"/>
                          </a:solidFill>
                          <a:effectLst/>
                          <a:latin typeface="Arial" panose="020B0604020202020204" pitchFamily="34" charset="0"/>
                          <a:ea typeface="+mn-ea"/>
                          <a:cs typeface="+mn-cs"/>
                        </a:rPr>
                        <a:t>Sensory</a:t>
                      </a:r>
                    </a:p>
                  </a:txBody>
                  <a:tcPr>
                    <a:lnT w="12700" cmpd="sng">
                      <a:noFill/>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333140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a:latin typeface="Arial" panose="020B0604020202020204" pitchFamily="34" charset="0"/>
                          <a:cs typeface="Arial" panose="020B0604020202020204" pitchFamily="34" charset="0"/>
                        </a:rPr>
                        <a:t>1)</a:t>
                      </a:r>
                      <a:r>
                        <a:rPr lang="ja-JP" altLang="en-US" sz="1800"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Van Holle </a:t>
                      </a:r>
                      <a:r>
                        <a:rPr lang="en-US" altLang="ja-JP" sz="1800" dirty="0">
                          <a:latin typeface="Arial" panose="020B0604020202020204" pitchFamily="34" charset="0"/>
                          <a:cs typeface="Arial" panose="020B0604020202020204" pitchFamily="34" charset="0"/>
                        </a:rPr>
                        <a:t>et al., 2017. </a:t>
                      </a:r>
                      <a:endParaRPr lang="ja-JP" altLang="en-US" dirty="0">
                        <a:latin typeface="Arial" panose="020B0604020202020204" pitchFamily="34" charset="0"/>
                        <a:cs typeface="Arial" panose="020B0604020202020204" pitchFamily="34" charset="0"/>
                      </a:endParaRPr>
                    </a:p>
                  </a:txBody>
                  <a:tcPr>
                    <a:lnB w="12700" cap="flat" cmpd="sng" algn="ctr">
                      <a:solidFill>
                        <a:schemeClr val="accent1"/>
                      </a:solidFill>
                      <a:prstDash val="lgDash"/>
                      <a:round/>
                      <a:headEnd type="none" w="med" len="med"/>
                      <a:tailEnd type="none" w="med" len="med"/>
                    </a:lnB>
                    <a:noFill/>
                  </a:tcPr>
                </a:tc>
                <a:tc>
                  <a:txBody>
                    <a:bodyPr/>
                    <a:lstStyle/>
                    <a:p>
                      <a:pPr algn="ctr"/>
                      <a:r>
                        <a:rPr lang="en-US" altLang="ja-JP" sz="1800" b="0" kern="1200" dirty="0">
                          <a:solidFill>
                            <a:schemeClr val="dk1"/>
                          </a:solidFill>
                          <a:effectLst/>
                          <a:latin typeface="Arial" panose="020B0604020202020204" pitchFamily="34" charset="0"/>
                          <a:cs typeface="Arial" panose="020B0604020202020204" pitchFamily="34" charset="0"/>
                        </a:rPr>
                        <a:t>Amarillo </a:t>
                      </a:r>
                      <a:endParaRPr kumimoji="1" lang="ja-JP" altLang="en-US">
                        <a:latin typeface="Arial" panose="020B0604020202020204" pitchFamily="34" charset="0"/>
                        <a:cs typeface="Arial" panose="020B0604020202020204" pitchFamily="34" charset="0"/>
                      </a:endParaRPr>
                    </a:p>
                  </a:txBody>
                  <a:tcPr>
                    <a:lnB w="12700" cap="flat" cmpd="sng" algn="ctr">
                      <a:solidFill>
                        <a:schemeClr val="accent1"/>
                      </a:solidFill>
                      <a:prstDash val="lgDash"/>
                      <a:round/>
                      <a:headEnd type="none" w="med" len="med"/>
                      <a:tailEnd type="none" w="med" len="med"/>
                    </a:lnB>
                    <a:noFill/>
                  </a:tcPr>
                </a:tc>
                <a:tc>
                  <a:txBody>
                    <a:bodyPr/>
                    <a:lstStyle/>
                    <a:p>
                      <a:pPr algn="l"/>
                      <a:r>
                        <a:rPr lang="en-US" altLang="ja-JP" sz="1800" b="0" kern="1200" dirty="0">
                          <a:solidFill>
                            <a:schemeClr val="dk1"/>
                          </a:solidFill>
                          <a:effectLst/>
                          <a:latin typeface="Arial" panose="020B0604020202020204" pitchFamily="34" charset="0"/>
                          <a:cs typeface="Arial" panose="020B0604020202020204" pitchFamily="34" charset="0"/>
                        </a:rPr>
                        <a:t>USA (Idaho-Washington)</a:t>
                      </a:r>
                      <a:endParaRPr kumimoji="1" lang="ja-JP" altLang="en-US">
                        <a:latin typeface="Arial" panose="020B0604020202020204" pitchFamily="34" charset="0"/>
                        <a:cs typeface="Arial" panose="020B0604020202020204" pitchFamily="34" charset="0"/>
                      </a:endParaRPr>
                    </a:p>
                  </a:txBody>
                  <a:tcPr>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Linalool, Limonene</a:t>
                      </a:r>
                    </a:p>
                    <a:p>
                      <a:pPr algn="ctr"/>
                      <a:r>
                        <a:rPr kumimoji="1" lang="en-US" altLang="ja-JP" dirty="0">
                          <a:latin typeface="Arial" panose="020B0604020202020204" pitchFamily="34" charset="0"/>
                          <a:cs typeface="Arial" panose="020B0604020202020204" pitchFamily="34" charset="0"/>
                        </a:rPr>
                        <a:t>(WA &gt; ID)</a:t>
                      </a: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Citrus (WA &gt; ID)</a:t>
                      </a: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lgDash"/>
                      <a:round/>
                      <a:headEnd type="none" w="med" len="med"/>
                      <a:tailEnd type="none" w="med" len="med"/>
                    </a:lnB>
                    <a:noFill/>
                  </a:tcPr>
                </a:tc>
                <a:extLst>
                  <a:ext uri="{0D108BD9-81ED-4DB2-BD59-A6C34878D82A}">
                    <a16:rowId xmlns:a16="http://schemas.microsoft.com/office/drawing/2014/main" val="828880126"/>
                  </a:ext>
                </a:extLst>
              </a:tr>
              <a:tr h="486548">
                <a:tc>
                  <a:txBody>
                    <a:bodyPr/>
                    <a:lstStyle/>
                    <a:p>
                      <a:pPr algn="ctr"/>
                      <a:r>
                        <a:rPr lang="en-US" altLang="ja-JP" dirty="0">
                          <a:latin typeface="Arial" panose="020B0604020202020204" pitchFamily="34" charset="0"/>
                          <a:cs typeface="Arial" panose="020B0604020202020204" pitchFamily="34" charset="0"/>
                        </a:rPr>
                        <a:t>2) A. Forster et al., 2014</a:t>
                      </a: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Cascade</a:t>
                      </a:r>
                    </a:p>
                    <a:p>
                      <a:pPr algn="ctr"/>
                      <a:r>
                        <a:rPr kumimoji="1" lang="en-US" altLang="ja-JP" dirty="0">
                          <a:latin typeface="Arial" panose="020B0604020202020204" pitchFamily="34" charset="0"/>
                          <a:cs typeface="Arial" panose="020B0604020202020204" pitchFamily="34" charset="0"/>
                        </a:rPr>
                        <a:t>Commet</a:t>
                      </a:r>
                      <a:endParaRPr kumimoji="1" lang="ja-JP" altLang="en-US" dirty="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l"/>
                      <a:r>
                        <a:rPr kumimoji="1" lang="en-US" altLang="ja-JP" dirty="0">
                          <a:latin typeface="Arial" panose="020B0604020202020204" pitchFamily="34" charset="0"/>
                          <a:cs typeface="Arial" panose="020B0604020202020204" pitchFamily="34" charset="0"/>
                        </a:rPr>
                        <a:t>USA (Yakima)-Germany (Hallertau)</a:t>
                      </a:r>
                      <a:endParaRPr kumimoji="1" lang="ja-JP" altLang="en-US" dirty="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Polyphenol (GE &gt; US)</a:t>
                      </a:r>
                    </a:p>
                    <a:p>
                      <a:pPr algn="ctr"/>
                      <a:r>
                        <a:rPr kumimoji="1" lang="en-US" altLang="ja-JP" dirty="0">
                          <a:latin typeface="Arial" panose="020B0604020202020204" pitchFamily="34" charset="0"/>
                          <a:cs typeface="Arial" panose="020B0604020202020204" pitchFamily="34" charset="0"/>
                        </a:rPr>
                        <a:t>Linalool (US &gt; GE)</a:t>
                      </a:r>
                    </a:p>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No significant difference</a:t>
                      </a: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extLst>
                  <a:ext uri="{0D108BD9-81ED-4DB2-BD59-A6C34878D82A}">
                    <a16:rowId xmlns:a16="http://schemas.microsoft.com/office/drawing/2014/main" val="1726852564"/>
                  </a:ext>
                </a:extLst>
              </a:tr>
              <a:tr h="370840">
                <a:tc>
                  <a:txBody>
                    <a:bodyPr/>
                    <a:lstStyle/>
                    <a:p>
                      <a:pPr algn="ctr"/>
                      <a:r>
                        <a:rPr kumimoji="1" lang="en-US" altLang="ja-JP" dirty="0">
                          <a:latin typeface="Arial" panose="020B0604020202020204" pitchFamily="34" charset="0"/>
                          <a:cs typeface="Arial" panose="020B0604020202020204" pitchFamily="34" charset="0"/>
                        </a:rPr>
                        <a:t>3) M. Rodolfi et al., 2019</a:t>
                      </a:r>
                      <a:endParaRPr kumimoji="1" lang="ja-JP" altLang="en-US" dirty="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Cascade</a:t>
                      </a: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Italy-USA-Germany-Slovenia</a:t>
                      </a:r>
                    </a:p>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(In hop cones)</a:t>
                      </a:r>
                    </a:p>
                    <a:p>
                      <a:pPr algn="ctr"/>
                      <a:r>
                        <a:rPr kumimoji="1" lang="en-US" altLang="ja-JP" dirty="0">
                          <a:latin typeface="Arial" panose="020B0604020202020204" pitchFamily="34" charset="0"/>
                          <a:cs typeface="Arial" panose="020B0604020202020204" pitchFamily="34" charset="0"/>
                        </a:rPr>
                        <a:t>Limonene</a:t>
                      </a:r>
                    </a:p>
                    <a:p>
                      <a:pPr algn="ctr"/>
                      <a:r>
                        <a:rPr kumimoji="1" lang="en-US" altLang="ja-JP" dirty="0">
                          <a:latin typeface="Arial" panose="020B0604020202020204" pitchFamily="34" charset="0"/>
                          <a:cs typeface="Arial" panose="020B0604020202020204" pitchFamily="34" charset="0"/>
                        </a:rPr>
                        <a:t>(IT &gt; others)</a:t>
                      </a: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dirty="0">
                          <a:latin typeface="Arial" panose="020B0604020202020204" pitchFamily="34" charset="0"/>
                          <a:cs typeface="Arial" panose="020B0604020202020204" pitchFamily="34" charset="0"/>
                        </a:rPr>
                        <a:t>(</a:t>
                      </a:r>
                      <a:r>
                        <a:rPr kumimoji="1" lang="en-US" altLang="ja-JP" dirty="0">
                          <a:solidFill>
                            <a:srgbClr val="FF0000"/>
                          </a:solidFill>
                          <a:latin typeface="Arial" panose="020B0604020202020204" pitchFamily="34" charset="0"/>
                          <a:cs typeface="Arial" panose="020B0604020202020204" pitchFamily="34" charset="0"/>
                        </a:rPr>
                        <a:t>I</a:t>
                      </a:r>
                      <a:r>
                        <a:rPr kumimoji="1" lang="en-US" altLang="ja-JP" dirty="0">
                          <a:latin typeface="Arial" panose="020B0604020202020204" pitchFamily="34" charset="0"/>
                          <a:cs typeface="Arial" panose="020B0604020202020204" pitchFamily="34" charset="0"/>
                        </a:rPr>
                        <a:t>n hop cones)</a:t>
                      </a:r>
                    </a:p>
                    <a:p>
                      <a:pPr algn="ctr"/>
                      <a:r>
                        <a:rPr kumimoji="1" lang="en-US" altLang="ja-JP" dirty="0">
                          <a:latin typeface="Arial" panose="020B0604020202020204" pitchFamily="34" charset="0"/>
                          <a:cs typeface="Arial" panose="020B0604020202020204" pitchFamily="34" charset="0"/>
                        </a:rPr>
                        <a:t>woody and flower</a:t>
                      </a:r>
                    </a:p>
                    <a:p>
                      <a:pPr algn="ctr"/>
                      <a:r>
                        <a:rPr kumimoji="1" lang="en-US" altLang="ja-JP" dirty="0">
                          <a:latin typeface="Arial" panose="020B0604020202020204" pitchFamily="34" charset="0"/>
                          <a:cs typeface="Arial" panose="020B0604020202020204" pitchFamily="34" charset="0"/>
                        </a:rPr>
                        <a:t>(SL &gt; others)</a:t>
                      </a: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extLst>
                  <a:ext uri="{0D108BD9-81ED-4DB2-BD59-A6C34878D82A}">
                    <a16:rowId xmlns:a16="http://schemas.microsoft.com/office/drawing/2014/main" val="2899809206"/>
                  </a:ext>
                </a:extLst>
              </a:tr>
              <a:tr h="370840">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extLst>
                  <a:ext uri="{0D108BD9-81ED-4DB2-BD59-A6C34878D82A}">
                    <a16:rowId xmlns:a16="http://schemas.microsoft.com/office/drawing/2014/main" val="3852595710"/>
                  </a:ext>
                </a:extLst>
              </a:tr>
              <a:tr h="370840">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noFill/>
                  </a:tcPr>
                </a:tc>
                <a:tc>
                  <a:txBody>
                    <a:bodyPr/>
                    <a:lstStyle/>
                    <a:p>
                      <a:pPr algn="ctr"/>
                      <a:endParaRPr kumimoji="1" lang="ja-JP" altLang="en-US">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noFill/>
                  </a:tcPr>
                </a:tc>
                <a:extLst>
                  <a:ext uri="{0D108BD9-81ED-4DB2-BD59-A6C34878D82A}">
                    <a16:rowId xmlns:a16="http://schemas.microsoft.com/office/drawing/2014/main" val="3394233323"/>
                  </a:ext>
                </a:extLst>
              </a:tr>
            </a:tbl>
          </a:graphicData>
        </a:graphic>
      </p:graphicFrame>
    </p:spTree>
    <p:extLst>
      <p:ext uri="{BB962C8B-B14F-4D97-AF65-F5344CB8AC3E}">
        <p14:creationId xmlns:p14="http://schemas.microsoft.com/office/powerpoint/2010/main" val="2629177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Hop Variety 1 </a:t>
            </a:r>
            <a:r>
              <a:rPr lang="en-US" sz="3600" dirty="0">
                <a:solidFill>
                  <a:srgbClr val="FF0000"/>
                </a:solidFill>
                <a:latin typeface="Arial Black" panose="020B0A04020102020204" pitchFamily="34" charset="0"/>
              </a:rPr>
              <a:t>-</a:t>
            </a:r>
            <a:r>
              <a:rPr lang="en-US" sz="3600" dirty="0">
                <a:latin typeface="Arial Black" panose="020B0A04020102020204" pitchFamily="34" charset="0"/>
              </a:rPr>
              <a:t> Furano Magical </a:t>
            </a: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1798082" y="4529368"/>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50" charset="-128"/>
              <a:cs typeface="+mn-cs"/>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pic>
        <p:nvPicPr>
          <p:cNvPr id="58" name="図 57">
            <a:extLst>
              <a:ext uri="{FF2B5EF4-FFF2-40B4-BE49-F238E27FC236}">
                <a16:creationId xmlns:a16="http://schemas.microsoft.com/office/drawing/2014/main" id="{3E068795-884C-59DB-D166-7CC6255172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3160" y="3037037"/>
            <a:ext cx="6644154" cy="3211709"/>
          </a:xfrm>
          <a:prstGeom prst="rect">
            <a:avLst/>
          </a:prstGeom>
        </p:spPr>
      </p:pic>
      <p:pic>
        <p:nvPicPr>
          <p:cNvPr id="60" name="図 59">
            <a:extLst>
              <a:ext uri="{FF2B5EF4-FFF2-40B4-BE49-F238E27FC236}">
                <a16:creationId xmlns:a16="http://schemas.microsoft.com/office/drawing/2014/main" id="{034E8FD1-D529-EA18-5CE2-1DF4FD1200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42973" y="4233772"/>
            <a:ext cx="5055867" cy="1739766"/>
          </a:xfrm>
          <a:prstGeom prst="rect">
            <a:avLst/>
          </a:prstGeom>
        </p:spPr>
      </p:pic>
      <p:pic>
        <p:nvPicPr>
          <p:cNvPr id="64" name="図 63" descr="木の枝で植えている植物&#10;&#10;中程度の精度で自動的に生成された説明">
            <a:extLst>
              <a:ext uri="{FF2B5EF4-FFF2-40B4-BE49-F238E27FC236}">
                <a16:creationId xmlns:a16="http://schemas.microsoft.com/office/drawing/2014/main" id="{A7CD530E-2485-02A6-37D8-955C5A4A46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121510" y="836021"/>
            <a:ext cx="3233029" cy="3032906"/>
          </a:xfrm>
          <a:prstGeom prst="rect">
            <a:avLst/>
          </a:prstGeom>
          <a:ln>
            <a:noFill/>
          </a:ln>
          <a:effectLst>
            <a:softEdge rad="112500"/>
          </a:effectLst>
        </p:spPr>
      </p:pic>
    </p:spTree>
    <p:extLst>
      <p:ext uri="{BB962C8B-B14F-4D97-AF65-F5344CB8AC3E}">
        <p14:creationId xmlns:p14="http://schemas.microsoft.com/office/powerpoint/2010/main" val="181511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altLang="ja-JP" sz="3600" dirty="0">
                <a:latin typeface="Arial Black" panose="020B0A04020102020204" pitchFamily="34" charset="0"/>
              </a:rPr>
              <a:t>What is a “terroir”?</a:t>
            </a:r>
            <a:endParaRPr lang="en-US" sz="3600" dirty="0">
              <a:latin typeface="Arial Black" panose="020B0A04020102020204" pitchFamily="34" charset="0"/>
            </a:endParaRPr>
          </a:p>
        </p:txBody>
      </p:sp>
      <p:pic>
        <p:nvPicPr>
          <p:cNvPr id="2" name="図 1">
            <a:extLst>
              <a:ext uri="{FF2B5EF4-FFF2-40B4-BE49-F238E27FC236}">
                <a16:creationId xmlns:a16="http://schemas.microsoft.com/office/drawing/2014/main" id="{9984E7C8-AB8C-5581-07C4-4BEDE78139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5" name="コンテンツ プレースホルダー 4">
            <a:extLst>
              <a:ext uri="{FF2B5EF4-FFF2-40B4-BE49-F238E27FC236}">
                <a16:creationId xmlns:a16="http://schemas.microsoft.com/office/drawing/2014/main" id="{3FCFE7E9-9651-6C05-142E-119FC372A0C9}"/>
              </a:ext>
            </a:extLst>
          </p:cNvPr>
          <p:cNvSpPr>
            <a:spLocks noGrp="1"/>
          </p:cNvSpPr>
          <p:nvPr>
            <p:ph idx="1"/>
          </p:nvPr>
        </p:nvSpPr>
        <p:spPr>
          <a:xfrm>
            <a:off x="244323" y="1577340"/>
            <a:ext cx="11703354" cy="4607560"/>
          </a:xfrm>
        </p:spPr>
        <p:txBody>
          <a:bodyPr>
            <a:normAutofit/>
          </a:bodyPr>
          <a:lstStyle/>
          <a:p>
            <a:pPr marL="0" indent="0">
              <a:buNone/>
            </a:pPr>
            <a:r>
              <a:rPr lang="en-US" altLang="ja-JP" sz="2800" b="1" dirty="0">
                <a:solidFill>
                  <a:schemeClr val="tx1"/>
                </a:solidFill>
                <a:cs typeface="Arial" panose="020B0604020202020204" pitchFamily="34" charset="0"/>
              </a:rPr>
              <a:t>The following is quoted from the Cambridge Dictionary:</a:t>
            </a:r>
            <a:endParaRPr lang="en-US" altLang="ja-JP" sz="2800" dirty="0">
              <a:solidFill>
                <a:schemeClr val="tx1"/>
              </a:solidFill>
              <a:cs typeface="Arial" panose="020B0604020202020204" pitchFamily="34" charset="0"/>
            </a:endParaRPr>
          </a:p>
          <a:p>
            <a:pPr marL="0" indent="0">
              <a:buNone/>
            </a:pPr>
            <a:endParaRPr lang="en-US" altLang="ja-JP" sz="2800" dirty="0">
              <a:solidFill>
                <a:schemeClr val="tx1"/>
              </a:solidFill>
              <a:cs typeface="Arial" panose="020B0604020202020204" pitchFamily="34" charset="0"/>
            </a:endParaRPr>
          </a:p>
          <a:p>
            <a:pPr marL="514350" indent="-514350">
              <a:buFont typeface="+mj-lt"/>
              <a:buAutoNum type="romanUcPeriod"/>
            </a:pPr>
            <a:r>
              <a:rPr lang="en-US" altLang="ja-JP" sz="2800" dirty="0">
                <a:solidFill>
                  <a:schemeClr val="tx1"/>
                </a:solidFill>
                <a:cs typeface="Arial" panose="020B0604020202020204" pitchFamily="34" charset="0"/>
              </a:rPr>
              <a:t>The special character that a wine is thought to get from the particular place where the grapes were grown to make it </a:t>
            </a:r>
          </a:p>
          <a:p>
            <a:pPr marL="514350" indent="-514350">
              <a:buFont typeface="+mj-lt"/>
              <a:buAutoNum type="romanUcPeriod"/>
            </a:pPr>
            <a:endParaRPr lang="en-US" altLang="ja-JP" sz="2800" dirty="0">
              <a:solidFill>
                <a:schemeClr val="tx1"/>
              </a:solidFill>
              <a:cs typeface="Arial" panose="020B0604020202020204" pitchFamily="34" charset="0"/>
            </a:endParaRPr>
          </a:p>
          <a:p>
            <a:pPr marL="514350" indent="-514350">
              <a:buFont typeface="+mj-lt"/>
              <a:buAutoNum type="romanUcPeriod"/>
            </a:pPr>
            <a:r>
              <a:rPr lang="en-US" altLang="ja-JP" sz="2800" dirty="0">
                <a:solidFill>
                  <a:schemeClr val="tx1"/>
                </a:solidFill>
                <a:cs typeface="Arial" panose="020B0604020202020204" pitchFamily="34" charset="0"/>
              </a:rPr>
              <a:t>The particular environment in which the grapes for a wine were grown, which give the wine a special character</a:t>
            </a:r>
            <a:endParaRPr lang="ja-JP" altLang="en-US" sz="2800">
              <a:solidFill>
                <a:schemeClr val="tx1"/>
              </a:solidFill>
              <a:latin typeface="+mn-ea"/>
            </a:endParaRPr>
          </a:p>
        </p:txBody>
      </p:sp>
    </p:spTree>
    <p:extLst>
      <p:ext uri="{BB962C8B-B14F-4D97-AF65-F5344CB8AC3E}">
        <p14:creationId xmlns:p14="http://schemas.microsoft.com/office/powerpoint/2010/main" val="47449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altLang="ja-JP" sz="3600" dirty="0">
                <a:latin typeface="Arial Black" panose="020B0A04020102020204" pitchFamily="34" charset="0"/>
              </a:rPr>
              <a:t>What is a “terroir”?</a:t>
            </a:r>
            <a:endParaRPr lang="en-US" sz="3600" dirty="0">
              <a:latin typeface="Arial Black" panose="020B0A04020102020204" pitchFamily="34" charset="0"/>
            </a:endParaRPr>
          </a:p>
        </p:txBody>
      </p:sp>
      <p:pic>
        <p:nvPicPr>
          <p:cNvPr id="2" name="図 1">
            <a:extLst>
              <a:ext uri="{FF2B5EF4-FFF2-40B4-BE49-F238E27FC236}">
                <a16:creationId xmlns:a16="http://schemas.microsoft.com/office/drawing/2014/main" id="{9984E7C8-AB8C-5581-07C4-4BEDE78139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5" name="コンテンツ プレースホルダー 4">
            <a:extLst>
              <a:ext uri="{FF2B5EF4-FFF2-40B4-BE49-F238E27FC236}">
                <a16:creationId xmlns:a16="http://schemas.microsoft.com/office/drawing/2014/main" id="{3FCFE7E9-9651-6C05-142E-119FC372A0C9}"/>
              </a:ext>
            </a:extLst>
          </p:cNvPr>
          <p:cNvSpPr>
            <a:spLocks noGrp="1"/>
          </p:cNvSpPr>
          <p:nvPr>
            <p:ph idx="1"/>
          </p:nvPr>
        </p:nvSpPr>
        <p:spPr>
          <a:xfrm>
            <a:off x="244323" y="1577340"/>
            <a:ext cx="11703354" cy="4607560"/>
          </a:xfrm>
        </p:spPr>
        <p:txBody>
          <a:bodyPr>
            <a:normAutofit/>
          </a:bodyPr>
          <a:lstStyle/>
          <a:p>
            <a:pPr marL="0" indent="0">
              <a:buNone/>
            </a:pPr>
            <a:r>
              <a:rPr lang="en-US" altLang="ja-JP" sz="2800" b="1" dirty="0">
                <a:solidFill>
                  <a:schemeClr val="tx1"/>
                </a:solidFill>
                <a:cs typeface="Arial" panose="020B0604020202020204" pitchFamily="34" charset="0"/>
              </a:rPr>
              <a:t>The following is quoted from the Cambridge Dictionary:</a:t>
            </a:r>
            <a:endParaRPr lang="en-US" altLang="ja-JP" sz="2800" dirty="0">
              <a:solidFill>
                <a:schemeClr val="tx1"/>
              </a:solidFill>
              <a:cs typeface="Arial" panose="020B0604020202020204" pitchFamily="34" charset="0"/>
            </a:endParaRPr>
          </a:p>
          <a:p>
            <a:pPr marL="0" indent="0">
              <a:buNone/>
            </a:pPr>
            <a:endParaRPr lang="en-US" altLang="ja-JP" sz="2800" dirty="0">
              <a:solidFill>
                <a:schemeClr val="tx1"/>
              </a:solidFill>
              <a:cs typeface="Arial" panose="020B0604020202020204" pitchFamily="34" charset="0"/>
            </a:endParaRPr>
          </a:p>
          <a:p>
            <a:pPr marL="514350" indent="-514350">
              <a:buFont typeface="+mj-lt"/>
              <a:buAutoNum type="romanUcPeriod"/>
            </a:pPr>
            <a:r>
              <a:rPr lang="en-US" altLang="ja-JP" sz="2800" dirty="0">
                <a:solidFill>
                  <a:schemeClr val="tx1"/>
                </a:solidFill>
                <a:cs typeface="Arial" panose="020B0604020202020204" pitchFamily="34" charset="0"/>
              </a:rPr>
              <a:t>The special character that a wine is thought to get from the particular place where the grapes were grown to make it </a:t>
            </a:r>
          </a:p>
          <a:p>
            <a:pPr marL="514350" indent="-514350">
              <a:buFont typeface="+mj-lt"/>
              <a:buAutoNum type="romanUcPeriod"/>
            </a:pPr>
            <a:endParaRPr lang="en-US" altLang="ja-JP" sz="2800" dirty="0">
              <a:solidFill>
                <a:schemeClr val="tx1"/>
              </a:solidFill>
              <a:cs typeface="Arial" panose="020B0604020202020204" pitchFamily="34" charset="0"/>
            </a:endParaRPr>
          </a:p>
          <a:p>
            <a:pPr marL="514350" indent="-514350">
              <a:buFont typeface="+mj-lt"/>
              <a:buAutoNum type="romanUcPeriod"/>
            </a:pPr>
            <a:r>
              <a:rPr lang="en-US" altLang="ja-JP" sz="2800" dirty="0">
                <a:solidFill>
                  <a:schemeClr val="tx1"/>
                </a:solidFill>
                <a:cs typeface="Arial" panose="020B0604020202020204" pitchFamily="34" charset="0"/>
              </a:rPr>
              <a:t>The particular environment in which the grapes for a wine were grown, which give the wine a special character </a:t>
            </a:r>
          </a:p>
          <a:p>
            <a:endParaRPr lang="ja-JP" altLang="en-US" sz="2800"/>
          </a:p>
        </p:txBody>
      </p:sp>
      <p:sp>
        <p:nvSpPr>
          <p:cNvPr id="3" name="四角形: 角を丸くする 2">
            <a:extLst>
              <a:ext uri="{FF2B5EF4-FFF2-40B4-BE49-F238E27FC236}">
                <a16:creationId xmlns:a16="http://schemas.microsoft.com/office/drawing/2014/main" id="{13002C66-7B7F-56AC-5A50-115233F8A649}"/>
              </a:ext>
            </a:extLst>
          </p:cNvPr>
          <p:cNvSpPr/>
          <p:nvPr/>
        </p:nvSpPr>
        <p:spPr>
          <a:xfrm>
            <a:off x="244323" y="2562860"/>
            <a:ext cx="11452377" cy="982980"/>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Arial" panose="020B0604020202020204" pitchFamily="34" charset="0"/>
            </a:endParaRPr>
          </a:p>
        </p:txBody>
      </p:sp>
    </p:spTree>
    <p:extLst>
      <p:ext uri="{BB962C8B-B14F-4D97-AF65-F5344CB8AC3E}">
        <p14:creationId xmlns:p14="http://schemas.microsoft.com/office/powerpoint/2010/main" val="1844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矢印: 下カーブ 11">
            <a:extLst>
              <a:ext uri="{FF2B5EF4-FFF2-40B4-BE49-F238E27FC236}">
                <a16:creationId xmlns:a16="http://schemas.microsoft.com/office/drawing/2014/main" id="{23ADFE1E-EAAD-4039-9C13-6D3CA36DD121}"/>
              </a:ext>
            </a:extLst>
          </p:cNvPr>
          <p:cNvSpPr/>
          <p:nvPr/>
        </p:nvSpPr>
        <p:spPr>
          <a:xfrm>
            <a:off x="3669030" y="2207309"/>
            <a:ext cx="5154930" cy="112827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ndParaRPr>
          </a:p>
        </p:txBody>
      </p:sp>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altLang="ja-JP" sz="3600" dirty="0">
                <a:latin typeface="Arial Black" panose="020B0A04020102020204" pitchFamily="34" charset="0"/>
              </a:rPr>
              <a:t>The “terroir” effect of wine grapes</a:t>
            </a:r>
            <a:endParaRPr lang="en-US" sz="3600" dirty="0">
              <a:latin typeface="Arial Black" panose="020B0A04020102020204" pitchFamily="34" charset="0"/>
            </a:endParaRPr>
          </a:p>
        </p:txBody>
      </p:sp>
      <p:pic>
        <p:nvPicPr>
          <p:cNvPr id="6" name="コンテンツ プレースホルダー 5" descr="草が生えている木&#10;&#10;中程度の精度で自動的に生成された説明">
            <a:extLst>
              <a:ext uri="{FF2B5EF4-FFF2-40B4-BE49-F238E27FC236}">
                <a16:creationId xmlns:a16="http://schemas.microsoft.com/office/drawing/2014/main" id="{6DE94274-258B-01CF-2397-998A62F1175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54385" y="2307789"/>
            <a:ext cx="2869025" cy="3484539"/>
          </a:xfrm>
          <a:prstGeom prst="rect">
            <a:avLst/>
          </a:prstGeom>
          <a:ln>
            <a:noFill/>
          </a:ln>
          <a:effectLst>
            <a:softEdge rad="112500"/>
          </a:effectLst>
        </p:spPr>
      </p:pic>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7" name="テキスト ボックス 6">
            <a:extLst>
              <a:ext uri="{FF2B5EF4-FFF2-40B4-BE49-F238E27FC236}">
                <a16:creationId xmlns:a16="http://schemas.microsoft.com/office/drawing/2014/main" id="{CB8DC218-4928-24AF-5F3D-94F1145E2DA1}"/>
              </a:ext>
            </a:extLst>
          </p:cNvPr>
          <p:cNvSpPr txBox="1"/>
          <p:nvPr/>
        </p:nvSpPr>
        <p:spPr>
          <a:xfrm>
            <a:off x="495300" y="1188465"/>
            <a:ext cx="11122797" cy="867930"/>
          </a:xfrm>
          <a:prstGeom prst="rect">
            <a:avLst/>
          </a:prstGeom>
          <a:noFill/>
        </p:spPr>
        <p:txBody>
          <a:bodyPr wrap="square" lIns="91440" tIns="45720" rIns="91440" bIns="45720" anchor="t">
            <a:spAutoFit/>
          </a:bodyPr>
          <a:lstStyle/>
          <a:p>
            <a:pPr defTabSz="914400">
              <a:lnSpc>
                <a:spcPct val="90000"/>
              </a:lnSpc>
              <a:spcBef>
                <a:spcPts val="1000"/>
              </a:spcBef>
              <a:buClr>
                <a:srgbClr val="CD9700"/>
              </a:buClr>
              <a:defRPr/>
            </a:pPr>
            <a:r>
              <a:rPr kumimoji="1" lang="en-US" altLang="ja-JP" sz="2800" i="0" u="none" strike="noStrike" kern="1200" cap="none" spc="0" normalizeH="0" baseline="0" noProof="0" dirty="0">
                <a:ln>
                  <a:noFill/>
                </a:ln>
                <a:uLnTx/>
                <a:uFillTx/>
                <a:latin typeface="Arial" panose="020B0604020202020204" pitchFamily="34" charset="0"/>
                <a:cs typeface="Arial" panose="020B0604020202020204" pitchFamily="34" charset="0"/>
              </a:rPr>
              <a:t>In </a:t>
            </a:r>
            <a:r>
              <a:rPr kumimoji="1" lang="en-US" altLang="ja-JP" sz="2800" dirty="0">
                <a:latin typeface="Arial" panose="020B0604020202020204" pitchFamily="34" charset="0"/>
                <a:cs typeface="Arial" panose="020B0604020202020204" pitchFamily="34" charset="0"/>
              </a:rPr>
              <a:t>the wine industry</a:t>
            </a:r>
            <a:r>
              <a:rPr kumimoji="1" lang="en-US" altLang="ja-JP" sz="2800" i="0" u="none" strike="noStrike" kern="1200" cap="none" spc="0" normalizeH="0" baseline="0" noProof="0" dirty="0">
                <a:ln>
                  <a:noFill/>
                </a:ln>
                <a:uLnTx/>
                <a:uFillTx/>
                <a:latin typeface="Arial" panose="020B0604020202020204" pitchFamily="34" charset="0"/>
                <a:cs typeface="Arial" panose="020B0604020202020204" pitchFamily="34" charset="0"/>
              </a:rPr>
              <a:t>, the terroir is </a:t>
            </a:r>
            <a:r>
              <a:rPr kumimoji="1" lang="en-US" altLang="ja-JP" sz="2800" dirty="0">
                <a:latin typeface="Arial" panose="020B0604020202020204" pitchFamily="34" charset="0"/>
                <a:cs typeface="Arial" panose="020B0604020202020204" pitchFamily="34" charset="0"/>
              </a:rPr>
              <a:t>one of the most</a:t>
            </a:r>
            <a:r>
              <a:rPr kumimoji="1" lang="en-US" altLang="ja-JP" sz="2800" i="0" u="none" strike="noStrike" kern="1200" cap="none" spc="0" normalizeH="0" baseline="0" noProof="0" dirty="0">
                <a:ln>
                  <a:noFill/>
                </a:ln>
                <a:uLnTx/>
                <a:uFillTx/>
                <a:latin typeface="Arial" panose="020B0604020202020204" pitchFamily="34" charset="0"/>
                <a:cs typeface="Arial" panose="020B0604020202020204" pitchFamily="34" charset="0"/>
              </a:rPr>
              <a:t> important </a:t>
            </a:r>
            <a:r>
              <a:rPr kumimoji="1" lang="en-US" altLang="ja-JP" sz="2800" dirty="0">
                <a:latin typeface="Arial" panose="020B0604020202020204" pitchFamily="34" charset="0"/>
                <a:cs typeface="Arial" panose="020B0604020202020204" pitchFamily="34" charset="0"/>
              </a:rPr>
              <a:t>factors</a:t>
            </a:r>
            <a:r>
              <a:rPr kumimoji="1" lang="en-US" altLang="ja-JP" sz="2800" i="0" u="none" strike="noStrike" kern="1200" cap="none" spc="0" normalizeH="0" baseline="0" noProof="0" dirty="0">
                <a:ln>
                  <a:noFill/>
                </a:ln>
                <a:uLnTx/>
                <a:uFillTx/>
                <a:latin typeface="Arial" panose="020B0604020202020204" pitchFamily="34" charset="0"/>
                <a:cs typeface="Arial" panose="020B0604020202020204" pitchFamily="34" charset="0"/>
              </a:rPr>
              <a:t> for</a:t>
            </a:r>
            <a:r>
              <a:rPr kumimoji="1" lang="en-US" altLang="ja-JP" sz="2800" dirty="0">
                <a:latin typeface="Arial" panose="020B0604020202020204" pitchFamily="34" charset="0"/>
                <a:cs typeface="Arial" panose="020B0604020202020204" pitchFamily="34" charset="0"/>
              </a:rPr>
              <a:t> </a:t>
            </a:r>
            <a:r>
              <a:rPr kumimoji="1" lang="en-US" sz="2800" dirty="0">
                <a:latin typeface="Arial" panose="020B0604020202020204" pitchFamily="34" charset="0"/>
                <a:ea typeface="Arial Unicode MS" panose="020B0604020202020204" pitchFamily="50" charset="-128"/>
                <a:cs typeface="Arial" panose="020B0604020202020204" pitchFamily="34" charset="0"/>
              </a:rPr>
              <a:t>winemakers</a:t>
            </a:r>
            <a:r>
              <a:rPr kumimoji="1" lang="en-US" altLang="ja-JP" sz="2800" dirty="0">
                <a:latin typeface="Arial" panose="020B0604020202020204" pitchFamily="34" charset="0"/>
                <a:cs typeface="Arial" panose="020B0604020202020204" pitchFamily="34" charset="0"/>
              </a:rPr>
              <a:t> </a:t>
            </a:r>
            <a:r>
              <a:rPr kumimoji="1" lang="en-US" altLang="ja-JP" sz="2800" i="0" u="none" strike="noStrike" kern="1200" cap="none" spc="0" normalizeH="0" baseline="0" noProof="0" dirty="0">
                <a:ln>
                  <a:noFill/>
                </a:ln>
                <a:uLnTx/>
                <a:uFillTx/>
                <a:latin typeface="Arial" panose="020B0604020202020204" pitchFamily="34" charset="0"/>
                <a:cs typeface="Arial" panose="020B0604020202020204" pitchFamily="34" charset="0"/>
              </a:rPr>
              <a:t>and </a:t>
            </a:r>
            <a:r>
              <a:rPr kumimoji="1" lang="en-US" sz="2800" dirty="0">
                <a:latin typeface="Arial" panose="020B0604020202020204" pitchFamily="34" charset="0"/>
                <a:ea typeface="Arial Unicode MS" panose="020B0604020202020204" pitchFamily="50" charset="-128"/>
                <a:cs typeface="Arial" panose="020B0604020202020204" pitchFamily="34" charset="0"/>
              </a:rPr>
              <a:t>consumers</a:t>
            </a:r>
            <a:r>
              <a:rPr kumimoji="1" lang="en-US" altLang="ja-JP" sz="2800" i="0" u="none" strike="noStrike" kern="1200" cap="none" spc="0" normalizeH="0" baseline="0" noProof="0" dirty="0">
                <a:ln>
                  <a:noFill/>
                </a:ln>
                <a:uLnTx/>
                <a:uFillTx/>
                <a:latin typeface="Arial" panose="020B0604020202020204" pitchFamily="34" charset="0"/>
                <a:cs typeface="Arial" panose="020B0604020202020204" pitchFamily="34" charset="0"/>
              </a:rPr>
              <a:t>.</a:t>
            </a:r>
          </a:p>
        </p:txBody>
      </p:sp>
      <p:sp>
        <p:nvSpPr>
          <p:cNvPr id="13" name="楕円 12">
            <a:extLst>
              <a:ext uri="{FF2B5EF4-FFF2-40B4-BE49-F238E27FC236}">
                <a16:creationId xmlns:a16="http://schemas.microsoft.com/office/drawing/2014/main" id="{3044A3BD-CAE0-6E19-CFAB-A947A4171828}"/>
              </a:ext>
            </a:extLst>
          </p:cNvPr>
          <p:cNvSpPr/>
          <p:nvPr/>
        </p:nvSpPr>
        <p:spPr>
          <a:xfrm>
            <a:off x="5557836" y="4844112"/>
            <a:ext cx="1800226" cy="774967"/>
          </a:xfrm>
          <a:prstGeom prst="ellipse">
            <a:avLst/>
          </a:prstGeom>
          <a:solidFill>
            <a:schemeClr val="accent1">
              <a:lumMod val="75000"/>
              <a:alpha val="69000"/>
            </a:schemeClr>
          </a:solidFill>
          <a:ln>
            <a:noFill/>
            <a:extLst>
              <a:ext uri="{C807C97D-BFC1-408E-A445-0C87EB9F89A2}">
                <ask:lineSketchStyleProps xmlns:ask="http://schemas.microsoft.com/office/drawing/2018/sketchyshapes" sd="1219033472">
                  <a:custGeom>
                    <a:avLst/>
                    <a:gdLst>
                      <a:gd name="connsiteX0" fmla="*/ 0 w 1794510"/>
                      <a:gd name="connsiteY0" fmla="*/ 387484 h 774967"/>
                      <a:gd name="connsiteX1" fmla="*/ 897255 w 1794510"/>
                      <a:gd name="connsiteY1" fmla="*/ 0 h 774967"/>
                      <a:gd name="connsiteX2" fmla="*/ 1794510 w 1794510"/>
                      <a:gd name="connsiteY2" fmla="*/ 387484 h 774967"/>
                      <a:gd name="connsiteX3" fmla="*/ 897255 w 1794510"/>
                      <a:gd name="connsiteY3" fmla="*/ 774968 h 774967"/>
                      <a:gd name="connsiteX4" fmla="*/ 0 w 1794510"/>
                      <a:gd name="connsiteY4" fmla="*/ 387484 h 77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510" h="774967" fill="none" extrusionOk="0">
                        <a:moveTo>
                          <a:pt x="0" y="387484"/>
                        </a:moveTo>
                        <a:cubicBezTo>
                          <a:pt x="60031" y="180603"/>
                          <a:pt x="408106" y="-13153"/>
                          <a:pt x="897255" y="0"/>
                        </a:cubicBezTo>
                        <a:cubicBezTo>
                          <a:pt x="1356463" y="-5564"/>
                          <a:pt x="1774555" y="192269"/>
                          <a:pt x="1794510" y="387484"/>
                        </a:cubicBezTo>
                        <a:cubicBezTo>
                          <a:pt x="1791584" y="573586"/>
                          <a:pt x="1350266" y="834071"/>
                          <a:pt x="897255" y="774968"/>
                        </a:cubicBezTo>
                        <a:cubicBezTo>
                          <a:pt x="424782" y="787882"/>
                          <a:pt x="14177" y="604895"/>
                          <a:pt x="0" y="387484"/>
                        </a:cubicBezTo>
                        <a:close/>
                      </a:path>
                      <a:path w="1794510" h="774967" stroke="0" extrusionOk="0">
                        <a:moveTo>
                          <a:pt x="0" y="387484"/>
                        </a:moveTo>
                        <a:cubicBezTo>
                          <a:pt x="-10430" y="167049"/>
                          <a:pt x="325234" y="28704"/>
                          <a:pt x="897255" y="0"/>
                        </a:cubicBezTo>
                        <a:cubicBezTo>
                          <a:pt x="1403289" y="2209"/>
                          <a:pt x="1770332" y="174251"/>
                          <a:pt x="1794510" y="387484"/>
                        </a:cubicBezTo>
                        <a:cubicBezTo>
                          <a:pt x="1761632" y="633593"/>
                          <a:pt x="1382061" y="834296"/>
                          <a:pt x="897255" y="774968"/>
                        </a:cubicBezTo>
                        <a:cubicBezTo>
                          <a:pt x="366488" y="755695"/>
                          <a:pt x="7084" y="604871"/>
                          <a:pt x="0" y="387484"/>
                        </a:cubicBezTo>
                        <a:close/>
                      </a:path>
                    </a:pathLst>
                  </a:custGeom>
                  <ask:type>
                    <ask:lineSketchNone/>
                  </ask:type>
                </ask:lineSketchStyleProps>
              </a:ext>
            </a:extLst>
          </a:ln>
          <a:effectLst>
            <a:glow rad="228600">
              <a:schemeClr val="accent1">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mn-ea"/>
              </a:rPr>
              <a:t>SOIL</a:t>
            </a:r>
            <a:endParaRPr kumimoji="1" lang="ja-JP" altLang="en-US" sz="2400" b="1">
              <a:latin typeface="+mn-ea"/>
            </a:endParaRPr>
          </a:p>
        </p:txBody>
      </p:sp>
      <p:sp>
        <p:nvSpPr>
          <p:cNvPr id="14" name="楕円 13">
            <a:extLst>
              <a:ext uri="{FF2B5EF4-FFF2-40B4-BE49-F238E27FC236}">
                <a16:creationId xmlns:a16="http://schemas.microsoft.com/office/drawing/2014/main" id="{4BEE02F7-5386-FB55-C534-D81C405FF10F}"/>
              </a:ext>
            </a:extLst>
          </p:cNvPr>
          <p:cNvSpPr/>
          <p:nvPr/>
        </p:nvSpPr>
        <p:spPr>
          <a:xfrm>
            <a:off x="5198746" y="2638617"/>
            <a:ext cx="2518408" cy="774967"/>
          </a:xfrm>
          <a:prstGeom prst="ellipse">
            <a:avLst/>
          </a:prstGeom>
          <a:solidFill>
            <a:srgbClr val="00B0F0">
              <a:alpha val="69000"/>
            </a:srgbClr>
          </a:solidFill>
          <a:ln>
            <a:noFill/>
            <a:extLst>
              <a:ext uri="{C807C97D-BFC1-408E-A445-0C87EB9F89A2}">
                <ask:lineSketchStyleProps xmlns:ask="http://schemas.microsoft.com/office/drawing/2018/sketchyshapes" sd="1219033472">
                  <a:custGeom>
                    <a:avLst/>
                    <a:gdLst>
                      <a:gd name="connsiteX0" fmla="*/ 0 w 1794510"/>
                      <a:gd name="connsiteY0" fmla="*/ 387484 h 774967"/>
                      <a:gd name="connsiteX1" fmla="*/ 897255 w 1794510"/>
                      <a:gd name="connsiteY1" fmla="*/ 0 h 774967"/>
                      <a:gd name="connsiteX2" fmla="*/ 1794510 w 1794510"/>
                      <a:gd name="connsiteY2" fmla="*/ 387484 h 774967"/>
                      <a:gd name="connsiteX3" fmla="*/ 897255 w 1794510"/>
                      <a:gd name="connsiteY3" fmla="*/ 774968 h 774967"/>
                      <a:gd name="connsiteX4" fmla="*/ 0 w 1794510"/>
                      <a:gd name="connsiteY4" fmla="*/ 387484 h 77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510" h="774967" fill="none" extrusionOk="0">
                        <a:moveTo>
                          <a:pt x="0" y="387484"/>
                        </a:moveTo>
                        <a:cubicBezTo>
                          <a:pt x="60031" y="180603"/>
                          <a:pt x="408106" y="-13153"/>
                          <a:pt x="897255" y="0"/>
                        </a:cubicBezTo>
                        <a:cubicBezTo>
                          <a:pt x="1356463" y="-5564"/>
                          <a:pt x="1774555" y="192269"/>
                          <a:pt x="1794510" y="387484"/>
                        </a:cubicBezTo>
                        <a:cubicBezTo>
                          <a:pt x="1791584" y="573586"/>
                          <a:pt x="1350266" y="834071"/>
                          <a:pt x="897255" y="774968"/>
                        </a:cubicBezTo>
                        <a:cubicBezTo>
                          <a:pt x="424782" y="787882"/>
                          <a:pt x="14177" y="604895"/>
                          <a:pt x="0" y="387484"/>
                        </a:cubicBezTo>
                        <a:close/>
                      </a:path>
                      <a:path w="1794510" h="774967" stroke="0" extrusionOk="0">
                        <a:moveTo>
                          <a:pt x="0" y="387484"/>
                        </a:moveTo>
                        <a:cubicBezTo>
                          <a:pt x="-10430" y="167049"/>
                          <a:pt x="325234" y="28704"/>
                          <a:pt x="897255" y="0"/>
                        </a:cubicBezTo>
                        <a:cubicBezTo>
                          <a:pt x="1403289" y="2209"/>
                          <a:pt x="1770332" y="174251"/>
                          <a:pt x="1794510" y="387484"/>
                        </a:cubicBezTo>
                        <a:cubicBezTo>
                          <a:pt x="1761632" y="633593"/>
                          <a:pt x="1382061" y="834296"/>
                          <a:pt x="897255" y="774968"/>
                        </a:cubicBezTo>
                        <a:cubicBezTo>
                          <a:pt x="366488" y="755695"/>
                          <a:pt x="7084" y="604871"/>
                          <a:pt x="0" y="387484"/>
                        </a:cubicBezTo>
                        <a:close/>
                      </a:path>
                    </a:pathLst>
                  </a:custGeom>
                  <ask:type>
                    <ask:lineSketchNone/>
                  </ask:type>
                </ask:lineSketchStyleProps>
              </a:ext>
            </a:extLst>
          </a:ln>
          <a:effectLst>
            <a:glow rad="228600">
              <a:srgbClr val="00B0F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mn-ea"/>
              </a:rPr>
              <a:t>CLIMATE</a:t>
            </a:r>
            <a:endParaRPr kumimoji="1" lang="ja-JP" altLang="en-US" sz="2400" b="1">
              <a:latin typeface="+mn-ea"/>
            </a:endParaRPr>
          </a:p>
        </p:txBody>
      </p:sp>
      <p:sp>
        <p:nvSpPr>
          <p:cNvPr id="15" name="楕円 14">
            <a:extLst>
              <a:ext uri="{FF2B5EF4-FFF2-40B4-BE49-F238E27FC236}">
                <a16:creationId xmlns:a16="http://schemas.microsoft.com/office/drawing/2014/main" id="{39D6B42A-9375-683C-F44E-8AA41F77F115}"/>
              </a:ext>
            </a:extLst>
          </p:cNvPr>
          <p:cNvSpPr/>
          <p:nvPr/>
        </p:nvSpPr>
        <p:spPr>
          <a:xfrm>
            <a:off x="4683442" y="3766028"/>
            <a:ext cx="3549015" cy="774967"/>
          </a:xfrm>
          <a:prstGeom prst="ellipse">
            <a:avLst/>
          </a:prstGeom>
          <a:solidFill>
            <a:srgbClr val="92D050">
              <a:alpha val="69000"/>
            </a:srgbClr>
          </a:solidFill>
          <a:ln>
            <a:noFill/>
            <a:extLst>
              <a:ext uri="{C807C97D-BFC1-408E-A445-0C87EB9F89A2}">
                <ask:lineSketchStyleProps xmlns:ask="http://schemas.microsoft.com/office/drawing/2018/sketchyshapes" sd="1219033472">
                  <a:custGeom>
                    <a:avLst/>
                    <a:gdLst>
                      <a:gd name="connsiteX0" fmla="*/ 0 w 1794510"/>
                      <a:gd name="connsiteY0" fmla="*/ 387484 h 774967"/>
                      <a:gd name="connsiteX1" fmla="*/ 897255 w 1794510"/>
                      <a:gd name="connsiteY1" fmla="*/ 0 h 774967"/>
                      <a:gd name="connsiteX2" fmla="*/ 1794510 w 1794510"/>
                      <a:gd name="connsiteY2" fmla="*/ 387484 h 774967"/>
                      <a:gd name="connsiteX3" fmla="*/ 897255 w 1794510"/>
                      <a:gd name="connsiteY3" fmla="*/ 774968 h 774967"/>
                      <a:gd name="connsiteX4" fmla="*/ 0 w 1794510"/>
                      <a:gd name="connsiteY4" fmla="*/ 387484 h 77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510" h="774967" fill="none" extrusionOk="0">
                        <a:moveTo>
                          <a:pt x="0" y="387484"/>
                        </a:moveTo>
                        <a:cubicBezTo>
                          <a:pt x="60031" y="180603"/>
                          <a:pt x="408106" y="-13153"/>
                          <a:pt x="897255" y="0"/>
                        </a:cubicBezTo>
                        <a:cubicBezTo>
                          <a:pt x="1356463" y="-5564"/>
                          <a:pt x="1774555" y="192269"/>
                          <a:pt x="1794510" y="387484"/>
                        </a:cubicBezTo>
                        <a:cubicBezTo>
                          <a:pt x="1791584" y="573586"/>
                          <a:pt x="1350266" y="834071"/>
                          <a:pt x="897255" y="774968"/>
                        </a:cubicBezTo>
                        <a:cubicBezTo>
                          <a:pt x="424782" y="787882"/>
                          <a:pt x="14177" y="604895"/>
                          <a:pt x="0" y="387484"/>
                        </a:cubicBezTo>
                        <a:close/>
                      </a:path>
                      <a:path w="1794510" h="774967" stroke="0" extrusionOk="0">
                        <a:moveTo>
                          <a:pt x="0" y="387484"/>
                        </a:moveTo>
                        <a:cubicBezTo>
                          <a:pt x="-10430" y="167049"/>
                          <a:pt x="325234" y="28704"/>
                          <a:pt x="897255" y="0"/>
                        </a:cubicBezTo>
                        <a:cubicBezTo>
                          <a:pt x="1403289" y="2209"/>
                          <a:pt x="1770332" y="174251"/>
                          <a:pt x="1794510" y="387484"/>
                        </a:cubicBezTo>
                        <a:cubicBezTo>
                          <a:pt x="1761632" y="633593"/>
                          <a:pt x="1382061" y="834296"/>
                          <a:pt x="897255" y="774968"/>
                        </a:cubicBezTo>
                        <a:cubicBezTo>
                          <a:pt x="366488" y="755695"/>
                          <a:pt x="7084" y="604871"/>
                          <a:pt x="0" y="387484"/>
                        </a:cubicBezTo>
                        <a:close/>
                      </a:path>
                    </a:pathLst>
                  </a:custGeom>
                  <ask:type>
                    <ask:lineSketchNone/>
                  </ask:type>
                </ask:lineSketchStyleProps>
              </a:ext>
            </a:extLst>
          </a:ln>
          <a:effectLst>
            <a:glow rad="2286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latin typeface="+mn-ea"/>
              </a:rPr>
              <a:t>CULTIVATION</a:t>
            </a:r>
            <a:endParaRPr kumimoji="1" lang="ja-JP" altLang="en-US" sz="2400" b="1">
              <a:latin typeface="+mn-ea"/>
            </a:endParaRPr>
          </a:p>
        </p:txBody>
      </p:sp>
      <p:pic>
        <p:nvPicPr>
          <p:cNvPr id="1028" name="Picture 4" descr="赤ワインにも甘口はある？！甘口の赤ワインの選び方">
            <a:extLst>
              <a:ext uri="{FF2B5EF4-FFF2-40B4-BE49-F238E27FC236}">
                <a16:creationId xmlns:a16="http://schemas.microsoft.com/office/drawing/2014/main" id="{BB3CF2B8-6CC9-0283-67EC-EE7E0D3705F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362900" y="3335586"/>
            <a:ext cx="3425240" cy="22834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4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a:bodyPr>
          <a:lstStyle/>
          <a:p>
            <a:r>
              <a:rPr lang="en-US" sz="3600" dirty="0">
                <a:latin typeface="Arial Black" panose="020B0A04020102020204" pitchFamily="34" charset="0"/>
              </a:rPr>
              <a:t>The “terroir” effect of hops</a:t>
            </a:r>
          </a:p>
        </p:txBody>
      </p:sp>
      <p:sp>
        <p:nvSpPr>
          <p:cNvPr id="5" name="Rectangle 6">
            <a:extLst>
              <a:ext uri="{FF2B5EF4-FFF2-40B4-BE49-F238E27FC236}">
                <a16:creationId xmlns:a16="http://schemas.microsoft.com/office/drawing/2014/main" id="{2E15FF77-0999-4BA2-924F-FD0CE5C4DF86}"/>
              </a:ext>
            </a:extLst>
          </p:cNvPr>
          <p:cNvSpPr>
            <a:spLocks noChangeArrowheads="1"/>
          </p:cNvSpPr>
          <p:nvPr/>
        </p:nvSpPr>
        <p:spPr bwMode="auto">
          <a:xfrm>
            <a:off x="2772422" y="3977804"/>
            <a:ext cx="2197505" cy="1419425"/>
          </a:xfrm>
          <a:prstGeom prst="rect">
            <a:avLst/>
          </a:prstGeom>
          <a:noFill/>
          <a:ln w="63500" algn="ctr">
            <a:solidFill>
              <a:schemeClr val="bg1"/>
            </a:solidFill>
            <a:miter lim="800000"/>
            <a:headEnd/>
            <a:tailEnd/>
          </a:ln>
          <a:effec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panose="020B0604020202020204" pitchFamily="34" charset="0"/>
              <a:ea typeface="Arial Unicode MS" panose="020B0604020202020204" pitchFamily="50" charset="-128"/>
              <a:cs typeface="+mn-cs"/>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grpSp>
        <p:nvGrpSpPr>
          <p:cNvPr id="13" name="グループ化 12">
            <a:extLst>
              <a:ext uri="{FF2B5EF4-FFF2-40B4-BE49-F238E27FC236}">
                <a16:creationId xmlns:a16="http://schemas.microsoft.com/office/drawing/2014/main" id="{5E723CAD-1E21-0C20-5220-43C34F1FE70C}"/>
              </a:ext>
            </a:extLst>
          </p:cNvPr>
          <p:cNvGrpSpPr/>
          <p:nvPr/>
        </p:nvGrpSpPr>
        <p:grpSpPr>
          <a:xfrm>
            <a:off x="797155" y="2041451"/>
            <a:ext cx="11660767" cy="4008473"/>
            <a:chOff x="888600" y="3393113"/>
            <a:chExt cx="11671664" cy="3637901"/>
          </a:xfrm>
        </p:grpSpPr>
        <p:sp>
          <p:nvSpPr>
            <p:cNvPr id="8" name="矢印: 下カーブ 7">
              <a:extLst>
                <a:ext uri="{FF2B5EF4-FFF2-40B4-BE49-F238E27FC236}">
                  <a16:creationId xmlns:a16="http://schemas.microsoft.com/office/drawing/2014/main" id="{7AC06E59-7F65-3ECB-259E-97173F402EC5}"/>
                </a:ext>
              </a:extLst>
            </p:cNvPr>
            <p:cNvSpPr/>
            <p:nvPr/>
          </p:nvSpPr>
          <p:spPr>
            <a:xfrm>
              <a:off x="4565073" y="3958290"/>
              <a:ext cx="4859094" cy="11367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Arial" panose="020B0604020202020204" pitchFamily="34" charset="0"/>
              </a:endParaRPr>
            </a:p>
          </p:txBody>
        </p:sp>
        <p:pic>
          <p:nvPicPr>
            <p:cNvPr id="3" name="Picture 2">
              <a:extLst>
                <a:ext uri="{FF2B5EF4-FFF2-40B4-BE49-F238E27FC236}">
                  <a16:creationId xmlns:a16="http://schemas.microsoft.com/office/drawing/2014/main" id="{75120AD1-1A42-7DDC-DF74-87018815FEEC}"/>
                </a:ext>
              </a:extLst>
            </p:cNvPr>
            <p:cNvPicPr>
              <a:picLocks noChangeAspect="1" noChangeArrowheads="1"/>
            </p:cNvPicPr>
            <p:nvPr/>
          </p:nvPicPr>
          <p:blipFill>
            <a:blip r:embed="rId4"/>
            <a:srcRect/>
            <a:stretch>
              <a:fillRect/>
            </a:stretch>
          </p:blipFill>
          <p:spPr bwMode="auto">
            <a:xfrm>
              <a:off x="7162102" y="5032505"/>
              <a:ext cx="2666760" cy="1998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4" name="図 3">
              <a:extLst>
                <a:ext uri="{FF2B5EF4-FFF2-40B4-BE49-F238E27FC236}">
                  <a16:creationId xmlns:a16="http://schemas.microsoft.com/office/drawing/2014/main" id="{6E980EC3-D557-C736-7632-58D9B73E00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573075" y="4233333"/>
              <a:ext cx="3987189" cy="2660203"/>
            </a:xfrm>
            <a:prstGeom prst="rect">
              <a:avLst/>
            </a:prstGeom>
          </p:spPr>
        </p:pic>
        <p:pic>
          <p:nvPicPr>
            <p:cNvPr id="7" name="図 6" descr="森の中の木&#10;&#10;自動的に生成された説明">
              <a:extLst>
                <a:ext uri="{FF2B5EF4-FFF2-40B4-BE49-F238E27FC236}">
                  <a16:creationId xmlns:a16="http://schemas.microsoft.com/office/drawing/2014/main" id="{747658D7-08ED-FB83-24D9-E78D58F9B1E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88600" y="3393113"/>
              <a:ext cx="4396405" cy="3500424"/>
            </a:xfrm>
            <a:prstGeom prst="rect">
              <a:avLst/>
            </a:prstGeom>
            <a:ln>
              <a:noFill/>
            </a:ln>
            <a:effectLst>
              <a:softEdge rad="112500"/>
            </a:effectLst>
          </p:spPr>
        </p:pic>
        <p:sp>
          <p:nvSpPr>
            <p:cNvPr id="10" name="楕円 9">
              <a:extLst>
                <a:ext uri="{FF2B5EF4-FFF2-40B4-BE49-F238E27FC236}">
                  <a16:creationId xmlns:a16="http://schemas.microsoft.com/office/drawing/2014/main" id="{EC4F79ED-2872-BA90-43C3-17840BF35F7D}"/>
                </a:ext>
              </a:extLst>
            </p:cNvPr>
            <p:cNvSpPr/>
            <p:nvPr/>
          </p:nvSpPr>
          <p:spPr>
            <a:xfrm>
              <a:off x="6309557" y="4355376"/>
              <a:ext cx="1248889" cy="1146517"/>
            </a:xfrm>
            <a:prstGeom prst="ellipse">
              <a:avLst/>
            </a:prstGeom>
            <a:solidFill>
              <a:schemeClr val="tx1">
                <a:lumMod val="75000"/>
                <a:lumOff val="25000"/>
                <a:alpha val="69000"/>
              </a:schemeClr>
            </a:solidFill>
            <a:ln>
              <a:noFill/>
              <a:extLst>
                <a:ext uri="{C807C97D-BFC1-408E-A445-0C87EB9F89A2}">
                  <ask:lineSketchStyleProps xmlns:ask="http://schemas.microsoft.com/office/drawing/2018/sketchyshapes" sd="1219033472">
                    <a:custGeom>
                      <a:avLst/>
                      <a:gdLst>
                        <a:gd name="connsiteX0" fmla="*/ 0 w 1794510"/>
                        <a:gd name="connsiteY0" fmla="*/ 387484 h 774967"/>
                        <a:gd name="connsiteX1" fmla="*/ 897255 w 1794510"/>
                        <a:gd name="connsiteY1" fmla="*/ 0 h 774967"/>
                        <a:gd name="connsiteX2" fmla="*/ 1794510 w 1794510"/>
                        <a:gd name="connsiteY2" fmla="*/ 387484 h 774967"/>
                        <a:gd name="connsiteX3" fmla="*/ 897255 w 1794510"/>
                        <a:gd name="connsiteY3" fmla="*/ 774968 h 774967"/>
                        <a:gd name="connsiteX4" fmla="*/ 0 w 1794510"/>
                        <a:gd name="connsiteY4" fmla="*/ 387484 h 774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510" h="774967" fill="none" extrusionOk="0">
                          <a:moveTo>
                            <a:pt x="0" y="387484"/>
                          </a:moveTo>
                          <a:cubicBezTo>
                            <a:pt x="60031" y="180603"/>
                            <a:pt x="408106" y="-13153"/>
                            <a:pt x="897255" y="0"/>
                          </a:cubicBezTo>
                          <a:cubicBezTo>
                            <a:pt x="1356463" y="-5564"/>
                            <a:pt x="1774555" y="192269"/>
                            <a:pt x="1794510" y="387484"/>
                          </a:cubicBezTo>
                          <a:cubicBezTo>
                            <a:pt x="1791584" y="573586"/>
                            <a:pt x="1350266" y="834071"/>
                            <a:pt x="897255" y="774968"/>
                          </a:cubicBezTo>
                          <a:cubicBezTo>
                            <a:pt x="424782" y="787882"/>
                            <a:pt x="14177" y="604895"/>
                            <a:pt x="0" y="387484"/>
                          </a:cubicBezTo>
                          <a:close/>
                        </a:path>
                        <a:path w="1794510" h="774967" stroke="0" extrusionOk="0">
                          <a:moveTo>
                            <a:pt x="0" y="387484"/>
                          </a:moveTo>
                          <a:cubicBezTo>
                            <a:pt x="-10430" y="167049"/>
                            <a:pt x="325234" y="28704"/>
                            <a:pt x="897255" y="0"/>
                          </a:cubicBezTo>
                          <a:cubicBezTo>
                            <a:pt x="1403289" y="2209"/>
                            <a:pt x="1770332" y="174251"/>
                            <a:pt x="1794510" y="387484"/>
                          </a:cubicBezTo>
                          <a:cubicBezTo>
                            <a:pt x="1761632" y="633593"/>
                            <a:pt x="1382061" y="834296"/>
                            <a:pt x="897255" y="774968"/>
                          </a:cubicBezTo>
                          <a:cubicBezTo>
                            <a:pt x="366488" y="755695"/>
                            <a:pt x="7084" y="604871"/>
                            <a:pt x="0" y="387484"/>
                          </a:cubicBezTo>
                          <a:close/>
                        </a:path>
                      </a:pathLst>
                    </a:custGeom>
                    <ask:type>
                      <ask:lineSketchNone/>
                    </ask:type>
                  </ask:lineSketchStyleProps>
                </a:ext>
              </a:extLst>
            </a:ln>
            <a:effectLst>
              <a:glow rad="228600">
                <a:schemeClr val="tx1">
                  <a:lumMod val="65000"/>
                  <a:lumOff val="3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latin typeface="Arial Black" panose="020B0A04020102020204" pitchFamily="34" charset="0"/>
                </a:rPr>
                <a:t>?</a:t>
              </a:r>
              <a:endParaRPr kumimoji="1" lang="ja-JP" altLang="en-US" sz="4400">
                <a:latin typeface="Arial Black" panose="020B0A04020102020204" pitchFamily="34" charset="0"/>
              </a:endParaRPr>
            </a:p>
          </p:txBody>
        </p:sp>
      </p:grpSp>
      <p:sp>
        <p:nvSpPr>
          <p:cNvPr id="18" name="テキスト ボックス 17">
            <a:extLst>
              <a:ext uri="{FF2B5EF4-FFF2-40B4-BE49-F238E27FC236}">
                <a16:creationId xmlns:a16="http://schemas.microsoft.com/office/drawing/2014/main" id="{374332A1-BE23-5786-9763-05810C780322}"/>
              </a:ext>
            </a:extLst>
          </p:cNvPr>
          <p:cNvSpPr txBox="1"/>
          <p:nvPr/>
        </p:nvSpPr>
        <p:spPr>
          <a:xfrm>
            <a:off x="495300" y="1252489"/>
            <a:ext cx="10186278" cy="523220"/>
          </a:xfrm>
          <a:prstGeom prst="rect">
            <a:avLst/>
          </a:prstGeom>
          <a:noFill/>
        </p:spPr>
        <p:txBody>
          <a:bodyPr wrap="square" lIns="91440" tIns="45720" rIns="91440" bIns="45720" rtlCol="0" anchor="t">
            <a:spAutoFit/>
          </a:bodyPr>
          <a:lstStyle/>
          <a:p>
            <a:r>
              <a:rPr lang="en-US" altLang="ja-JP" sz="2800" dirty="0">
                <a:latin typeface="Arial" panose="020B0604020202020204" pitchFamily="34" charset="0"/>
                <a:ea typeface="Verdana"/>
              </a:rPr>
              <a:t>There is little knowledge of the “terroir” of hops.</a:t>
            </a:r>
          </a:p>
        </p:txBody>
      </p:sp>
    </p:spTree>
    <p:extLst>
      <p:ext uri="{BB962C8B-B14F-4D97-AF65-F5344CB8AC3E}">
        <p14:creationId xmlns:p14="http://schemas.microsoft.com/office/powerpoint/2010/main" val="427858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8E2AD3-BE09-35A5-F0C5-849AAD1D1577}"/>
              </a:ext>
            </a:extLst>
          </p:cNvPr>
          <p:cNvSpPr>
            <a:spLocks noGrp="1"/>
          </p:cNvSpPr>
          <p:nvPr>
            <p:ph type="title"/>
          </p:nvPr>
        </p:nvSpPr>
        <p:spPr/>
        <p:txBody>
          <a:bodyPr/>
          <a:lstStyle/>
          <a:p>
            <a:r>
              <a:rPr kumimoji="1" lang="en-US" altLang="ja-JP" dirty="0">
                <a:latin typeface="Arial Black" panose="020B0A04020102020204" pitchFamily="34" charset="0"/>
              </a:rPr>
              <a:t>Prior reports on the “hop terroir”</a:t>
            </a:r>
            <a:endParaRPr kumimoji="1" lang="ja-JP" altLang="en-US">
              <a:latin typeface="Arial Black" panose="020B0A04020102020204" pitchFamily="34" charset="0"/>
            </a:endParaRPr>
          </a:p>
        </p:txBody>
      </p:sp>
      <p:sp>
        <p:nvSpPr>
          <p:cNvPr id="4" name="スライド番号プレースホルダー 3">
            <a:extLst>
              <a:ext uri="{FF2B5EF4-FFF2-40B4-BE49-F238E27FC236}">
                <a16:creationId xmlns:a16="http://schemas.microsoft.com/office/drawing/2014/main" id="{631FC4C4-AB84-DD0E-F3E8-743F0671BC66}"/>
              </a:ext>
            </a:extLst>
          </p:cNvPr>
          <p:cNvSpPr>
            <a:spLocks noGrp="1"/>
          </p:cNvSpPr>
          <p:nvPr>
            <p:ph type="sldNum" sz="quarter" idx="12"/>
          </p:nvPr>
        </p:nvSpPr>
        <p:spPr/>
        <p:txBody>
          <a:bodyPr/>
          <a:lstStyle/>
          <a:p>
            <a:fld id="{B5915699-0F63-4C61-80D8-C6D5EC39C3C1}" type="slidenum">
              <a:rPr lang="en-US" smtClean="0"/>
              <a:t>8</a:t>
            </a:fld>
            <a:endParaRPr lang="en-US" dirty="0"/>
          </a:p>
        </p:txBody>
      </p:sp>
      <p:graphicFrame>
        <p:nvGraphicFramePr>
          <p:cNvPr id="5" name="表 14">
            <a:extLst>
              <a:ext uri="{FF2B5EF4-FFF2-40B4-BE49-F238E27FC236}">
                <a16:creationId xmlns:a16="http://schemas.microsoft.com/office/drawing/2014/main" id="{D7F78D2F-7832-BD4B-7517-19FB2C8B6119}"/>
              </a:ext>
            </a:extLst>
          </p:cNvPr>
          <p:cNvGraphicFramePr>
            <a:graphicFrameLocks noGrp="1"/>
          </p:cNvGraphicFramePr>
          <p:nvPr>
            <p:extLst>
              <p:ext uri="{D42A27DB-BD31-4B8C-83A1-F6EECF244321}">
                <p14:modId xmlns:p14="http://schemas.microsoft.com/office/powerpoint/2010/main" val="1563055777"/>
              </p:ext>
            </p:extLst>
          </p:nvPr>
        </p:nvGraphicFramePr>
        <p:xfrm>
          <a:off x="228672" y="1601669"/>
          <a:ext cx="11963328" cy="2621280"/>
        </p:xfrm>
        <a:graphic>
          <a:graphicData uri="http://schemas.openxmlformats.org/drawingml/2006/table">
            <a:tbl>
              <a:tblPr firstRow="1" bandRow="1">
                <a:tableStyleId>{3B4B98B0-60AC-42C2-AFA5-B58CD77FA1E5}</a:tableStyleId>
              </a:tblPr>
              <a:tblGrid>
                <a:gridCol w="1901265">
                  <a:extLst>
                    <a:ext uri="{9D8B030D-6E8A-4147-A177-3AD203B41FA5}">
                      <a16:colId xmlns:a16="http://schemas.microsoft.com/office/drawing/2014/main" val="3802850495"/>
                    </a:ext>
                  </a:extLst>
                </a:gridCol>
                <a:gridCol w="1474579">
                  <a:extLst>
                    <a:ext uri="{9D8B030D-6E8A-4147-A177-3AD203B41FA5}">
                      <a16:colId xmlns:a16="http://schemas.microsoft.com/office/drawing/2014/main" val="1233370937"/>
                    </a:ext>
                  </a:extLst>
                </a:gridCol>
                <a:gridCol w="2873677">
                  <a:extLst>
                    <a:ext uri="{9D8B030D-6E8A-4147-A177-3AD203B41FA5}">
                      <a16:colId xmlns:a16="http://schemas.microsoft.com/office/drawing/2014/main" val="96332997"/>
                    </a:ext>
                  </a:extLst>
                </a:gridCol>
                <a:gridCol w="3321142">
                  <a:extLst>
                    <a:ext uri="{9D8B030D-6E8A-4147-A177-3AD203B41FA5}">
                      <a16:colId xmlns:a16="http://schemas.microsoft.com/office/drawing/2014/main" val="710949381"/>
                    </a:ext>
                  </a:extLst>
                </a:gridCol>
                <a:gridCol w="2392665">
                  <a:extLst>
                    <a:ext uri="{9D8B030D-6E8A-4147-A177-3AD203B41FA5}">
                      <a16:colId xmlns:a16="http://schemas.microsoft.com/office/drawing/2014/main" val="1874733969"/>
                    </a:ext>
                  </a:extLst>
                </a:gridCol>
              </a:tblGrid>
              <a:tr h="0">
                <a:tc rowSpan="2">
                  <a:txBody>
                    <a:bodyPr/>
                    <a:lstStyle/>
                    <a:p>
                      <a:pPr algn="ctr"/>
                      <a:r>
                        <a:rPr kumimoji="1" lang="en-US" altLang="ja-JP" sz="2400" dirty="0">
                          <a:solidFill>
                            <a:schemeClr val="tx1"/>
                          </a:solidFill>
                          <a:latin typeface="Arial" panose="020B0604020202020204" pitchFamily="34" charset="0"/>
                          <a:cs typeface="Arial" panose="020B0604020202020204" pitchFamily="34" charset="0"/>
                        </a:rPr>
                        <a:t>Prior Reports</a:t>
                      </a:r>
                    </a:p>
                  </a:txBody>
                  <a:tcPr>
                    <a:noFill/>
                  </a:tcPr>
                </a:tc>
                <a:tc rowSpan="2">
                  <a:txBody>
                    <a:bodyPr/>
                    <a:lstStyle/>
                    <a:p>
                      <a:pPr algn="ctr"/>
                      <a:r>
                        <a:rPr kumimoji="1" lang="en-US" altLang="ja-JP" sz="2400" dirty="0">
                          <a:latin typeface="Arial" panose="020B0604020202020204" pitchFamily="34" charset="0"/>
                          <a:cs typeface="Arial" panose="020B0604020202020204" pitchFamily="34" charset="0"/>
                        </a:rPr>
                        <a:t>Varieties</a:t>
                      </a:r>
                    </a:p>
                  </a:txBody>
                  <a:tcPr>
                    <a:noFill/>
                  </a:tcPr>
                </a:tc>
                <a:tc rowSpan="2">
                  <a:txBody>
                    <a:bodyPr/>
                    <a:lstStyle/>
                    <a:p>
                      <a:pPr algn="ctr"/>
                      <a:r>
                        <a:rPr kumimoji="1" lang="en-US" altLang="ja-JP" sz="2400" dirty="0">
                          <a:latin typeface="Arial" panose="020B0604020202020204" pitchFamily="34" charset="0"/>
                          <a:cs typeface="Arial" panose="020B0604020202020204" pitchFamily="34" charset="0"/>
                        </a:rPr>
                        <a:t>Regions</a:t>
                      </a:r>
                    </a:p>
                    <a:p>
                      <a:pPr algn="ctr"/>
                      <a:endParaRPr kumimoji="1" lang="ja-JP" altLang="en-US" sz="2400">
                        <a:latin typeface="Arial" panose="020B0604020202020204" pitchFamily="34" charset="0"/>
                        <a:cs typeface="Arial" panose="020B0604020202020204" pitchFamily="34" charset="0"/>
                      </a:endParaRPr>
                    </a:p>
                  </a:txBody>
                  <a:tcPr>
                    <a:noFill/>
                  </a:tcPr>
                </a:tc>
                <a:tc gridSpan="2">
                  <a:txBody>
                    <a:bodyPr/>
                    <a:lstStyle/>
                    <a:p>
                      <a:pPr algn="ctr"/>
                      <a:r>
                        <a:rPr kumimoji="1" lang="en-US" altLang="ja-JP" sz="2400" dirty="0">
                          <a:latin typeface="Arial" panose="020B0604020202020204" pitchFamily="34" charset="0"/>
                          <a:cs typeface="Arial" panose="020B0604020202020204" pitchFamily="34" charset="0"/>
                        </a:rPr>
                        <a:t>Differences</a:t>
                      </a:r>
                      <a:endParaRPr kumimoji="1" lang="ja-JP" altLang="en-US" sz="2400">
                        <a:latin typeface="Arial" panose="020B0604020202020204" pitchFamily="34" charset="0"/>
                        <a:cs typeface="Arial" panose="020B0604020202020204" pitchFamily="34" charset="0"/>
                      </a:endParaRPr>
                    </a:p>
                  </a:txBody>
                  <a:tcPr>
                    <a:lnB w="12700" cmpd="sng">
                      <a:noFill/>
                    </a:lnB>
                    <a:noFill/>
                  </a:tcPr>
                </a:tc>
                <a:tc hMerge="1">
                  <a:txBody>
                    <a:bodyPr/>
                    <a:lstStyle/>
                    <a:p>
                      <a:r>
                        <a:rPr kumimoji="1" lang="en-US" altLang="ja-JP"/>
                        <a:t>Differences in beer</a:t>
                      </a:r>
                      <a:endParaRPr kumimoji="1" lang="ja-JP" altLang="en-US">
                        <a:latin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982684158"/>
                  </a:ext>
                </a:extLst>
              </a:tr>
              <a:tr h="370840">
                <a:tc vMerge="1">
                  <a:txBody>
                    <a:bodyPr/>
                    <a:lstStyle/>
                    <a:p>
                      <a:r>
                        <a:rPr kumimoji="1" lang="en-US" altLang="ja-JP"/>
                        <a:t>Prior report</a:t>
                      </a:r>
                      <a:endParaRPr kumimoji="1" lang="ja-JP" altLang="en-US">
                        <a:latin typeface="Arial" panose="020B0604020202020204" pitchFamily="34" charset="0"/>
                      </a:endParaRPr>
                    </a:p>
                  </a:txBody>
                  <a:tcPr/>
                </a:tc>
                <a:tc vMerge="1">
                  <a:txBody>
                    <a:bodyPr/>
                    <a:lstStyle/>
                    <a:p>
                      <a:r>
                        <a:rPr kumimoji="1" lang="en-US" altLang="ja-JP"/>
                        <a:t>Varieties</a:t>
                      </a:r>
                      <a:endParaRPr kumimoji="1" lang="ja-JP" altLang="en-US">
                        <a:latin typeface="Arial" panose="020B0604020202020204" pitchFamily="34" charset="0"/>
                      </a:endParaRPr>
                    </a:p>
                  </a:txBody>
                  <a:tcPr/>
                </a:tc>
                <a:tc vMerge="1">
                  <a:txBody>
                    <a:bodyPr/>
                    <a:lstStyle/>
                    <a:p>
                      <a:r>
                        <a:rPr kumimoji="1" lang="en-US" altLang="ja-JP"/>
                        <a:t>Regions</a:t>
                      </a:r>
                      <a:endParaRPr kumimoji="1" lang="ja-JP" altLang="en-US">
                        <a:latin typeface="Arial" panose="020B0604020202020204" pitchFamily="34" charset="0"/>
                      </a:endParaRPr>
                    </a:p>
                  </a:txBody>
                  <a:tcPr/>
                </a:tc>
                <a:tc>
                  <a:txBody>
                    <a:bodyPr/>
                    <a:lstStyle/>
                    <a:p>
                      <a:pPr algn="ctr"/>
                      <a:r>
                        <a:rPr kumimoji="1" lang="en-US" altLang="ja-JP" sz="2400" dirty="0">
                          <a:latin typeface="Arial" panose="020B0604020202020204" pitchFamily="34" charset="0"/>
                          <a:cs typeface="Arial" panose="020B0604020202020204" pitchFamily="34" charset="0"/>
                        </a:rPr>
                        <a:t>Compounds</a:t>
                      </a:r>
                      <a:endParaRPr kumimoji="1" lang="ja-JP" altLang="en-US" sz="2400" dirty="0">
                        <a:latin typeface="Arial" panose="020B0604020202020204" pitchFamily="34" charset="0"/>
                        <a:cs typeface="Arial" panose="020B0604020202020204" pitchFamily="34" charset="0"/>
                      </a:endParaRPr>
                    </a:p>
                  </a:txBody>
                  <a:tcPr>
                    <a:lnL w="12700" cmpd="sng">
                      <a:noFill/>
                    </a:lnL>
                    <a:lnT w="12700" cmpd="sng">
                      <a:noFill/>
                    </a:lnT>
                    <a:lnB w="1270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0" i="0" kern="1200" dirty="0">
                          <a:solidFill>
                            <a:schemeClr val="tx1"/>
                          </a:solidFill>
                          <a:effectLst/>
                          <a:latin typeface="Arial" panose="020B0604020202020204" pitchFamily="34" charset="0"/>
                          <a:ea typeface="+mn-ea"/>
                          <a:cs typeface="+mn-cs"/>
                        </a:rPr>
                        <a:t>Sensory</a:t>
                      </a:r>
                    </a:p>
                  </a:txBody>
                  <a:tcPr>
                    <a:lnT w="12700" cmpd="sng">
                      <a:noFill/>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33331408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dirty="0">
                          <a:latin typeface="Arial" panose="020B0604020202020204" pitchFamily="34" charset="0"/>
                          <a:cs typeface="Arial" panose="020B0604020202020204" pitchFamily="34" charset="0"/>
                        </a:rPr>
                        <a:t>1)</a:t>
                      </a:r>
                      <a:r>
                        <a:rPr lang="ja-JP" altLang="en-US" sz="2000" dirty="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Van Holle </a:t>
                      </a:r>
                      <a:r>
                        <a:rPr lang="en-US" altLang="ja-JP" sz="2000" i="1" dirty="0">
                          <a:latin typeface="Arial" panose="020B0604020202020204" pitchFamily="34" charset="0"/>
                          <a:cs typeface="Arial" panose="020B0604020202020204" pitchFamily="34" charset="0"/>
                        </a:rPr>
                        <a:t>et al.</a:t>
                      </a:r>
                      <a:r>
                        <a:rPr lang="en-US" altLang="ja-JP" sz="2000" dirty="0">
                          <a:latin typeface="Arial" panose="020B0604020202020204" pitchFamily="34" charset="0"/>
                          <a:cs typeface="Arial" panose="020B0604020202020204" pitchFamily="34" charset="0"/>
                        </a:rPr>
                        <a:t>, 2017. </a:t>
                      </a:r>
                      <a:endParaRPr lang="ja-JP" altLang="en-US" sz="2000" dirty="0">
                        <a:latin typeface="Arial" panose="020B0604020202020204" pitchFamily="34" charset="0"/>
                        <a:cs typeface="Arial" panose="020B0604020202020204" pitchFamily="34" charset="0"/>
                      </a:endParaRPr>
                    </a:p>
                  </a:txBody>
                  <a:tcPr>
                    <a:lnB w="12700" cap="flat" cmpd="sng" algn="ctr">
                      <a:solidFill>
                        <a:schemeClr val="accent1"/>
                      </a:solidFill>
                      <a:prstDash val="lgDash"/>
                      <a:round/>
                      <a:headEnd type="none" w="med" len="med"/>
                      <a:tailEnd type="none" w="med" len="med"/>
                    </a:lnB>
                    <a:noFill/>
                  </a:tcPr>
                </a:tc>
                <a:tc>
                  <a:txBody>
                    <a:bodyPr/>
                    <a:lstStyle/>
                    <a:p>
                      <a:pPr algn="ctr"/>
                      <a:r>
                        <a:rPr lang="en-US" altLang="ja-JP" sz="2000" b="0" kern="1200" dirty="0">
                          <a:solidFill>
                            <a:schemeClr val="dk1"/>
                          </a:solidFill>
                          <a:effectLst/>
                          <a:latin typeface="Arial" panose="020B0604020202020204" pitchFamily="34" charset="0"/>
                          <a:cs typeface="Arial" panose="020B0604020202020204" pitchFamily="34" charset="0"/>
                        </a:rPr>
                        <a:t>Amarillo </a:t>
                      </a:r>
                      <a:endParaRPr kumimoji="1" lang="ja-JP" altLang="en-US" sz="2000" dirty="0">
                        <a:latin typeface="Arial" panose="020B0604020202020204" pitchFamily="34" charset="0"/>
                        <a:cs typeface="Arial" panose="020B0604020202020204" pitchFamily="34" charset="0"/>
                      </a:endParaRPr>
                    </a:p>
                  </a:txBody>
                  <a:tcPr>
                    <a:lnB w="12700" cap="flat" cmpd="sng" algn="ctr">
                      <a:solidFill>
                        <a:schemeClr val="accent1"/>
                      </a:solidFill>
                      <a:prstDash val="lgDash"/>
                      <a:round/>
                      <a:headEnd type="none" w="med" len="med"/>
                      <a:tailEnd type="none" w="med" len="med"/>
                    </a:lnB>
                    <a:noFill/>
                  </a:tcPr>
                </a:tc>
                <a:tc>
                  <a:txBody>
                    <a:bodyPr/>
                    <a:lstStyle/>
                    <a:p>
                      <a:pPr algn="l"/>
                      <a:r>
                        <a:rPr lang="en-US" altLang="ja-JP" sz="2000" b="0" kern="1200" dirty="0">
                          <a:solidFill>
                            <a:schemeClr val="dk1"/>
                          </a:solidFill>
                          <a:effectLst/>
                          <a:latin typeface="Arial" panose="020B0604020202020204" pitchFamily="34" charset="0"/>
                          <a:cs typeface="Arial" panose="020B0604020202020204" pitchFamily="34" charset="0"/>
                        </a:rPr>
                        <a:t>USA (Idaho-Washington)</a:t>
                      </a:r>
                      <a:endParaRPr kumimoji="1" lang="ja-JP" altLang="en-US" sz="2000">
                        <a:latin typeface="Arial" panose="020B0604020202020204" pitchFamily="34" charset="0"/>
                        <a:cs typeface="Arial" panose="020B0604020202020204" pitchFamily="34" charset="0"/>
                      </a:endParaRPr>
                    </a:p>
                  </a:txBody>
                  <a:tcPr>
                    <a:lnB w="12700" cap="flat" cmpd="sng" algn="ctr">
                      <a:solidFill>
                        <a:schemeClr val="accent1"/>
                      </a:solidFill>
                      <a:prstDash val="lgDash"/>
                      <a:round/>
                      <a:headEnd type="none" w="med" len="med"/>
                      <a:tailEnd type="none" w="med" len="med"/>
                    </a:lnB>
                    <a:noFill/>
                  </a:tcPr>
                </a:tc>
                <a:tc>
                  <a:txBody>
                    <a:bodyPr/>
                    <a:lstStyle/>
                    <a:p>
                      <a:pPr algn="ctr"/>
                      <a:r>
                        <a:rPr kumimoji="1" lang="en-US" altLang="ja-JP" sz="2000" dirty="0">
                          <a:latin typeface="Arial" panose="020B0604020202020204" pitchFamily="34" charset="0"/>
                          <a:cs typeface="Arial" panose="020B0604020202020204" pitchFamily="34" charset="0"/>
                        </a:rPr>
                        <a:t>Linalool, Limonene</a:t>
                      </a:r>
                    </a:p>
                    <a:p>
                      <a:pPr algn="ctr"/>
                      <a:r>
                        <a:rPr kumimoji="1" lang="en-US" altLang="ja-JP" sz="2000" dirty="0">
                          <a:latin typeface="Arial" panose="020B0604020202020204" pitchFamily="34" charset="0"/>
                          <a:cs typeface="Arial" panose="020B0604020202020204" pitchFamily="34" charset="0"/>
                        </a:rPr>
                        <a:t>(WA &gt; ID)</a:t>
                      </a:r>
                      <a:endParaRPr kumimoji="1" lang="ja-JP" altLang="en-US" sz="2000">
                        <a:latin typeface="Arial" panose="020B0604020202020204" pitchFamily="34" charset="0"/>
                        <a:cs typeface="Arial" panose="020B0604020202020204" pitchFamily="34" charset="0"/>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sz="2000" dirty="0">
                          <a:latin typeface="Arial" panose="020B0604020202020204" pitchFamily="34" charset="0"/>
                          <a:cs typeface="Arial" panose="020B0604020202020204" pitchFamily="34" charset="0"/>
                        </a:rPr>
                        <a:t>Citrus (WA &gt; ID)</a:t>
                      </a:r>
                      <a:endParaRPr kumimoji="1" lang="ja-JP" altLang="en-US" sz="2000">
                        <a:latin typeface="Arial" panose="020B0604020202020204" pitchFamily="34" charset="0"/>
                        <a:cs typeface="Arial" panose="020B0604020202020204" pitchFamily="34" charset="0"/>
                      </a:endParaRP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lgDash"/>
                      <a:round/>
                      <a:headEnd type="none" w="med" len="med"/>
                      <a:tailEnd type="none" w="med" len="med"/>
                    </a:lnB>
                    <a:noFill/>
                  </a:tcPr>
                </a:tc>
                <a:extLst>
                  <a:ext uri="{0D108BD9-81ED-4DB2-BD59-A6C34878D82A}">
                    <a16:rowId xmlns:a16="http://schemas.microsoft.com/office/drawing/2014/main" val="828880126"/>
                  </a:ext>
                </a:extLst>
              </a:tr>
              <a:tr h="486548">
                <a:tc>
                  <a:txBody>
                    <a:bodyPr/>
                    <a:lstStyle/>
                    <a:p>
                      <a:pPr algn="ctr"/>
                      <a:r>
                        <a:rPr lang="en-US" altLang="ja-JP" sz="2000" dirty="0">
                          <a:latin typeface="Arial" panose="020B0604020202020204" pitchFamily="34" charset="0"/>
                          <a:cs typeface="Arial" panose="020B0604020202020204" pitchFamily="34" charset="0"/>
                        </a:rPr>
                        <a:t>2) A. Forster </a:t>
                      </a:r>
                      <a:r>
                        <a:rPr lang="en-US" altLang="ja-JP" sz="2000" i="1" dirty="0">
                          <a:latin typeface="Arial" panose="020B0604020202020204" pitchFamily="34" charset="0"/>
                          <a:cs typeface="Arial" panose="020B0604020202020204" pitchFamily="34" charset="0"/>
                        </a:rPr>
                        <a:t>et al.</a:t>
                      </a:r>
                      <a:r>
                        <a:rPr lang="en-US" altLang="ja-JP" sz="2000" dirty="0">
                          <a:latin typeface="Arial" panose="020B0604020202020204" pitchFamily="34" charset="0"/>
                          <a:cs typeface="Arial" panose="020B0604020202020204" pitchFamily="34" charset="0"/>
                        </a:rPr>
                        <a:t>, 2014</a:t>
                      </a:r>
                      <a:endParaRPr kumimoji="1" lang="ja-JP" altLang="en-US" sz="2000" dirty="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sz="2000" dirty="0">
                          <a:latin typeface="Arial" panose="020B0604020202020204" pitchFamily="34" charset="0"/>
                          <a:cs typeface="Arial" panose="020B0604020202020204" pitchFamily="34" charset="0"/>
                        </a:rPr>
                        <a:t>Cascade</a:t>
                      </a:r>
                    </a:p>
                    <a:p>
                      <a:pPr algn="ctr"/>
                      <a:r>
                        <a:rPr kumimoji="1" lang="en-US" altLang="ja-JP" sz="2000" dirty="0">
                          <a:latin typeface="Arial" panose="020B0604020202020204" pitchFamily="34" charset="0"/>
                          <a:cs typeface="Arial" panose="020B0604020202020204" pitchFamily="34" charset="0"/>
                        </a:rPr>
                        <a:t>Comet</a:t>
                      </a:r>
                      <a:endParaRPr kumimoji="1" lang="ja-JP" altLang="en-US" sz="200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l"/>
                      <a:r>
                        <a:rPr kumimoji="1" lang="en-US" altLang="ja-JP" sz="2000" dirty="0">
                          <a:latin typeface="Arial" panose="020B0604020202020204" pitchFamily="34" charset="0"/>
                          <a:cs typeface="Arial" panose="020B0604020202020204" pitchFamily="34" charset="0"/>
                        </a:rPr>
                        <a:t>USA (Yakima)-Germany (Hallertau)</a:t>
                      </a:r>
                      <a:endParaRPr kumimoji="1" lang="ja-JP" altLang="en-US" sz="2000" dirty="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sz="2000" dirty="0">
                          <a:latin typeface="Arial" panose="020B0604020202020204" pitchFamily="34" charset="0"/>
                          <a:cs typeface="Arial" panose="020B0604020202020204" pitchFamily="34" charset="0"/>
                        </a:rPr>
                        <a:t>Polyphenol (GE &gt; US)</a:t>
                      </a:r>
                    </a:p>
                    <a:p>
                      <a:pPr algn="ctr"/>
                      <a:r>
                        <a:rPr kumimoji="1" lang="en-US" altLang="ja-JP" sz="2000" dirty="0">
                          <a:latin typeface="Arial" panose="020B0604020202020204" pitchFamily="34" charset="0"/>
                          <a:cs typeface="Arial" panose="020B0604020202020204" pitchFamily="34" charset="0"/>
                        </a:rPr>
                        <a:t>Linalool (US &gt; GE)</a:t>
                      </a:r>
                    </a:p>
                    <a:p>
                      <a:pPr algn="ctr"/>
                      <a:endParaRPr kumimoji="1" lang="ja-JP" altLang="en-US" sz="200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tc>
                  <a:txBody>
                    <a:bodyPr/>
                    <a:lstStyle/>
                    <a:p>
                      <a:pPr algn="ctr"/>
                      <a:r>
                        <a:rPr kumimoji="1" lang="en-US" altLang="ja-JP" sz="2000" dirty="0">
                          <a:latin typeface="Arial" panose="020B0604020202020204" pitchFamily="34" charset="0"/>
                          <a:cs typeface="Arial" panose="020B0604020202020204" pitchFamily="34" charset="0"/>
                        </a:rPr>
                        <a:t>No significant difference</a:t>
                      </a:r>
                      <a:endParaRPr kumimoji="1" lang="ja-JP" altLang="en-US" sz="2000" dirty="0">
                        <a:latin typeface="Arial" panose="020B0604020202020204" pitchFamily="34" charset="0"/>
                        <a:cs typeface="Arial" panose="020B0604020202020204" pitchFamily="34" charset="0"/>
                      </a:endParaRPr>
                    </a:p>
                  </a:txBody>
                  <a:tcPr>
                    <a:lnT w="12700" cap="flat" cmpd="sng" algn="ctr">
                      <a:solidFill>
                        <a:schemeClr val="accent1"/>
                      </a:solidFill>
                      <a:prstDash val="lgDash"/>
                      <a:round/>
                      <a:headEnd type="none" w="med" len="med"/>
                      <a:tailEnd type="none" w="med" len="med"/>
                    </a:lnT>
                    <a:lnB w="12700" cap="flat" cmpd="sng" algn="ctr">
                      <a:solidFill>
                        <a:schemeClr val="accent1"/>
                      </a:solidFill>
                      <a:prstDash val="lgDash"/>
                      <a:round/>
                      <a:headEnd type="none" w="med" len="med"/>
                      <a:tailEnd type="none" w="med" len="med"/>
                    </a:lnB>
                    <a:noFill/>
                  </a:tcPr>
                </a:tc>
                <a:extLst>
                  <a:ext uri="{0D108BD9-81ED-4DB2-BD59-A6C34878D82A}">
                    <a16:rowId xmlns:a16="http://schemas.microsoft.com/office/drawing/2014/main" val="1726852564"/>
                  </a:ext>
                </a:extLst>
              </a:tr>
            </a:tbl>
          </a:graphicData>
        </a:graphic>
      </p:graphicFrame>
    </p:spTree>
    <p:extLst>
      <p:ext uri="{BB962C8B-B14F-4D97-AF65-F5344CB8AC3E}">
        <p14:creationId xmlns:p14="http://schemas.microsoft.com/office/powerpoint/2010/main" val="207634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2C35464-A706-4C5E-A2A9-3534935D06E2}"/>
              </a:ext>
            </a:extLst>
          </p:cNvPr>
          <p:cNvSpPr>
            <a:spLocks noGrp="1"/>
          </p:cNvSpPr>
          <p:nvPr>
            <p:ph type="title"/>
          </p:nvPr>
        </p:nvSpPr>
        <p:spPr>
          <a:xfrm>
            <a:off x="495300" y="195941"/>
            <a:ext cx="11201400" cy="640080"/>
          </a:xfrm>
        </p:spPr>
        <p:txBody>
          <a:bodyPr>
            <a:normAutofit fontScale="90000"/>
          </a:bodyPr>
          <a:lstStyle/>
          <a:p>
            <a:r>
              <a:rPr lang="en-US" sz="3600" dirty="0">
                <a:latin typeface="Arial Black" panose="020B0A04020102020204" pitchFamily="34" charset="0"/>
              </a:rPr>
              <a:t>Volatile Thiol</a:t>
            </a:r>
            <a:r>
              <a:rPr lang="ja-JP" altLang="en-US" sz="3600" dirty="0">
                <a:latin typeface="Arial Black" panose="020B0A04020102020204" pitchFamily="34" charset="0"/>
              </a:rPr>
              <a:t> </a:t>
            </a:r>
            <a:r>
              <a:rPr lang="en-US" altLang="ja-JP" sz="3600" dirty="0">
                <a:latin typeface="Arial Black" panose="020B0A04020102020204" pitchFamily="34" charset="0"/>
              </a:rPr>
              <a:t>Compounds</a:t>
            </a:r>
            <a:br>
              <a:rPr lang="en-US" sz="3600" dirty="0">
                <a:latin typeface="Arial Black" panose="020B0A04020102020204" pitchFamily="34" charset="0"/>
              </a:rPr>
            </a:br>
            <a:endParaRPr lang="en-US" sz="3600" dirty="0">
              <a:latin typeface="Arial Black" panose="020B0A04020102020204" pitchFamily="34" charset="0"/>
            </a:endParaRPr>
          </a:p>
        </p:txBody>
      </p:sp>
      <p:pic>
        <p:nvPicPr>
          <p:cNvPr id="2" name="図 1">
            <a:extLst>
              <a:ext uri="{FF2B5EF4-FFF2-40B4-BE49-F238E27FC236}">
                <a16:creationId xmlns:a16="http://schemas.microsoft.com/office/drawing/2014/main" id="{326B7821-48DD-F038-6689-6DDD7043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92986" y="908"/>
            <a:ext cx="1505668" cy="514045"/>
          </a:xfrm>
          <a:prstGeom prst="rect">
            <a:avLst/>
          </a:prstGeom>
        </p:spPr>
      </p:pic>
      <p:sp>
        <p:nvSpPr>
          <p:cNvPr id="12" name="Content Placeholder 3">
            <a:extLst>
              <a:ext uri="{FF2B5EF4-FFF2-40B4-BE49-F238E27FC236}">
                <a16:creationId xmlns:a16="http://schemas.microsoft.com/office/drawing/2014/main" id="{14D1E198-1B05-3791-10DC-09AF82ED98AF}"/>
              </a:ext>
            </a:extLst>
          </p:cNvPr>
          <p:cNvSpPr txBox="1">
            <a:spLocks/>
          </p:cNvSpPr>
          <p:nvPr/>
        </p:nvSpPr>
        <p:spPr>
          <a:xfrm>
            <a:off x="188894" y="963388"/>
            <a:ext cx="11845384" cy="449926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lumMod val="65000"/>
                    <a:lumOff val="35000"/>
                  </a:schemeClr>
                </a:solidFill>
                <a:latin typeface="+mn-lt"/>
                <a:ea typeface="+mn-ea"/>
                <a:cs typeface="+mn-cs"/>
              </a:defRPr>
            </a:lvl1pPr>
            <a:lvl2pPr marL="51435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85725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1800" kern="1200">
                <a:solidFill>
                  <a:schemeClr val="tx1">
                    <a:lumMod val="65000"/>
                    <a:lumOff val="35000"/>
                  </a:schemeClr>
                </a:solidFill>
                <a:latin typeface="+mn-lt"/>
                <a:ea typeface="+mn-ea"/>
                <a:cs typeface="+mn-cs"/>
              </a:defRPr>
            </a:lvl3pPr>
            <a:lvl4pPr marL="120015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lumMod val="65000"/>
                    <a:lumOff val="35000"/>
                  </a:schemeClr>
                </a:solidFill>
                <a:latin typeface="+mn-lt"/>
                <a:ea typeface="+mn-ea"/>
                <a:cs typeface="+mn-cs"/>
              </a:defRPr>
            </a:lvl4pPr>
            <a:lvl5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kumimoji="1" lang="en-US" altLang="ja-JP" sz="3200" b="1" dirty="0">
                <a:solidFill>
                  <a:schemeClr val="tx1"/>
                </a:solidFill>
                <a:latin typeface="Arial" panose="020B0604020202020204" pitchFamily="34" charset="0"/>
                <a:cs typeface="Arial" panose="020B0604020202020204" pitchFamily="34" charset="0"/>
              </a:rPr>
              <a:t>Characteristic flavor</a:t>
            </a:r>
            <a:r>
              <a:rPr kumimoji="1" lang="en-US" altLang="ja-JP" sz="3200" b="1" dirty="0">
                <a:solidFill>
                  <a:schemeClr val="tx1"/>
                </a:solidFill>
                <a:latin typeface="Arial" panose="020B0604020202020204" pitchFamily="34" charset="0"/>
                <a:ea typeface="MS Gothic"/>
                <a:cs typeface="Arial" panose="020B0604020202020204" pitchFamily="34" charset="0"/>
              </a:rPr>
              <a:t> </a:t>
            </a:r>
            <a:r>
              <a:rPr kumimoji="1" lang="en-US" altLang="ja-JP" sz="3200" b="1" dirty="0">
                <a:solidFill>
                  <a:schemeClr val="tx1"/>
                </a:solidFill>
                <a:latin typeface="Arial" panose="020B0604020202020204" pitchFamily="34" charset="0"/>
                <a:cs typeface="Arial" panose="020B0604020202020204" pitchFamily="34" charset="0"/>
              </a:rPr>
              <a:t>compounds in hops </a:t>
            </a:r>
            <a:endParaRPr lang="en-US" altLang="ja-JP" sz="3200" b="1" dirty="0">
              <a:solidFill>
                <a:schemeClr val="tx1"/>
              </a:solidFill>
              <a:latin typeface="Arial" panose="020B0604020202020204" pitchFamily="34" charset="0"/>
              <a:cs typeface="Arial" panose="020B0604020202020204" pitchFamily="34" charset="0"/>
            </a:endParaRPr>
          </a:p>
          <a:p>
            <a:pPr marL="0" indent="0">
              <a:buNone/>
            </a:pPr>
            <a:endParaRPr lang="en-US" altLang="ja-JP" sz="3200" b="1"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ü"/>
            </a:pPr>
            <a:r>
              <a:rPr kumimoji="1" lang="en-US" altLang="ja-JP" sz="3200" b="1" dirty="0">
                <a:solidFill>
                  <a:schemeClr val="tx1"/>
                </a:solidFill>
                <a:latin typeface="Arial" panose="020B0604020202020204" pitchFamily="34" charset="0"/>
                <a:cs typeface="Arial" panose="020B0604020202020204" pitchFamily="34" charset="0"/>
              </a:rPr>
              <a:t>Having very low flavor thresholds</a:t>
            </a:r>
            <a:endParaRPr lang="en-US" altLang="ja-JP" sz="3200" b="1" dirty="0">
              <a:solidFill>
                <a:schemeClr val="tx1"/>
              </a:solidFill>
              <a:latin typeface="Arial" panose="020B0604020202020204" pitchFamily="34" charset="0"/>
              <a:cs typeface="Arial" panose="020B0604020202020204" pitchFamily="34" charset="0"/>
            </a:endParaRPr>
          </a:p>
          <a:p>
            <a:pPr marL="0" indent="0">
              <a:buNone/>
            </a:pPr>
            <a:endParaRPr lang="en-US" altLang="ja-JP" sz="2000" b="1" dirty="0">
              <a:solidFill>
                <a:srgbClr val="FF0000"/>
              </a:solidFill>
              <a:latin typeface="+mn-ea"/>
              <a:cs typeface="Arial"/>
            </a:endParaRPr>
          </a:p>
        </p:txBody>
      </p:sp>
      <p:graphicFrame>
        <p:nvGraphicFramePr>
          <p:cNvPr id="23" name="表 23">
            <a:extLst>
              <a:ext uri="{FF2B5EF4-FFF2-40B4-BE49-F238E27FC236}">
                <a16:creationId xmlns:a16="http://schemas.microsoft.com/office/drawing/2014/main" id="{7C195616-B91C-4DAA-C1EA-863BDF77F2E1}"/>
              </a:ext>
            </a:extLst>
          </p:cNvPr>
          <p:cNvGraphicFramePr>
            <a:graphicFrameLocks noGrp="1"/>
          </p:cNvGraphicFramePr>
          <p:nvPr>
            <p:extLst>
              <p:ext uri="{D42A27DB-BD31-4B8C-83A1-F6EECF244321}">
                <p14:modId xmlns:p14="http://schemas.microsoft.com/office/powerpoint/2010/main" val="2393461697"/>
              </p:ext>
            </p:extLst>
          </p:nvPr>
        </p:nvGraphicFramePr>
        <p:xfrm>
          <a:off x="7442200" y="1962692"/>
          <a:ext cx="4623250" cy="347472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968498468"/>
                    </a:ext>
                  </a:extLst>
                </a:gridCol>
                <a:gridCol w="2108650">
                  <a:extLst>
                    <a:ext uri="{9D8B030D-6E8A-4147-A177-3AD203B41FA5}">
                      <a16:colId xmlns:a16="http://schemas.microsoft.com/office/drawing/2014/main" val="555728892"/>
                    </a:ext>
                  </a:extLst>
                </a:gridCol>
              </a:tblGrid>
              <a:tr h="284519">
                <a:tc>
                  <a:txBody>
                    <a:bodyPr/>
                    <a:lstStyle/>
                    <a:p>
                      <a:pPr algn="ctr"/>
                      <a:r>
                        <a:rPr kumimoji="1" lang="en-US" altLang="ja-JP" sz="2400" dirty="0">
                          <a:latin typeface="Arial" panose="020B0604020202020204" pitchFamily="34" charset="0"/>
                          <a:cs typeface="Arial" panose="020B0604020202020204" pitchFamily="34" charset="0"/>
                        </a:rPr>
                        <a:t>Volatile Thiol Compounds</a:t>
                      </a:r>
                      <a:endParaRPr kumimoji="1" lang="ja-JP" altLang="en-US" sz="2400">
                        <a:latin typeface="Arial" panose="020B0604020202020204" pitchFamily="34" charset="0"/>
                        <a:cs typeface="Arial" panose="020B0604020202020204" pitchFamily="34" charset="0"/>
                      </a:endParaRPr>
                    </a:p>
                  </a:txBody>
                  <a:tcPr/>
                </a:tc>
                <a:tc>
                  <a:txBody>
                    <a:bodyPr/>
                    <a:lstStyle/>
                    <a:p>
                      <a:pPr algn="ctr"/>
                      <a:r>
                        <a:rPr kumimoji="1" lang="en-US" altLang="ja-JP" sz="2400" dirty="0">
                          <a:latin typeface="Arial" panose="020B0604020202020204" pitchFamily="34" charset="0"/>
                          <a:cs typeface="Arial" panose="020B0604020202020204" pitchFamily="34" charset="0"/>
                        </a:rPr>
                        <a:t>Flavor Thresholds</a:t>
                      </a:r>
                    </a:p>
                    <a:p>
                      <a:pPr algn="ctr"/>
                      <a:r>
                        <a:rPr kumimoji="1" lang="en-US" altLang="ja-JP" sz="2400" dirty="0">
                          <a:latin typeface="Arial" panose="020B0604020202020204" pitchFamily="34" charset="0"/>
                          <a:cs typeface="Arial" panose="020B0604020202020204" pitchFamily="34" charset="0"/>
                        </a:rPr>
                        <a:t>(ng/L)</a:t>
                      </a:r>
                      <a:endParaRPr kumimoji="1" lang="ja-JP" alt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42762466"/>
                  </a:ext>
                </a:extLst>
              </a:tr>
              <a:tr h="284519">
                <a:tc>
                  <a:txBody>
                    <a:bodyPr/>
                    <a:lstStyle/>
                    <a:p>
                      <a:pPr algn="ctr"/>
                      <a:r>
                        <a:rPr kumimoji="1" lang="en-US" altLang="ja-JP" sz="2400" dirty="0">
                          <a:latin typeface="Arial" panose="020B0604020202020204" pitchFamily="34" charset="0"/>
                          <a:cs typeface="Arial" panose="020B0604020202020204" pitchFamily="34" charset="0"/>
                        </a:rPr>
                        <a:t>4MSP</a:t>
                      </a:r>
                      <a:endParaRPr kumimoji="1" lang="ja-JP" altLang="en-US" sz="2400">
                        <a:latin typeface="Arial" panose="020B0604020202020204" pitchFamily="34" charset="0"/>
                        <a:cs typeface="Arial" panose="020B0604020202020204" pitchFamily="34" charset="0"/>
                      </a:endParaRPr>
                    </a:p>
                  </a:txBody>
                  <a:tcPr/>
                </a:tc>
                <a:tc>
                  <a:txBody>
                    <a:bodyPr/>
                    <a:lstStyle/>
                    <a:p>
                      <a:pPr algn="ctr"/>
                      <a:r>
                        <a:rPr kumimoji="1" lang="en-US" altLang="ja-JP" sz="2400" dirty="0">
                          <a:latin typeface="Arial" panose="020B0604020202020204" pitchFamily="34" charset="0"/>
                          <a:cs typeface="Arial" panose="020B0604020202020204" pitchFamily="34" charset="0"/>
                        </a:rPr>
                        <a:t>1.2</a:t>
                      </a:r>
                      <a:endParaRPr kumimoji="1" lang="ja-JP" alt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7779743"/>
                  </a:ext>
                </a:extLst>
              </a:tr>
              <a:tr h="284519">
                <a:tc>
                  <a:txBody>
                    <a:bodyPr/>
                    <a:lstStyle/>
                    <a:p>
                      <a:pPr algn="ctr"/>
                      <a:r>
                        <a:rPr kumimoji="1" lang="en-US" altLang="ja-JP" sz="2400" dirty="0">
                          <a:latin typeface="Arial" panose="020B0604020202020204" pitchFamily="34" charset="0"/>
                          <a:cs typeface="Arial" panose="020B0604020202020204" pitchFamily="34" charset="0"/>
                        </a:rPr>
                        <a:t>3S4MP</a:t>
                      </a:r>
                      <a:endParaRPr kumimoji="1" lang="ja-JP" altLang="en-US" sz="2400">
                        <a:latin typeface="Arial" panose="020B0604020202020204" pitchFamily="34" charset="0"/>
                        <a:cs typeface="Arial" panose="020B0604020202020204" pitchFamily="34" charset="0"/>
                      </a:endParaRPr>
                    </a:p>
                  </a:txBody>
                  <a:tcPr/>
                </a:tc>
                <a:tc>
                  <a:txBody>
                    <a:bodyPr/>
                    <a:lstStyle/>
                    <a:p>
                      <a:pPr algn="ctr"/>
                      <a:r>
                        <a:rPr kumimoji="1" lang="en-US" altLang="ja-JP" sz="2400" dirty="0">
                          <a:latin typeface="Arial" panose="020B0604020202020204" pitchFamily="34" charset="0"/>
                          <a:cs typeface="Arial" panose="020B0604020202020204" pitchFamily="34" charset="0"/>
                        </a:rPr>
                        <a:t>40</a:t>
                      </a:r>
                      <a:endParaRPr kumimoji="1" lang="ja-JP" alt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78800149"/>
                  </a:ext>
                </a:extLst>
              </a:tr>
              <a:tr h="284519">
                <a:tc>
                  <a:txBody>
                    <a:bodyPr/>
                    <a:lstStyle/>
                    <a:p>
                      <a:pPr algn="ctr"/>
                      <a:r>
                        <a:rPr kumimoji="1" lang="en-US" altLang="ja-JP" sz="2400" dirty="0">
                          <a:latin typeface="Arial" panose="020B0604020202020204" pitchFamily="34" charset="0"/>
                          <a:cs typeface="Arial" panose="020B0604020202020204" pitchFamily="34" charset="0"/>
                        </a:rPr>
                        <a:t>3SH</a:t>
                      </a:r>
                      <a:endParaRPr kumimoji="1" lang="ja-JP" altLang="en-US" sz="2400">
                        <a:latin typeface="Arial" panose="020B0604020202020204" pitchFamily="34" charset="0"/>
                        <a:cs typeface="Arial" panose="020B0604020202020204" pitchFamily="34" charset="0"/>
                      </a:endParaRPr>
                    </a:p>
                  </a:txBody>
                  <a:tcPr/>
                </a:tc>
                <a:tc>
                  <a:txBody>
                    <a:bodyPr/>
                    <a:lstStyle/>
                    <a:p>
                      <a:pPr algn="ctr"/>
                      <a:r>
                        <a:rPr lang="en-US" altLang="ja-JP" sz="2400" dirty="0">
                          <a:solidFill>
                            <a:schemeClr val="tx1"/>
                          </a:solidFill>
                          <a:latin typeface="Arial" panose="020B0604020202020204" pitchFamily="34" charset="0"/>
                          <a:cs typeface="Arial" panose="020B0604020202020204" pitchFamily="34" charset="0"/>
                        </a:rPr>
                        <a:t>60</a:t>
                      </a:r>
                      <a:endParaRPr kumimoji="1" lang="ja-JP" altLang="en-US" sz="240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4921156"/>
                  </a:ext>
                </a:extLst>
              </a:tr>
              <a:tr h="284519">
                <a:tc>
                  <a:txBody>
                    <a:bodyPr/>
                    <a:lstStyle/>
                    <a:p>
                      <a:pPr algn="ctr"/>
                      <a:r>
                        <a:rPr kumimoji="1" lang="en-US" altLang="ja-JP" sz="2400" dirty="0">
                          <a:latin typeface="Arial" panose="020B0604020202020204" pitchFamily="34" charset="0"/>
                          <a:cs typeface="Arial" panose="020B0604020202020204" pitchFamily="34" charset="0"/>
                        </a:rPr>
                        <a:t>3S4MPA</a:t>
                      </a:r>
                      <a:endParaRPr kumimoji="1" lang="ja-JP" altLang="en-US" sz="2400">
                        <a:latin typeface="Arial" panose="020B0604020202020204" pitchFamily="34" charset="0"/>
                        <a:cs typeface="Arial" panose="020B0604020202020204" pitchFamily="34" charset="0"/>
                      </a:endParaRPr>
                    </a:p>
                  </a:txBody>
                  <a:tcPr/>
                </a:tc>
                <a:tc>
                  <a:txBody>
                    <a:bodyPr/>
                    <a:lstStyle/>
                    <a:p>
                      <a:pPr algn="ctr"/>
                      <a:r>
                        <a:rPr kumimoji="1" lang="en-US" altLang="ja-JP" sz="2400" dirty="0">
                          <a:latin typeface="Arial" panose="020B0604020202020204" pitchFamily="34" charset="0"/>
                          <a:cs typeface="Arial" panose="020B0604020202020204" pitchFamily="34" charset="0"/>
                        </a:rPr>
                        <a:t>120</a:t>
                      </a:r>
                      <a:endParaRPr kumimoji="1" lang="ja-JP" altLang="en-US"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7915669"/>
                  </a:ext>
                </a:extLst>
              </a:tr>
              <a:tr h="341669">
                <a:tc>
                  <a:txBody>
                    <a:bodyPr/>
                    <a:lstStyle/>
                    <a:p>
                      <a:pPr algn="ctr"/>
                      <a:r>
                        <a:rPr kumimoji="1" lang="en-US" altLang="ja-JP" sz="2400" dirty="0">
                          <a:latin typeface="Arial" panose="020B0604020202020204" pitchFamily="34" charset="0"/>
                          <a:cs typeface="Arial" panose="020B0604020202020204" pitchFamily="34" charset="0"/>
                        </a:rPr>
                        <a:t>3SHA</a:t>
                      </a:r>
                      <a:endParaRPr kumimoji="1" lang="ja-JP" altLang="en-US" sz="2400">
                        <a:latin typeface="Arial" panose="020B0604020202020204" pitchFamily="34" charset="0"/>
                        <a:cs typeface="Arial" panose="020B0604020202020204" pitchFamily="34" charset="0"/>
                      </a:endParaRPr>
                    </a:p>
                  </a:txBody>
                  <a:tcPr/>
                </a:tc>
                <a:tc>
                  <a:txBody>
                    <a:bodyPr/>
                    <a:lstStyle/>
                    <a:p>
                      <a:pPr algn="ctr"/>
                      <a:r>
                        <a:rPr kumimoji="1" lang="en-US" altLang="ja-JP" sz="2400" dirty="0">
                          <a:latin typeface="Arial" panose="020B0604020202020204" pitchFamily="34" charset="0"/>
                          <a:cs typeface="Arial" panose="020B0604020202020204" pitchFamily="34" charset="0"/>
                        </a:rPr>
                        <a:t>4</a:t>
                      </a:r>
                      <a:endParaRPr kumimoji="1" lang="ja-JP" alt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05152188"/>
                  </a:ext>
                </a:extLst>
              </a:tr>
            </a:tbl>
          </a:graphicData>
        </a:graphic>
      </p:graphicFrame>
      <p:sp>
        <p:nvSpPr>
          <p:cNvPr id="14" name="テキスト ボックス 13">
            <a:extLst>
              <a:ext uri="{FF2B5EF4-FFF2-40B4-BE49-F238E27FC236}">
                <a16:creationId xmlns:a16="http://schemas.microsoft.com/office/drawing/2014/main" id="{60B54DBD-2038-8A8D-4D16-673CCA4AD513}"/>
              </a:ext>
            </a:extLst>
          </p:cNvPr>
          <p:cNvSpPr txBox="1"/>
          <p:nvPr/>
        </p:nvSpPr>
        <p:spPr>
          <a:xfrm>
            <a:off x="8273667" y="6021195"/>
            <a:ext cx="4096612" cy="369332"/>
          </a:xfrm>
          <a:prstGeom prst="rect">
            <a:avLst/>
          </a:prstGeom>
          <a:noFill/>
        </p:spPr>
        <p:txBody>
          <a:bodyPr wrap="square" rtlCol="0">
            <a:spAutoFit/>
          </a:bodyPr>
          <a:lstStyle/>
          <a:p>
            <a:r>
              <a:rPr kumimoji="1" lang="en-US" altLang="ja-JP" dirty="0">
                <a:latin typeface="Arial" panose="020B0604020202020204" pitchFamily="34" charset="0"/>
                <a:cs typeface="Arial" panose="020B0604020202020204" pitchFamily="34" charset="0"/>
              </a:rPr>
              <a:t>3) A. Tanigawa., </a:t>
            </a:r>
            <a:r>
              <a:rPr kumimoji="1" lang="en-US" altLang="ja-JP" i="1" dirty="0">
                <a:latin typeface="Arial" panose="020B0604020202020204" pitchFamily="34" charset="0"/>
                <a:cs typeface="Arial" panose="020B0604020202020204" pitchFamily="34" charset="0"/>
              </a:rPr>
              <a:t>et al. </a:t>
            </a:r>
            <a:r>
              <a:rPr kumimoji="1" lang="en-US" altLang="ja-JP" dirty="0">
                <a:latin typeface="Arial" panose="020B0604020202020204" pitchFamily="34" charset="0"/>
                <a:cs typeface="Arial" panose="020B0604020202020204" pitchFamily="34" charset="0"/>
              </a:rPr>
              <a:t>(2022)</a:t>
            </a:r>
            <a:endParaRPr kumimoji="1" lang="ja-JP" altLang="en-US" dirty="0">
              <a:latin typeface="Arial" panose="020B0604020202020204" pitchFamily="34" charset="0"/>
              <a:cs typeface="Arial" panose="020B0604020202020204" pitchFamily="34" charset="0"/>
            </a:endParaRPr>
          </a:p>
        </p:txBody>
      </p:sp>
      <p:sp>
        <p:nvSpPr>
          <p:cNvPr id="15" name="Rectangle 22">
            <a:extLst>
              <a:ext uri="{FF2B5EF4-FFF2-40B4-BE49-F238E27FC236}">
                <a16:creationId xmlns:a16="http://schemas.microsoft.com/office/drawing/2014/main" id="{00000000-0008-0000-0700-00000D000000}"/>
              </a:ext>
            </a:extLst>
          </p:cNvPr>
          <p:cNvSpPr>
            <a:spLocks noChangeArrowheads="1"/>
          </p:cNvSpPr>
          <p:nvPr/>
        </p:nvSpPr>
        <p:spPr bwMode="auto">
          <a:xfrm>
            <a:off x="-194618" y="2759663"/>
            <a:ext cx="3099761" cy="69124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400" b="0" i="0" u="none" strike="noStrike" baseline="0" dirty="0">
                <a:solidFill>
                  <a:srgbClr val="000000"/>
                </a:solidFill>
                <a:latin typeface="Arial" panose="020B0604020202020204" pitchFamily="34" charset="0"/>
                <a:ea typeface="Verdana" pitchFamily="34" charset="0"/>
                <a:cs typeface="Arial" panose="020B0604020202020204" pitchFamily="34" charset="0"/>
              </a:rPr>
              <a:t>4-Methyl-4-sulfanylpentan-2-one (4MSP)</a:t>
            </a:r>
          </a:p>
        </p:txBody>
      </p:sp>
      <p:grpSp>
        <p:nvGrpSpPr>
          <p:cNvPr id="16" name="グループ化 15">
            <a:extLst>
              <a:ext uri="{FF2B5EF4-FFF2-40B4-BE49-F238E27FC236}">
                <a16:creationId xmlns:a16="http://schemas.microsoft.com/office/drawing/2014/main" id="{00000000-0008-0000-0700-000051000000}"/>
              </a:ext>
            </a:extLst>
          </p:cNvPr>
          <p:cNvGrpSpPr/>
          <p:nvPr/>
        </p:nvGrpSpPr>
        <p:grpSpPr>
          <a:xfrm>
            <a:off x="346021" y="3236469"/>
            <a:ext cx="2069586" cy="1074982"/>
            <a:chOff x="0" y="0"/>
            <a:chExt cx="2314575" cy="1123950"/>
          </a:xfrm>
        </p:grpSpPr>
        <p:sp>
          <p:nvSpPr>
            <p:cNvPr id="17" name="Line 24">
              <a:extLst>
                <a:ext uri="{FF2B5EF4-FFF2-40B4-BE49-F238E27FC236}">
                  <a16:creationId xmlns:a16="http://schemas.microsoft.com/office/drawing/2014/main" id="{00000000-0008-0000-0700-000025000000}"/>
                </a:ext>
              </a:extLst>
            </p:cNvPr>
            <p:cNvSpPr>
              <a:spLocks noChangeShapeType="1"/>
            </p:cNvSpPr>
            <p:nvPr/>
          </p:nvSpPr>
          <p:spPr bwMode="auto">
            <a:xfrm rot="2438436" flipH="1" flipV="1">
              <a:off x="257175" y="428625"/>
              <a:ext cx="333375" cy="19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18" name="Line 25">
              <a:extLst>
                <a:ext uri="{FF2B5EF4-FFF2-40B4-BE49-F238E27FC236}">
                  <a16:creationId xmlns:a16="http://schemas.microsoft.com/office/drawing/2014/main" id="{00000000-0008-0000-0700-000026000000}"/>
                </a:ext>
              </a:extLst>
            </p:cNvPr>
            <p:cNvSpPr>
              <a:spLocks noChangeShapeType="1"/>
            </p:cNvSpPr>
            <p:nvPr/>
          </p:nvSpPr>
          <p:spPr bwMode="auto">
            <a:xfrm rot="19161564">
              <a:off x="495300" y="390525"/>
              <a:ext cx="5048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19" name="Line 26">
              <a:extLst>
                <a:ext uri="{FF2B5EF4-FFF2-40B4-BE49-F238E27FC236}">
                  <a16:creationId xmlns:a16="http://schemas.microsoft.com/office/drawing/2014/main" id="{00000000-0008-0000-0700-000027000000}"/>
                </a:ext>
              </a:extLst>
            </p:cNvPr>
            <p:cNvSpPr>
              <a:spLocks noChangeShapeType="1"/>
            </p:cNvSpPr>
            <p:nvPr/>
          </p:nvSpPr>
          <p:spPr bwMode="auto">
            <a:xfrm rot="2438436" flipH="1">
              <a:off x="876300" y="390525"/>
              <a:ext cx="5048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21" name="Line 27">
              <a:extLst>
                <a:ext uri="{FF2B5EF4-FFF2-40B4-BE49-F238E27FC236}">
                  <a16:creationId xmlns:a16="http://schemas.microsoft.com/office/drawing/2014/main" id="{00000000-0008-0000-0700-000028000000}"/>
                </a:ext>
              </a:extLst>
            </p:cNvPr>
            <p:cNvSpPr>
              <a:spLocks noChangeShapeType="1"/>
            </p:cNvSpPr>
            <p:nvPr/>
          </p:nvSpPr>
          <p:spPr bwMode="auto">
            <a:xfrm rot="19161564">
              <a:off x="1285875" y="438150"/>
              <a:ext cx="314325" cy="190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22" name="Line 28">
              <a:extLst>
                <a:ext uri="{FF2B5EF4-FFF2-40B4-BE49-F238E27FC236}">
                  <a16:creationId xmlns:a16="http://schemas.microsoft.com/office/drawing/2014/main" id="{00000000-0008-0000-0700-000029000000}"/>
                </a:ext>
              </a:extLst>
            </p:cNvPr>
            <p:cNvSpPr>
              <a:spLocks noChangeShapeType="1"/>
            </p:cNvSpPr>
            <p:nvPr/>
          </p:nvSpPr>
          <p:spPr bwMode="auto">
            <a:xfrm rot="5400000" flipH="1">
              <a:off x="523875" y="552450"/>
              <a:ext cx="200025" cy="1714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24" name="Rectangle 29">
              <a:extLst>
                <a:ext uri="{FF2B5EF4-FFF2-40B4-BE49-F238E27FC236}">
                  <a16:creationId xmlns:a16="http://schemas.microsoft.com/office/drawing/2014/main" id="{00000000-0008-0000-0700-00002A000000}"/>
                </a:ext>
              </a:extLst>
            </p:cNvPr>
            <p:cNvSpPr>
              <a:spLocks noChangeArrowheads="1"/>
            </p:cNvSpPr>
            <p:nvPr/>
          </p:nvSpPr>
          <p:spPr bwMode="auto">
            <a:xfrm>
              <a:off x="581025" y="704850"/>
              <a:ext cx="581025" cy="3524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SH</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25" name="Rectangle 30">
              <a:extLst>
                <a:ext uri="{FF2B5EF4-FFF2-40B4-BE49-F238E27FC236}">
                  <a16:creationId xmlns:a16="http://schemas.microsoft.com/office/drawing/2014/main" id="{00000000-0008-0000-0700-00002B000000}"/>
                </a:ext>
              </a:extLst>
            </p:cNvPr>
            <p:cNvSpPr>
              <a:spLocks noChangeArrowheads="1"/>
            </p:cNvSpPr>
            <p:nvPr/>
          </p:nvSpPr>
          <p:spPr bwMode="auto">
            <a:xfrm>
              <a:off x="1143000" y="676275"/>
              <a:ext cx="581025" cy="3619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O</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26" name="Line 31">
              <a:extLst>
                <a:ext uri="{FF2B5EF4-FFF2-40B4-BE49-F238E27FC236}">
                  <a16:creationId xmlns:a16="http://schemas.microsoft.com/office/drawing/2014/main" id="{00000000-0008-0000-0700-00002C000000}"/>
                </a:ext>
              </a:extLst>
            </p:cNvPr>
            <p:cNvSpPr>
              <a:spLocks noChangeShapeType="1"/>
            </p:cNvSpPr>
            <p:nvPr/>
          </p:nvSpPr>
          <p:spPr bwMode="auto">
            <a:xfrm rot="19161564">
              <a:off x="314325" y="638175"/>
              <a:ext cx="257175" cy="95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27" name="Line 33">
              <a:extLst>
                <a:ext uri="{FF2B5EF4-FFF2-40B4-BE49-F238E27FC236}">
                  <a16:creationId xmlns:a16="http://schemas.microsoft.com/office/drawing/2014/main" id="{00000000-0008-0000-0700-00002D000000}"/>
                </a:ext>
              </a:extLst>
            </p:cNvPr>
            <p:cNvSpPr>
              <a:spLocks noChangeShapeType="1"/>
            </p:cNvSpPr>
            <p:nvPr/>
          </p:nvSpPr>
          <p:spPr bwMode="auto">
            <a:xfrm rot="16200000">
              <a:off x="1209675" y="647700"/>
              <a:ext cx="2000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28" name="Rectangle 34">
              <a:extLst>
                <a:ext uri="{FF2B5EF4-FFF2-40B4-BE49-F238E27FC236}">
                  <a16:creationId xmlns:a16="http://schemas.microsoft.com/office/drawing/2014/main" id="{00000000-0008-0000-0700-00002E000000}"/>
                </a:ext>
              </a:extLst>
            </p:cNvPr>
            <p:cNvSpPr>
              <a:spLocks noChangeArrowheads="1"/>
            </p:cNvSpPr>
            <p:nvPr/>
          </p:nvSpPr>
          <p:spPr bwMode="auto">
            <a:xfrm>
              <a:off x="57150" y="0"/>
              <a:ext cx="790575" cy="4286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CH3</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29" name="Rectangle 35">
              <a:extLst>
                <a:ext uri="{FF2B5EF4-FFF2-40B4-BE49-F238E27FC236}">
                  <a16:creationId xmlns:a16="http://schemas.microsoft.com/office/drawing/2014/main" id="{00000000-0008-0000-0700-00002F000000}"/>
                </a:ext>
              </a:extLst>
            </p:cNvPr>
            <p:cNvSpPr>
              <a:spLocks noChangeArrowheads="1"/>
            </p:cNvSpPr>
            <p:nvPr/>
          </p:nvSpPr>
          <p:spPr bwMode="auto">
            <a:xfrm>
              <a:off x="0" y="695325"/>
              <a:ext cx="790575" cy="4286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CH3</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30" name="Rectangle 36">
              <a:extLst>
                <a:ext uri="{FF2B5EF4-FFF2-40B4-BE49-F238E27FC236}">
                  <a16:creationId xmlns:a16="http://schemas.microsoft.com/office/drawing/2014/main" id="{00000000-0008-0000-0700-000030000000}"/>
                </a:ext>
              </a:extLst>
            </p:cNvPr>
            <p:cNvSpPr>
              <a:spLocks noChangeArrowheads="1"/>
            </p:cNvSpPr>
            <p:nvPr/>
          </p:nvSpPr>
          <p:spPr bwMode="auto">
            <a:xfrm>
              <a:off x="1524000" y="95250"/>
              <a:ext cx="790575" cy="4286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CH3</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31" name="Line 75">
              <a:extLst>
                <a:ext uri="{FF2B5EF4-FFF2-40B4-BE49-F238E27FC236}">
                  <a16:creationId xmlns:a16="http://schemas.microsoft.com/office/drawing/2014/main" id="{00000000-0008-0000-0700-000031000000}"/>
                </a:ext>
              </a:extLst>
            </p:cNvPr>
            <p:cNvSpPr>
              <a:spLocks noChangeShapeType="1"/>
            </p:cNvSpPr>
            <p:nvPr/>
          </p:nvSpPr>
          <p:spPr bwMode="auto">
            <a:xfrm rot="16200000">
              <a:off x="1257300" y="647700"/>
              <a:ext cx="20002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grpSp>
      <p:grpSp>
        <p:nvGrpSpPr>
          <p:cNvPr id="32" name="Group 94">
            <a:extLst>
              <a:ext uri="{FF2B5EF4-FFF2-40B4-BE49-F238E27FC236}">
                <a16:creationId xmlns:a16="http://schemas.microsoft.com/office/drawing/2014/main" id="{00000000-0008-0000-0700-000052000000}"/>
              </a:ext>
            </a:extLst>
          </p:cNvPr>
          <p:cNvGrpSpPr>
            <a:grpSpLocks/>
          </p:cNvGrpSpPr>
          <p:nvPr/>
        </p:nvGrpSpPr>
        <p:grpSpPr bwMode="auto">
          <a:xfrm>
            <a:off x="2695852" y="3305142"/>
            <a:ext cx="2107576" cy="1079146"/>
            <a:chOff x="0" y="7"/>
            <a:chExt cx="279" cy="110"/>
          </a:xfrm>
        </p:grpSpPr>
        <p:sp>
          <p:nvSpPr>
            <p:cNvPr id="33" name="Line 12">
              <a:extLst>
                <a:ext uri="{FF2B5EF4-FFF2-40B4-BE49-F238E27FC236}">
                  <a16:creationId xmlns:a16="http://schemas.microsoft.com/office/drawing/2014/main" id="{00000000-0008-0000-0700-000053000000}"/>
                </a:ext>
              </a:extLst>
            </p:cNvPr>
            <p:cNvSpPr>
              <a:spLocks noChangeShapeType="1"/>
            </p:cNvSpPr>
            <p:nvPr/>
          </p:nvSpPr>
          <p:spPr bwMode="auto">
            <a:xfrm rot="-2438436">
              <a:off x="40" y="37"/>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34" name="Line 13">
              <a:extLst>
                <a:ext uri="{FF2B5EF4-FFF2-40B4-BE49-F238E27FC236}">
                  <a16:creationId xmlns:a16="http://schemas.microsoft.com/office/drawing/2014/main" id="{00000000-0008-0000-0700-000054000000}"/>
                </a:ext>
              </a:extLst>
            </p:cNvPr>
            <p:cNvSpPr>
              <a:spLocks noChangeShapeType="1"/>
            </p:cNvSpPr>
            <p:nvPr/>
          </p:nvSpPr>
          <p:spPr bwMode="auto">
            <a:xfrm rot="2438436" flipH="1">
              <a:off x="80" y="37"/>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35" name="Line 14">
              <a:extLst>
                <a:ext uri="{FF2B5EF4-FFF2-40B4-BE49-F238E27FC236}">
                  <a16:creationId xmlns:a16="http://schemas.microsoft.com/office/drawing/2014/main" id="{00000000-0008-0000-0700-000055000000}"/>
                </a:ext>
              </a:extLst>
            </p:cNvPr>
            <p:cNvSpPr>
              <a:spLocks noChangeShapeType="1"/>
            </p:cNvSpPr>
            <p:nvPr/>
          </p:nvSpPr>
          <p:spPr bwMode="auto">
            <a:xfrm rot="-2438436">
              <a:off x="120" y="37"/>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36" name="Line 15">
              <a:extLst>
                <a:ext uri="{FF2B5EF4-FFF2-40B4-BE49-F238E27FC236}">
                  <a16:creationId xmlns:a16="http://schemas.microsoft.com/office/drawing/2014/main" id="{00000000-0008-0000-0700-000056000000}"/>
                </a:ext>
              </a:extLst>
            </p:cNvPr>
            <p:cNvSpPr>
              <a:spLocks noChangeShapeType="1"/>
            </p:cNvSpPr>
            <p:nvPr/>
          </p:nvSpPr>
          <p:spPr bwMode="auto">
            <a:xfrm rot="2438436" flipH="1">
              <a:off x="160" y="36"/>
              <a:ext cx="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37" name="Line 16">
              <a:extLst>
                <a:ext uri="{FF2B5EF4-FFF2-40B4-BE49-F238E27FC236}">
                  <a16:creationId xmlns:a16="http://schemas.microsoft.com/office/drawing/2014/main" id="{00000000-0008-0000-0700-000057000000}"/>
                </a:ext>
              </a:extLst>
            </p:cNvPr>
            <p:cNvSpPr>
              <a:spLocks noChangeShapeType="1"/>
            </p:cNvSpPr>
            <p:nvPr/>
          </p:nvSpPr>
          <p:spPr bwMode="auto">
            <a:xfrm rot="-2438436">
              <a:off x="201" y="42"/>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38" name="Line 17">
              <a:extLst>
                <a:ext uri="{FF2B5EF4-FFF2-40B4-BE49-F238E27FC236}">
                  <a16:creationId xmlns:a16="http://schemas.microsoft.com/office/drawing/2014/main" id="{00000000-0008-0000-0700-000058000000}"/>
                </a:ext>
              </a:extLst>
            </p:cNvPr>
            <p:cNvSpPr>
              <a:spLocks noChangeShapeType="1"/>
            </p:cNvSpPr>
            <p:nvPr/>
          </p:nvSpPr>
          <p:spPr bwMode="auto">
            <a:xfrm rot="16200000">
              <a:off x="111" y="67"/>
              <a:ext cx="31"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39" name="Rectangle 18">
              <a:extLst>
                <a:ext uri="{FF2B5EF4-FFF2-40B4-BE49-F238E27FC236}">
                  <a16:creationId xmlns:a16="http://schemas.microsoft.com/office/drawing/2014/main" id="{00000000-0008-0000-0700-000059000000}"/>
                </a:ext>
              </a:extLst>
            </p:cNvPr>
            <p:cNvSpPr>
              <a:spLocks noChangeArrowheads="1"/>
            </p:cNvSpPr>
            <p:nvPr/>
          </p:nvSpPr>
          <p:spPr bwMode="auto">
            <a:xfrm>
              <a:off x="96" y="79"/>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SH</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40" name="Rectangle 19">
              <a:extLst>
                <a:ext uri="{FF2B5EF4-FFF2-40B4-BE49-F238E27FC236}">
                  <a16:creationId xmlns:a16="http://schemas.microsoft.com/office/drawing/2014/main" id="{00000000-0008-0000-0700-00005A000000}"/>
                </a:ext>
              </a:extLst>
            </p:cNvPr>
            <p:cNvSpPr>
              <a:spLocks noChangeArrowheads="1"/>
            </p:cNvSpPr>
            <p:nvPr/>
          </p:nvSpPr>
          <p:spPr bwMode="auto">
            <a:xfrm>
              <a:off x="219" y="7"/>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OH</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41" name="Line 20">
              <a:extLst>
                <a:ext uri="{FF2B5EF4-FFF2-40B4-BE49-F238E27FC236}">
                  <a16:creationId xmlns:a16="http://schemas.microsoft.com/office/drawing/2014/main" id="{00000000-0008-0000-0700-00005B000000}"/>
                </a:ext>
              </a:extLst>
            </p:cNvPr>
            <p:cNvSpPr>
              <a:spLocks noChangeShapeType="1"/>
            </p:cNvSpPr>
            <p:nvPr/>
          </p:nvSpPr>
          <p:spPr bwMode="auto">
            <a:xfrm rot="2438436" flipH="1">
              <a:off x="0" y="37"/>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grpSp>
      <p:sp>
        <p:nvSpPr>
          <p:cNvPr id="42" name="Rectangle 21">
            <a:extLst>
              <a:ext uri="{FF2B5EF4-FFF2-40B4-BE49-F238E27FC236}">
                <a16:creationId xmlns:a16="http://schemas.microsoft.com/office/drawing/2014/main" id="{00000000-0008-0000-0700-00005C000000}"/>
              </a:ext>
            </a:extLst>
          </p:cNvPr>
          <p:cNvSpPr>
            <a:spLocks noChangeArrowheads="1"/>
          </p:cNvSpPr>
          <p:nvPr/>
        </p:nvSpPr>
        <p:spPr bwMode="auto">
          <a:xfrm>
            <a:off x="2405965" y="2770775"/>
            <a:ext cx="2633691" cy="62320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400" b="0" i="0" u="none" strike="noStrike" baseline="0" dirty="0">
                <a:solidFill>
                  <a:srgbClr val="000000"/>
                </a:solidFill>
                <a:latin typeface="Arial" panose="020B0604020202020204" pitchFamily="34" charset="0"/>
                <a:ea typeface="Verdana" pitchFamily="34" charset="0"/>
                <a:cs typeface="Arial" panose="020B0604020202020204" pitchFamily="34" charset="0"/>
              </a:rPr>
              <a:t>3-Sulfanyl hexan-1-ol </a:t>
            </a:r>
          </a:p>
          <a:p>
            <a:pPr algn="ctr" rtl="0">
              <a:defRPr sz="1000"/>
            </a:pPr>
            <a:r>
              <a:rPr lang="en-US" altLang="ja-JP" sz="1400" b="0" i="0" u="none" strike="noStrike" baseline="0" dirty="0">
                <a:solidFill>
                  <a:srgbClr val="000000"/>
                </a:solidFill>
                <a:latin typeface="Arial" panose="020B0604020202020204" pitchFamily="34" charset="0"/>
                <a:ea typeface="Verdana" pitchFamily="34" charset="0"/>
                <a:cs typeface="Arial" panose="020B0604020202020204" pitchFamily="34" charset="0"/>
              </a:rPr>
              <a:t>(3SH)</a:t>
            </a:r>
          </a:p>
          <a:p>
            <a:pPr algn="l" rtl="0">
              <a:defRPr sz="1000"/>
            </a:pPr>
            <a:endParaRPr lang="en-US" altLang="ja-JP" sz="1400" b="0" i="0" u="none" strike="noStrike" baseline="0" dirty="0">
              <a:solidFill>
                <a:srgbClr val="000000"/>
              </a:solidFill>
              <a:latin typeface="Arial" panose="020B0604020202020204" pitchFamily="34" charset="0"/>
              <a:ea typeface="Verdana" pitchFamily="34" charset="0"/>
              <a:cs typeface="Arial" panose="020B0604020202020204" pitchFamily="34" charset="0"/>
            </a:endParaRPr>
          </a:p>
        </p:txBody>
      </p:sp>
      <p:sp>
        <p:nvSpPr>
          <p:cNvPr id="43" name="Rectangle 48">
            <a:extLst>
              <a:ext uri="{FF2B5EF4-FFF2-40B4-BE49-F238E27FC236}">
                <a16:creationId xmlns:a16="http://schemas.microsoft.com/office/drawing/2014/main" id="{00000000-0008-0000-0700-000068000000}"/>
              </a:ext>
            </a:extLst>
          </p:cNvPr>
          <p:cNvSpPr>
            <a:spLocks noChangeArrowheads="1"/>
          </p:cNvSpPr>
          <p:nvPr/>
        </p:nvSpPr>
        <p:spPr bwMode="auto">
          <a:xfrm>
            <a:off x="4770093" y="2759663"/>
            <a:ext cx="2599460" cy="38714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400" b="0" i="0" u="none" strike="noStrike" baseline="0" dirty="0">
                <a:solidFill>
                  <a:srgbClr val="000000"/>
                </a:solidFill>
                <a:latin typeface="Arial" panose="020B0604020202020204" pitchFamily="34" charset="0"/>
                <a:ea typeface="Verdana" pitchFamily="34" charset="0"/>
                <a:cs typeface="Arial" panose="020B0604020202020204" pitchFamily="34" charset="0"/>
              </a:rPr>
              <a:t>3-Sulfanylhexyl acetate (3SHA)</a:t>
            </a:r>
            <a:endParaRPr lang="en-US" altLang="ja-JP" sz="1400" b="0" i="0" u="none" strike="noStrike" baseline="0" dirty="0">
              <a:solidFill>
                <a:srgbClr val="FF6600"/>
              </a:solidFill>
              <a:latin typeface="Arial" panose="020B0604020202020204" pitchFamily="34" charset="0"/>
              <a:ea typeface="Verdana" pitchFamily="34" charset="0"/>
              <a:cs typeface="Arial" panose="020B0604020202020204" pitchFamily="34" charset="0"/>
            </a:endParaRPr>
          </a:p>
        </p:txBody>
      </p:sp>
      <p:grpSp>
        <p:nvGrpSpPr>
          <p:cNvPr id="44" name="Group 97">
            <a:extLst>
              <a:ext uri="{FF2B5EF4-FFF2-40B4-BE49-F238E27FC236}">
                <a16:creationId xmlns:a16="http://schemas.microsoft.com/office/drawing/2014/main" id="{00000000-0008-0000-0700-00006A000000}"/>
              </a:ext>
            </a:extLst>
          </p:cNvPr>
          <p:cNvGrpSpPr>
            <a:grpSpLocks/>
          </p:cNvGrpSpPr>
          <p:nvPr/>
        </p:nvGrpSpPr>
        <p:grpSpPr bwMode="auto">
          <a:xfrm>
            <a:off x="4848863" y="3310671"/>
            <a:ext cx="2405583" cy="905502"/>
            <a:chOff x="0" y="3"/>
            <a:chExt cx="331" cy="111"/>
          </a:xfrm>
        </p:grpSpPr>
        <p:sp>
          <p:nvSpPr>
            <p:cNvPr id="45" name="Line 60">
              <a:extLst>
                <a:ext uri="{FF2B5EF4-FFF2-40B4-BE49-F238E27FC236}">
                  <a16:creationId xmlns:a16="http://schemas.microsoft.com/office/drawing/2014/main" id="{00000000-0008-0000-0700-00006B000000}"/>
                </a:ext>
              </a:extLst>
            </p:cNvPr>
            <p:cNvSpPr>
              <a:spLocks noChangeShapeType="1"/>
            </p:cNvSpPr>
            <p:nvPr/>
          </p:nvSpPr>
          <p:spPr bwMode="auto">
            <a:xfrm rot="-2438436">
              <a:off x="39" y="34"/>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46" name="Line 61">
              <a:extLst>
                <a:ext uri="{FF2B5EF4-FFF2-40B4-BE49-F238E27FC236}">
                  <a16:creationId xmlns:a16="http://schemas.microsoft.com/office/drawing/2014/main" id="{00000000-0008-0000-0700-00006C000000}"/>
                </a:ext>
              </a:extLst>
            </p:cNvPr>
            <p:cNvSpPr>
              <a:spLocks noChangeShapeType="1"/>
            </p:cNvSpPr>
            <p:nvPr/>
          </p:nvSpPr>
          <p:spPr bwMode="auto">
            <a:xfrm rot="2438436" flipH="1">
              <a:off x="78" y="34"/>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47" name="Line 62">
              <a:extLst>
                <a:ext uri="{FF2B5EF4-FFF2-40B4-BE49-F238E27FC236}">
                  <a16:creationId xmlns:a16="http://schemas.microsoft.com/office/drawing/2014/main" id="{00000000-0008-0000-0700-00006D000000}"/>
                </a:ext>
              </a:extLst>
            </p:cNvPr>
            <p:cNvSpPr>
              <a:spLocks noChangeShapeType="1"/>
            </p:cNvSpPr>
            <p:nvPr/>
          </p:nvSpPr>
          <p:spPr bwMode="auto">
            <a:xfrm rot="-2438436">
              <a:off x="119" y="34"/>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48" name="Line 63">
              <a:extLst>
                <a:ext uri="{FF2B5EF4-FFF2-40B4-BE49-F238E27FC236}">
                  <a16:creationId xmlns:a16="http://schemas.microsoft.com/office/drawing/2014/main" id="{00000000-0008-0000-0700-00006E000000}"/>
                </a:ext>
              </a:extLst>
            </p:cNvPr>
            <p:cNvSpPr>
              <a:spLocks noChangeShapeType="1"/>
            </p:cNvSpPr>
            <p:nvPr/>
          </p:nvSpPr>
          <p:spPr bwMode="auto">
            <a:xfrm rot="2438436" flipH="1">
              <a:off x="159" y="34"/>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49" name="Line 64">
              <a:extLst>
                <a:ext uri="{FF2B5EF4-FFF2-40B4-BE49-F238E27FC236}">
                  <a16:creationId xmlns:a16="http://schemas.microsoft.com/office/drawing/2014/main" id="{00000000-0008-0000-0700-00006F000000}"/>
                </a:ext>
              </a:extLst>
            </p:cNvPr>
            <p:cNvSpPr>
              <a:spLocks noChangeShapeType="1"/>
            </p:cNvSpPr>
            <p:nvPr/>
          </p:nvSpPr>
          <p:spPr bwMode="auto">
            <a:xfrm rot="-2438436">
              <a:off x="201" y="40"/>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50" name="Line 66">
              <a:extLst>
                <a:ext uri="{FF2B5EF4-FFF2-40B4-BE49-F238E27FC236}">
                  <a16:creationId xmlns:a16="http://schemas.microsoft.com/office/drawing/2014/main" id="{00000000-0008-0000-0700-000070000000}"/>
                </a:ext>
              </a:extLst>
            </p:cNvPr>
            <p:cNvSpPr>
              <a:spLocks noChangeShapeType="1"/>
            </p:cNvSpPr>
            <p:nvPr/>
          </p:nvSpPr>
          <p:spPr bwMode="auto">
            <a:xfrm rot="16200000">
              <a:off x="110" y="65"/>
              <a:ext cx="30"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51" name="Rectangle 67">
              <a:extLst>
                <a:ext uri="{FF2B5EF4-FFF2-40B4-BE49-F238E27FC236}">
                  <a16:creationId xmlns:a16="http://schemas.microsoft.com/office/drawing/2014/main" id="{00000000-0008-0000-0700-000071000000}"/>
                </a:ext>
              </a:extLst>
            </p:cNvPr>
            <p:cNvSpPr>
              <a:spLocks noChangeArrowheads="1"/>
            </p:cNvSpPr>
            <p:nvPr/>
          </p:nvSpPr>
          <p:spPr bwMode="auto">
            <a:xfrm>
              <a:off x="104" y="76"/>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SH</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52" name="Rectangle 68">
              <a:extLst>
                <a:ext uri="{FF2B5EF4-FFF2-40B4-BE49-F238E27FC236}">
                  <a16:creationId xmlns:a16="http://schemas.microsoft.com/office/drawing/2014/main" id="{00000000-0008-0000-0700-000072000000}"/>
                </a:ext>
              </a:extLst>
            </p:cNvPr>
            <p:cNvSpPr>
              <a:spLocks noChangeArrowheads="1"/>
            </p:cNvSpPr>
            <p:nvPr/>
          </p:nvSpPr>
          <p:spPr bwMode="auto">
            <a:xfrm>
              <a:off x="223" y="3"/>
              <a:ext cx="61"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O</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53" name="Line 69">
              <a:extLst>
                <a:ext uri="{FF2B5EF4-FFF2-40B4-BE49-F238E27FC236}">
                  <a16:creationId xmlns:a16="http://schemas.microsoft.com/office/drawing/2014/main" id="{00000000-0008-0000-0700-000073000000}"/>
                </a:ext>
              </a:extLst>
            </p:cNvPr>
            <p:cNvSpPr>
              <a:spLocks noChangeShapeType="1"/>
            </p:cNvSpPr>
            <p:nvPr/>
          </p:nvSpPr>
          <p:spPr bwMode="auto">
            <a:xfrm rot="-2438436">
              <a:off x="278" y="35"/>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54" name="Line 70">
              <a:extLst>
                <a:ext uri="{FF2B5EF4-FFF2-40B4-BE49-F238E27FC236}">
                  <a16:creationId xmlns:a16="http://schemas.microsoft.com/office/drawing/2014/main" id="{00000000-0008-0000-0700-000074000000}"/>
                </a:ext>
              </a:extLst>
            </p:cNvPr>
            <p:cNvSpPr>
              <a:spLocks noChangeShapeType="1"/>
            </p:cNvSpPr>
            <p:nvPr/>
          </p:nvSpPr>
          <p:spPr bwMode="auto">
            <a:xfrm rot="2438436" flipH="1">
              <a:off x="255" y="40"/>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55" name="Rectangle 71">
              <a:extLst>
                <a:ext uri="{FF2B5EF4-FFF2-40B4-BE49-F238E27FC236}">
                  <a16:creationId xmlns:a16="http://schemas.microsoft.com/office/drawing/2014/main" id="{00000000-0008-0000-0700-000075000000}"/>
                </a:ext>
              </a:extLst>
            </p:cNvPr>
            <p:cNvSpPr>
              <a:spLocks noChangeArrowheads="1"/>
            </p:cNvSpPr>
            <p:nvPr/>
          </p:nvSpPr>
          <p:spPr bwMode="auto">
            <a:xfrm>
              <a:off x="264" y="67"/>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O</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56" name="Line 73">
              <a:extLst>
                <a:ext uri="{FF2B5EF4-FFF2-40B4-BE49-F238E27FC236}">
                  <a16:creationId xmlns:a16="http://schemas.microsoft.com/office/drawing/2014/main" id="{00000000-0008-0000-0700-000076000000}"/>
                </a:ext>
              </a:extLst>
            </p:cNvPr>
            <p:cNvSpPr>
              <a:spLocks noChangeShapeType="1"/>
            </p:cNvSpPr>
            <p:nvPr/>
          </p:nvSpPr>
          <p:spPr bwMode="auto">
            <a:xfrm rot="16200000">
              <a:off x="272" y="62"/>
              <a:ext cx="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57" name="Line 95">
              <a:extLst>
                <a:ext uri="{FF2B5EF4-FFF2-40B4-BE49-F238E27FC236}">
                  <a16:creationId xmlns:a16="http://schemas.microsoft.com/office/drawing/2014/main" id="{00000000-0008-0000-0700-000077000000}"/>
                </a:ext>
              </a:extLst>
            </p:cNvPr>
            <p:cNvSpPr>
              <a:spLocks noChangeShapeType="1"/>
            </p:cNvSpPr>
            <p:nvPr/>
          </p:nvSpPr>
          <p:spPr bwMode="auto">
            <a:xfrm rot="2438436" flipH="1">
              <a:off x="0" y="34"/>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58" name="Line 96">
              <a:extLst>
                <a:ext uri="{FF2B5EF4-FFF2-40B4-BE49-F238E27FC236}">
                  <a16:creationId xmlns:a16="http://schemas.microsoft.com/office/drawing/2014/main" id="{00000000-0008-0000-0700-000078000000}"/>
                </a:ext>
              </a:extLst>
            </p:cNvPr>
            <p:cNvSpPr>
              <a:spLocks noChangeShapeType="1"/>
            </p:cNvSpPr>
            <p:nvPr/>
          </p:nvSpPr>
          <p:spPr bwMode="auto">
            <a:xfrm rot="16200000">
              <a:off x="277" y="62"/>
              <a:ext cx="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grpSp>
      <p:sp>
        <p:nvSpPr>
          <p:cNvPr id="61" name="Rectangle 47">
            <a:extLst>
              <a:ext uri="{FF2B5EF4-FFF2-40B4-BE49-F238E27FC236}">
                <a16:creationId xmlns:a16="http://schemas.microsoft.com/office/drawing/2014/main" id="{00000000-0008-0000-0700-0000B7000000}"/>
              </a:ext>
            </a:extLst>
          </p:cNvPr>
          <p:cNvSpPr>
            <a:spLocks noChangeArrowheads="1"/>
          </p:cNvSpPr>
          <p:nvPr/>
        </p:nvSpPr>
        <p:spPr bwMode="auto">
          <a:xfrm>
            <a:off x="753879" y="4653548"/>
            <a:ext cx="3135774" cy="37279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400" b="0" i="0" u="none" strike="noStrike" baseline="0" dirty="0">
                <a:solidFill>
                  <a:srgbClr val="000000"/>
                </a:solidFill>
                <a:latin typeface="Arial" panose="020B0604020202020204" pitchFamily="34" charset="0"/>
                <a:ea typeface="Verdana" pitchFamily="34" charset="0"/>
                <a:cs typeface="Arial" panose="020B0604020202020204" pitchFamily="34" charset="0"/>
              </a:rPr>
              <a:t>3-Sulfanyl-4-methylpentan-1-ol (3S4MP)</a:t>
            </a:r>
            <a:endParaRPr lang="en-US" altLang="ja-JP" sz="1400" b="0" i="0" u="none" strike="noStrike" baseline="0" dirty="0">
              <a:solidFill>
                <a:srgbClr val="FF6600"/>
              </a:solidFill>
              <a:latin typeface="Arial" panose="020B0604020202020204" pitchFamily="34" charset="0"/>
              <a:ea typeface="Verdana" pitchFamily="34" charset="0"/>
              <a:cs typeface="Arial" panose="020B0604020202020204" pitchFamily="34" charset="0"/>
            </a:endParaRPr>
          </a:p>
          <a:p>
            <a:pPr algn="l" rtl="0">
              <a:lnSpc>
                <a:spcPts val="1900"/>
              </a:lnSpc>
              <a:defRPr sz="1000"/>
            </a:pPr>
            <a:endParaRPr lang="en-US" altLang="ja-JP" sz="1400" b="0" i="0" u="none" strike="noStrike" baseline="0" dirty="0">
              <a:solidFill>
                <a:srgbClr val="FF6600"/>
              </a:solidFill>
              <a:latin typeface="Arial" panose="020B0604020202020204" pitchFamily="34" charset="0"/>
              <a:ea typeface="Verdana" pitchFamily="34" charset="0"/>
              <a:cs typeface="Arial" panose="020B0604020202020204" pitchFamily="34" charset="0"/>
            </a:endParaRPr>
          </a:p>
        </p:txBody>
      </p:sp>
      <p:grpSp>
        <p:nvGrpSpPr>
          <p:cNvPr id="62" name="Group 99">
            <a:extLst>
              <a:ext uri="{FF2B5EF4-FFF2-40B4-BE49-F238E27FC236}">
                <a16:creationId xmlns:a16="http://schemas.microsoft.com/office/drawing/2014/main" id="{00000000-0008-0000-0700-0000AD000000}"/>
              </a:ext>
            </a:extLst>
          </p:cNvPr>
          <p:cNvGrpSpPr>
            <a:grpSpLocks/>
          </p:cNvGrpSpPr>
          <p:nvPr/>
        </p:nvGrpSpPr>
        <p:grpSpPr bwMode="auto">
          <a:xfrm>
            <a:off x="1530426" y="5236439"/>
            <a:ext cx="2103666" cy="1316346"/>
            <a:chOff x="0" y="0"/>
            <a:chExt cx="246" cy="150"/>
          </a:xfrm>
        </p:grpSpPr>
        <p:sp>
          <p:nvSpPr>
            <p:cNvPr id="63" name="Line 38">
              <a:extLst>
                <a:ext uri="{FF2B5EF4-FFF2-40B4-BE49-F238E27FC236}">
                  <a16:creationId xmlns:a16="http://schemas.microsoft.com/office/drawing/2014/main" id="{00000000-0008-0000-0700-0000AE000000}"/>
                </a:ext>
              </a:extLst>
            </p:cNvPr>
            <p:cNvSpPr>
              <a:spLocks noChangeShapeType="1"/>
            </p:cNvSpPr>
            <p:nvPr/>
          </p:nvSpPr>
          <p:spPr bwMode="auto">
            <a:xfrm rot="-2438436">
              <a:off x="0" y="69"/>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Arial" panose="020B0604020202020204" pitchFamily="34" charset="0"/>
              </a:endParaRPr>
            </a:p>
          </p:txBody>
        </p:sp>
        <p:sp>
          <p:nvSpPr>
            <p:cNvPr id="64" name="Line 39">
              <a:extLst>
                <a:ext uri="{FF2B5EF4-FFF2-40B4-BE49-F238E27FC236}">
                  <a16:creationId xmlns:a16="http://schemas.microsoft.com/office/drawing/2014/main" id="{00000000-0008-0000-0700-0000AF000000}"/>
                </a:ext>
              </a:extLst>
            </p:cNvPr>
            <p:cNvSpPr>
              <a:spLocks noChangeShapeType="1"/>
            </p:cNvSpPr>
            <p:nvPr/>
          </p:nvSpPr>
          <p:spPr bwMode="auto">
            <a:xfrm rot="2438436" flipH="1">
              <a:off x="41" y="69"/>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Arial" panose="020B0604020202020204" pitchFamily="34" charset="0"/>
              </a:endParaRPr>
            </a:p>
          </p:txBody>
        </p:sp>
        <p:sp>
          <p:nvSpPr>
            <p:cNvPr id="65" name="Line 40">
              <a:extLst>
                <a:ext uri="{FF2B5EF4-FFF2-40B4-BE49-F238E27FC236}">
                  <a16:creationId xmlns:a16="http://schemas.microsoft.com/office/drawing/2014/main" id="{00000000-0008-0000-0700-0000B0000000}"/>
                </a:ext>
              </a:extLst>
            </p:cNvPr>
            <p:cNvSpPr>
              <a:spLocks noChangeShapeType="1"/>
            </p:cNvSpPr>
            <p:nvPr/>
          </p:nvSpPr>
          <p:spPr bwMode="auto">
            <a:xfrm rot="-2438436">
              <a:off x="82" y="69"/>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Arial" panose="020B0604020202020204" pitchFamily="34" charset="0"/>
              </a:endParaRPr>
            </a:p>
          </p:txBody>
        </p:sp>
        <p:sp>
          <p:nvSpPr>
            <p:cNvPr id="66" name="Line 41">
              <a:extLst>
                <a:ext uri="{FF2B5EF4-FFF2-40B4-BE49-F238E27FC236}">
                  <a16:creationId xmlns:a16="http://schemas.microsoft.com/office/drawing/2014/main" id="{00000000-0008-0000-0700-0000B1000000}"/>
                </a:ext>
              </a:extLst>
            </p:cNvPr>
            <p:cNvSpPr>
              <a:spLocks noChangeShapeType="1"/>
            </p:cNvSpPr>
            <p:nvPr/>
          </p:nvSpPr>
          <p:spPr bwMode="auto">
            <a:xfrm rot="2438436" flipH="1">
              <a:off x="122" y="69"/>
              <a:ext cx="5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Arial" panose="020B0604020202020204" pitchFamily="34" charset="0"/>
              </a:endParaRPr>
            </a:p>
          </p:txBody>
        </p:sp>
        <p:sp>
          <p:nvSpPr>
            <p:cNvPr id="67" name="Line 42">
              <a:extLst>
                <a:ext uri="{FF2B5EF4-FFF2-40B4-BE49-F238E27FC236}">
                  <a16:creationId xmlns:a16="http://schemas.microsoft.com/office/drawing/2014/main" id="{00000000-0008-0000-0700-0000B2000000}"/>
                </a:ext>
              </a:extLst>
            </p:cNvPr>
            <p:cNvSpPr>
              <a:spLocks noChangeShapeType="1"/>
            </p:cNvSpPr>
            <p:nvPr/>
          </p:nvSpPr>
          <p:spPr bwMode="auto">
            <a:xfrm rot="-2438436">
              <a:off x="164" y="75"/>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Arial" panose="020B0604020202020204" pitchFamily="34" charset="0"/>
              </a:endParaRPr>
            </a:p>
          </p:txBody>
        </p:sp>
        <p:sp>
          <p:nvSpPr>
            <p:cNvPr id="68" name="Line 43">
              <a:extLst>
                <a:ext uri="{FF2B5EF4-FFF2-40B4-BE49-F238E27FC236}">
                  <a16:creationId xmlns:a16="http://schemas.microsoft.com/office/drawing/2014/main" id="{00000000-0008-0000-0700-0000B3000000}"/>
                </a:ext>
              </a:extLst>
            </p:cNvPr>
            <p:cNvSpPr>
              <a:spLocks noChangeShapeType="1"/>
            </p:cNvSpPr>
            <p:nvPr/>
          </p:nvSpPr>
          <p:spPr bwMode="auto">
            <a:xfrm rot="16200000">
              <a:off x="20" y="27"/>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Arial" panose="020B0604020202020204" pitchFamily="34" charset="0"/>
              </a:endParaRPr>
            </a:p>
          </p:txBody>
        </p:sp>
        <p:sp>
          <p:nvSpPr>
            <p:cNvPr id="69" name="Line 44">
              <a:extLst>
                <a:ext uri="{FF2B5EF4-FFF2-40B4-BE49-F238E27FC236}">
                  <a16:creationId xmlns:a16="http://schemas.microsoft.com/office/drawing/2014/main" id="{00000000-0008-0000-0700-0000B4000000}"/>
                </a:ext>
              </a:extLst>
            </p:cNvPr>
            <p:cNvSpPr>
              <a:spLocks noChangeShapeType="1"/>
            </p:cNvSpPr>
            <p:nvPr/>
          </p:nvSpPr>
          <p:spPr bwMode="auto">
            <a:xfrm rot="16200000">
              <a:off x="73" y="101"/>
              <a:ext cx="3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Arial" panose="020B0604020202020204" pitchFamily="34" charset="0"/>
              </a:endParaRPr>
            </a:p>
          </p:txBody>
        </p:sp>
        <p:sp>
          <p:nvSpPr>
            <p:cNvPr id="70" name="Rectangle 45">
              <a:extLst>
                <a:ext uri="{FF2B5EF4-FFF2-40B4-BE49-F238E27FC236}">
                  <a16:creationId xmlns:a16="http://schemas.microsoft.com/office/drawing/2014/main" id="{00000000-0008-0000-0700-0000B5000000}"/>
                </a:ext>
              </a:extLst>
            </p:cNvPr>
            <p:cNvSpPr>
              <a:spLocks noChangeArrowheads="1"/>
            </p:cNvSpPr>
            <p:nvPr/>
          </p:nvSpPr>
          <p:spPr bwMode="auto">
            <a:xfrm>
              <a:off x="71" y="112"/>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SH</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8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71" name="Rectangle 46">
              <a:extLst>
                <a:ext uri="{FF2B5EF4-FFF2-40B4-BE49-F238E27FC236}">
                  <a16:creationId xmlns:a16="http://schemas.microsoft.com/office/drawing/2014/main" id="{00000000-0008-0000-0700-0000B6000000}"/>
                </a:ext>
              </a:extLst>
            </p:cNvPr>
            <p:cNvSpPr>
              <a:spLocks noChangeArrowheads="1"/>
            </p:cNvSpPr>
            <p:nvPr/>
          </p:nvSpPr>
          <p:spPr bwMode="auto">
            <a:xfrm>
              <a:off x="186" y="33"/>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OH</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8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grpSp>
      <p:sp>
        <p:nvSpPr>
          <p:cNvPr id="72" name="Rectangle 78">
            <a:extLst>
              <a:ext uri="{FF2B5EF4-FFF2-40B4-BE49-F238E27FC236}">
                <a16:creationId xmlns:a16="http://schemas.microsoft.com/office/drawing/2014/main" id="{00000000-0008-0000-0700-0000B8000000}"/>
              </a:ext>
            </a:extLst>
          </p:cNvPr>
          <p:cNvSpPr>
            <a:spLocks noChangeArrowheads="1"/>
          </p:cNvSpPr>
          <p:nvPr/>
        </p:nvSpPr>
        <p:spPr bwMode="auto">
          <a:xfrm>
            <a:off x="4071286" y="4653548"/>
            <a:ext cx="3066820" cy="51519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en-US" altLang="ja-JP" sz="1400" b="0" i="0" u="none" strike="noStrike" baseline="0" dirty="0">
                <a:solidFill>
                  <a:srgbClr val="000000"/>
                </a:solidFill>
                <a:latin typeface="Arial" panose="020B0604020202020204" pitchFamily="34" charset="0"/>
                <a:ea typeface="Verdana" pitchFamily="34" charset="0"/>
                <a:cs typeface="Arial" panose="020B0604020202020204" pitchFamily="34" charset="0"/>
              </a:rPr>
              <a:t>3-Sulfanyl-4-methylpentyl acetate (3S4MPA)</a:t>
            </a:r>
            <a:endParaRPr lang="en-US" altLang="ja-JP" sz="1400" b="0" i="0" u="none" strike="noStrike" baseline="0" dirty="0">
              <a:solidFill>
                <a:srgbClr val="FF6600"/>
              </a:solidFill>
              <a:latin typeface="Arial" panose="020B0604020202020204" pitchFamily="34" charset="0"/>
              <a:ea typeface="Verdana" pitchFamily="34" charset="0"/>
              <a:cs typeface="Arial" panose="020B0604020202020204" pitchFamily="34" charset="0"/>
            </a:endParaRPr>
          </a:p>
          <a:p>
            <a:pPr algn="l" rtl="0">
              <a:defRPr sz="1000"/>
            </a:pPr>
            <a:endParaRPr lang="en-US" altLang="ja-JP" sz="1400" b="0" i="0" u="none" strike="noStrike" baseline="0" dirty="0">
              <a:solidFill>
                <a:srgbClr val="FF6600"/>
              </a:solidFill>
              <a:latin typeface="Arial" panose="020B0604020202020204" pitchFamily="34" charset="0"/>
              <a:ea typeface="Verdana" pitchFamily="34" charset="0"/>
              <a:cs typeface="Arial" panose="020B0604020202020204" pitchFamily="34" charset="0"/>
            </a:endParaRPr>
          </a:p>
        </p:txBody>
      </p:sp>
      <p:grpSp>
        <p:nvGrpSpPr>
          <p:cNvPr id="73" name="Group 101">
            <a:extLst>
              <a:ext uri="{FF2B5EF4-FFF2-40B4-BE49-F238E27FC236}">
                <a16:creationId xmlns:a16="http://schemas.microsoft.com/office/drawing/2014/main" id="{00000000-0008-0000-0700-0000B9000000}"/>
              </a:ext>
            </a:extLst>
          </p:cNvPr>
          <p:cNvGrpSpPr>
            <a:grpSpLocks/>
          </p:cNvGrpSpPr>
          <p:nvPr/>
        </p:nvGrpSpPr>
        <p:grpSpPr bwMode="auto">
          <a:xfrm>
            <a:off x="4496464" y="5143152"/>
            <a:ext cx="2206967" cy="1280010"/>
            <a:chOff x="0" y="0"/>
            <a:chExt cx="292" cy="150"/>
          </a:xfrm>
        </p:grpSpPr>
        <p:sp>
          <p:nvSpPr>
            <p:cNvPr id="74" name="Line 80">
              <a:extLst>
                <a:ext uri="{FF2B5EF4-FFF2-40B4-BE49-F238E27FC236}">
                  <a16:creationId xmlns:a16="http://schemas.microsoft.com/office/drawing/2014/main" id="{00000000-0008-0000-0700-0000BA000000}"/>
                </a:ext>
              </a:extLst>
            </p:cNvPr>
            <p:cNvSpPr>
              <a:spLocks noChangeShapeType="1"/>
            </p:cNvSpPr>
            <p:nvPr/>
          </p:nvSpPr>
          <p:spPr bwMode="auto">
            <a:xfrm rot="-2438436">
              <a:off x="0" y="70"/>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75" name="Line 81">
              <a:extLst>
                <a:ext uri="{FF2B5EF4-FFF2-40B4-BE49-F238E27FC236}">
                  <a16:creationId xmlns:a16="http://schemas.microsoft.com/office/drawing/2014/main" id="{00000000-0008-0000-0700-0000BB000000}"/>
                </a:ext>
              </a:extLst>
            </p:cNvPr>
            <p:cNvSpPr>
              <a:spLocks noChangeShapeType="1"/>
            </p:cNvSpPr>
            <p:nvPr/>
          </p:nvSpPr>
          <p:spPr bwMode="auto">
            <a:xfrm rot="2438436" flipH="1">
              <a:off x="40" y="69"/>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76" name="Line 82">
              <a:extLst>
                <a:ext uri="{FF2B5EF4-FFF2-40B4-BE49-F238E27FC236}">
                  <a16:creationId xmlns:a16="http://schemas.microsoft.com/office/drawing/2014/main" id="{00000000-0008-0000-0700-0000BC000000}"/>
                </a:ext>
              </a:extLst>
            </p:cNvPr>
            <p:cNvSpPr>
              <a:spLocks noChangeShapeType="1"/>
            </p:cNvSpPr>
            <p:nvPr/>
          </p:nvSpPr>
          <p:spPr bwMode="auto">
            <a:xfrm rot="-2438436">
              <a:off x="81" y="69"/>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77" name="Line 83">
              <a:extLst>
                <a:ext uri="{FF2B5EF4-FFF2-40B4-BE49-F238E27FC236}">
                  <a16:creationId xmlns:a16="http://schemas.microsoft.com/office/drawing/2014/main" id="{00000000-0008-0000-0700-0000BD000000}"/>
                </a:ext>
              </a:extLst>
            </p:cNvPr>
            <p:cNvSpPr>
              <a:spLocks noChangeShapeType="1"/>
            </p:cNvSpPr>
            <p:nvPr/>
          </p:nvSpPr>
          <p:spPr bwMode="auto">
            <a:xfrm rot="2438436" flipH="1">
              <a:off x="121" y="69"/>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78" name="Line 84">
              <a:extLst>
                <a:ext uri="{FF2B5EF4-FFF2-40B4-BE49-F238E27FC236}">
                  <a16:creationId xmlns:a16="http://schemas.microsoft.com/office/drawing/2014/main" id="{00000000-0008-0000-0700-0000BE000000}"/>
                </a:ext>
              </a:extLst>
            </p:cNvPr>
            <p:cNvSpPr>
              <a:spLocks noChangeShapeType="1"/>
            </p:cNvSpPr>
            <p:nvPr/>
          </p:nvSpPr>
          <p:spPr bwMode="auto">
            <a:xfrm rot="-2438436">
              <a:off x="163" y="76"/>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79" name="Line 85">
              <a:extLst>
                <a:ext uri="{FF2B5EF4-FFF2-40B4-BE49-F238E27FC236}">
                  <a16:creationId xmlns:a16="http://schemas.microsoft.com/office/drawing/2014/main" id="{00000000-0008-0000-0700-0000BF000000}"/>
                </a:ext>
              </a:extLst>
            </p:cNvPr>
            <p:cNvSpPr>
              <a:spLocks noChangeShapeType="1"/>
            </p:cNvSpPr>
            <p:nvPr/>
          </p:nvSpPr>
          <p:spPr bwMode="auto">
            <a:xfrm rot="5400000" flipH="1">
              <a:off x="20" y="27"/>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80" name="Line 86">
              <a:extLst>
                <a:ext uri="{FF2B5EF4-FFF2-40B4-BE49-F238E27FC236}">
                  <a16:creationId xmlns:a16="http://schemas.microsoft.com/office/drawing/2014/main" id="{00000000-0008-0000-0700-0000C0000000}"/>
                </a:ext>
              </a:extLst>
            </p:cNvPr>
            <p:cNvSpPr>
              <a:spLocks noChangeShapeType="1"/>
            </p:cNvSpPr>
            <p:nvPr/>
          </p:nvSpPr>
          <p:spPr bwMode="auto">
            <a:xfrm rot="16200000">
              <a:off x="72" y="101"/>
              <a:ext cx="3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81" name="Rectangle 87">
              <a:extLst>
                <a:ext uri="{FF2B5EF4-FFF2-40B4-BE49-F238E27FC236}">
                  <a16:creationId xmlns:a16="http://schemas.microsoft.com/office/drawing/2014/main" id="{00000000-0008-0000-0700-0000C1000000}"/>
                </a:ext>
              </a:extLst>
            </p:cNvPr>
            <p:cNvSpPr>
              <a:spLocks noChangeArrowheads="1"/>
            </p:cNvSpPr>
            <p:nvPr/>
          </p:nvSpPr>
          <p:spPr bwMode="auto">
            <a:xfrm>
              <a:off x="70" y="112"/>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SH</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82" name="Rectangle 88">
              <a:extLst>
                <a:ext uri="{FF2B5EF4-FFF2-40B4-BE49-F238E27FC236}">
                  <a16:creationId xmlns:a16="http://schemas.microsoft.com/office/drawing/2014/main" id="{00000000-0008-0000-0700-0000C2000000}"/>
                </a:ext>
              </a:extLst>
            </p:cNvPr>
            <p:cNvSpPr>
              <a:spLocks noChangeArrowheads="1"/>
            </p:cNvSpPr>
            <p:nvPr/>
          </p:nvSpPr>
          <p:spPr bwMode="auto">
            <a:xfrm>
              <a:off x="186" y="36"/>
              <a:ext cx="61"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O</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83" name="Line 89">
              <a:extLst>
                <a:ext uri="{FF2B5EF4-FFF2-40B4-BE49-F238E27FC236}">
                  <a16:creationId xmlns:a16="http://schemas.microsoft.com/office/drawing/2014/main" id="{00000000-0008-0000-0700-0000C3000000}"/>
                </a:ext>
              </a:extLst>
            </p:cNvPr>
            <p:cNvSpPr>
              <a:spLocks noChangeShapeType="1"/>
            </p:cNvSpPr>
            <p:nvPr/>
          </p:nvSpPr>
          <p:spPr bwMode="auto">
            <a:xfrm rot="-2438436">
              <a:off x="239" y="70"/>
              <a:ext cx="53"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84" name="Line 90">
              <a:extLst>
                <a:ext uri="{FF2B5EF4-FFF2-40B4-BE49-F238E27FC236}">
                  <a16:creationId xmlns:a16="http://schemas.microsoft.com/office/drawing/2014/main" id="{00000000-0008-0000-0700-0000C4000000}"/>
                </a:ext>
              </a:extLst>
            </p:cNvPr>
            <p:cNvSpPr>
              <a:spLocks noChangeShapeType="1"/>
            </p:cNvSpPr>
            <p:nvPr/>
          </p:nvSpPr>
          <p:spPr bwMode="auto">
            <a:xfrm rot="2438436" flipH="1">
              <a:off x="216" y="76"/>
              <a:ext cx="33"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85" name="Rectangle 91">
              <a:extLst>
                <a:ext uri="{FF2B5EF4-FFF2-40B4-BE49-F238E27FC236}">
                  <a16:creationId xmlns:a16="http://schemas.microsoft.com/office/drawing/2014/main" id="{00000000-0008-0000-0700-0000C5000000}"/>
                </a:ext>
              </a:extLst>
            </p:cNvPr>
            <p:cNvSpPr>
              <a:spLocks noChangeArrowheads="1"/>
            </p:cNvSpPr>
            <p:nvPr/>
          </p:nvSpPr>
          <p:spPr bwMode="auto">
            <a:xfrm>
              <a:off x="230" y="103"/>
              <a:ext cx="60" cy="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altLang="ja-JP" sz="1400" b="0" i="0" u="none" strike="noStrike" baseline="0" dirty="0">
                  <a:solidFill>
                    <a:srgbClr val="000000"/>
                  </a:solidFill>
                  <a:latin typeface="Arial"/>
                  <a:cs typeface="Arial"/>
                </a:rPr>
                <a:t>O</a:t>
              </a: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a:p>
              <a:pPr algn="l" rtl="0">
                <a:defRPr sz="1000"/>
              </a:pPr>
              <a:endParaRPr lang="en-US" altLang="ja-JP" sz="1400" b="0" i="0" u="none" strike="noStrike" baseline="0" dirty="0">
                <a:solidFill>
                  <a:srgbClr val="000000"/>
                </a:solidFill>
                <a:latin typeface="Arial Unicode MS" panose="020B0604020202020204" pitchFamily="50" charset="-128"/>
                <a:ea typeface="Arial Unicode MS" panose="020B0604020202020204" pitchFamily="50" charset="-128"/>
              </a:endParaRPr>
            </a:p>
          </p:txBody>
        </p:sp>
        <p:sp>
          <p:nvSpPr>
            <p:cNvPr id="86" name="Line 93">
              <a:extLst>
                <a:ext uri="{FF2B5EF4-FFF2-40B4-BE49-F238E27FC236}">
                  <a16:creationId xmlns:a16="http://schemas.microsoft.com/office/drawing/2014/main" id="{00000000-0008-0000-0700-0000C6000000}"/>
                </a:ext>
              </a:extLst>
            </p:cNvPr>
            <p:cNvSpPr>
              <a:spLocks noChangeShapeType="1"/>
            </p:cNvSpPr>
            <p:nvPr/>
          </p:nvSpPr>
          <p:spPr bwMode="auto">
            <a:xfrm rot="16200000">
              <a:off x="235" y="98"/>
              <a:ext cx="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sp>
          <p:nvSpPr>
            <p:cNvPr id="87" name="Line 100">
              <a:extLst>
                <a:ext uri="{FF2B5EF4-FFF2-40B4-BE49-F238E27FC236}">
                  <a16:creationId xmlns:a16="http://schemas.microsoft.com/office/drawing/2014/main" id="{00000000-0008-0000-0700-0000C7000000}"/>
                </a:ext>
              </a:extLst>
            </p:cNvPr>
            <p:cNvSpPr>
              <a:spLocks noChangeShapeType="1"/>
            </p:cNvSpPr>
            <p:nvPr/>
          </p:nvSpPr>
          <p:spPr bwMode="auto">
            <a:xfrm rot="16200000">
              <a:off x="240" y="98"/>
              <a:ext cx="22"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sz="1400" dirty="0">
                <a:latin typeface="Arial" panose="020B0604020202020204" pitchFamily="34" charset="0"/>
              </a:endParaRPr>
            </a:p>
          </p:txBody>
        </p:sp>
      </p:grpSp>
    </p:spTree>
    <p:extLst>
      <p:ext uri="{BB962C8B-B14F-4D97-AF65-F5344CB8AC3E}">
        <p14:creationId xmlns:p14="http://schemas.microsoft.com/office/powerpoint/2010/main" val="3993263310"/>
      </p:ext>
    </p:extLst>
  </p:cSld>
  <p:clrMapOvr>
    <a:masterClrMapping/>
  </p:clrMapOvr>
</p:sld>
</file>

<file path=ppt/theme/theme1.xml><?xml version="1.0" encoding="utf-8"?>
<a:theme xmlns:a="http://schemas.openxmlformats.org/drawingml/2006/main" name="Office Theme">
  <a:themeElements>
    <a:clrScheme name="Master Brewers">
      <a:dk1>
        <a:sysClr val="windowText" lastClr="000000"/>
      </a:dk1>
      <a:lt1>
        <a:sysClr val="window" lastClr="FFFFFF"/>
      </a:lt1>
      <a:dk2>
        <a:srgbClr val="545759"/>
      </a:dk2>
      <a:lt2>
        <a:srgbClr val="D8D8D8"/>
      </a:lt2>
      <a:accent1>
        <a:srgbClr val="CD9700"/>
      </a:accent1>
      <a:accent2>
        <a:srgbClr val="000000"/>
      </a:accent2>
      <a:accent3>
        <a:srgbClr val="A42035"/>
      </a:accent3>
      <a:accent4>
        <a:srgbClr val="545759"/>
      </a:accent4>
      <a:accent5>
        <a:srgbClr val="A5A5A5"/>
      </a:accent5>
      <a:accent6>
        <a:srgbClr val="D8D8D8"/>
      </a:accent6>
      <a:hlink>
        <a:srgbClr val="CD9700"/>
      </a:hlink>
      <a:folHlink>
        <a:srgbClr val="A42035"/>
      </a:folHlink>
    </a:clrScheme>
    <a:fontScheme name="ユーザー定義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98E48DF207BC498FDEC5380BE41383" ma:contentTypeVersion="2" ma:contentTypeDescription="Create a new document." ma:contentTypeScope="" ma:versionID="9a851b1bfb6feb8cb72be1ea783b5e8e">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32EDA1-A7BE-4383-BCA7-BD1A9875482F}"/>
</file>

<file path=customXml/itemProps2.xml><?xml version="1.0" encoding="utf-8"?>
<ds:datastoreItem xmlns:ds="http://schemas.openxmlformats.org/officeDocument/2006/customXml" ds:itemID="{0C23B9A9-D9C4-4BA3-99BE-AED043E7D64F}"/>
</file>

<file path=customXml/itemProps3.xml><?xml version="1.0" encoding="utf-8"?>
<ds:datastoreItem xmlns:ds="http://schemas.openxmlformats.org/officeDocument/2006/customXml" ds:itemID="{A7FC5C62-0052-4168-9F3A-7482C4016857}"/>
</file>

<file path=docProps/app.xml><?xml version="1.0" encoding="utf-8"?>
<Properties xmlns="http://schemas.openxmlformats.org/officeDocument/2006/extended-properties" xmlns:vt="http://schemas.openxmlformats.org/officeDocument/2006/docPropsVTypes">
  <Template>基礎</Template>
  <TotalTime>103</TotalTime>
  <Words>4125</Words>
  <Application>Microsoft Office PowerPoint</Application>
  <PresentationFormat>ワイド画面</PresentationFormat>
  <Paragraphs>541</Paragraphs>
  <Slides>39</Slides>
  <Notes>38</Notes>
  <HiddenSlides>2</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39</vt:i4>
      </vt:variant>
    </vt:vector>
  </HeadingPairs>
  <TitlesOfParts>
    <vt:vector size="48" baseType="lpstr">
      <vt:lpstr>Arial Unicode MS</vt:lpstr>
      <vt:lpstr>Meiryo UI</vt:lpstr>
      <vt:lpstr>Arial</vt:lpstr>
      <vt:lpstr>Arial Black</vt:lpstr>
      <vt:lpstr>Courier New</vt:lpstr>
      <vt:lpstr>Symbol</vt:lpstr>
      <vt:lpstr>Times New Roman</vt:lpstr>
      <vt:lpstr>Wingdings</vt:lpstr>
      <vt:lpstr>Office Theme</vt:lpstr>
      <vt:lpstr>Terroir Effects in Hops: Differences in the Content of Volatile Thiol Compounds between Areas Impact Beer Flavor       Yuto Furukawa Crop Research Laboratories Sapporo Breweries Ltd. </vt:lpstr>
      <vt:lpstr>-Introduction  -Materials &amp; Methods  -Results &amp; Discussion  1.Thiol contents in hops from different regions  2.Brewing trials  - Conclusion </vt:lpstr>
      <vt:lpstr>-Introduction  -Materials &amp; Methods  -Results &amp; Discussion  1.Thiol contents in hops from different regions  2.Brewing trials  - Conclusion </vt:lpstr>
      <vt:lpstr>What is a “terroir”?</vt:lpstr>
      <vt:lpstr>What is a “terroir”?</vt:lpstr>
      <vt:lpstr>The “terroir” effect of wine grapes</vt:lpstr>
      <vt:lpstr>The “terroir” effect of hops</vt:lpstr>
      <vt:lpstr>Prior reports on the “hop terroir”</vt:lpstr>
      <vt:lpstr>Volatile Thiol Compounds </vt:lpstr>
      <vt:lpstr>Volatile Thiol Compounds </vt:lpstr>
      <vt:lpstr>Aims of this study</vt:lpstr>
      <vt:lpstr>-Introduction  -Materials &amp; Methods  -Results &amp; Discussion  1.Thiol contents in hops from different regions  2.Brewing trials  - Conclusion </vt:lpstr>
      <vt:lpstr>Materials &amp; Methods - Hop Cone </vt:lpstr>
      <vt:lpstr>Hop Varieties</vt:lpstr>
      <vt:lpstr>Hop Varieties</vt:lpstr>
      <vt:lpstr>Hop Varieties</vt:lpstr>
      <vt:lpstr>Regions</vt:lpstr>
      <vt:lpstr>Chemical Analysis</vt:lpstr>
      <vt:lpstr>Materials &amp; Methods - Brewing Trials </vt:lpstr>
      <vt:lpstr>-Introduction  -Materials &amp; Methods  -Results &amp; Discussion  1.Thiol contents in hops from different regions  2.Brewing trials  - Conclusion </vt:lpstr>
      <vt:lpstr>Flavor compounds in Furano Magical</vt:lpstr>
      <vt:lpstr>Flavor compounds in Furano Queen</vt:lpstr>
      <vt:lpstr>Volatile thiol contents in hops from different regions</vt:lpstr>
      <vt:lpstr>Flavor compounds in Sorachi Ace</vt:lpstr>
      <vt:lpstr>Short summary</vt:lpstr>
      <vt:lpstr>-Introduction  -Materials &amp; Methods  -Results &amp; Discussion  1.Thiol contents in hops from different regions  2.Brewing trials  - Conclusion </vt:lpstr>
      <vt:lpstr>Brewing trials - Furano Magical </vt:lpstr>
      <vt:lpstr>Brewing trials - Furano Magical </vt:lpstr>
      <vt:lpstr>Brewing trials - Furano Queen </vt:lpstr>
      <vt:lpstr>Brewing trials - Furano Queen </vt:lpstr>
      <vt:lpstr>Short Summary</vt:lpstr>
      <vt:lpstr>-Introduction  -Materials &amp; Methods  -Results &amp; Discussion  1.Thiol contents in hops from different regions  2.Brewing trials  - Conclusion </vt:lpstr>
      <vt:lpstr>PowerPoint プレゼンテーション</vt:lpstr>
      <vt:lpstr>Future Works</vt:lpstr>
      <vt:lpstr>Resources</vt:lpstr>
      <vt:lpstr>PowerPoint プレゼンテーション</vt:lpstr>
      <vt:lpstr>PowerPoint プレゼンテーション</vt:lpstr>
      <vt:lpstr>Prior reports on the “hop terroir”</vt:lpstr>
      <vt:lpstr>Hop Variety 1 - Furano Magical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Terroir Effects in Hops: Differences in the Content of Volatile Thiol Compounds between Areas Impacts Beer Flavor       Yuto　Furukawa Sapporo Beer Co., Ltd.</dc:title>
  <dc:creator>古川　雄登</dc:creator>
  <cp:lastModifiedBy>古川　雄登</cp:lastModifiedBy>
  <cp:revision>3</cp:revision>
  <dcterms:created xsi:type="dcterms:W3CDTF">2023-08-23T23:25:05Z</dcterms:created>
  <dcterms:modified xsi:type="dcterms:W3CDTF">2023-09-21T06:38:36Z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0x0101006798E48DF207BC498FDEC5380BE41383</vt:lpwstr>
  </property>
  <property fmtid="{D5CDD505-2E9C-101B-9397-08002B2CF9AE}" pid="3" name="MediaServiceImageTags">
    <vt:lpwstr/>
  </property>
</Properties>
</file>