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34.xml" ContentType="application/vnd.openxmlformats-officedocument.presentationml.notesSlide+xml"/>
  <Override PartName="/ppt/charts/chart1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5.xml" ContentType="application/vnd.openxmlformats-officedocument.presentationml.notesSlide+xml"/>
  <Override PartName="/ppt/charts/chart20.xml" ContentType="application/vnd.openxmlformats-officedocument.drawingml.chart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51"/>
  </p:notesMasterIdLst>
  <p:sldIdLst>
    <p:sldId id="256" r:id="rId5"/>
    <p:sldId id="487" r:id="rId6"/>
    <p:sldId id="488" r:id="rId7"/>
    <p:sldId id="441" r:id="rId8"/>
    <p:sldId id="443" r:id="rId9"/>
    <p:sldId id="503" r:id="rId10"/>
    <p:sldId id="448" r:id="rId11"/>
    <p:sldId id="452" r:id="rId12"/>
    <p:sldId id="324" r:id="rId13"/>
    <p:sldId id="335" r:id="rId14"/>
    <p:sldId id="493" r:id="rId15"/>
    <p:sldId id="489" r:id="rId16"/>
    <p:sldId id="494" r:id="rId17"/>
    <p:sldId id="492" r:id="rId18"/>
    <p:sldId id="515" r:id="rId19"/>
    <p:sldId id="516" r:id="rId20"/>
    <p:sldId id="415" r:id="rId21"/>
    <p:sldId id="462" r:id="rId22"/>
    <p:sldId id="476" r:id="rId23"/>
    <p:sldId id="511" r:id="rId24"/>
    <p:sldId id="399" r:id="rId25"/>
    <p:sldId id="474" r:id="rId26"/>
    <p:sldId id="512" r:id="rId27"/>
    <p:sldId id="397" r:id="rId28"/>
    <p:sldId id="483" r:id="rId29"/>
    <p:sldId id="479" r:id="rId30"/>
    <p:sldId id="513" r:id="rId31"/>
    <p:sldId id="408" r:id="rId32"/>
    <p:sldId id="510" r:id="rId33"/>
    <p:sldId id="467" r:id="rId34"/>
    <p:sldId id="514" r:id="rId35"/>
    <p:sldId id="404" r:id="rId36"/>
    <p:sldId id="402" r:id="rId37"/>
    <p:sldId id="459" r:id="rId38"/>
    <p:sldId id="389" r:id="rId39"/>
    <p:sldId id="498" r:id="rId40"/>
    <p:sldId id="490" r:id="rId41"/>
    <p:sldId id="388" r:id="rId42"/>
    <p:sldId id="502" r:id="rId43"/>
    <p:sldId id="428" r:id="rId44"/>
    <p:sldId id="432" r:id="rId45"/>
    <p:sldId id="429" r:id="rId46"/>
    <p:sldId id="425" r:id="rId47"/>
    <p:sldId id="430" r:id="rId48"/>
    <p:sldId id="509" r:id="rId49"/>
    <p:sldId id="508" r:id="rId50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tent Slides" id="{E75644C2-F9D4-4D53-AFA6-143D071050E2}">
          <p14:sldIdLst>
            <p14:sldId id="256"/>
            <p14:sldId id="487"/>
            <p14:sldId id="488"/>
            <p14:sldId id="441"/>
            <p14:sldId id="443"/>
            <p14:sldId id="503"/>
            <p14:sldId id="448"/>
            <p14:sldId id="452"/>
            <p14:sldId id="324"/>
            <p14:sldId id="335"/>
            <p14:sldId id="493"/>
            <p14:sldId id="489"/>
            <p14:sldId id="494"/>
            <p14:sldId id="492"/>
            <p14:sldId id="515"/>
            <p14:sldId id="516"/>
            <p14:sldId id="415"/>
            <p14:sldId id="462"/>
            <p14:sldId id="476"/>
            <p14:sldId id="511"/>
            <p14:sldId id="399"/>
            <p14:sldId id="474"/>
            <p14:sldId id="512"/>
            <p14:sldId id="397"/>
            <p14:sldId id="483"/>
            <p14:sldId id="479"/>
            <p14:sldId id="513"/>
            <p14:sldId id="408"/>
            <p14:sldId id="510"/>
            <p14:sldId id="467"/>
            <p14:sldId id="514"/>
            <p14:sldId id="404"/>
            <p14:sldId id="402"/>
            <p14:sldId id="459"/>
            <p14:sldId id="389"/>
            <p14:sldId id="498"/>
            <p14:sldId id="490"/>
            <p14:sldId id="388"/>
            <p14:sldId id="502"/>
            <p14:sldId id="428"/>
            <p14:sldId id="432"/>
            <p14:sldId id="429"/>
            <p14:sldId id="425"/>
            <p14:sldId id="430"/>
            <p14:sldId id="509"/>
            <p14:sldId id="5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E9A002"/>
    <a:srgbClr val="5FB497"/>
    <a:srgbClr val="FEE3A8"/>
    <a:srgbClr val="7BB782"/>
    <a:srgbClr val="BE3455"/>
    <a:srgbClr val="FFF7E1"/>
    <a:srgbClr val="FF4B00"/>
    <a:srgbClr val="545759"/>
    <a:srgbClr val="005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11" autoAdjust="0"/>
    <p:restoredTop sz="68243" autoAdjust="0"/>
  </p:normalViewPr>
  <p:slideViewPr>
    <p:cSldViewPr snapToGrid="0">
      <p:cViewPr varScale="1">
        <p:scale>
          <a:sx n="45" d="100"/>
          <a:sy n="45" d="100"/>
        </p:scale>
        <p:origin x="15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sapporogroup.sharepoint.com/sites/teams_1788/Shared%20Documents/General/20230830&#12488;&#12521;&#12452;&#12508;&#12525;&#12472;&#12540;&#12398;&#23448;&#33021;&#35413;&#20385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sapporogroup.sharepoint.com/sites/teams_1788/Shared%20Documents/General/230803&#12488;&#12521;&#12452;&#12508;&#12525;&#12472;&#12540;&#12398;&#23448;&#33021;&#35413;&#20385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230803&#12488;&#12521;&#12452;&#12508;&#12525;&#12472;&#12540;&#12398;&#23448;&#33021;&#35413;&#20385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8&#22238;&#30446;&#35430;&#39443;/230410_s_litesizer500/&#23567;&#27849;/7%20YE%2040C3M_2023-04-10-11-12-01_230410_s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sapporogroup-my.sharepoint.com/personal/tomohiro_koizumi_sapporogroup_biz/Documents/&#38283;&#30330;/&#38283;&#30330;&#21697;/&#12488;&#12521;&#12452;&#12508;&#12525;&#12472;&#12540;/&#12452;&#12494;&#12505;&#12540;&#12471;&#12519;&#12531;&#30330;&#34920;&#20250;&#29992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1"/>
          <c:order val="0"/>
          <c:tx>
            <c:strRef>
              <c:f>'当社品t (2)'!$C$6</c:f>
              <c:strCache>
                <c:ptCount val="1"/>
                <c:pt idx="0">
                  <c:v>5 %EtOH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4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'当社品t (2)'!$B$7:$B$86</c:f>
              <c:numCache>
                <c:formatCode>0.00E+00</c:formatCode>
                <c:ptCount val="80"/>
                <c:pt idx="0">
                  <c:v>1.0054E-8</c:v>
                </c:pt>
                <c:pt idx="1">
                  <c:v>1.2744E-8</c:v>
                </c:pt>
                <c:pt idx="2">
                  <c:v>1.5980999999999999E-8</c:v>
                </c:pt>
                <c:pt idx="3">
                  <c:v>2.0065000000000001E-8</c:v>
                </c:pt>
                <c:pt idx="4">
                  <c:v>2.5524000000000001E-8</c:v>
                </c:pt>
                <c:pt idx="5">
                  <c:v>3.2109E-8</c:v>
                </c:pt>
                <c:pt idx="6">
                  <c:v>4.0719999999999997E-8</c:v>
                </c:pt>
                <c:pt idx="7">
                  <c:v>5.1218000000000002E-8</c:v>
                </c:pt>
                <c:pt idx="8">
                  <c:v>6.4559000000000003E-8</c:v>
                </c:pt>
                <c:pt idx="9">
                  <c:v>8.1521999999999994E-8</c:v>
                </c:pt>
                <c:pt idx="10">
                  <c:v>1.0296E-7</c:v>
                </c:pt>
                <c:pt idx="11">
                  <c:v>1.2998999999999999E-7</c:v>
                </c:pt>
                <c:pt idx="12">
                  <c:v>1.6402000000000001E-7</c:v>
                </c:pt>
                <c:pt idx="13">
                  <c:v>2.0697999999999999E-7</c:v>
                </c:pt>
                <c:pt idx="14">
                  <c:v>2.6173E-7</c:v>
                </c:pt>
                <c:pt idx="15">
                  <c:v>3.3022E-7</c:v>
                </c:pt>
                <c:pt idx="16">
                  <c:v>4.1740999999999998E-7</c:v>
                </c:pt>
                <c:pt idx="17">
                  <c:v>5.2692000000000001E-7</c:v>
                </c:pt>
                <c:pt idx="18">
                  <c:v>6.6505999999999995E-7</c:v>
                </c:pt>
                <c:pt idx="19">
                  <c:v>8.3944999999999996E-7</c:v>
                </c:pt>
                <c:pt idx="20">
                  <c:v>1.0599E-6</c:v>
                </c:pt>
                <c:pt idx="21">
                  <c:v>1.3376999999999999E-6</c:v>
                </c:pt>
                <c:pt idx="22">
                  <c:v>1.6897999999999999E-6</c:v>
                </c:pt>
                <c:pt idx="23">
                  <c:v>2.1334000000000002E-6</c:v>
                </c:pt>
                <c:pt idx="24">
                  <c:v>2.6931999999999999E-6</c:v>
                </c:pt>
                <c:pt idx="25">
                  <c:v>3.4015E-6</c:v>
                </c:pt>
                <c:pt idx="26">
                  <c:v>4.2937000000000001E-6</c:v>
                </c:pt>
                <c:pt idx="27">
                  <c:v>5.4225000000000002E-6</c:v>
                </c:pt>
                <c:pt idx="28">
                  <c:v>6.8461000000000004E-6</c:v>
                </c:pt>
                <c:pt idx="29">
                  <c:v>8.6432000000000005E-6</c:v>
                </c:pt>
                <c:pt idx="30">
                  <c:v>1.0913999999999999E-5</c:v>
                </c:pt>
                <c:pt idx="31">
                  <c:v>1.3798000000000001E-5</c:v>
                </c:pt>
                <c:pt idx="32">
                  <c:v>1.7397999999999998E-5</c:v>
                </c:pt>
                <c:pt idx="33">
                  <c:v>2.1965999999999999E-5</c:v>
                </c:pt>
                <c:pt idx="34">
                  <c:v>2.7735000000000001E-5</c:v>
                </c:pt>
                <c:pt idx="35">
                  <c:v>3.5018999999999998E-5</c:v>
                </c:pt>
                <c:pt idx="36">
                  <c:v>4.4214000000000001E-5</c:v>
                </c:pt>
                <c:pt idx="37">
                  <c:v>5.5825000000000002E-5</c:v>
                </c:pt>
                <c:pt idx="38">
                  <c:v>7.0487000000000005E-5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4.5521E-4</c:v>
                </c:pt>
                <c:pt idx="47" formatCode="General">
                  <c:v>5.7472999999999997E-4</c:v>
                </c:pt>
                <c:pt idx="48" formatCode="General">
                  <c:v>7.2564000000000005E-4</c:v>
                </c:pt>
                <c:pt idx="49" formatCode="General">
                  <c:v>9.1618999999999999E-4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1.8439999999999999E-3</c:v>
                </c:pt>
                <c:pt idx="53" formatCode="General">
                  <c:v>2.3284999999999998E-3</c:v>
                </c:pt>
                <c:pt idx="54" formatCode="General">
                  <c:v>2.9397E-3</c:v>
                </c:pt>
                <c:pt idx="55" formatCode="General">
                  <c:v>3.7112999999999998E-3</c:v>
                </c:pt>
                <c:pt idx="56" formatCode="General">
                  <c:v>4.6885E-3</c:v>
                </c:pt>
                <c:pt idx="57" formatCode="General">
                  <c:v>5.9173000000000003E-3</c:v>
                </c:pt>
                <c:pt idx="58" formatCode="General">
                  <c:v>7.4708999999999999E-3</c:v>
                </c:pt>
                <c:pt idx="59" formatCode="General">
                  <c:v>9.4322E-3</c:v>
                </c:pt>
                <c:pt idx="60" formatCode="General">
                  <c:v>1.1911E-2</c:v>
                </c:pt>
                <c:pt idx="61" formatCode="General">
                  <c:v>1.5037999999999999E-2</c:v>
                </c:pt>
                <c:pt idx="62" formatCode="General">
                  <c:v>1.8984999999999998E-2</c:v>
                </c:pt>
                <c:pt idx="63" formatCode="General">
                  <c:v>2.3972E-2</c:v>
                </c:pt>
                <c:pt idx="64" formatCode="General">
                  <c:v>3.0259000000000001E-2</c:v>
                </c:pt>
                <c:pt idx="65" formatCode="General">
                  <c:v>3.8213999999999998E-2</c:v>
                </c:pt>
                <c:pt idx="66" formatCode="General">
                  <c:v>4.8242E-2</c:v>
                </c:pt>
                <c:pt idx="67" formatCode="General">
                  <c:v>6.0905000000000001E-2</c:v>
                </c:pt>
                <c:pt idx="68" formatCode="General">
                  <c:v>7.6918E-2</c:v>
                </c:pt>
                <c:pt idx="69" formatCode="General">
                  <c:v>9.7131999999999996E-2</c:v>
                </c:pt>
                <c:pt idx="70" formatCode="General">
                  <c:v>0.12262000000000001</c:v>
                </c:pt>
                <c:pt idx="71" formatCode="General">
                  <c:v>0.15483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'当社品t (2)'!$C$7:$C$86</c:f>
              <c:numCache>
                <c:formatCode>General</c:formatCode>
                <c:ptCount val="80"/>
                <c:pt idx="0">
                  <c:v>4.7479999999999999E-4</c:v>
                </c:pt>
                <c:pt idx="1">
                  <c:v>1.271E-3</c:v>
                </c:pt>
                <c:pt idx="2">
                  <c:v>2.1078999999999998E-3</c:v>
                </c:pt>
                <c:pt idx="3">
                  <c:v>3.0623E-3</c:v>
                </c:pt>
                <c:pt idx="4">
                  <c:v>4.2021999999999997E-3</c:v>
                </c:pt>
                <c:pt idx="5">
                  <c:v>5.4238000000000003E-3</c:v>
                </c:pt>
                <c:pt idx="6">
                  <c:v>6.9619E-3</c:v>
                </c:pt>
                <c:pt idx="7">
                  <c:v>8.7887999999999994E-3</c:v>
                </c:pt>
                <c:pt idx="8">
                  <c:v>1.0949E-2</c:v>
                </c:pt>
                <c:pt idx="9">
                  <c:v>1.3613E-2</c:v>
                </c:pt>
                <c:pt idx="10">
                  <c:v>1.6781999999999998E-2</c:v>
                </c:pt>
                <c:pt idx="11">
                  <c:v>2.0698000000000001E-2</c:v>
                </c:pt>
                <c:pt idx="12">
                  <c:v>2.5350000000000001E-2</c:v>
                </c:pt>
                <c:pt idx="13">
                  <c:v>3.1074000000000001E-2</c:v>
                </c:pt>
                <c:pt idx="14">
                  <c:v>3.8165999999999999E-2</c:v>
                </c:pt>
                <c:pt idx="15">
                  <c:v>4.6729E-2</c:v>
                </c:pt>
                <c:pt idx="16">
                  <c:v>5.7366E-2</c:v>
                </c:pt>
                <c:pt idx="17">
                  <c:v>7.0361999999999994E-2</c:v>
                </c:pt>
                <c:pt idx="18">
                  <c:v>8.6320999999999995E-2</c:v>
                </c:pt>
                <c:pt idx="19">
                  <c:v>0.10595</c:v>
                </c:pt>
                <c:pt idx="20">
                  <c:v>0.13020000000000001</c:v>
                </c:pt>
                <c:pt idx="21">
                  <c:v>0.16012000000000001</c:v>
                </c:pt>
                <c:pt idx="22">
                  <c:v>0.19719</c:v>
                </c:pt>
                <c:pt idx="23">
                  <c:v>0.24376999999999999</c:v>
                </c:pt>
                <c:pt idx="24">
                  <c:v>0.30164000000000002</c:v>
                </c:pt>
                <c:pt idx="25">
                  <c:v>0.37356</c:v>
                </c:pt>
                <c:pt idx="26">
                  <c:v>0.46034999999999998</c:v>
                </c:pt>
                <c:pt idx="27">
                  <c:v>0.55925000000000002</c:v>
                </c:pt>
                <c:pt idx="28">
                  <c:v>0.65622000000000003</c:v>
                </c:pt>
                <c:pt idx="29">
                  <c:v>0.75004999999999999</c:v>
                </c:pt>
                <c:pt idx="30">
                  <c:v>0.83187</c:v>
                </c:pt>
                <c:pt idx="31">
                  <c:v>0.91037000000000001</c:v>
                </c:pt>
                <c:pt idx="32">
                  <c:v>0.95345999999999997</c:v>
                </c:pt>
                <c:pt idx="33">
                  <c:v>0.94210000000000005</c:v>
                </c:pt>
                <c:pt idx="34">
                  <c:v>0.93652999999999997</c:v>
                </c:pt>
                <c:pt idx="35">
                  <c:v>0.93147000000000002</c:v>
                </c:pt>
                <c:pt idx="36">
                  <c:v>0.92240999999999995</c:v>
                </c:pt>
                <c:pt idx="37">
                  <c:v>0.91183999999999998</c:v>
                </c:pt>
                <c:pt idx="38">
                  <c:v>0.89566999999999997</c:v>
                </c:pt>
                <c:pt idx="39">
                  <c:v>0.87777000000000005</c:v>
                </c:pt>
                <c:pt idx="40">
                  <c:v>0.86233000000000004</c:v>
                </c:pt>
                <c:pt idx="41">
                  <c:v>0.84692000000000001</c:v>
                </c:pt>
                <c:pt idx="42">
                  <c:v>0.83760000000000001</c:v>
                </c:pt>
                <c:pt idx="43">
                  <c:v>0.83084999999999998</c:v>
                </c:pt>
                <c:pt idx="44">
                  <c:v>0.82565999999999995</c:v>
                </c:pt>
                <c:pt idx="45">
                  <c:v>0.82254000000000005</c:v>
                </c:pt>
                <c:pt idx="46">
                  <c:v>0.83306999999999998</c:v>
                </c:pt>
                <c:pt idx="47">
                  <c:v>0.82108000000000003</c:v>
                </c:pt>
                <c:pt idx="48">
                  <c:v>0.87077000000000004</c:v>
                </c:pt>
                <c:pt idx="49">
                  <c:v>0.87819999999999998</c:v>
                </c:pt>
                <c:pt idx="50">
                  <c:v>0.85487000000000002</c:v>
                </c:pt>
                <c:pt idx="51">
                  <c:v>0.79745999999999995</c:v>
                </c:pt>
                <c:pt idx="52">
                  <c:v>0.63836999999999999</c:v>
                </c:pt>
                <c:pt idx="53">
                  <c:v>0.7016</c:v>
                </c:pt>
                <c:pt idx="54">
                  <c:v>0.64048000000000005</c:v>
                </c:pt>
                <c:pt idx="55">
                  <c:v>0.70240999999999998</c:v>
                </c:pt>
                <c:pt idx="56">
                  <c:v>0.58709999999999996</c:v>
                </c:pt>
                <c:pt idx="57">
                  <c:v>0.56103999999999998</c:v>
                </c:pt>
                <c:pt idx="58">
                  <c:v>0.66759000000000002</c:v>
                </c:pt>
                <c:pt idx="59">
                  <c:v>0.51917000000000002</c:v>
                </c:pt>
                <c:pt idx="60">
                  <c:v>0.48836000000000002</c:v>
                </c:pt>
                <c:pt idx="61">
                  <c:v>0.50702000000000003</c:v>
                </c:pt>
                <c:pt idx="62">
                  <c:v>0.48313</c:v>
                </c:pt>
                <c:pt idx="63">
                  <c:v>0.41342000000000001</c:v>
                </c:pt>
                <c:pt idx="64">
                  <c:v>0.42881999999999998</c:v>
                </c:pt>
                <c:pt idx="65">
                  <c:v>0.38261000000000001</c:v>
                </c:pt>
                <c:pt idx="66">
                  <c:v>0.35163</c:v>
                </c:pt>
                <c:pt idx="67">
                  <c:v>0.31677</c:v>
                </c:pt>
                <c:pt idx="68">
                  <c:v>0.27721000000000001</c:v>
                </c:pt>
                <c:pt idx="69">
                  <c:v>0.24135000000000001</c:v>
                </c:pt>
                <c:pt idx="70">
                  <c:v>0.20646</c:v>
                </c:pt>
                <c:pt idx="71">
                  <c:v>0.17512</c:v>
                </c:pt>
                <c:pt idx="72">
                  <c:v>0.14674999999999999</c:v>
                </c:pt>
                <c:pt idx="73">
                  <c:v>0.12246</c:v>
                </c:pt>
                <c:pt idx="74">
                  <c:v>0.10324</c:v>
                </c:pt>
                <c:pt idx="75">
                  <c:v>8.8114999999999999E-2</c:v>
                </c:pt>
                <c:pt idx="76">
                  <c:v>7.5475E-2</c:v>
                </c:pt>
                <c:pt idx="77">
                  <c:v>6.4838999999999994E-2</c:v>
                </c:pt>
                <c:pt idx="78">
                  <c:v>5.6439999999999997E-2</c:v>
                </c:pt>
                <c:pt idx="79">
                  <c:v>4.9845E-2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9E-49D0-9EAF-205AAC21F3AA}"/>
            </c:ext>
          </c:extLst>
        </c:ser>
        <c:ser>
          <c:idx val="0"/>
          <c:order val="1"/>
          <c:tx>
            <c:strRef>
              <c:f>'当社品t (2)'!$G$6</c:f>
              <c:strCache>
                <c:ptCount val="1"/>
                <c:pt idx="0">
                  <c:v>BeerA(5 %)</c:v>
                </c:pt>
              </c:strCache>
            </c:strRef>
          </c:tx>
          <c:spPr>
            <a:ln w="19050" cap="rnd">
              <a:solidFill>
                <a:srgbClr val="005AFF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05AFF"/>
              </a:solidFill>
              <a:ln w="9525">
                <a:solidFill>
                  <a:srgbClr val="005AFF"/>
                </a:solidFill>
              </a:ln>
              <a:effectLst/>
            </c:spPr>
          </c:marker>
          <c:xVal>
            <c:numRef>
              <c:f>'当社品t (2)'!$F$7:$F$86</c:f>
              <c:numCache>
                <c:formatCode>0.00E+00</c:formatCode>
                <c:ptCount val="80"/>
                <c:pt idx="0">
                  <c:v>9.8958999999999993E-9</c:v>
                </c:pt>
                <c:pt idx="1">
                  <c:v>1.2716E-8</c:v>
                </c:pt>
                <c:pt idx="2">
                  <c:v>1.5878000000000002E-8</c:v>
                </c:pt>
                <c:pt idx="3">
                  <c:v>2.0106000000000001E-8</c:v>
                </c:pt>
                <c:pt idx="4">
                  <c:v>2.5979999999999998E-8</c:v>
                </c:pt>
                <c:pt idx="5">
                  <c:v>3.2380000000000003E-8</c:v>
                </c:pt>
                <c:pt idx="6">
                  <c:v>4.0441999999999999E-8</c:v>
                </c:pt>
                <c:pt idx="7">
                  <c:v>5.1181E-8</c:v>
                </c:pt>
                <c:pt idx="8">
                  <c:v>6.4498E-8</c:v>
                </c:pt>
                <c:pt idx="9">
                  <c:v>8.1570999999999996E-8</c:v>
                </c:pt>
                <c:pt idx="10">
                  <c:v>1.0299E-7</c:v>
                </c:pt>
                <c:pt idx="11">
                  <c:v>1.3001000000000001E-7</c:v>
                </c:pt>
                <c:pt idx="12">
                  <c:v>1.6418000000000001E-7</c:v>
                </c:pt>
                <c:pt idx="13">
                  <c:v>2.0727E-7</c:v>
                </c:pt>
                <c:pt idx="14">
                  <c:v>2.6165999999999998E-7</c:v>
                </c:pt>
                <c:pt idx="15">
                  <c:v>3.3039999999999999E-7</c:v>
                </c:pt>
                <c:pt idx="16">
                  <c:v>4.1680000000000003E-7</c:v>
                </c:pt>
                <c:pt idx="17">
                  <c:v>5.2666999999999999E-7</c:v>
                </c:pt>
                <c:pt idx="18">
                  <c:v>6.6499999999999999E-7</c:v>
                </c:pt>
                <c:pt idx="19">
                  <c:v>8.3923000000000003E-7</c:v>
                </c:pt>
                <c:pt idx="20">
                  <c:v>1.06E-6</c:v>
                </c:pt>
                <c:pt idx="21">
                  <c:v>1.3389E-6</c:v>
                </c:pt>
                <c:pt idx="22">
                  <c:v>1.6900999999999999E-6</c:v>
                </c:pt>
                <c:pt idx="23">
                  <c:v>2.1336000000000002E-6</c:v>
                </c:pt>
                <c:pt idx="24">
                  <c:v>2.6927000000000001E-6</c:v>
                </c:pt>
                <c:pt idx="25">
                  <c:v>3.4010999999999999E-6</c:v>
                </c:pt>
                <c:pt idx="26">
                  <c:v>4.2943999999999999E-6</c:v>
                </c:pt>
                <c:pt idx="27">
                  <c:v>5.4221000000000001E-6</c:v>
                </c:pt>
                <c:pt idx="28">
                  <c:v>6.8461999999999998E-6</c:v>
                </c:pt>
                <c:pt idx="29">
                  <c:v>8.6433999999999993E-6</c:v>
                </c:pt>
                <c:pt idx="30">
                  <c:v>1.0916E-5</c:v>
                </c:pt>
                <c:pt idx="31">
                  <c:v>1.3776E-5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2.7735000000000001E-5</c:v>
                </c:pt>
                <c:pt idx="35">
                  <c:v>3.5024999999999998E-5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7.0485E-5</c:v>
                </c:pt>
                <c:pt idx="39">
                  <c:v>8.8997000000000002E-5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2.2617000000000001E-4</c:v>
                </c:pt>
                <c:pt idx="44" formatCode="General">
                  <c:v>2.8556000000000002E-4</c:v>
                </c:pt>
                <c:pt idx="45" formatCode="General">
                  <c:v>3.6055000000000001E-4</c:v>
                </c:pt>
                <c:pt idx="46" formatCode="General">
                  <c:v>4.5521E-4</c:v>
                </c:pt>
                <c:pt idx="47" formatCode="General">
                  <c:v>5.7476000000000001E-4</c:v>
                </c:pt>
                <c:pt idx="48" formatCode="General">
                  <c:v>7.2568000000000003E-4</c:v>
                </c:pt>
                <c:pt idx="49" formatCode="General">
                  <c:v>9.1622000000000003E-4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2.3284E-3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4.6863E-3</c:v>
                </c:pt>
                <c:pt idx="57" formatCode="General">
                  <c:v>5.9167000000000004E-3</c:v>
                </c:pt>
                <c:pt idx="58" formatCode="General">
                  <c:v>7.4704999999999997E-3</c:v>
                </c:pt>
                <c:pt idx="59" formatCode="General">
                  <c:v>9.4324999999999999E-3</c:v>
                </c:pt>
                <c:pt idx="60" formatCode="General">
                  <c:v>1.1908999999999999E-2</c:v>
                </c:pt>
                <c:pt idx="61" formatCode="General">
                  <c:v>1.5036000000000001E-2</c:v>
                </c:pt>
                <c:pt idx="62" formatCode="General">
                  <c:v>1.8984000000000001E-2</c:v>
                </c:pt>
                <c:pt idx="63" formatCode="General">
                  <c:v>2.3970999999999999E-2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4.8246999999999998E-2</c:v>
                </c:pt>
                <c:pt idx="67" formatCode="General">
                  <c:v>6.0914000000000003E-2</c:v>
                </c:pt>
                <c:pt idx="68" formatCode="General">
                  <c:v>7.6910000000000006E-2</c:v>
                </c:pt>
                <c:pt idx="69" formatCode="General">
                  <c:v>9.7110000000000002E-2</c:v>
                </c:pt>
                <c:pt idx="70" formatCode="General">
                  <c:v>0.1226</c:v>
                </c:pt>
                <c:pt idx="71" formatCode="General">
                  <c:v>0.15482000000000001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0.31163000000000002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'当社品t (2)'!$G$7:$G$86</c:f>
              <c:numCache>
                <c:formatCode>General</c:formatCode>
                <c:ptCount val="80"/>
                <c:pt idx="0">
                  <c:v>2.487103111406913E-4</c:v>
                </c:pt>
                <c:pt idx="1">
                  <c:v>6.421593823536417E-4</c:v>
                </c:pt>
                <c:pt idx="2">
                  <c:v>1.0669947707446959E-3</c:v>
                </c:pt>
                <c:pt idx="3">
                  <c:v>1.5095768462836665E-3</c:v>
                </c:pt>
                <c:pt idx="4">
                  <c:v>2.1636723633857101E-3</c:v>
                </c:pt>
                <c:pt idx="5">
                  <c:v>2.8635055620261055E-3</c:v>
                </c:pt>
                <c:pt idx="6">
                  <c:v>3.7532901523614926E-3</c:v>
                </c:pt>
                <c:pt idx="7">
                  <c:v>4.8682628176178475E-3</c:v>
                </c:pt>
                <c:pt idx="8">
                  <c:v>6.2785468909700411E-3</c:v>
                </c:pt>
                <c:pt idx="9">
                  <c:v>7.9736413741056961E-3</c:v>
                </c:pt>
                <c:pt idx="10">
                  <c:v>9.8606707708397932E-3</c:v>
                </c:pt>
                <c:pt idx="11">
                  <c:v>1.2449516888117735E-2</c:v>
                </c:pt>
                <c:pt idx="12">
                  <c:v>1.5516975172922E-2</c:v>
                </c:pt>
                <c:pt idx="13">
                  <c:v>1.9381342551876634E-2</c:v>
                </c:pt>
                <c:pt idx="14">
                  <c:v>2.3986613700648956E-2</c:v>
                </c:pt>
                <c:pt idx="15">
                  <c:v>2.9857838534857808E-2</c:v>
                </c:pt>
                <c:pt idx="16">
                  <c:v>3.6977515390649224E-2</c:v>
                </c:pt>
                <c:pt idx="17">
                  <c:v>4.5636171887998962E-2</c:v>
                </c:pt>
                <c:pt idx="18">
                  <c:v>5.6232845962777341E-2</c:v>
                </c:pt>
                <c:pt idx="19">
                  <c:v>6.9166575550854661E-2</c:v>
                </c:pt>
                <c:pt idx="20">
                  <c:v>8.4943742126405555E-2</c:v>
                </c:pt>
                <c:pt idx="21">
                  <c:v>0.10413373315347887</c:v>
                </c:pt>
                <c:pt idx="22">
                  <c:v>0.12758712949537715</c:v>
                </c:pt>
                <c:pt idx="23">
                  <c:v>0.15639486819899728</c:v>
                </c:pt>
                <c:pt idx="24">
                  <c:v>0.19154987699365403</c:v>
                </c:pt>
                <c:pt idx="25">
                  <c:v>0.23496567112738043</c:v>
                </c:pt>
                <c:pt idx="26">
                  <c:v>0.28759900822419304</c:v>
                </c:pt>
                <c:pt idx="27">
                  <c:v>0.35017329039005568</c:v>
                </c:pt>
                <c:pt idx="28">
                  <c:v>0.4232952419719056</c:v>
                </c:pt>
                <c:pt idx="29">
                  <c:v>0.50521469658434659</c:v>
                </c:pt>
                <c:pt idx="30">
                  <c:v>0.59051780620855343</c:v>
                </c:pt>
                <c:pt idx="31">
                  <c:v>0.65631239452354495</c:v>
                </c:pt>
                <c:pt idx="32">
                  <c:v>0.72769584749590144</c:v>
                </c:pt>
                <c:pt idx="33">
                  <c:v>0.80725841137600907</c:v>
                </c:pt>
                <c:pt idx="34">
                  <c:v>0.86853757041667856</c:v>
                </c:pt>
                <c:pt idx="35">
                  <c:v>0.8465904839438112</c:v>
                </c:pt>
                <c:pt idx="36">
                  <c:v>0.82029131705925884</c:v>
                </c:pt>
                <c:pt idx="37">
                  <c:v>0.79304706032659256</c:v>
                </c:pt>
                <c:pt idx="38">
                  <c:v>0.77827565603384929</c:v>
                </c:pt>
                <c:pt idx="39">
                  <c:v>0.76679456454565076</c:v>
                </c:pt>
                <c:pt idx="40">
                  <c:v>0.76090233771481719</c:v>
                </c:pt>
                <c:pt idx="41">
                  <c:v>0.75777537377290949</c:v>
                </c:pt>
                <c:pt idx="42">
                  <c:v>0.75194148582158904</c:v>
                </c:pt>
                <c:pt idx="43">
                  <c:v>0.7455592124028444</c:v>
                </c:pt>
                <c:pt idx="44">
                  <c:v>0.73980699888284251</c:v>
                </c:pt>
                <c:pt idx="45">
                  <c:v>0.73415979534596443</c:v>
                </c:pt>
                <c:pt idx="46">
                  <c:v>0.72440553469135671</c:v>
                </c:pt>
                <c:pt idx="47">
                  <c:v>0.71692649033776401</c:v>
                </c:pt>
                <c:pt idx="48">
                  <c:v>0.70580709990254731</c:v>
                </c:pt>
                <c:pt idx="49">
                  <c:v>0.69964651422595292</c:v>
                </c:pt>
                <c:pt idx="50">
                  <c:v>0.68304326911649504</c:v>
                </c:pt>
                <c:pt idx="51">
                  <c:v>0.66065280715932728</c:v>
                </c:pt>
                <c:pt idx="52">
                  <c:v>0.64728153597490101</c:v>
                </c:pt>
                <c:pt idx="53">
                  <c:v>0.62875310784150751</c:v>
                </c:pt>
                <c:pt idx="54">
                  <c:v>0.61615190986665536</c:v>
                </c:pt>
                <c:pt idx="55">
                  <c:v>0.59444984668774359</c:v>
                </c:pt>
                <c:pt idx="56">
                  <c:v>0.58378549951272984</c:v>
                </c:pt>
                <c:pt idx="57">
                  <c:v>0.56297018730241855</c:v>
                </c:pt>
                <c:pt idx="58">
                  <c:v>0.54741704202419839</c:v>
                </c:pt>
                <c:pt idx="59">
                  <c:v>0.52172459948658334</c:v>
                </c:pt>
                <c:pt idx="60">
                  <c:v>0.50270612476527887</c:v>
                </c:pt>
                <c:pt idx="61">
                  <c:v>0.48464440766799094</c:v>
                </c:pt>
                <c:pt idx="62">
                  <c:v>0.46115717477597495</c:v>
                </c:pt>
                <c:pt idx="63">
                  <c:v>0.43547640001426258</c:v>
                </c:pt>
                <c:pt idx="64">
                  <c:v>0.41319094804021866</c:v>
                </c:pt>
                <c:pt idx="65">
                  <c:v>0.38907365524946008</c:v>
                </c:pt>
                <c:pt idx="66">
                  <c:v>0.36340454826365037</c:v>
                </c:pt>
                <c:pt idx="67">
                  <c:v>0.33716372025861119</c:v>
                </c:pt>
                <c:pt idx="68">
                  <c:v>0.30899770922963632</c:v>
                </c:pt>
                <c:pt idx="69">
                  <c:v>0.27955991062727359</c:v>
                </c:pt>
                <c:pt idx="70">
                  <c:v>0.24987708873095535</c:v>
                </c:pt>
                <c:pt idx="71">
                  <c:v>0.22042762235269001</c:v>
                </c:pt>
                <c:pt idx="72">
                  <c:v>0.19147987033823818</c:v>
                </c:pt>
                <c:pt idx="73">
                  <c:v>0.1636055537068293</c:v>
                </c:pt>
                <c:pt idx="74">
                  <c:v>0.13746973568491391</c:v>
                </c:pt>
                <c:pt idx="75">
                  <c:v>0.11412951676927124</c:v>
                </c:pt>
                <c:pt idx="76">
                  <c:v>9.399910300444507E-2</c:v>
                </c:pt>
                <c:pt idx="77">
                  <c:v>7.753587120581891E-2</c:v>
                </c:pt>
                <c:pt idx="78">
                  <c:v>6.4301112999453444E-2</c:v>
                </c:pt>
                <c:pt idx="79">
                  <c:v>5.3926126666825253E-2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9E-49D0-9EAF-205AAC21F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>
                <a:solidFill>
                  <a:schemeClr val="tx1"/>
                </a:solidFill>
              </a:defRPr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9930302401544768E-2"/>
          <c:y val="6.5300232483007203E-2"/>
          <c:w val="0.32853956612413598"/>
          <c:h val="0.22587569194422638"/>
        </c:manualLayout>
      </c:layout>
      <c:overlay val="0"/>
      <c:txPr>
        <a:bodyPr/>
        <a:lstStyle/>
        <a:p>
          <a:pPr>
            <a:defRPr lang="ja-JP" sz="16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1"/>
          <c:order val="0"/>
          <c:tx>
            <c:strRef>
              <c:f>BU!$C$6</c:f>
              <c:strCache>
                <c:ptCount val="1"/>
                <c:pt idx="0">
                  <c:v>BU51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4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BU!$B$7:$B$86</c:f>
              <c:numCache>
                <c:formatCode>0.00E+00</c:formatCode>
                <c:ptCount val="80"/>
                <c:pt idx="0">
                  <c:v>1.0393000000000001E-8</c:v>
                </c:pt>
                <c:pt idx="1">
                  <c:v>1.2407E-8</c:v>
                </c:pt>
                <c:pt idx="2">
                  <c:v>1.5863000000000001E-8</c:v>
                </c:pt>
                <c:pt idx="3">
                  <c:v>1.9980999999999999E-8</c:v>
                </c:pt>
                <c:pt idx="4">
                  <c:v>2.5564E-8</c:v>
                </c:pt>
                <c:pt idx="5">
                  <c:v>3.2000000000000002E-8</c:v>
                </c:pt>
                <c:pt idx="6">
                  <c:v>4.0515000000000002E-8</c:v>
                </c:pt>
                <c:pt idx="7">
                  <c:v>5.0979000000000003E-8</c:v>
                </c:pt>
                <c:pt idx="8">
                  <c:v>6.4644999999999994E-8</c:v>
                </c:pt>
                <c:pt idx="9">
                  <c:v>8.1464999999999995E-8</c:v>
                </c:pt>
                <c:pt idx="10">
                  <c:v>1.0271E-7</c:v>
                </c:pt>
                <c:pt idx="11">
                  <c:v>1.2993E-7</c:v>
                </c:pt>
                <c:pt idx="12">
                  <c:v>1.6402000000000001E-7</c:v>
                </c:pt>
                <c:pt idx="13">
                  <c:v>2.0653000000000001E-7</c:v>
                </c:pt>
                <c:pt idx="14">
                  <c:v>2.6156999999999998E-7</c:v>
                </c:pt>
                <c:pt idx="15">
                  <c:v>3.3024000000000002E-7</c:v>
                </c:pt>
                <c:pt idx="16">
                  <c:v>4.1708000000000003E-7</c:v>
                </c:pt>
                <c:pt idx="17">
                  <c:v>5.2659000000000001E-7</c:v>
                </c:pt>
                <c:pt idx="18">
                  <c:v>6.6509000000000003E-7</c:v>
                </c:pt>
                <c:pt idx="19">
                  <c:v>8.3941999999999998E-7</c:v>
                </c:pt>
                <c:pt idx="20">
                  <c:v>1.0603E-6</c:v>
                </c:pt>
                <c:pt idx="21">
                  <c:v>1.3380999999999999E-6</c:v>
                </c:pt>
                <c:pt idx="22">
                  <c:v>1.6893000000000001E-6</c:v>
                </c:pt>
                <c:pt idx="23">
                  <c:v>2.1337E-6</c:v>
                </c:pt>
                <c:pt idx="24">
                  <c:v>2.6937000000000001E-6</c:v>
                </c:pt>
                <c:pt idx="25">
                  <c:v>3.4004999999999999E-6</c:v>
                </c:pt>
                <c:pt idx="26">
                  <c:v>4.2939999999999999E-6</c:v>
                </c:pt>
                <c:pt idx="27">
                  <c:v>5.4225000000000002E-6</c:v>
                </c:pt>
                <c:pt idx="28">
                  <c:v>6.8459E-6</c:v>
                </c:pt>
                <c:pt idx="29">
                  <c:v>8.6431000000000003E-6</c:v>
                </c:pt>
                <c:pt idx="30">
                  <c:v>1.0913E-5</c:v>
                </c:pt>
                <c:pt idx="31">
                  <c:v>1.3779E-5</c:v>
                </c:pt>
                <c:pt idx="32">
                  <c:v>1.7396000000000001E-5</c:v>
                </c:pt>
                <c:pt idx="33">
                  <c:v>2.1967000000000002E-5</c:v>
                </c:pt>
                <c:pt idx="34">
                  <c:v>2.7736E-5</c:v>
                </c:pt>
                <c:pt idx="35">
                  <c:v>3.5018999999999998E-5</c:v>
                </c:pt>
                <c:pt idx="36">
                  <c:v>4.4214000000000001E-5</c:v>
                </c:pt>
                <c:pt idx="37">
                  <c:v>5.5825999999999997E-5</c:v>
                </c:pt>
                <c:pt idx="38">
                  <c:v>7.0486000000000002E-5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4.5520000000000001E-4</c:v>
                </c:pt>
                <c:pt idx="47" formatCode="General">
                  <c:v>5.7472999999999997E-4</c:v>
                </c:pt>
                <c:pt idx="48" formatCode="General">
                  <c:v>7.2566000000000004E-4</c:v>
                </c:pt>
                <c:pt idx="49" formatCode="General">
                  <c:v>9.1620999999999998E-4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3.7119000000000002E-3</c:v>
                </c:pt>
                <c:pt idx="56" formatCode="General">
                  <c:v>4.6864999999999997E-3</c:v>
                </c:pt>
                <c:pt idx="57" formatCode="General">
                  <c:v>5.9170000000000004E-3</c:v>
                </c:pt>
                <c:pt idx="58" formatCode="General">
                  <c:v>7.4706E-3</c:v>
                </c:pt>
                <c:pt idx="59" formatCode="General">
                  <c:v>9.4325999999999993E-3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1.8984999999999998E-2</c:v>
                </c:pt>
                <c:pt idx="63" formatCode="General">
                  <c:v>2.3970999999999999E-2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4.8247999999999999E-2</c:v>
                </c:pt>
                <c:pt idx="67" formatCode="General">
                  <c:v>6.0916999999999999E-2</c:v>
                </c:pt>
                <c:pt idx="68" formatCode="General">
                  <c:v>7.6912999999999995E-2</c:v>
                </c:pt>
                <c:pt idx="69" formatCode="General">
                  <c:v>9.7110000000000002E-2</c:v>
                </c:pt>
                <c:pt idx="70" formatCode="General">
                  <c:v>0.1226</c:v>
                </c:pt>
                <c:pt idx="71" formatCode="General">
                  <c:v>0.15482000000000001</c:v>
                </c:pt>
                <c:pt idx="72" formatCode="General">
                  <c:v>0.19547</c:v>
                </c:pt>
                <c:pt idx="73" formatCode="General">
                  <c:v>0.24682999999999999</c:v>
                </c:pt>
                <c:pt idx="74" formatCode="General">
                  <c:v>0.31163000000000002</c:v>
                </c:pt>
                <c:pt idx="75" formatCode="General">
                  <c:v>0.39346999999999999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BU!$C$7:$C$86</c:f>
              <c:numCache>
                <c:formatCode>General</c:formatCode>
                <c:ptCount val="80"/>
                <c:pt idx="0">
                  <c:v>8.1069030083601699E-4</c:v>
                </c:pt>
                <c:pt idx="1">
                  <c:v>1.7541171818680726E-3</c:v>
                </c:pt>
                <c:pt idx="2">
                  <c:v>2.798496115815419E-3</c:v>
                </c:pt>
                <c:pt idx="3">
                  <c:v>3.9340350598767084E-3</c:v>
                </c:pt>
                <c:pt idx="4">
                  <c:v>5.3400963514487858E-3</c:v>
                </c:pt>
                <c:pt idx="5">
                  <c:v>6.8972107304634345E-3</c:v>
                </c:pt>
                <c:pt idx="6">
                  <c:v>8.8133666788608126E-3</c:v>
                </c:pt>
                <c:pt idx="7">
                  <c:v>1.1080747463444587E-2</c:v>
                </c:pt>
                <c:pt idx="8">
                  <c:v>1.3825054604534105E-2</c:v>
                </c:pt>
                <c:pt idx="9">
                  <c:v>1.7175686725987512E-2</c:v>
                </c:pt>
                <c:pt idx="10">
                  <c:v>2.1155882764334433E-2</c:v>
                </c:pt>
                <c:pt idx="11">
                  <c:v>2.6076199416834422E-2</c:v>
                </c:pt>
                <c:pt idx="12">
                  <c:v>3.1966213511797917E-2</c:v>
                </c:pt>
                <c:pt idx="13">
                  <c:v>3.9342463229360691E-2</c:v>
                </c:pt>
                <c:pt idx="14">
                  <c:v>4.8457407925458246E-2</c:v>
                </c:pt>
                <c:pt idx="15">
                  <c:v>5.9255062889360111E-2</c:v>
                </c:pt>
                <c:pt idx="16">
                  <c:v>7.2663929266954544E-2</c:v>
                </c:pt>
                <c:pt idx="17">
                  <c:v>8.9086463186322795E-2</c:v>
                </c:pt>
                <c:pt idx="18">
                  <c:v>0.10944482790157233</c:v>
                </c:pt>
                <c:pt idx="19">
                  <c:v>0.13408866377594431</c:v>
                </c:pt>
                <c:pt idx="20">
                  <c:v>0.16448941801788286</c:v>
                </c:pt>
                <c:pt idx="21">
                  <c:v>0.20192523213651739</c:v>
                </c:pt>
                <c:pt idx="22">
                  <c:v>0.2466496218030802</c:v>
                </c:pt>
                <c:pt idx="23">
                  <c:v>0.30316249018194436</c:v>
                </c:pt>
                <c:pt idx="24">
                  <c:v>0.37503418297629804</c:v>
                </c:pt>
                <c:pt idx="25">
                  <c:v>0.46400762042586308</c:v>
                </c:pt>
                <c:pt idx="26">
                  <c:v>0.57056870756716815</c:v>
                </c:pt>
                <c:pt idx="27">
                  <c:v>0.69586882807372641</c:v>
                </c:pt>
                <c:pt idx="28">
                  <c:v>0.81422895708030085</c:v>
                </c:pt>
                <c:pt idx="29">
                  <c:v>0.93122643935400184</c:v>
                </c:pt>
                <c:pt idx="30">
                  <c:v>0.97983806931279305</c:v>
                </c:pt>
                <c:pt idx="31">
                  <c:v>0.99380255753650493</c:v>
                </c:pt>
                <c:pt idx="32">
                  <c:v>1.0455408807738278</c:v>
                </c:pt>
                <c:pt idx="33">
                  <c:v>1.0874765980568355</c:v>
                </c:pt>
                <c:pt idx="34">
                  <c:v>0.99859822898398232</c:v>
                </c:pt>
                <c:pt idx="35">
                  <c:v>0.96494402362789611</c:v>
                </c:pt>
                <c:pt idx="36">
                  <c:v>0.94897253634026202</c:v>
                </c:pt>
                <c:pt idx="37">
                  <c:v>0.93524043748184638</c:v>
                </c:pt>
                <c:pt idx="38">
                  <c:v>0.92850114588825472</c:v>
                </c:pt>
                <c:pt idx="39">
                  <c:v>0.92256465392023201</c:v>
                </c:pt>
                <c:pt idx="40">
                  <c:v>0.91894149245220391</c:v>
                </c:pt>
                <c:pt idx="41">
                  <c:v>0.91763166148417041</c:v>
                </c:pt>
                <c:pt idx="42">
                  <c:v>0.91697674600015366</c:v>
                </c:pt>
                <c:pt idx="43">
                  <c:v>0.92624063115310018</c:v>
                </c:pt>
                <c:pt idx="44">
                  <c:v>0.92559627882205142</c:v>
                </c:pt>
                <c:pt idx="45">
                  <c:v>0.92753989896816569</c:v>
                </c:pt>
                <c:pt idx="46">
                  <c:v>0.93824037292476181</c:v>
                </c:pt>
                <c:pt idx="47">
                  <c:v>0.94775777374894066</c:v>
                </c:pt>
                <c:pt idx="48">
                  <c:v>0.94277196554803899</c:v>
                </c:pt>
                <c:pt idx="49">
                  <c:v>0.92568078404579557</c:v>
                </c:pt>
                <c:pt idx="50">
                  <c:v>0.90612838790200534</c:v>
                </c:pt>
                <c:pt idx="51">
                  <c:v>0.92651527313026849</c:v>
                </c:pt>
                <c:pt idx="52">
                  <c:v>0.90853678677871208</c:v>
                </c:pt>
                <c:pt idx="53">
                  <c:v>0.91086068043167467</c:v>
                </c:pt>
                <c:pt idx="54">
                  <c:v>0.88352324055045972</c:v>
                </c:pt>
                <c:pt idx="55">
                  <c:v>0.83874603511905677</c:v>
                </c:pt>
                <c:pt idx="56">
                  <c:v>0.84232694397521291</c:v>
                </c:pt>
                <c:pt idx="57">
                  <c:v>0.82138021163964503</c:v>
                </c:pt>
                <c:pt idx="58">
                  <c:v>0.76750813150278385</c:v>
                </c:pt>
                <c:pt idx="59">
                  <c:v>0.76112798711010465</c:v>
                </c:pt>
                <c:pt idx="60">
                  <c:v>0.73539614648002738</c:v>
                </c:pt>
                <c:pt idx="61">
                  <c:v>0.68835842631347</c:v>
                </c:pt>
                <c:pt idx="62">
                  <c:v>0.65758796171765099</c:v>
                </c:pt>
                <c:pt idx="63">
                  <c:v>0.62465205076338959</c:v>
                </c:pt>
                <c:pt idx="64">
                  <c:v>0.57727630970185573</c:v>
                </c:pt>
                <c:pt idx="65">
                  <c:v>0.53922783271107655</c:v>
                </c:pt>
                <c:pt idx="66">
                  <c:v>0.49346825405364858</c:v>
                </c:pt>
                <c:pt idx="67">
                  <c:v>0.45094100020443229</c:v>
                </c:pt>
                <c:pt idx="68">
                  <c:v>0.41074820316114657</c:v>
                </c:pt>
                <c:pt idx="69">
                  <c:v>0.36518932441011087</c:v>
                </c:pt>
                <c:pt idx="70">
                  <c:v>0.31719035732346429</c:v>
                </c:pt>
                <c:pt idx="71">
                  <c:v>0.2692864586135299</c:v>
                </c:pt>
                <c:pt idx="72">
                  <c:v>0.2249845950656876</c:v>
                </c:pt>
                <c:pt idx="73">
                  <c:v>0.1818552414972946</c:v>
                </c:pt>
                <c:pt idx="74">
                  <c:v>0.14640530013664632</c:v>
                </c:pt>
                <c:pt idx="75">
                  <c:v>0.11615243003625995</c:v>
                </c:pt>
                <c:pt idx="76">
                  <c:v>9.3068771855263327E-2</c:v>
                </c:pt>
                <c:pt idx="77">
                  <c:v>7.5999772974252727E-2</c:v>
                </c:pt>
                <c:pt idx="78">
                  <c:v>6.3369410970400789E-2</c:v>
                </c:pt>
                <c:pt idx="79">
                  <c:v>5.4408688307636205E-2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C8-4652-BEB1-C6581F1346BA}"/>
            </c:ext>
          </c:extLst>
        </c:ser>
        <c:ser>
          <c:idx val="0"/>
          <c:order val="1"/>
          <c:tx>
            <c:strRef>
              <c:f>BU!$I$6</c:f>
              <c:strCache>
                <c:ptCount val="1"/>
                <c:pt idx="0">
                  <c:v>BU16</c:v>
                </c:pt>
              </c:strCache>
            </c:strRef>
          </c:tx>
          <c:spPr>
            <a:ln w="19050" cap="rnd">
              <a:solidFill>
                <a:srgbClr val="03AF7A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3AF7A"/>
              </a:solidFill>
              <a:ln w="9525">
                <a:solidFill>
                  <a:srgbClr val="03AF7A"/>
                </a:solidFill>
              </a:ln>
              <a:effectLst/>
            </c:spPr>
          </c:marker>
          <c:xVal>
            <c:numRef>
              <c:f>BU!$H$7:$H$86</c:f>
              <c:numCache>
                <c:formatCode>0.00E+00</c:formatCode>
                <c:ptCount val="80"/>
                <c:pt idx="0">
                  <c:v>9.7026999999999996E-9</c:v>
                </c:pt>
                <c:pt idx="1">
                  <c:v>1.2674999999999999E-8</c:v>
                </c:pt>
                <c:pt idx="2">
                  <c:v>1.5915000000000001E-8</c:v>
                </c:pt>
                <c:pt idx="3">
                  <c:v>2.0120000000000001E-8</c:v>
                </c:pt>
                <c:pt idx="4">
                  <c:v>2.5472999999999999E-8</c:v>
                </c:pt>
                <c:pt idx="5">
                  <c:v>3.1924000000000002E-8</c:v>
                </c:pt>
                <c:pt idx="6">
                  <c:v>4.0630000000000001E-8</c:v>
                </c:pt>
                <c:pt idx="7">
                  <c:v>5.1108999999999998E-8</c:v>
                </c:pt>
                <c:pt idx="8">
                  <c:v>6.4436999999999997E-8</c:v>
                </c:pt>
                <c:pt idx="9">
                  <c:v>8.1579000000000005E-8</c:v>
                </c:pt>
                <c:pt idx="10">
                  <c:v>1.0263E-7</c:v>
                </c:pt>
                <c:pt idx="11">
                  <c:v>1.2975999999999999E-7</c:v>
                </c:pt>
                <c:pt idx="12">
                  <c:v>1.6402000000000001E-7</c:v>
                </c:pt>
                <c:pt idx="13">
                  <c:v>2.0722E-7</c:v>
                </c:pt>
                <c:pt idx="14">
                  <c:v>2.6166999999999999E-7</c:v>
                </c:pt>
                <c:pt idx="15">
                  <c:v>3.3052000000000002E-7</c:v>
                </c:pt>
                <c:pt idx="16">
                  <c:v>4.1637999999999997E-7</c:v>
                </c:pt>
                <c:pt idx="17">
                  <c:v>5.2677999999999996E-7</c:v>
                </c:pt>
                <c:pt idx="18">
                  <c:v>6.6477999999999995E-7</c:v>
                </c:pt>
                <c:pt idx="19">
                  <c:v>8.4E-7</c:v>
                </c:pt>
                <c:pt idx="20">
                  <c:v>1.06E-6</c:v>
                </c:pt>
                <c:pt idx="21">
                  <c:v>1.3383E-6</c:v>
                </c:pt>
                <c:pt idx="22">
                  <c:v>1.6891000000000001E-6</c:v>
                </c:pt>
                <c:pt idx="23">
                  <c:v>2.1335E-6</c:v>
                </c:pt>
                <c:pt idx="24">
                  <c:v>2.6939000000000002E-6</c:v>
                </c:pt>
                <c:pt idx="25">
                  <c:v>3.4006000000000001E-6</c:v>
                </c:pt>
                <c:pt idx="26">
                  <c:v>4.2943999999999999E-6</c:v>
                </c:pt>
                <c:pt idx="27">
                  <c:v>5.4226000000000004E-6</c:v>
                </c:pt>
                <c:pt idx="28">
                  <c:v>6.8465999999999998E-6</c:v>
                </c:pt>
                <c:pt idx="29">
                  <c:v>8.6439000000000004E-6</c:v>
                </c:pt>
                <c:pt idx="30">
                  <c:v>1.0913E-5</c:v>
                </c:pt>
                <c:pt idx="31">
                  <c:v>1.378E-5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2.7736E-5</c:v>
                </c:pt>
                <c:pt idx="35">
                  <c:v>3.5018000000000003E-5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7.0485E-5</c:v>
                </c:pt>
                <c:pt idx="39">
                  <c:v>8.8994999999999998E-5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4.5520000000000001E-4</c:v>
                </c:pt>
                <c:pt idx="47" formatCode="General">
                  <c:v>5.7474000000000002E-4</c:v>
                </c:pt>
                <c:pt idx="48" formatCode="General">
                  <c:v>7.2566000000000004E-4</c:v>
                </c:pt>
                <c:pt idx="49" formatCode="General">
                  <c:v>9.1620999999999998E-4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4.6861999999999997E-3</c:v>
                </c:pt>
                <c:pt idx="57" formatCode="General">
                  <c:v>5.9170999999999998E-3</c:v>
                </c:pt>
                <c:pt idx="58" formatCode="General">
                  <c:v>7.4704999999999997E-3</c:v>
                </c:pt>
                <c:pt idx="59" formatCode="General">
                  <c:v>9.4325999999999993E-3</c:v>
                </c:pt>
                <c:pt idx="60" formatCode="General">
                  <c:v>1.1908999999999999E-2</c:v>
                </c:pt>
                <c:pt idx="61" formatCode="General">
                  <c:v>1.5036000000000001E-2</c:v>
                </c:pt>
                <c:pt idx="62" formatCode="General">
                  <c:v>1.8984999999999998E-2</c:v>
                </c:pt>
                <c:pt idx="63" formatCode="General">
                  <c:v>2.3970000000000002E-2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4.8249E-2</c:v>
                </c:pt>
                <c:pt idx="67" formatCode="General">
                  <c:v>6.0915999999999998E-2</c:v>
                </c:pt>
                <c:pt idx="68" formatCode="General">
                  <c:v>7.6911999999999994E-2</c:v>
                </c:pt>
                <c:pt idx="69" formatCode="General">
                  <c:v>9.7115000000000007E-2</c:v>
                </c:pt>
                <c:pt idx="70" formatCode="General">
                  <c:v>0.12262000000000001</c:v>
                </c:pt>
                <c:pt idx="71" formatCode="General">
                  <c:v>0.15482000000000001</c:v>
                </c:pt>
                <c:pt idx="72" formatCode="General">
                  <c:v>0.19547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0.39346999999999999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BU!$I$7:$I$86</c:f>
              <c:numCache>
                <c:formatCode>General</c:formatCode>
                <c:ptCount val="80"/>
                <c:pt idx="0">
                  <c:v>4.5187055766561729E-4</c:v>
                </c:pt>
                <c:pt idx="1">
                  <c:v>1.4039486609784748E-3</c:v>
                </c:pt>
                <c:pt idx="2">
                  <c:v>2.4580456956563926E-3</c:v>
                </c:pt>
                <c:pt idx="3">
                  <c:v>3.6031971089185728E-3</c:v>
                </c:pt>
                <c:pt idx="4">
                  <c:v>4.9183096534360666E-3</c:v>
                </c:pt>
                <c:pt idx="5">
                  <c:v>6.5002474419255437E-3</c:v>
                </c:pt>
                <c:pt idx="6">
                  <c:v>8.3589398381769351E-3</c:v>
                </c:pt>
                <c:pt idx="7">
                  <c:v>1.0657165029427308E-2</c:v>
                </c:pt>
                <c:pt idx="8">
                  <c:v>1.337083902690959E-2</c:v>
                </c:pt>
                <c:pt idx="9">
                  <c:v>1.6749991661376626E-2</c:v>
                </c:pt>
                <c:pt idx="10">
                  <c:v>2.07766655727828E-2</c:v>
                </c:pt>
                <c:pt idx="11">
                  <c:v>2.5594519641493077E-2</c:v>
                </c:pt>
                <c:pt idx="12">
                  <c:v>3.1416929557461289E-2</c:v>
                </c:pt>
                <c:pt idx="13">
                  <c:v>3.8615718305161466E-2</c:v>
                </c:pt>
                <c:pt idx="14">
                  <c:v>4.7522568887789184E-2</c:v>
                </c:pt>
                <c:pt idx="15">
                  <c:v>5.8301210176348629E-2</c:v>
                </c:pt>
                <c:pt idx="16">
                  <c:v>7.1551629259422891E-2</c:v>
                </c:pt>
                <c:pt idx="17">
                  <c:v>8.7675225949796404E-2</c:v>
                </c:pt>
                <c:pt idx="18">
                  <c:v>0.10737444991984198</c:v>
                </c:pt>
                <c:pt idx="19">
                  <c:v>0.13147956499284535</c:v>
                </c:pt>
                <c:pt idx="20">
                  <c:v>0.16101414069140693</c:v>
                </c:pt>
                <c:pt idx="21">
                  <c:v>0.19839713904520137</c:v>
                </c:pt>
                <c:pt idx="22">
                  <c:v>0.24624822199029572</c:v>
                </c:pt>
                <c:pt idx="23">
                  <c:v>0.30638425183718804</c:v>
                </c:pt>
                <c:pt idx="24">
                  <c:v>0.38399173669317221</c:v>
                </c:pt>
                <c:pt idx="25">
                  <c:v>0.4816903384943152</c:v>
                </c:pt>
                <c:pt idx="26">
                  <c:v>0.59907865742783251</c:v>
                </c:pt>
                <c:pt idx="27">
                  <c:v>0.73392786821747369</c:v>
                </c:pt>
                <c:pt idx="28">
                  <c:v>0.87482976565778581</c:v>
                </c:pt>
                <c:pt idx="29">
                  <c:v>0.98653510829451263</c:v>
                </c:pt>
                <c:pt idx="30">
                  <c:v>1.0853639674632329</c:v>
                </c:pt>
                <c:pt idx="31">
                  <c:v>1.1399754683078549</c:v>
                </c:pt>
                <c:pt idx="32">
                  <c:v>1.0529456510044042</c:v>
                </c:pt>
                <c:pt idx="33">
                  <c:v>0.98011271128996136</c:v>
                </c:pt>
                <c:pt idx="34">
                  <c:v>0.94749369492474034</c:v>
                </c:pt>
                <c:pt idx="35">
                  <c:v>0.93696223141563229</c:v>
                </c:pt>
                <c:pt idx="36">
                  <c:v>0.93145882871929819</c:v>
                </c:pt>
                <c:pt idx="37">
                  <c:v>0.92595542602296388</c:v>
                </c:pt>
                <c:pt idx="38">
                  <c:v>0.92433926361885799</c:v>
                </c:pt>
                <c:pt idx="39">
                  <c:v>0.925194879009267</c:v>
                </c:pt>
                <c:pt idx="40">
                  <c:v>0.92687442033118095</c:v>
                </c:pt>
                <c:pt idx="41">
                  <c:v>0.93007505568048854</c:v>
                </c:pt>
                <c:pt idx="42">
                  <c:v>0.93430031686769333</c:v>
                </c:pt>
                <c:pt idx="43">
                  <c:v>0.93212430735628293</c:v>
                </c:pt>
                <c:pt idx="44">
                  <c:v>0.93269471761655554</c:v>
                </c:pt>
                <c:pt idx="45">
                  <c:v>0.9388213463380024</c:v>
                </c:pt>
                <c:pt idx="46">
                  <c:v>0.94020511937681206</c:v>
                </c:pt>
                <c:pt idx="47">
                  <c:v>0.95276470825577841</c:v>
                </c:pt>
                <c:pt idx="48">
                  <c:v>0.96793339591784355</c:v>
                </c:pt>
                <c:pt idx="49">
                  <c:v>0.98215139981278776</c:v>
                </c:pt>
                <c:pt idx="50">
                  <c:v>0.97321497240184951</c:v>
                </c:pt>
                <c:pt idx="51">
                  <c:v>0.96042299415758703</c:v>
                </c:pt>
                <c:pt idx="52">
                  <c:v>0.95588083838134186</c:v>
                </c:pt>
                <c:pt idx="53">
                  <c:v>0.92281816959146423</c:v>
                </c:pt>
                <c:pt idx="54">
                  <c:v>0.90928677063944086</c:v>
                </c:pt>
                <c:pt idx="55">
                  <c:v>0.91598380962116055</c:v>
                </c:pt>
                <c:pt idx="56">
                  <c:v>0.89680112383125077</c:v>
                </c:pt>
                <c:pt idx="57">
                  <c:v>0.85194997632907177</c:v>
                </c:pt>
                <c:pt idx="58">
                  <c:v>0.85196053948203987</c:v>
                </c:pt>
                <c:pt idx="59">
                  <c:v>0.79750748593193799</c:v>
                </c:pt>
                <c:pt idx="60">
                  <c:v>0.76634618467630256</c:v>
                </c:pt>
                <c:pt idx="61">
                  <c:v>0.74494523676311031</c:v>
                </c:pt>
                <c:pt idx="62">
                  <c:v>0.70520665529744919</c:v>
                </c:pt>
                <c:pt idx="63">
                  <c:v>0.65708093037518644</c:v>
                </c:pt>
                <c:pt idx="64">
                  <c:v>0.62779987034785723</c:v>
                </c:pt>
                <c:pt idx="65">
                  <c:v>0.58281140185709412</c:v>
                </c:pt>
                <c:pt idx="66">
                  <c:v>0.5416256684348153</c:v>
                </c:pt>
                <c:pt idx="67">
                  <c:v>0.49490484285729819</c:v>
                </c:pt>
                <c:pt idx="68">
                  <c:v>0.44365242465650395</c:v>
                </c:pt>
                <c:pt idx="69">
                  <c:v>0.39455488966118424</c:v>
                </c:pt>
                <c:pt idx="70">
                  <c:v>0.34718971175261842</c:v>
                </c:pt>
                <c:pt idx="71">
                  <c:v>0.29984566014998865</c:v>
                </c:pt>
                <c:pt idx="72">
                  <c:v>0.25270230845375108</c:v>
                </c:pt>
                <c:pt idx="73">
                  <c:v>0.21106235945384774</c:v>
                </c:pt>
                <c:pt idx="74">
                  <c:v>0.17310895083978065</c:v>
                </c:pt>
                <c:pt idx="75">
                  <c:v>0.1419053969722732</c:v>
                </c:pt>
                <c:pt idx="76">
                  <c:v>0.11640594570749224</c:v>
                </c:pt>
                <c:pt idx="77">
                  <c:v>9.6247224583338134E-2</c:v>
                </c:pt>
                <c:pt idx="78">
                  <c:v>8.1420783077436484E-2</c:v>
                </c:pt>
                <c:pt idx="79">
                  <c:v>7.0239685660795789E-2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C8-4652-BEB1-C6581F134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lang="ja-JP">
                <a:latin typeface="+mn-lt"/>
              </a:defRPr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9930302401544768E-2"/>
          <c:y val="6.5300232483007203E-2"/>
          <c:w val="0.28683629957661799"/>
          <c:h val="0.2854391193768876"/>
        </c:manualLayout>
      </c:layout>
      <c:overlay val="0"/>
      <c:txPr>
        <a:bodyPr/>
        <a:lstStyle/>
        <a:p>
          <a:pPr>
            <a:defRPr lang="ja-JP" sz="1400">
              <a:latin typeface="+mn-lt"/>
              <a:ea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2"/>
          <c:order val="0"/>
          <c:tx>
            <c:strRef>
              <c:f>Sheet9!$O$6</c:f>
              <c:strCache>
                <c:ptCount val="1"/>
                <c:pt idx="0">
                  <c:v>Filtered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triangle"/>
            <c:size val="5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Sheet9!$N$7:$N$86</c:f>
              <c:numCache>
                <c:formatCode>0.00E+00</c:formatCode>
                <c:ptCount val="80"/>
                <c:pt idx="0">
                  <c:v>9.5149999999999995E-9</c:v>
                </c:pt>
                <c:pt idx="1">
                  <c:v>1.2791E-8</c:v>
                </c:pt>
                <c:pt idx="2">
                  <c:v>1.5956000000000001E-8</c:v>
                </c:pt>
                <c:pt idx="3">
                  <c:v>2.0009999999999999E-8</c:v>
                </c:pt>
                <c:pt idx="4">
                  <c:v>2.5463999999999999E-8</c:v>
                </c:pt>
                <c:pt idx="5">
                  <c:v>3.1919000000000003E-8</c:v>
                </c:pt>
                <c:pt idx="6">
                  <c:v>4.0492999999999997E-8</c:v>
                </c:pt>
                <c:pt idx="7">
                  <c:v>5.1015999999999998E-8</c:v>
                </c:pt>
                <c:pt idx="8">
                  <c:v>6.4682999999999998E-8</c:v>
                </c:pt>
                <c:pt idx="9">
                  <c:v>8.1405999999999995E-8</c:v>
                </c:pt>
                <c:pt idx="10">
                  <c:v>1.03E-7</c:v>
                </c:pt>
                <c:pt idx="11">
                  <c:v>1.2995E-7</c:v>
                </c:pt>
                <c:pt idx="12">
                  <c:v>1.6411999999999999E-7</c:v>
                </c:pt>
                <c:pt idx="13">
                  <c:v>2.0713E-7</c:v>
                </c:pt>
                <c:pt idx="14">
                  <c:v>2.6176999999999999E-7</c:v>
                </c:pt>
                <c:pt idx="15">
                  <c:v>3.3019000000000002E-7</c:v>
                </c:pt>
                <c:pt idx="16">
                  <c:v>4.1722999999999998E-7</c:v>
                </c:pt>
                <c:pt idx="17">
                  <c:v>5.2636999999999997E-7</c:v>
                </c:pt>
                <c:pt idx="18">
                  <c:v>6.6461000000000002E-7</c:v>
                </c:pt>
                <c:pt idx="19">
                  <c:v>8.3967E-7</c:v>
                </c:pt>
                <c:pt idx="20">
                  <c:v>1.0602E-6</c:v>
                </c:pt>
                <c:pt idx="21">
                  <c:v>1.3383E-6</c:v>
                </c:pt>
                <c:pt idx="22">
                  <c:v>1.6898999999999999E-6</c:v>
                </c:pt>
                <c:pt idx="23">
                  <c:v>2.1339E-6</c:v>
                </c:pt>
                <c:pt idx="24">
                  <c:v>2.6937999999999999E-6</c:v>
                </c:pt>
                <c:pt idx="25">
                  <c:v>3.4016000000000002E-6</c:v>
                </c:pt>
                <c:pt idx="26">
                  <c:v>4.2950999999999998E-6</c:v>
                </c:pt>
                <c:pt idx="27">
                  <c:v>5.4225000000000002E-6</c:v>
                </c:pt>
                <c:pt idx="28">
                  <c:v>6.8461999999999998E-6</c:v>
                </c:pt>
                <c:pt idx="29">
                  <c:v>8.6428999999999999E-6</c:v>
                </c:pt>
                <c:pt idx="30">
                  <c:v>1.0913999999999999E-5</c:v>
                </c:pt>
                <c:pt idx="31">
                  <c:v>1.3779E-5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2.7736E-5</c:v>
                </c:pt>
                <c:pt idx="35">
                  <c:v>3.5018000000000003E-5</c:v>
                </c:pt>
                <c:pt idx="36">
                  <c:v>4.4214000000000001E-5</c:v>
                </c:pt>
                <c:pt idx="37">
                  <c:v>5.5825000000000002E-5</c:v>
                </c:pt>
                <c:pt idx="38">
                  <c:v>7.0486000000000002E-5</c:v>
                </c:pt>
                <c:pt idx="39">
                  <c:v>8.8994999999999998E-5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4.5519000000000001E-4</c:v>
                </c:pt>
                <c:pt idx="47" formatCode="General">
                  <c:v>5.7474000000000002E-4</c:v>
                </c:pt>
                <c:pt idx="48" formatCode="General">
                  <c:v>7.2564999999999999E-4</c:v>
                </c:pt>
                <c:pt idx="49" formatCode="General">
                  <c:v>9.1620000000000004E-4</c:v>
                </c:pt>
                <c:pt idx="50" formatCode="General">
                  <c:v>1.1567999999999999E-3</c:v>
                </c:pt>
                <c:pt idx="51" formatCode="General">
                  <c:v>1.4605E-3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2.9397999999999998E-3</c:v>
                </c:pt>
                <c:pt idx="55" formatCode="General">
                  <c:v>3.7115999999999998E-3</c:v>
                </c:pt>
                <c:pt idx="56" formatCode="General">
                  <c:v>4.6861000000000003E-3</c:v>
                </c:pt>
                <c:pt idx="57" formatCode="General">
                  <c:v>5.9170999999999998E-3</c:v>
                </c:pt>
                <c:pt idx="58" formatCode="General">
                  <c:v>7.4707000000000003E-3</c:v>
                </c:pt>
                <c:pt idx="59" formatCode="General">
                  <c:v>9.4330000000000004E-3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1.8984999999999998E-2</c:v>
                </c:pt>
                <c:pt idx="63" formatCode="General">
                  <c:v>2.3970999999999999E-2</c:v>
                </c:pt>
                <c:pt idx="64" formatCode="General">
                  <c:v>3.0265E-2</c:v>
                </c:pt>
                <c:pt idx="65" formatCode="General">
                  <c:v>3.8212999999999997E-2</c:v>
                </c:pt>
                <c:pt idx="66" formatCode="General">
                  <c:v>4.8244000000000002E-2</c:v>
                </c:pt>
                <c:pt idx="67" formatCode="General">
                  <c:v>6.0916999999999999E-2</c:v>
                </c:pt>
                <c:pt idx="68" formatCode="General">
                  <c:v>7.6915999999999998E-2</c:v>
                </c:pt>
                <c:pt idx="69" formatCode="General">
                  <c:v>9.7110000000000002E-2</c:v>
                </c:pt>
                <c:pt idx="70" formatCode="General">
                  <c:v>0.12262000000000001</c:v>
                </c:pt>
                <c:pt idx="71" formatCode="General">
                  <c:v>0.15483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0.39346999999999999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0.99999000000000005</c:v>
                </c:pt>
              </c:numCache>
            </c:numRef>
          </c:xVal>
          <c:yVal>
            <c:numRef>
              <c:f>Sheet9!$O$7:$O$86</c:f>
              <c:numCache>
                <c:formatCode>General</c:formatCode>
                <c:ptCount val="80"/>
                <c:pt idx="0">
                  <c:v>2.8784999999999998E-4</c:v>
                </c:pt>
                <c:pt idx="1">
                  <c:v>9.5613000000000002E-4</c:v>
                </c:pt>
                <c:pt idx="2">
                  <c:v>1.681E-3</c:v>
                </c:pt>
                <c:pt idx="3">
                  <c:v>2.4666000000000002E-3</c:v>
                </c:pt>
                <c:pt idx="4">
                  <c:v>3.4694000000000001E-3</c:v>
                </c:pt>
                <c:pt idx="5">
                  <c:v>4.5418999999999998E-3</c:v>
                </c:pt>
                <c:pt idx="6">
                  <c:v>5.8570999999999996E-3</c:v>
                </c:pt>
                <c:pt idx="7">
                  <c:v>7.4650999999999997E-3</c:v>
                </c:pt>
                <c:pt idx="8">
                  <c:v>9.3632000000000003E-3</c:v>
                </c:pt>
                <c:pt idx="9">
                  <c:v>1.1679999999999999E-2</c:v>
                </c:pt>
                <c:pt idx="10">
                  <c:v>1.4508E-2</c:v>
                </c:pt>
                <c:pt idx="11">
                  <c:v>1.7957999999999998E-2</c:v>
                </c:pt>
                <c:pt idx="12">
                  <c:v>2.2270999999999999E-2</c:v>
                </c:pt>
                <c:pt idx="13">
                  <c:v>2.7528E-2</c:v>
                </c:pt>
                <c:pt idx="14">
                  <c:v>3.3861000000000002E-2</c:v>
                </c:pt>
                <c:pt idx="15">
                  <c:v>4.1553E-2</c:v>
                </c:pt>
                <c:pt idx="16">
                  <c:v>5.1014999999999998E-2</c:v>
                </c:pt>
                <c:pt idx="17">
                  <c:v>6.2466000000000001E-2</c:v>
                </c:pt>
                <c:pt idx="18">
                  <c:v>7.6405000000000001E-2</c:v>
                </c:pt>
                <c:pt idx="19">
                  <c:v>9.3075000000000005E-2</c:v>
                </c:pt>
                <c:pt idx="20">
                  <c:v>0.11334</c:v>
                </c:pt>
                <c:pt idx="21">
                  <c:v>0.13750000000000001</c:v>
                </c:pt>
                <c:pt idx="22">
                  <c:v>0.16603999999999999</c:v>
                </c:pt>
                <c:pt idx="23">
                  <c:v>0.19649</c:v>
                </c:pt>
                <c:pt idx="24">
                  <c:v>0.23332</c:v>
                </c:pt>
                <c:pt idx="25">
                  <c:v>0.28098000000000001</c:v>
                </c:pt>
                <c:pt idx="26">
                  <c:v>0.34053</c:v>
                </c:pt>
                <c:pt idx="27">
                  <c:v>0.4118</c:v>
                </c:pt>
                <c:pt idx="28">
                  <c:v>0.49060999999999999</c:v>
                </c:pt>
                <c:pt idx="29">
                  <c:v>0.56808999999999998</c:v>
                </c:pt>
                <c:pt idx="30">
                  <c:v>0.64917999999999998</c:v>
                </c:pt>
                <c:pt idx="31">
                  <c:v>0.71887000000000001</c:v>
                </c:pt>
                <c:pt idx="32">
                  <c:v>0.73556999999999995</c:v>
                </c:pt>
                <c:pt idx="33">
                  <c:v>0.73394999999999999</c:v>
                </c:pt>
                <c:pt idx="34">
                  <c:v>0.73684000000000005</c:v>
                </c:pt>
                <c:pt idx="35">
                  <c:v>0.74307999999999996</c:v>
                </c:pt>
                <c:pt idx="36">
                  <c:v>0.74648999999999999</c:v>
                </c:pt>
                <c:pt idx="37">
                  <c:v>0.747</c:v>
                </c:pt>
                <c:pt idx="38">
                  <c:v>0.74555000000000005</c:v>
                </c:pt>
                <c:pt idx="39">
                  <c:v>0.74356</c:v>
                </c:pt>
                <c:pt idx="40">
                  <c:v>0.74351999999999996</c:v>
                </c:pt>
                <c:pt idx="41">
                  <c:v>0.74172000000000005</c:v>
                </c:pt>
                <c:pt idx="42">
                  <c:v>0.73704000000000003</c:v>
                </c:pt>
                <c:pt idx="43">
                  <c:v>0.73487999999999998</c:v>
                </c:pt>
                <c:pt idx="44">
                  <c:v>0.72843000000000002</c:v>
                </c:pt>
                <c:pt idx="45">
                  <c:v>0.71831</c:v>
                </c:pt>
                <c:pt idx="46">
                  <c:v>0.70691000000000004</c:v>
                </c:pt>
                <c:pt idx="47">
                  <c:v>0.70718999999999999</c:v>
                </c:pt>
                <c:pt idx="48">
                  <c:v>0.69172999999999996</c:v>
                </c:pt>
                <c:pt idx="49">
                  <c:v>0.67352999999999996</c:v>
                </c:pt>
                <c:pt idx="50">
                  <c:v>0.65568000000000004</c:v>
                </c:pt>
                <c:pt idx="51">
                  <c:v>0.62675999999999998</c:v>
                </c:pt>
                <c:pt idx="52">
                  <c:v>0.61451999999999996</c:v>
                </c:pt>
                <c:pt idx="53">
                  <c:v>0.59372999999999998</c:v>
                </c:pt>
                <c:pt idx="54">
                  <c:v>0.58467999999999998</c:v>
                </c:pt>
                <c:pt idx="55">
                  <c:v>0.58962000000000003</c:v>
                </c:pt>
                <c:pt idx="56">
                  <c:v>0.55688000000000004</c:v>
                </c:pt>
                <c:pt idx="57">
                  <c:v>0.53388000000000002</c:v>
                </c:pt>
                <c:pt idx="58">
                  <c:v>0.53112999999999999</c:v>
                </c:pt>
                <c:pt idx="59">
                  <c:v>0.49732999999999999</c:v>
                </c:pt>
                <c:pt idx="60">
                  <c:v>0.48127999999999999</c:v>
                </c:pt>
                <c:pt idx="61">
                  <c:v>0.46575</c:v>
                </c:pt>
                <c:pt idx="62">
                  <c:v>0.44018000000000002</c:v>
                </c:pt>
                <c:pt idx="63">
                  <c:v>0.41049999999999998</c:v>
                </c:pt>
                <c:pt idx="64">
                  <c:v>0.38840000000000002</c:v>
                </c:pt>
                <c:pt idx="65">
                  <c:v>0.35908000000000001</c:v>
                </c:pt>
                <c:pt idx="66">
                  <c:v>0.33139999999999997</c:v>
                </c:pt>
                <c:pt idx="67">
                  <c:v>0.30003999999999997</c:v>
                </c:pt>
                <c:pt idx="68">
                  <c:v>0.26876</c:v>
                </c:pt>
                <c:pt idx="69">
                  <c:v>0.23776</c:v>
                </c:pt>
                <c:pt idx="70">
                  <c:v>0.20587</c:v>
                </c:pt>
                <c:pt idx="71">
                  <c:v>0.17441999999999999</c:v>
                </c:pt>
                <c:pt idx="72">
                  <c:v>0.14452000000000001</c:v>
                </c:pt>
                <c:pt idx="73">
                  <c:v>0.11781</c:v>
                </c:pt>
                <c:pt idx="74">
                  <c:v>9.4757999999999995E-2</c:v>
                </c:pt>
                <c:pt idx="75">
                  <c:v>7.6196E-2</c:v>
                </c:pt>
                <c:pt idx="76">
                  <c:v>6.1550000000000001E-2</c:v>
                </c:pt>
                <c:pt idx="77">
                  <c:v>5.0434E-2</c:v>
                </c:pt>
                <c:pt idx="78">
                  <c:v>4.2802E-2</c:v>
                </c:pt>
                <c:pt idx="79">
                  <c:v>3.7805999999999999E-2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D92-410B-85A7-7B9895FA66B7}"/>
            </c:ext>
          </c:extLst>
        </c:ser>
        <c:ser>
          <c:idx val="3"/>
          <c:order val="1"/>
          <c:tx>
            <c:strRef>
              <c:f>Sheet9!$U$6</c:f>
              <c:strCache>
                <c:ptCount val="1"/>
                <c:pt idx="0">
                  <c:v>Unfiltered</c:v>
                </c:pt>
              </c:strCache>
            </c:strRef>
          </c:tx>
          <c:spPr>
            <a:ln w="19050" cap="rnd">
              <a:solidFill>
                <a:srgbClr val="4DC4FF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rgbClr val="4DC4FF"/>
              </a:solidFill>
              <a:ln>
                <a:solidFill>
                  <a:srgbClr val="4DC4FF"/>
                </a:solidFill>
              </a:ln>
            </c:spPr>
          </c:marker>
          <c:dPt>
            <c:idx val="49"/>
            <c:bubble3D val="0"/>
            <c:extLst>
              <c:ext xmlns:c16="http://schemas.microsoft.com/office/drawing/2014/chart" uri="{C3380CC4-5D6E-409C-BE32-E72D297353CC}">
                <c16:uniqueId val="{00000003-1D92-410B-85A7-7B9895FA66B7}"/>
              </c:ext>
            </c:extLst>
          </c:dPt>
          <c:xVal>
            <c:numRef>
              <c:f>Sheet9!$T$7:$T$86</c:f>
              <c:numCache>
                <c:formatCode>0.00E+00</c:formatCode>
                <c:ptCount val="80"/>
                <c:pt idx="0">
                  <c:v>1.0525E-8</c:v>
                </c:pt>
                <c:pt idx="1">
                  <c:v>1.2451E-8</c:v>
                </c:pt>
                <c:pt idx="2">
                  <c:v>1.6046E-8</c:v>
                </c:pt>
                <c:pt idx="3">
                  <c:v>1.9983000000000001E-8</c:v>
                </c:pt>
                <c:pt idx="4">
                  <c:v>2.5413000000000001E-8</c:v>
                </c:pt>
                <c:pt idx="5">
                  <c:v>3.2288999999999999E-8</c:v>
                </c:pt>
                <c:pt idx="6">
                  <c:v>4.0312999999999998E-8</c:v>
                </c:pt>
                <c:pt idx="7">
                  <c:v>5.1282000000000002E-8</c:v>
                </c:pt>
                <c:pt idx="8">
                  <c:v>6.4575999999999995E-8</c:v>
                </c:pt>
                <c:pt idx="9">
                  <c:v>8.1665999999999998E-8</c:v>
                </c:pt>
                <c:pt idx="10">
                  <c:v>1.0307E-7</c:v>
                </c:pt>
                <c:pt idx="11">
                  <c:v>1.3012E-7</c:v>
                </c:pt>
                <c:pt idx="12">
                  <c:v>1.6425000000000001E-7</c:v>
                </c:pt>
                <c:pt idx="13">
                  <c:v>2.072E-7</c:v>
                </c:pt>
                <c:pt idx="14">
                  <c:v>2.6162999999999999E-7</c:v>
                </c:pt>
                <c:pt idx="15">
                  <c:v>3.3056000000000002E-7</c:v>
                </c:pt>
                <c:pt idx="16">
                  <c:v>4.1726000000000002E-7</c:v>
                </c:pt>
                <c:pt idx="17">
                  <c:v>5.2648000000000004E-7</c:v>
                </c:pt>
                <c:pt idx="18">
                  <c:v>6.6492999999999996E-7</c:v>
                </c:pt>
                <c:pt idx="19">
                  <c:v>8.3939999999999996E-7</c:v>
                </c:pt>
                <c:pt idx="20">
                  <c:v>1.0601E-6</c:v>
                </c:pt>
                <c:pt idx="21">
                  <c:v>1.3377999999999999E-6</c:v>
                </c:pt>
                <c:pt idx="22">
                  <c:v>1.6901999999999999E-6</c:v>
                </c:pt>
                <c:pt idx="23">
                  <c:v>2.1335E-6</c:v>
                </c:pt>
                <c:pt idx="24">
                  <c:v>2.6937000000000001E-6</c:v>
                </c:pt>
                <c:pt idx="25">
                  <c:v>3.4010000000000001E-6</c:v>
                </c:pt>
                <c:pt idx="26">
                  <c:v>4.2949000000000002E-6</c:v>
                </c:pt>
                <c:pt idx="27">
                  <c:v>5.4217000000000001E-6</c:v>
                </c:pt>
                <c:pt idx="28">
                  <c:v>6.8460000000000002E-6</c:v>
                </c:pt>
                <c:pt idx="29">
                  <c:v>8.6443999999999998E-6</c:v>
                </c:pt>
                <c:pt idx="30">
                  <c:v>1.0913999999999999E-5</c:v>
                </c:pt>
                <c:pt idx="31">
                  <c:v>1.3779E-5</c:v>
                </c:pt>
                <c:pt idx="32">
                  <c:v>1.7399000000000001E-5</c:v>
                </c:pt>
                <c:pt idx="33">
                  <c:v>2.1967000000000002E-5</c:v>
                </c:pt>
                <c:pt idx="34">
                  <c:v>2.7735000000000001E-5</c:v>
                </c:pt>
                <c:pt idx="35">
                  <c:v>3.502E-5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7.0485E-5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1.7912000000000001E-4</c:v>
                </c:pt>
                <c:pt idx="43" formatCode="General">
                  <c:v>2.2615999999999999E-4</c:v>
                </c:pt>
                <c:pt idx="44" formatCode="General">
                  <c:v>2.8553999999999998E-4</c:v>
                </c:pt>
                <c:pt idx="45" formatCode="General">
                  <c:v>3.6053000000000002E-4</c:v>
                </c:pt>
                <c:pt idx="46" formatCode="General">
                  <c:v>4.5521E-4</c:v>
                </c:pt>
                <c:pt idx="47" formatCode="General">
                  <c:v>5.7472000000000003E-4</c:v>
                </c:pt>
                <c:pt idx="48" formatCode="General">
                  <c:v>7.2564999999999999E-4</c:v>
                </c:pt>
                <c:pt idx="49" formatCode="General">
                  <c:v>9.1617999999999995E-4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2.9397999999999998E-3</c:v>
                </c:pt>
                <c:pt idx="55" formatCode="General">
                  <c:v>3.7117000000000001E-3</c:v>
                </c:pt>
                <c:pt idx="56" formatCode="General">
                  <c:v>4.6863E-3</c:v>
                </c:pt>
                <c:pt idx="57" formatCode="General">
                  <c:v>5.9170999999999998E-3</c:v>
                </c:pt>
                <c:pt idx="58" formatCode="General">
                  <c:v>7.4707999999999997E-3</c:v>
                </c:pt>
                <c:pt idx="59" formatCode="General">
                  <c:v>9.4325999999999993E-3</c:v>
                </c:pt>
                <c:pt idx="60" formatCode="General">
                  <c:v>1.1908999999999999E-2</c:v>
                </c:pt>
                <c:pt idx="61" formatCode="General">
                  <c:v>1.5037999999999999E-2</c:v>
                </c:pt>
                <c:pt idx="62" formatCode="General">
                  <c:v>1.8985999999999999E-2</c:v>
                </c:pt>
                <c:pt idx="63" formatCode="General">
                  <c:v>2.3970000000000002E-2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4.8245999999999997E-2</c:v>
                </c:pt>
                <c:pt idx="67" formatCode="General">
                  <c:v>6.0916999999999999E-2</c:v>
                </c:pt>
                <c:pt idx="68" formatCode="General">
                  <c:v>7.6916999999999999E-2</c:v>
                </c:pt>
                <c:pt idx="69" formatCode="General">
                  <c:v>9.7115999999999994E-2</c:v>
                </c:pt>
                <c:pt idx="70" formatCode="General">
                  <c:v>0.12261</c:v>
                </c:pt>
                <c:pt idx="71" formatCode="General">
                  <c:v>0.15483</c:v>
                </c:pt>
                <c:pt idx="72" formatCode="General">
                  <c:v>0.19547</c:v>
                </c:pt>
                <c:pt idx="73" formatCode="General">
                  <c:v>0.24682999999999999</c:v>
                </c:pt>
                <c:pt idx="74" formatCode="General">
                  <c:v>0.31163000000000002</c:v>
                </c:pt>
                <c:pt idx="75" formatCode="General">
                  <c:v>0.39349000000000001</c:v>
                </c:pt>
                <c:pt idx="76" formatCode="General">
                  <c:v>0.49681999999999998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Sheet9!$U$7:$U$86</c:f>
              <c:numCache>
                <c:formatCode>General</c:formatCode>
                <c:ptCount val="80"/>
                <c:pt idx="0">
                  <c:v>5.2236999999999997E-4</c:v>
                </c:pt>
                <c:pt idx="1">
                  <c:v>1.2241000000000001E-3</c:v>
                </c:pt>
                <c:pt idx="2">
                  <c:v>1.9797E-3</c:v>
                </c:pt>
                <c:pt idx="3">
                  <c:v>2.8463E-3</c:v>
                </c:pt>
                <c:pt idx="4">
                  <c:v>3.8338999999999999E-3</c:v>
                </c:pt>
                <c:pt idx="5">
                  <c:v>4.9433999999999997E-3</c:v>
                </c:pt>
                <c:pt idx="6">
                  <c:v>6.2890000000000003E-3</c:v>
                </c:pt>
                <c:pt idx="7">
                  <c:v>7.9366999999999997E-3</c:v>
                </c:pt>
                <c:pt idx="8">
                  <c:v>9.9845000000000003E-3</c:v>
                </c:pt>
                <c:pt idx="9">
                  <c:v>1.2279E-2</c:v>
                </c:pt>
                <c:pt idx="10">
                  <c:v>1.512E-2</c:v>
                </c:pt>
                <c:pt idx="11">
                  <c:v>1.8606000000000001E-2</c:v>
                </c:pt>
                <c:pt idx="12">
                  <c:v>2.2838000000000001E-2</c:v>
                </c:pt>
                <c:pt idx="13">
                  <c:v>2.811E-2</c:v>
                </c:pt>
                <c:pt idx="14">
                  <c:v>3.4303E-2</c:v>
                </c:pt>
                <c:pt idx="15">
                  <c:v>4.1667999999999997E-2</c:v>
                </c:pt>
                <c:pt idx="16">
                  <c:v>5.0888000000000003E-2</c:v>
                </c:pt>
                <c:pt idx="17">
                  <c:v>6.1677999999999997E-2</c:v>
                </c:pt>
                <c:pt idx="18">
                  <c:v>7.4709999999999999E-2</c:v>
                </c:pt>
                <c:pt idx="19">
                  <c:v>8.9982000000000006E-2</c:v>
                </c:pt>
                <c:pt idx="20">
                  <c:v>0.10849</c:v>
                </c:pt>
                <c:pt idx="21">
                  <c:v>0.1313</c:v>
                </c:pt>
                <c:pt idx="22">
                  <c:v>0.15972</c:v>
                </c:pt>
                <c:pt idx="23">
                  <c:v>0.19383</c:v>
                </c:pt>
                <c:pt idx="24">
                  <c:v>0.23483999999999999</c:v>
                </c:pt>
                <c:pt idx="25">
                  <c:v>0.28403</c:v>
                </c:pt>
                <c:pt idx="26">
                  <c:v>0.34188000000000002</c:v>
                </c:pt>
                <c:pt idx="27">
                  <c:v>0.41055000000000003</c:v>
                </c:pt>
                <c:pt idx="28">
                  <c:v>0.48331000000000002</c:v>
                </c:pt>
                <c:pt idx="29">
                  <c:v>0.52580000000000005</c:v>
                </c:pt>
                <c:pt idx="30">
                  <c:v>0.55905000000000005</c:v>
                </c:pt>
                <c:pt idx="31">
                  <c:v>0.58462000000000003</c:v>
                </c:pt>
                <c:pt idx="32">
                  <c:v>0.58701000000000003</c:v>
                </c:pt>
                <c:pt idx="33">
                  <c:v>0.58472000000000002</c:v>
                </c:pt>
                <c:pt idx="34">
                  <c:v>0.57950999999999997</c:v>
                </c:pt>
                <c:pt idx="35">
                  <c:v>0.57552000000000003</c:v>
                </c:pt>
                <c:pt idx="36">
                  <c:v>0.57204999999999995</c:v>
                </c:pt>
                <c:pt idx="37">
                  <c:v>0.56999</c:v>
                </c:pt>
                <c:pt idx="38">
                  <c:v>0.56837000000000004</c:v>
                </c:pt>
                <c:pt idx="39">
                  <c:v>0.56891999999999998</c:v>
                </c:pt>
                <c:pt idx="40">
                  <c:v>0.57150999999999996</c:v>
                </c:pt>
                <c:pt idx="41">
                  <c:v>0.57594999999999996</c:v>
                </c:pt>
                <c:pt idx="42">
                  <c:v>0.57804999999999995</c:v>
                </c:pt>
                <c:pt idx="43">
                  <c:v>0.57869999999999999</c:v>
                </c:pt>
                <c:pt idx="44">
                  <c:v>0.57776000000000005</c:v>
                </c:pt>
                <c:pt idx="45">
                  <c:v>0.57509999999999994</c:v>
                </c:pt>
                <c:pt idx="46">
                  <c:v>0.57667999999999997</c:v>
                </c:pt>
                <c:pt idx="47">
                  <c:v>0.57271000000000005</c:v>
                </c:pt>
                <c:pt idx="48">
                  <c:v>0.56367</c:v>
                </c:pt>
                <c:pt idx="49">
                  <c:v>0.55169999999999997</c:v>
                </c:pt>
                <c:pt idx="50">
                  <c:v>0.53741000000000005</c:v>
                </c:pt>
                <c:pt idx="51">
                  <c:v>0.53022999999999998</c:v>
                </c:pt>
                <c:pt idx="52">
                  <c:v>0.52805000000000002</c:v>
                </c:pt>
                <c:pt idx="53">
                  <c:v>0.53847999999999996</c:v>
                </c:pt>
                <c:pt idx="54">
                  <c:v>0.53895000000000004</c:v>
                </c:pt>
                <c:pt idx="55">
                  <c:v>0.52137999999999995</c:v>
                </c:pt>
                <c:pt idx="56">
                  <c:v>0.48776000000000003</c:v>
                </c:pt>
                <c:pt idx="57">
                  <c:v>0.50749</c:v>
                </c:pt>
                <c:pt idx="58">
                  <c:v>0.47010999999999997</c:v>
                </c:pt>
                <c:pt idx="59">
                  <c:v>0.47863</c:v>
                </c:pt>
                <c:pt idx="60">
                  <c:v>0.44074000000000002</c:v>
                </c:pt>
                <c:pt idx="61">
                  <c:v>0.42196</c:v>
                </c:pt>
                <c:pt idx="62">
                  <c:v>0.40599000000000002</c:v>
                </c:pt>
                <c:pt idx="63">
                  <c:v>0.39689000000000002</c:v>
                </c:pt>
                <c:pt idx="64">
                  <c:v>0.37057000000000001</c:v>
                </c:pt>
                <c:pt idx="65">
                  <c:v>0.35019</c:v>
                </c:pt>
                <c:pt idx="66">
                  <c:v>0.32712999999999998</c:v>
                </c:pt>
                <c:pt idx="67">
                  <c:v>0.30138999999999999</c:v>
                </c:pt>
                <c:pt idx="68">
                  <c:v>0.27095999999999998</c:v>
                </c:pt>
                <c:pt idx="69">
                  <c:v>0.24199999999999999</c:v>
                </c:pt>
                <c:pt idx="70">
                  <c:v>0.21459</c:v>
                </c:pt>
                <c:pt idx="71">
                  <c:v>0.18537999999999999</c:v>
                </c:pt>
                <c:pt idx="72">
                  <c:v>0.15590999999999999</c:v>
                </c:pt>
                <c:pt idx="73">
                  <c:v>0.12903000000000001</c:v>
                </c:pt>
                <c:pt idx="74">
                  <c:v>0.10464</c:v>
                </c:pt>
                <c:pt idx="75">
                  <c:v>8.4186999999999998E-2</c:v>
                </c:pt>
                <c:pt idx="76">
                  <c:v>6.7600999999999994E-2</c:v>
                </c:pt>
                <c:pt idx="77">
                  <c:v>5.5315000000000003E-2</c:v>
                </c:pt>
                <c:pt idx="78">
                  <c:v>4.6359999999999998E-2</c:v>
                </c:pt>
                <c:pt idx="79">
                  <c:v>4.0298E-2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D92-410B-85A7-7B9895FA66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800">
                <a:latin typeface="+mn-lt"/>
              </a:defRPr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lang="ja-JP" sz="1800">
                <a:latin typeface="+mn-lt"/>
              </a:defRPr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6239035940742888"/>
          <c:y val="6.5300337696098193E-2"/>
          <c:w val="0.35560942934880141"/>
          <c:h val="0.24833722719008874"/>
        </c:manualLayout>
      </c:layout>
      <c:overlay val="0"/>
      <c:txPr>
        <a:bodyPr/>
        <a:lstStyle/>
        <a:p>
          <a:pPr>
            <a:defRPr lang="ja-JP" sz="1800">
              <a:latin typeface="+mn-lt"/>
            </a:defRPr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80087808953615225"/>
        </c:manualLayout>
      </c:layout>
      <c:scatterChart>
        <c:scatterStyle val="lineMarker"/>
        <c:varyColors val="0"/>
        <c:ser>
          <c:idx val="3"/>
          <c:order val="0"/>
          <c:tx>
            <c:strRef>
              <c:f>レオロジー!$P$6</c:f>
              <c:strCache>
                <c:ptCount val="1"/>
                <c:pt idx="0">
                  <c:v>Filtered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triangle"/>
            <c:size val="5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レオロジー!$O$7:$O$32</c:f>
              <c:numCache>
                <c:formatCode>General</c:formatCode>
                <c:ptCount val="26"/>
                <c:pt idx="0">
                  <c:v>0.01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レオロジー!$P$7:$P$32</c:f>
              <c:numCache>
                <c:formatCode>General</c:formatCode>
                <c:ptCount val="26"/>
                <c:pt idx="0">
                  <c:v>-3.9323999999999999</c:v>
                </c:pt>
                <c:pt idx="1">
                  <c:v>-0.69198999999999999</c:v>
                </c:pt>
                <c:pt idx="2">
                  <c:v>3.19</c:v>
                </c:pt>
                <c:pt idx="3">
                  <c:v>-0.10371</c:v>
                </c:pt>
                <c:pt idx="4">
                  <c:v>3.8673000000000002</c:v>
                </c:pt>
                <c:pt idx="5">
                  <c:v>-0.59265999999999996</c:v>
                </c:pt>
                <c:pt idx="6">
                  <c:v>0.90505000000000002</c:v>
                </c:pt>
                <c:pt idx="7">
                  <c:v>0.57762999999999998</c:v>
                </c:pt>
                <c:pt idx="8">
                  <c:v>1.3396999999999999</c:v>
                </c:pt>
                <c:pt idx="9">
                  <c:v>1.2737000000000001</c:v>
                </c:pt>
                <c:pt idx="10">
                  <c:v>1.5148999999999999</c:v>
                </c:pt>
                <c:pt idx="11">
                  <c:v>1.7149000000000001</c:v>
                </c:pt>
                <c:pt idx="12">
                  <c:v>1.8032999999999999</c:v>
                </c:pt>
                <c:pt idx="13">
                  <c:v>1.8982000000000001</c:v>
                </c:pt>
                <c:pt idx="14">
                  <c:v>1.7126999999999999</c:v>
                </c:pt>
                <c:pt idx="15">
                  <c:v>1.831</c:v>
                </c:pt>
                <c:pt idx="16">
                  <c:v>1.8216000000000001</c:v>
                </c:pt>
                <c:pt idx="17">
                  <c:v>1.7990999999999999</c:v>
                </c:pt>
                <c:pt idx="18">
                  <c:v>1.8501000000000001</c:v>
                </c:pt>
                <c:pt idx="19">
                  <c:v>1.8784000000000001</c:v>
                </c:pt>
                <c:pt idx="20">
                  <c:v>1.9451000000000001</c:v>
                </c:pt>
                <c:pt idx="21">
                  <c:v>2.0350999999999999</c:v>
                </c:pt>
                <c:pt idx="22">
                  <c:v>2.6871</c:v>
                </c:pt>
                <c:pt idx="23">
                  <c:v>3.4868999999999999</c:v>
                </c:pt>
                <c:pt idx="24">
                  <c:v>4.4092000000000002</c:v>
                </c:pt>
                <c:pt idx="25">
                  <c:v>5.5644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EEF-40F6-992D-C50FC79FA225}"/>
            </c:ext>
          </c:extLst>
        </c:ser>
        <c:ser>
          <c:idx val="0"/>
          <c:order val="1"/>
          <c:tx>
            <c:strRef>
              <c:f>レオロジー!$S$6</c:f>
              <c:strCache>
                <c:ptCount val="1"/>
                <c:pt idx="0">
                  <c:v>Unfiltered</c:v>
                </c:pt>
              </c:strCache>
            </c:strRef>
          </c:tx>
          <c:spPr>
            <a:ln>
              <a:solidFill>
                <a:srgbClr val="4DC4FF">
                  <a:alpha val="98000"/>
                </a:srgbClr>
              </a:solidFill>
            </a:ln>
          </c:spPr>
          <c:marker>
            <c:symbol val="diamond"/>
            <c:size val="6"/>
            <c:spPr>
              <a:solidFill>
                <a:srgbClr val="4DC4FF"/>
              </a:solidFill>
              <a:ln w="9525">
                <a:solidFill>
                  <a:srgbClr val="4DC4FF"/>
                </a:solidFill>
              </a:ln>
              <a:effectLst/>
            </c:spPr>
          </c:marker>
          <c:xVal>
            <c:numRef>
              <c:f>レオロジー!$R$7:$R$32</c:f>
              <c:numCache>
                <c:formatCode>General</c:formatCode>
                <c:ptCount val="26"/>
                <c:pt idx="0">
                  <c:v>9.9699999999999997E-3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レオロジー!$S$7:$S$32</c:f>
              <c:numCache>
                <c:formatCode>General</c:formatCode>
                <c:ptCount val="26"/>
                <c:pt idx="0">
                  <c:v>-30.324000000000002</c:v>
                </c:pt>
                <c:pt idx="1">
                  <c:v>-20.698</c:v>
                </c:pt>
                <c:pt idx="2">
                  <c:v>-17.353000000000002</c:v>
                </c:pt>
                <c:pt idx="3">
                  <c:v>-6.7367999999999997</c:v>
                </c:pt>
                <c:pt idx="4">
                  <c:v>-3.0918999999999999</c:v>
                </c:pt>
                <c:pt idx="5">
                  <c:v>-1.4258999999999999</c:v>
                </c:pt>
                <c:pt idx="6">
                  <c:v>0.38377</c:v>
                </c:pt>
                <c:pt idx="7">
                  <c:v>0.29846</c:v>
                </c:pt>
                <c:pt idx="8">
                  <c:v>1.7959000000000001</c:v>
                </c:pt>
                <c:pt idx="9">
                  <c:v>1.4245000000000001</c:v>
                </c:pt>
                <c:pt idx="10">
                  <c:v>1.6701999999999999</c:v>
                </c:pt>
                <c:pt idx="11">
                  <c:v>1.7936000000000001</c:v>
                </c:pt>
                <c:pt idx="12">
                  <c:v>1.8335999999999999</c:v>
                </c:pt>
                <c:pt idx="13">
                  <c:v>1.8535999999999999</c:v>
                </c:pt>
                <c:pt idx="14">
                  <c:v>1.7237</c:v>
                </c:pt>
                <c:pt idx="15">
                  <c:v>1.8210999999999999</c:v>
                </c:pt>
                <c:pt idx="16">
                  <c:v>1.8251999999999999</c:v>
                </c:pt>
                <c:pt idx="17">
                  <c:v>1.7909999999999999</c:v>
                </c:pt>
                <c:pt idx="18">
                  <c:v>1.8368</c:v>
                </c:pt>
                <c:pt idx="19">
                  <c:v>1.8748</c:v>
                </c:pt>
                <c:pt idx="20">
                  <c:v>1.9539</c:v>
                </c:pt>
                <c:pt idx="21">
                  <c:v>2.0316999999999998</c:v>
                </c:pt>
                <c:pt idx="22">
                  <c:v>2.6741999999999999</c:v>
                </c:pt>
                <c:pt idx="23">
                  <c:v>3.3422000000000001</c:v>
                </c:pt>
                <c:pt idx="24">
                  <c:v>4.4737999999999998</c:v>
                </c:pt>
                <c:pt idx="25">
                  <c:v>5.4488000000000003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EEF-40F6-992D-C50FC79FA2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800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800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64436416594052"/>
          <c:y val="7.3803326834949487E-2"/>
          <c:w val="0.32787980645847808"/>
          <c:h val="0.22304487081630489"/>
        </c:manualLayout>
      </c:layout>
      <c:overlay val="0"/>
      <c:txPr>
        <a:bodyPr/>
        <a:lstStyle/>
        <a:p>
          <a:pPr>
            <a:defRPr lang="ja-JP" sz="1800">
              <a:latin typeface="+mn-lt"/>
            </a:defRPr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本文"/>
                <a:ea typeface="+mn-ea"/>
                <a:cs typeface="+mn-cs"/>
              </a:defRPr>
            </a:pPr>
            <a:r>
              <a:rPr lang="en-US"/>
              <a:t>Smoothness</a:t>
            </a:r>
            <a:endParaRPr lang="ja-JP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Verdana 本文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5782407407407409"/>
          <c:w val="0.89655796150481193"/>
          <c:h val="0.7314665354330708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3D-43DC-A54B-636229BE0EFE}"/>
              </c:ext>
            </c:extLst>
          </c:dPt>
          <c:dPt>
            <c:idx val="1"/>
            <c:invertIfNegative val="0"/>
            <c:bubble3D val="0"/>
            <c:spPr>
              <a:solidFill>
                <a:srgbClr val="4DC4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A3D-43DC-A54B-636229BE0EFE}"/>
              </c:ext>
            </c:extLst>
          </c:dPt>
          <c:cat>
            <c:strRef>
              <c:f>まとめ!$D$29:$E$29</c:f>
              <c:strCache>
                <c:ptCount val="2"/>
                <c:pt idx="0">
                  <c:v>Filtered</c:v>
                </c:pt>
                <c:pt idx="1">
                  <c:v>Unfiltered</c:v>
                </c:pt>
              </c:strCache>
            </c:strRef>
          </c:cat>
          <c:val>
            <c:numRef>
              <c:f>まとめ!$D$39:$E$39</c:f>
              <c:numCache>
                <c:formatCode>General</c:formatCode>
                <c:ptCount val="2"/>
                <c:pt idx="0">
                  <c:v>2.6666666666666665</c:v>
                </c:pt>
                <c:pt idx="1">
                  <c:v>3.6666666666666665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3D-43DC-A54B-636229BE0E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8"/>
        <c:overlap val="-27"/>
        <c:axId val="632696888"/>
        <c:axId val="632697216"/>
      </c:barChart>
      <c:catAx>
        <c:axId val="63269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本文"/>
                <a:ea typeface="+mn-ea"/>
                <a:cs typeface="+mn-cs"/>
              </a:defRPr>
            </a:pPr>
            <a:endParaRPr lang="ja-JP"/>
          </a:p>
        </c:txPr>
        <c:crossAx val="632697216"/>
        <c:crosses val="autoZero"/>
        <c:auto val="1"/>
        <c:lblAlgn val="ctr"/>
        <c:lblOffset val="100"/>
        <c:noMultiLvlLbl val="0"/>
      </c:catAx>
      <c:valAx>
        <c:axId val="632697216"/>
        <c:scaling>
          <c:orientation val="minMax"/>
          <c:max val="5.4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 本文"/>
                <a:ea typeface="+mn-ea"/>
                <a:cs typeface="+mn-cs"/>
              </a:defRPr>
            </a:pPr>
            <a:endParaRPr lang="ja-JP"/>
          </a:p>
        </c:txPr>
        <c:crossAx val="632696888"/>
        <c:crosses val="autoZero"/>
        <c:crossBetween val="between"/>
        <c:majorUnit val="1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 sz="1800">
          <a:latin typeface="Verdana 本文"/>
        </a:defRPr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0"/>
          <c:order val="0"/>
          <c:tx>
            <c:strRef>
              <c:f>ホエイ!$G$6</c:f>
              <c:strCache>
                <c:ptCount val="1"/>
                <c:pt idx="0">
                  <c:v>Cont.</c:v>
                </c:pt>
              </c:strCache>
            </c:strRef>
          </c:tx>
          <c:spPr>
            <a:ln w="19050" cap="rnd">
              <a:solidFill>
                <a:srgbClr val="FF4B00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rgbClr val="FF4B00"/>
              </a:solidFill>
              <a:ln w="9525">
                <a:solidFill>
                  <a:srgbClr val="FF4B00"/>
                </a:solidFill>
              </a:ln>
              <a:effectLst/>
            </c:spPr>
          </c:marker>
          <c:xVal>
            <c:numRef>
              <c:f>ホエイ!$F$7:$F$86</c:f>
              <c:numCache>
                <c:formatCode>0.00E+00</c:formatCode>
                <c:ptCount val="80"/>
                <c:pt idx="0">
                  <c:v>1.0035E-8</c:v>
                </c:pt>
                <c:pt idx="1">
                  <c:v>1.2429E-8</c:v>
                </c:pt>
                <c:pt idx="2">
                  <c:v>1.5693E-8</c:v>
                </c:pt>
                <c:pt idx="3">
                  <c:v>2.0225999999999999E-8</c:v>
                </c:pt>
                <c:pt idx="4">
                  <c:v>2.5416000000000001E-8</c:v>
                </c:pt>
                <c:pt idx="5">
                  <c:v>3.1868999999999999E-8</c:v>
                </c:pt>
                <c:pt idx="6">
                  <c:v>4.0814999999999999E-8</c:v>
                </c:pt>
                <c:pt idx="7">
                  <c:v>5.1131999999999998E-8</c:v>
                </c:pt>
                <c:pt idx="8">
                  <c:v>6.4218E-8</c:v>
                </c:pt>
                <c:pt idx="9">
                  <c:v>8.1494000000000002E-8</c:v>
                </c:pt>
                <c:pt idx="10">
                  <c:v>1.0333E-7</c:v>
                </c:pt>
                <c:pt idx="11">
                  <c:v>1.2989000000000001E-7</c:v>
                </c:pt>
                <c:pt idx="12">
                  <c:v>1.6423000000000001E-7</c:v>
                </c:pt>
                <c:pt idx="13">
                  <c:v>2.0746000000000001E-7</c:v>
                </c:pt>
                <c:pt idx="14">
                  <c:v>2.6151999999999998E-7</c:v>
                </c:pt>
                <c:pt idx="15">
                  <c:v>3.3029999999999999E-7</c:v>
                </c:pt>
                <c:pt idx="16">
                  <c:v>4.1684999999999998E-7</c:v>
                </c:pt>
                <c:pt idx="17">
                  <c:v>5.2681000000000004E-7</c:v>
                </c:pt>
                <c:pt idx="18">
                  <c:v>6.6489999999999998E-7</c:v>
                </c:pt>
                <c:pt idx="19">
                  <c:v>8.3954999999999997E-7</c:v>
                </c:pt>
                <c:pt idx="20">
                  <c:v>1.0599E-6</c:v>
                </c:pt>
                <c:pt idx="21">
                  <c:v>1.3384E-6</c:v>
                </c:pt>
                <c:pt idx="22">
                  <c:v>1.6897999999999999E-6</c:v>
                </c:pt>
                <c:pt idx="23">
                  <c:v>2.1333E-6</c:v>
                </c:pt>
                <c:pt idx="24">
                  <c:v>2.6939000000000002E-6</c:v>
                </c:pt>
                <c:pt idx="25">
                  <c:v>3.4004999999999999E-6</c:v>
                </c:pt>
                <c:pt idx="26">
                  <c:v>4.2946999999999997E-6</c:v>
                </c:pt>
                <c:pt idx="27">
                  <c:v>5.4232E-6</c:v>
                </c:pt>
                <c:pt idx="28">
                  <c:v>6.8464000000000002E-6</c:v>
                </c:pt>
                <c:pt idx="29">
                  <c:v>8.6446000000000002E-6</c:v>
                </c:pt>
                <c:pt idx="30">
                  <c:v>1.0913E-5</c:v>
                </c:pt>
                <c:pt idx="31">
                  <c:v>1.378E-5</c:v>
                </c:pt>
                <c:pt idx="32">
                  <c:v>1.7397999999999998E-5</c:v>
                </c:pt>
                <c:pt idx="33">
                  <c:v>2.1965999999999999E-5</c:v>
                </c:pt>
                <c:pt idx="34">
                  <c:v>2.7736E-5</c:v>
                </c:pt>
                <c:pt idx="35">
                  <c:v>3.5018999999999998E-5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7.0486000000000002E-5</c:v>
                </c:pt>
                <c:pt idx="39">
                  <c:v>8.8993999999999995E-5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1.7912000000000001E-4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4.5519000000000001E-4</c:v>
                </c:pt>
                <c:pt idx="47" formatCode="General">
                  <c:v>5.7474000000000002E-4</c:v>
                </c:pt>
                <c:pt idx="48" formatCode="General">
                  <c:v>7.2566000000000004E-4</c:v>
                </c:pt>
                <c:pt idx="49" formatCode="General">
                  <c:v>9.1620000000000004E-4</c:v>
                </c:pt>
                <c:pt idx="50" formatCode="General">
                  <c:v>1.1567999999999999E-3</c:v>
                </c:pt>
                <c:pt idx="51" formatCode="General">
                  <c:v>1.4605E-3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2.9394999999999998E-3</c:v>
                </c:pt>
                <c:pt idx="55" formatCode="General">
                  <c:v>3.7117000000000001E-3</c:v>
                </c:pt>
                <c:pt idx="56" formatCode="General">
                  <c:v>4.6864999999999997E-3</c:v>
                </c:pt>
                <c:pt idx="57" formatCode="General">
                  <c:v>5.9169000000000001E-3</c:v>
                </c:pt>
                <c:pt idx="58" formatCode="General">
                  <c:v>7.4704999999999997E-3</c:v>
                </c:pt>
                <c:pt idx="59" formatCode="General">
                  <c:v>9.4322E-3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1.8984999999999998E-2</c:v>
                </c:pt>
                <c:pt idx="63" formatCode="General">
                  <c:v>2.3970999999999999E-2</c:v>
                </c:pt>
                <c:pt idx="64" formatCode="General">
                  <c:v>3.0265E-2</c:v>
                </c:pt>
                <c:pt idx="65" formatCode="General">
                  <c:v>3.8212999999999997E-2</c:v>
                </c:pt>
                <c:pt idx="66" formatCode="General">
                  <c:v>4.8247999999999999E-2</c:v>
                </c:pt>
                <c:pt idx="67" formatCode="General">
                  <c:v>6.0915999999999998E-2</c:v>
                </c:pt>
                <c:pt idx="68" formatCode="General">
                  <c:v>7.6914999999999997E-2</c:v>
                </c:pt>
                <c:pt idx="69" formatCode="General">
                  <c:v>9.7115999999999994E-2</c:v>
                </c:pt>
                <c:pt idx="70" formatCode="General">
                  <c:v>0.1226</c:v>
                </c:pt>
                <c:pt idx="71" formatCode="General">
                  <c:v>0.15483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0.31163000000000002</c:v>
                </c:pt>
                <c:pt idx="75" formatCode="General">
                  <c:v>0.39349000000000001</c:v>
                </c:pt>
                <c:pt idx="76" formatCode="General">
                  <c:v>0.49679000000000001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0.99999000000000005</c:v>
                </c:pt>
              </c:numCache>
            </c:numRef>
          </c:xVal>
          <c:yVal>
            <c:numRef>
              <c:f>ホエイ!$G$7:$G$86</c:f>
              <c:numCache>
                <c:formatCode>General</c:formatCode>
                <c:ptCount val="80"/>
                <c:pt idx="0">
                  <c:v>4.6209215543671986E-4</c:v>
                </c:pt>
                <c:pt idx="1">
                  <c:v>1.2742895401069512E-3</c:v>
                </c:pt>
                <c:pt idx="2">
                  <c:v>2.1279406488413535E-3</c:v>
                </c:pt>
                <c:pt idx="3">
                  <c:v>3.044150445632797E-3</c:v>
                </c:pt>
                <c:pt idx="4">
                  <c:v>4.1165850980392129E-3</c:v>
                </c:pt>
                <c:pt idx="5">
                  <c:v>5.3140511942958973E-3</c:v>
                </c:pt>
                <c:pt idx="6">
                  <c:v>6.7085599714794969E-3</c:v>
                </c:pt>
                <c:pt idx="7">
                  <c:v>8.3914574260249512E-3</c:v>
                </c:pt>
                <c:pt idx="8">
                  <c:v>1.0396944598930475E-2</c:v>
                </c:pt>
                <c:pt idx="9">
                  <c:v>1.2848592085561489E-2</c:v>
                </c:pt>
                <c:pt idx="10">
                  <c:v>1.580122467023172E-2</c:v>
                </c:pt>
                <c:pt idx="11">
                  <c:v>1.9411239073083768E-2</c:v>
                </c:pt>
                <c:pt idx="12">
                  <c:v>2.3763708235294105E-2</c:v>
                </c:pt>
                <c:pt idx="13">
                  <c:v>2.9149083208556133E-2</c:v>
                </c:pt>
                <c:pt idx="14">
                  <c:v>3.5689387807486608E-2</c:v>
                </c:pt>
                <c:pt idx="15">
                  <c:v>4.3806549447415306E-2</c:v>
                </c:pt>
                <c:pt idx="16">
                  <c:v>5.3736881853832415E-2</c:v>
                </c:pt>
                <c:pt idx="17">
                  <c:v>6.6051834581105126E-2</c:v>
                </c:pt>
                <c:pt idx="18">
                  <c:v>8.1099433297682669E-2</c:v>
                </c:pt>
                <c:pt idx="19">
                  <c:v>9.9965002495543617E-2</c:v>
                </c:pt>
                <c:pt idx="20">
                  <c:v>0.12338154438502667</c:v>
                </c:pt>
                <c:pt idx="21">
                  <c:v>0.15219463244206763</c:v>
                </c:pt>
                <c:pt idx="22">
                  <c:v>0.18743545383244195</c:v>
                </c:pt>
                <c:pt idx="23">
                  <c:v>0.23077109447415317</c:v>
                </c:pt>
                <c:pt idx="24">
                  <c:v>0.28239060534759342</c:v>
                </c:pt>
                <c:pt idx="25">
                  <c:v>0.34511256470588214</c:v>
                </c:pt>
                <c:pt idx="26">
                  <c:v>0.42287267023172881</c:v>
                </c:pt>
                <c:pt idx="27">
                  <c:v>0.51684819393939363</c:v>
                </c:pt>
                <c:pt idx="28">
                  <c:v>0.61697646773618497</c:v>
                </c:pt>
                <c:pt idx="29">
                  <c:v>0.68109912299465203</c:v>
                </c:pt>
                <c:pt idx="30">
                  <c:v>0.71220660249554324</c:v>
                </c:pt>
                <c:pt idx="31">
                  <c:v>0.76081848413547193</c:v>
                </c:pt>
                <c:pt idx="32">
                  <c:v>0.77095849126559668</c:v>
                </c:pt>
                <c:pt idx="33">
                  <c:v>0.69527794652406383</c:v>
                </c:pt>
                <c:pt idx="34">
                  <c:v>0.66993652192513331</c:v>
                </c:pt>
                <c:pt idx="35">
                  <c:v>0.64852220178253084</c:v>
                </c:pt>
                <c:pt idx="36">
                  <c:v>0.64220618039215649</c:v>
                </c:pt>
                <c:pt idx="37">
                  <c:v>0.63744553297682671</c:v>
                </c:pt>
                <c:pt idx="38">
                  <c:v>0.63864858467023133</c:v>
                </c:pt>
                <c:pt idx="39">
                  <c:v>0.6359589048128339</c:v>
                </c:pt>
                <c:pt idx="40">
                  <c:v>0.62897261176470554</c:v>
                </c:pt>
                <c:pt idx="41">
                  <c:v>0.63004676506238821</c:v>
                </c:pt>
                <c:pt idx="42">
                  <c:v>0.6332004791443846</c:v>
                </c:pt>
                <c:pt idx="43">
                  <c:v>0.63742834652406377</c:v>
                </c:pt>
                <c:pt idx="44">
                  <c:v>0.64108046773618499</c:v>
                </c:pt>
                <c:pt idx="45">
                  <c:v>0.64077970481283386</c:v>
                </c:pt>
                <c:pt idx="46">
                  <c:v>0.64271318074866268</c:v>
                </c:pt>
                <c:pt idx="47">
                  <c:v>0.64114921354723675</c:v>
                </c:pt>
                <c:pt idx="48">
                  <c:v>0.65171888199643457</c:v>
                </c:pt>
                <c:pt idx="49">
                  <c:v>0.67180125204991048</c:v>
                </c:pt>
                <c:pt idx="50">
                  <c:v>0.67726654402852005</c:v>
                </c:pt>
                <c:pt idx="51">
                  <c:v>0.65431403636363605</c:v>
                </c:pt>
                <c:pt idx="52">
                  <c:v>0.64415684278074825</c:v>
                </c:pt>
                <c:pt idx="53">
                  <c:v>0.62716803422459855</c:v>
                </c:pt>
                <c:pt idx="54">
                  <c:v>0.60738642709447377</c:v>
                </c:pt>
                <c:pt idx="55">
                  <c:v>0.62011299536541853</c:v>
                </c:pt>
                <c:pt idx="56">
                  <c:v>0.61144242994652365</c:v>
                </c:pt>
                <c:pt idx="57">
                  <c:v>0.56787477219251303</c:v>
                </c:pt>
                <c:pt idx="58">
                  <c:v>0.58330820677361817</c:v>
                </c:pt>
                <c:pt idx="59">
                  <c:v>0.53700790303030277</c:v>
                </c:pt>
                <c:pt idx="60">
                  <c:v>0.5364321568627447</c:v>
                </c:pt>
                <c:pt idx="61">
                  <c:v>0.52154868877005311</c:v>
                </c:pt>
                <c:pt idx="62">
                  <c:v>0.49649084064171095</c:v>
                </c:pt>
                <c:pt idx="63">
                  <c:v>0.46126720570409957</c:v>
                </c:pt>
                <c:pt idx="64">
                  <c:v>0.44384014260249527</c:v>
                </c:pt>
                <c:pt idx="65">
                  <c:v>0.41299045989304789</c:v>
                </c:pt>
                <c:pt idx="66">
                  <c:v>0.38507106737967894</c:v>
                </c:pt>
                <c:pt idx="67">
                  <c:v>0.35298396007130106</c:v>
                </c:pt>
                <c:pt idx="68">
                  <c:v>0.31990003850267362</c:v>
                </c:pt>
                <c:pt idx="69">
                  <c:v>0.28628333689839558</c:v>
                </c:pt>
                <c:pt idx="70">
                  <c:v>0.25017459964349359</c:v>
                </c:pt>
                <c:pt idx="71">
                  <c:v>0.21488221889483053</c:v>
                </c:pt>
                <c:pt idx="72">
                  <c:v>0.18047494046345802</c:v>
                </c:pt>
                <c:pt idx="73">
                  <c:v>0.14728790017825302</c:v>
                </c:pt>
                <c:pt idx="74">
                  <c:v>0.11775298110516928</c:v>
                </c:pt>
                <c:pt idx="75">
                  <c:v>9.2514675222816353E-2</c:v>
                </c:pt>
                <c:pt idx="76">
                  <c:v>7.282673426024952E-2</c:v>
                </c:pt>
                <c:pt idx="77">
                  <c:v>5.7306508092691583E-2</c:v>
                </c:pt>
                <c:pt idx="78">
                  <c:v>4.6071723921568601E-2</c:v>
                </c:pt>
                <c:pt idx="79">
                  <c:v>3.8221811622103363E-2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B3B-42FD-97B0-249B460F6E11}"/>
            </c:ext>
          </c:extLst>
        </c:ser>
        <c:ser>
          <c:idx val="1"/>
          <c:order val="1"/>
          <c:tx>
            <c:strRef>
              <c:f>ホエイ!$C$6</c:f>
              <c:strCache>
                <c:ptCount val="1"/>
                <c:pt idx="0">
                  <c:v>Lactose</c:v>
                </c:pt>
              </c:strCache>
            </c:strRef>
          </c:tx>
          <c:spPr>
            <a:ln>
              <a:solidFill>
                <a:srgbClr val="03AF7A"/>
              </a:solidFill>
            </a:ln>
          </c:spPr>
          <c:marker>
            <c:symbol val="circle"/>
            <c:size val="5"/>
            <c:spPr>
              <a:solidFill>
                <a:srgbClr val="03AF7A"/>
              </a:solidFill>
              <a:ln>
                <a:solidFill>
                  <a:srgbClr val="03AF7A"/>
                </a:solidFill>
              </a:ln>
            </c:spPr>
          </c:marker>
          <c:xVal>
            <c:numRef>
              <c:f>ホエイ!$B$7:$B$86</c:f>
              <c:numCache>
                <c:formatCode>0.00E+00</c:formatCode>
                <c:ptCount val="80"/>
                <c:pt idx="0">
                  <c:v>1.0128E-8</c:v>
                </c:pt>
                <c:pt idx="1">
                  <c:v>1.2601999999999999E-8</c:v>
                </c:pt>
                <c:pt idx="2">
                  <c:v>1.5965999999999999E-8</c:v>
                </c:pt>
                <c:pt idx="3">
                  <c:v>2.0132999999999999E-8</c:v>
                </c:pt>
                <c:pt idx="4">
                  <c:v>2.5317000000000001E-8</c:v>
                </c:pt>
                <c:pt idx="5">
                  <c:v>3.2255E-8</c:v>
                </c:pt>
                <c:pt idx="6">
                  <c:v>4.0364000000000003E-8</c:v>
                </c:pt>
                <c:pt idx="7">
                  <c:v>5.1229000000000002E-8</c:v>
                </c:pt>
                <c:pt idx="8">
                  <c:v>6.4406000000000001E-8</c:v>
                </c:pt>
                <c:pt idx="9">
                  <c:v>8.1178000000000001E-8</c:v>
                </c:pt>
                <c:pt idx="10">
                  <c:v>1.0298E-7</c:v>
                </c:pt>
                <c:pt idx="11">
                  <c:v>1.3009E-7</c:v>
                </c:pt>
                <c:pt idx="12">
                  <c:v>1.6411999999999999E-7</c:v>
                </c:pt>
                <c:pt idx="13">
                  <c:v>2.0718000000000001E-7</c:v>
                </c:pt>
                <c:pt idx="14">
                  <c:v>2.6145E-7</c:v>
                </c:pt>
                <c:pt idx="15">
                  <c:v>3.3038999999999998E-7</c:v>
                </c:pt>
                <c:pt idx="16">
                  <c:v>4.1724E-7</c:v>
                </c:pt>
                <c:pt idx="17">
                  <c:v>5.2682E-7</c:v>
                </c:pt>
                <c:pt idx="18">
                  <c:v>6.6481000000000004E-7</c:v>
                </c:pt>
                <c:pt idx="19">
                  <c:v>8.3926999999999997E-7</c:v>
                </c:pt>
                <c:pt idx="20">
                  <c:v>1.06E-6</c:v>
                </c:pt>
                <c:pt idx="21">
                  <c:v>1.3384E-6</c:v>
                </c:pt>
                <c:pt idx="22">
                  <c:v>1.6896000000000001E-6</c:v>
                </c:pt>
                <c:pt idx="23">
                  <c:v>2.1335E-6</c:v>
                </c:pt>
                <c:pt idx="24">
                  <c:v>2.6927999999999999E-6</c:v>
                </c:pt>
                <c:pt idx="25">
                  <c:v>3.4017E-6</c:v>
                </c:pt>
                <c:pt idx="26">
                  <c:v>4.2938999999999997E-6</c:v>
                </c:pt>
                <c:pt idx="27">
                  <c:v>5.4225000000000002E-6</c:v>
                </c:pt>
                <c:pt idx="28">
                  <c:v>6.8457999999999997E-6</c:v>
                </c:pt>
                <c:pt idx="29">
                  <c:v>8.6433000000000007E-6</c:v>
                </c:pt>
                <c:pt idx="30">
                  <c:v>1.0913999999999999E-5</c:v>
                </c:pt>
                <c:pt idx="31">
                  <c:v>1.378E-5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2.7735000000000001E-5</c:v>
                </c:pt>
                <c:pt idx="35">
                  <c:v>3.5018000000000003E-5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7.0487000000000005E-5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4.5521E-4</c:v>
                </c:pt>
                <c:pt idx="47" formatCode="General">
                  <c:v>5.7472999999999997E-4</c:v>
                </c:pt>
                <c:pt idx="48" formatCode="General">
                  <c:v>7.2564999999999999E-4</c:v>
                </c:pt>
                <c:pt idx="49" formatCode="General">
                  <c:v>9.1620999999999998E-4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4.6861000000000003E-3</c:v>
                </c:pt>
                <c:pt idx="57" formatCode="General">
                  <c:v>5.9166000000000002E-3</c:v>
                </c:pt>
                <c:pt idx="58" formatCode="General">
                  <c:v>7.4708999999999999E-3</c:v>
                </c:pt>
                <c:pt idx="59" formatCode="General">
                  <c:v>9.4322999999999994E-3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1.8985999999999999E-2</c:v>
                </c:pt>
                <c:pt idx="63" formatCode="General">
                  <c:v>2.3970000000000002E-2</c:v>
                </c:pt>
                <c:pt idx="64" formatCode="General">
                  <c:v>3.0266999999999999E-2</c:v>
                </c:pt>
                <c:pt idx="65" formatCode="General">
                  <c:v>3.8212999999999997E-2</c:v>
                </c:pt>
                <c:pt idx="66" formatCode="General">
                  <c:v>4.8245999999999997E-2</c:v>
                </c:pt>
                <c:pt idx="67" formatCode="General">
                  <c:v>6.0914999999999997E-2</c:v>
                </c:pt>
                <c:pt idx="68" formatCode="General">
                  <c:v>7.6914999999999997E-2</c:v>
                </c:pt>
                <c:pt idx="69" formatCode="General">
                  <c:v>9.7113000000000005E-2</c:v>
                </c:pt>
                <c:pt idx="70" formatCode="General">
                  <c:v>0.1226</c:v>
                </c:pt>
                <c:pt idx="71" formatCode="General">
                  <c:v>0.15482000000000001</c:v>
                </c:pt>
                <c:pt idx="72" formatCode="General">
                  <c:v>0.19547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0.79201999999999995</c:v>
                </c:pt>
                <c:pt idx="79" formatCode="General">
                  <c:v>0.99999000000000005</c:v>
                </c:pt>
              </c:numCache>
            </c:numRef>
          </c:xVal>
          <c:yVal>
            <c:numRef>
              <c:f>ホエイ!$C$7:$C$86</c:f>
              <c:numCache>
                <c:formatCode>General</c:formatCode>
                <c:ptCount val="80"/>
                <c:pt idx="0">
                  <c:v>5.8687439572192477E-4</c:v>
                </c:pt>
                <c:pt idx="1">
                  <c:v>1.3790409696969688E-3</c:v>
                </c:pt>
                <c:pt idx="2">
                  <c:v>2.233207672014259E-3</c:v>
                </c:pt>
                <c:pt idx="3">
                  <c:v>3.1697834153297665E-3</c:v>
                </c:pt>
                <c:pt idx="4">
                  <c:v>4.2681696114081971E-3</c:v>
                </c:pt>
                <c:pt idx="5">
                  <c:v>5.5462401711229917E-3</c:v>
                </c:pt>
                <c:pt idx="6">
                  <c:v>7.010182217468801E-3</c:v>
                </c:pt>
                <c:pt idx="7">
                  <c:v>8.7685281996434886E-3</c:v>
                </c:pt>
                <c:pt idx="8">
                  <c:v>1.0876446631016036E-2</c:v>
                </c:pt>
                <c:pt idx="9">
                  <c:v>1.342863486631015E-2</c:v>
                </c:pt>
                <c:pt idx="10">
                  <c:v>1.6499853975044554E-2</c:v>
                </c:pt>
                <c:pt idx="11">
                  <c:v>2.0267124420677348E-2</c:v>
                </c:pt>
                <c:pt idx="12">
                  <c:v>2.4841298823529395E-2</c:v>
                </c:pt>
                <c:pt idx="13">
                  <c:v>3.0453534973262014E-2</c:v>
                </c:pt>
                <c:pt idx="14">
                  <c:v>3.731952285204989E-2</c:v>
                </c:pt>
                <c:pt idx="15">
                  <c:v>4.564807786096254E-2</c:v>
                </c:pt>
                <c:pt idx="16">
                  <c:v>5.5975417326203175E-2</c:v>
                </c:pt>
                <c:pt idx="17">
                  <c:v>6.8472546452762892E-2</c:v>
                </c:pt>
                <c:pt idx="18">
                  <c:v>8.3896528484848437E-2</c:v>
                </c:pt>
                <c:pt idx="19">
                  <c:v>0.10298122495543666</c:v>
                </c:pt>
                <c:pt idx="20">
                  <c:v>0.12681024171122987</c:v>
                </c:pt>
                <c:pt idx="21">
                  <c:v>0.15660295757575748</c:v>
                </c:pt>
                <c:pt idx="22">
                  <c:v>0.19374288199643483</c:v>
                </c:pt>
                <c:pt idx="23">
                  <c:v>0.23953618538324406</c:v>
                </c:pt>
                <c:pt idx="24">
                  <c:v>0.29697331051693387</c:v>
                </c:pt>
                <c:pt idx="25">
                  <c:v>0.37098676934046321</c:v>
                </c:pt>
                <c:pt idx="26">
                  <c:v>0.46302881711229921</c:v>
                </c:pt>
                <c:pt idx="27">
                  <c:v>0.57343458966131866</c:v>
                </c:pt>
                <c:pt idx="28">
                  <c:v>0.69481391229946476</c:v>
                </c:pt>
                <c:pt idx="29">
                  <c:v>0.8001239016042776</c:v>
                </c:pt>
                <c:pt idx="30">
                  <c:v>0.88596163992869814</c:v>
                </c:pt>
                <c:pt idx="31">
                  <c:v>0.91320216755793171</c:v>
                </c:pt>
                <c:pt idx="32">
                  <c:v>0.85758680641711182</c:v>
                </c:pt>
                <c:pt idx="33">
                  <c:v>0.79913568057040951</c:v>
                </c:pt>
                <c:pt idx="34">
                  <c:v>0.77071788092691573</c:v>
                </c:pt>
                <c:pt idx="35">
                  <c:v>0.75384078431372503</c:v>
                </c:pt>
                <c:pt idx="36">
                  <c:v>0.74761069518716528</c:v>
                </c:pt>
                <c:pt idx="37">
                  <c:v>0.7440616926916217</c:v>
                </c:pt>
                <c:pt idx="38">
                  <c:v>0.74260084420677319</c:v>
                </c:pt>
                <c:pt idx="39">
                  <c:v>0.7453248969696965</c:v>
                </c:pt>
                <c:pt idx="40">
                  <c:v>0.74291879358288726</c:v>
                </c:pt>
                <c:pt idx="41">
                  <c:v>0.73900028235294069</c:v>
                </c:pt>
                <c:pt idx="42">
                  <c:v>0.73497865240641669</c:v>
                </c:pt>
                <c:pt idx="43">
                  <c:v>0.73423963493761091</c:v>
                </c:pt>
                <c:pt idx="44">
                  <c:v>0.73377560071301207</c:v>
                </c:pt>
                <c:pt idx="45">
                  <c:v>0.72633386666666622</c:v>
                </c:pt>
                <c:pt idx="46">
                  <c:v>0.71941631942958961</c:v>
                </c:pt>
                <c:pt idx="47">
                  <c:v>0.70640617468805655</c:v>
                </c:pt>
                <c:pt idx="48">
                  <c:v>0.72212318573974998</c:v>
                </c:pt>
                <c:pt idx="49">
                  <c:v>0.73049298823529363</c:v>
                </c:pt>
                <c:pt idx="50">
                  <c:v>0.71766330124777133</c:v>
                </c:pt>
                <c:pt idx="51">
                  <c:v>0.70100103529411728</c:v>
                </c:pt>
                <c:pt idx="52">
                  <c:v>0.7181273354723704</c:v>
                </c:pt>
                <c:pt idx="53">
                  <c:v>0.73256395579322597</c:v>
                </c:pt>
                <c:pt idx="54">
                  <c:v>0.71603058823529375</c:v>
                </c:pt>
                <c:pt idx="55">
                  <c:v>0.67812586666666619</c:v>
                </c:pt>
                <c:pt idx="56">
                  <c:v>0.66930062317290506</c:v>
                </c:pt>
                <c:pt idx="57">
                  <c:v>0.67982732549019576</c:v>
                </c:pt>
                <c:pt idx="58">
                  <c:v>0.62436664242424211</c:v>
                </c:pt>
                <c:pt idx="59">
                  <c:v>0.63446368342245951</c:v>
                </c:pt>
                <c:pt idx="60">
                  <c:v>0.60358822103386778</c:v>
                </c:pt>
                <c:pt idx="61">
                  <c:v>0.56983402780748638</c:v>
                </c:pt>
                <c:pt idx="62">
                  <c:v>0.54781818181818143</c:v>
                </c:pt>
                <c:pt idx="63">
                  <c:v>0.52798501532976794</c:v>
                </c:pt>
                <c:pt idx="64">
                  <c:v>0.49054432798573944</c:v>
                </c:pt>
                <c:pt idx="65">
                  <c:v>0.46296866452762897</c:v>
                </c:pt>
                <c:pt idx="66">
                  <c:v>0.42862153868092667</c:v>
                </c:pt>
                <c:pt idx="67">
                  <c:v>0.39553761711229923</c:v>
                </c:pt>
                <c:pt idx="68">
                  <c:v>0.36125064385026717</c:v>
                </c:pt>
                <c:pt idx="69">
                  <c:v>0.32411071942958986</c:v>
                </c:pt>
                <c:pt idx="70">
                  <c:v>0.28658409982174671</c:v>
                </c:pt>
                <c:pt idx="71">
                  <c:v>0.24788880142602482</c:v>
                </c:pt>
                <c:pt idx="72">
                  <c:v>0.21048248698752214</c:v>
                </c:pt>
                <c:pt idx="73">
                  <c:v>0.17382378324420666</c:v>
                </c:pt>
                <c:pt idx="74">
                  <c:v>0.14076564135472364</c:v>
                </c:pt>
                <c:pt idx="75">
                  <c:v>0.11222753654188941</c:v>
                </c:pt>
                <c:pt idx="76">
                  <c:v>8.9171910160427761E-2</c:v>
                </c:pt>
                <c:pt idx="77">
                  <c:v>7.1509392655971435E-2</c:v>
                </c:pt>
                <c:pt idx="78">
                  <c:v>5.8099662887700507E-2</c:v>
                </c:pt>
                <c:pt idx="79">
                  <c:v>4.842111201426022E-2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B3B-42FD-97B0-249B460F6E11}"/>
            </c:ext>
          </c:extLst>
        </c:ser>
        <c:ser>
          <c:idx val="2"/>
          <c:order val="2"/>
          <c:tx>
            <c:strRef>
              <c:f>ホエイ!$K$6</c:f>
              <c:strCache>
                <c:ptCount val="1"/>
                <c:pt idx="0">
                  <c:v>Whey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triangle"/>
            <c:size val="5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ホエイ!$J$7:$J$86</c:f>
              <c:numCache>
                <c:formatCode>0.00E+00</c:formatCode>
                <c:ptCount val="80"/>
                <c:pt idx="0">
                  <c:v>1.0174000000000001E-8</c:v>
                </c:pt>
                <c:pt idx="1">
                  <c:v>1.2676E-8</c:v>
                </c:pt>
                <c:pt idx="2">
                  <c:v>1.6067999999999999E-8</c:v>
                </c:pt>
                <c:pt idx="3">
                  <c:v>2.0181000000000001E-8</c:v>
                </c:pt>
                <c:pt idx="4">
                  <c:v>2.5311999999999999E-8</c:v>
                </c:pt>
                <c:pt idx="5">
                  <c:v>3.1843000000000003E-8</c:v>
                </c:pt>
                <c:pt idx="6">
                  <c:v>4.0473000000000001E-8</c:v>
                </c:pt>
                <c:pt idx="7">
                  <c:v>5.1236999999999997E-8</c:v>
                </c:pt>
                <c:pt idx="8">
                  <c:v>6.4735000000000004E-8</c:v>
                </c:pt>
                <c:pt idx="9">
                  <c:v>8.1710999999999996E-8</c:v>
                </c:pt>
                <c:pt idx="10">
                  <c:v>1.0307999999999999E-7</c:v>
                </c:pt>
                <c:pt idx="11">
                  <c:v>1.2987000000000001E-7</c:v>
                </c:pt>
                <c:pt idx="12">
                  <c:v>1.6430999999999999E-7</c:v>
                </c:pt>
                <c:pt idx="13">
                  <c:v>2.0746000000000001E-7</c:v>
                </c:pt>
                <c:pt idx="14">
                  <c:v>2.6188000000000001E-7</c:v>
                </c:pt>
                <c:pt idx="15">
                  <c:v>3.3029999999999999E-7</c:v>
                </c:pt>
                <c:pt idx="16">
                  <c:v>4.1693000000000002E-7</c:v>
                </c:pt>
                <c:pt idx="17">
                  <c:v>5.2669000000000001E-7</c:v>
                </c:pt>
                <c:pt idx="18">
                  <c:v>6.6489000000000002E-7</c:v>
                </c:pt>
                <c:pt idx="19">
                  <c:v>8.3972E-7</c:v>
                </c:pt>
                <c:pt idx="20">
                  <c:v>1.0603E-6</c:v>
                </c:pt>
                <c:pt idx="21">
                  <c:v>1.3386E-6</c:v>
                </c:pt>
                <c:pt idx="22">
                  <c:v>1.6897999999999999E-6</c:v>
                </c:pt>
                <c:pt idx="23">
                  <c:v>2.1336000000000002E-6</c:v>
                </c:pt>
                <c:pt idx="24">
                  <c:v>2.6935999999999999E-6</c:v>
                </c:pt>
                <c:pt idx="25">
                  <c:v>3.4002999999999999E-6</c:v>
                </c:pt>
                <c:pt idx="26">
                  <c:v>4.2942999999999997E-6</c:v>
                </c:pt>
                <c:pt idx="27">
                  <c:v>5.4214999999999997E-6</c:v>
                </c:pt>
                <c:pt idx="28">
                  <c:v>6.8461000000000004E-6</c:v>
                </c:pt>
                <c:pt idx="29">
                  <c:v>8.6446000000000002E-6</c:v>
                </c:pt>
                <c:pt idx="30">
                  <c:v>1.0915E-5</c:v>
                </c:pt>
                <c:pt idx="31">
                  <c:v>1.378E-5</c:v>
                </c:pt>
                <c:pt idx="32">
                  <c:v>1.7397999999999998E-5</c:v>
                </c:pt>
                <c:pt idx="33">
                  <c:v>2.1965999999999999E-5</c:v>
                </c:pt>
                <c:pt idx="34">
                  <c:v>2.7735000000000001E-5</c:v>
                </c:pt>
                <c:pt idx="35">
                  <c:v>3.5018999999999998E-5</c:v>
                </c:pt>
                <c:pt idx="36">
                  <c:v>4.4215000000000003E-5</c:v>
                </c:pt>
                <c:pt idx="37">
                  <c:v>5.5825000000000002E-5</c:v>
                </c:pt>
                <c:pt idx="38">
                  <c:v>7.0486000000000002E-5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1.7912000000000001E-4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4.5520000000000001E-4</c:v>
                </c:pt>
                <c:pt idx="47" formatCode="General">
                  <c:v>5.7472999999999997E-4</c:v>
                </c:pt>
                <c:pt idx="48" formatCode="General">
                  <c:v>7.2564999999999999E-4</c:v>
                </c:pt>
                <c:pt idx="49" formatCode="General">
                  <c:v>9.1620999999999998E-4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2.9397999999999998E-3</c:v>
                </c:pt>
                <c:pt idx="55" formatCode="General">
                  <c:v>3.7115999999999998E-3</c:v>
                </c:pt>
                <c:pt idx="56" formatCode="General">
                  <c:v>4.6864000000000003E-3</c:v>
                </c:pt>
                <c:pt idx="57" formatCode="General">
                  <c:v>5.9170999999999998E-3</c:v>
                </c:pt>
                <c:pt idx="58" formatCode="General">
                  <c:v>7.4707999999999997E-3</c:v>
                </c:pt>
                <c:pt idx="59" formatCode="General">
                  <c:v>9.4324000000000005E-3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1.8984999999999998E-2</c:v>
                </c:pt>
                <c:pt idx="63" formatCode="General">
                  <c:v>2.3970000000000002E-2</c:v>
                </c:pt>
                <c:pt idx="64" formatCode="General">
                  <c:v>3.0265E-2</c:v>
                </c:pt>
                <c:pt idx="65" formatCode="General">
                  <c:v>3.8212999999999997E-2</c:v>
                </c:pt>
                <c:pt idx="66" formatCode="General">
                  <c:v>4.8246999999999998E-2</c:v>
                </c:pt>
                <c:pt idx="67" formatCode="General">
                  <c:v>6.0918E-2</c:v>
                </c:pt>
                <c:pt idx="68" formatCode="General">
                  <c:v>7.6915999999999998E-2</c:v>
                </c:pt>
                <c:pt idx="69" formatCode="General">
                  <c:v>9.7113000000000005E-2</c:v>
                </c:pt>
                <c:pt idx="70" formatCode="General">
                  <c:v>0.12261</c:v>
                </c:pt>
                <c:pt idx="71" formatCode="General">
                  <c:v>0.15483</c:v>
                </c:pt>
                <c:pt idx="72" formatCode="General">
                  <c:v>0.19547</c:v>
                </c:pt>
                <c:pt idx="73" formatCode="General">
                  <c:v>0.24682999999999999</c:v>
                </c:pt>
                <c:pt idx="74" formatCode="General">
                  <c:v>0.31163000000000002</c:v>
                </c:pt>
                <c:pt idx="75" formatCode="General">
                  <c:v>0.39346999999999999</c:v>
                </c:pt>
                <c:pt idx="76" formatCode="General">
                  <c:v>0.49679000000000001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ホエイ!$K$7:$K$86</c:f>
              <c:numCache>
                <c:formatCode>General</c:formatCode>
                <c:ptCount val="80"/>
                <c:pt idx="0">
                  <c:v>4.9897428306595339E-4</c:v>
                </c:pt>
                <c:pt idx="1">
                  <c:v>1.3414885704099812E-3</c:v>
                </c:pt>
                <c:pt idx="2">
                  <c:v>2.2404259821746869E-3</c:v>
                </c:pt>
                <c:pt idx="3">
                  <c:v>3.2283892192513349E-3</c:v>
                </c:pt>
                <c:pt idx="4">
                  <c:v>4.3627810338680902E-3</c:v>
                </c:pt>
                <c:pt idx="5">
                  <c:v>5.6289929411764668E-3</c:v>
                </c:pt>
                <c:pt idx="6">
                  <c:v>7.1731097896613142E-3</c:v>
                </c:pt>
                <c:pt idx="7">
                  <c:v>8.9936707308377849E-3</c:v>
                </c:pt>
                <c:pt idx="8">
                  <c:v>1.1168616327985733E-2</c:v>
                </c:pt>
                <c:pt idx="9">
                  <c:v>1.3774082566844913E-2</c:v>
                </c:pt>
                <c:pt idx="10">
                  <c:v>1.6908032228163981E-2</c:v>
                </c:pt>
                <c:pt idx="11">
                  <c:v>2.0713112869875212E-2</c:v>
                </c:pt>
                <c:pt idx="12">
                  <c:v>2.5315644919786082E-2</c:v>
                </c:pt>
                <c:pt idx="13">
                  <c:v>3.0974284491978591E-2</c:v>
                </c:pt>
                <c:pt idx="14">
                  <c:v>3.7801602852049893E-2</c:v>
                </c:pt>
                <c:pt idx="15">
                  <c:v>4.6049381532976795E-2</c:v>
                </c:pt>
                <c:pt idx="16">
                  <c:v>5.6190247985739718E-2</c:v>
                </c:pt>
                <c:pt idx="17">
                  <c:v>6.8541292263814571E-2</c:v>
                </c:pt>
                <c:pt idx="18">
                  <c:v>8.3773645347593531E-2</c:v>
                </c:pt>
                <c:pt idx="19">
                  <c:v>0.10231095329768265</c:v>
                </c:pt>
                <c:pt idx="20">
                  <c:v>0.12551266452762916</c:v>
                </c:pt>
                <c:pt idx="21">
                  <c:v>0.15394765062388582</c:v>
                </c:pt>
                <c:pt idx="22">
                  <c:v>0.189222844919786</c:v>
                </c:pt>
                <c:pt idx="23">
                  <c:v>0.232034298752228</c:v>
                </c:pt>
                <c:pt idx="24">
                  <c:v>0.28531230231729038</c:v>
                </c:pt>
                <c:pt idx="25">
                  <c:v>0.34903966916221013</c:v>
                </c:pt>
                <c:pt idx="26">
                  <c:v>0.4242389932263812</c:v>
                </c:pt>
                <c:pt idx="27">
                  <c:v>0.51783641497326172</c:v>
                </c:pt>
                <c:pt idx="28">
                  <c:v>0.61461333048128308</c:v>
                </c:pt>
                <c:pt idx="29">
                  <c:v>0.67804852762923318</c:v>
                </c:pt>
                <c:pt idx="30">
                  <c:v>0.66411890766488368</c:v>
                </c:pt>
                <c:pt idx="31">
                  <c:v>0.61393446559714759</c:v>
                </c:pt>
                <c:pt idx="32">
                  <c:v>0.5991369297682706</c:v>
                </c:pt>
                <c:pt idx="33">
                  <c:v>0.59507233368983925</c:v>
                </c:pt>
                <c:pt idx="34">
                  <c:v>0.59085305953654155</c:v>
                </c:pt>
                <c:pt idx="35">
                  <c:v>0.58925471942958962</c:v>
                </c:pt>
                <c:pt idx="36">
                  <c:v>0.58852429518716542</c:v>
                </c:pt>
                <c:pt idx="37">
                  <c:v>0.58785402352941141</c:v>
                </c:pt>
                <c:pt idx="38">
                  <c:v>0.58867897326203178</c:v>
                </c:pt>
                <c:pt idx="39">
                  <c:v>0.58982187237076611</c:v>
                </c:pt>
                <c:pt idx="40">
                  <c:v>0.59140302602495509</c:v>
                </c:pt>
                <c:pt idx="41">
                  <c:v>0.59362007843137221</c:v>
                </c:pt>
                <c:pt idx="42">
                  <c:v>0.59837213262032052</c:v>
                </c:pt>
                <c:pt idx="43">
                  <c:v>0.6004860663101601</c:v>
                </c:pt>
                <c:pt idx="44">
                  <c:v>0.60040013404634551</c:v>
                </c:pt>
                <c:pt idx="45">
                  <c:v>0.60308981390374294</c:v>
                </c:pt>
                <c:pt idx="46">
                  <c:v>0.6065356976827091</c:v>
                </c:pt>
                <c:pt idx="47">
                  <c:v>0.60247110160427764</c:v>
                </c:pt>
                <c:pt idx="48">
                  <c:v>0.60224767771835974</c:v>
                </c:pt>
                <c:pt idx="49">
                  <c:v>0.61601402638146141</c:v>
                </c:pt>
                <c:pt idx="50">
                  <c:v>0.60206721996434898</c:v>
                </c:pt>
                <c:pt idx="51">
                  <c:v>0.60063215115864499</c:v>
                </c:pt>
                <c:pt idx="52">
                  <c:v>0.6089246146167554</c:v>
                </c:pt>
                <c:pt idx="53">
                  <c:v>0.62431508306595329</c:v>
                </c:pt>
                <c:pt idx="54">
                  <c:v>0.60663881639928663</c:v>
                </c:pt>
                <c:pt idx="55">
                  <c:v>0.57978498395721889</c:v>
                </c:pt>
                <c:pt idx="56">
                  <c:v>0.56767712798573944</c:v>
                </c:pt>
                <c:pt idx="57">
                  <c:v>0.57596099821746849</c:v>
                </c:pt>
                <c:pt idx="58">
                  <c:v>0.53237615401069494</c:v>
                </c:pt>
                <c:pt idx="59">
                  <c:v>0.54385670445632761</c:v>
                </c:pt>
                <c:pt idx="60">
                  <c:v>0.51836919500891243</c:v>
                </c:pt>
                <c:pt idx="61">
                  <c:v>0.48965063244206747</c:v>
                </c:pt>
                <c:pt idx="62">
                  <c:v>0.47395080784313698</c:v>
                </c:pt>
                <c:pt idx="63">
                  <c:v>0.46221246060606036</c:v>
                </c:pt>
                <c:pt idx="64">
                  <c:v>0.43080421818181797</c:v>
                </c:pt>
                <c:pt idx="65">
                  <c:v>0.4080923208556147</c:v>
                </c:pt>
                <c:pt idx="66">
                  <c:v>0.37961436862745074</c:v>
                </c:pt>
                <c:pt idx="67">
                  <c:v>0.35073253475935812</c:v>
                </c:pt>
                <c:pt idx="68">
                  <c:v>0.32014064884135451</c:v>
                </c:pt>
                <c:pt idx="69">
                  <c:v>0.28675596434937595</c:v>
                </c:pt>
                <c:pt idx="70">
                  <c:v>0.25266663529411754</c:v>
                </c:pt>
                <c:pt idx="71">
                  <c:v>0.2175633055258466</c:v>
                </c:pt>
                <c:pt idx="72">
                  <c:v>0.18308728128342236</c:v>
                </c:pt>
                <c:pt idx="73">
                  <c:v>0.15084549590017818</c:v>
                </c:pt>
                <c:pt idx="74">
                  <c:v>0.12216989946524057</c:v>
                </c:pt>
                <c:pt idx="75">
                  <c:v>9.7447187165775342E-2</c:v>
                </c:pt>
                <c:pt idx="76">
                  <c:v>7.7548712156862709E-2</c:v>
                </c:pt>
                <c:pt idx="77">
                  <c:v>6.2582749090909051E-2</c:v>
                </c:pt>
                <c:pt idx="78">
                  <c:v>5.1237971622103355E-2</c:v>
                </c:pt>
                <c:pt idx="79">
                  <c:v>4.2806297896613166E-2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B3B-42FD-97B0-249B460F6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0E+00" sourceLinked="0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600"/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108117301364329"/>
          <c:y val="4.8195837897868798E-2"/>
          <c:w val="0.26849268355166794"/>
          <c:h val="0.30830455265945178"/>
        </c:manualLayout>
      </c:layout>
      <c:overlay val="0"/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800">
          <a:latin typeface="+mn-lt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ホエイ_レオ!$C$3</c:f>
              <c:strCache>
                <c:ptCount val="1"/>
                <c:pt idx="0">
                  <c:v>Cont.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6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ホエイ_レオ!$B$4:$B$29</c:f>
              <c:numCache>
                <c:formatCode>General</c:formatCode>
                <c:ptCount val="26"/>
                <c:pt idx="0">
                  <c:v>9.9699999999999997E-3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ホエイ_レオ!$C$4:$C$29</c:f>
              <c:numCache>
                <c:formatCode>General</c:formatCode>
                <c:ptCount val="26"/>
                <c:pt idx="0">
                  <c:v>5.3221999999999996</c:v>
                </c:pt>
                <c:pt idx="1">
                  <c:v>5.1489000000000003</c:v>
                </c:pt>
                <c:pt idx="2">
                  <c:v>6.5087000000000002</c:v>
                </c:pt>
                <c:pt idx="3">
                  <c:v>-0.11523</c:v>
                </c:pt>
                <c:pt idx="4">
                  <c:v>4.6375999999999999</c:v>
                </c:pt>
                <c:pt idx="5">
                  <c:v>2.0377000000000001</c:v>
                </c:pt>
                <c:pt idx="6">
                  <c:v>4.8883999999999999</c:v>
                </c:pt>
                <c:pt idx="7">
                  <c:v>1.7601</c:v>
                </c:pt>
                <c:pt idx="8">
                  <c:v>2.7595999999999998</c:v>
                </c:pt>
                <c:pt idx="9">
                  <c:v>2.1848000000000001</c:v>
                </c:pt>
                <c:pt idx="10">
                  <c:v>2.2252000000000001</c:v>
                </c:pt>
                <c:pt idx="11">
                  <c:v>2.0533999999999999</c:v>
                </c:pt>
                <c:pt idx="12">
                  <c:v>1.7914000000000001</c:v>
                </c:pt>
                <c:pt idx="13">
                  <c:v>1.7093</c:v>
                </c:pt>
                <c:pt idx="14">
                  <c:v>1.7978000000000001</c:v>
                </c:pt>
                <c:pt idx="15">
                  <c:v>1.7617</c:v>
                </c:pt>
                <c:pt idx="16">
                  <c:v>1.7934000000000001</c:v>
                </c:pt>
                <c:pt idx="17">
                  <c:v>1.8207</c:v>
                </c:pt>
                <c:pt idx="18">
                  <c:v>1.8302</c:v>
                </c:pt>
                <c:pt idx="19">
                  <c:v>1.8960999999999999</c:v>
                </c:pt>
                <c:pt idx="20">
                  <c:v>1.9771000000000001</c:v>
                </c:pt>
                <c:pt idx="21">
                  <c:v>2.0230999999999999</c:v>
                </c:pt>
                <c:pt idx="22">
                  <c:v>2.6349999999999998</c:v>
                </c:pt>
                <c:pt idx="23">
                  <c:v>3.4559000000000002</c:v>
                </c:pt>
                <c:pt idx="24">
                  <c:v>4.5468000000000002</c:v>
                </c:pt>
                <c:pt idx="25">
                  <c:v>5.4255000000000004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2C1-482D-BAED-450B78EE15C2}"/>
            </c:ext>
          </c:extLst>
        </c:ser>
        <c:ser>
          <c:idx val="2"/>
          <c:order val="1"/>
          <c:tx>
            <c:strRef>
              <c:f>ホエイ_レオ!$F$3</c:f>
              <c:strCache>
                <c:ptCount val="1"/>
                <c:pt idx="0">
                  <c:v>Lactose</c:v>
                </c:pt>
              </c:strCache>
            </c:strRef>
          </c:tx>
          <c:spPr>
            <a:ln>
              <a:solidFill>
                <a:srgbClr val="03AF7A"/>
              </a:solidFill>
            </a:ln>
          </c:spPr>
          <c:marker>
            <c:symbol val="circle"/>
            <c:size val="6"/>
            <c:spPr>
              <a:solidFill>
                <a:srgbClr val="03AF7A"/>
              </a:solidFill>
              <a:ln>
                <a:solidFill>
                  <a:srgbClr val="03AF7A"/>
                </a:solidFill>
              </a:ln>
            </c:spPr>
          </c:marker>
          <c:xVal>
            <c:numRef>
              <c:f>ホエイ_レオ!$E$4:$E$29</c:f>
              <c:numCache>
                <c:formatCode>General</c:formatCode>
                <c:ptCount val="26"/>
                <c:pt idx="0">
                  <c:v>9.9900000000000006E-3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ホエイ_レオ!$F$4:$F$29</c:f>
              <c:numCache>
                <c:formatCode>General</c:formatCode>
                <c:ptCount val="26"/>
                <c:pt idx="0">
                  <c:v>21.574999999999999</c:v>
                </c:pt>
                <c:pt idx="1">
                  <c:v>25.167999999999999</c:v>
                </c:pt>
                <c:pt idx="2">
                  <c:v>17.457999999999998</c:v>
                </c:pt>
                <c:pt idx="3">
                  <c:v>8.4404000000000003</c:v>
                </c:pt>
                <c:pt idx="4">
                  <c:v>6.2675000000000001</c:v>
                </c:pt>
                <c:pt idx="5">
                  <c:v>6.1093000000000002</c:v>
                </c:pt>
                <c:pt idx="6">
                  <c:v>4.5138999999999996</c:v>
                </c:pt>
                <c:pt idx="7">
                  <c:v>5.2123999999999997</c:v>
                </c:pt>
                <c:pt idx="8">
                  <c:v>3.1166999999999998</c:v>
                </c:pt>
                <c:pt idx="9">
                  <c:v>3.1663000000000001</c:v>
                </c:pt>
                <c:pt idx="10">
                  <c:v>2.4075000000000002</c:v>
                </c:pt>
                <c:pt idx="11">
                  <c:v>1.9650000000000001</c:v>
                </c:pt>
                <c:pt idx="12">
                  <c:v>1.8318000000000001</c:v>
                </c:pt>
                <c:pt idx="13">
                  <c:v>1.8376999999999999</c:v>
                </c:pt>
                <c:pt idx="14">
                  <c:v>1.9542999999999999</c:v>
                </c:pt>
                <c:pt idx="15">
                  <c:v>1.8149</c:v>
                </c:pt>
                <c:pt idx="16">
                  <c:v>1.8343</c:v>
                </c:pt>
                <c:pt idx="17">
                  <c:v>1.8832</c:v>
                </c:pt>
                <c:pt idx="18">
                  <c:v>1.8926000000000001</c:v>
                </c:pt>
                <c:pt idx="19">
                  <c:v>1.9297</c:v>
                </c:pt>
                <c:pt idx="20">
                  <c:v>1.9771000000000001</c:v>
                </c:pt>
                <c:pt idx="21">
                  <c:v>2.0350999999999999</c:v>
                </c:pt>
                <c:pt idx="22">
                  <c:v>2.6484999999999999</c:v>
                </c:pt>
                <c:pt idx="23">
                  <c:v>3.4487999999999999</c:v>
                </c:pt>
                <c:pt idx="24">
                  <c:v>4.4513999999999996</c:v>
                </c:pt>
                <c:pt idx="25">
                  <c:v>5.4454000000000002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2C1-482D-BAED-450B78EE15C2}"/>
            </c:ext>
          </c:extLst>
        </c:ser>
        <c:ser>
          <c:idx val="3"/>
          <c:order val="2"/>
          <c:tx>
            <c:strRef>
              <c:f>ホエイ_レオ!$I$3</c:f>
              <c:strCache>
                <c:ptCount val="1"/>
                <c:pt idx="0">
                  <c:v>Whey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triangle"/>
            <c:size val="5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ホエイ_レオ!$H$4:$H$29</c:f>
              <c:numCache>
                <c:formatCode>General</c:formatCode>
                <c:ptCount val="26"/>
                <c:pt idx="0">
                  <c:v>9.9900000000000006E-3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0.999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ホエイ_レオ!$I$4:$I$29</c:f>
              <c:numCache>
                <c:formatCode>General</c:formatCode>
                <c:ptCount val="26"/>
                <c:pt idx="0">
                  <c:v>0.17474000000000001</c:v>
                </c:pt>
                <c:pt idx="1">
                  <c:v>7.0185000000000004</c:v>
                </c:pt>
                <c:pt idx="2">
                  <c:v>4.7651000000000003</c:v>
                </c:pt>
                <c:pt idx="3">
                  <c:v>4.5194000000000001</c:v>
                </c:pt>
                <c:pt idx="4">
                  <c:v>-0.70508999999999999</c:v>
                </c:pt>
                <c:pt idx="5">
                  <c:v>-0.89202999999999999</c:v>
                </c:pt>
                <c:pt idx="6">
                  <c:v>-2.7949000000000002E-2</c:v>
                </c:pt>
                <c:pt idx="7">
                  <c:v>1.4008</c:v>
                </c:pt>
                <c:pt idx="8">
                  <c:v>1.4655</c:v>
                </c:pt>
                <c:pt idx="9">
                  <c:v>1.9026000000000001</c:v>
                </c:pt>
                <c:pt idx="10">
                  <c:v>1.8241000000000001</c:v>
                </c:pt>
                <c:pt idx="11">
                  <c:v>1.9446000000000001</c:v>
                </c:pt>
                <c:pt idx="12">
                  <c:v>1.8949</c:v>
                </c:pt>
                <c:pt idx="13">
                  <c:v>1.7242999999999999</c:v>
                </c:pt>
                <c:pt idx="14">
                  <c:v>1.7336</c:v>
                </c:pt>
                <c:pt idx="15">
                  <c:v>1.7678</c:v>
                </c:pt>
                <c:pt idx="16">
                  <c:v>1.8025</c:v>
                </c:pt>
                <c:pt idx="17">
                  <c:v>1.7845</c:v>
                </c:pt>
                <c:pt idx="18">
                  <c:v>1.8052999999999999</c:v>
                </c:pt>
                <c:pt idx="19">
                  <c:v>1.8680000000000001</c:v>
                </c:pt>
                <c:pt idx="20">
                  <c:v>1.9561999999999999</c:v>
                </c:pt>
                <c:pt idx="21">
                  <c:v>2.0091000000000001</c:v>
                </c:pt>
                <c:pt idx="22">
                  <c:v>2.6356999999999999</c:v>
                </c:pt>
                <c:pt idx="23">
                  <c:v>3.4903</c:v>
                </c:pt>
                <c:pt idx="24">
                  <c:v>4.4638999999999998</c:v>
                </c:pt>
                <c:pt idx="25">
                  <c:v>5.3952999999999998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2C1-482D-BAED-450B78EE1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sz="1800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64436416594052"/>
          <c:y val="7.3803326834949487E-2"/>
          <c:w val="0.28784895480194211"/>
          <c:h val="0.26562489327388294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latin typeface="+mn-lt"/>
          <a:ea typeface="+mn-ea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3246975121152103E-2"/>
          <c:y val="0.14156972688771793"/>
          <c:w val="0.91607232973127584"/>
          <c:h val="0.61295398725501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Sheet2!$A$8</c:f>
              <c:strCache>
                <c:ptCount val="1"/>
                <c:pt idx="0">
                  <c:v>Smoothness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691-4AE4-8530-2659BBE31338}"/>
              </c:ext>
            </c:extLst>
          </c:dPt>
          <c:dPt>
            <c:idx val="1"/>
            <c:invertIfNegative val="0"/>
            <c:bubble3D val="0"/>
            <c:spPr>
              <a:solidFill>
                <a:srgbClr val="03AF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691-4AE4-8530-2659BBE31338}"/>
              </c:ext>
            </c:extLst>
          </c:dPt>
          <c:dPt>
            <c:idx val="2"/>
            <c:invertIfNegative val="0"/>
            <c:bubble3D val="0"/>
            <c:spPr>
              <a:solidFill>
                <a:srgbClr val="005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691-4AE4-8530-2659BBE31338}"/>
              </c:ext>
            </c:extLst>
          </c:dPt>
          <c:cat>
            <c:strRef>
              <c:f>Sheet2!$B$7:$D$7</c:f>
              <c:strCache>
                <c:ptCount val="3"/>
                <c:pt idx="0">
                  <c:v>Black beer</c:v>
                </c:pt>
                <c:pt idx="1">
                  <c:v>Lactose</c:v>
                </c:pt>
                <c:pt idx="2">
                  <c:v>Whey</c:v>
                </c:pt>
              </c:strCache>
            </c:strRef>
          </c:cat>
          <c:val>
            <c:numRef>
              <c:f>Sheet2!$B$8:$D$8</c:f>
              <c:numCache>
                <c:formatCode>General</c:formatCode>
                <c:ptCount val="3"/>
                <c:pt idx="0">
                  <c:v>3.1</c:v>
                </c:pt>
                <c:pt idx="1">
                  <c:v>3.1</c:v>
                </c:pt>
                <c:pt idx="2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E4-4101-B4C4-F25EB7D97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696888"/>
        <c:axId val="632697216"/>
      </c:barChart>
      <c:catAx>
        <c:axId val="63269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2697216"/>
        <c:crosses val="autoZero"/>
        <c:auto val="1"/>
        <c:lblAlgn val="ctr"/>
        <c:lblOffset val="100"/>
        <c:noMultiLvlLbl val="0"/>
      </c:catAx>
      <c:valAx>
        <c:axId val="632697216"/>
        <c:scaling>
          <c:orientation val="minMax"/>
          <c:max val="5.7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2696888"/>
        <c:crosses val="autoZero"/>
        <c:crossBetween val="between"/>
        <c:majorUnit val="1"/>
      </c:valAx>
      <c:spPr>
        <a:noFill/>
        <a:ln>
          <a:solidFill>
            <a:schemeClr val="bg1">
              <a:lumMod val="7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1"/>
          <c:order val="0"/>
          <c:tx>
            <c:strRef>
              <c:f>'保存t (SB)'!$C$6</c:f>
              <c:strCache>
                <c:ptCount val="1"/>
                <c:pt idx="0">
                  <c:v>5 °C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square"/>
            <c:size val="4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'保存t (SB)'!$B$7:$B$86</c:f>
              <c:numCache>
                <c:formatCode>0.00E+00</c:formatCode>
                <c:ptCount val="80"/>
                <c:pt idx="0">
                  <c:v>9.6974999999999997E-9</c:v>
                </c:pt>
                <c:pt idx="1">
                  <c:v>1.26E-8</c:v>
                </c:pt>
                <c:pt idx="2">
                  <c:v>1.5872000000000001E-8</c:v>
                </c:pt>
                <c:pt idx="3">
                  <c:v>2.002E-8</c:v>
                </c:pt>
                <c:pt idx="4">
                  <c:v>2.5246E-8</c:v>
                </c:pt>
                <c:pt idx="5">
                  <c:v>3.2222000000000002E-8</c:v>
                </c:pt>
                <c:pt idx="6">
                  <c:v>4.0480999999999997E-8</c:v>
                </c:pt>
                <c:pt idx="7">
                  <c:v>5.1195999999999997E-8</c:v>
                </c:pt>
                <c:pt idx="8">
                  <c:v>6.4517999999999996E-8</c:v>
                </c:pt>
                <c:pt idx="9">
                  <c:v>8.1392000000000005E-8</c:v>
                </c:pt>
                <c:pt idx="10">
                  <c:v>1.0299E-7</c:v>
                </c:pt>
                <c:pt idx="11">
                  <c:v>1.3002E-7</c:v>
                </c:pt>
                <c:pt idx="12">
                  <c:v>1.6434E-7</c:v>
                </c:pt>
                <c:pt idx="13">
                  <c:v>2.0727999999999999E-7</c:v>
                </c:pt>
                <c:pt idx="14">
                  <c:v>2.6157999999999999E-7</c:v>
                </c:pt>
                <c:pt idx="15">
                  <c:v>3.2990000000000001E-7</c:v>
                </c:pt>
                <c:pt idx="16">
                  <c:v>4.1727999999999999E-7</c:v>
                </c:pt>
                <c:pt idx="17">
                  <c:v>5.2649999999999996E-7</c:v>
                </c:pt>
                <c:pt idx="18">
                  <c:v>6.6491000000000004E-7</c:v>
                </c:pt>
                <c:pt idx="19">
                  <c:v>8.3946000000000003E-7</c:v>
                </c:pt>
                <c:pt idx="20">
                  <c:v>1.0599E-6</c:v>
                </c:pt>
                <c:pt idx="21">
                  <c:v>1.3380999999999999E-6</c:v>
                </c:pt>
                <c:pt idx="22">
                  <c:v>1.6894000000000001E-6</c:v>
                </c:pt>
                <c:pt idx="23">
                  <c:v>2.1337E-6</c:v>
                </c:pt>
                <c:pt idx="24">
                  <c:v>2.6937999999999999E-6</c:v>
                </c:pt>
                <c:pt idx="25">
                  <c:v>3.4008999999999999E-6</c:v>
                </c:pt>
                <c:pt idx="26">
                  <c:v>4.2934000000000003E-6</c:v>
                </c:pt>
                <c:pt idx="27">
                  <c:v>5.4222999999999997E-6</c:v>
                </c:pt>
                <c:pt idx="28">
                  <c:v>6.8463E-6</c:v>
                </c:pt>
                <c:pt idx="29">
                  <c:v>8.6439000000000004E-6</c:v>
                </c:pt>
                <c:pt idx="30">
                  <c:v>1.0912E-5</c:v>
                </c:pt>
                <c:pt idx="31">
                  <c:v>1.3779E-5</c:v>
                </c:pt>
                <c:pt idx="32">
                  <c:v>1.7399000000000001E-5</c:v>
                </c:pt>
                <c:pt idx="33">
                  <c:v>2.1965999999999999E-5</c:v>
                </c:pt>
                <c:pt idx="34">
                  <c:v>2.7736E-5</c:v>
                </c:pt>
                <c:pt idx="35">
                  <c:v>3.502E-5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7.0486000000000002E-5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2.2617000000000001E-4</c:v>
                </c:pt>
                <c:pt idx="44" formatCode="General">
                  <c:v>2.8554999999999997E-4</c:v>
                </c:pt>
                <c:pt idx="45" formatCode="General">
                  <c:v>3.6054000000000001E-4</c:v>
                </c:pt>
                <c:pt idx="46" formatCode="General">
                  <c:v>4.5521E-4</c:v>
                </c:pt>
                <c:pt idx="47" formatCode="General">
                  <c:v>5.7472999999999997E-4</c:v>
                </c:pt>
                <c:pt idx="48" formatCode="General">
                  <c:v>7.2566000000000004E-4</c:v>
                </c:pt>
                <c:pt idx="49" formatCode="General">
                  <c:v>9.1620000000000004E-4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4.6863E-3</c:v>
                </c:pt>
                <c:pt idx="57" formatCode="General">
                  <c:v>5.9170000000000004E-3</c:v>
                </c:pt>
                <c:pt idx="58" formatCode="General">
                  <c:v>7.4706E-3</c:v>
                </c:pt>
                <c:pt idx="59" formatCode="General">
                  <c:v>9.4324000000000005E-3</c:v>
                </c:pt>
                <c:pt idx="60" formatCode="General">
                  <c:v>1.1908999999999999E-2</c:v>
                </c:pt>
                <c:pt idx="61" formatCode="General">
                  <c:v>1.5036000000000001E-2</c:v>
                </c:pt>
                <c:pt idx="62" formatCode="General">
                  <c:v>1.8984999999999998E-2</c:v>
                </c:pt>
                <c:pt idx="63" formatCode="General">
                  <c:v>2.3970999999999999E-2</c:v>
                </c:pt>
                <c:pt idx="64" formatCode="General">
                  <c:v>3.0265E-2</c:v>
                </c:pt>
                <c:pt idx="65" formatCode="General">
                  <c:v>3.8212000000000003E-2</c:v>
                </c:pt>
                <c:pt idx="66" formatCode="General">
                  <c:v>4.8246999999999998E-2</c:v>
                </c:pt>
                <c:pt idx="67" formatCode="General">
                  <c:v>6.0916999999999999E-2</c:v>
                </c:pt>
                <c:pt idx="68" formatCode="General">
                  <c:v>7.6912999999999995E-2</c:v>
                </c:pt>
                <c:pt idx="69" formatCode="General">
                  <c:v>9.7112000000000004E-2</c:v>
                </c:pt>
                <c:pt idx="70" formatCode="General">
                  <c:v>0.1226</c:v>
                </c:pt>
                <c:pt idx="71" formatCode="General">
                  <c:v>0.15482000000000001</c:v>
                </c:pt>
                <c:pt idx="72" formatCode="General">
                  <c:v>0.19547</c:v>
                </c:pt>
                <c:pt idx="73" formatCode="General">
                  <c:v>0.24681</c:v>
                </c:pt>
                <c:pt idx="74" formatCode="General">
                  <c:v>0.31163000000000002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0.79198999999999997</c:v>
                </c:pt>
                <c:pt idx="79" formatCode="General">
                  <c:v>0.99999000000000005</c:v>
                </c:pt>
              </c:numCache>
            </c:numRef>
          </c:xVal>
          <c:yVal>
            <c:numRef>
              <c:f>'保存t (SB)'!$C$7:$C$86</c:f>
              <c:numCache>
                <c:formatCode>General</c:formatCode>
                <c:ptCount val="80"/>
                <c:pt idx="0">
                  <c:v>6.4103153711913944E-4</c:v>
                </c:pt>
                <c:pt idx="1">
                  <c:v>1.6312182341288552E-3</c:v>
                </c:pt>
                <c:pt idx="2">
                  <c:v>2.7328971323460046E-3</c:v>
                </c:pt>
                <c:pt idx="3">
                  <c:v>3.9332048155834342E-3</c:v>
                </c:pt>
                <c:pt idx="4">
                  <c:v>5.3753150881992251E-3</c:v>
                </c:pt>
                <c:pt idx="5">
                  <c:v>7.0432991698896313E-3</c:v>
                </c:pt>
                <c:pt idx="6">
                  <c:v>9.023746651259313E-3</c:v>
                </c:pt>
                <c:pt idx="7">
                  <c:v>1.1465017451183848E-2</c:v>
                </c:pt>
                <c:pt idx="8">
                  <c:v>1.4347015375907929E-2</c:v>
                </c:pt>
                <c:pt idx="9">
                  <c:v>1.7862460145269307E-2</c:v>
                </c:pt>
                <c:pt idx="10">
                  <c:v>2.2061360720686721E-2</c:v>
                </c:pt>
                <c:pt idx="11">
                  <c:v>2.7282666729553807E-2</c:v>
                </c:pt>
                <c:pt idx="12">
                  <c:v>3.3614356900292415E-2</c:v>
                </c:pt>
                <c:pt idx="13">
                  <c:v>4.1337037071974329E-2</c:v>
                </c:pt>
                <c:pt idx="14">
                  <c:v>5.101284501462125E-2</c:v>
                </c:pt>
                <c:pt idx="15">
                  <c:v>6.2885342892179966E-2</c:v>
                </c:pt>
                <c:pt idx="16">
                  <c:v>7.7421281011225335E-2</c:v>
                </c:pt>
                <c:pt idx="17">
                  <c:v>9.5285593340250885E-2</c:v>
                </c:pt>
                <c:pt idx="18">
                  <c:v>0.11758588576549378</c:v>
                </c:pt>
                <c:pt idx="19">
                  <c:v>0.14523898924629747</c:v>
                </c:pt>
                <c:pt idx="20">
                  <c:v>0.17927286576738038</c:v>
                </c:pt>
                <c:pt idx="21">
                  <c:v>0.22163230827280439</c:v>
                </c:pt>
                <c:pt idx="22">
                  <c:v>0.27376202009244399</c:v>
                </c:pt>
                <c:pt idx="23">
                  <c:v>0.33827358032261096</c:v>
                </c:pt>
                <c:pt idx="24">
                  <c:v>0.41799156919158553</c:v>
                </c:pt>
                <c:pt idx="25">
                  <c:v>0.51537013017639832</c:v>
                </c:pt>
                <c:pt idx="26">
                  <c:v>0.63382654230732927</c:v>
                </c:pt>
                <c:pt idx="27">
                  <c:v>0.77593534100556538</c:v>
                </c:pt>
                <c:pt idx="28">
                  <c:v>0.93544540609376448</c:v>
                </c:pt>
                <c:pt idx="29">
                  <c:v>1.0890840486746529</c:v>
                </c:pt>
                <c:pt idx="30">
                  <c:v>1.2127173144043013</c:v>
                </c:pt>
                <c:pt idx="31">
                  <c:v>1.3069008584095836</c:v>
                </c:pt>
                <c:pt idx="32">
                  <c:v>1.2352213470427316</c:v>
                </c:pt>
                <c:pt idx="33">
                  <c:v>1.1492800207527589</c:v>
                </c:pt>
                <c:pt idx="34">
                  <c:v>1.1204785633430805</c:v>
                </c:pt>
                <c:pt idx="35">
                  <c:v>1.0974188755777754</c:v>
                </c:pt>
                <c:pt idx="36">
                  <c:v>1.0951962550702761</c:v>
                </c:pt>
                <c:pt idx="37">
                  <c:v>1.0918623243090271</c:v>
                </c:pt>
                <c:pt idx="38">
                  <c:v>1.0926031978115269</c:v>
                </c:pt>
                <c:pt idx="39">
                  <c:v>1.0997341052730871</c:v>
                </c:pt>
                <c:pt idx="40">
                  <c:v>1.1121437364399582</c:v>
                </c:pt>
                <c:pt idx="41">
                  <c:v>1.1166815866427693</c:v>
                </c:pt>
                <c:pt idx="42">
                  <c:v>1.126683378926516</c:v>
                </c:pt>
                <c:pt idx="43">
                  <c:v>1.137518653900575</c:v>
                </c:pt>
                <c:pt idx="44">
                  <c:v>1.1374260447127627</c:v>
                </c:pt>
                <c:pt idx="45">
                  <c:v>1.1440939062352606</c:v>
                </c:pt>
                <c:pt idx="46">
                  <c:v>1.136129516083388</c:v>
                </c:pt>
                <c:pt idx="47">
                  <c:v>1.1307581831902649</c:v>
                </c:pt>
                <c:pt idx="48">
                  <c:v>1.1247385859824541</c:v>
                </c:pt>
                <c:pt idx="49">
                  <c:v>1.1355738609565131</c:v>
                </c:pt>
                <c:pt idx="50">
                  <c:v>1.1248311951702665</c:v>
                </c:pt>
                <c:pt idx="51">
                  <c:v>1.1151998396377696</c:v>
                </c:pt>
                <c:pt idx="52">
                  <c:v>1.0826014055277802</c:v>
                </c:pt>
                <c:pt idx="53">
                  <c:v>1.0022166305065559</c:v>
                </c:pt>
                <c:pt idx="54">
                  <c:v>1.0078657909631163</c:v>
                </c:pt>
                <c:pt idx="55">
                  <c:v>1.0143484341099893</c:v>
                </c:pt>
                <c:pt idx="56">
                  <c:v>1.034166800301858</c:v>
                </c:pt>
                <c:pt idx="57">
                  <c:v>0.93553801528157687</c:v>
                </c:pt>
                <c:pt idx="58">
                  <c:v>0.97054428827469086</c:v>
                </c:pt>
                <c:pt idx="59">
                  <c:v>0.87642557070087701</c:v>
                </c:pt>
                <c:pt idx="60">
                  <c:v>0.8748604754268462</c:v>
                </c:pt>
                <c:pt idx="61">
                  <c:v>0.85983000424488232</c:v>
                </c:pt>
                <c:pt idx="62">
                  <c:v>0.80902460381096097</c:v>
                </c:pt>
                <c:pt idx="63">
                  <c:v>0.74415186774832542</c:v>
                </c:pt>
                <c:pt idx="64">
                  <c:v>0.71635985048580308</c:v>
                </c:pt>
                <c:pt idx="65">
                  <c:v>0.66667502122441258</c:v>
                </c:pt>
                <c:pt idx="66">
                  <c:v>0.61991664229789634</c:v>
                </c:pt>
                <c:pt idx="67">
                  <c:v>0.56842593387416263</c:v>
                </c:pt>
                <c:pt idx="68">
                  <c:v>0.51783353457221004</c:v>
                </c:pt>
                <c:pt idx="69">
                  <c:v>0.46489812281860188</c:v>
                </c:pt>
                <c:pt idx="70">
                  <c:v>0.40587828742571441</c:v>
                </c:pt>
                <c:pt idx="71">
                  <c:v>0.35179452174323167</c:v>
                </c:pt>
                <c:pt idx="72">
                  <c:v>0.29974815819262324</c:v>
                </c:pt>
                <c:pt idx="73">
                  <c:v>0.2500818507687953</c:v>
                </c:pt>
                <c:pt idx="74">
                  <c:v>0.20611100839543434</c:v>
                </c:pt>
                <c:pt idx="75">
                  <c:v>0.16966003207244595</c:v>
                </c:pt>
                <c:pt idx="76">
                  <c:v>0.13885821620601824</c:v>
                </c:pt>
                <c:pt idx="77">
                  <c:v>0.11378890906518249</c:v>
                </c:pt>
                <c:pt idx="78">
                  <c:v>9.4378023299688682E-2</c:v>
                </c:pt>
                <c:pt idx="79">
                  <c:v>7.9651310253749621E-2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06-44CB-80F0-EFCA4E4E3351}"/>
            </c:ext>
          </c:extLst>
        </c:ser>
        <c:ser>
          <c:idx val="0"/>
          <c:order val="1"/>
          <c:tx>
            <c:strRef>
              <c:f>'保存t (SB)'!$G$6</c:f>
              <c:strCache>
                <c:ptCount val="1"/>
                <c:pt idx="0">
                  <c:v>20 °C</c:v>
                </c:pt>
              </c:strCache>
            </c:strRef>
          </c:tx>
          <c:spPr>
            <a:ln w="19050" cap="rnd">
              <a:solidFill>
                <a:srgbClr val="03AF7A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3AF7A"/>
              </a:solidFill>
              <a:ln w="9525">
                <a:solidFill>
                  <a:srgbClr val="03AF7A"/>
                </a:solidFill>
              </a:ln>
              <a:effectLst/>
            </c:spPr>
          </c:marker>
          <c:xVal>
            <c:numRef>
              <c:f>'保存t (SB)'!$F$7:$F$86</c:f>
              <c:numCache>
                <c:formatCode>0.00E+00</c:formatCode>
                <c:ptCount val="80"/>
                <c:pt idx="0">
                  <c:v>1.0266000000000001E-8</c:v>
                </c:pt>
                <c:pt idx="1">
                  <c:v>1.2568E-8</c:v>
                </c:pt>
                <c:pt idx="2">
                  <c:v>1.5985000000000001E-8</c:v>
                </c:pt>
                <c:pt idx="3">
                  <c:v>2.0021000000000001E-8</c:v>
                </c:pt>
                <c:pt idx="4">
                  <c:v>2.5369E-8</c:v>
                </c:pt>
                <c:pt idx="5">
                  <c:v>3.1928E-8</c:v>
                </c:pt>
                <c:pt idx="6">
                  <c:v>4.0504999999999998E-8</c:v>
                </c:pt>
                <c:pt idx="7">
                  <c:v>5.1321E-8</c:v>
                </c:pt>
                <c:pt idx="8">
                  <c:v>6.4578999999999999E-8</c:v>
                </c:pt>
                <c:pt idx="9">
                  <c:v>8.1441999999999996E-8</c:v>
                </c:pt>
                <c:pt idx="10">
                  <c:v>1.0306E-7</c:v>
                </c:pt>
                <c:pt idx="11">
                  <c:v>1.3040999999999999E-7</c:v>
                </c:pt>
                <c:pt idx="12">
                  <c:v>1.6397999999999999E-7</c:v>
                </c:pt>
                <c:pt idx="13">
                  <c:v>2.0732999999999999E-7</c:v>
                </c:pt>
                <c:pt idx="14">
                  <c:v>2.6169000000000001E-7</c:v>
                </c:pt>
                <c:pt idx="15">
                  <c:v>3.3024999999999998E-7</c:v>
                </c:pt>
                <c:pt idx="16">
                  <c:v>4.1717999999999998E-7</c:v>
                </c:pt>
                <c:pt idx="17">
                  <c:v>5.2603000000000001E-7</c:v>
                </c:pt>
                <c:pt idx="18">
                  <c:v>6.6522000000000002E-7</c:v>
                </c:pt>
                <c:pt idx="19">
                  <c:v>8.3979999999999999E-7</c:v>
                </c:pt>
                <c:pt idx="20">
                  <c:v>1.0598E-6</c:v>
                </c:pt>
                <c:pt idx="21">
                  <c:v>1.3384E-6</c:v>
                </c:pt>
                <c:pt idx="22">
                  <c:v>1.6897000000000001E-6</c:v>
                </c:pt>
                <c:pt idx="23">
                  <c:v>2.1337E-6</c:v>
                </c:pt>
                <c:pt idx="24">
                  <c:v>2.6939000000000002E-6</c:v>
                </c:pt>
                <c:pt idx="25">
                  <c:v>3.4000999999999999E-6</c:v>
                </c:pt>
                <c:pt idx="26">
                  <c:v>4.2943999999999999E-6</c:v>
                </c:pt>
                <c:pt idx="27">
                  <c:v>5.4222999999999997E-6</c:v>
                </c:pt>
                <c:pt idx="28">
                  <c:v>6.8457999999999997E-6</c:v>
                </c:pt>
                <c:pt idx="29">
                  <c:v>8.6443999999999998E-6</c:v>
                </c:pt>
                <c:pt idx="30">
                  <c:v>1.0913E-5</c:v>
                </c:pt>
                <c:pt idx="31">
                  <c:v>1.3779E-5</c:v>
                </c:pt>
                <c:pt idx="32">
                  <c:v>1.7397999999999998E-5</c:v>
                </c:pt>
                <c:pt idx="33">
                  <c:v>2.1968E-5</c:v>
                </c:pt>
                <c:pt idx="34">
                  <c:v>2.7735000000000001E-5</c:v>
                </c:pt>
                <c:pt idx="35">
                  <c:v>3.5018000000000003E-5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7.0486000000000002E-5</c:v>
                </c:pt>
                <c:pt idx="39">
                  <c:v>8.8993999999999995E-5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2.2617000000000001E-4</c:v>
                </c:pt>
                <c:pt idx="44" formatCode="General">
                  <c:v>2.8554999999999997E-4</c:v>
                </c:pt>
                <c:pt idx="45" formatCode="General">
                  <c:v>3.6054000000000001E-4</c:v>
                </c:pt>
                <c:pt idx="46" formatCode="General">
                  <c:v>4.5521E-4</c:v>
                </c:pt>
                <c:pt idx="47" formatCode="General">
                  <c:v>5.7474000000000002E-4</c:v>
                </c:pt>
                <c:pt idx="48" formatCode="General">
                  <c:v>7.2564999999999999E-4</c:v>
                </c:pt>
                <c:pt idx="49" formatCode="General">
                  <c:v>9.1620999999999998E-4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3.7117000000000001E-3</c:v>
                </c:pt>
                <c:pt idx="56" formatCode="General">
                  <c:v>4.6861999999999997E-3</c:v>
                </c:pt>
                <c:pt idx="57" formatCode="General">
                  <c:v>5.9169000000000001E-3</c:v>
                </c:pt>
                <c:pt idx="58" formatCode="General">
                  <c:v>7.4704000000000003E-3</c:v>
                </c:pt>
                <c:pt idx="59" formatCode="General">
                  <c:v>9.4327000000000005E-3</c:v>
                </c:pt>
                <c:pt idx="60" formatCode="General">
                  <c:v>1.1908999999999999E-2</c:v>
                </c:pt>
                <c:pt idx="61" formatCode="General">
                  <c:v>1.5036000000000001E-2</c:v>
                </c:pt>
                <c:pt idx="62" formatCode="General">
                  <c:v>1.8984999999999998E-2</c:v>
                </c:pt>
                <c:pt idx="63" formatCode="General">
                  <c:v>2.3970999999999999E-2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4.8247999999999999E-2</c:v>
                </c:pt>
                <c:pt idx="67" formatCode="General">
                  <c:v>6.0915999999999998E-2</c:v>
                </c:pt>
                <c:pt idx="68" formatCode="General">
                  <c:v>7.6910999999999993E-2</c:v>
                </c:pt>
                <c:pt idx="69" formatCode="General">
                  <c:v>9.7112000000000004E-2</c:v>
                </c:pt>
                <c:pt idx="70" formatCode="General">
                  <c:v>0.1226</c:v>
                </c:pt>
                <c:pt idx="71" formatCode="General">
                  <c:v>0.15481</c:v>
                </c:pt>
                <c:pt idx="72" formatCode="General">
                  <c:v>0.19547</c:v>
                </c:pt>
                <c:pt idx="73" formatCode="General">
                  <c:v>0.24681</c:v>
                </c:pt>
                <c:pt idx="74" formatCode="General">
                  <c:v>0.31163000000000002</c:v>
                </c:pt>
                <c:pt idx="75" formatCode="General">
                  <c:v>0.39346999999999999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0.99999000000000005</c:v>
                </c:pt>
              </c:numCache>
            </c:numRef>
          </c:xVal>
          <c:yVal>
            <c:numRef>
              <c:f>'保存t (SB)'!$G$7:$G$86</c:f>
              <c:numCache>
                <c:formatCode>General</c:formatCode>
                <c:ptCount val="80"/>
                <c:pt idx="0">
                  <c:v>5.9917218422790282E-4</c:v>
                </c:pt>
                <c:pt idx="1">
                  <c:v>1.7191969625507022E-3</c:v>
                </c:pt>
                <c:pt idx="2">
                  <c:v>2.8443059852844062E-3</c:v>
                </c:pt>
                <c:pt idx="3">
                  <c:v>4.1219423403452493E-3</c:v>
                </c:pt>
                <c:pt idx="4">
                  <c:v>5.5340472361097987E-3</c:v>
                </c:pt>
                <c:pt idx="5">
                  <c:v>7.2053652485614544E-3</c:v>
                </c:pt>
                <c:pt idx="6">
                  <c:v>9.1125588623714709E-3</c:v>
                </c:pt>
                <c:pt idx="7">
                  <c:v>1.1430752051693234E-2</c:v>
                </c:pt>
                <c:pt idx="8">
                  <c:v>1.4175688378454858E-2</c:v>
                </c:pt>
                <c:pt idx="9">
                  <c:v>1.7534623620413164E-2</c:v>
                </c:pt>
                <c:pt idx="10">
                  <c:v>2.160387133289312E-2</c:v>
                </c:pt>
                <c:pt idx="11">
                  <c:v>2.6519567021979051E-2</c:v>
                </c:pt>
                <c:pt idx="12">
                  <c:v>3.2546572964814634E-2</c:v>
                </c:pt>
                <c:pt idx="13">
                  <c:v>3.9881220639562294E-2</c:v>
                </c:pt>
                <c:pt idx="14">
                  <c:v>4.8967108055843769E-2</c:v>
                </c:pt>
                <c:pt idx="15">
                  <c:v>6.0230237477596434E-2</c:v>
                </c:pt>
                <c:pt idx="16">
                  <c:v>7.4182737713423236E-2</c:v>
                </c:pt>
                <c:pt idx="17">
                  <c:v>9.1440459862277126E-2</c:v>
                </c:pt>
                <c:pt idx="18">
                  <c:v>0.11281651259315155</c:v>
                </c:pt>
                <c:pt idx="19">
                  <c:v>0.13931200122629939</c:v>
                </c:pt>
                <c:pt idx="20">
                  <c:v>0.17232717668144509</c:v>
                </c:pt>
                <c:pt idx="21">
                  <c:v>0.2134641779077445</c:v>
                </c:pt>
                <c:pt idx="22">
                  <c:v>0.26477892887463439</c:v>
                </c:pt>
                <c:pt idx="23">
                  <c:v>0.32811435241958298</c:v>
                </c:pt>
                <c:pt idx="24">
                  <c:v>0.40630428968965182</c:v>
                </c:pt>
                <c:pt idx="25">
                  <c:v>0.49922834874068472</c:v>
                </c:pt>
                <c:pt idx="26">
                  <c:v>0.6105168097349305</c:v>
                </c:pt>
                <c:pt idx="27">
                  <c:v>0.74404073672295046</c:v>
                </c:pt>
                <c:pt idx="28">
                  <c:v>0.88651997217243628</c:v>
                </c:pt>
                <c:pt idx="29">
                  <c:v>1.0299067776624844</c:v>
                </c:pt>
                <c:pt idx="30">
                  <c:v>1.1405747570983866</c:v>
                </c:pt>
                <c:pt idx="31">
                  <c:v>1.2072533723233654</c:v>
                </c:pt>
                <c:pt idx="32">
                  <c:v>1.1175150693330815</c:v>
                </c:pt>
                <c:pt idx="33">
                  <c:v>1.068987854919347</c:v>
                </c:pt>
                <c:pt idx="34">
                  <c:v>1.0389824780681063</c:v>
                </c:pt>
                <c:pt idx="35">
                  <c:v>1.0292585133477969</c:v>
                </c:pt>
                <c:pt idx="36">
                  <c:v>1.0241650080181113</c:v>
                </c:pt>
                <c:pt idx="37">
                  <c:v>1.0248132723327985</c:v>
                </c:pt>
                <c:pt idx="38">
                  <c:v>1.0271285020281102</c:v>
                </c:pt>
                <c:pt idx="39">
                  <c:v>1.0344446278652955</c:v>
                </c:pt>
                <c:pt idx="40">
                  <c:v>1.0425942363927927</c:v>
                </c:pt>
                <c:pt idx="41">
                  <c:v>1.0512068908593526</c:v>
                </c:pt>
                <c:pt idx="42">
                  <c:v>1.0570412696915381</c:v>
                </c:pt>
                <c:pt idx="43">
                  <c:v>1.0663947976605976</c:v>
                </c:pt>
                <c:pt idx="44">
                  <c:v>1.0663947976605976</c:v>
                </c:pt>
                <c:pt idx="45">
                  <c:v>1.0750074521271575</c:v>
                </c:pt>
                <c:pt idx="46">
                  <c:v>1.0665800160362227</c:v>
                </c:pt>
                <c:pt idx="47">
                  <c:v>1.0692656824827844</c:v>
                </c:pt>
                <c:pt idx="48">
                  <c:v>1.0715809121780961</c:v>
                </c:pt>
                <c:pt idx="49">
                  <c:v>1.1001971512121493</c:v>
                </c:pt>
                <c:pt idx="50">
                  <c:v>1.0959371285727759</c:v>
                </c:pt>
                <c:pt idx="51">
                  <c:v>1.0876949108574661</c:v>
                </c:pt>
                <c:pt idx="52">
                  <c:v>1.0280545939062351</c:v>
                </c:pt>
                <c:pt idx="53">
                  <c:v>0.9909183095934343</c:v>
                </c:pt>
                <c:pt idx="54">
                  <c:v>0.99341875766437093</c:v>
                </c:pt>
                <c:pt idx="55">
                  <c:v>1.0035131591359301</c:v>
                </c:pt>
                <c:pt idx="56">
                  <c:v>1.0039762050749927</c:v>
                </c:pt>
                <c:pt idx="57">
                  <c:v>0.92445269550042419</c:v>
                </c:pt>
                <c:pt idx="58">
                  <c:v>0.96156119705688115</c:v>
                </c:pt>
                <c:pt idx="59">
                  <c:v>0.86994292755400415</c:v>
                </c:pt>
                <c:pt idx="60">
                  <c:v>0.85466241156494638</c:v>
                </c:pt>
                <c:pt idx="61">
                  <c:v>0.83960415762663876</c:v>
                </c:pt>
                <c:pt idx="62">
                  <c:v>0.79524435666446536</c:v>
                </c:pt>
                <c:pt idx="63">
                  <c:v>0.73471499151023467</c:v>
                </c:pt>
                <c:pt idx="64">
                  <c:v>0.70858993962833683</c:v>
                </c:pt>
                <c:pt idx="65">
                  <c:v>0.65911811149891497</c:v>
                </c:pt>
                <c:pt idx="66">
                  <c:v>0.61257273370436738</c:v>
                </c:pt>
                <c:pt idx="67">
                  <c:v>0.56089680690500876</c:v>
                </c:pt>
                <c:pt idx="68">
                  <c:v>0.50756317564380704</c:v>
                </c:pt>
                <c:pt idx="69">
                  <c:v>0.45322936515423062</c:v>
                </c:pt>
                <c:pt idx="70">
                  <c:v>0.39634880199981126</c:v>
                </c:pt>
                <c:pt idx="71">
                  <c:v>0.34224651447976595</c:v>
                </c:pt>
                <c:pt idx="72">
                  <c:v>0.2893296245637203</c:v>
                </c:pt>
                <c:pt idx="73">
                  <c:v>0.24061719177436083</c:v>
                </c:pt>
                <c:pt idx="74">
                  <c:v>0.19647039194415616</c:v>
                </c:pt>
                <c:pt idx="75">
                  <c:v>0.16060285350438633</c:v>
                </c:pt>
                <c:pt idx="76">
                  <c:v>0.12993995141967735</c:v>
                </c:pt>
                <c:pt idx="77">
                  <c:v>0.10531516838034145</c:v>
                </c:pt>
                <c:pt idx="78">
                  <c:v>8.6647934392981768E-2</c:v>
                </c:pt>
                <c:pt idx="79">
                  <c:v>7.2830643571361181E-2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06-44CB-80F0-EFCA4E4E3351}"/>
            </c:ext>
          </c:extLst>
        </c:ser>
        <c:ser>
          <c:idx val="2"/>
          <c:order val="2"/>
          <c:tx>
            <c:strRef>
              <c:f>'保存t (SB)'!$K$6</c:f>
              <c:strCache>
                <c:ptCount val="1"/>
                <c:pt idx="0">
                  <c:v>40 °C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triangle"/>
            <c:size val="5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'保存t (SB)'!$J$7:$J$86</c:f>
              <c:numCache>
                <c:formatCode>0.00E+00</c:formatCode>
                <c:ptCount val="80"/>
                <c:pt idx="0">
                  <c:v>1.0049E-8</c:v>
                </c:pt>
                <c:pt idx="1">
                  <c:v>1.2486E-8</c:v>
                </c:pt>
                <c:pt idx="2">
                  <c:v>1.5997999999999999E-8</c:v>
                </c:pt>
                <c:pt idx="3">
                  <c:v>2.0030000000000001E-8</c:v>
                </c:pt>
                <c:pt idx="4">
                  <c:v>2.5273999999999999E-8</c:v>
                </c:pt>
                <c:pt idx="5">
                  <c:v>3.1958000000000001E-8</c:v>
                </c:pt>
                <c:pt idx="6">
                  <c:v>4.0624E-8</c:v>
                </c:pt>
                <c:pt idx="7">
                  <c:v>5.1311000000000002E-8</c:v>
                </c:pt>
                <c:pt idx="8">
                  <c:v>6.4742999999999999E-8</c:v>
                </c:pt>
                <c:pt idx="9">
                  <c:v>8.1477999999999997E-8</c:v>
                </c:pt>
                <c:pt idx="10">
                  <c:v>1.0314999999999999E-7</c:v>
                </c:pt>
                <c:pt idx="11">
                  <c:v>1.3017999999999999E-7</c:v>
                </c:pt>
                <c:pt idx="12">
                  <c:v>1.6395999999999999E-7</c:v>
                </c:pt>
                <c:pt idx="13">
                  <c:v>2.0713E-7</c:v>
                </c:pt>
                <c:pt idx="14">
                  <c:v>2.6157999999999999E-7</c:v>
                </c:pt>
                <c:pt idx="15">
                  <c:v>3.3034999999999999E-7</c:v>
                </c:pt>
                <c:pt idx="16">
                  <c:v>4.1694999999999998E-7</c:v>
                </c:pt>
                <c:pt idx="17">
                  <c:v>5.2671999999999999E-7</c:v>
                </c:pt>
                <c:pt idx="18">
                  <c:v>6.6479000000000001E-7</c:v>
                </c:pt>
                <c:pt idx="19">
                  <c:v>8.3959000000000002E-7</c:v>
                </c:pt>
                <c:pt idx="20">
                  <c:v>1.0597E-6</c:v>
                </c:pt>
                <c:pt idx="21">
                  <c:v>1.3386E-6</c:v>
                </c:pt>
                <c:pt idx="22">
                  <c:v>1.6907E-6</c:v>
                </c:pt>
                <c:pt idx="23">
                  <c:v>2.1336000000000002E-6</c:v>
                </c:pt>
                <c:pt idx="24">
                  <c:v>2.6937000000000001E-6</c:v>
                </c:pt>
                <c:pt idx="25">
                  <c:v>3.4017E-6</c:v>
                </c:pt>
                <c:pt idx="26">
                  <c:v>4.2934999999999996E-6</c:v>
                </c:pt>
                <c:pt idx="27">
                  <c:v>5.4221000000000001E-6</c:v>
                </c:pt>
                <c:pt idx="28">
                  <c:v>6.8459E-6</c:v>
                </c:pt>
                <c:pt idx="29">
                  <c:v>8.6428999999999999E-6</c:v>
                </c:pt>
                <c:pt idx="30">
                  <c:v>1.0913999999999999E-5</c:v>
                </c:pt>
                <c:pt idx="31">
                  <c:v>1.3781000000000001E-5</c:v>
                </c:pt>
                <c:pt idx="32">
                  <c:v>1.7399000000000001E-5</c:v>
                </c:pt>
                <c:pt idx="33">
                  <c:v>2.1967000000000002E-5</c:v>
                </c:pt>
                <c:pt idx="34">
                  <c:v>2.7735000000000001E-5</c:v>
                </c:pt>
                <c:pt idx="35">
                  <c:v>3.5018000000000003E-5</c:v>
                </c:pt>
                <c:pt idx="36">
                  <c:v>4.4215000000000003E-5</c:v>
                </c:pt>
                <c:pt idx="37">
                  <c:v>5.5825000000000002E-5</c:v>
                </c:pt>
                <c:pt idx="38">
                  <c:v>7.0486000000000002E-5</c:v>
                </c:pt>
                <c:pt idx="39">
                  <c:v>8.8994999999999998E-5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4.5519000000000001E-4</c:v>
                </c:pt>
                <c:pt idx="47" formatCode="General">
                  <c:v>5.7474999999999996E-4</c:v>
                </c:pt>
                <c:pt idx="48" formatCode="General">
                  <c:v>7.2566000000000004E-4</c:v>
                </c:pt>
                <c:pt idx="49" formatCode="General">
                  <c:v>9.1620999999999998E-4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3.7115E-3</c:v>
                </c:pt>
                <c:pt idx="56" formatCode="General">
                  <c:v>4.6863E-3</c:v>
                </c:pt>
                <c:pt idx="57" formatCode="General">
                  <c:v>5.9166000000000002E-3</c:v>
                </c:pt>
                <c:pt idx="58" formatCode="General">
                  <c:v>7.4710000000000002E-3</c:v>
                </c:pt>
                <c:pt idx="59" formatCode="General">
                  <c:v>9.4321000000000006E-3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1.8985999999999999E-2</c:v>
                </c:pt>
                <c:pt idx="63" formatCode="General">
                  <c:v>2.3970000000000002E-2</c:v>
                </c:pt>
                <c:pt idx="64" formatCode="General">
                  <c:v>3.0266999999999999E-2</c:v>
                </c:pt>
                <c:pt idx="65" formatCode="General">
                  <c:v>3.8212999999999997E-2</c:v>
                </c:pt>
                <c:pt idx="66" formatCode="General">
                  <c:v>4.8246999999999998E-2</c:v>
                </c:pt>
                <c:pt idx="67" formatCode="General">
                  <c:v>6.0914999999999997E-2</c:v>
                </c:pt>
                <c:pt idx="68" formatCode="General">
                  <c:v>7.6912999999999995E-2</c:v>
                </c:pt>
                <c:pt idx="69" formatCode="General">
                  <c:v>9.7112000000000004E-2</c:v>
                </c:pt>
                <c:pt idx="70" formatCode="General">
                  <c:v>0.1226</c:v>
                </c:pt>
                <c:pt idx="71" formatCode="General">
                  <c:v>0.15481</c:v>
                </c:pt>
                <c:pt idx="72" formatCode="General">
                  <c:v>0.19547</c:v>
                </c:pt>
                <c:pt idx="73" formatCode="General">
                  <c:v>0.24682999999999999</c:v>
                </c:pt>
                <c:pt idx="74" formatCode="General">
                  <c:v>0.31164999999999998</c:v>
                </c:pt>
                <c:pt idx="75" formatCode="General">
                  <c:v>0.39346999999999999</c:v>
                </c:pt>
                <c:pt idx="76" formatCode="General">
                  <c:v>0.49679000000000001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'保存t (SB)'!$K$7:$K$86</c:f>
              <c:numCache>
                <c:formatCode>General</c:formatCode>
                <c:ptCount val="80"/>
                <c:pt idx="0">
                  <c:v>8.9166904301480969E-4</c:v>
                </c:pt>
                <c:pt idx="1">
                  <c:v>2.0240664088293555E-3</c:v>
                </c:pt>
                <c:pt idx="2">
                  <c:v>3.2216884256202239E-3</c:v>
                </c:pt>
                <c:pt idx="3">
                  <c:v>4.4827477360626341E-3</c:v>
                </c:pt>
                <c:pt idx="4">
                  <c:v>5.927636284312799E-3</c:v>
                </c:pt>
                <c:pt idx="5">
                  <c:v>7.421792920479198E-3</c:v>
                </c:pt>
                <c:pt idx="6">
                  <c:v>9.2692536081501724E-3</c:v>
                </c:pt>
                <c:pt idx="7">
                  <c:v>1.1517804688236955E-2</c:v>
                </c:pt>
                <c:pt idx="8">
                  <c:v>1.4134014243939246E-2</c:v>
                </c:pt>
                <c:pt idx="9">
                  <c:v>1.7357740071691344E-2</c:v>
                </c:pt>
                <c:pt idx="10">
                  <c:v>2.122046929534949E-2</c:v>
                </c:pt>
                <c:pt idx="11">
                  <c:v>2.593520304688236E-2</c:v>
                </c:pt>
                <c:pt idx="12">
                  <c:v>3.1729759928308642E-2</c:v>
                </c:pt>
                <c:pt idx="13">
                  <c:v>3.855690925384396E-2</c:v>
                </c:pt>
                <c:pt idx="14">
                  <c:v>4.6809313979813208E-2</c:v>
                </c:pt>
                <c:pt idx="15">
                  <c:v>5.701577256862559E-2</c:v>
                </c:pt>
                <c:pt idx="16">
                  <c:v>6.9321681445146666E-2</c:v>
                </c:pt>
                <c:pt idx="17">
                  <c:v>8.4493844684463706E-2</c:v>
                </c:pt>
                <c:pt idx="18">
                  <c:v>0.10268506744646728</c:v>
                </c:pt>
                <c:pt idx="19">
                  <c:v>0.12480014149608523</c:v>
                </c:pt>
                <c:pt idx="20">
                  <c:v>0.15169384963682667</c:v>
                </c:pt>
                <c:pt idx="21">
                  <c:v>0.18430154466559753</c:v>
                </c:pt>
                <c:pt idx="22">
                  <c:v>0.22369749316102247</c:v>
                </c:pt>
                <c:pt idx="23">
                  <c:v>0.27305819026506928</c:v>
                </c:pt>
                <c:pt idx="24">
                  <c:v>0.33498595415526827</c:v>
                </c:pt>
                <c:pt idx="25">
                  <c:v>0.41526885906989891</c:v>
                </c:pt>
                <c:pt idx="26">
                  <c:v>0.51706487831336656</c:v>
                </c:pt>
                <c:pt idx="27">
                  <c:v>0.64033696821054609</c:v>
                </c:pt>
                <c:pt idx="28">
                  <c:v>0.77980640505612653</c:v>
                </c:pt>
                <c:pt idx="29">
                  <c:v>0.92692536081501709</c:v>
                </c:pt>
                <c:pt idx="30">
                  <c:v>1.0423164088293553</c:v>
                </c:pt>
                <c:pt idx="31">
                  <c:v>1.0472246957834164</c:v>
                </c:pt>
                <c:pt idx="32">
                  <c:v>0.958968139798132</c:v>
                </c:pt>
                <c:pt idx="33">
                  <c:v>0.9324819120837653</c:v>
                </c:pt>
                <c:pt idx="34">
                  <c:v>0.9168402202622391</c:v>
                </c:pt>
                <c:pt idx="35">
                  <c:v>0.91105214602395967</c:v>
                </c:pt>
                <c:pt idx="36">
                  <c:v>0.91020940241486625</c:v>
                </c:pt>
                <c:pt idx="37">
                  <c:v>0.91164484482595964</c:v>
                </c:pt>
                <c:pt idx="38">
                  <c:v>0.91373781247052133</c:v>
                </c:pt>
                <c:pt idx="39">
                  <c:v>0.91734957079520774</c:v>
                </c:pt>
                <c:pt idx="40">
                  <c:v>0.92537878737854884</c:v>
                </c:pt>
                <c:pt idx="41">
                  <c:v>0.92961102726157885</c:v>
                </c:pt>
                <c:pt idx="42">
                  <c:v>0.93896455523063838</c:v>
                </c:pt>
                <c:pt idx="43">
                  <c:v>0.94757720969719816</c:v>
                </c:pt>
                <c:pt idx="44">
                  <c:v>0.9554489906612581</c:v>
                </c:pt>
                <c:pt idx="45">
                  <c:v>0.958968139798132</c:v>
                </c:pt>
                <c:pt idx="46">
                  <c:v>0.9535968069050087</c:v>
                </c:pt>
                <c:pt idx="47">
                  <c:v>0.94452110649938659</c:v>
                </c:pt>
                <c:pt idx="48">
                  <c:v>0.92961102726157885</c:v>
                </c:pt>
                <c:pt idx="49">
                  <c:v>0.91998893264786319</c:v>
                </c:pt>
                <c:pt idx="50">
                  <c:v>0.88757571691349846</c:v>
                </c:pt>
                <c:pt idx="51">
                  <c:v>0.88748310772568595</c:v>
                </c:pt>
                <c:pt idx="52">
                  <c:v>0.93683454391095156</c:v>
                </c:pt>
                <c:pt idx="53">
                  <c:v>0.94720677294594813</c:v>
                </c:pt>
                <c:pt idx="54">
                  <c:v>0.89741081265918277</c:v>
                </c:pt>
                <c:pt idx="55">
                  <c:v>0.85579224365625861</c:v>
                </c:pt>
                <c:pt idx="56">
                  <c:v>0.86066348693519457</c:v>
                </c:pt>
                <c:pt idx="57">
                  <c:v>0.86543286010753673</c:v>
                </c:pt>
                <c:pt idx="58">
                  <c:v>0.7894284996698423</c:v>
                </c:pt>
                <c:pt idx="59">
                  <c:v>0.82073966606923854</c:v>
                </c:pt>
                <c:pt idx="60">
                  <c:v>0.79477204980662175</c:v>
                </c:pt>
                <c:pt idx="61">
                  <c:v>0.73884536128667089</c:v>
                </c:pt>
                <c:pt idx="62">
                  <c:v>0.71638763324214683</c:v>
                </c:pt>
                <c:pt idx="63">
                  <c:v>0.70031067823790183</c:v>
                </c:pt>
                <c:pt idx="64">
                  <c:v>0.6459861286671067</c:v>
                </c:pt>
                <c:pt idx="65">
                  <c:v>0.612035600415055</c:v>
                </c:pt>
                <c:pt idx="66">
                  <c:v>0.5676757994528816</c:v>
                </c:pt>
                <c:pt idx="67">
                  <c:v>0.52521448684086391</c:v>
                </c:pt>
                <c:pt idx="68">
                  <c:v>0.48305878454862738</c:v>
                </c:pt>
                <c:pt idx="69">
                  <c:v>0.43403148052070545</c:v>
                </c:pt>
                <c:pt idx="70">
                  <c:v>0.3826333812847843</c:v>
                </c:pt>
                <c:pt idx="71">
                  <c:v>0.32990170974436361</c:v>
                </c:pt>
                <c:pt idx="72">
                  <c:v>0.28013353221394199</c:v>
                </c:pt>
                <c:pt idx="73">
                  <c:v>0.23225458211489478</c:v>
                </c:pt>
                <c:pt idx="74">
                  <c:v>0.19069157862465799</c:v>
                </c:pt>
                <c:pt idx="75">
                  <c:v>0.15427764597679458</c:v>
                </c:pt>
                <c:pt idx="76">
                  <c:v>0.12504092538439765</c:v>
                </c:pt>
                <c:pt idx="77">
                  <c:v>0.1026109800962173</c:v>
                </c:pt>
                <c:pt idx="78">
                  <c:v>8.5031904065654154E-2</c:v>
                </c:pt>
                <c:pt idx="79">
                  <c:v>7.1450766672955357E-2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06-44CB-80F0-EFCA4E4E33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229580991663753"/>
          <c:y val="7.2626660321031461E-2"/>
          <c:w val="0.19253201458657598"/>
          <c:h val="0.30097809313661866"/>
        </c:manualLayout>
      </c:layout>
      <c:overlay val="0"/>
      <c:txPr>
        <a:bodyPr/>
        <a:lstStyle/>
        <a:p>
          <a:pPr>
            <a:defRPr lang="ja-JP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600">
          <a:latin typeface="+mn-lt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保存!$C$3</c:f>
              <c:strCache>
                <c:ptCount val="1"/>
                <c:pt idx="0">
                  <c:v>5 °C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square"/>
            <c:size val="6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保存!$B$4:$B$29</c:f>
              <c:numCache>
                <c:formatCode>General</c:formatCode>
                <c:ptCount val="26"/>
                <c:pt idx="0">
                  <c:v>9.9600000000000001E-3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0.159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1.59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保存!$C$4:$C$29</c:f>
              <c:numCache>
                <c:formatCode>General</c:formatCode>
                <c:ptCount val="26"/>
                <c:pt idx="0">
                  <c:v>-15.592000000000001</c:v>
                </c:pt>
                <c:pt idx="1">
                  <c:v>-4.7740999999999998</c:v>
                </c:pt>
                <c:pt idx="2">
                  <c:v>-1.7466999999999999</c:v>
                </c:pt>
                <c:pt idx="3">
                  <c:v>2.0903</c:v>
                </c:pt>
                <c:pt idx="4">
                  <c:v>1.4061999999999999</c:v>
                </c:pt>
                <c:pt idx="5">
                  <c:v>1.4625999999999999</c:v>
                </c:pt>
                <c:pt idx="6">
                  <c:v>0.27465000000000001</c:v>
                </c:pt>
                <c:pt idx="7">
                  <c:v>1.1689000000000001</c:v>
                </c:pt>
                <c:pt idx="8">
                  <c:v>2.1541999999999999</c:v>
                </c:pt>
                <c:pt idx="9">
                  <c:v>1.7113</c:v>
                </c:pt>
                <c:pt idx="10">
                  <c:v>1.7484</c:v>
                </c:pt>
                <c:pt idx="11">
                  <c:v>1.7331000000000001</c:v>
                </c:pt>
                <c:pt idx="12">
                  <c:v>1.6909000000000001</c:v>
                </c:pt>
                <c:pt idx="13">
                  <c:v>1.611</c:v>
                </c:pt>
                <c:pt idx="14">
                  <c:v>1.6919</c:v>
                </c:pt>
                <c:pt idx="15">
                  <c:v>1.6313</c:v>
                </c:pt>
                <c:pt idx="16">
                  <c:v>1.6359999999999999</c:v>
                </c:pt>
                <c:pt idx="17">
                  <c:v>1.6995</c:v>
                </c:pt>
                <c:pt idx="18">
                  <c:v>1.73</c:v>
                </c:pt>
                <c:pt idx="19">
                  <c:v>1.7617</c:v>
                </c:pt>
                <c:pt idx="20">
                  <c:v>1.8</c:v>
                </c:pt>
                <c:pt idx="21">
                  <c:v>1.8905000000000001</c:v>
                </c:pt>
                <c:pt idx="22">
                  <c:v>2.5354999999999999</c:v>
                </c:pt>
                <c:pt idx="23">
                  <c:v>3.3782999999999999</c:v>
                </c:pt>
                <c:pt idx="24">
                  <c:v>4.2271000000000001</c:v>
                </c:pt>
                <c:pt idx="25">
                  <c:v>5.1649000000000003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01E-49D4-BC64-93FF976E8BC8}"/>
            </c:ext>
          </c:extLst>
        </c:ser>
        <c:ser>
          <c:idx val="2"/>
          <c:order val="1"/>
          <c:tx>
            <c:strRef>
              <c:f>保存!$F$3</c:f>
              <c:strCache>
                <c:ptCount val="1"/>
                <c:pt idx="0">
                  <c:v>20 °C</c:v>
                </c:pt>
              </c:strCache>
            </c:strRef>
          </c:tx>
          <c:spPr>
            <a:ln>
              <a:solidFill>
                <a:srgbClr val="03AF7A"/>
              </a:solidFill>
            </a:ln>
          </c:spPr>
          <c:marker>
            <c:symbol val="circle"/>
            <c:size val="6"/>
            <c:spPr>
              <a:solidFill>
                <a:srgbClr val="03AF7A"/>
              </a:solidFill>
              <a:ln>
                <a:solidFill>
                  <a:srgbClr val="03AF7A"/>
                </a:solidFill>
              </a:ln>
            </c:spPr>
          </c:marker>
          <c:xVal>
            <c:numRef>
              <c:f>保存!$E$4:$E$29</c:f>
              <c:numCache>
                <c:formatCode>General</c:formatCode>
                <c:ptCount val="26"/>
                <c:pt idx="0">
                  <c:v>9.9699999999999997E-3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1.59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保存!$F$4:$F$29</c:f>
              <c:numCache>
                <c:formatCode>General</c:formatCode>
                <c:ptCount val="26"/>
                <c:pt idx="0">
                  <c:v>25.809000000000001</c:v>
                </c:pt>
                <c:pt idx="1">
                  <c:v>18.507999999999999</c:v>
                </c:pt>
                <c:pt idx="2">
                  <c:v>12.615</c:v>
                </c:pt>
                <c:pt idx="3">
                  <c:v>8.5475999999999992</c:v>
                </c:pt>
                <c:pt idx="4">
                  <c:v>7.2159000000000004</c:v>
                </c:pt>
                <c:pt idx="5">
                  <c:v>5.3849999999999998</c:v>
                </c:pt>
                <c:pt idx="6">
                  <c:v>4.0403000000000002</c:v>
                </c:pt>
                <c:pt idx="7">
                  <c:v>3.3956</c:v>
                </c:pt>
                <c:pt idx="8">
                  <c:v>2.5651999999999999</c:v>
                </c:pt>
                <c:pt idx="9">
                  <c:v>2.7374999999999998</c:v>
                </c:pt>
                <c:pt idx="10">
                  <c:v>2.2599</c:v>
                </c:pt>
                <c:pt idx="11">
                  <c:v>1.9225000000000001</c:v>
                </c:pt>
                <c:pt idx="12">
                  <c:v>1.7313000000000001</c:v>
                </c:pt>
                <c:pt idx="13">
                  <c:v>1.7077</c:v>
                </c:pt>
                <c:pt idx="14">
                  <c:v>1.8534999999999999</c:v>
                </c:pt>
                <c:pt idx="15">
                  <c:v>1.7232000000000001</c:v>
                </c:pt>
                <c:pt idx="16">
                  <c:v>1.7211000000000001</c:v>
                </c:pt>
                <c:pt idx="17">
                  <c:v>1.7169000000000001</c:v>
                </c:pt>
                <c:pt idx="18">
                  <c:v>1.7381</c:v>
                </c:pt>
                <c:pt idx="19">
                  <c:v>1.7533000000000001</c:v>
                </c:pt>
                <c:pt idx="20">
                  <c:v>1.7803</c:v>
                </c:pt>
                <c:pt idx="21">
                  <c:v>1.8704000000000001</c:v>
                </c:pt>
                <c:pt idx="22">
                  <c:v>2.5386000000000002</c:v>
                </c:pt>
                <c:pt idx="23">
                  <c:v>3.3155999999999999</c:v>
                </c:pt>
                <c:pt idx="24">
                  <c:v>4.2347999999999999</c:v>
                </c:pt>
                <c:pt idx="25">
                  <c:v>5.1371000000000002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01E-49D4-BC64-93FF976E8BC8}"/>
            </c:ext>
          </c:extLst>
        </c:ser>
        <c:ser>
          <c:idx val="3"/>
          <c:order val="2"/>
          <c:tx>
            <c:strRef>
              <c:f>保存!$I$3</c:f>
              <c:strCache>
                <c:ptCount val="1"/>
                <c:pt idx="0">
                  <c:v>40 °C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triangle"/>
            <c:size val="5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保存!$H$4:$H$29</c:f>
              <c:numCache>
                <c:formatCode>General</c:formatCode>
                <c:ptCount val="26"/>
                <c:pt idx="0">
                  <c:v>9.9799999999999993E-3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保存!$I$4:$I$29</c:f>
              <c:numCache>
                <c:formatCode>General</c:formatCode>
                <c:ptCount val="26"/>
                <c:pt idx="0">
                  <c:v>10.305</c:v>
                </c:pt>
                <c:pt idx="1">
                  <c:v>5.3479999999999999</c:v>
                </c:pt>
                <c:pt idx="2">
                  <c:v>8.0391999999999992</c:v>
                </c:pt>
                <c:pt idx="3">
                  <c:v>4.4077999999999999</c:v>
                </c:pt>
                <c:pt idx="4">
                  <c:v>1.8561000000000001</c:v>
                </c:pt>
                <c:pt idx="5">
                  <c:v>1.3576999999999999</c:v>
                </c:pt>
                <c:pt idx="6">
                  <c:v>2.6080000000000001</c:v>
                </c:pt>
                <c:pt idx="7">
                  <c:v>2.9076</c:v>
                </c:pt>
                <c:pt idx="8">
                  <c:v>0.90478999999999998</c:v>
                </c:pt>
                <c:pt idx="9">
                  <c:v>1.5263</c:v>
                </c:pt>
                <c:pt idx="10">
                  <c:v>1.4553</c:v>
                </c:pt>
                <c:pt idx="11">
                  <c:v>1.4409000000000001</c:v>
                </c:pt>
                <c:pt idx="12">
                  <c:v>1.4853000000000001</c:v>
                </c:pt>
                <c:pt idx="13">
                  <c:v>1.6208</c:v>
                </c:pt>
                <c:pt idx="14">
                  <c:v>1.6014999999999999</c:v>
                </c:pt>
                <c:pt idx="15">
                  <c:v>1.6245000000000001</c:v>
                </c:pt>
                <c:pt idx="16">
                  <c:v>1.6291</c:v>
                </c:pt>
                <c:pt idx="17">
                  <c:v>1.6206</c:v>
                </c:pt>
                <c:pt idx="18">
                  <c:v>1.6680999999999999</c:v>
                </c:pt>
                <c:pt idx="19">
                  <c:v>1.6956</c:v>
                </c:pt>
                <c:pt idx="20">
                  <c:v>1.7623</c:v>
                </c:pt>
                <c:pt idx="21">
                  <c:v>1.8508</c:v>
                </c:pt>
                <c:pt idx="22">
                  <c:v>2.5129000000000001</c:v>
                </c:pt>
                <c:pt idx="23">
                  <c:v>3.3127</c:v>
                </c:pt>
                <c:pt idx="24">
                  <c:v>4.1512000000000002</c:v>
                </c:pt>
                <c:pt idx="25">
                  <c:v>5.1006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01E-49D4-BC64-93FF976E8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64436416594052"/>
          <c:y val="7.3803326834949487E-2"/>
          <c:w val="0.23009819727253078"/>
          <c:h val="0.26189382108239961"/>
        </c:manualLayout>
      </c:layout>
      <c:overlay val="0"/>
      <c:txPr>
        <a:bodyPr/>
        <a:lstStyle/>
        <a:p>
          <a:pPr>
            <a:defRPr lang="ja-JP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600">
          <a:latin typeface="+mn-lt"/>
          <a:ea typeface="+mn-ea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velvetiness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7.2886482939632541E-2"/>
          <c:y val="0.15782407407407409"/>
          <c:w val="0.85935590435432507"/>
          <c:h val="0.73146653543307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Sheet2!$A$4</c:f>
              <c:strCache>
                <c:ptCount val="1"/>
                <c:pt idx="0">
                  <c:v>Smoothness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5A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D01-4468-80EA-B5D143A5991B}"/>
              </c:ext>
            </c:extLst>
          </c:dPt>
          <c:dPt>
            <c:idx val="1"/>
            <c:invertIfNegative val="0"/>
            <c:bubble3D val="0"/>
            <c:spPr>
              <a:solidFill>
                <a:srgbClr val="03AF7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D01-4468-80EA-B5D143A5991B}"/>
              </c:ext>
            </c:extLst>
          </c:dPt>
          <c:dPt>
            <c:idx val="2"/>
            <c:invertIfNegative val="0"/>
            <c:bubble3D val="0"/>
            <c:spPr>
              <a:solidFill>
                <a:srgbClr val="FF4B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D01-4468-80EA-B5D143A5991B}"/>
              </c:ext>
            </c:extLst>
          </c:dPt>
          <c:cat>
            <c:strRef>
              <c:f>Sheet2!$B$3:$D$3</c:f>
              <c:strCache>
                <c:ptCount val="3"/>
                <c:pt idx="0">
                  <c:v>5 °C</c:v>
                </c:pt>
                <c:pt idx="1">
                  <c:v>20 °C</c:v>
                </c:pt>
                <c:pt idx="2">
                  <c:v>40 °C</c:v>
                </c:pt>
              </c:strCache>
            </c:strRef>
          </c:cat>
          <c:val>
            <c:numRef>
              <c:f>Sheet2!$B$4:$D$4</c:f>
              <c:numCache>
                <c:formatCode>General</c:formatCode>
                <c:ptCount val="3"/>
                <c:pt idx="0">
                  <c:v>2.1</c:v>
                </c:pt>
                <c:pt idx="1">
                  <c:v>3.3</c:v>
                </c:pt>
                <c:pt idx="2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D01-4468-80EA-B5D143A599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2696888"/>
        <c:axId val="632697216"/>
      </c:barChart>
      <c:catAx>
        <c:axId val="63269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2697216"/>
        <c:crosses val="autoZero"/>
        <c:auto val="1"/>
        <c:lblAlgn val="ctr"/>
        <c:lblOffset val="100"/>
        <c:noMultiLvlLbl val="0"/>
      </c:catAx>
      <c:valAx>
        <c:axId val="632697216"/>
        <c:scaling>
          <c:orientation val="minMax"/>
          <c:max val="5.5"/>
          <c:min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2696888"/>
        <c:crosses val="autoZero"/>
        <c:crossBetween val="between"/>
        <c:majorUnit val="1"/>
      </c:valAx>
      <c:spPr>
        <a:noFill/>
        <a:ln w="12700">
          <a:solidFill>
            <a:schemeClr val="bg1">
              <a:lumMod val="65000"/>
            </a:schemeClr>
          </a:solidFill>
        </a:ln>
        <a:effectLst/>
      </c:spPr>
    </c:plotArea>
    <c:plotVisOnly val="1"/>
    <c:dispBlanksAs val="gap"/>
    <c:showDLblsOverMax val="0"/>
    <c:extLst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ビール!$C$3</c:f>
              <c:strCache>
                <c:ptCount val="1"/>
                <c:pt idx="0">
                  <c:v>5 %EtOH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6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ビール!$B$4:$B$29</c:f>
              <c:numCache>
                <c:formatCode>General</c:formatCode>
                <c:ptCount val="26"/>
                <c:pt idx="0">
                  <c:v>0.01</c:v>
                </c:pt>
                <c:pt idx="1">
                  <c:v>1.5900000000000001E-2</c:v>
                </c:pt>
                <c:pt idx="2">
                  <c:v>2.52E-2</c:v>
                </c:pt>
                <c:pt idx="3">
                  <c:v>3.9899999999999998E-2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0.159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ビール!$C$4:$C$29</c:f>
              <c:numCache>
                <c:formatCode>General</c:formatCode>
                <c:ptCount val="26"/>
                <c:pt idx="0">
                  <c:v>59.512</c:v>
                </c:pt>
                <c:pt idx="1">
                  <c:v>101.72</c:v>
                </c:pt>
                <c:pt idx="2">
                  <c:v>132.6</c:v>
                </c:pt>
                <c:pt idx="3">
                  <c:v>84.119</c:v>
                </c:pt>
                <c:pt idx="4">
                  <c:v>42.531999999999996</c:v>
                </c:pt>
                <c:pt idx="5">
                  <c:v>20.710999999999999</c:v>
                </c:pt>
                <c:pt idx="6">
                  <c:v>10.029</c:v>
                </c:pt>
                <c:pt idx="7">
                  <c:v>4.3396999999999997</c:v>
                </c:pt>
                <c:pt idx="8">
                  <c:v>2.137</c:v>
                </c:pt>
                <c:pt idx="9">
                  <c:v>1.6955</c:v>
                </c:pt>
                <c:pt idx="10">
                  <c:v>1.2924</c:v>
                </c:pt>
                <c:pt idx="11">
                  <c:v>1.3714</c:v>
                </c:pt>
                <c:pt idx="12">
                  <c:v>1.3126</c:v>
                </c:pt>
                <c:pt idx="13">
                  <c:v>1.4416</c:v>
                </c:pt>
                <c:pt idx="14">
                  <c:v>1.3374999999999999</c:v>
                </c:pt>
                <c:pt idx="15">
                  <c:v>1.3622000000000001</c:v>
                </c:pt>
                <c:pt idx="16">
                  <c:v>1.3732</c:v>
                </c:pt>
                <c:pt idx="17">
                  <c:v>1.3506</c:v>
                </c:pt>
                <c:pt idx="18">
                  <c:v>1.389</c:v>
                </c:pt>
                <c:pt idx="19">
                  <c:v>1.4159999999999999</c:v>
                </c:pt>
                <c:pt idx="20">
                  <c:v>1.4782999999999999</c:v>
                </c:pt>
                <c:pt idx="21">
                  <c:v>1.5755999999999999</c:v>
                </c:pt>
                <c:pt idx="22">
                  <c:v>2.3988</c:v>
                </c:pt>
                <c:pt idx="23">
                  <c:v>2.9413</c:v>
                </c:pt>
                <c:pt idx="24">
                  <c:v>3.6610999999999998</c:v>
                </c:pt>
                <c:pt idx="25">
                  <c:v>4.5815999999999999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E6-41F5-B6F0-650F09C2ACFD}"/>
            </c:ext>
          </c:extLst>
        </c:ser>
        <c:ser>
          <c:idx val="2"/>
          <c:order val="1"/>
          <c:tx>
            <c:strRef>
              <c:f>ビール!$F$3</c:f>
              <c:strCache>
                <c:ptCount val="1"/>
                <c:pt idx="0">
                  <c:v>BeerA(5 %)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circle"/>
            <c:size val="6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ビール!$E$4:$E$29</c:f>
              <c:numCache>
                <c:formatCode>General</c:formatCode>
                <c:ptCount val="26"/>
                <c:pt idx="0">
                  <c:v>9.9900000000000006E-3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ビール!$F$4:$F$29</c:f>
              <c:numCache>
                <c:formatCode>General</c:formatCode>
                <c:ptCount val="26"/>
                <c:pt idx="0">
                  <c:v>2.9630999999999998</c:v>
                </c:pt>
                <c:pt idx="1">
                  <c:v>-5.6718999999999999</c:v>
                </c:pt>
                <c:pt idx="2">
                  <c:v>-6.5648999999999997</c:v>
                </c:pt>
                <c:pt idx="3">
                  <c:v>-0.88085999999999998</c:v>
                </c:pt>
                <c:pt idx="4">
                  <c:v>-0.92834000000000005</c:v>
                </c:pt>
                <c:pt idx="5">
                  <c:v>2.2673999999999999</c:v>
                </c:pt>
                <c:pt idx="6">
                  <c:v>0.98916000000000004</c:v>
                </c:pt>
                <c:pt idx="7">
                  <c:v>2.0074999999999998</c:v>
                </c:pt>
                <c:pt idx="8">
                  <c:v>1.6839999999999999</c:v>
                </c:pt>
                <c:pt idx="9">
                  <c:v>1.4774</c:v>
                </c:pt>
                <c:pt idx="10">
                  <c:v>1.7865</c:v>
                </c:pt>
                <c:pt idx="11">
                  <c:v>1.7725</c:v>
                </c:pt>
                <c:pt idx="12">
                  <c:v>1.6641999999999999</c:v>
                </c:pt>
                <c:pt idx="13">
                  <c:v>1.5623</c:v>
                </c:pt>
                <c:pt idx="14">
                  <c:v>1.5535000000000001</c:v>
                </c:pt>
                <c:pt idx="15">
                  <c:v>1.5798000000000001</c:v>
                </c:pt>
                <c:pt idx="16">
                  <c:v>1.6119000000000001</c:v>
                </c:pt>
                <c:pt idx="17">
                  <c:v>1.6065</c:v>
                </c:pt>
                <c:pt idx="18">
                  <c:v>1.6267</c:v>
                </c:pt>
                <c:pt idx="19">
                  <c:v>1.6886000000000001</c:v>
                </c:pt>
                <c:pt idx="20">
                  <c:v>1.7743</c:v>
                </c:pt>
                <c:pt idx="21">
                  <c:v>1.8228</c:v>
                </c:pt>
                <c:pt idx="22">
                  <c:v>2.4820000000000002</c:v>
                </c:pt>
                <c:pt idx="23">
                  <c:v>3.2462</c:v>
                </c:pt>
                <c:pt idx="24">
                  <c:v>4.2573999999999996</c:v>
                </c:pt>
                <c:pt idx="25">
                  <c:v>5.1054000000000004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E6-41F5-B6F0-650F09C2A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64436416594052"/>
          <c:y val="7.3803326834949487E-2"/>
          <c:w val="0.3903400314817973"/>
          <c:h val="0.20458060105830825"/>
        </c:manualLayout>
      </c:layout>
      <c:overlay val="0"/>
      <c:txPr>
        <a:bodyPr/>
        <a:lstStyle/>
        <a:p>
          <a:pPr>
            <a:defRPr lang="ja-JP" sz="16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  <a:ea typeface="+mn-ea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580111780605924E-2"/>
          <c:y val="4.5569349553151263E-2"/>
          <c:w val="0.88441345097984003"/>
          <c:h val="0.84472979708004525"/>
        </c:manualLayout>
      </c:layout>
      <c:scatterChart>
        <c:scatterStyle val="lineMarker"/>
        <c:varyColors val="0"/>
        <c:ser>
          <c:idx val="0"/>
          <c:order val="0"/>
          <c:tx>
            <c:strRef>
              <c:f>SB!$B$5:$B$6</c:f>
              <c:strCache>
                <c:ptCount val="2"/>
                <c:pt idx="1">
                  <c:v>5 °C</c:v>
                </c:pt>
              </c:strCache>
            </c:strRef>
          </c:tx>
          <c:spPr>
            <a:ln w="38100" cap="rnd">
              <a:solidFill>
                <a:srgbClr val="005AFF"/>
              </a:solidFill>
              <a:round/>
            </a:ln>
            <a:effectLst/>
          </c:spPr>
          <c:marker>
            <c:symbol val="none"/>
          </c:marker>
          <c:xVal>
            <c:numRef>
              <c:f>SB!$A$8:$A$149</c:f>
              <c:numCache>
                <c:formatCode>General</c:formatCode>
                <c:ptCount val="142"/>
                <c:pt idx="0">
                  <c:v>0.20947417959188999</c:v>
                </c:pt>
                <c:pt idx="1">
                  <c:v>0.22714667166862099</c:v>
                </c:pt>
                <c:pt idx="2">
                  <c:v>0.246310120658565</c:v>
                </c:pt>
                <c:pt idx="3">
                  <c:v>0.26709031258597898</c:v>
                </c:pt>
                <c:pt idx="4">
                  <c:v>0.28962364553490699</c:v>
                </c:pt>
                <c:pt idx="5">
                  <c:v>0.31405802494587498</c:v>
                </c:pt>
                <c:pt idx="6">
                  <c:v>0.34055383444518</c:v>
                </c:pt>
                <c:pt idx="7">
                  <c:v>0.36928498857910902</c:v>
                </c:pt>
                <c:pt idx="8">
                  <c:v>0.40044007436311702</c:v>
                </c:pt>
                <c:pt idx="9">
                  <c:v>0.43422358913890002</c:v>
                </c:pt>
                <c:pt idx="10">
                  <c:v>0.47085728286448397</c:v>
                </c:pt>
                <c:pt idx="11">
                  <c:v>0.510581613647903</c:v>
                </c:pt>
                <c:pt idx="12">
                  <c:v>0.553657326078412</c:v>
                </c:pt>
                <c:pt idx="13">
                  <c:v>0.60036716271511803</c:v>
                </c:pt>
                <c:pt idx="14">
                  <c:v>0.65101771996701097</c:v>
                </c:pt>
                <c:pt idx="15">
                  <c:v>0.70594146054613105</c:v>
                </c:pt>
                <c:pt idx="16">
                  <c:v>0.76549889570326302</c:v>
                </c:pt>
                <c:pt idx="17">
                  <c:v>0.83008095157009398</c:v>
                </c:pt>
                <c:pt idx="18">
                  <c:v>0.90011153514009801</c:v>
                </c:pt>
                <c:pt idx="19">
                  <c:v>0.97605031673088705</c:v>
                </c:pt>
                <c:pt idx="20">
                  <c:v>1.0583957471916901</c:v>
                </c:pt>
                <c:pt idx="21">
                  <c:v>1.1476883296604801</c:v>
                </c:pt>
                <c:pt idx="22">
                  <c:v>1.24451416734605</c:v>
                </c:pt>
                <c:pt idx="23">
                  <c:v>1.34950881062214</c:v>
                </c:pt>
                <c:pt idx="24">
                  <c:v>1.4633614286854399</c:v>
                </c:pt>
                <c:pt idx="25">
                  <c:v>1.5868193331595</c:v>
                </c:pt>
                <c:pt idx="26">
                  <c:v>1.7206928833369</c:v>
                </c:pt>
                <c:pt idx="27">
                  <c:v>1.8658608052569401</c:v>
                </c:pt>
                <c:pt idx="28">
                  <c:v>2.0232759595324099</c:v>
                </c:pt>
                <c:pt idx="29">
                  <c:v>2.1939715957847601</c:v>
                </c:pt>
                <c:pt idx="30">
                  <c:v>2.3790681347406402</c:v>
                </c:pt>
                <c:pt idx="31">
                  <c:v>2.5797805225066202</c:v>
                </c:pt>
                <c:pt idx="32">
                  <c:v>2.7974262052944798</c:v>
                </c:pt>
                <c:pt idx="33">
                  <c:v>3.03343377694185</c:v>
                </c:pt>
                <c:pt idx="34">
                  <c:v>3.2893523559893301</c:v>
                </c:pt>
                <c:pt idx="35">
                  <c:v>3.5668617538638099</c:v>
                </c:pt>
                <c:pt idx="36">
                  <c:v>3.86778350091046</c:v>
                </c:pt>
                <c:pt idx="37">
                  <c:v>4.1940928026464599</c:v>
                </c:pt>
                <c:pt idx="38">
                  <c:v>4.5479315047158604</c:v>
                </c:pt>
                <c:pt idx="39">
                  <c:v>4.9316221516452101</c:v>
                </c:pt>
                <c:pt idx="40">
                  <c:v>5.3476832316798903</c:v>
                </c:pt>
                <c:pt idx="41">
                  <c:v>5.7988457077657403</c:v>
                </c:pt>
                <c:pt idx="42">
                  <c:v>6.2880709431830004</c:v>
                </c:pt>
                <c:pt idx="43">
                  <c:v>6.8185701394936098</c:v>
                </c:pt>
                <c:pt idx="44">
                  <c:v>7.3938254143900597</c:v>
                </c:pt>
                <c:pt idx="45">
                  <c:v>8.0176126577969296</c:v>
                </c:pt>
                <c:pt idx="46">
                  <c:v>8.6940263162500298</c:v>
                </c:pt>
                <c:pt idx="47">
                  <c:v>9.4275062682334596</c:v>
                </c:pt>
                <c:pt idx="48">
                  <c:v>10.2228669668803</c:v>
                </c:pt>
                <c:pt idx="49">
                  <c:v>11.085329041326199</c:v>
                </c:pt>
                <c:pt idx="50">
                  <c:v>12.020553564140799</c:v>
                </c:pt>
                <c:pt idx="51">
                  <c:v>13.0346792097648</c:v>
                </c:pt>
                <c:pt idx="52">
                  <c:v>14.134362547855</c:v>
                </c:pt>
                <c:pt idx="53">
                  <c:v>15.326821736014899</c:v>
                </c:pt>
                <c:pt idx="54">
                  <c:v>16.619883898706799</c:v>
                </c:pt>
                <c:pt idx="55">
                  <c:v>18.022036503330099</c:v>
                </c:pt>
                <c:pt idx="56">
                  <c:v>19.542483070692999</c:v>
                </c:pt>
                <c:pt idx="57">
                  <c:v>21.191203585552302</c:v>
                </c:pt>
                <c:pt idx="58">
                  <c:v>22.9790200037462</c:v>
                </c:pt>
                <c:pt idx="59">
                  <c:v>24.917667285900201</c:v>
                </c:pt>
                <c:pt idx="60">
                  <c:v>27.019870423960501</c:v>
                </c:pt>
                <c:pt idx="61">
                  <c:v>29.299427966145799</c:v>
                </c:pt>
                <c:pt idx="62">
                  <c:v>31.771302588560999</c:v>
                </c:pt>
                <c:pt idx="63">
                  <c:v>34.451719307975701</c:v>
                </c:pt>
                <c:pt idx="64">
                  <c:v>37.358271980415701</c:v>
                </c:pt>
                <c:pt idx="65">
                  <c:v>40.5100387846133</c:v>
                </c:pt>
                <c:pt idx="66">
                  <c:v>43.927707448330899</c:v>
                </c:pt>
                <c:pt idx="67">
                  <c:v>47.633711039523199</c:v>
                </c:pt>
                <c:pt idx="68">
                  <c:v>51.652375213653499</c:v>
                </c:pt>
                <c:pt idx="69">
                  <c:v>56.010077883672601</c:v>
                </c:pt>
                <c:pt idx="70">
                  <c:v>60.735422360709201</c:v>
                </c:pt>
                <c:pt idx="71">
                  <c:v>65.859425101942904</c:v>
                </c:pt>
                <c:pt idx="72">
                  <c:v>71.415719298009293</c:v>
                </c:pt>
                <c:pt idx="73">
                  <c:v>77.440775636251104</c:v>
                </c:pt>
                <c:pt idx="74">
                  <c:v>83.974141688878106</c:v>
                </c:pt>
                <c:pt idx="75">
                  <c:v>91.058701497338902</c:v>
                </c:pt>
                <c:pt idx="76">
                  <c:v>98.740957056780104</c:v>
                </c:pt>
                <c:pt idx="77">
                  <c:v>107.071333548214</c:v>
                </c:pt>
                <c:pt idx="78">
                  <c:v>116.104510321898</c:v>
                </c:pt>
                <c:pt idx="79">
                  <c:v>125.899779804438</c:v>
                </c:pt>
                <c:pt idx="80">
                  <c:v>136.52143668544801</c:v>
                </c:pt>
                <c:pt idx="81">
                  <c:v>148.039199938313</c:v>
                </c:pt>
                <c:pt idx="82">
                  <c:v>160.52867044514301</c:v>
                </c:pt>
                <c:pt idx="83">
                  <c:v>174.07182722970299</c:v>
                </c:pt>
                <c:pt idx="84">
                  <c:v>188.75756555550799</c:v>
                </c:pt>
                <c:pt idx="85">
                  <c:v>204.68228042109101</c:v>
                </c:pt>
                <c:pt idx="86">
                  <c:v>221.950499282414</c:v>
                </c:pt>
                <c:pt idx="87">
                  <c:v>240.67556815551799</c:v>
                </c:pt>
                <c:pt idx="88">
                  <c:v>260.98039560287998</c:v>
                </c:pt>
                <c:pt idx="89">
                  <c:v>282.998259486915</c:v>
                </c:pt>
                <c:pt idx="90">
                  <c:v>306.87368178600298</c:v>
                </c:pt>
                <c:pt idx="91">
                  <c:v>332.76337721522498</c:v>
                </c:pt>
                <c:pt idx="92">
                  <c:v>360.83728187841399</c:v>
                </c:pt>
                <c:pt idx="93">
                  <c:v>391.27966870341299</c:v>
                </c:pt>
                <c:pt idx="94">
                  <c:v>424.29035698212601</c:v>
                </c:pt>
                <c:pt idx="95">
                  <c:v>460.08602395458303</c:v>
                </c:pt>
                <c:pt idx="96">
                  <c:v>498.90162704606303</c:v>
                </c:pt>
                <c:pt idx="97">
                  <c:v>540.99194609262702</c:v>
                </c:pt>
                <c:pt idx="98">
                  <c:v>586.63325567800803</c:v>
                </c:pt>
                <c:pt idx="99">
                  <c:v>636.12513855882401</c:v>
                </c:pt>
                <c:pt idx="100">
                  <c:v>689.79245208115196</c:v>
                </c:pt>
                <c:pt idx="101">
                  <c:v>747.98746049575902</c:v>
                </c:pt>
                <c:pt idx="102">
                  <c:v>811.09214716816598</c:v>
                </c:pt>
                <c:pt idx="103">
                  <c:v>879.52072186054397</c:v>
                </c:pt>
                <c:pt idx="104">
                  <c:v>953.72233954289504</c:v>
                </c:pt>
                <c:pt idx="105">
                  <c:v>1034.18404857935</c:v>
                </c:pt>
                <c:pt idx="106">
                  <c:v>1121.43398764109</c:v>
                </c:pt>
                <c:pt idx="107">
                  <c:v>1216.0448523298901</c:v>
                </c:pt>
                <c:pt idx="108">
                  <c:v>1318.6376542667099</c:v>
                </c:pt>
                <c:pt idx="109">
                  <c:v>1429.88579731952</c:v>
                </c:pt>
                <c:pt idx="110">
                  <c:v>1550.51949772589</c:v>
                </c:pt>
                <c:pt idx="111">
                  <c:v>1681.3305771236601</c:v>
                </c:pt>
                <c:pt idx="112">
                  <c:v>1823.17765995016</c:v>
                </c:pt>
                <c:pt idx="113">
                  <c:v>1976.9918093251199</c:v>
                </c:pt>
                <c:pt idx="114">
                  <c:v>2143.78263841026</c:v>
                </c:pt>
                <c:pt idx="115">
                  <c:v>2324.6449373597002</c:v>
                </c:pt>
                <c:pt idx="116">
                  <c:v>2520.7658593594501</c:v>
                </c:pt>
                <c:pt idx="117">
                  <c:v>2733.43271292401</c:v>
                </c:pt>
                <c:pt idx="118">
                  <c:v>2964.0414115977101</c:v>
                </c:pt>
                <c:pt idx="119">
                  <c:v>3214.1056365232798</c:v>
                </c:pt>
                <c:pt idx="120">
                  <c:v>3485.2667720192999</c:v>
                </c:pt>
                <c:pt idx="121">
                  <c:v>3779.3046793824201</c:v>
                </c:pt>
                <c:pt idx="122">
                  <c:v>4098.14937963169</c:v>
                </c:pt>
                <c:pt idx="123">
                  <c:v>4443.8937218790497</c:v>
                </c:pt>
                <c:pt idx="124">
                  <c:v>4818.8071204790504</c:v>
                </c:pt>
                <c:pt idx="125">
                  <c:v>5225.3504511266501</c:v>
                </c:pt>
                <c:pt idx="126">
                  <c:v>5666.19220367865</c:v>
                </c:pt>
                <c:pt idx="127">
                  <c:v>6144.2259977235199</c:v>
                </c:pt>
                <c:pt idx="128">
                  <c:v>6662.5895758693396</c:v>
                </c:pt>
                <c:pt idx="129">
                  <c:v>7224.6853994188596</c:v>
                </c:pt>
                <c:pt idx="130">
                  <c:v>7834.2029816185204</c:v>
                </c:pt>
                <c:pt idx="131">
                  <c:v>8495.1431050737901</c:v>
                </c:pt>
                <c:pt idx="132">
                  <c:v>9211.8440822902103</c:v>
                </c:pt>
                <c:pt idx="133">
                  <c:v>9989.0102317102792</c:v>
                </c:pt>
                <c:pt idx="134">
                  <c:v>10831.742756158999</c:v>
                </c:pt>
                <c:pt idx="135">
                  <c:v>11745.573226379</c:v>
                </c:pt>
                <c:pt idx="136">
                  <c:v>12736.4998894372</c:v>
                </c:pt>
                <c:pt idx="137">
                  <c:v>13811.0270403247</c:v>
                </c:pt>
                <c:pt idx="138">
                  <c:v>14976.20771518</c:v>
                </c:pt>
                <c:pt idx="139">
                  <c:v>16239.689986367999</c:v>
                </c:pt>
                <c:pt idx="140">
                  <c:v>17609.767163286899</c:v>
                </c:pt>
                <c:pt idx="141">
                  <c:v>19095.432228416099</c:v>
                </c:pt>
              </c:numCache>
            </c:numRef>
          </c:xVal>
          <c:yVal>
            <c:numRef>
              <c:f>SB!$B$7:$B$148</c:f>
              <c:numCache>
                <c:formatCode>General</c:formatCode>
                <c:ptCount val="1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0.218193224559249</c:v>
                </c:pt>
                <c:pt idx="26">
                  <c:v>0.390076714674161</c:v>
                </c:pt>
                <c:pt idx="27">
                  <c:v>0.54586005301283602</c:v>
                </c:pt>
                <c:pt idx="28">
                  <c:v>0.68431784628078796</c:v>
                </c:pt>
                <c:pt idx="29">
                  <c:v>0.80450770520339099</c:v>
                </c:pt>
                <c:pt idx="30">
                  <c:v>0.90569185226912396</c:v>
                </c:pt>
                <c:pt idx="31">
                  <c:v>0.98730156563051397</c:v>
                </c:pt>
                <c:pt idx="32">
                  <c:v>1.0489475909297501</c:v>
                </c:pt>
                <c:pt idx="33">
                  <c:v>1.0904723049762299</c:v>
                </c:pt>
                <c:pt idx="34">
                  <c:v>1.1120329375031299</c:v>
                </c:pt>
                <c:pt idx="35">
                  <c:v>1.11420011003007</c:v>
                </c:pt>
                <c:pt idx="36">
                  <c:v>1.09805276354985</c:v>
                </c:pt>
                <c:pt idx="37">
                  <c:v>1.06524957281331</c:v>
                </c:pt>
                <c:pt idx="38">
                  <c:v>1.01805844437889</c:v>
                </c:pt>
                <c:pt idx="39">
                  <c:v>0.95932974010654404</c:v>
                </c:pt>
                <c:pt idx="40">
                  <c:v>0.89240522026186597</c:v>
                </c:pt>
                <c:pt idx="41">
                  <c:v>0.82096274474395203</c:v>
                </c:pt>
                <c:pt idx="42">
                  <c:v>0.74880554780956199</c:v>
                </c:pt>
                <c:pt idx="43">
                  <c:v>0.67961325007597295</c:v>
                </c:pt>
                <c:pt idx="44">
                  <c:v>0.61667852515880195</c:v>
                </c:pt>
                <c:pt idx="45">
                  <c:v>0.56265750626226496</c:v>
                </c:pt>
                <c:pt idx="46">
                  <c:v>0.51936290712197097</c:v>
                </c:pt>
                <c:pt idx="47">
                  <c:v>0.48762610892203501</c:v>
                </c:pt>
                <c:pt idx="48">
                  <c:v>0.46724819410922203</c:v>
                </c:pt>
                <c:pt idx="49">
                  <c:v>0.45705058920459002</c:v>
                </c:pt>
                <c:pt idx="50">
                  <c:v>0.45502458111248201</c:v>
                </c:pt>
                <c:pt idx="51">
                  <c:v>0.45856691425985602</c:v>
                </c:pt>
                <c:pt idx="52">
                  <c:v>0.46477769335452701</c:v>
                </c:pt>
                <c:pt idx="53">
                  <c:v>0.47078868121485501</c:v>
                </c:pt>
                <c:pt idx="54">
                  <c:v>0.47408622793115801</c:v>
                </c:pt>
                <c:pt idx="55">
                  <c:v>0.47279422802483501</c:v>
                </c:pt>
                <c:pt idx="56">
                  <c:v>0.465888482171394</c:v>
                </c:pt>
                <c:pt idx="57">
                  <c:v>0.45332353432809802</c:v>
                </c:pt>
                <c:pt idx="58">
                  <c:v>0.436064703486157</c:v>
                </c:pt>
                <c:pt idx="59">
                  <c:v>0.41602962711235603</c:v>
                </c:pt>
                <c:pt idx="60">
                  <c:v>0.395953361548606</c:v>
                </c:pt>
                <c:pt idx="61">
                  <c:v>0.379197637797628</c:v>
                </c:pt>
                <c:pt idx="62">
                  <c:v>0.369527623929786</c:v>
                </c:pt>
                <c:pt idx="63">
                  <c:v>0.37087856586482598</c:v>
                </c:pt>
                <c:pt idx="64">
                  <c:v>0.38713063495606398</c:v>
                </c:pt>
                <c:pt idx="65">
                  <c:v>0.42190431745132001</c:v>
                </c:pt>
                <c:pt idx="66">
                  <c:v>0.47838209843875401</c:v>
                </c:pt>
                <c:pt idx="67">
                  <c:v>0.55915639380924398</c:v>
                </c:pt>
                <c:pt idx="68">
                  <c:v>0.66609979620461501</c:v>
                </c:pt>
                <c:pt idx="69">
                  <c:v>0.80025238110556995</c:v>
                </c:pt>
                <c:pt idx="70">
                  <c:v>0.96172211612008096</c:v>
                </c:pt>
                <c:pt idx="71">
                  <c:v>1.1495977776862401</c:v>
                </c:pt>
                <c:pt idx="72">
                  <c:v>1.36187820006343</c:v>
                </c:pt>
                <c:pt idx="73">
                  <c:v>1.59542595164808</c:v>
                </c:pt>
                <c:pt idx="74">
                  <c:v>1.84595651030575</c:v>
                </c:pt>
                <c:pt idx="75">
                  <c:v>2.10807485026913</c:v>
                </c:pt>
                <c:pt idx="76">
                  <c:v>2.3753696696315201</c:v>
                </c:pt>
                <c:pt idx="77">
                  <c:v>2.6405714044227802</c:v>
                </c:pt>
                <c:pt idx="78">
                  <c:v>2.8957742951451699</c:v>
                </c:pt>
                <c:pt idx="79">
                  <c:v>3.1327160497244102</c:v>
                </c:pt>
                <c:pt idx="80">
                  <c:v>3.34310219256129</c:v>
                </c:pt>
                <c:pt idx="81">
                  <c:v>3.5189570280578999</c:v>
                </c:pt>
                <c:pt idx="82">
                  <c:v>3.6529799987592799</c:v>
                </c:pt>
                <c:pt idx="83">
                  <c:v>3.7388853580078401</c:v>
                </c:pt>
                <c:pt idx="84">
                  <c:v>3.7717043234950101</c:v>
                </c:pt>
                <c:pt idx="85">
                  <c:v>3.7480317154602201</c:v>
                </c:pt>
                <c:pt idx="86">
                  <c:v>3.6662028710060701</c:v>
                </c:pt>
                <c:pt idx="87">
                  <c:v>3.5263908169955598</c:v>
                </c:pt>
                <c:pt idx="88">
                  <c:v>3.3306179699262</c:v>
                </c:pt>
                <c:pt idx="89">
                  <c:v>3.0826809633170802</c:v>
                </c:pt>
                <c:pt idx="90">
                  <c:v>2.7879916889428702</c:v>
                </c:pt>
                <c:pt idx="91">
                  <c:v>2.4533423645173298</c:v>
                </c:pt>
                <c:pt idx="92">
                  <c:v>2.0866073031004002</c:v>
                </c:pt>
                <c:pt idx="93">
                  <c:v>1.6963986774489099</c:v>
                </c:pt>
                <c:pt idx="94">
                  <c:v>1.29169732766954</c:v>
                </c:pt>
                <c:pt idx="95">
                  <c:v>0.88148185399680701</c:v>
                </c:pt>
                <c:pt idx="96">
                  <c:v>0.47437930529701999</c:v>
                </c:pt>
                <c:pt idx="97">
                  <c:v>7.8358485922114196E-2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0.102888640956475</c:v>
                </c:pt>
                <c:pt idx="129">
                  <c:v>0.24277868207877601</c:v>
                </c:pt>
                <c:pt idx="130">
                  <c:v>0.362098395872475</c:v>
                </c:pt>
                <c:pt idx="131">
                  <c:v>0.45662061895188799</c:v>
                </c:pt>
                <c:pt idx="132">
                  <c:v>0.52217902564520402</c:v>
                </c:pt>
                <c:pt idx="133">
                  <c:v>0.55476975296891495</c:v>
                </c:pt>
                <c:pt idx="134">
                  <c:v>0.55065712930138999</c:v>
                </c:pt>
                <c:pt idx="135">
                  <c:v>0.50648076382191798</c:v>
                </c:pt>
                <c:pt idx="136">
                  <c:v>0.41936034366508801</c:v>
                </c:pt>
                <c:pt idx="137">
                  <c:v>0.28699387732826298</c:v>
                </c:pt>
                <c:pt idx="138">
                  <c:v>0.10774519622135301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A0-4773-B466-6D24CB327AE8}"/>
            </c:ext>
          </c:extLst>
        </c:ser>
        <c:ser>
          <c:idx val="1"/>
          <c:order val="1"/>
          <c:tx>
            <c:strRef>
              <c:f>SB!$C$5:$C$6</c:f>
              <c:strCache>
                <c:ptCount val="2"/>
                <c:pt idx="1">
                  <c:v>20 °C</c:v>
                </c:pt>
              </c:strCache>
            </c:strRef>
          </c:tx>
          <c:spPr>
            <a:ln w="38100" cap="rnd">
              <a:solidFill>
                <a:srgbClr val="03AF7A"/>
              </a:solidFill>
              <a:round/>
            </a:ln>
            <a:effectLst/>
          </c:spPr>
          <c:marker>
            <c:symbol val="none"/>
          </c:marker>
          <c:xVal>
            <c:numRef>
              <c:f>SB!$A$8:$A$149</c:f>
              <c:numCache>
                <c:formatCode>General</c:formatCode>
                <c:ptCount val="142"/>
                <c:pt idx="0">
                  <c:v>0.20947417959188999</c:v>
                </c:pt>
                <c:pt idx="1">
                  <c:v>0.22714667166862099</c:v>
                </c:pt>
                <c:pt idx="2">
                  <c:v>0.246310120658565</c:v>
                </c:pt>
                <c:pt idx="3">
                  <c:v>0.26709031258597898</c:v>
                </c:pt>
                <c:pt idx="4">
                  <c:v>0.28962364553490699</c:v>
                </c:pt>
                <c:pt idx="5">
                  <c:v>0.31405802494587498</c:v>
                </c:pt>
                <c:pt idx="6">
                  <c:v>0.34055383444518</c:v>
                </c:pt>
                <c:pt idx="7">
                  <c:v>0.36928498857910902</c:v>
                </c:pt>
                <c:pt idx="8">
                  <c:v>0.40044007436311702</c:v>
                </c:pt>
                <c:pt idx="9">
                  <c:v>0.43422358913890002</c:v>
                </c:pt>
                <c:pt idx="10">
                  <c:v>0.47085728286448397</c:v>
                </c:pt>
                <c:pt idx="11">
                  <c:v>0.510581613647903</c:v>
                </c:pt>
                <c:pt idx="12">
                  <c:v>0.553657326078412</c:v>
                </c:pt>
                <c:pt idx="13">
                  <c:v>0.60036716271511803</c:v>
                </c:pt>
                <c:pt idx="14">
                  <c:v>0.65101771996701097</c:v>
                </c:pt>
                <c:pt idx="15">
                  <c:v>0.70594146054613105</c:v>
                </c:pt>
                <c:pt idx="16">
                  <c:v>0.76549889570326302</c:v>
                </c:pt>
                <c:pt idx="17">
                  <c:v>0.83008095157009398</c:v>
                </c:pt>
                <c:pt idx="18">
                  <c:v>0.90011153514009801</c:v>
                </c:pt>
                <c:pt idx="19">
                  <c:v>0.97605031673088705</c:v>
                </c:pt>
                <c:pt idx="20">
                  <c:v>1.0583957471916901</c:v>
                </c:pt>
                <c:pt idx="21">
                  <c:v>1.1476883296604801</c:v>
                </c:pt>
                <c:pt idx="22">
                  <c:v>1.24451416734605</c:v>
                </c:pt>
                <c:pt idx="23">
                  <c:v>1.34950881062214</c:v>
                </c:pt>
                <c:pt idx="24">
                  <c:v>1.4633614286854399</c:v>
                </c:pt>
                <c:pt idx="25">
                  <c:v>1.5868193331595</c:v>
                </c:pt>
                <c:pt idx="26">
                  <c:v>1.7206928833369</c:v>
                </c:pt>
                <c:pt idx="27">
                  <c:v>1.8658608052569401</c:v>
                </c:pt>
                <c:pt idx="28">
                  <c:v>2.0232759595324099</c:v>
                </c:pt>
                <c:pt idx="29">
                  <c:v>2.1939715957847601</c:v>
                </c:pt>
                <c:pt idx="30">
                  <c:v>2.3790681347406402</c:v>
                </c:pt>
                <c:pt idx="31">
                  <c:v>2.5797805225066202</c:v>
                </c:pt>
                <c:pt idx="32">
                  <c:v>2.7974262052944798</c:v>
                </c:pt>
                <c:pt idx="33">
                  <c:v>3.03343377694185</c:v>
                </c:pt>
                <c:pt idx="34">
                  <c:v>3.2893523559893301</c:v>
                </c:pt>
                <c:pt idx="35">
                  <c:v>3.5668617538638099</c:v>
                </c:pt>
                <c:pt idx="36">
                  <c:v>3.86778350091046</c:v>
                </c:pt>
                <c:pt idx="37">
                  <c:v>4.1940928026464599</c:v>
                </c:pt>
                <c:pt idx="38">
                  <c:v>4.5479315047158604</c:v>
                </c:pt>
                <c:pt idx="39">
                  <c:v>4.9316221516452101</c:v>
                </c:pt>
                <c:pt idx="40">
                  <c:v>5.3476832316798903</c:v>
                </c:pt>
                <c:pt idx="41">
                  <c:v>5.7988457077657403</c:v>
                </c:pt>
                <c:pt idx="42">
                  <c:v>6.2880709431830004</c:v>
                </c:pt>
                <c:pt idx="43">
                  <c:v>6.8185701394936098</c:v>
                </c:pt>
                <c:pt idx="44">
                  <c:v>7.3938254143900597</c:v>
                </c:pt>
                <c:pt idx="45">
                  <c:v>8.0176126577969296</c:v>
                </c:pt>
                <c:pt idx="46">
                  <c:v>8.6940263162500298</c:v>
                </c:pt>
                <c:pt idx="47">
                  <c:v>9.4275062682334596</c:v>
                </c:pt>
                <c:pt idx="48">
                  <c:v>10.2228669668803</c:v>
                </c:pt>
                <c:pt idx="49">
                  <c:v>11.085329041326199</c:v>
                </c:pt>
                <c:pt idx="50">
                  <c:v>12.020553564140799</c:v>
                </c:pt>
                <c:pt idx="51">
                  <c:v>13.0346792097648</c:v>
                </c:pt>
                <c:pt idx="52">
                  <c:v>14.134362547855</c:v>
                </c:pt>
                <c:pt idx="53">
                  <c:v>15.326821736014899</c:v>
                </c:pt>
                <c:pt idx="54">
                  <c:v>16.619883898706799</c:v>
                </c:pt>
                <c:pt idx="55">
                  <c:v>18.022036503330099</c:v>
                </c:pt>
                <c:pt idx="56">
                  <c:v>19.542483070692999</c:v>
                </c:pt>
                <c:pt idx="57">
                  <c:v>21.191203585552302</c:v>
                </c:pt>
                <c:pt idx="58">
                  <c:v>22.9790200037462</c:v>
                </c:pt>
                <c:pt idx="59">
                  <c:v>24.917667285900201</c:v>
                </c:pt>
                <c:pt idx="60">
                  <c:v>27.019870423960501</c:v>
                </c:pt>
                <c:pt idx="61">
                  <c:v>29.299427966145799</c:v>
                </c:pt>
                <c:pt idx="62">
                  <c:v>31.771302588560999</c:v>
                </c:pt>
                <c:pt idx="63">
                  <c:v>34.451719307975701</c:v>
                </c:pt>
                <c:pt idx="64">
                  <c:v>37.358271980415701</c:v>
                </c:pt>
                <c:pt idx="65">
                  <c:v>40.5100387846133</c:v>
                </c:pt>
                <c:pt idx="66">
                  <c:v>43.927707448330899</c:v>
                </c:pt>
                <c:pt idx="67">
                  <c:v>47.633711039523199</c:v>
                </c:pt>
                <c:pt idx="68">
                  <c:v>51.652375213653499</c:v>
                </c:pt>
                <c:pt idx="69">
                  <c:v>56.010077883672601</c:v>
                </c:pt>
                <c:pt idx="70">
                  <c:v>60.735422360709201</c:v>
                </c:pt>
                <c:pt idx="71">
                  <c:v>65.859425101942904</c:v>
                </c:pt>
                <c:pt idx="72">
                  <c:v>71.415719298009293</c:v>
                </c:pt>
                <c:pt idx="73">
                  <c:v>77.440775636251104</c:v>
                </c:pt>
                <c:pt idx="74">
                  <c:v>83.974141688878106</c:v>
                </c:pt>
                <c:pt idx="75">
                  <c:v>91.058701497338902</c:v>
                </c:pt>
                <c:pt idx="76">
                  <c:v>98.740957056780104</c:v>
                </c:pt>
                <c:pt idx="77">
                  <c:v>107.071333548214</c:v>
                </c:pt>
                <c:pt idx="78">
                  <c:v>116.104510321898</c:v>
                </c:pt>
                <c:pt idx="79">
                  <c:v>125.899779804438</c:v>
                </c:pt>
                <c:pt idx="80">
                  <c:v>136.52143668544801</c:v>
                </c:pt>
                <c:pt idx="81">
                  <c:v>148.039199938313</c:v>
                </c:pt>
                <c:pt idx="82">
                  <c:v>160.52867044514301</c:v>
                </c:pt>
                <c:pt idx="83">
                  <c:v>174.07182722970299</c:v>
                </c:pt>
                <c:pt idx="84">
                  <c:v>188.75756555550799</c:v>
                </c:pt>
                <c:pt idx="85">
                  <c:v>204.68228042109101</c:v>
                </c:pt>
                <c:pt idx="86">
                  <c:v>221.950499282414</c:v>
                </c:pt>
                <c:pt idx="87">
                  <c:v>240.67556815551799</c:v>
                </c:pt>
                <c:pt idx="88">
                  <c:v>260.98039560287998</c:v>
                </c:pt>
                <c:pt idx="89">
                  <c:v>282.998259486915</c:v>
                </c:pt>
                <c:pt idx="90">
                  <c:v>306.87368178600298</c:v>
                </c:pt>
                <c:pt idx="91">
                  <c:v>332.76337721522498</c:v>
                </c:pt>
                <c:pt idx="92">
                  <c:v>360.83728187841399</c:v>
                </c:pt>
                <c:pt idx="93">
                  <c:v>391.27966870341299</c:v>
                </c:pt>
                <c:pt idx="94">
                  <c:v>424.29035698212601</c:v>
                </c:pt>
                <c:pt idx="95">
                  <c:v>460.08602395458303</c:v>
                </c:pt>
                <c:pt idx="96">
                  <c:v>498.90162704606303</c:v>
                </c:pt>
                <c:pt idx="97">
                  <c:v>540.99194609262702</c:v>
                </c:pt>
                <c:pt idx="98">
                  <c:v>586.63325567800803</c:v>
                </c:pt>
                <c:pt idx="99">
                  <c:v>636.12513855882401</c:v>
                </c:pt>
                <c:pt idx="100">
                  <c:v>689.79245208115196</c:v>
                </c:pt>
                <c:pt idx="101">
                  <c:v>747.98746049575902</c:v>
                </c:pt>
                <c:pt idx="102">
                  <c:v>811.09214716816598</c:v>
                </c:pt>
                <c:pt idx="103">
                  <c:v>879.52072186054397</c:v>
                </c:pt>
                <c:pt idx="104">
                  <c:v>953.72233954289504</c:v>
                </c:pt>
                <c:pt idx="105">
                  <c:v>1034.18404857935</c:v>
                </c:pt>
                <c:pt idx="106">
                  <c:v>1121.43398764109</c:v>
                </c:pt>
                <c:pt idx="107">
                  <c:v>1216.0448523298901</c:v>
                </c:pt>
                <c:pt idx="108">
                  <c:v>1318.6376542667099</c:v>
                </c:pt>
                <c:pt idx="109">
                  <c:v>1429.88579731952</c:v>
                </c:pt>
                <c:pt idx="110">
                  <c:v>1550.51949772589</c:v>
                </c:pt>
                <c:pt idx="111">
                  <c:v>1681.3305771236601</c:v>
                </c:pt>
                <c:pt idx="112">
                  <c:v>1823.17765995016</c:v>
                </c:pt>
                <c:pt idx="113">
                  <c:v>1976.9918093251199</c:v>
                </c:pt>
                <c:pt idx="114">
                  <c:v>2143.78263841026</c:v>
                </c:pt>
                <c:pt idx="115">
                  <c:v>2324.6449373597002</c:v>
                </c:pt>
                <c:pt idx="116">
                  <c:v>2520.7658593594501</c:v>
                </c:pt>
                <c:pt idx="117">
                  <c:v>2733.43271292401</c:v>
                </c:pt>
                <c:pt idx="118">
                  <c:v>2964.0414115977101</c:v>
                </c:pt>
                <c:pt idx="119">
                  <c:v>3214.1056365232798</c:v>
                </c:pt>
                <c:pt idx="120">
                  <c:v>3485.2667720192999</c:v>
                </c:pt>
                <c:pt idx="121">
                  <c:v>3779.3046793824201</c:v>
                </c:pt>
                <c:pt idx="122">
                  <c:v>4098.14937963169</c:v>
                </c:pt>
                <c:pt idx="123">
                  <c:v>4443.8937218790497</c:v>
                </c:pt>
                <c:pt idx="124">
                  <c:v>4818.8071204790504</c:v>
                </c:pt>
                <c:pt idx="125">
                  <c:v>5225.3504511266501</c:v>
                </c:pt>
                <c:pt idx="126">
                  <c:v>5666.19220367865</c:v>
                </c:pt>
                <c:pt idx="127">
                  <c:v>6144.2259977235199</c:v>
                </c:pt>
                <c:pt idx="128">
                  <c:v>6662.5895758693396</c:v>
                </c:pt>
                <c:pt idx="129">
                  <c:v>7224.6853994188596</c:v>
                </c:pt>
                <c:pt idx="130">
                  <c:v>7834.2029816185204</c:v>
                </c:pt>
                <c:pt idx="131">
                  <c:v>8495.1431050737901</c:v>
                </c:pt>
                <c:pt idx="132">
                  <c:v>9211.8440822902103</c:v>
                </c:pt>
                <c:pt idx="133">
                  <c:v>9989.0102317102792</c:v>
                </c:pt>
                <c:pt idx="134">
                  <c:v>10831.742756158999</c:v>
                </c:pt>
                <c:pt idx="135">
                  <c:v>11745.573226379</c:v>
                </c:pt>
                <c:pt idx="136">
                  <c:v>12736.4998894372</c:v>
                </c:pt>
                <c:pt idx="137">
                  <c:v>13811.0270403247</c:v>
                </c:pt>
                <c:pt idx="138">
                  <c:v>14976.20771518</c:v>
                </c:pt>
                <c:pt idx="139">
                  <c:v>16239.689986367999</c:v>
                </c:pt>
                <c:pt idx="140">
                  <c:v>17609.767163286899</c:v>
                </c:pt>
                <c:pt idx="141">
                  <c:v>19095.432228416099</c:v>
                </c:pt>
              </c:numCache>
            </c:numRef>
          </c:xVal>
          <c:yVal>
            <c:numRef>
              <c:f>SB!$C$7:$C$148</c:f>
              <c:numCache>
                <c:formatCode>General</c:formatCode>
                <c:ptCount val="1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0.19304622187707501</c:v>
                </c:pt>
                <c:pt idx="27">
                  <c:v>0.27100473084570997</c:v>
                </c:pt>
                <c:pt idx="28">
                  <c:v>0.347470592751837</c:v>
                </c:pt>
                <c:pt idx="29">
                  <c:v>0.42210146890511702</c:v>
                </c:pt>
                <c:pt idx="30">
                  <c:v>0.49380080360984402</c:v>
                </c:pt>
                <c:pt idx="31">
                  <c:v>0.56088313843097604</c:v>
                </c:pt>
                <c:pt idx="32">
                  <c:v>0.62125430167199303</c:v>
                </c:pt>
                <c:pt idx="33">
                  <c:v>0.67259690306456399</c:v>
                </c:pt>
                <c:pt idx="34">
                  <c:v>0.71255645923391697</c:v>
                </c:pt>
                <c:pt idx="35">
                  <c:v>0.73892624214398805</c:v>
                </c:pt>
                <c:pt idx="36">
                  <c:v>0.74982916025027102</c:v>
                </c:pt>
                <c:pt idx="37">
                  <c:v>0.74389310211374404</c:v>
                </c:pt>
                <c:pt idx="38">
                  <c:v>0.72041322797955198</c:v>
                </c:pt>
                <c:pt idx="39">
                  <c:v>0.67949186505947101</c:v>
                </c:pt>
                <c:pt idx="40">
                  <c:v>0.62214487002122898</c:v>
                </c:pt>
                <c:pt idx="41">
                  <c:v>0.55036301032550905</c:v>
                </c:pt>
                <c:pt idx="42">
                  <c:v>0.46711805439538401</c:v>
                </c:pt>
                <c:pt idx="43">
                  <c:v>0.37630553327212801</c:v>
                </c:pt>
                <c:pt idx="44">
                  <c:v>0.28261918697426502</c:v>
                </c:pt>
                <c:pt idx="45">
                  <c:v>0.191355717231945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0.24033723537165799</c:v>
                </c:pt>
                <c:pt idx="55">
                  <c:v>0.36378882865434398</c:v>
                </c:pt>
                <c:pt idx="56">
                  <c:v>0.49502216467205601</c:v>
                </c:pt>
                <c:pt idx="57">
                  <c:v>0.62412237564356798</c:v>
                </c:pt>
                <c:pt idx="58">
                  <c:v>0.74021159539061998</c:v>
                </c:pt>
                <c:pt idx="59">
                  <c:v>0.83218981459997199</c:v>
                </c:pt>
                <c:pt idx="60">
                  <c:v>0.88959189583753995</c:v>
                </c:pt>
                <c:pt idx="61">
                  <c:v>0.90350003648486699</c:v>
                </c:pt>
                <c:pt idx="62">
                  <c:v>0.86743715542463995</c:v>
                </c:pt>
                <c:pt idx="63">
                  <c:v>0.77815987849847401</c:v>
                </c:pt>
                <c:pt idx="64">
                  <c:v>0.63627162961858796</c:v>
                </c:pt>
                <c:pt idx="65">
                  <c:v>0.44658707253610602</c:v>
                </c:pt>
                <c:pt idx="66">
                  <c:v>0.21819769902754199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0.45679426994974398</c:v>
                </c:pt>
                <c:pt idx="79">
                  <c:v>1.0484704286814499</c:v>
                </c:pt>
                <c:pt idx="80">
                  <c:v>1.6995163347681601</c:v>
                </c:pt>
                <c:pt idx="81">
                  <c:v>2.3842283022727599</c:v>
                </c:pt>
                <c:pt idx="82">
                  <c:v>3.0739039903110301</c:v>
                </c:pt>
                <c:pt idx="83">
                  <c:v>3.7383425101931702</c:v>
                </c:pt>
                <c:pt idx="84">
                  <c:v>4.3474587570935199</c:v>
                </c:pt>
                <c:pt idx="85">
                  <c:v>4.8729103722143003</c:v>
                </c:pt>
                <c:pt idx="86">
                  <c:v>5.2896318919542198</c:v>
                </c:pt>
                <c:pt idx="87">
                  <c:v>5.5771741517401399</c:v>
                </c:pt>
                <c:pt idx="88">
                  <c:v>5.7207590317766099</c:v>
                </c:pt>
                <c:pt idx="89">
                  <c:v>5.7119805569001301</c:v>
                </c:pt>
                <c:pt idx="90">
                  <c:v>5.5491121579526501</c:v>
                </c:pt>
                <c:pt idx="91">
                  <c:v>5.2370137317812597</c:v>
                </c:pt>
                <c:pt idx="92">
                  <c:v>4.7866666059129299</c:v>
                </c:pt>
                <c:pt idx="93">
                  <c:v>4.2143945741304396</c:v>
                </c:pt>
                <c:pt idx="94">
                  <c:v>3.5408504198322399</c:v>
                </c:pt>
                <c:pt idx="95">
                  <c:v>2.7898572379411899</c:v>
                </c:pt>
                <c:pt idx="96">
                  <c:v>1.9871923410579799</c:v>
                </c:pt>
                <c:pt idx="97">
                  <c:v>1.1593908402059301</c:v>
                </c:pt>
                <c:pt idx="98">
                  <c:v>0.33262981927360102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0.34993862172914603</c:v>
                </c:pt>
                <c:pt idx="120">
                  <c:v>0.71716861715586699</c:v>
                </c:pt>
                <c:pt idx="121">
                  <c:v>1.0149187120447101</c:v>
                </c:pt>
                <c:pt idx="122">
                  <c:v>1.2249733499417299</c:v>
                </c:pt>
                <c:pt idx="123">
                  <c:v>1.32757590458999</c:v>
                </c:pt>
                <c:pt idx="124">
                  <c:v>1.30121248130707</c:v>
                </c:pt>
                <c:pt idx="125">
                  <c:v>1.1224779582929201</c:v>
                </c:pt>
                <c:pt idx="126">
                  <c:v>0.76605246660314297</c:v>
                </c:pt>
                <c:pt idx="127">
                  <c:v>0.204811590473476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A0-4773-B466-6D24CB327AE8}"/>
            </c:ext>
          </c:extLst>
        </c:ser>
        <c:ser>
          <c:idx val="2"/>
          <c:order val="2"/>
          <c:tx>
            <c:strRef>
              <c:f>SB!$D$5:$D$6</c:f>
              <c:strCache>
                <c:ptCount val="2"/>
                <c:pt idx="1">
                  <c:v>40 °C</c:v>
                </c:pt>
              </c:strCache>
            </c:strRef>
          </c:tx>
          <c:spPr>
            <a:ln w="38100" cap="rnd">
              <a:solidFill>
                <a:srgbClr val="FF4B00"/>
              </a:solidFill>
              <a:round/>
            </a:ln>
            <a:effectLst/>
          </c:spPr>
          <c:marker>
            <c:symbol val="none"/>
          </c:marker>
          <c:xVal>
            <c:numRef>
              <c:f>SB!$A$8:$A$149</c:f>
              <c:numCache>
                <c:formatCode>General</c:formatCode>
                <c:ptCount val="142"/>
                <c:pt idx="0">
                  <c:v>0.20947417959188999</c:v>
                </c:pt>
                <c:pt idx="1">
                  <c:v>0.22714667166862099</c:v>
                </c:pt>
                <c:pt idx="2">
                  <c:v>0.246310120658565</c:v>
                </c:pt>
                <c:pt idx="3">
                  <c:v>0.26709031258597898</c:v>
                </c:pt>
                <c:pt idx="4">
                  <c:v>0.28962364553490699</c:v>
                </c:pt>
                <c:pt idx="5">
                  <c:v>0.31405802494587498</c:v>
                </c:pt>
                <c:pt idx="6">
                  <c:v>0.34055383444518</c:v>
                </c:pt>
                <c:pt idx="7">
                  <c:v>0.36928498857910902</c:v>
                </c:pt>
                <c:pt idx="8">
                  <c:v>0.40044007436311702</c:v>
                </c:pt>
                <c:pt idx="9">
                  <c:v>0.43422358913890002</c:v>
                </c:pt>
                <c:pt idx="10">
                  <c:v>0.47085728286448397</c:v>
                </c:pt>
                <c:pt idx="11">
                  <c:v>0.510581613647903</c:v>
                </c:pt>
                <c:pt idx="12">
                  <c:v>0.553657326078412</c:v>
                </c:pt>
                <c:pt idx="13">
                  <c:v>0.60036716271511803</c:v>
                </c:pt>
                <c:pt idx="14">
                  <c:v>0.65101771996701097</c:v>
                </c:pt>
                <c:pt idx="15">
                  <c:v>0.70594146054613105</c:v>
                </c:pt>
                <c:pt idx="16">
                  <c:v>0.76549889570326302</c:v>
                </c:pt>
                <c:pt idx="17">
                  <c:v>0.83008095157009398</c:v>
                </c:pt>
                <c:pt idx="18">
                  <c:v>0.90011153514009801</c:v>
                </c:pt>
                <c:pt idx="19">
                  <c:v>0.97605031673088705</c:v>
                </c:pt>
                <c:pt idx="20">
                  <c:v>1.0583957471916901</c:v>
                </c:pt>
                <c:pt idx="21">
                  <c:v>1.1476883296604801</c:v>
                </c:pt>
                <c:pt idx="22">
                  <c:v>1.24451416734605</c:v>
                </c:pt>
                <c:pt idx="23">
                  <c:v>1.34950881062214</c:v>
                </c:pt>
                <c:pt idx="24">
                  <c:v>1.4633614286854399</c:v>
                </c:pt>
                <c:pt idx="25">
                  <c:v>1.5868193331595</c:v>
                </c:pt>
                <c:pt idx="26">
                  <c:v>1.7206928833369</c:v>
                </c:pt>
                <c:pt idx="27">
                  <c:v>1.8658608052569401</c:v>
                </c:pt>
                <c:pt idx="28">
                  <c:v>2.0232759595324099</c:v>
                </c:pt>
                <c:pt idx="29">
                  <c:v>2.1939715957847601</c:v>
                </c:pt>
                <c:pt idx="30">
                  <c:v>2.3790681347406402</c:v>
                </c:pt>
                <c:pt idx="31">
                  <c:v>2.5797805225066202</c:v>
                </c:pt>
                <c:pt idx="32">
                  <c:v>2.7974262052944798</c:v>
                </c:pt>
                <c:pt idx="33">
                  <c:v>3.03343377694185</c:v>
                </c:pt>
                <c:pt idx="34">
                  <c:v>3.2893523559893301</c:v>
                </c:pt>
                <c:pt idx="35">
                  <c:v>3.5668617538638099</c:v>
                </c:pt>
                <c:pt idx="36">
                  <c:v>3.86778350091046</c:v>
                </c:pt>
                <c:pt idx="37">
                  <c:v>4.1940928026464599</c:v>
                </c:pt>
                <c:pt idx="38">
                  <c:v>4.5479315047158604</c:v>
                </c:pt>
                <c:pt idx="39">
                  <c:v>4.9316221516452101</c:v>
                </c:pt>
                <c:pt idx="40">
                  <c:v>5.3476832316798903</c:v>
                </c:pt>
                <c:pt idx="41">
                  <c:v>5.7988457077657403</c:v>
                </c:pt>
                <c:pt idx="42">
                  <c:v>6.2880709431830004</c:v>
                </c:pt>
                <c:pt idx="43">
                  <c:v>6.8185701394936098</c:v>
                </c:pt>
                <c:pt idx="44">
                  <c:v>7.3938254143900597</c:v>
                </c:pt>
                <c:pt idx="45">
                  <c:v>8.0176126577969296</c:v>
                </c:pt>
                <c:pt idx="46">
                  <c:v>8.6940263162500298</c:v>
                </c:pt>
                <c:pt idx="47">
                  <c:v>9.4275062682334596</c:v>
                </c:pt>
                <c:pt idx="48">
                  <c:v>10.2228669668803</c:v>
                </c:pt>
                <c:pt idx="49">
                  <c:v>11.085329041326199</c:v>
                </c:pt>
                <c:pt idx="50">
                  <c:v>12.020553564140799</c:v>
                </c:pt>
                <c:pt idx="51">
                  <c:v>13.0346792097648</c:v>
                </c:pt>
                <c:pt idx="52">
                  <c:v>14.134362547855</c:v>
                </c:pt>
                <c:pt idx="53">
                  <c:v>15.326821736014899</c:v>
                </c:pt>
                <c:pt idx="54">
                  <c:v>16.619883898706799</c:v>
                </c:pt>
                <c:pt idx="55">
                  <c:v>18.022036503330099</c:v>
                </c:pt>
                <c:pt idx="56">
                  <c:v>19.542483070692999</c:v>
                </c:pt>
                <c:pt idx="57">
                  <c:v>21.191203585552302</c:v>
                </c:pt>
                <c:pt idx="58">
                  <c:v>22.9790200037462</c:v>
                </c:pt>
                <c:pt idx="59">
                  <c:v>24.917667285900201</c:v>
                </c:pt>
                <c:pt idx="60">
                  <c:v>27.019870423960501</c:v>
                </c:pt>
                <c:pt idx="61">
                  <c:v>29.299427966145799</c:v>
                </c:pt>
                <c:pt idx="62">
                  <c:v>31.771302588560999</c:v>
                </c:pt>
                <c:pt idx="63">
                  <c:v>34.451719307975701</c:v>
                </c:pt>
                <c:pt idx="64">
                  <c:v>37.358271980415701</c:v>
                </c:pt>
                <c:pt idx="65">
                  <c:v>40.5100387846133</c:v>
                </c:pt>
                <c:pt idx="66">
                  <c:v>43.927707448330899</c:v>
                </c:pt>
                <c:pt idx="67">
                  <c:v>47.633711039523199</c:v>
                </c:pt>
                <c:pt idx="68">
                  <c:v>51.652375213653499</c:v>
                </c:pt>
                <c:pt idx="69">
                  <c:v>56.010077883672601</c:v>
                </c:pt>
                <c:pt idx="70">
                  <c:v>60.735422360709201</c:v>
                </c:pt>
                <c:pt idx="71">
                  <c:v>65.859425101942904</c:v>
                </c:pt>
                <c:pt idx="72">
                  <c:v>71.415719298009293</c:v>
                </c:pt>
                <c:pt idx="73">
                  <c:v>77.440775636251104</c:v>
                </c:pt>
                <c:pt idx="74">
                  <c:v>83.974141688878106</c:v>
                </c:pt>
                <c:pt idx="75">
                  <c:v>91.058701497338902</c:v>
                </c:pt>
                <c:pt idx="76">
                  <c:v>98.740957056780104</c:v>
                </c:pt>
                <c:pt idx="77">
                  <c:v>107.071333548214</c:v>
                </c:pt>
                <c:pt idx="78">
                  <c:v>116.104510321898</c:v>
                </c:pt>
                <c:pt idx="79">
                  <c:v>125.899779804438</c:v>
                </c:pt>
                <c:pt idx="80">
                  <c:v>136.52143668544801</c:v>
                </c:pt>
                <c:pt idx="81">
                  <c:v>148.039199938313</c:v>
                </c:pt>
                <c:pt idx="82">
                  <c:v>160.52867044514301</c:v>
                </c:pt>
                <c:pt idx="83">
                  <c:v>174.07182722970299</c:v>
                </c:pt>
                <c:pt idx="84">
                  <c:v>188.75756555550799</c:v>
                </c:pt>
                <c:pt idx="85">
                  <c:v>204.68228042109101</c:v>
                </c:pt>
                <c:pt idx="86">
                  <c:v>221.950499282414</c:v>
                </c:pt>
                <c:pt idx="87">
                  <c:v>240.67556815551799</c:v>
                </c:pt>
                <c:pt idx="88">
                  <c:v>260.98039560287998</c:v>
                </c:pt>
                <c:pt idx="89">
                  <c:v>282.998259486915</c:v>
                </c:pt>
                <c:pt idx="90">
                  <c:v>306.87368178600298</c:v>
                </c:pt>
                <c:pt idx="91">
                  <c:v>332.76337721522498</c:v>
                </c:pt>
                <c:pt idx="92">
                  <c:v>360.83728187841399</c:v>
                </c:pt>
                <c:pt idx="93">
                  <c:v>391.27966870341299</c:v>
                </c:pt>
                <c:pt idx="94">
                  <c:v>424.29035698212601</c:v>
                </c:pt>
                <c:pt idx="95">
                  <c:v>460.08602395458303</c:v>
                </c:pt>
                <c:pt idx="96">
                  <c:v>498.90162704606303</c:v>
                </c:pt>
                <c:pt idx="97">
                  <c:v>540.99194609262702</c:v>
                </c:pt>
                <c:pt idx="98">
                  <c:v>586.63325567800803</c:v>
                </c:pt>
                <c:pt idx="99">
                  <c:v>636.12513855882401</c:v>
                </c:pt>
                <c:pt idx="100">
                  <c:v>689.79245208115196</c:v>
                </c:pt>
                <c:pt idx="101">
                  <c:v>747.98746049575902</c:v>
                </c:pt>
                <c:pt idx="102">
                  <c:v>811.09214716816598</c:v>
                </c:pt>
                <c:pt idx="103">
                  <c:v>879.52072186054397</c:v>
                </c:pt>
                <c:pt idx="104">
                  <c:v>953.72233954289504</c:v>
                </c:pt>
                <c:pt idx="105">
                  <c:v>1034.18404857935</c:v>
                </c:pt>
                <c:pt idx="106">
                  <c:v>1121.43398764109</c:v>
                </c:pt>
                <c:pt idx="107">
                  <c:v>1216.0448523298901</c:v>
                </c:pt>
                <c:pt idx="108">
                  <c:v>1318.6376542667099</c:v>
                </c:pt>
                <c:pt idx="109">
                  <c:v>1429.88579731952</c:v>
                </c:pt>
                <c:pt idx="110">
                  <c:v>1550.51949772589</c:v>
                </c:pt>
                <c:pt idx="111">
                  <c:v>1681.3305771236601</c:v>
                </c:pt>
                <c:pt idx="112">
                  <c:v>1823.17765995016</c:v>
                </c:pt>
                <c:pt idx="113">
                  <c:v>1976.9918093251199</c:v>
                </c:pt>
                <c:pt idx="114">
                  <c:v>2143.78263841026</c:v>
                </c:pt>
                <c:pt idx="115">
                  <c:v>2324.6449373597002</c:v>
                </c:pt>
                <c:pt idx="116">
                  <c:v>2520.7658593594501</c:v>
                </c:pt>
                <c:pt idx="117">
                  <c:v>2733.43271292401</c:v>
                </c:pt>
                <c:pt idx="118">
                  <c:v>2964.0414115977101</c:v>
                </c:pt>
                <c:pt idx="119">
                  <c:v>3214.1056365232798</c:v>
                </c:pt>
                <c:pt idx="120">
                  <c:v>3485.2667720192999</c:v>
                </c:pt>
                <c:pt idx="121">
                  <c:v>3779.3046793824201</c:v>
                </c:pt>
                <c:pt idx="122">
                  <c:v>4098.14937963169</c:v>
                </c:pt>
                <c:pt idx="123">
                  <c:v>4443.8937218790497</c:v>
                </c:pt>
                <c:pt idx="124">
                  <c:v>4818.8071204790504</c:v>
                </c:pt>
                <c:pt idx="125">
                  <c:v>5225.3504511266501</c:v>
                </c:pt>
                <c:pt idx="126">
                  <c:v>5666.19220367865</c:v>
                </c:pt>
                <c:pt idx="127">
                  <c:v>6144.2259977235199</c:v>
                </c:pt>
                <c:pt idx="128">
                  <c:v>6662.5895758693396</c:v>
                </c:pt>
                <c:pt idx="129">
                  <c:v>7224.6853994188596</c:v>
                </c:pt>
                <c:pt idx="130">
                  <c:v>7834.2029816185204</c:v>
                </c:pt>
                <c:pt idx="131">
                  <c:v>8495.1431050737901</c:v>
                </c:pt>
                <c:pt idx="132">
                  <c:v>9211.8440822902103</c:v>
                </c:pt>
                <c:pt idx="133">
                  <c:v>9989.0102317102792</c:v>
                </c:pt>
                <c:pt idx="134">
                  <c:v>10831.742756158999</c:v>
                </c:pt>
                <c:pt idx="135">
                  <c:v>11745.573226379</c:v>
                </c:pt>
                <c:pt idx="136">
                  <c:v>12736.4998894372</c:v>
                </c:pt>
                <c:pt idx="137">
                  <c:v>13811.0270403247</c:v>
                </c:pt>
                <c:pt idx="138">
                  <c:v>14976.20771518</c:v>
                </c:pt>
                <c:pt idx="139">
                  <c:v>16239.689986367999</c:v>
                </c:pt>
                <c:pt idx="140">
                  <c:v>17609.767163286899</c:v>
                </c:pt>
                <c:pt idx="141">
                  <c:v>19095.432228416099</c:v>
                </c:pt>
              </c:numCache>
            </c:numRef>
          </c:xVal>
          <c:yVal>
            <c:numRef>
              <c:f>SB!$D$7:$D$148</c:f>
              <c:numCache>
                <c:formatCode>General</c:formatCode>
                <c:ptCount val="14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0.53972799270316796</c:v>
                </c:pt>
                <c:pt idx="53">
                  <c:v>0.46616196855656999</c:v>
                </c:pt>
                <c:pt idx="54">
                  <c:v>0.309349060040571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1.20000417448449</c:v>
                </c:pt>
                <c:pt idx="93">
                  <c:v>4.3446718455187003</c:v>
                </c:pt>
                <c:pt idx="94">
                  <c:v>7.04692593628255</c:v>
                </c:pt>
                <c:pt idx="95">
                  <c:v>9.2309380971304194</c:v>
                </c:pt>
                <c:pt idx="96">
                  <c:v>10.834724413488299</c:v>
                </c:pt>
                <c:pt idx="97">
                  <c:v>11.811132759105</c:v>
                </c:pt>
                <c:pt idx="98">
                  <c:v>12.128209220845999</c:v>
                </c:pt>
                <c:pt idx="99">
                  <c:v>11.7690118623409</c:v>
                </c:pt>
                <c:pt idx="100">
                  <c:v>10.7309644065668</c:v>
                </c:pt>
                <c:pt idx="101">
                  <c:v>9.0248537869157897</c:v>
                </c:pt>
                <c:pt idx="102">
                  <c:v>6.6735745278985199</c:v>
                </c:pt>
                <c:pt idx="103">
                  <c:v>3.7107118789776998</c:v>
                </c:pt>
                <c:pt idx="104">
                  <c:v>0.17903806914459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AA0-4773-B466-6D24CB327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85427856"/>
        <c:axId val="785426216"/>
      </c:scatterChart>
      <c:valAx>
        <c:axId val="785427856"/>
        <c:scaling>
          <c:logBase val="10"/>
          <c:orientation val="minMax"/>
          <c:max val="1500"/>
          <c:min val="1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5426216"/>
        <c:crosses val="autoZero"/>
        <c:crossBetween val="midCat"/>
      </c:valAx>
      <c:valAx>
        <c:axId val="7854262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785427856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1175720097984007"/>
          <c:y val="0.13036457991338954"/>
          <c:w val="0.21986835203185301"/>
          <c:h val="0.270774551508259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span"/>
    <c:showDLblsOverMax val="0"/>
    <c:extLst/>
  </c:chart>
  <c:txPr>
    <a:bodyPr/>
    <a:lstStyle/>
    <a:p>
      <a:pPr>
        <a:defRPr/>
      </a:pPr>
      <a:endParaRPr lang="ja-JP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1"/>
          <c:order val="0"/>
          <c:tx>
            <c:strRef>
              <c:f>Sheet9!$C$6</c:f>
              <c:strCache>
                <c:ptCount val="1"/>
                <c:pt idx="0">
                  <c:v>Barley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4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Sheet9!$B$7:$B$86</c:f>
              <c:numCache>
                <c:formatCode>0.00E+00</c:formatCode>
                <c:ptCount val="80"/>
                <c:pt idx="0">
                  <c:v>9.9386000000000004E-9</c:v>
                </c:pt>
                <c:pt idx="1">
                  <c:v>1.2731E-8</c:v>
                </c:pt>
                <c:pt idx="2">
                  <c:v>1.5857000000000001E-8</c:v>
                </c:pt>
                <c:pt idx="3">
                  <c:v>2.0076999999999998E-8</c:v>
                </c:pt>
                <c:pt idx="4">
                  <c:v>2.5346999999999999E-8</c:v>
                </c:pt>
                <c:pt idx="5">
                  <c:v>3.2139000000000001E-8</c:v>
                </c:pt>
                <c:pt idx="6">
                  <c:v>4.0409000000000001E-8</c:v>
                </c:pt>
                <c:pt idx="7">
                  <c:v>5.1099E-8</c:v>
                </c:pt>
                <c:pt idx="8">
                  <c:v>6.4565999999999997E-8</c:v>
                </c:pt>
                <c:pt idx="9">
                  <c:v>8.1406999999999996E-8</c:v>
                </c:pt>
                <c:pt idx="10">
                  <c:v>1.0328E-7</c:v>
                </c:pt>
                <c:pt idx="11">
                  <c:v>1.2975000000000001E-7</c:v>
                </c:pt>
                <c:pt idx="12">
                  <c:v>1.6415E-7</c:v>
                </c:pt>
                <c:pt idx="13">
                  <c:v>2.0748E-7</c:v>
                </c:pt>
                <c:pt idx="14">
                  <c:v>2.6146000000000001E-7</c:v>
                </c:pt>
                <c:pt idx="15">
                  <c:v>3.3048999999999999E-7</c:v>
                </c:pt>
                <c:pt idx="16">
                  <c:v>4.1748E-7</c:v>
                </c:pt>
                <c:pt idx="17">
                  <c:v>5.2667999999999995E-7</c:v>
                </c:pt>
                <c:pt idx="18">
                  <c:v>6.6489000000000002E-7</c:v>
                </c:pt>
                <c:pt idx="19">
                  <c:v>8.3956000000000003E-7</c:v>
                </c:pt>
                <c:pt idx="20">
                  <c:v>1.0605000000000001E-6</c:v>
                </c:pt>
                <c:pt idx="21">
                  <c:v>1.3387E-6</c:v>
                </c:pt>
                <c:pt idx="22">
                  <c:v>1.6895000000000001E-6</c:v>
                </c:pt>
                <c:pt idx="23">
                  <c:v>2.1336000000000002E-6</c:v>
                </c:pt>
                <c:pt idx="24">
                  <c:v>2.6933999999999999E-6</c:v>
                </c:pt>
                <c:pt idx="25">
                  <c:v>3.4012000000000001E-6</c:v>
                </c:pt>
                <c:pt idx="26">
                  <c:v>4.2939999999999999E-6</c:v>
                </c:pt>
                <c:pt idx="27">
                  <c:v>5.4213000000000001E-6</c:v>
                </c:pt>
                <c:pt idx="28">
                  <c:v>6.8461000000000004E-6</c:v>
                </c:pt>
                <c:pt idx="29">
                  <c:v>8.6441999999999993E-6</c:v>
                </c:pt>
                <c:pt idx="30">
                  <c:v>1.0913999999999999E-5</c:v>
                </c:pt>
                <c:pt idx="31">
                  <c:v>1.3779E-5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2.7735000000000001E-5</c:v>
                </c:pt>
                <c:pt idx="35">
                  <c:v>3.502E-5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7.0485E-5</c:v>
                </c:pt>
                <c:pt idx="39">
                  <c:v>8.8993999999999995E-5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1.7912000000000001E-4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4.5520000000000001E-4</c:v>
                </c:pt>
                <c:pt idx="47" formatCode="General">
                  <c:v>5.7472999999999997E-4</c:v>
                </c:pt>
                <c:pt idx="48" formatCode="General">
                  <c:v>7.2564999999999999E-4</c:v>
                </c:pt>
                <c:pt idx="49" formatCode="General">
                  <c:v>9.1620000000000004E-4</c:v>
                </c:pt>
                <c:pt idx="50" formatCode="General">
                  <c:v>1.1567999999999999E-3</c:v>
                </c:pt>
                <c:pt idx="51" formatCode="General">
                  <c:v>1.4605E-3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3.7117000000000001E-3</c:v>
                </c:pt>
                <c:pt idx="56" formatCode="General">
                  <c:v>4.6863E-3</c:v>
                </c:pt>
                <c:pt idx="57" formatCode="General">
                  <c:v>5.9167999999999998E-3</c:v>
                </c:pt>
                <c:pt idx="58" formatCode="General">
                  <c:v>7.4707000000000003E-3</c:v>
                </c:pt>
                <c:pt idx="59" formatCode="General">
                  <c:v>9.4324000000000005E-3</c:v>
                </c:pt>
                <c:pt idx="60" formatCode="General">
                  <c:v>1.1908999999999999E-2</c:v>
                </c:pt>
                <c:pt idx="61" formatCode="General">
                  <c:v>1.5036000000000001E-2</c:v>
                </c:pt>
                <c:pt idx="62" formatCode="General">
                  <c:v>1.8984999999999998E-2</c:v>
                </c:pt>
                <c:pt idx="63" formatCode="General">
                  <c:v>2.3970000000000002E-2</c:v>
                </c:pt>
                <c:pt idx="64" formatCode="General">
                  <c:v>3.0266999999999999E-2</c:v>
                </c:pt>
                <c:pt idx="65" formatCode="General">
                  <c:v>3.8212999999999997E-2</c:v>
                </c:pt>
                <c:pt idx="66" formatCode="General">
                  <c:v>4.8249E-2</c:v>
                </c:pt>
                <c:pt idx="67" formatCode="General">
                  <c:v>6.0918E-2</c:v>
                </c:pt>
                <c:pt idx="68" formatCode="General">
                  <c:v>7.6912999999999995E-2</c:v>
                </c:pt>
                <c:pt idx="69" formatCode="General">
                  <c:v>9.7112000000000004E-2</c:v>
                </c:pt>
                <c:pt idx="70" formatCode="General">
                  <c:v>0.12261</c:v>
                </c:pt>
                <c:pt idx="71" formatCode="General">
                  <c:v>0.15481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0.31163000000000002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0.99999000000000005</c:v>
                </c:pt>
              </c:numCache>
            </c:numRef>
          </c:xVal>
          <c:yVal>
            <c:numRef>
              <c:f>Sheet9!$C$7:$C$86</c:f>
              <c:numCache>
                <c:formatCode>General</c:formatCode>
                <c:ptCount val="80"/>
                <c:pt idx="0">
                  <c:v>6.2664999999999997E-4</c:v>
                </c:pt>
                <c:pt idx="1">
                  <c:v>1.4802999999999999E-3</c:v>
                </c:pt>
                <c:pt idx="2">
                  <c:v>2.4323999999999999E-3</c:v>
                </c:pt>
                <c:pt idx="3">
                  <c:v>3.4629000000000001E-3</c:v>
                </c:pt>
                <c:pt idx="4">
                  <c:v>4.6344999999999997E-3</c:v>
                </c:pt>
                <c:pt idx="5">
                  <c:v>6.0340999999999997E-3</c:v>
                </c:pt>
                <c:pt idx="6">
                  <c:v>7.6213000000000001E-3</c:v>
                </c:pt>
                <c:pt idx="7">
                  <c:v>9.5770999999999998E-3</c:v>
                </c:pt>
                <c:pt idx="8">
                  <c:v>1.1904E-2</c:v>
                </c:pt>
                <c:pt idx="9">
                  <c:v>1.4744E-2</c:v>
                </c:pt>
                <c:pt idx="10">
                  <c:v>1.8166999999999999E-2</c:v>
                </c:pt>
                <c:pt idx="11">
                  <c:v>2.2342000000000001E-2</c:v>
                </c:pt>
                <c:pt idx="12">
                  <c:v>2.7355999999999998E-2</c:v>
                </c:pt>
                <c:pt idx="13">
                  <c:v>3.3556000000000002E-2</c:v>
                </c:pt>
                <c:pt idx="14">
                  <c:v>4.1133000000000003E-2</c:v>
                </c:pt>
                <c:pt idx="15">
                  <c:v>5.0351E-2</c:v>
                </c:pt>
                <c:pt idx="16">
                  <c:v>6.1536E-2</c:v>
                </c:pt>
                <c:pt idx="17">
                  <c:v>7.5175000000000006E-2</c:v>
                </c:pt>
                <c:pt idx="18">
                  <c:v>9.1833999999999999E-2</c:v>
                </c:pt>
                <c:pt idx="19">
                  <c:v>0.11206000000000001</c:v>
                </c:pt>
                <c:pt idx="20">
                  <c:v>0.13672000000000001</c:v>
                </c:pt>
                <c:pt idx="21">
                  <c:v>0.16682</c:v>
                </c:pt>
                <c:pt idx="22">
                  <c:v>0.20448</c:v>
                </c:pt>
                <c:pt idx="23">
                  <c:v>0.25053999999999998</c:v>
                </c:pt>
                <c:pt idx="24">
                  <c:v>0.30753000000000003</c:v>
                </c:pt>
                <c:pt idx="25">
                  <c:v>0.37620999999999999</c:v>
                </c:pt>
                <c:pt idx="26">
                  <c:v>0.46337</c:v>
                </c:pt>
                <c:pt idx="27">
                  <c:v>0.56540999999999997</c:v>
                </c:pt>
                <c:pt idx="28">
                  <c:v>0.65869</c:v>
                </c:pt>
                <c:pt idx="29">
                  <c:v>0.73260999999999998</c:v>
                </c:pt>
                <c:pt idx="30">
                  <c:v>0.73119000000000001</c:v>
                </c:pt>
                <c:pt idx="31">
                  <c:v>0.72384999999999999</c:v>
                </c:pt>
                <c:pt idx="32">
                  <c:v>0.66761000000000004</c:v>
                </c:pt>
                <c:pt idx="33">
                  <c:v>0.6472</c:v>
                </c:pt>
                <c:pt idx="34">
                  <c:v>0.63915</c:v>
                </c:pt>
                <c:pt idx="35">
                  <c:v>0.63573000000000002</c:v>
                </c:pt>
                <c:pt idx="36">
                  <c:v>0.63285999999999998</c:v>
                </c:pt>
                <c:pt idx="37">
                  <c:v>0.63222</c:v>
                </c:pt>
                <c:pt idx="38">
                  <c:v>0.63254999999999995</c:v>
                </c:pt>
                <c:pt idx="39">
                  <c:v>0.63293999999999995</c:v>
                </c:pt>
                <c:pt idx="40">
                  <c:v>0.63615999999999995</c:v>
                </c:pt>
                <c:pt idx="41">
                  <c:v>0.63939000000000001</c:v>
                </c:pt>
                <c:pt idx="42">
                  <c:v>0.64034999999999997</c:v>
                </c:pt>
                <c:pt idx="43">
                  <c:v>0.63900000000000001</c:v>
                </c:pt>
                <c:pt idx="44">
                  <c:v>0.63936999999999999</c:v>
                </c:pt>
                <c:pt idx="45">
                  <c:v>0.64402000000000004</c:v>
                </c:pt>
                <c:pt idx="46">
                  <c:v>0.64693000000000001</c:v>
                </c:pt>
                <c:pt idx="47">
                  <c:v>0.65841000000000005</c:v>
                </c:pt>
                <c:pt idx="48">
                  <c:v>0.6583</c:v>
                </c:pt>
                <c:pt idx="49">
                  <c:v>0.65937000000000001</c:v>
                </c:pt>
                <c:pt idx="50">
                  <c:v>0.65463000000000005</c:v>
                </c:pt>
                <c:pt idx="51">
                  <c:v>0.66100000000000003</c:v>
                </c:pt>
                <c:pt idx="52">
                  <c:v>0.6754</c:v>
                </c:pt>
                <c:pt idx="53">
                  <c:v>0.67706999999999995</c:v>
                </c:pt>
                <c:pt idx="54">
                  <c:v>0.65281</c:v>
                </c:pt>
                <c:pt idx="55">
                  <c:v>0.62350000000000005</c:v>
                </c:pt>
                <c:pt idx="56">
                  <c:v>0.63044</c:v>
                </c:pt>
                <c:pt idx="57">
                  <c:v>0.61929999999999996</c:v>
                </c:pt>
                <c:pt idx="58">
                  <c:v>0.57704</c:v>
                </c:pt>
                <c:pt idx="59">
                  <c:v>0.57725000000000004</c:v>
                </c:pt>
                <c:pt idx="60">
                  <c:v>0.55839000000000005</c:v>
                </c:pt>
                <c:pt idx="61">
                  <c:v>0.52517000000000003</c:v>
                </c:pt>
                <c:pt idx="62">
                  <c:v>0.50256999999999996</c:v>
                </c:pt>
                <c:pt idx="63">
                  <c:v>0.48147000000000001</c:v>
                </c:pt>
                <c:pt idx="64">
                  <c:v>0.44624000000000003</c:v>
                </c:pt>
                <c:pt idx="65">
                  <c:v>0.41983999999999999</c:v>
                </c:pt>
                <c:pt idx="66">
                  <c:v>0.38612000000000002</c:v>
                </c:pt>
                <c:pt idx="67">
                  <c:v>0.35477999999999998</c:v>
                </c:pt>
                <c:pt idx="68">
                  <c:v>0.32272000000000001</c:v>
                </c:pt>
                <c:pt idx="69">
                  <c:v>0.28649999999999998</c:v>
                </c:pt>
                <c:pt idx="70">
                  <c:v>0.24917</c:v>
                </c:pt>
                <c:pt idx="71">
                  <c:v>0.21192</c:v>
                </c:pt>
                <c:pt idx="72">
                  <c:v>0.1772</c:v>
                </c:pt>
                <c:pt idx="73">
                  <c:v>0.14513999999999999</c:v>
                </c:pt>
                <c:pt idx="74">
                  <c:v>0.11771</c:v>
                </c:pt>
                <c:pt idx="75">
                  <c:v>9.4357999999999997E-2</c:v>
                </c:pt>
                <c:pt idx="76">
                  <c:v>7.6239000000000001E-2</c:v>
                </c:pt>
                <c:pt idx="77">
                  <c:v>6.2600000000000003E-2</c:v>
                </c:pt>
                <c:pt idx="78">
                  <c:v>5.2603999999999998E-2</c:v>
                </c:pt>
                <c:pt idx="79">
                  <c:v>4.5221999999999998E-2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265-4598-9092-F431EC796435}"/>
            </c:ext>
          </c:extLst>
        </c:ser>
        <c:ser>
          <c:idx val="3"/>
          <c:order val="1"/>
          <c:tx>
            <c:strRef>
              <c:f>Sheet9!$T$6</c:f>
              <c:strCache>
                <c:ptCount val="1"/>
                <c:pt idx="0">
                  <c:v>Wheat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diamond"/>
            <c:size val="5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Sheet9!$S$7:$S$86</c:f>
              <c:numCache>
                <c:formatCode>0.00E+00</c:formatCode>
                <c:ptCount val="80"/>
                <c:pt idx="0">
                  <c:v>9.5149999999999995E-9</c:v>
                </c:pt>
                <c:pt idx="1">
                  <c:v>1.2791E-8</c:v>
                </c:pt>
                <c:pt idx="2">
                  <c:v>1.5956000000000001E-8</c:v>
                </c:pt>
                <c:pt idx="3">
                  <c:v>2.0009999999999999E-8</c:v>
                </c:pt>
                <c:pt idx="4">
                  <c:v>2.5463999999999999E-8</c:v>
                </c:pt>
                <c:pt idx="5">
                  <c:v>3.1919000000000003E-8</c:v>
                </c:pt>
                <c:pt idx="6">
                  <c:v>4.0492999999999997E-8</c:v>
                </c:pt>
                <c:pt idx="7">
                  <c:v>5.1015999999999998E-8</c:v>
                </c:pt>
                <c:pt idx="8">
                  <c:v>6.4682999999999998E-8</c:v>
                </c:pt>
                <c:pt idx="9">
                  <c:v>8.1405999999999995E-8</c:v>
                </c:pt>
                <c:pt idx="10">
                  <c:v>1.03E-7</c:v>
                </c:pt>
                <c:pt idx="11">
                  <c:v>1.2995E-7</c:v>
                </c:pt>
                <c:pt idx="12">
                  <c:v>1.6411999999999999E-7</c:v>
                </c:pt>
                <c:pt idx="13">
                  <c:v>2.0713E-7</c:v>
                </c:pt>
                <c:pt idx="14">
                  <c:v>2.6176999999999999E-7</c:v>
                </c:pt>
                <c:pt idx="15">
                  <c:v>3.3019000000000002E-7</c:v>
                </c:pt>
                <c:pt idx="16">
                  <c:v>4.1722999999999998E-7</c:v>
                </c:pt>
                <c:pt idx="17">
                  <c:v>5.2636999999999997E-7</c:v>
                </c:pt>
                <c:pt idx="18">
                  <c:v>6.6461000000000002E-7</c:v>
                </c:pt>
                <c:pt idx="19">
                  <c:v>8.3967E-7</c:v>
                </c:pt>
                <c:pt idx="20">
                  <c:v>1.0602E-6</c:v>
                </c:pt>
                <c:pt idx="21">
                  <c:v>1.3383E-6</c:v>
                </c:pt>
                <c:pt idx="22">
                  <c:v>1.6898999999999999E-6</c:v>
                </c:pt>
                <c:pt idx="23">
                  <c:v>2.1339E-6</c:v>
                </c:pt>
                <c:pt idx="24">
                  <c:v>2.6937999999999999E-6</c:v>
                </c:pt>
                <c:pt idx="25">
                  <c:v>3.4016000000000002E-6</c:v>
                </c:pt>
                <c:pt idx="26">
                  <c:v>4.2950999999999998E-6</c:v>
                </c:pt>
                <c:pt idx="27">
                  <c:v>5.4225000000000002E-6</c:v>
                </c:pt>
                <c:pt idx="28">
                  <c:v>6.8461999999999998E-6</c:v>
                </c:pt>
                <c:pt idx="29">
                  <c:v>8.6428999999999999E-6</c:v>
                </c:pt>
                <c:pt idx="30">
                  <c:v>1.0913999999999999E-5</c:v>
                </c:pt>
                <c:pt idx="31">
                  <c:v>1.3779E-5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2.7736E-5</c:v>
                </c:pt>
                <c:pt idx="35">
                  <c:v>3.5018000000000003E-5</c:v>
                </c:pt>
                <c:pt idx="36">
                  <c:v>4.4214000000000001E-5</c:v>
                </c:pt>
                <c:pt idx="37">
                  <c:v>5.5825000000000002E-5</c:v>
                </c:pt>
                <c:pt idx="38">
                  <c:v>7.0486000000000002E-5</c:v>
                </c:pt>
                <c:pt idx="39">
                  <c:v>8.8994999999999998E-5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4.5519000000000001E-4</c:v>
                </c:pt>
                <c:pt idx="47" formatCode="General">
                  <c:v>5.7474000000000002E-4</c:v>
                </c:pt>
                <c:pt idx="48" formatCode="General">
                  <c:v>7.2564999999999999E-4</c:v>
                </c:pt>
                <c:pt idx="49" formatCode="General">
                  <c:v>9.1620000000000004E-4</c:v>
                </c:pt>
                <c:pt idx="50" formatCode="General">
                  <c:v>1.1567999999999999E-3</c:v>
                </c:pt>
                <c:pt idx="51" formatCode="General">
                  <c:v>1.4605E-3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2.9397999999999998E-3</c:v>
                </c:pt>
                <c:pt idx="55" formatCode="General">
                  <c:v>3.7115999999999998E-3</c:v>
                </c:pt>
                <c:pt idx="56" formatCode="General">
                  <c:v>4.6861000000000003E-3</c:v>
                </c:pt>
                <c:pt idx="57" formatCode="General">
                  <c:v>5.9170999999999998E-3</c:v>
                </c:pt>
                <c:pt idx="58" formatCode="General">
                  <c:v>7.4707000000000003E-3</c:v>
                </c:pt>
                <c:pt idx="59" formatCode="General">
                  <c:v>9.4330000000000004E-3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1.8984999999999998E-2</c:v>
                </c:pt>
                <c:pt idx="63" formatCode="General">
                  <c:v>2.3970999999999999E-2</c:v>
                </c:pt>
                <c:pt idx="64" formatCode="General">
                  <c:v>3.0265E-2</c:v>
                </c:pt>
                <c:pt idx="65" formatCode="General">
                  <c:v>3.8212999999999997E-2</c:v>
                </c:pt>
                <c:pt idx="66" formatCode="General">
                  <c:v>4.8244000000000002E-2</c:v>
                </c:pt>
                <c:pt idx="67" formatCode="General">
                  <c:v>6.0916999999999999E-2</c:v>
                </c:pt>
                <c:pt idx="68" formatCode="General">
                  <c:v>7.6915999999999998E-2</c:v>
                </c:pt>
                <c:pt idx="69" formatCode="General">
                  <c:v>9.7110000000000002E-2</c:v>
                </c:pt>
                <c:pt idx="70" formatCode="General">
                  <c:v>0.12262000000000001</c:v>
                </c:pt>
                <c:pt idx="71" formatCode="General">
                  <c:v>0.15483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0.39346999999999999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0.99999000000000005</c:v>
                </c:pt>
              </c:numCache>
            </c:numRef>
          </c:xVal>
          <c:yVal>
            <c:numRef>
              <c:f>Sheet9!$T$7:$T$86</c:f>
              <c:numCache>
                <c:formatCode>General</c:formatCode>
                <c:ptCount val="80"/>
                <c:pt idx="0">
                  <c:v>2.8784999999999998E-4</c:v>
                </c:pt>
                <c:pt idx="1">
                  <c:v>9.5613000000000002E-4</c:v>
                </c:pt>
                <c:pt idx="2">
                  <c:v>1.681E-3</c:v>
                </c:pt>
                <c:pt idx="3">
                  <c:v>2.4666000000000002E-3</c:v>
                </c:pt>
                <c:pt idx="4">
                  <c:v>3.4694000000000001E-3</c:v>
                </c:pt>
                <c:pt idx="5">
                  <c:v>4.5418999999999998E-3</c:v>
                </c:pt>
                <c:pt idx="6">
                  <c:v>5.8570999999999996E-3</c:v>
                </c:pt>
                <c:pt idx="7">
                  <c:v>7.4650999999999997E-3</c:v>
                </c:pt>
                <c:pt idx="8">
                  <c:v>9.3632000000000003E-3</c:v>
                </c:pt>
                <c:pt idx="9">
                  <c:v>1.1679999999999999E-2</c:v>
                </c:pt>
                <c:pt idx="10">
                  <c:v>1.4508E-2</c:v>
                </c:pt>
                <c:pt idx="11">
                  <c:v>1.7957999999999998E-2</c:v>
                </c:pt>
                <c:pt idx="12">
                  <c:v>2.2270999999999999E-2</c:v>
                </c:pt>
                <c:pt idx="13">
                  <c:v>2.7528E-2</c:v>
                </c:pt>
                <c:pt idx="14">
                  <c:v>3.3861000000000002E-2</c:v>
                </c:pt>
                <c:pt idx="15">
                  <c:v>4.1553E-2</c:v>
                </c:pt>
                <c:pt idx="16">
                  <c:v>5.1014999999999998E-2</c:v>
                </c:pt>
                <c:pt idx="17">
                  <c:v>6.2466000000000001E-2</c:v>
                </c:pt>
                <c:pt idx="18">
                  <c:v>7.6405000000000001E-2</c:v>
                </c:pt>
                <c:pt idx="19">
                  <c:v>9.3075000000000005E-2</c:v>
                </c:pt>
                <c:pt idx="20">
                  <c:v>0.11334</c:v>
                </c:pt>
                <c:pt idx="21">
                  <c:v>0.13750000000000001</c:v>
                </c:pt>
                <c:pt idx="22">
                  <c:v>0.16603999999999999</c:v>
                </c:pt>
                <c:pt idx="23">
                  <c:v>0.19649</c:v>
                </c:pt>
                <c:pt idx="24">
                  <c:v>0.23332</c:v>
                </c:pt>
                <c:pt idx="25">
                  <c:v>0.28098000000000001</c:v>
                </c:pt>
                <c:pt idx="26">
                  <c:v>0.34053</c:v>
                </c:pt>
                <c:pt idx="27">
                  <c:v>0.4118</c:v>
                </c:pt>
                <c:pt idx="28">
                  <c:v>0.49060999999999999</c:v>
                </c:pt>
                <c:pt idx="29">
                  <c:v>0.56808999999999998</c:v>
                </c:pt>
                <c:pt idx="30">
                  <c:v>0.64917999999999998</c:v>
                </c:pt>
                <c:pt idx="31">
                  <c:v>0.71887000000000001</c:v>
                </c:pt>
                <c:pt idx="32">
                  <c:v>0.73556999999999995</c:v>
                </c:pt>
                <c:pt idx="33">
                  <c:v>0.73394999999999999</c:v>
                </c:pt>
                <c:pt idx="34">
                  <c:v>0.73684000000000005</c:v>
                </c:pt>
                <c:pt idx="35">
                  <c:v>0.74307999999999996</c:v>
                </c:pt>
                <c:pt idx="36">
                  <c:v>0.74648999999999999</c:v>
                </c:pt>
                <c:pt idx="37">
                  <c:v>0.747</c:v>
                </c:pt>
                <c:pt idx="38">
                  <c:v>0.74555000000000005</c:v>
                </c:pt>
                <c:pt idx="39">
                  <c:v>0.74356</c:v>
                </c:pt>
                <c:pt idx="40">
                  <c:v>0.74351999999999996</c:v>
                </c:pt>
                <c:pt idx="41">
                  <c:v>0.74172000000000005</c:v>
                </c:pt>
                <c:pt idx="42">
                  <c:v>0.73704000000000003</c:v>
                </c:pt>
                <c:pt idx="43">
                  <c:v>0.73487999999999998</c:v>
                </c:pt>
                <c:pt idx="44">
                  <c:v>0.72843000000000002</c:v>
                </c:pt>
                <c:pt idx="45">
                  <c:v>0.71831</c:v>
                </c:pt>
                <c:pt idx="46">
                  <c:v>0.70691000000000004</c:v>
                </c:pt>
                <c:pt idx="47">
                  <c:v>0.70718999999999999</c:v>
                </c:pt>
                <c:pt idx="48">
                  <c:v>0.69172999999999996</c:v>
                </c:pt>
                <c:pt idx="49">
                  <c:v>0.67352999999999996</c:v>
                </c:pt>
                <c:pt idx="50">
                  <c:v>0.65568000000000004</c:v>
                </c:pt>
                <c:pt idx="51">
                  <c:v>0.62675999999999998</c:v>
                </c:pt>
                <c:pt idx="52">
                  <c:v>0.61451999999999996</c:v>
                </c:pt>
                <c:pt idx="53">
                  <c:v>0.59372999999999998</c:v>
                </c:pt>
                <c:pt idx="54">
                  <c:v>0.58467999999999998</c:v>
                </c:pt>
                <c:pt idx="55">
                  <c:v>0.58962000000000003</c:v>
                </c:pt>
                <c:pt idx="56">
                  <c:v>0.55688000000000004</c:v>
                </c:pt>
                <c:pt idx="57">
                  <c:v>0.53388000000000002</c:v>
                </c:pt>
                <c:pt idx="58">
                  <c:v>0.53112999999999999</c:v>
                </c:pt>
                <c:pt idx="59">
                  <c:v>0.49732999999999999</c:v>
                </c:pt>
                <c:pt idx="60">
                  <c:v>0.48127999999999999</c:v>
                </c:pt>
                <c:pt idx="61">
                  <c:v>0.46575</c:v>
                </c:pt>
                <c:pt idx="62">
                  <c:v>0.44018000000000002</c:v>
                </c:pt>
                <c:pt idx="63">
                  <c:v>0.41049999999999998</c:v>
                </c:pt>
                <c:pt idx="64">
                  <c:v>0.38840000000000002</c:v>
                </c:pt>
                <c:pt idx="65">
                  <c:v>0.35908000000000001</c:v>
                </c:pt>
                <c:pt idx="66">
                  <c:v>0.33139999999999997</c:v>
                </c:pt>
                <c:pt idx="67">
                  <c:v>0.30003999999999997</c:v>
                </c:pt>
                <c:pt idx="68">
                  <c:v>0.26876</c:v>
                </c:pt>
                <c:pt idx="69">
                  <c:v>0.23776</c:v>
                </c:pt>
                <c:pt idx="70">
                  <c:v>0.20587</c:v>
                </c:pt>
                <c:pt idx="71">
                  <c:v>0.17441999999999999</c:v>
                </c:pt>
                <c:pt idx="72">
                  <c:v>0.14452000000000001</c:v>
                </c:pt>
                <c:pt idx="73">
                  <c:v>0.11781</c:v>
                </c:pt>
                <c:pt idx="74">
                  <c:v>9.4757999999999995E-2</c:v>
                </c:pt>
                <c:pt idx="75">
                  <c:v>7.6196E-2</c:v>
                </c:pt>
                <c:pt idx="76">
                  <c:v>6.1550000000000001E-2</c:v>
                </c:pt>
                <c:pt idx="77">
                  <c:v>5.0434E-2</c:v>
                </c:pt>
                <c:pt idx="78">
                  <c:v>4.2802E-2</c:v>
                </c:pt>
                <c:pt idx="79">
                  <c:v>3.7805999999999999E-2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265-4598-9092-F431EC796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0E+00" sourceLinked="0"/>
        <c:majorTickMark val="in"/>
        <c:minorTickMark val="in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027790154108307"/>
          <c:y val="8.6031931816976048E-2"/>
          <c:w val="0.24270058935097166"/>
          <c:h val="0.22382907012587883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latin typeface="+mn-lt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レオロジー!$V$6</c:f>
              <c:strCache>
                <c:ptCount val="1"/>
                <c:pt idx="0">
                  <c:v>Barley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6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レオロジー!$U$7:$U$32</c:f>
              <c:numCache>
                <c:formatCode>General</c:formatCode>
                <c:ptCount val="26"/>
                <c:pt idx="0">
                  <c:v>9.9900000000000006E-3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レオロジー!$V$7:$V$32</c:f>
              <c:numCache>
                <c:formatCode>General</c:formatCode>
                <c:ptCount val="26"/>
                <c:pt idx="0">
                  <c:v>10.247</c:v>
                </c:pt>
                <c:pt idx="1">
                  <c:v>9.4444999999999997</c:v>
                </c:pt>
                <c:pt idx="2">
                  <c:v>12.2</c:v>
                </c:pt>
                <c:pt idx="3">
                  <c:v>4.4467999999999996</c:v>
                </c:pt>
                <c:pt idx="4">
                  <c:v>8.3522999999999996</c:v>
                </c:pt>
                <c:pt idx="5">
                  <c:v>5.3341000000000003</c:v>
                </c:pt>
                <c:pt idx="6">
                  <c:v>3.8757000000000001</c:v>
                </c:pt>
                <c:pt idx="7">
                  <c:v>2.5484</c:v>
                </c:pt>
                <c:pt idx="8">
                  <c:v>2.5604</c:v>
                </c:pt>
                <c:pt idx="9">
                  <c:v>2.16</c:v>
                </c:pt>
                <c:pt idx="10">
                  <c:v>1.9685999999999999</c:v>
                </c:pt>
                <c:pt idx="11">
                  <c:v>2.0411000000000001</c:v>
                </c:pt>
                <c:pt idx="12">
                  <c:v>1.6456</c:v>
                </c:pt>
                <c:pt idx="13">
                  <c:v>1.6267</c:v>
                </c:pt>
                <c:pt idx="14">
                  <c:v>1.7497</c:v>
                </c:pt>
                <c:pt idx="15">
                  <c:v>1.6910000000000001</c:v>
                </c:pt>
                <c:pt idx="16">
                  <c:v>1.7158</c:v>
                </c:pt>
                <c:pt idx="17">
                  <c:v>1.7589999999999999</c:v>
                </c:pt>
                <c:pt idx="18">
                  <c:v>1.7698</c:v>
                </c:pt>
                <c:pt idx="19">
                  <c:v>1.8333999999999999</c:v>
                </c:pt>
                <c:pt idx="20">
                  <c:v>1.9091</c:v>
                </c:pt>
                <c:pt idx="21">
                  <c:v>1.9571000000000001</c:v>
                </c:pt>
                <c:pt idx="22">
                  <c:v>2.5571000000000002</c:v>
                </c:pt>
                <c:pt idx="23">
                  <c:v>3.4156</c:v>
                </c:pt>
                <c:pt idx="24">
                  <c:v>4.3517999999999999</c:v>
                </c:pt>
                <c:pt idx="25">
                  <c:v>5.2944000000000004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57-46D6-9FDC-D4F3FFCC93B3}"/>
            </c:ext>
          </c:extLst>
        </c:ser>
        <c:ser>
          <c:idx val="0"/>
          <c:order val="1"/>
          <c:tx>
            <c:strRef>
              <c:f>レオロジー!$Y$6</c:f>
              <c:strCache>
                <c:ptCount val="1"/>
                <c:pt idx="0">
                  <c:v>Wheat</c:v>
                </c:pt>
              </c:strCache>
            </c:strRef>
          </c:tx>
          <c:spPr>
            <a:ln>
              <a:solidFill>
                <a:srgbClr val="005AFF">
                  <a:alpha val="98000"/>
                </a:srgbClr>
              </a:solidFill>
            </a:ln>
          </c:spPr>
          <c:marker>
            <c:symbol val="diamond"/>
            <c:size val="6"/>
            <c:spPr>
              <a:solidFill>
                <a:srgbClr val="005AFF"/>
              </a:solidFill>
              <a:ln w="9525">
                <a:solidFill>
                  <a:srgbClr val="005AFF"/>
                </a:solidFill>
              </a:ln>
              <a:effectLst/>
            </c:spPr>
          </c:marker>
          <c:xVal>
            <c:numRef>
              <c:f>レオロジー!$X$7:$X$32</c:f>
              <c:numCache>
                <c:formatCode>General</c:formatCode>
                <c:ptCount val="26"/>
                <c:pt idx="0">
                  <c:v>0.01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レオロジー!$Y$7:$Y$32</c:f>
              <c:numCache>
                <c:formatCode>General</c:formatCode>
                <c:ptCount val="26"/>
                <c:pt idx="0">
                  <c:v>-3.9323999999999999</c:v>
                </c:pt>
                <c:pt idx="1">
                  <c:v>-0.69198999999999999</c:v>
                </c:pt>
                <c:pt idx="2">
                  <c:v>3.19</c:v>
                </c:pt>
                <c:pt idx="3">
                  <c:v>-0.10371</c:v>
                </c:pt>
                <c:pt idx="4">
                  <c:v>3.8673000000000002</c:v>
                </c:pt>
                <c:pt idx="5">
                  <c:v>-0.59265999999999996</c:v>
                </c:pt>
                <c:pt idx="6">
                  <c:v>0.90505000000000002</c:v>
                </c:pt>
                <c:pt idx="7">
                  <c:v>0.57762999999999998</c:v>
                </c:pt>
                <c:pt idx="8">
                  <c:v>1.3396999999999999</c:v>
                </c:pt>
                <c:pt idx="9">
                  <c:v>1.2737000000000001</c:v>
                </c:pt>
                <c:pt idx="10">
                  <c:v>1.5148999999999999</c:v>
                </c:pt>
                <c:pt idx="11">
                  <c:v>1.7149000000000001</c:v>
                </c:pt>
                <c:pt idx="12">
                  <c:v>1.8032999999999999</c:v>
                </c:pt>
                <c:pt idx="13">
                  <c:v>1.8982000000000001</c:v>
                </c:pt>
                <c:pt idx="14">
                  <c:v>1.7126999999999999</c:v>
                </c:pt>
                <c:pt idx="15">
                  <c:v>1.831</c:v>
                </c:pt>
                <c:pt idx="16">
                  <c:v>1.8216000000000001</c:v>
                </c:pt>
                <c:pt idx="17">
                  <c:v>1.7990999999999999</c:v>
                </c:pt>
                <c:pt idx="18">
                  <c:v>1.8501000000000001</c:v>
                </c:pt>
                <c:pt idx="19">
                  <c:v>1.8784000000000001</c:v>
                </c:pt>
                <c:pt idx="20">
                  <c:v>1.9451000000000001</c:v>
                </c:pt>
                <c:pt idx="21">
                  <c:v>2.0350999999999999</c:v>
                </c:pt>
                <c:pt idx="22">
                  <c:v>2.6871</c:v>
                </c:pt>
                <c:pt idx="23">
                  <c:v>3.4868999999999999</c:v>
                </c:pt>
                <c:pt idx="24">
                  <c:v>4.4092000000000002</c:v>
                </c:pt>
                <c:pt idx="25">
                  <c:v>5.5644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57-46D6-9FDC-D4F3FFCC93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1587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64436416594052"/>
          <c:y val="7.3803326834949487E-2"/>
          <c:w val="0.29064212256871863"/>
          <c:h val="0.23673494189432112"/>
        </c:manualLayout>
      </c:layout>
      <c:overlay val="0"/>
      <c:txPr>
        <a:bodyPr/>
        <a:lstStyle/>
        <a:p>
          <a:pPr>
            <a:defRPr sz="18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 sz="1400">
          <a:latin typeface="+mn-lt"/>
          <a:ea typeface="+mn-ea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1"/>
          <c:order val="0"/>
          <c:tx>
            <c:strRef>
              <c:f>'当社品t (2)'!$C$6</c:f>
              <c:strCache>
                <c:ptCount val="1"/>
                <c:pt idx="0">
                  <c:v>5 %EtOH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4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'当社品t (2)'!$B$7:$B$86</c:f>
              <c:numCache>
                <c:formatCode>0.00E+00</c:formatCode>
                <c:ptCount val="80"/>
                <c:pt idx="0">
                  <c:v>1.0054E-8</c:v>
                </c:pt>
                <c:pt idx="1">
                  <c:v>1.2744E-8</c:v>
                </c:pt>
                <c:pt idx="2">
                  <c:v>1.5980999999999999E-8</c:v>
                </c:pt>
                <c:pt idx="3">
                  <c:v>2.0065000000000001E-8</c:v>
                </c:pt>
                <c:pt idx="4">
                  <c:v>2.5524000000000001E-8</c:v>
                </c:pt>
                <c:pt idx="5">
                  <c:v>3.2109E-8</c:v>
                </c:pt>
                <c:pt idx="6">
                  <c:v>4.0719999999999997E-8</c:v>
                </c:pt>
                <c:pt idx="7">
                  <c:v>5.1218000000000002E-8</c:v>
                </c:pt>
                <c:pt idx="8">
                  <c:v>6.4559000000000003E-8</c:v>
                </c:pt>
                <c:pt idx="9">
                  <c:v>8.1521999999999994E-8</c:v>
                </c:pt>
                <c:pt idx="10">
                  <c:v>1.0296E-7</c:v>
                </c:pt>
                <c:pt idx="11">
                  <c:v>1.2998999999999999E-7</c:v>
                </c:pt>
                <c:pt idx="12">
                  <c:v>1.6402000000000001E-7</c:v>
                </c:pt>
                <c:pt idx="13">
                  <c:v>2.0697999999999999E-7</c:v>
                </c:pt>
                <c:pt idx="14">
                  <c:v>2.6173E-7</c:v>
                </c:pt>
                <c:pt idx="15">
                  <c:v>3.3022E-7</c:v>
                </c:pt>
                <c:pt idx="16">
                  <c:v>4.1740999999999998E-7</c:v>
                </c:pt>
                <c:pt idx="17">
                  <c:v>5.2692000000000001E-7</c:v>
                </c:pt>
                <c:pt idx="18">
                  <c:v>6.6505999999999995E-7</c:v>
                </c:pt>
                <c:pt idx="19">
                  <c:v>8.3944999999999996E-7</c:v>
                </c:pt>
                <c:pt idx="20">
                  <c:v>1.0599E-6</c:v>
                </c:pt>
                <c:pt idx="21">
                  <c:v>1.3376999999999999E-6</c:v>
                </c:pt>
                <c:pt idx="22">
                  <c:v>1.6897999999999999E-6</c:v>
                </c:pt>
                <c:pt idx="23">
                  <c:v>2.1334000000000002E-6</c:v>
                </c:pt>
                <c:pt idx="24">
                  <c:v>2.6931999999999999E-6</c:v>
                </c:pt>
                <c:pt idx="25">
                  <c:v>3.4015E-6</c:v>
                </c:pt>
                <c:pt idx="26">
                  <c:v>4.2937000000000001E-6</c:v>
                </c:pt>
                <c:pt idx="27">
                  <c:v>5.4225000000000002E-6</c:v>
                </c:pt>
                <c:pt idx="28">
                  <c:v>6.8461000000000004E-6</c:v>
                </c:pt>
                <c:pt idx="29">
                  <c:v>8.6432000000000005E-6</c:v>
                </c:pt>
                <c:pt idx="30">
                  <c:v>1.0913999999999999E-5</c:v>
                </c:pt>
                <c:pt idx="31">
                  <c:v>1.3798000000000001E-5</c:v>
                </c:pt>
                <c:pt idx="32">
                  <c:v>1.7397999999999998E-5</c:v>
                </c:pt>
                <c:pt idx="33">
                  <c:v>2.1965999999999999E-5</c:v>
                </c:pt>
                <c:pt idx="34">
                  <c:v>2.7735000000000001E-5</c:v>
                </c:pt>
                <c:pt idx="35">
                  <c:v>3.5018999999999998E-5</c:v>
                </c:pt>
                <c:pt idx="36">
                  <c:v>4.4214000000000001E-5</c:v>
                </c:pt>
                <c:pt idx="37">
                  <c:v>5.5825000000000002E-5</c:v>
                </c:pt>
                <c:pt idx="38">
                  <c:v>7.0487000000000005E-5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4.5521E-4</c:v>
                </c:pt>
                <c:pt idx="47" formatCode="General">
                  <c:v>5.7472999999999997E-4</c:v>
                </c:pt>
                <c:pt idx="48" formatCode="General">
                  <c:v>7.2564000000000005E-4</c:v>
                </c:pt>
                <c:pt idx="49" formatCode="General">
                  <c:v>9.1618999999999999E-4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1.8439999999999999E-3</c:v>
                </c:pt>
                <c:pt idx="53" formatCode="General">
                  <c:v>2.3284999999999998E-3</c:v>
                </c:pt>
                <c:pt idx="54" formatCode="General">
                  <c:v>2.9397E-3</c:v>
                </c:pt>
                <c:pt idx="55" formatCode="General">
                  <c:v>3.7112999999999998E-3</c:v>
                </c:pt>
                <c:pt idx="56" formatCode="General">
                  <c:v>4.6885E-3</c:v>
                </c:pt>
                <c:pt idx="57" formatCode="General">
                  <c:v>5.9173000000000003E-3</c:v>
                </c:pt>
                <c:pt idx="58" formatCode="General">
                  <c:v>7.4708999999999999E-3</c:v>
                </c:pt>
                <c:pt idx="59" formatCode="General">
                  <c:v>9.4322E-3</c:v>
                </c:pt>
                <c:pt idx="60" formatCode="General">
                  <c:v>1.1911E-2</c:v>
                </c:pt>
                <c:pt idx="61" formatCode="General">
                  <c:v>1.5037999999999999E-2</c:v>
                </c:pt>
                <c:pt idx="62" formatCode="General">
                  <c:v>1.8984999999999998E-2</c:v>
                </c:pt>
                <c:pt idx="63" formatCode="General">
                  <c:v>2.3972E-2</c:v>
                </c:pt>
                <c:pt idx="64" formatCode="General">
                  <c:v>3.0259000000000001E-2</c:v>
                </c:pt>
                <c:pt idx="65" formatCode="General">
                  <c:v>3.8213999999999998E-2</c:v>
                </c:pt>
                <c:pt idx="66" formatCode="General">
                  <c:v>4.8242E-2</c:v>
                </c:pt>
                <c:pt idx="67" formatCode="General">
                  <c:v>6.0905000000000001E-2</c:v>
                </c:pt>
                <c:pt idx="68" formatCode="General">
                  <c:v>7.6918E-2</c:v>
                </c:pt>
                <c:pt idx="69" formatCode="General">
                  <c:v>9.7131999999999996E-2</c:v>
                </c:pt>
                <c:pt idx="70" formatCode="General">
                  <c:v>0.12262000000000001</c:v>
                </c:pt>
                <c:pt idx="71" formatCode="General">
                  <c:v>0.15483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'当社品t (2)'!$C$7:$C$86</c:f>
              <c:numCache>
                <c:formatCode>General</c:formatCode>
                <c:ptCount val="80"/>
                <c:pt idx="0">
                  <c:v>4.7479999999999999E-4</c:v>
                </c:pt>
                <c:pt idx="1">
                  <c:v>1.271E-3</c:v>
                </c:pt>
                <c:pt idx="2">
                  <c:v>2.1078999999999998E-3</c:v>
                </c:pt>
                <c:pt idx="3">
                  <c:v>3.0623E-3</c:v>
                </c:pt>
                <c:pt idx="4">
                  <c:v>4.2021999999999997E-3</c:v>
                </c:pt>
                <c:pt idx="5">
                  <c:v>5.4238000000000003E-3</c:v>
                </c:pt>
                <c:pt idx="6">
                  <c:v>6.9619E-3</c:v>
                </c:pt>
                <c:pt idx="7">
                  <c:v>8.7887999999999994E-3</c:v>
                </c:pt>
                <c:pt idx="8">
                  <c:v>1.0949E-2</c:v>
                </c:pt>
                <c:pt idx="9">
                  <c:v>1.3613E-2</c:v>
                </c:pt>
                <c:pt idx="10">
                  <c:v>1.6781999999999998E-2</c:v>
                </c:pt>
                <c:pt idx="11">
                  <c:v>2.0698000000000001E-2</c:v>
                </c:pt>
                <c:pt idx="12">
                  <c:v>2.5350000000000001E-2</c:v>
                </c:pt>
                <c:pt idx="13">
                  <c:v>3.1074000000000001E-2</c:v>
                </c:pt>
                <c:pt idx="14">
                  <c:v>3.8165999999999999E-2</c:v>
                </c:pt>
                <c:pt idx="15">
                  <c:v>4.6729E-2</c:v>
                </c:pt>
                <c:pt idx="16">
                  <c:v>5.7366E-2</c:v>
                </c:pt>
                <c:pt idx="17">
                  <c:v>7.0361999999999994E-2</c:v>
                </c:pt>
                <c:pt idx="18">
                  <c:v>8.6320999999999995E-2</c:v>
                </c:pt>
                <c:pt idx="19">
                  <c:v>0.10595</c:v>
                </c:pt>
                <c:pt idx="20">
                  <c:v>0.13020000000000001</c:v>
                </c:pt>
                <c:pt idx="21">
                  <c:v>0.16012000000000001</c:v>
                </c:pt>
                <c:pt idx="22">
                  <c:v>0.19719</c:v>
                </c:pt>
                <c:pt idx="23">
                  <c:v>0.24376999999999999</c:v>
                </c:pt>
                <c:pt idx="24">
                  <c:v>0.30164000000000002</c:v>
                </c:pt>
                <c:pt idx="25">
                  <c:v>0.37356</c:v>
                </c:pt>
                <c:pt idx="26">
                  <c:v>0.46034999999999998</c:v>
                </c:pt>
                <c:pt idx="27">
                  <c:v>0.55925000000000002</c:v>
                </c:pt>
                <c:pt idx="28">
                  <c:v>0.65622000000000003</c:v>
                </c:pt>
                <c:pt idx="29">
                  <c:v>0.75004999999999999</c:v>
                </c:pt>
                <c:pt idx="30">
                  <c:v>0.83187</c:v>
                </c:pt>
                <c:pt idx="31">
                  <c:v>0.91037000000000001</c:v>
                </c:pt>
                <c:pt idx="32">
                  <c:v>0.95345999999999997</c:v>
                </c:pt>
                <c:pt idx="33">
                  <c:v>0.94210000000000005</c:v>
                </c:pt>
                <c:pt idx="34">
                  <c:v>0.93652999999999997</c:v>
                </c:pt>
                <c:pt idx="35">
                  <c:v>0.93147000000000002</c:v>
                </c:pt>
                <c:pt idx="36">
                  <c:v>0.92240999999999995</c:v>
                </c:pt>
                <c:pt idx="37">
                  <c:v>0.91183999999999998</c:v>
                </c:pt>
                <c:pt idx="38">
                  <c:v>0.89566999999999997</c:v>
                </c:pt>
                <c:pt idx="39">
                  <c:v>0.87777000000000005</c:v>
                </c:pt>
                <c:pt idx="40">
                  <c:v>0.86233000000000004</c:v>
                </c:pt>
                <c:pt idx="41">
                  <c:v>0.84692000000000001</c:v>
                </c:pt>
                <c:pt idx="42">
                  <c:v>0.83760000000000001</c:v>
                </c:pt>
                <c:pt idx="43">
                  <c:v>0.83084999999999998</c:v>
                </c:pt>
                <c:pt idx="44">
                  <c:v>0.82565999999999995</c:v>
                </c:pt>
                <c:pt idx="45">
                  <c:v>0.82254000000000005</c:v>
                </c:pt>
                <c:pt idx="46">
                  <c:v>0.83306999999999998</c:v>
                </c:pt>
                <c:pt idx="47">
                  <c:v>0.82108000000000003</c:v>
                </c:pt>
                <c:pt idx="48">
                  <c:v>0.87077000000000004</c:v>
                </c:pt>
                <c:pt idx="49">
                  <c:v>0.87819999999999998</c:v>
                </c:pt>
                <c:pt idx="50">
                  <c:v>0.85487000000000002</c:v>
                </c:pt>
                <c:pt idx="51">
                  <c:v>0.79745999999999995</c:v>
                </c:pt>
                <c:pt idx="52">
                  <c:v>0.63836999999999999</c:v>
                </c:pt>
                <c:pt idx="53">
                  <c:v>0.7016</c:v>
                </c:pt>
                <c:pt idx="54">
                  <c:v>0.64048000000000005</c:v>
                </c:pt>
                <c:pt idx="55">
                  <c:v>0.70240999999999998</c:v>
                </c:pt>
                <c:pt idx="56">
                  <c:v>0.58709999999999996</c:v>
                </c:pt>
                <c:pt idx="57">
                  <c:v>0.56103999999999998</c:v>
                </c:pt>
                <c:pt idx="58">
                  <c:v>0.66759000000000002</c:v>
                </c:pt>
                <c:pt idx="59">
                  <c:v>0.51917000000000002</c:v>
                </c:pt>
                <c:pt idx="60">
                  <c:v>0.48836000000000002</c:v>
                </c:pt>
                <c:pt idx="61">
                  <c:v>0.50702000000000003</c:v>
                </c:pt>
                <c:pt idx="62">
                  <c:v>0.48313</c:v>
                </c:pt>
                <c:pt idx="63">
                  <c:v>0.41342000000000001</c:v>
                </c:pt>
                <c:pt idx="64">
                  <c:v>0.42881999999999998</c:v>
                </c:pt>
                <c:pt idx="65">
                  <c:v>0.38261000000000001</c:v>
                </c:pt>
                <c:pt idx="66">
                  <c:v>0.35163</c:v>
                </c:pt>
                <c:pt idx="67">
                  <c:v>0.31677</c:v>
                </c:pt>
                <c:pt idx="68">
                  <c:v>0.27721000000000001</c:v>
                </c:pt>
                <c:pt idx="69">
                  <c:v>0.24135000000000001</c:v>
                </c:pt>
                <c:pt idx="70">
                  <c:v>0.20646</c:v>
                </c:pt>
                <c:pt idx="71">
                  <c:v>0.17512</c:v>
                </c:pt>
                <c:pt idx="72">
                  <c:v>0.14674999999999999</c:v>
                </c:pt>
                <c:pt idx="73">
                  <c:v>0.12246</c:v>
                </c:pt>
                <c:pt idx="74">
                  <c:v>0.10324</c:v>
                </c:pt>
                <c:pt idx="75">
                  <c:v>8.8114999999999999E-2</c:v>
                </c:pt>
                <c:pt idx="76">
                  <c:v>7.5475E-2</c:v>
                </c:pt>
                <c:pt idx="77">
                  <c:v>6.4838999999999994E-2</c:v>
                </c:pt>
                <c:pt idx="78">
                  <c:v>5.6439999999999997E-2</c:v>
                </c:pt>
                <c:pt idx="79">
                  <c:v>4.9845E-2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9E-49D0-9EAF-205AAC21F3AA}"/>
            </c:ext>
          </c:extLst>
        </c:ser>
        <c:ser>
          <c:idx val="0"/>
          <c:order val="1"/>
          <c:tx>
            <c:strRef>
              <c:f>'当社品t (2)'!$G$6</c:f>
              <c:strCache>
                <c:ptCount val="1"/>
                <c:pt idx="0">
                  <c:v>BeerA(5 %)</c:v>
                </c:pt>
              </c:strCache>
            </c:strRef>
          </c:tx>
          <c:spPr>
            <a:ln w="19050" cap="rnd">
              <a:solidFill>
                <a:srgbClr val="005AFF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05AFF"/>
              </a:solidFill>
              <a:ln w="9525">
                <a:solidFill>
                  <a:srgbClr val="005AFF"/>
                </a:solidFill>
              </a:ln>
              <a:effectLst/>
            </c:spPr>
          </c:marker>
          <c:xVal>
            <c:numRef>
              <c:f>'当社品t (2)'!$F$7:$F$86</c:f>
              <c:numCache>
                <c:formatCode>0.00E+00</c:formatCode>
                <c:ptCount val="80"/>
                <c:pt idx="0">
                  <c:v>9.8958999999999993E-9</c:v>
                </c:pt>
                <c:pt idx="1">
                  <c:v>1.2716E-8</c:v>
                </c:pt>
                <c:pt idx="2">
                  <c:v>1.5878000000000002E-8</c:v>
                </c:pt>
                <c:pt idx="3">
                  <c:v>2.0106000000000001E-8</c:v>
                </c:pt>
                <c:pt idx="4">
                  <c:v>2.5979999999999998E-8</c:v>
                </c:pt>
                <c:pt idx="5">
                  <c:v>3.2380000000000003E-8</c:v>
                </c:pt>
                <c:pt idx="6">
                  <c:v>4.0441999999999999E-8</c:v>
                </c:pt>
                <c:pt idx="7">
                  <c:v>5.1181E-8</c:v>
                </c:pt>
                <c:pt idx="8">
                  <c:v>6.4498E-8</c:v>
                </c:pt>
                <c:pt idx="9">
                  <c:v>8.1570999999999996E-8</c:v>
                </c:pt>
                <c:pt idx="10">
                  <c:v>1.0299E-7</c:v>
                </c:pt>
                <c:pt idx="11">
                  <c:v>1.3001000000000001E-7</c:v>
                </c:pt>
                <c:pt idx="12">
                  <c:v>1.6418000000000001E-7</c:v>
                </c:pt>
                <c:pt idx="13">
                  <c:v>2.0727E-7</c:v>
                </c:pt>
                <c:pt idx="14">
                  <c:v>2.6165999999999998E-7</c:v>
                </c:pt>
                <c:pt idx="15">
                  <c:v>3.3039999999999999E-7</c:v>
                </c:pt>
                <c:pt idx="16">
                  <c:v>4.1680000000000003E-7</c:v>
                </c:pt>
                <c:pt idx="17">
                  <c:v>5.2666999999999999E-7</c:v>
                </c:pt>
                <c:pt idx="18">
                  <c:v>6.6499999999999999E-7</c:v>
                </c:pt>
                <c:pt idx="19">
                  <c:v>8.3923000000000003E-7</c:v>
                </c:pt>
                <c:pt idx="20">
                  <c:v>1.06E-6</c:v>
                </c:pt>
                <c:pt idx="21">
                  <c:v>1.3389E-6</c:v>
                </c:pt>
                <c:pt idx="22">
                  <c:v>1.6900999999999999E-6</c:v>
                </c:pt>
                <c:pt idx="23">
                  <c:v>2.1336000000000002E-6</c:v>
                </c:pt>
                <c:pt idx="24">
                  <c:v>2.6927000000000001E-6</c:v>
                </c:pt>
                <c:pt idx="25">
                  <c:v>3.4010999999999999E-6</c:v>
                </c:pt>
                <c:pt idx="26">
                  <c:v>4.2943999999999999E-6</c:v>
                </c:pt>
                <c:pt idx="27">
                  <c:v>5.4221000000000001E-6</c:v>
                </c:pt>
                <c:pt idx="28">
                  <c:v>6.8461999999999998E-6</c:v>
                </c:pt>
                <c:pt idx="29">
                  <c:v>8.6433999999999993E-6</c:v>
                </c:pt>
                <c:pt idx="30">
                  <c:v>1.0916E-5</c:v>
                </c:pt>
                <c:pt idx="31">
                  <c:v>1.3776E-5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2.7735000000000001E-5</c:v>
                </c:pt>
                <c:pt idx="35">
                  <c:v>3.5024999999999998E-5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7.0485E-5</c:v>
                </c:pt>
                <c:pt idx="39">
                  <c:v>8.8997000000000002E-5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2.2617000000000001E-4</c:v>
                </c:pt>
                <c:pt idx="44" formatCode="General">
                  <c:v>2.8556000000000002E-4</c:v>
                </c:pt>
                <c:pt idx="45" formatCode="General">
                  <c:v>3.6055000000000001E-4</c:v>
                </c:pt>
                <c:pt idx="46" formatCode="General">
                  <c:v>4.5521E-4</c:v>
                </c:pt>
                <c:pt idx="47" formatCode="General">
                  <c:v>5.7476000000000001E-4</c:v>
                </c:pt>
                <c:pt idx="48" formatCode="General">
                  <c:v>7.2568000000000003E-4</c:v>
                </c:pt>
                <c:pt idx="49" formatCode="General">
                  <c:v>9.1622000000000003E-4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2.3284E-3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4.6863E-3</c:v>
                </c:pt>
                <c:pt idx="57" formatCode="General">
                  <c:v>5.9167000000000004E-3</c:v>
                </c:pt>
                <c:pt idx="58" formatCode="General">
                  <c:v>7.4704999999999997E-3</c:v>
                </c:pt>
                <c:pt idx="59" formatCode="General">
                  <c:v>9.4324999999999999E-3</c:v>
                </c:pt>
                <c:pt idx="60" formatCode="General">
                  <c:v>1.1908999999999999E-2</c:v>
                </c:pt>
                <c:pt idx="61" formatCode="General">
                  <c:v>1.5036000000000001E-2</c:v>
                </c:pt>
                <c:pt idx="62" formatCode="General">
                  <c:v>1.8984000000000001E-2</c:v>
                </c:pt>
                <c:pt idx="63" formatCode="General">
                  <c:v>2.3970999999999999E-2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4.8246999999999998E-2</c:v>
                </c:pt>
                <c:pt idx="67" formatCode="General">
                  <c:v>6.0914000000000003E-2</c:v>
                </c:pt>
                <c:pt idx="68" formatCode="General">
                  <c:v>7.6910000000000006E-2</c:v>
                </c:pt>
                <c:pt idx="69" formatCode="General">
                  <c:v>9.7110000000000002E-2</c:v>
                </c:pt>
                <c:pt idx="70" formatCode="General">
                  <c:v>0.1226</c:v>
                </c:pt>
                <c:pt idx="71" formatCode="General">
                  <c:v>0.15482000000000001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0.31163000000000002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'当社品t (2)'!$G$7:$G$86</c:f>
              <c:numCache>
                <c:formatCode>General</c:formatCode>
                <c:ptCount val="80"/>
                <c:pt idx="0">
                  <c:v>2.487103111406913E-4</c:v>
                </c:pt>
                <c:pt idx="1">
                  <c:v>6.421593823536417E-4</c:v>
                </c:pt>
                <c:pt idx="2">
                  <c:v>1.0669947707446959E-3</c:v>
                </c:pt>
                <c:pt idx="3">
                  <c:v>1.5095768462836665E-3</c:v>
                </c:pt>
                <c:pt idx="4">
                  <c:v>2.1636723633857101E-3</c:v>
                </c:pt>
                <c:pt idx="5">
                  <c:v>2.8635055620261055E-3</c:v>
                </c:pt>
                <c:pt idx="6">
                  <c:v>3.7532901523614926E-3</c:v>
                </c:pt>
                <c:pt idx="7">
                  <c:v>4.8682628176178475E-3</c:v>
                </c:pt>
                <c:pt idx="8">
                  <c:v>6.2785468909700411E-3</c:v>
                </c:pt>
                <c:pt idx="9">
                  <c:v>7.9736413741056961E-3</c:v>
                </c:pt>
                <c:pt idx="10">
                  <c:v>9.8606707708397932E-3</c:v>
                </c:pt>
                <c:pt idx="11">
                  <c:v>1.2449516888117735E-2</c:v>
                </c:pt>
                <c:pt idx="12">
                  <c:v>1.5516975172922E-2</c:v>
                </c:pt>
                <c:pt idx="13">
                  <c:v>1.9381342551876634E-2</c:v>
                </c:pt>
                <c:pt idx="14">
                  <c:v>2.3986613700648956E-2</c:v>
                </c:pt>
                <c:pt idx="15">
                  <c:v>2.9857838534857808E-2</c:v>
                </c:pt>
                <c:pt idx="16">
                  <c:v>3.6977515390649224E-2</c:v>
                </c:pt>
                <c:pt idx="17">
                  <c:v>4.5636171887998962E-2</c:v>
                </c:pt>
                <c:pt idx="18">
                  <c:v>5.6232845962777341E-2</c:v>
                </c:pt>
                <c:pt idx="19">
                  <c:v>6.9166575550854661E-2</c:v>
                </c:pt>
                <c:pt idx="20">
                  <c:v>8.4943742126405555E-2</c:v>
                </c:pt>
                <c:pt idx="21">
                  <c:v>0.10413373315347887</c:v>
                </c:pt>
                <c:pt idx="22">
                  <c:v>0.12758712949537715</c:v>
                </c:pt>
                <c:pt idx="23">
                  <c:v>0.15639486819899728</c:v>
                </c:pt>
                <c:pt idx="24">
                  <c:v>0.19154987699365403</c:v>
                </c:pt>
                <c:pt idx="25">
                  <c:v>0.23496567112738043</c:v>
                </c:pt>
                <c:pt idx="26">
                  <c:v>0.28759900822419304</c:v>
                </c:pt>
                <c:pt idx="27">
                  <c:v>0.35017329039005568</c:v>
                </c:pt>
                <c:pt idx="28">
                  <c:v>0.4232952419719056</c:v>
                </c:pt>
                <c:pt idx="29">
                  <c:v>0.50521469658434659</c:v>
                </c:pt>
                <c:pt idx="30">
                  <c:v>0.59051780620855343</c:v>
                </c:pt>
                <c:pt idx="31">
                  <c:v>0.65631239452354495</c:v>
                </c:pt>
                <c:pt idx="32">
                  <c:v>0.72769584749590144</c:v>
                </c:pt>
                <c:pt idx="33">
                  <c:v>0.80725841137600907</c:v>
                </c:pt>
                <c:pt idx="34">
                  <c:v>0.86853757041667856</c:v>
                </c:pt>
                <c:pt idx="35">
                  <c:v>0.8465904839438112</c:v>
                </c:pt>
                <c:pt idx="36">
                  <c:v>0.82029131705925884</c:v>
                </c:pt>
                <c:pt idx="37">
                  <c:v>0.79304706032659256</c:v>
                </c:pt>
                <c:pt idx="38">
                  <c:v>0.77827565603384929</c:v>
                </c:pt>
                <c:pt idx="39">
                  <c:v>0.76679456454565076</c:v>
                </c:pt>
                <c:pt idx="40">
                  <c:v>0.76090233771481719</c:v>
                </c:pt>
                <c:pt idx="41">
                  <c:v>0.75777537377290949</c:v>
                </c:pt>
                <c:pt idx="42">
                  <c:v>0.75194148582158904</c:v>
                </c:pt>
                <c:pt idx="43">
                  <c:v>0.7455592124028444</c:v>
                </c:pt>
                <c:pt idx="44">
                  <c:v>0.73980699888284251</c:v>
                </c:pt>
                <c:pt idx="45">
                  <c:v>0.73415979534596443</c:v>
                </c:pt>
                <c:pt idx="46">
                  <c:v>0.72440553469135671</c:v>
                </c:pt>
                <c:pt idx="47">
                  <c:v>0.71692649033776401</c:v>
                </c:pt>
                <c:pt idx="48">
                  <c:v>0.70580709990254731</c:v>
                </c:pt>
                <c:pt idx="49">
                  <c:v>0.69964651422595292</c:v>
                </c:pt>
                <c:pt idx="50">
                  <c:v>0.68304326911649504</c:v>
                </c:pt>
                <c:pt idx="51">
                  <c:v>0.66065280715932728</c:v>
                </c:pt>
                <c:pt idx="52">
                  <c:v>0.64728153597490101</c:v>
                </c:pt>
                <c:pt idx="53">
                  <c:v>0.62875310784150751</c:v>
                </c:pt>
                <c:pt idx="54">
                  <c:v>0.61615190986665536</c:v>
                </c:pt>
                <c:pt idx="55">
                  <c:v>0.59444984668774359</c:v>
                </c:pt>
                <c:pt idx="56">
                  <c:v>0.58378549951272984</c:v>
                </c:pt>
                <c:pt idx="57">
                  <c:v>0.56297018730241855</c:v>
                </c:pt>
                <c:pt idx="58">
                  <c:v>0.54741704202419839</c:v>
                </c:pt>
                <c:pt idx="59">
                  <c:v>0.52172459948658334</c:v>
                </c:pt>
                <c:pt idx="60">
                  <c:v>0.50270612476527887</c:v>
                </c:pt>
                <c:pt idx="61">
                  <c:v>0.48464440766799094</c:v>
                </c:pt>
                <c:pt idx="62">
                  <c:v>0.46115717477597495</c:v>
                </c:pt>
                <c:pt idx="63">
                  <c:v>0.43547640001426258</c:v>
                </c:pt>
                <c:pt idx="64">
                  <c:v>0.41319094804021866</c:v>
                </c:pt>
                <c:pt idx="65">
                  <c:v>0.38907365524946008</c:v>
                </c:pt>
                <c:pt idx="66">
                  <c:v>0.36340454826365037</c:v>
                </c:pt>
                <c:pt idx="67">
                  <c:v>0.33716372025861119</c:v>
                </c:pt>
                <c:pt idx="68">
                  <c:v>0.30899770922963632</c:v>
                </c:pt>
                <c:pt idx="69">
                  <c:v>0.27955991062727359</c:v>
                </c:pt>
                <c:pt idx="70">
                  <c:v>0.24987708873095535</c:v>
                </c:pt>
                <c:pt idx="71">
                  <c:v>0.22042762235269001</c:v>
                </c:pt>
                <c:pt idx="72">
                  <c:v>0.19147987033823818</c:v>
                </c:pt>
                <c:pt idx="73">
                  <c:v>0.1636055537068293</c:v>
                </c:pt>
                <c:pt idx="74">
                  <c:v>0.13746973568491391</c:v>
                </c:pt>
                <c:pt idx="75">
                  <c:v>0.11412951676927124</c:v>
                </c:pt>
                <c:pt idx="76">
                  <c:v>9.399910300444507E-2</c:v>
                </c:pt>
                <c:pt idx="77">
                  <c:v>7.753587120581891E-2</c:v>
                </c:pt>
                <c:pt idx="78">
                  <c:v>6.4301112999453444E-2</c:v>
                </c:pt>
                <c:pt idx="79">
                  <c:v>5.3926126666825253E-2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9E-49D0-9EAF-205AAC21F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>
                <a:solidFill>
                  <a:schemeClr val="tx1"/>
                </a:solidFill>
              </a:defRPr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9930302401544768E-2"/>
          <c:y val="6.5300232483007203E-2"/>
          <c:w val="0.32853956612413598"/>
          <c:h val="0.22587569194422638"/>
        </c:manualLayout>
      </c:layout>
      <c:overlay val="0"/>
      <c:txPr>
        <a:bodyPr/>
        <a:lstStyle/>
        <a:p>
          <a:pPr>
            <a:defRPr lang="ja-JP" sz="16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ビール!$C$3</c:f>
              <c:strCache>
                <c:ptCount val="1"/>
                <c:pt idx="0">
                  <c:v>5 %EtOH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6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ビール!$B$4:$B$29</c:f>
              <c:numCache>
                <c:formatCode>General</c:formatCode>
                <c:ptCount val="26"/>
                <c:pt idx="0">
                  <c:v>0.01</c:v>
                </c:pt>
                <c:pt idx="1">
                  <c:v>1.5900000000000001E-2</c:v>
                </c:pt>
                <c:pt idx="2">
                  <c:v>2.52E-2</c:v>
                </c:pt>
                <c:pt idx="3">
                  <c:v>3.9899999999999998E-2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0.159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ビール!$C$4:$C$29</c:f>
              <c:numCache>
                <c:formatCode>General</c:formatCode>
                <c:ptCount val="26"/>
                <c:pt idx="0">
                  <c:v>59.512</c:v>
                </c:pt>
                <c:pt idx="1">
                  <c:v>101.72</c:v>
                </c:pt>
                <c:pt idx="2">
                  <c:v>132.6</c:v>
                </c:pt>
                <c:pt idx="3">
                  <c:v>84.119</c:v>
                </c:pt>
                <c:pt idx="4">
                  <c:v>42.531999999999996</c:v>
                </c:pt>
                <c:pt idx="5">
                  <c:v>20.710999999999999</c:v>
                </c:pt>
                <c:pt idx="6">
                  <c:v>10.029</c:v>
                </c:pt>
                <c:pt idx="7">
                  <c:v>4.3396999999999997</c:v>
                </c:pt>
                <c:pt idx="8">
                  <c:v>2.137</c:v>
                </c:pt>
                <c:pt idx="9">
                  <c:v>1.6955</c:v>
                </c:pt>
                <c:pt idx="10">
                  <c:v>1.2924</c:v>
                </c:pt>
                <c:pt idx="11">
                  <c:v>1.3714</c:v>
                </c:pt>
                <c:pt idx="12">
                  <c:v>1.3126</c:v>
                </c:pt>
                <c:pt idx="13">
                  <c:v>1.4416</c:v>
                </c:pt>
                <c:pt idx="14">
                  <c:v>1.3374999999999999</c:v>
                </c:pt>
                <c:pt idx="15">
                  <c:v>1.3622000000000001</c:v>
                </c:pt>
                <c:pt idx="16">
                  <c:v>1.3732</c:v>
                </c:pt>
                <c:pt idx="17">
                  <c:v>1.3506</c:v>
                </c:pt>
                <c:pt idx="18">
                  <c:v>1.389</c:v>
                </c:pt>
                <c:pt idx="19">
                  <c:v>1.4159999999999999</c:v>
                </c:pt>
                <c:pt idx="20">
                  <c:v>1.4782999999999999</c:v>
                </c:pt>
                <c:pt idx="21">
                  <c:v>1.5755999999999999</c:v>
                </c:pt>
                <c:pt idx="22">
                  <c:v>2.3988</c:v>
                </c:pt>
                <c:pt idx="23">
                  <c:v>2.9413</c:v>
                </c:pt>
                <c:pt idx="24">
                  <c:v>3.6610999999999998</c:v>
                </c:pt>
                <c:pt idx="25">
                  <c:v>4.5815999999999999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E6-41F5-B6F0-650F09C2ACFD}"/>
            </c:ext>
          </c:extLst>
        </c:ser>
        <c:ser>
          <c:idx val="2"/>
          <c:order val="1"/>
          <c:tx>
            <c:strRef>
              <c:f>ビール!$F$3</c:f>
              <c:strCache>
                <c:ptCount val="1"/>
                <c:pt idx="0">
                  <c:v>BeerA(5 %)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circle"/>
            <c:size val="6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ビール!$E$4:$E$29</c:f>
              <c:numCache>
                <c:formatCode>General</c:formatCode>
                <c:ptCount val="26"/>
                <c:pt idx="0">
                  <c:v>9.9900000000000006E-3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ビール!$F$4:$F$29</c:f>
              <c:numCache>
                <c:formatCode>General</c:formatCode>
                <c:ptCount val="26"/>
                <c:pt idx="0">
                  <c:v>2.9630999999999998</c:v>
                </c:pt>
                <c:pt idx="1">
                  <c:v>-5.6718999999999999</c:v>
                </c:pt>
                <c:pt idx="2">
                  <c:v>-6.5648999999999997</c:v>
                </c:pt>
                <c:pt idx="3">
                  <c:v>-0.88085999999999998</c:v>
                </c:pt>
                <c:pt idx="4">
                  <c:v>-0.92834000000000005</c:v>
                </c:pt>
                <c:pt idx="5">
                  <c:v>2.2673999999999999</c:v>
                </c:pt>
                <c:pt idx="6">
                  <c:v>0.98916000000000004</c:v>
                </c:pt>
                <c:pt idx="7">
                  <c:v>2.0074999999999998</c:v>
                </c:pt>
                <c:pt idx="8">
                  <c:v>1.6839999999999999</c:v>
                </c:pt>
                <c:pt idx="9">
                  <c:v>1.4774</c:v>
                </c:pt>
                <c:pt idx="10">
                  <c:v>1.7865</c:v>
                </c:pt>
                <c:pt idx="11">
                  <c:v>1.7725</c:v>
                </c:pt>
                <c:pt idx="12">
                  <c:v>1.6641999999999999</c:v>
                </c:pt>
                <c:pt idx="13">
                  <c:v>1.5623</c:v>
                </c:pt>
                <c:pt idx="14">
                  <c:v>1.5535000000000001</c:v>
                </c:pt>
                <c:pt idx="15">
                  <c:v>1.5798000000000001</c:v>
                </c:pt>
                <c:pt idx="16">
                  <c:v>1.6119000000000001</c:v>
                </c:pt>
                <c:pt idx="17">
                  <c:v>1.6065</c:v>
                </c:pt>
                <c:pt idx="18">
                  <c:v>1.6267</c:v>
                </c:pt>
                <c:pt idx="19">
                  <c:v>1.6886000000000001</c:v>
                </c:pt>
                <c:pt idx="20">
                  <c:v>1.7743</c:v>
                </c:pt>
                <c:pt idx="21">
                  <c:v>1.8228</c:v>
                </c:pt>
                <c:pt idx="22">
                  <c:v>2.4820000000000002</c:v>
                </c:pt>
                <c:pt idx="23">
                  <c:v>3.2462</c:v>
                </c:pt>
                <c:pt idx="24">
                  <c:v>4.2573999999999996</c:v>
                </c:pt>
                <c:pt idx="25">
                  <c:v>5.1054000000000004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E6-41F5-B6F0-650F09C2A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64436416594052"/>
          <c:y val="7.3803326834949487E-2"/>
          <c:w val="0.3903400314817973"/>
          <c:h val="0.20458060105830825"/>
        </c:manualLayout>
      </c:layout>
      <c:overlay val="0"/>
      <c:txPr>
        <a:bodyPr/>
        <a:lstStyle/>
        <a:p>
          <a:pPr>
            <a:defRPr lang="ja-JP" sz="16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  <a:ea typeface="+mn-ea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000489771314469E-2"/>
          <c:y val="3.5398230088495575E-2"/>
          <c:w val="0.86567075400404669"/>
          <c:h val="0.84811498723560597"/>
        </c:manualLayout>
      </c:layout>
      <c:scatterChart>
        <c:scatterStyle val="lineMarker"/>
        <c:varyColors val="0"/>
        <c:ser>
          <c:idx val="1"/>
          <c:order val="0"/>
          <c:tx>
            <c:strRef>
              <c:f>'当社品t (2)'!$C$6</c:f>
              <c:strCache>
                <c:ptCount val="1"/>
                <c:pt idx="0">
                  <c:v>5 %EtOH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4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'当社品t (2)'!$B$7:$B$86</c:f>
              <c:numCache>
                <c:formatCode>0.00E+00</c:formatCode>
                <c:ptCount val="80"/>
                <c:pt idx="0">
                  <c:v>1.0054E-8</c:v>
                </c:pt>
                <c:pt idx="1">
                  <c:v>1.2744E-8</c:v>
                </c:pt>
                <c:pt idx="2">
                  <c:v>1.5980999999999999E-8</c:v>
                </c:pt>
                <c:pt idx="3">
                  <c:v>2.0065000000000001E-8</c:v>
                </c:pt>
                <c:pt idx="4">
                  <c:v>2.5524000000000001E-8</c:v>
                </c:pt>
                <c:pt idx="5">
                  <c:v>3.2109E-8</c:v>
                </c:pt>
                <c:pt idx="6">
                  <c:v>4.0719999999999997E-8</c:v>
                </c:pt>
                <c:pt idx="7">
                  <c:v>5.1218000000000002E-8</c:v>
                </c:pt>
                <c:pt idx="8">
                  <c:v>6.4559000000000003E-8</c:v>
                </c:pt>
                <c:pt idx="9">
                  <c:v>8.1521999999999994E-8</c:v>
                </c:pt>
                <c:pt idx="10">
                  <c:v>1.0296E-7</c:v>
                </c:pt>
                <c:pt idx="11">
                  <c:v>1.2998999999999999E-7</c:v>
                </c:pt>
                <c:pt idx="12">
                  <c:v>1.6402000000000001E-7</c:v>
                </c:pt>
                <c:pt idx="13">
                  <c:v>2.0697999999999999E-7</c:v>
                </c:pt>
                <c:pt idx="14">
                  <c:v>2.6173E-7</c:v>
                </c:pt>
                <c:pt idx="15">
                  <c:v>3.3022E-7</c:v>
                </c:pt>
                <c:pt idx="16">
                  <c:v>4.1740999999999998E-7</c:v>
                </c:pt>
                <c:pt idx="17">
                  <c:v>5.2692000000000001E-7</c:v>
                </c:pt>
                <c:pt idx="18">
                  <c:v>6.6505999999999995E-7</c:v>
                </c:pt>
                <c:pt idx="19">
                  <c:v>8.3944999999999996E-7</c:v>
                </c:pt>
                <c:pt idx="20">
                  <c:v>1.0599E-6</c:v>
                </c:pt>
                <c:pt idx="21">
                  <c:v>1.3376999999999999E-6</c:v>
                </c:pt>
                <c:pt idx="22">
                  <c:v>1.6897999999999999E-6</c:v>
                </c:pt>
                <c:pt idx="23">
                  <c:v>2.1334000000000002E-6</c:v>
                </c:pt>
                <c:pt idx="24">
                  <c:v>2.6931999999999999E-6</c:v>
                </c:pt>
                <c:pt idx="25">
                  <c:v>3.4015E-6</c:v>
                </c:pt>
                <c:pt idx="26">
                  <c:v>4.2937000000000001E-6</c:v>
                </c:pt>
                <c:pt idx="27">
                  <c:v>5.4225000000000002E-6</c:v>
                </c:pt>
                <c:pt idx="28">
                  <c:v>6.8461000000000004E-6</c:v>
                </c:pt>
                <c:pt idx="29">
                  <c:v>8.6432000000000005E-6</c:v>
                </c:pt>
                <c:pt idx="30">
                  <c:v>1.0913999999999999E-5</c:v>
                </c:pt>
                <c:pt idx="31">
                  <c:v>1.3798000000000001E-5</c:v>
                </c:pt>
                <c:pt idx="32">
                  <c:v>1.7397999999999998E-5</c:v>
                </c:pt>
                <c:pt idx="33">
                  <c:v>2.1965999999999999E-5</c:v>
                </c:pt>
                <c:pt idx="34">
                  <c:v>2.7735000000000001E-5</c:v>
                </c:pt>
                <c:pt idx="35">
                  <c:v>3.5018999999999998E-5</c:v>
                </c:pt>
                <c:pt idx="36">
                  <c:v>4.4214000000000001E-5</c:v>
                </c:pt>
                <c:pt idx="37">
                  <c:v>5.5825000000000002E-5</c:v>
                </c:pt>
                <c:pt idx="38">
                  <c:v>7.0487000000000005E-5</c:v>
                </c:pt>
                <c:pt idx="39">
                  <c:v>8.8994999999999998E-5</c:v>
                </c:pt>
                <c:pt idx="40" formatCode="General">
                  <c:v>1.1236E-4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4.5521E-4</c:v>
                </c:pt>
                <c:pt idx="47" formatCode="General">
                  <c:v>5.7472999999999997E-4</c:v>
                </c:pt>
                <c:pt idx="48" formatCode="General">
                  <c:v>7.2564000000000005E-4</c:v>
                </c:pt>
                <c:pt idx="49" formatCode="General">
                  <c:v>9.1618999999999999E-4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1.8439999999999999E-3</c:v>
                </c:pt>
                <c:pt idx="53" formatCode="General">
                  <c:v>2.3284999999999998E-3</c:v>
                </c:pt>
                <c:pt idx="54" formatCode="General">
                  <c:v>2.9397E-3</c:v>
                </c:pt>
                <c:pt idx="55" formatCode="General">
                  <c:v>3.7112999999999998E-3</c:v>
                </c:pt>
                <c:pt idx="56" formatCode="General">
                  <c:v>4.6885E-3</c:v>
                </c:pt>
                <c:pt idx="57" formatCode="General">
                  <c:v>5.9173000000000003E-3</c:v>
                </c:pt>
                <c:pt idx="58" formatCode="General">
                  <c:v>7.4708999999999999E-3</c:v>
                </c:pt>
                <c:pt idx="59" formatCode="General">
                  <c:v>9.4322E-3</c:v>
                </c:pt>
                <c:pt idx="60" formatCode="General">
                  <c:v>1.1911E-2</c:v>
                </c:pt>
                <c:pt idx="61" formatCode="General">
                  <c:v>1.5037999999999999E-2</c:v>
                </c:pt>
                <c:pt idx="62" formatCode="General">
                  <c:v>1.8984999999999998E-2</c:v>
                </c:pt>
                <c:pt idx="63" formatCode="General">
                  <c:v>2.3972E-2</c:v>
                </c:pt>
                <c:pt idx="64" formatCode="General">
                  <c:v>3.0259000000000001E-2</c:v>
                </c:pt>
                <c:pt idx="65" formatCode="General">
                  <c:v>3.8213999999999998E-2</c:v>
                </c:pt>
                <c:pt idx="66" formatCode="General">
                  <c:v>4.8242E-2</c:v>
                </c:pt>
                <c:pt idx="67" formatCode="General">
                  <c:v>6.0905000000000001E-2</c:v>
                </c:pt>
                <c:pt idx="68" formatCode="General">
                  <c:v>7.6918E-2</c:v>
                </c:pt>
                <c:pt idx="69" formatCode="General">
                  <c:v>9.7131999999999996E-2</c:v>
                </c:pt>
                <c:pt idx="70" formatCode="General">
                  <c:v>0.12262000000000001</c:v>
                </c:pt>
                <c:pt idx="71" formatCode="General">
                  <c:v>0.15483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'当社品t (2)'!$C$7:$C$86</c:f>
              <c:numCache>
                <c:formatCode>General</c:formatCode>
                <c:ptCount val="80"/>
                <c:pt idx="0">
                  <c:v>4.7479999999999999E-4</c:v>
                </c:pt>
                <c:pt idx="1">
                  <c:v>1.271E-3</c:v>
                </c:pt>
                <c:pt idx="2">
                  <c:v>2.1078999999999998E-3</c:v>
                </c:pt>
                <c:pt idx="3">
                  <c:v>3.0623E-3</c:v>
                </c:pt>
                <c:pt idx="4">
                  <c:v>4.2021999999999997E-3</c:v>
                </c:pt>
                <c:pt idx="5">
                  <c:v>5.4238000000000003E-3</c:v>
                </c:pt>
                <c:pt idx="6">
                  <c:v>6.9619E-3</c:v>
                </c:pt>
                <c:pt idx="7">
                  <c:v>8.7887999999999994E-3</c:v>
                </c:pt>
                <c:pt idx="8">
                  <c:v>1.0949E-2</c:v>
                </c:pt>
                <c:pt idx="9">
                  <c:v>1.3613E-2</c:v>
                </c:pt>
                <c:pt idx="10">
                  <c:v>1.6781999999999998E-2</c:v>
                </c:pt>
                <c:pt idx="11">
                  <c:v>2.0698000000000001E-2</c:v>
                </c:pt>
                <c:pt idx="12">
                  <c:v>2.5350000000000001E-2</c:v>
                </c:pt>
                <c:pt idx="13">
                  <c:v>3.1074000000000001E-2</c:v>
                </c:pt>
                <c:pt idx="14">
                  <c:v>3.8165999999999999E-2</c:v>
                </c:pt>
                <c:pt idx="15">
                  <c:v>4.6729E-2</c:v>
                </c:pt>
                <c:pt idx="16">
                  <c:v>5.7366E-2</c:v>
                </c:pt>
                <c:pt idx="17">
                  <c:v>7.0361999999999994E-2</c:v>
                </c:pt>
                <c:pt idx="18">
                  <c:v>8.6320999999999995E-2</c:v>
                </c:pt>
                <c:pt idx="19">
                  <c:v>0.10595</c:v>
                </c:pt>
                <c:pt idx="20">
                  <c:v>0.13020000000000001</c:v>
                </c:pt>
                <c:pt idx="21">
                  <c:v>0.16012000000000001</c:v>
                </c:pt>
                <c:pt idx="22">
                  <c:v>0.19719</c:v>
                </c:pt>
                <c:pt idx="23">
                  <c:v>0.24376999999999999</c:v>
                </c:pt>
                <c:pt idx="24">
                  <c:v>0.30164000000000002</c:v>
                </c:pt>
                <c:pt idx="25">
                  <c:v>0.37356</c:v>
                </c:pt>
                <c:pt idx="26">
                  <c:v>0.46034999999999998</c:v>
                </c:pt>
                <c:pt idx="27">
                  <c:v>0.55925000000000002</c:v>
                </c:pt>
                <c:pt idx="28">
                  <c:v>0.65622000000000003</c:v>
                </c:pt>
                <c:pt idx="29">
                  <c:v>0.75004999999999999</c:v>
                </c:pt>
                <c:pt idx="30">
                  <c:v>0.83187</c:v>
                </c:pt>
                <c:pt idx="31">
                  <c:v>0.91037000000000001</c:v>
                </c:pt>
                <c:pt idx="32">
                  <c:v>0.95345999999999997</c:v>
                </c:pt>
                <c:pt idx="33">
                  <c:v>0.94210000000000005</c:v>
                </c:pt>
                <c:pt idx="34">
                  <c:v>0.93652999999999997</c:v>
                </c:pt>
                <c:pt idx="35">
                  <c:v>0.93147000000000002</c:v>
                </c:pt>
                <c:pt idx="36">
                  <c:v>0.92240999999999995</c:v>
                </c:pt>
                <c:pt idx="37">
                  <c:v>0.91183999999999998</c:v>
                </c:pt>
                <c:pt idx="38">
                  <c:v>0.89566999999999997</c:v>
                </c:pt>
                <c:pt idx="39">
                  <c:v>0.87777000000000005</c:v>
                </c:pt>
                <c:pt idx="40">
                  <c:v>0.86233000000000004</c:v>
                </c:pt>
                <c:pt idx="41">
                  <c:v>0.84692000000000001</c:v>
                </c:pt>
                <c:pt idx="42">
                  <c:v>0.83760000000000001</c:v>
                </c:pt>
                <c:pt idx="43">
                  <c:v>0.83084999999999998</c:v>
                </c:pt>
                <c:pt idx="44">
                  <c:v>0.82565999999999995</c:v>
                </c:pt>
                <c:pt idx="45">
                  <c:v>0.82254000000000005</c:v>
                </c:pt>
                <c:pt idx="46">
                  <c:v>0.83306999999999998</c:v>
                </c:pt>
                <c:pt idx="47">
                  <c:v>0.82108000000000003</c:v>
                </c:pt>
                <c:pt idx="48">
                  <c:v>0.87077000000000004</c:v>
                </c:pt>
                <c:pt idx="49">
                  <c:v>0.87819999999999998</c:v>
                </c:pt>
                <c:pt idx="50">
                  <c:v>0.85487000000000002</c:v>
                </c:pt>
                <c:pt idx="51">
                  <c:v>0.79745999999999995</c:v>
                </c:pt>
                <c:pt idx="52">
                  <c:v>0.63836999999999999</c:v>
                </c:pt>
                <c:pt idx="53">
                  <c:v>0.7016</c:v>
                </c:pt>
                <c:pt idx="54">
                  <c:v>0.64048000000000005</c:v>
                </c:pt>
                <c:pt idx="55">
                  <c:v>0.70240999999999998</c:v>
                </c:pt>
                <c:pt idx="56">
                  <c:v>0.58709999999999996</c:v>
                </c:pt>
                <c:pt idx="57">
                  <c:v>0.56103999999999998</c:v>
                </c:pt>
                <c:pt idx="58">
                  <c:v>0.66759000000000002</c:v>
                </c:pt>
                <c:pt idx="59">
                  <c:v>0.51917000000000002</c:v>
                </c:pt>
                <c:pt idx="60">
                  <c:v>0.48836000000000002</c:v>
                </c:pt>
                <c:pt idx="61">
                  <c:v>0.50702000000000003</c:v>
                </c:pt>
                <c:pt idx="62">
                  <c:v>0.48313</c:v>
                </c:pt>
                <c:pt idx="63">
                  <c:v>0.41342000000000001</c:v>
                </c:pt>
                <c:pt idx="64">
                  <c:v>0.42881999999999998</c:v>
                </c:pt>
                <c:pt idx="65">
                  <c:v>0.38261000000000001</c:v>
                </c:pt>
                <c:pt idx="66">
                  <c:v>0.35163</c:v>
                </c:pt>
                <c:pt idx="67">
                  <c:v>0.31677</c:v>
                </c:pt>
                <c:pt idx="68">
                  <c:v>0.27721000000000001</c:v>
                </c:pt>
                <c:pt idx="69">
                  <c:v>0.24135000000000001</c:v>
                </c:pt>
                <c:pt idx="70">
                  <c:v>0.20646</c:v>
                </c:pt>
                <c:pt idx="71">
                  <c:v>0.17512</c:v>
                </c:pt>
                <c:pt idx="72">
                  <c:v>0.14674999999999999</c:v>
                </c:pt>
                <c:pt idx="73">
                  <c:v>0.12246</c:v>
                </c:pt>
                <c:pt idx="74">
                  <c:v>0.10324</c:v>
                </c:pt>
                <c:pt idx="75">
                  <c:v>8.8114999999999999E-2</c:v>
                </c:pt>
                <c:pt idx="76">
                  <c:v>7.5475E-2</c:v>
                </c:pt>
                <c:pt idx="77">
                  <c:v>6.4838999999999994E-2</c:v>
                </c:pt>
                <c:pt idx="78">
                  <c:v>5.6439999999999997E-2</c:v>
                </c:pt>
                <c:pt idx="79">
                  <c:v>4.9845E-2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C9E-49D0-9EAF-205AAC21F3AA}"/>
            </c:ext>
          </c:extLst>
        </c:ser>
        <c:ser>
          <c:idx val="0"/>
          <c:order val="1"/>
          <c:tx>
            <c:strRef>
              <c:f>'当社品t (2)'!$G$6</c:f>
              <c:strCache>
                <c:ptCount val="1"/>
                <c:pt idx="0">
                  <c:v>BeerA(5 %)</c:v>
                </c:pt>
              </c:strCache>
            </c:strRef>
          </c:tx>
          <c:spPr>
            <a:ln w="19050" cap="rnd">
              <a:solidFill>
                <a:srgbClr val="005AFF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05AFF"/>
              </a:solidFill>
              <a:ln w="9525">
                <a:solidFill>
                  <a:srgbClr val="005AFF"/>
                </a:solidFill>
              </a:ln>
              <a:effectLst/>
            </c:spPr>
          </c:marker>
          <c:xVal>
            <c:numRef>
              <c:f>'当社品t (2)'!$F$7:$F$86</c:f>
              <c:numCache>
                <c:formatCode>0.00E+00</c:formatCode>
                <c:ptCount val="80"/>
                <c:pt idx="0">
                  <c:v>9.8958999999999993E-9</c:v>
                </c:pt>
                <c:pt idx="1">
                  <c:v>1.2716E-8</c:v>
                </c:pt>
                <c:pt idx="2">
                  <c:v>1.5878000000000002E-8</c:v>
                </c:pt>
                <c:pt idx="3">
                  <c:v>2.0106000000000001E-8</c:v>
                </c:pt>
                <c:pt idx="4">
                  <c:v>2.5979999999999998E-8</c:v>
                </c:pt>
                <c:pt idx="5">
                  <c:v>3.2380000000000003E-8</c:v>
                </c:pt>
                <c:pt idx="6">
                  <c:v>4.0441999999999999E-8</c:v>
                </c:pt>
                <c:pt idx="7">
                  <c:v>5.1181E-8</c:v>
                </c:pt>
                <c:pt idx="8">
                  <c:v>6.4498E-8</c:v>
                </c:pt>
                <c:pt idx="9">
                  <c:v>8.1570999999999996E-8</c:v>
                </c:pt>
                <c:pt idx="10">
                  <c:v>1.0299E-7</c:v>
                </c:pt>
                <c:pt idx="11">
                  <c:v>1.3001000000000001E-7</c:v>
                </c:pt>
                <c:pt idx="12">
                  <c:v>1.6418000000000001E-7</c:v>
                </c:pt>
                <c:pt idx="13">
                  <c:v>2.0727E-7</c:v>
                </c:pt>
                <c:pt idx="14">
                  <c:v>2.6165999999999998E-7</c:v>
                </c:pt>
                <c:pt idx="15">
                  <c:v>3.3039999999999999E-7</c:v>
                </c:pt>
                <c:pt idx="16">
                  <c:v>4.1680000000000003E-7</c:v>
                </c:pt>
                <c:pt idx="17">
                  <c:v>5.2666999999999999E-7</c:v>
                </c:pt>
                <c:pt idx="18">
                  <c:v>6.6499999999999999E-7</c:v>
                </c:pt>
                <c:pt idx="19">
                  <c:v>8.3923000000000003E-7</c:v>
                </c:pt>
                <c:pt idx="20">
                  <c:v>1.06E-6</c:v>
                </c:pt>
                <c:pt idx="21">
                  <c:v>1.3389E-6</c:v>
                </c:pt>
                <c:pt idx="22">
                  <c:v>1.6900999999999999E-6</c:v>
                </c:pt>
                <c:pt idx="23">
                  <c:v>2.1336000000000002E-6</c:v>
                </c:pt>
                <c:pt idx="24">
                  <c:v>2.6927000000000001E-6</c:v>
                </c:pt>
                <c:pt idx="25">
                  <c:v>3.4010999999999999E-6</c:v>
                </c:pt>
                <c:pt idx="26">
                  <c:v>4.2943999999999999E-6</c:v>
                </c:pt>
                <c:pt idx="27">
                  <c:v>5.4221000000000001E-6</c:v>
                </c:pt>
                <c:pt idx="28">
                  <c:v>6.8461999999999998E-6</c:v>
                </c:pt>
                <c:pt idx="29">
                  <c:v>8.6433999999999993E-6</c:v>
                </c:pt>
                <c:pt idx="30">
                  <c:v>1.0916E-5</c:v>
                </c:pt>
                <c:pt idx="31">
                  <c:v>1.3776E-5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2.7735000000000001E-5</c:v>
                </c:pt>
                <c:pt idx="35">
                  <c:v>3.5024999999999998E-5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7.0485E-5</c:v>
                </c:pt>
                <c:pt idx="39">
                  <c:v>8.8997000000000002E-5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2.2617000000000001E-4</c:v>
                </c:pt>
                <c:pt idx="44" formatCode="General">
                  <c:v>2.8556000000000002E-4</c:v>
                </c:pt>
                <c:pt idx="45" formatCode="General">
                  <c:v>3.6055000000000001E-4</c:v>
                </c:pt>
                <c:pt idx="46" formatCode="General">
                  <c:v>4.5521E-4</c:v>
                </c:pt>
                <c:pt idx="47" formatCode="General">
                  <c:v>5.7476000000000001E-4</c:v>
                </c:pt>
                <c:pt idx="48" formatCode="General">
                  <c:v>7.2568000000000003E-4</c:v>
                </c:pt>
                <c:pt idx="49" formatCode="General">
                  <c:v>9.1622000000000003E-4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2.3284E-3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4.6863E-3</c:v>
                </c:pt>
                <c:pt idx="57" formatCode="General">
                  <c:v>5.9167000000000004E-3</c:v>
                </c:pt>
                <c:pt idx="58" formatCode="General">
                  <c:v>7.4704999999999997E-3</c:v>
                </c:pt>
                <c:pt idx="59" formatCode="General">
                  <c:v>9.4324999999999999E-3</c:v>
                </c:pt>
                <c:pt idx="60" formatCode="General">
                  <c:v>1.1908999999999999E-2</c:v>
                </c:pt>
                <c:pt idx="61" formatCode="General">
                  <c:v>1.5036000000000001E-2</c:v>
                </c:pt>
                <c:pt idx="62" formatCode="General">
                  <c:v>1.8984000000000001E-2</c:v>
                </c:pt>
                <c:pt idx="63" formatCode="General">
                  <c:v>2.3970999999999999E-2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4.8246999999999998E-2</c:v>
                </c:pt>
                <c:pt idx="67" formatCode="General">
                  <c:v>6.0914000000000003E-2</c:v>
                </c:pt>
                <c:pt idx="68" formatCode="General">
                  <c:v>7.6910000000000006E-2</c:v>
                </c:pt>
                <c:pt idx="69" formatCode="General">
                  <c:v>9.7110000000000002E-2</c:v>
                </c:pt>
                <c:pt idx="70" formatCode="General">
                  <c:v>0.1226</c:v>
                </c:pt>
                <c:pt idx="71" formatCode="General">
                  <c:v>0.15482000000000001</c:v>
                </c:pt>
                <c:pt idx="72" formatCode="General">
                  <c:v>0.19549</c:v>
                </c:pt>
                <c:pt idx="73" formatCode="General">
                  <c:v>0.24681</c:v>
                </c:pt>
                <c:pt idx="74" formatCode="General">
                  <c:v>0.31163000000000002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'当社品t (2)'!$G$7:$G$86</c:f>
              <c:numCache>
                <c:formatCode>General</c:formatCode>
                <c:ptCount val="80"/>
                <c:pt idx="0">
                  <c:v>2.487103111406913E-4</c:v>
                </c:pt>
                <c:pt idx="1">
                  <c:v>6.421593823536417E-4</c:v>
                </c:pt>
                <c:pt idx="2">
                  <c:v>1.0669947707446959E-3</c:v>
                </c:pt>
                <c:pt idx="3">
                  <c:v>1.5095768462836665E-3</c:v>
                </c:pt>
                <c:pt idx="4">
                  <c:v>2.1636723633857101E-3</c:v>
                </c:pt>
                <c:pt idx="5">
                  <c:v>2.8635055620261055E-3</c:v>
                </c:pt>
                <c:pt idx="6">
                  <c:v>3.7532901523614926E-3</c:v>
                </c:pt>
                <c:pt idx="7">
                  <c:v>4.8682628176178475E-3</c:v>
                </c:pt>
                <c:pt idx="8">
                  <c:v>6.2785468909700411E-3</c:v>
                </c:pt>
                <c:pt idx="9">
                  <c:v>7.9736413741056961E-3</c:v>
                </c:pt>
                <c:pt idx="10">
                  <c:v>9.8606707708397932E-3</c:v>
                </c:pt>
                <c:pt idx="11">
                  <c:v>1.2449516888117735E-2</c:v>
                </c:pt>
                <c:pt idx="12">
                  <c:v>1.5516975172922E-2</c:v>
                </c:pt>
                <c:pt idx="13">
                  <c:v>1.9381342551876634E-2</c:v>
                </c:pt>
                <c:pt idx="14">
                  <c:v>2.3986613700648956E-2</c:v>
                </c:pt>
                <c:pt idx="15">
                  <c:v>2.9857838534857808E-2</c:v>
                </c:pt>
                <c:pt idx="16">
                  <c:v>3.6977515390649224E-2</c:v>
                </c:pt>
                <c:pt idx="17">
                  <c:v>4.5636171887998962E-2</c:v>
                </c:pt>
                <c:pt idx="18">
                  <c:v>5.6232845962777341E-2</c:v>
                </c:pt>
                <c:pt idx="19">
                  <c:v>6.9166575550854661E-2</c:v>
                </c:pt>
                <c:pt idx="20">
                  <c:v>8.4943742126405555E-2</c:v>
                </c:pt>
                <c:pt idx="21">
                  <c:v>0.10413373315347887</c:v>
                </c:pt>
                <c:pt idx="22">
                  <c:v>0.12758712949537715</c:v>
                </c:pt>
                <c:pt idx="23">
                  <c:v>0.15639486819899728</c:v>
                </c:pt>
                <c:pt idx="24">
                  <c:v>0.19154987699365403</c:v>
                </c:pt>
                <c:pt idx="25">
                  <c:v>0.23496567112738043</c:v>
                </c:pt>
                <c:pt idx="26">
                  <c:v>0.28759900822419304</c:v>
                </c:pt>
                <c:pt idx="27">
                  <c:v>0.35017329039005568</c:v>
                </c:pt>
                <c:pt idx="28">
                  <c:v>0.4232952419719056</c:v>
                </c:pt>
                <c:pt idx="29">
                  <c:v>0.50521469658434659</c:v>
                </c:pt>
                <c:pt idx="30">
                  <c:v>0.59051780620855343</c:v>
                </c:pt>
                <c:pt idx="31">
                  <c:v>0.65631239452354495</c:v>
                </c:pt>
                <c:pt idx="32">
                  <c:v>0.72769584749590144</c:v>
                </c:pt>
                <c:pt idx="33">
                  <c:v>0.80725841137600907</c:v>
                </c:pt>
                <c:pt idx="34">
                  <c:v>0.86853757041667856</c:v>
                </c:pt>
                <c:pt idx="35">
                  <c:v>0.8465904839438112</c:v>
                </c:pt>
                <c:pt idx="36">
                  <c:v>0.82029131705925884</c:v>
                </c:pt>
                <c:pt idx="37">
                  <c:v>0.79304706032659256</c:v>
                </c:pt>
                <c:pt idx="38">
                  <c:v>0.77827565603384929</c:v>
                </c:pt>
                <c:pt idx="39">
                  <c:v>0.76679456454565076</c:v>
                </c:pt>
                <c:pt idx="40">
                  <c:v>0.76090233771481719</c:v>
                </c:pt>
                <c:pt idx="41">
                  <c:v>0.75777537377290949</c:v>
                </c:pt>
                <c:pt idx="42">
                  <c:v>0.75194148582158904</c:v>
                </c:pt>
                <c:pt idx="43">
                  <c:v>0.7455592124028444</c:v>
                </c:pt>
                <c:pt idx="44">
                  <c:v>0.73980699888284251</c:v>
                </c:pt>
                <c:pt idx="45">
                  <c:v>0.73415979534596443</c:v>
                </c:pt>
                <c:pt idx="46">
                  <c:v>0.72440553469135671</c:v>
                </c:pt>
                <c:pt idx="47">
                  <c:v>0.71692649033776401</c:v>
                </c:pt>
                <c:pt idx="48">
                  <c:v>0.70580709990254731</c:v>
                </c:pt>
                <c:pt idx="49">
                  <c:v>0.69964651422595292</c:v>
                </c:pt>
                <c:pt idx="50">
                  <c:v>0.68304326911649504</c:v>
                </c:pt>
                <c:pt idx="51">
                  <c:v>0.66065280715932728</c:v>
                </c:pt>
                <c:pt idx="52">
                  <c:v>0.64728153597490101</c:v>
                </c:pt>
                <c:pt idx="53">
                  <c:v>0.62875310784150751</c:v>
                </c:pt>
                <c:pt idx="54">
                  <c:v>0.61615190986665536</c:v>
                </c:pt>
                <c:pt idx="55">
                  <c:v>0.59444984668774359</c:v>
                </c:pt>
                <c:pt idx="56">
                  <c:v>0.58378549951272984</c:v>
                </c:pt>
                <c:pt idx="57">
                  <c:v>0.56297018730241855</c:v>
                </c:pt>
                <c:pt idx="58">
                  <c:v>0.54741704202419839</c:v>
                </c:pt>
                <c:pt idx="59">
                  <c:v>0.52172459948658334</c:v>
                </c:pt>
                <c:pt idx="60">
                  <c:v>0.50270612476527887</c:v>
                </c:pt>
                <c:pt idx="61">
                  <c:v>0.48464440766799094</c:v>
                </c:pt>
                <c:pt idx="62">
                  <c:v>0.46115717477597495</c:v>
                </c:pt>
                <c:pt idx="63">
                  <c:v>0.43547640001426258</c:v>
                </c:pt>
                <c:pt idx="64">
                  <c:v>0.41319094804021866</c:v>
                </c:pt>
                <c:pt idx="65">
                  <c:v>0.38907365524946008</c:v>
                </c:pt>
                <c:pt idx="66">
                  <c:v>0.36340454826365037</c:v>
                </c:pt>
                <c:pt idx="67">
                  <c:v>0.33716372025861119</c:v>
                </c:pt>
                <c:pt idx="68">
                  <c:v>0.30899770922963632</c:v>
                </c:pt>
                <c:pt idx="69">
                  <c:v>0.27955991062727359</c:v>
                </c:pt>
                <c:pt idx="70">
                  <c:v>0.24987708873095535</c:v>
                </c:pt>
                <c:pt idx="71">
                  <c:v>0.22042762235269001</c:v>
                </c:pt>
                <c:pt idx="72">
                  <c:v>0.19147987033823818</c:v>
                </c:pt>
                <c:pt idx="73">
                  <c:v>0.1636055537068293</c:v>
                </c:pt>
                <c:pt idx="74">
                  <c:v>0.13746973568491391</c:v>
                </c:pt>
                <c:pt idx="75">
                  <c:v>0.11412951676927124</c:v>
                </c:pt>
                <c:pt idx="76">
                  <c:v>9.399910300444507E-2</c:v>
                </c:pt>
                <c:pt idx="77">
                  <c:v>7.753587120581891E-2</c:v>
                </c:pt>
                <c:pt idx="78">
                  <c:v>6.4301112999453444E-2</c:v>
                </c:pt>
                <c:pt idx="79">
                  <c:v>5.3926126666825253E-2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C9E-49D0-9EAF-205AAC21F3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>
                <a:solidFill>
                  <a:schemeClr val="tx1"/>
                </a:solidFill>
              </a:defRPr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9.9930302401544768E-2"/>
          <c:y val="6.5300232483007203E-2"/>
          <c:w val="0.32853956612413598"/>
          <c:h val="0.22587569194422638"/>
        </c:manualLayout>
      </c:layout>
      <c:overlay val="0"/>
      <c:txPr>
        <a:bodyPr/>
        <a:lstStyle/>
        <a:p>
          <a:pPr>
            <a:defRPr lang="ja-JP" sz="16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ビール!$C$3</c:f>
              <c:strCache>
                <c:ptCount val="1"/>
                <c:pt idx="0">
                  <c:v>5 %EtOH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6"/>
            <c:spPr>
              <a:solidFill>
                <a:srgbClr val="FF4B00"/>
              </a:solidFill>
              <a:ln>
                <a:solidFill>
                  <a:srgbClr val="FF4B00"/>
                </a:solidFill>
              </a:ln>
            </c:spPr>
          </c:marker>
          <c:xVal>
            <c:numRef>
              <c:f>ビール!$B$4:$B$29</c:f>
              <c:numCache>
                <c:formatCode>General</c:formatCode>
                <c:ptCount val="26"/>
                <c:pt idx="0">
                  <c:v>0.01</c:v>
                </c:pt>
                <c:pt idx="1">
                  <c:v>1.5900000000000001E-2</c:v>
                </c:pt>
                <c:pt idx="2">
                  <c:v>2.52E-2</c:v>
                </c:pt>
                <c:pt idx="3">
                  <c:v>3.9899999999999998E-2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0.159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ビール!$C$4:$C$29</c:f>
              <c:numCache>
                <c:formatCode>General</c:formatCode>
                <c:ptCount val="26"/>
                <c:pt idx="0">
                  <c:v>59.512</c:v>
                </c:pt>
                <c:pt idx="1">
                  <c:v>101.72</c:v>
                </c:pt>
                <c:pt idx="2">
                  <c:v>132.6</c:v>
                </c:pt>
                <c:pt idx="3">
                  <c:v>84.119</c:v>
                </c:pt>
                <c:pt idx="4">
                  <c:v>42.531999999999996</c:v>
                </c:pt>
                <c:pt idx="5">
                  <c:v>20.710999999999999</c:v>
                </c:pt>
                <c:pt idx="6">
                  <c:v>10.029</c:v>
                </c:pt>
                <c:pt idx="7">
                  <c:v>4.3396999999999997</c:v>
                </c:pt>
                <c:pt idx="8">
                  <c:v>2.137</c:v>
                </c:pt>
                <c:pt idx="9">
                  <c:v>1.6955</c:v>
                </c:pt>
                <c:pt idx="10">
                  <c:v>1.2924</c:v>
                </c:pt>
                <c:pt idx="11">
                  <c:v>1.3714</c:v>
                </c:pt>
                <c:pt idx="12">
                  <c:v>1.3126</c:v>
                </c:pt>
                <c:pt idx="13">
                  <c:v>1.4416</c:v>
                </c:pt>
                <c:pt idx="14">
                  <c:v>1.3374999999999999</c:v>
                </c:pt>
                <c:pt idx="15">
                  <c:v>1.3622000000000001</c:v>
                </c:pt>
                <c:pt idx="16">
                  <c:v>1.3732</c:v>
                </c:pt>
                <c:pt idx="17">
                  <c:v>1.3506</c:v>
                </c:pt>
                <c:pt idx="18">
                  <c:v>1.389</c:v>
                </c:pt>
                <c:pt idx="19">
                  <c:v>1.4159999999999999</c:v>
                </c:pt>
                <c:pt idx="20">
                  <c:v>1.4782999999999999</c:v>
                </c:pt>
                <c:pt idx="21">
                  <c:v>1.5755999999999999</c:v>
                </c:pt>
                <c:pt idx="22">
                  <c:v>2.3988</c:v>
                </c:pt>
                <c:pt idx="23">
                  <c:v>2.9413</c:v>
                </c:pt>
                <c:pt idx="24">
                  <c:v>3.6610999999999998</c:v>
                </c:pt>
                <c:pt idx="25">
                  <c:v>4.5815999999999999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E6-41F5-B6F0-650F09C2ACFD}"/>
            </c:ext>
          </c:extLst>
        </c:ser>
        <c:ser>
          <c:idx val="2"/>
          <c:order val="1"/>
          <c:tx>
            <c:strRef>
              <c:f>ビール!$F$3</c:f>
              <c:strCache>
                <c:ptCount val="1"/>
                <c:pt idx="0">
                  <c:v>BeerA(5 %)</c:v>
                </c:pt>
              </c:strCache>
            </c:strRef>
          </c:tx>
          <c:spPr>
            <a:ln>
              <a:solidFill>
                <a:srgbClr val="005AFF"/>
              </a:solidFill>
            </a:ln>
          </c:spPr>
          <c:marker>
            <c:symbol val="circle"/>
            <c:size val="6"/>
            <c:spPr>
              <a:solidFill>
                <a:srgbClr val="005AFF"/>
              </a:solidFill>
              <a:ln>
                <a:solidFill>
                  <a:srgbClr val="005AFF"/>
                </a:solidFill>
              </a:ln>
            </c:spPr>
          </c:marker>
          <c:xVal>
            <c:numRef>
              <c:f>ビール!$E$4:$E$29</c:f>
              <c:numCache>
                <c:formatCode>General</c:formatCode>
                <c:ptCount val="26"/>
                <c:pt idx="0">
                  <c:v>9.9900000000000006E-3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ビール!$F$4:$F$29</c:f>
              <c:numCache>
                <c:formatCode>General</c:formatCode>
                <c:ptCount val="26"/>
                <c:pt idx="0">
                  <c:v>2.9630999999999998</c:v>
                </c:pt>
                <c:pt idx="1">
                  <c:v>-5.6718999999999999</c:v>
                </c:pt>
                <c:pt idx="2">
                  <c:v>-6.5648999999999997</c:v>
                </c:pt>
                <c:pt idx="3">
                  <c:v>-0.88085999999999998</c:v>
                </c:pt>
                <c:pt idx="4">
                  <c:v>-0.92834000000000005</c:v>
                </c:pt>
                <c:pt idx="5">
                  <c:v>2.2673999999999999</c:v>
                </c:pt>
                <c:pt idx="6">
                  <c:v>0.98916000000000004</c:v>
                </c:pt>
                <c:pt idx="7">
                  <c:v>2.0074999999999998</c:v>
                </c:pt>
                <c:pt idx="8">
                  <c:v>1.6839999999999999</c:v>
                </c:pt>
                <c:pt idx="9">
                  <c:v>1.4774</c:v>
                </c:pt>
                <c:pt idx="10">
                  <c:v>1.7865</c:v>
                </c:pt>
                <c:pt idx="11">
                  <c:v>1.7725</c:v>
                </c:pt>
                <c:pt idx="12">
                  <c:v>1.6641999999999999</c:v>
                </c:pt>
                <c:pt idx="13">
                  <c:v>1.5623</c:v>
                </c:pt>
                <c:pt idx="14">
                  <c:v>1.5535000000000001</c:v>
                </c:pt>
                <c:pt idx="15">
                  <c:v>1.5798000000000001</c:v>
                </c:pt>
                <c:pt idx="16">
                  <c:v>1.6119000000000001</c:v>
                </c:pt>
                <c:pt idx="17">
                  <c:v>1.6065</c:v>
                </c:pt>
                <c:pt idx="18">
                  <c:v>1.6267</c:v>
                </c:pt>
                <c:pt idx="19">
                  <c:v>1.6886000000000001</c:v>
                </c:pt>
                <c:pt idx="20">
                  <c:v>1.7743</c:v>
                </c:pt>
                <c:pt idx="21">
                  <c:v>1.8228</c:v>
                </c:pt>
                <c:pt idx="22">
                  <c:v>2.4820000000000002</c:v>
                </c:pt>
                <c:pt idx="23">
                  <c:v>3.2462</c:v>
                </c:pt>
                <c:pt idx="24">
                  <c:v>4.2573999999999996</c:v>
                </c:pt>
                <c:pt idx="25">
                  <c:v>5.1054000000000004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BE6-41F5-B6F0-650F09C2AC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 sz="1400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364436416594052"/>
          <c:y val="7.3803326834949487E-2"/>
          <c:w val="0.3903400314817973"/>
          <c:h val="0.20458060105830825"/>
        </c:manualLayout>
      </c:layout>
      <c:overlay val="0"/>
      <c:txPr>
        <a:bodyPr/>
        <a:lstStyle/>
        <a:p>
          <a:pPr>
            <a:defRPr lang="ja-JP" sz="16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  <a:ea typeface="+mn-ea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1933110569697"/>
          <c:y val="3.5398300407992668E-2"/>
          <c:w val="0.86567075400404669"/>
          <c:h val="0.84811498723560597"/>
        </c:manualLayout>
      </c:layout>
      <c:scatterChart>
        <c:scatterStyle val="lineMarker"/>
        <c:varyColors val="0"/>
        <c:ser>
          <c:idx val="1"/>
          <c:order val="0"/>
          <c:tx>
            <c:strRef>
              <c:f>色度!$C$6</c:f>
              <c:strCache>
                <c:ptCount val="1"/>
                <c:pt idx="0">
                  <c:v>7 °EBC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4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色度!$B$7:$B$86</c:f>
              <c:numCache>
                <c:formatCode>0.00E+00</c:formatCode>
                <c:ptCount val="80"/>
                <c:pt idx="0">
                  <c:v>9.2951000000000003E-9</c:v>
                </c:pt>
                <c:pt idx="1">
                  <c:v>1.2668E-8</c:v>
                </c:pt>
                <c:pt idx="2">
                  <c:v>1.5912E-8</c:v>
                </c:pt>
                <c:pt idx="3">
                  <c:v>2.0357000000000002E-8</c:v>
                </c:pt>
                <c:pt idx="4">
                  <c:v>2.5331E-8</c:v>
                </c:pt>
                <c:pt idx="5">
                  <c:v>3.2228000000000002E-8</c:v>
                </c:pt>
                <c:pt idx="6">
                  <c:v>4.0788000000000001E-8</c:v>
                </c:pt>
                <c:pt idx="7">
                  <c:v>5.1224999999999997E-8</c:v>
                </c:pt>
                <c:pt idx="8">
                  <c:v>6.4519999999999998E-8</c:v>
                </c:pt>
                <c:pt idx="9">
                  <c:v>8.1617999999999997E-8</c:v>
                </c:pt>
                <c:pt idx="10">
                  <c:v>1.0285E-7</c:v>
                </c:pt>
                <c:pt idx="11">
                  <c:v>1.2987000000000001E-7</c:v>
                </c:pt>
                <c:pt idx="12">
                  <c:v>1.6415E-7</c:v>
                </c:pt>
                <c:pt idx="13">
                  <c:v>2.0713999999999999E-7</c:v>
                </c:pt>
                <c:pt idx="14">
                  <c:v>2.6165999999999998E-7</c:v>
                </c:pt>
                <c:pt idx="15">
                  <c:v>3.3020999999999999E-7</c:v>
                </c:pt>
                <c:pt idx="16">
                  <c:v>4.1711000000000001E-7</c:v>
                </c:pt>
                <c:pt idx="17">
                  <c:v>5.2692000000000001E-7</c:v>
                </c:pt>
                <c:pt idx="18">
                  <c:v>6.6487999999999996E-7</c:v>
                </c:pt>
                <c:pt idx="19">
                  <c:v>8.3943000000000005E-7</c:v>
                </c:pt>
                <c:pt idx="20">
                  <c:v>1.0602E-6</c:v>
                </c:pt>
                <c:pt idx="21">
                  <c:v>1.3380999999999999E-6</c:v>
                </c:pt>
                <c:pt idx="22">
                  <c:v>1.6900999999999999E-6</c:v>
                </c:pt>
                <c:pt idx="23">
                  <c:v>2.1341999999999998E-6</c:v>
                </c:pt>
                <c:pt idx="24">
                  <c:v>2.6943000000000002E-6</c:v>
                </c:pt>
                <c:pt idx="25">
                  <c:v>3.4008999999999999E-6</c:v>
                </c:pt>
                <c:pt idx="26">
                  <c:v>4.2941000000000001E-6</c:v>
                </c:pt>
                <c:pt idx="27">
                  <c:v>5.4219999999999999E-6</c:v>
                </c:pt>
                <c:pt idx="28">
                  <c:v>6.8453000000000003E-6</c:v>
                </c:pt>
                <c:pt idx="29">
                  <c:v>8.6430000000000001E-6</c:v>
                </c:pt>
                <c:pt idx="30">
                  <c:v>1.0913E-5</c:v>
                </c:pt>
                <c:pt idx="31">
                  <c:v>1.3781000000000001E-5</c:v>
                </c:pt>
                <c:pt idx="32">
                  <c:v>1.7399000000000001E-5</c:v>
                </c:pt>
                <c:pt idx="33">
                  <c:v>2.1968E-5</c:v>
                </c:pt>
                <c:pt idx="34">
                  <c:v>2.7736E-5</c:v>
                </c:pt>
                <c:pt idx="35">
                  <c:v>3.5018999999999998E-5</c:v>
                </c:pt>
                <c:pt idx="36">
                  <c:v>4.4215000000000003E-5</c:v>
                </c:pt>
                <c:pt idx="37">
                  <c:v>5.5825999999999997E-5</c:v>
                </c:pt>
                <c:pt idx="38">
                  <c:v>7.0486000000000002E-5</c:v>
                </c:pt>
                <c:pt idx="39">
                  <c:v>8.8993999999999995E-5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2.2617000000000001E-4</c:v>
                </c:pt>
                <c:pt idx="44" formatCode="General">
                  <c:v>2.8554999999999997E-4</c:v>
                </c:pt>
                <c:pt idx="45" formatCode="General">
                  <c:v>3.6054000000000001E-4</c:v>
                </c:pt>
                <c:pt idx="46" formatCode="General">
                  <c:v>4.5520000000000001E-4</c:v>
                </c:pt>
                <c:pt idx="47" formatCode="General">
                  <c:v>5.7474999999999996E-4</c:v>
                </c:pt>
                <c:pt idx="48" formatCode="General">
                  <c:v>7.2566999999999998E-4</c:v>
                </c:pt>
                <c:pt idx="49" formatCode="General">
                  <c:v>9.1622999999999997E-4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4.6864000000000003E-3</c:v>
                </c:pt>
                <c:pt idx="57" formatCode="General">
                  <c:v>5.9170000000000004E-3</c:v>
                </c:pt>
                <c:pt idx="58" formatCode="General">
                  <c:v>7.4706E-3</c:v>
                </c:pt>
                <c:pt idx="59" formatCode="General">
                  <c:v>9.4324999999999999E-3</c:v>
                </c:pt>
                <c:pt idx="60" formatCode="General">
                  <c:v>1.1908999999999999E-2</c:v>
                </c:pt>
                <c:pt idx="61" formatCode="General">
                  <c:v>1.5037E-2</c:v>
                </c:pt>
                <c:pt idx="62" formatCode="General">
                  <c:v>1.8984999999999998E-2</c:v>
                </c:pt>
                <c:pt idx="63" formatCode="General">
                  <c:v>2.3970000000000002E-2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4.8246999999999998E-2</c:v>
                </c:pt>
                <c:pt idx="67" formatCode="General">
                  <c:v>6.0914999999999997E-2</c:v>
                </c:pt>
                <c:pt idx="68" formatCode="General">
                  <c:v>7.6911999999999994E-2</c:v>
                </c:pt>
                <c:pt idx="69" formatCode="General">
                  <c:v>9.7113000000000005E-2</c:v>
                </c:pt>
                <c:pt idx="70" formatCode="General">
                  <c:v>0.12262000000000001</c:v>
                </c:pt>
                <c:pt idx="71" formatCode="General">
                  <c:v>0.15482000000000001</c:v>
                </c:pt>
                <c:pt idx="72" formatCode="General">
                  <c:v>0.19547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0.39349000000000001</c:v>
                </c:pt>
                <c:pt idx="76" formatCode="General">
                  <c:v>0.49680999999999997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色度!$C$7:$C$86</c:f>
              <c:numCache>
                <c:formatCode>General</c:formatCode>
                <c:ptCount val="80"/>
                <c:pt idx="0">
                  <c:v>5.8913561644542678E-4</c:v>
                </c:pt>
                <c:pt idx="1">
                  <c:v>1.4647589307535173E-3</c:v>
                </c:pt>
                <c:pt idx="2">
                  <c:v>2.432373867096238E-3</c:v>
                </c:pt>
                <c:pt idx="3">
                  <c:v>3.4743605719142535E-3</c:v>
                </c:pt>
                <c:pt idx="4">
                  <c:v>4.6605729025138015E-3</c:v>
                </c:pt>
                <c:pt idx="5">
                  <c:v>6.0386226919842056E-3</c:v>
                </c:pt>
                <c:pt idx="6">
                  <c:v>7.6706312189000403E-3</c:v>
                </c:pt>
                <c:pt idx="7">
                  <c:v>9.6344455680204954E-3</c:v>
                </c:pt>
                <c:pt idx="8">
                  <c:v>1.2019381367841604E-2</c:v>
                </c:pt>
                <c:pt idx="9">
                  <c:v>1.4884779643910826E-2</c:v>
                </c:pt>
                <c:pt idx="10">
                  <c:v>1.8330555739390061E-2</c:v>
                </c:pt>
                <c:pt idx="11">
                  <c:v>2.2593031161583999E-2</c:v>
                </c:pt>
                <c:pt idx="12">
                  <c:v>2.7767777108299672E-2</c:v>
                </c:pt>
                <c:pt idx="13">
                  <c:v>3.4038985342583365E-2</c:v>
                </c:pt>
                <c:pt idx="14">
                  <c:v>4.1707270722991782E-2</c:v>
                </c:pt>
                <c:pt idx="15">
                  <c:v>5.1191408861733935E-2</c:v>
                </c:pt>
                <c:pt idx="16">
                  <c:v>6.2739884873108123E-2</c:v>
                </c:pt>
                <c:pt idx="17">
                  <c:v>7.6883553319478909E-2</c:v>
                </c:pt>
                <c:pt idx="18">
                  <c:v>9.4007305479287373E-2</c:v>
                </c:pt>
                <c:pt idx="19">
                  <c:v>0.11481576172909265</c:v>
                </c:pt>
                <c:pt idx="20">
                  <c:v>0.14028983009002341</c:v>
                </c:pt>
                <c:pt idx="21">
                  <c:v>0.17149817031937648</c:v>
                </c:pt>
                <c:pt idx="22">
                  <c:v>0.21008286936129097</c:v>
                </c:pt>
                <c:pt idx="23">
                  <c:v>0.25962350298817605</c:v>
                </c:pt>
                <c:pt idx="24">
                  <c:v>0.32507239690457823</c:v>
                </c:pt>
                <c:pt idx="25">
                  <c:v>0.41031321705774726</c:v>
                </c:pt>
                <c:pt idx="26">
                  <c:v>0.51940339520912737</c:v>
                </c:pt>
                <c:pt idx="27">
                  <c:v>0.65119607698503401</c:v>
                </c:pt>
                <c:pt idx="28">
                  <c:v>0.80075631326234009</c:v>
                </c:pt>
                <c:pt idx="29">
                  <c:v>0.95310549085746987</c:v>
                </c:pt>
                <c:pt idx="30">
                  <c:v>1.0790857061485666</c:v>
                </c:pt>
                <c:pt idx="31">
                  <c:v>1.189166349440856</c:v>
                </c:pt>
                <c:pt idx="32">
                  <c:v>1.1360808932044009</c:v>
                </c:pt>
                <c:pt idx="33">
                  <c:v>1.0164431301314074</c:v>
                </c:pt>
                <c:pt idx="34">
                  <c:v>0.96387897133753608</c:v>
                </c:pt>
                <c:pt idx="35">
                  <c:v>0.94311395654127939</c:v>
                </c:pt>
                <c:pt idx="36">
                  <c:v>0.93442566583154862</c:v>
                </c:pt>
                <c:pt idx="37">
                  <c:v>0.93260112478250512</c:v>
                </c:pt>
                <c:pt idx="38">
                  <c:v>0.93399125129606209</c:v>
                </c:pt>
                <c:pt idx="39">
                  <c:v>0.93459943164574333</c:v>
                </c:pt>
                <c:pt idx="40">
                  <c:v>0.93807474792963574</c:v>
                </c:pt>
                <c:pt idx="41">
                  <c:v>0.93989928897867914</c:v>
                </c:pt>
                <c:pt idx="42">
                  <c:v>0.94936952585228562</c:v>
                </c:pt>
                <c:pt idx="43">
                  <c:v>0.95675457295555677</c:v>
                </c:pt>
                <c:pt idx="44">
                  <c:v>0.96466091750141192</c:v>
                </c:pt>
                <c:pt idx="45">
                  <c:v>0.9706558380911261</c:v>
                </c:pt>
                <c:pt idx="46">
                  <c:v>0.97804088519439725</c:v>
                </c:pt>
                <c:pt idx="47">
                  <c:v>0.98221126473506815</c:v>
                </c:pt>
                <c:pt idx="48">
                  <c:v>0.97569504670276996</c:v>
                </c:pt>
                <c:pt idx="49">
                  <c:v>0.97864906554407849</c:v>
                </c:pt>
                <c:pt idx="50">
                  <c:v>0.95197601306520485</c:v>
                </c:pt>
                <c:pt idx="51">
                  <c:v>0.92886515977732087</c:v>
                </c:pt>
                <c:pt idx="52">
                  <c:v>0.90531989195395046</c:v>
                </c:pt>
                <c:pt idx="53">
                  <c:v>0.91018533475139973</c:v>
                </c:pt>
                <c:pt idx="54">
                  <c:v>0.90879520823784277</c:v>
                </c:pt>
                <c:pt idx="55">
                  <c:v>0.88776954472029423</c:v>
                </c:pt>
                <c:pt idx="56">
                  <c:v>0.84583985375513326</c:v>
                </c:pt>
                <c:pt idx="57">
                  <c:v>0.84259043302969394</c:v>
                </c:pt>
                <c:pt idx="58">
                  <c:v>0.80923608499503741</c:v>
                </c:pt>
                <c:pt idx="59">
                  <c:v>0.78866221259439484</c:v>
                </c:pt>
                <c:pt idx="60">
                  <c:v>0.7333873070990875</c:v>
                </c:pt>
                <c:pt idx="61">
                  <c:v>0.70565428315362666</c:v>
                </c:pt>
                <c:pt idx="62">
                  <c:v>0.67183076742064463</c:v>
                </c:pt>
                <c:pt idx="63">
                  <c:v>0.64282056474085347</c:v>
                </c:pt>
                <c:pt idx="64">
                  <c:v>0.60342785466293392</c:v>
                </c:pt>
                <c:pt idx="65">
                  <c:v>0.56453037715546917</c:v>
                </c:pt>
                <c:pt idx="66">
                  <c:v>0.52373016398257322</c:v>
                </c:pt>
                <c:pt idx="67">
                  <c:v>0.47882907759468446</c:v>
                </c:pt>
                <c:pt idx="68">
                  <c:v>0.42918418447928253</c:v>
                </c:pt>
                <c:pt idx="69">
                  <c:v>0.38025173120207867</c:v>
                </c:pt>
                <c:pt idx="70">
                  <c:v>0.33249219717068834</c:v>
                </c:pt>
                <c:pt idx="71">
                  <c:v>0.28508888305839708</c:v>
                </c:pt>
                <c:pt idx="72">
                  <c:v>0.23864996921488588</c:v>
                </c:pt>
                <c:pt idx="73">
                  <c:v>0.19779762629773162</c:v>
                </c:pt>
                <c:pt idx="74">
                  <c:v>0.16076813129285891</c:v>
                </c:pt>
                <c:pt idx="75">
                  <c:v>0.13100204732132115</c:v>
                </c:pt>
                <c:pt idx="76">
                  <c:v>0.10670089820620408</c:v>
                </c:pt>
                <c:pt idx="77">
                  <c:v>8.7769112749700645E-2</c:v>
                </c:pt>
                <c:pt idx="78">
                  <c:v>7.3182341477133594E-2</c:v>
                </c:pt>
                <c:pt idx="79">
                  <c:v>6.2246389960795415E-2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508-49A7-B431-CB6F848B3CF2}"/>
            </c:ext>
          </c:extLst>
        </c:ser>
        <c:ser>
          <c:idx val="0"/>
          <c:order val="1"/>
          <c:tx>
            <c:strRef>
              <c:f>色度!$G$6</c:f>
              <c:strCache>
                <c:ptCount val="1"/>
                <c:pt idx="0">
                  <c:v>120 °EBC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4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色度!$F$7:$F$86</c:f>
              <c:numCache>
                <c:formatCode>0.00E+00</c:formatCode>
                <c:ptCount val="80"/>
                <c:pt idx="0">
                  <c:v>1.0562000000000001E-8</c:v>
                </c:pt>
                <c:pt idx="1">
                  <c:v>1.2559E-8</c:v>
                </c:pt>
                <c:pt idx="2">
                  <c:v>1.5907999999999999E-8</c:v>
                </c:pt>
                <c:pt idx="3">
                  <c:v>1.9963000000000001E-8</c:v>
                </c:pt>
                <c:pt idx="4">
                  <c:v>2.5635000000000001E-8</c:v>
                </c:pt>
                <c:pt idx="5">
                  <c:v>3.1978999999999998E-8</c:v>
                </c:pt>
                <c:pt idx="6">
                  <c:v>4.0562000000000003E-8</c:v>
                </c:pt>
                <c:pt idx="7">
                  <c:v>5.1125000000000003E-8</c:v>
                </c:pt>
                <c:pt idx="8">
                  <c:v>6.4507999999999998E-8</c:v>
                </c:pt>
                <c:pt idx="9">
                  <c:v>8.1407999999999997E-8</c:v>
                </c:pt>
                <c:pt idx="10">
                  <c:v>1.0321999999999999E-7</c:v>
                </c:pt>
                <c:pt idx="11">
                  <c:v>1.3003999999999999E-7</c:v>
                </c:pt>
                <c:pt idx="12">
                  <c:v>1.642E-7</c:v>
                </c:pt>
                <c:pt idx="13">
                  <c:v>2.0685E-7</c:v>
                </c:pt>
                <c:pt idx="14">
                  <c:v>2.6165000000000002E-7</c:v>
                </c:pt>
                <c:pt idx="15">
                  <c:v>3.3010999999999998E-7</c:v>
                </c:pt>
                <c:pt idx="16">
                  <c:v>4.1706E-7</c:v>
                </c:pt>
                <c:pt idx="17">
                  <c:v>5.2666000000000003E-7</c:v>
                </c:pt>
                <c:pt idx="18">
                  <c:v>6.6502000000000001E-7</c:v>
                </c:pt>
                <c:pt idx="19">
                  <c:v>8.3946000000000003E-7</c:v>
                </c:pt>
                <c:pt idx="20">
                  <c:v>1.0602E-6</c:v>
                </c:pt>
                <c:pt idx="21">
                  <c:v>1.3386E-6</c:v>
                </c:pt>
                <c:pt idx="22">
                  <c:v>1.6898999999999999E-6</c:v>
                </c:pt>
                <c:pt idx="23">
                  <c:v>2.1337999999999998E-6</c:v>
                </c:pt>
                <c:pt idx="24">
                  <c:v>2.6939000000000002E-6</c:v>
                </c:pt>
                <c:pt idx="25">
                  <c:v>3.4015E-6</c:v>
                </c:pt>
                <c:pt idx="26">
                  <c:v>4.2937000000000001E-6</c:v>
                </c:pt>
                <c:pt idx="27">
                  <c:v>5.4222999999999997E-6</c:v>
                </c:pt>
                <c:pt idx="28">
                  <c:v>6.8465999999999998E-6</c:v>
                </c:pt>
                <c:pt idx="29">
                  <c:v>8.6442999999999996E-6</c:v>
                </c:pt>
                <c:pt idx="30">
                  <c:v>1.0913999999999999E-5</c:v>
                </c:pt>
                <c:pt idx="31">
                  <c:v>1.378E-5</c:v>
                </c:pt>
                <c:pt idx="32">
                  <c:v>1.7397999999999998E-5</c:v>
                </c:pt>
                <c:pt idx="33">
                  <c:v>2.1967000000000002E-5</c:v>
                </c:pt>
                <c:pt idx="34">
                  <c:v>2.7736E-5</c:v>
                </c:pt>
                <c:pt idx="35">
                  <c:v>3.5018999999999998E-5</c:v>
                </c:pt>
                <c:pt idx="36">
                  <c:v>4.4214000000000001E-5</c:v>
                </c:pt>
                <c:pt idx="37">
                  <c:v>5.5826999999999999E-5</c:v>
                </c:pt>
                <c:pt idx="38">
                  <c:v>7.0486000000000002E-5</c:v>
                </c:pt>
                <c:pt idx="39">
                  <c:v>8.8993999999999995E-5</c:v>
                </c:pt>
                <c:pt idx="40" formatCode="General">
                  <c:v>1.1237E-4</c:v>
                </c:pt>
                <c:pt idx="41" formatCode="General">
                  <c:v>1.4187E-4</c:v>
                </c:pt>
                <c:pt idx="42" formatCode="General">
                  <c:v>1.7913E-4</c:v>
                </c:pt>
                <c:pt idx="43" formatCode="General">
                  <c:v>2.2615999999999999E-4</c:v>
                </c:pt>
                <c:pt idx="44" formatCode="General">
                  <c:v>2.8554999999999997E-4</c:v>
                </c:pt>
                <c:pt idx="45" formatCode="General">
                  <c:v>3.6053000000000002E-4</c:v>
                </c:pt>
                <c:pt idx="46" formatCode="General">
                  <c:v>4.5520000000000001E-4</c:v>
                </c:pt>
                <c:pt idx="47" formatCode="General">
                  <c:v>5.7474000000000002E-4</c:v>
                </c:pt>
                <c:pt idx="48" formatCode="General">
                  <c:v>7.2564999999999999E-4</c:v>
                </c:pt>
                <c:pt idx="49" formatCode="General">
                  <c:v>9.1620999999999998E-4</c:v>
                </c:pt>
                <c:pt idx="50" formatCode="General">
                  <c:v>1.1567999999999999E-3</c:v>
                </c:pt>
                <c:pt idx="51" formatCode="General">
                  <c:v>1.4606E-3</c:v>
                </c:pt>
                <c:pt idx="52" formatCode="General">
                  <c:v>1.8441E-3</c:v>
                </c:pt>
                <c:pt idx="53" formatCode="General">
                  <c:v>2.3283000000000002E-3</c:v>
                </c:pt>
                <c:pt idx="54" formatCode="General">
                  <c:v>2.9397E-3</c:v>
                </c:pt>
                <c:pt idx="55" formatCode="General">
                  <c:v>3.7115999999999998E-3</c:v>
                </c:pt>
                <c:pt idx="56" formatCode="General">
                  <c:v>4.6863E-3</c:v>
                </c:pt>
                <c:pt idx="57" formatCode="General">
                  <c:v>5.9169000000000001E-3</c:v>
                </c:pt>
                <c:pt idx="58" formatCode="General">
                  <c:v>7.4707000000000003E-3</c:v>
                </c:pt>
                <c:pt idx="59" formatCode="General">
                  <c:v>9.4322999999999994E-3</c:v>
                </c:pt>
                <c:pt idx="60" formatCode="General">
                  <c:v>1.191E-2</c:v>
                </c:pt>
                <c:pt idx="61" formatCode="General">
                  <c:v>1.5037E-2</c:v>
                </c:pt>
                <c:pt idx="62" formatCode="General">
                  <c:v>1.8985999999999999E-2</c:v>
                </c:pt>
                <c:pt idx="63" formatCode="General">
                  <c:v>2.3970000000000002E-2</c:v>
                </c:pt>
                <c:pt idx="64" formatCode="General">
                  <c:v>3.0266000000000001E-2</c:v>
                </c:pt>
                <c:pt idx="65" formatCode="General">
                  <c:v>3.8212999999999997E-2</c:v>
                </c:pt>
                <c:pt idx="66" formatCode="General">
                  <c:v>4.8246999999999998E-2</c:v>
                </c:pt>
                <c:pt idx="67" formatCode="General">
                  <c:v>6.0914999999999997E-2</c:v>
                </c:pt>
                <c:pt idx="68" formatCode="General">
                  <c:v>7.6913999999999996E-2</c:v>
                </c:pt>
                <c:pt idx="69" formatCode="General">
                  <c:v>9.7112000000000004E-2</c:v>
                </c:pt>
                <c:pt idx="70" formatCode="General">
                  <c:v>0.12262000000000001</c:v>
                </c:pt>
                <c:pt idx="71" formatCode="General">
                  <c:v>0.15482000000000001</c:v>
                </c:pt>
                <c:pt idx="72" formatCode="General">
                  <c:v>0.19547</c:v>
                </c:pt>
                <c:pt idx="73" formatCode="General">
                  <c:v>0.24681</c:v>
                </c:pt>
                <c:pt idx="74" formatCode="General">
                  <c:v>0.31164999999999998</c:v>
                </c:pt>
                <c:pt idx="75" formatCode="General">
                  <c:v>0.39349000000000001</c:v>
                </c:pt>
                <c:pt idx="76" formatCode="General">
                  <c:v>0.49679000000000001</c:v>
                </c:pt>
                <c:pt idx="77" formatCode="General">
                  <c:v>0.62727999999999995</c:v>
                </c:pt>
                <c:pt idx="78" formatCode="General">
                  <c:v>0.79200000000000004</c:v>
                </c:pt>
                <c:pt idx="79" formatCode="General">
                  <c:v>0.99997000000000003</c:v>
                </c:pt>
              </c:numCache>
            </c:numRef>
          </c:xVal>
          <c:yVal>
            <c:numRef>
              <c:f>色度!$G$7:$G$86</c:f>
              <c:numCache>
                <c:formatCode>General</c:formatCode>
                <c:ptCount val="80"/>
                <c:pt idx="0">
                  <c:v>4.9013254380804428E-4</c:v>
                </c:pt>
                <c:pt idx="1">
                  <c:v>1.2829130061988514E-3</c:v>
                </c:pt>
                <c:pt idx="2">
                  <c:v>2.1523502575216138E-3</c:v>
                </c:pt>
                <c:pt idx="3">
                  <c:v>3.1353434684205576E-3</c:v>
                </c:pt>
                <c:pt idx="4">
                  <c:v>4.2328483508737537E-3</c:v>
                </c:pt>
                <c:pt idx="5">
                  <c:v>5.5943035050885718E-3</c:v>
                </c:pt>
                <c:pt idx="6">
                  <c:v>7.1461191087535915E-3</c:v>
                </c:pt>
                <c:pt idx="7">
                  <c:v>9.0566742358233962E-3</c:v>
                </c:pt>
                <c:pt idx="8">
                  <c:v>1.1380792000676388E-2</c:v>
                </c:pt>
                <c:pt idx="9">
                  <c:v>1.4264435687236043E-2</c:v>
                </c:pt>
                <c:pt idx="10">
                  <c:v>1.7736276654844479E-2</c:v>
                </c:pt>
                <c:pt idx="11">
                  <c:v>2.1970949546767274E-2</c:v>
                </c:pt>
                <c:pt idx="12">
                  <c:v>2.7083139800372882E-2</c:v>
                </c:pt>
                <c:pt idx="13">
                  <c:v>3.3289185854333603E-2</c:v>
                </c:pt>
                <c:pt idx="14">
                  <c:v>4.1024371073206944E-2</c:v>
                </c:pt>
                <c:pt idx="15">
                  <c:v>5.0500689750310336E-2</c:v>
                </c:pt>
                <c:pt idx="16">
                  <c:v>6.1985741239503497E-2</c:v>
                </c:pt>
                <c:pt idx="17">
                  <c:v>7.6406566159514702E-2</c:v>
                </c:pt>
                <c:pt idx="18">
                  <c:v>9.3633708978768951E-2</c:v>
                </c:pt>
                <c:pt idx="19">
                  <c:v>0.11498083925257756</c:v>
                </c:pt>
                <c:pt idx="20">
                  <c:v>0.1414453727544176</c:v>
                </c:pt>
                <c:pt idx="21">
                  <c:v>0.17479103249836445</c:v>
                </c:pt>
                <c:pt idx="22">
                  <c:v>0.2175547993716595</c:v>
                </c:pt>
                <c:pt idx="23">
                  <c:v>0.2728036399948377</c:v>
                </c:pt>
                <c:pt idx="24">
                  <c:v>0.34318748303436702</c:v>
                </c:pt>
                <c:pt idx="25">
                  <c:v>0.42815896617553434</c:v>
                </c:pt>
                <c:pt idx="26">
                  <c:v>0.53035932979409783</c:v>
                </c:pt>
                <c:pt idx="27">
                  <c:v>0.64902400430760121</c:v>
                </c:pt>
                <c:pt idx="28">
                  <c:v>0.77833183494052494</c:v>
                </c:pt>
                <c:pt idx="29">
                  <c:v>0.89706601577970613</c:v>
                </c:pt>
                <c:pt idx="30">
                  <c:v>0.97908348007956503</c:v>
                </c:pt>
                <c:pt idx="31">
                  <c:v>0.99628629568483207</c:v>
                </c:pt>
                <c:pt idx="32">
                  <c:v>0.94068123514255486</c:v>
                </c:pt>
                <c:pt idx="33">
                  <c:v>0.86359871996582305</c:v>
                </c:pt>
                <c:pt idx="34">
                  <c:v>0.82848933720780094</c:v>
                </c:pt>
                <c:pt idx="35">
                  <c:v>0.81410152779248668</c:v>
                </c:pt>
                <c:pt idx="36">
                  <c:v>0.80715958351541173</c:v>
                </c:pt>
                <c:pt idx="37">
                  <c:v>0.80247659482286682</c:v>
                </c:pt>
                <c:pt idx="38">
                  <c:v>0.80165989549615213</c:v>
                </c:pt>
                <c:pt idx="39">
                  <c:v>0.80102565027434181</c:v>
                </c:pt>
                <c:pt idx="40">
                  <c:v>0.80340624192880805</c:v>
                </c:pt>
                <c:pt idx="41">
                  <c:v>0.80857577490109789</c:v>
                </c:pt>
                <c:pt idx="42">
                  <c:v>0.81726406561082865</c:v>
                </c:pt>
                <c:pt idx="43">
                  <c:v>0.82031365564994418</c:v>
                </c:pt>
                <c:pt idx="44">
                  <c:v>0.82665610786804766</c:v>
                </c:pt>
                <c:pt idx="45">
                  <c:v>0.83813333989560213</c:v>
                </c:pt>
                <c:pt idx="46">
                  <c:v>0.84742981095501402</c:v>
                </c:pt>
                <c:pt idx="47">
                  <c:v>0.8531293296605974</c:v>
                </c:pt>
                <c:pt idx="48">
                  <c:v>0.83848955981470108</c:v>
                </c:pt>
                <c:pt idx="49">
                  <c:v>0.84690851351243024</c:v>
                </c:pt>
                <c:pt idx="50">
                  <c:v>0.83793350920927823</c:v>
                </c:pt>
                <c:pt idx="51">
                  <c:v>0.81815027126322126</c:v>
                </c:pt>
                <c:pt idx="52">
                  <c:v>0.79747213937406192</c:v>
                </c:pt>
                <c:pt idx="53">
                  <c:v>0.7654905412715427</c:v>
                </c:pt>
                <c:pt idx="54">
                  <c:v>0.74225805191372252</c:v>
                </c:pt>
                <c:pt idx="55">
                  <c:v>0.75247548178836599</c:v>
                </c:pt>
                <c:pt idx="56">
                  <c:v>0.72968609525674211</c:v>
                </c:pt>
                <c:pt idx="57">
                  <c:v>0.68239572892367728</c:v>
                </c:pt>
                <c:pt idx="58">
                  <c:v>0.69491555583639941</c:v>
                </c:pt>
                <c:pt idx="59">
                  <c:v>0.64079619300548618</c:v>
                </c:pt>
                <c:pt idx="60">
                  <c:v>0.62908437712876908</c:v>
                </c:pt>
                <c:pt idx="61">
                  <c:v>0.6141839585615807</c:v>
                </c:pt>
                <c:pt idx="62">
                  <c:v>0.58054289693350303</c:v>
                </c:pt>
                <c:pt idx="63">
                  <c:v>0.54003808564473799</c:v>
                </c:pt>
                <c:pt idx="64">
                  <c:v>0.51699673868253182</c:v>
                </c:pt>
                <c:pt idx="65">
                  <c:v>0.47990642564269104</c:v>
                </c:pt>
                <c:pt idx="66">
                  <c:v>0.44692567410855288</c:v>
                </c:pt>
                <c:pt idx="67">
                  <c:v>0.40886227250922219</c:v>
                </c:pt>
                <c:pt idx="68">
                  <c:v>0.36940874439633459</c:v>
                </c:pt>
                <c:pt idx="69">
                  <c:v>0.33082404535442006</c:v>
                </c:pt>
                <c:pt idx="70">
                  <c:v>0.29134445236940326</c:v>
                </c:pt>
                <c:pt idx="71">
                  <c:v>0.25268155871110115</c:v>
                </c:pt>
                <c:pt idx="72">
                  <c:v>0.21531322036854894</c:v>
                </c:pt>
                <c:pt idx="73">
                  <c:v>0.18016908444768781</c:v>
                </c:pt>
                <c:pt idx="74">
                  <c:v>0.14823092779871735</c:v>
                </c:pt>
                <c:pt idx="75">
                  <c:v>0.12126247343571292</c:v>
                </c:pt>
                <c:pt idx="76">
                  <c:v>9.9272409649384247E-2</c:v>
                </c:pt>
                <c:pt idx="77">
                  <c:v>8.1671670329611562E-2</c:v>
                </c:pt>
                <c:pt idx="78">
                  <c:v>6.838640500536218E-2</c:v>
                </c:pt>
                <c:pt idx="79">
                  <c:v>5.8588619571998742E-2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508-49A7-B431-CB6F848B3C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0480"/>
        <c:axId val="839558840"/>
      </c:scatterChart>
      <c:valAx>
        <c:axId val="839560480"/>
        <c:scaling>
          <c:logBase val="10"/>
          <c:orientation val="minMax"/>
          <c:min val="1.0000000000000005E-8"/>
        </c:scaling>
        <c:delete val="0"/>
        <c:axPos val="b"/>
        <c:majorGridlines>
          <c:spPr>
            <a:ln w="6350" cap="flat" cmpd="sng" algn="ctr">
              <a:noFill/>
              <a:round/>
            </a:ln>
            <a:effectLst/>
          </c:spPr>
        </c:majorGridlines>
        <c:numFmt formatCode="0.E+00" sourceLinked="0"/>
        <c:majorTickMark val="in"/>
        <c:minorTickMark val="in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58840"/>
        <c:crosses val="autoZero"/>
        <c:crossBetween val="midCat"/>
      </c:valAx>
      <c:valAx>
        <c:axId val="839558840"/>
        <c:scaling>
          <c:orientation val="minMax"/>
          <c:max val="1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in"/>
        <c:tickLblPos val="low"/>
        <c:spPr>
          <a:noFill/>
          <a:ln w="9525" cap="flat" cmpd="sng" algn="ctr">
            <a:noFill/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0480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5287731435388402"/>
          <c:y val="5.5208730224632366E-2"/>
          <c:w val="0.37145317429410041"/>
          <c:h val="0.22757202447240854"/>
        </c:manualLayout>
      </c:layout>
      <c:overlay val="0"/>
      <c:txPr>
        <a:bodyPr/>
        <a:lstStyle/>
        <a:p>
          <a:pPr>
            <a:defRPr lang="ja-JP" sz="14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lt"/>
          <a:cs typeface="Arial" panose="020B0604020202020204" pitchFamily="34" charset="0"/>
        </a:defRPr>
      </a:pPr>
      <a:endParaRPr lang="ja-JP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レオ色度!$C$3</c:f>
              <c:strCache>
                <c:ptCount val="1"/>
                <c:pt idx="0">
                  <c:v>7  °EBC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square"/>
            <c:size val="6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レオ色度!$B$4:$B$29</c:f>
              <c:numCache>
                <c:formatCode>General</c:formatCode>
                <c:ptCount val="26"/>
                <c:pt idx="0">
                  <c:v>0.01</c:v>
                </c:pt>
                <c:pt idx="1">
                  <c:v>1.5900000000000001E-2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レオ色度!$C$4:$C$29</c:f>
              <c:numCache>
                <c:formatCode>General</c:formatCode>
                <c:ptCount val="26"/>
                <c:pt idx="0">
                  <c:v>-16.509</c:v>
                </c:pt>
                <c:pt idx="1">
                  <c:v>-10.871</c:v>
                </c:pt>
                <c:pt idx="2">
                  <c:v>1.0496000000000001</c:v>
                </c:pt>
                <c:pt idx="3">
                  <c:v>0.82957999999999998</c:v>
                </c:pt>
                <c:pt idx="4">
                  <c:v>4.1837999999999997</c:v>
                </c:pt>
                <c:pt idx="5">
                  <c:v>3.2883</c:v>
                </c:pt>
                <c:pt idx="6">
                  <c:v>1.3003</c:v>
                </c:pt>
                <c:pt idx="7">
                  <c:v>0.64920999999999995</c:v>
                </c:pt>
                <c:pt idx="8">
                  <c:v>2.1743999999999999</c:v>
                </c:pt>
                <c:pt idx="9">
                  <c:v>1.7105999999999999</c:v>
                </c:pt>
                <c:pt idx="10">
                  <c:v>1.7498</c:v>
                </c:pt>
                <c:pt idx="11">
                  <c:v>1.7128000000000001</c:v>
                </c:pt>
                <c:pt idx="12">
                  <c:v>1.6886000000000001</c:v>
                </c:pt>
                <c:pt idx="13">
                  <c:v>1.7751999999999999</c:v>
                </c:pt>
                <c:pt idx="14">
                  <c:v>1.8372999999999999</c:v>
                </c:pt>
                <c:pt idx="15">
                  <c:v>1.7707999999999999</c:v>
                </c:pt>
                <c:pt idx="16">
                  <c:v>1.7574000000000001</c:v>
                </c:pt>
                <c:pt idx="17">
                  <c:v>1.82</c:v>
                </c:pt>
                <c:pt idx="18">
                  <c:v>1.8513999999999999</c:v>
                </c:pt>
                <c:pt idx="19">
                  <c:v>1.881</c:v>
                </c:pt>
                <c:pt idx="20">
                  <c:v>1.9209000000000001</c:v>
                </c:pt>
                <c:pt idx="21">
                  <c:v>2.0118</c:v>
                </c:pt>
                <c:pt idx="22">
                  <c:v>2.7334999999999998</c:v>
                </c:pt>
                <c:pt idx="23">
                  <c:v>3.5249999999999999</c:v>
                </c:pt>
                <c:pt idx="24">
                  <c:v>4.5587</c:v>
                </c:pt>
                <c:pt idx="25">
                  <c:v>5.3871000000000002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D94-4DDF-8CCB-CC23A1980F95}"/>
            </c:ext>
          </c:extLst>
        </c:ser>
        <c:ser>
          <c:idx val="2"/>
          <c:order val="1"/>
          <c:tx>
            <c:strRef>
              <c:f>レオ色度!$F$3</c:f>
              <c:strCache>
                <c:ptCount val="1"/>
                <c:pt idx="0">
                  <c:v>120  °EBC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circle"/>
            <c:size val="6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xVal>
            <c:numRef>
              <c:f>レオ色度!$E$4:$E$29</c:f>
              <c:numCache>
                <c:formatCode>General</c:formatCode>
                <c:ptCount val="26"/>
                <c:pt idx="0">
                  <c:v>9.9699999999999997E-3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レオ色度!$F$4:$F$29</c:f>
              <c:numCache>
                <c:formatCode>General</c:formatCode>
                <c:ptCount val="26"/>
                <c:pt idx="0">
                  <c:v>5.3221999999999996</c:v>
                </c:pt>
                <c:pt idx="1">
                  <c:v>5.1489000000000003</c:v>
                </c:pt>
                <c:pt idx="2">
                  <c:v>6.5087000000000002</c:v>
                </c:pt>
                <c:pt idx="3">
                  <c:v>-0.11523</c:v>
                </c:pt>
                <c:pt idx="4">
                  <c:v>4.6375999999999999</c:v>
                </c:pt>
                <c:pt idx="5">
                  <c:v>2.0377000000000001</c:v>
                </c:pt>
                <c:pt idx="6">
                  <c:v>4.8883999999999999</c:v>
                </c:pt>
                <c:pt idx="7">
                  <c:v>1.7601</c:v>
                </c:pt>
                <c:pt idx="8">
                  <c:v>2.7595999999999998</c:v>
                </c:pt>
                <c:pt idx="9">
                  <c:v>2.1848000000000001</c:v>
                </c:pt>
                <c:pt idx="10">
                  <c:v>2.2252000000000001</c:v>
                </c:pt>
                <c:pt idx="11">
                  <c:v>2.0533999999999999</c:v>
                </c:pt>
                <c:pt idx="12">
                  <c:v>1.7914000000000001</c:v>
                </c:pt>
                <c:pt idx="13">
                  <c:v>1.7093</c:v>
                </c:pt>
                <c:pt idx="14">
                  <c:v>1.7978000000000001</c:v>
                </c:pt>
                <c:pt idx="15">
                  <c:v>1.7617</c:v>
                </c:pt>
                <c:pt idx="16">
                  <c:v>1.7934000000000001</c:v>
                </c:pt>
                <c:pt idx="17">
                  <c:v>1.8207</c:v>
                </c:pt>
                <c:pt idx="18">
                  <c:v>1.8302</c:v>
                </c:pt>
                <c:pt idx="19">
                  <c:v>1.8960999999999999</c:v>
                </c:pt>
                <c:pt idx="20">
                  <c:v>1.9771000000000001</c:v>
                </c:pt>
                <c:pt idx="21">
                  <c:v>2.0230999999999999</c:v>
                </c:pt>
                <c:pt idx="22">
                  <c:v>2.6349999999999998</c:v>
                </c:pt>
                <c:pt idx="23">
                  <c:v>3.4559000000000002</c:v>
                </c:pt>
                <c:pt idx="24">
                  <c:v>4.5468000000000002</c:v>
                </c:pt>
                <c:pt idx="25">
                  <c:v>5.4255000000000004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D94-4DDF-8CCB-CC23A1980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2266830046994803"/>
          <c:y val="6.180159165900509E-2"/>
          <c:w val="0.41078516791304692"/>
          <c:h val="0.22238574141515213"/>
        </c:manualLayout>
      </c:layout>
      <c:overlay val="0"/>
      <c:txPr>
        <a:bodyPr/>
        <a:lstStyle/>
        <a:p>
          <a:pPr>
            <a:defRPr lang="ja-JP" sz="14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ea"/>
          <a:ea typeface="+mn-ea"/>
        </a:defRPr>
      </a:pPr>
      <a:endParaRPr lang="ja-JP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564119351020333"/>
          <c:y val="3.8805555555555558E-2"/>
          <c:w val="0.82693670991534418"/>
          <c:h val="0.7885686111111111"/>
        </c:manualLayout>
      </c:layout>
      <c:scatterChart>
        <c:scatterStyle val="lineMarker"/>
        <c:varyColors val="0"/>
        <c:ser>
          <c:idx val="1"/>
          <c:order val="0"/>
          <c:tx>
            <c:strRef>
              <c:f>'レオ色度 (2)'!$C$3</c:f>
              <c:strCache>
                <c:ptCount val="1"/>
                <c:pt idx="0">
                  <c:v>BU51</c:v>
                </c:pt>
              </c:strCache>
            </c:strRef>
          </c:tx>
          <c:spPr>
            <a:ln>
              <a:solidFill>
                <a:srgbClr val="FF4B00"/>
              </a:solidFill>
            </a:ln>
          </c:spPr>
          <c:marker>
            <c:symbol val="square"/>
            <c:size val="6"/>
            <c:spPr>
              <a:solidFill>
                <a:srgbClr val="FF4B00"/>
              </a:solidFill>
              <a:ln>
                <a:solidFill>
                  <a:srgbClr val="FF0000"/>
                </a:solidFill>
              </a:ln>
            </c:spPr>
          </c:marker>
          <c:xVal>
            <c:numRef>
              <c:f>'レオ色度 (2)'!$B$4:$B$29</c:f>
              <c:numCache>
                <c:formatCode>General</c:formatCode>
                <c:ptCount val="26"/>
                <c:pt idx="0">
                  <c:v>0.01</c:v>
                </c:pt>
                <c:pt idx="1">
                  <c:v>1.5800000000000002E-2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1.59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'レオ色度 (2)'!$C$4:$C$29</c:f>
              <c:numCache>
                <c:formatCode>General</c:formatCode>
                <c:ptCount val="26"/>
                <c:pt idx="0">
                  <c:v>-28.466999999999999</c:v>
                </c:pt>
                <c:pt idx="1">
                  <c:v>-21.975999999999999</c:v>
                </c:pt>
                <c:pt idx="2">
                  <c:v>-10.941000000000001</c:v>
                </c:pt>
                <c:pt idx="3">
                  <c:v>-7.6576000000000004</c:v>
                </c:pt>
                <c:pt idx="4">
                  <c:v>-2.3090999999999999</c:v>
                </c:pt>
                <c:pt idx="5">
                  <c:v>-1.1432</c:v>
                </c:pt>
                <c:pt idx="6">
                  <c:v>1.9338</c:v>
                </c:pt>
                <c:pt idx="7">
                  <c:v>-0.43175999999999998</c:v>
                </c:pt>
                <c:pt idx="8">
                  <c:v>0.10865</c:v>
                </c:pt>
                <c:pt idx="9">
                  <c:v>1.1943999999999999</c:v>
                </c:pt>
                <c:pt idx="10">
                  <c:v>1.3615999999999999</c:v>
                </c:pt>
                <c:pt idx="11">
                  <c:v>1.5424</c:v>
                </c:pt>
                <c:pt idx="12">
                  <c:v>1.7518</c:v>
                </c:pt>
                <c:pt idx="13">
                  <c:v>1.7395</c:v>
                </c:pt>
                <c:pt idx="14">
                  <c:v>1.6055999999999999</c:v>
                </c:pt>
                <c:pt idx="15">
                  <c:v>1.732</c:v>
                </c:pt>
                <c:pt idx="16">
                  <c:v>1.7246999999999999</c:v>
                </c:pt>
                <c:pt idx="17">
                  <c:v>1.6977</c:v>
                </c:pt>
                <c:pt idx="18">
                  <c:v>1.7455000000000001</c:v>
                </c:pt>
                <c:pt idx="19">
                  <c:v>1.7793000000000001</c:v>
                </c:pt>
                <c:pt idx="20">
                  <c:v>1.853</c:v>
                </c:pt>
                <c:pt idx="21">
                  <c:v>1.9406000000000001</c:v>
                </c:pt>
                <c:pt idx="22">
                  <c:v>2.5750000000000002</c:v>
                </c:pt>
                <c:pt idx="23">
                  <c:v>3.3393000000000002</c:v>
                </c:pt>
                <c:pt idx="24">
                  <c:v>4.2957000000000001</c:v>
                </c:pt>
                <c:pt idx="25">
                  <c:v>5.2427999999999999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58-4264-B0C2-AC262B44AAE4}"/>
            </c:ext>
          </c:extLst>
        </c:ser>
        <c:ser>
          <c:idx val="2"/>
          <c:order val="1"/>
          <c:tx>
            <c:strRef>
              <c:f>'レオ色度 (2)'!$F$3</c:f>
              <c:strCache>
                <c:ptCount val="1"/>
                <c:pt idx="0">
                  <c:v>BU16</c:v>
                </c:pt>
              </c:strCache>
            </c:strRef>
          </c:tx>
          <c:spPr>
            <a:ln>
              <a:solidFill>
                <a:srgbClr val="03AF7A"/>
              </a:solidFill>
            </a:ln>
          </c:spPr>
          <c:marker>
            <c:symbol val="circle"/>
            <c:size val="6"/>
            <c:spPr>
              <a:solidFill>
                <a:srgbClr val="03AF7A"/>
              </a:solidFill>
              <a:ln>
                <a:solidFill>
                  <a:srgbClr val="03AF7A"/>
                </a:solidFill>
              </a:ln>
            </c:spPr>
          </c:marker>
          <c:xVal>
            <c:numRef>
              <c:f>'レオ色度 (2)'!$E$4:$E$29</c:f>
              <c:numCache>
                <c:formatCode>General</c:formatCode>
                <c:ptCount val="26"/>
                <c:pt idx="0">
                  <c:v>0.01</c:v>
                </c:pt>
                <c:pt idx="1">
                  <c:v>1.5900000000000001E-2</c:v>
                </c:pt>
                <c:pt idx="2">
                  <c:v>2.5100000000000001E-2</c:v>
                </c:pt>
                <c:pt idx="3">
                  <c:v>3.9800000000000002E-2</c:v>
                </c:pt>
                <c:pt idx="4">
                  <c:v>6.3100000000000003E-2</c:v>
                </c:pt>
                <c:pt idx="5">
                  <c:v>0.1</c:v>
                </c:pt>
                <c:pt idx="6">
                  <c:v>0.158</c:v>
                </c:pt>
                <c:pt idx="7">
                  <c:v>0.251</c:v>
                </c:pt>
                <c:pt idx="8">
                  <c:v>0.39800000000000002</c:v>
                </c:pt>
                <c:pt idx="9">
                  <c:v>0.63100000000000001</c:v>
                </c:pt>
                <c:pt idx="10">
                  <c:v>1</c:v>
                </c:pt>
                <c:pt idx="11">
                  <c:v>1.58</c:v>
                </c:pt>
                <c:pt idx="12">
                  <c:v>2.5099999999999998</c:v>
                </c:pt>
                <c:pt idx="13">
                  <c:v>3.98</c:v>
                </c:pt>
                <c:pt idx="14">
                  <c:v>6.31</c:v>
                </c:pt>
                <c:pt idx="15">
                  <c:v>10</c:v>
                </c:pt>
                <c:pt idx="16">
                  <c:v>15.8</c:v>
                </c:pt>
                <c:pt idx="17">
                  <c:v>25.1</c:v>
                </c:pt>
                <c:pt idx="18">
                  <c:v>39.799999999999997</c:v>
                </c:pt>
                <c:pt idx="19">
                  <c:v>63.1</c:v>
                </c:pt>
                <c:pt idx="20">
                  <c:v>100</c:v>
                </c:pt>
                <c:pt idx="21">
                  <c:v>158</c:v>
                </c:pt>
                <c:pt idx="22">
                  <c:v>251</c:v>
                </c:pt>
                <c:pt idx="23">
                  <c:v>398</c:v>
                </c:pt>
                <c:pt idx="24">
                  <c:v>631</c:v>
                </c:pt>
                <c:pt idx="25" formatCode="0.00E+00">
                  <c:v>1000</c:v>
                </c:pt>
              </c:numCache>
            </c:numRef>
          </c:xVal>
          <c:yVal>
            <c:numRef>
              <c:f>'レオ色度 (2)'!$F$4:$F$29</c:f>
              <c:numCache>
                <c:formatCode>General</c:formatCode>
                <c:ptCount val="26"/>
                <c:pt idx="0">
                  <c:v>-16.509</c:v>
                </c:pt>
                <c:pt idx="1">
                  <c:v>-10.871</c:v>
                </c:pt>
                <c:pt idx="2">
                  <c:v>1.0496000000000001</c:v>
                </c:pt>
                <c:pt idx="3">
                  <c:v>0.82957999999999998</c:v>
                </c:pt>
                <c:pt idx="4">
                  <c:v>4.1837999999999997</c:v>
                </c:pt>
                <c:pt idx="5">
                  <c:v>3.2883</c:v>
                </c:pt>
                <c:pt idx="6">
                  <c:v>1.3003</c:v>
                </c:pt>
                <c:pt idx="7">
                  <c:v>0.64920999999999995</c:v>
                </c:pt>
                <c:pt idx="8">
                  <c:v>2.1743999999999999</c:v>
                </c:pt>
                <c:pt idx="9">
                  <c:v>1.7105999999999999</c:v>
                </c:pt>
                <c:pt idx="10">
                  <c:v>1.7498</c:v>
                </c:pt>
                <c:pt idx="11">
                  <c:v>1.7128000000000001</c:v>
                </c:pt>
                <c:pt idx="12">
                  <c:v>1.6886000000000001</c:v>
                </c:pt>
                <c:pt idx="13">
                  <c:v>1.7751999999999999</c:v>
                </c:pt>
                <c:pt idx="14">
                  <c:v>1.8372999999999999</c:v>
                </c:pt>
                <c:pt idx="15">
                  <c:v>1.7707999999999999</c:v>
                </c:pt>
                <c:pt idx="16">
                  <c:v>1.7574000000000001</c:v>
                </c:pt>
                <c:pt idx="17">
                  <c:v>1.82</c:v>
                </c:pt>
                <c:pt idx="18">
                  <c:v>1.8513999999999999</c:v>
                </c:pt>
                <c:pt idx="19">
                  <c:v>1.881</c:v>
                </c:pt>
                <c:pt idx="20">
                  <c:v>1.9209000000000001</c:v>
                </c:pt>
                <c:pt idx="21">
                  <c:v>2.0118</c:v>
                </c:pt>
                <c:pt idx="22">
                  <c:v>2.7334999999999998</c:v>
                </c:pt>
                <c:pt idx="23">
                  <c:v>3.5249999999999999</c:v>
                </c:pt>
                <c:pt idx="24">
                  <c:v>4.5587</c:v>
                </c:pt>
                <c:pt idx="25">
                  <c:v>5.3871000000000002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58-4264-B0C2-AC262B44AA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9566712"/>
        <c:axId val="839567040"/>
      </c:scatterChart>
      <c:valAx>
        <c:axId val="839566712"/>
        <c:scaling>
          <c:logBase val="10"/>
          <c:orientation val="minMax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7040"/>
        <c:crosses val="autoZero"/>
        <c:crossBetween val="midCat"/>
      </c:valAx>
      <c:valAx>
        <c:axId val="839567040"/>
        <c:scaling>
          <c:logBase val="10"/>
          <c:orientation val="minMax"/>
          <c:max val="10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 lang="ja-JP"/>
            </a:pPr>
            <a:endParaRPr lang="ja-JP"/>
          </a:p>
        </c:txPr>
        <c:crossAx val="839566712"/>
        <c:crosses val="autoZero"/>
        <c:crossBetween val="midCat"/>
      </c:valAx>
      <c:spPr>
        <a:ln w="19050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14254804121986894"/>
          <c:y val="8.0138740999756305E-2"/>
          <c:w val="0.30149348615808597"/>
          <c:h val="0.26827344877344877"/>
        </c:manualLayout>
      </c:layout>
      <c:overlay val="0"/>
      <c:txPr>
        <a:bodyPr/>
        <a:lstStyle/>
        <a:p>
          <a:pPr>
            <a:defRPr lang="ja-JP" sz="1400"/>
          </a:pPr>
          <a:endParaRPr lang="ja-JP"/>
        </a:p>
      </c:txPr>
    </c:legend>
    <c:plotVisOnly val="1"/>
    <c:dispBlanksAs val="gap"/>
    <c:showDLblsOverMax val="0"/>
    <c:extLst/>
  </c:chart>
  <c:spPr>
    <a:ln>
      <a:noFill/>
    </a:ln>
  </c:spPr>
  <c:txPr>
    <a:bodyPr/>
    <a:lstStyle/>
    <a:p>
      <a:pPr>
        <a:defRPr>
          <a:latin typeface="+mn-ea"/>
          <a:ea typeface="+mn-ea"/>
        </a:defRPr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AA3E9-6253-48F2-9892-C85955644B5E}" type="datetimeFigureOut">
              <a:rPr lang="en-US" smtClean="0"/>
              <a:t>9/22/2023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C8F0E-D1D5-40C7-B9E8-E335AB43E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59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/>
              <a:t>Thank you, for kind introduction.</a:t>
            </a:r>
          </a:p>
          <a:p>
            <a:r>
              <a:rPr lang="en-US" altLang="ja-JP" dirty="0"/>
              <a:t>I’m Tomohiro Koizumi from Sapporo breweries in Japan. Today, I</a:t>
            </a:r>
            <a:r>
              <a:rPr lang="ja-JP" altLang="en-US" dirty="0"/>
              <a:t> </a:t>
            </a:r>
            <a:r>
              <a:rPr lang="en-US" altLang="ja-JP" dirty="0"/>
              <a:t>will present our recent study, titled ‘</a:t>
            </a:r>
            <a:r>
              <a:rPr lang="en-US" altLang="ja-JP" sz="1200" dirty="0"/>
              <a:t>Analytical Characterization of Mouthfeel Using a Tribological Method</a:t>
            </a:r>
            <a:r>
              <a:rPr lang="ja-JP" altLang="en-US" sz="1200" dirty="0"/>
              <a:t> </a:t>
            </a:r>
            <a:r>
              <a:rPr lang="en-US" altLang="ja-JP" sz="1200" dirty="0"/>
              <a:t>with Test-Brewed Beers</a:t>
            </a:r>
            <a:r>
              <a:rPr lang="en-US" altLang="ja-JP" dirty="0"/>
              <a:t>’.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SAY:</a:t>
            </a:r>
          </a:p>
          <a:p>
            <a:endParaRPr lang="en-US" dirty="0"/>
          </a:p>
          <a:p>
            <a:r>
              <a:rPr lang="en-US" dirty="0"/>
              <a:t>Good morning everyone and welcome to today’s session. The [name association] presents [name of session title]. </a:t>
            </a:r>
          </a:p>
          <a:p>
            <a:endParaRPr lang="en-US" dirty="0"/>
          </a:p>
          <a:p>
            <a:r>
              <a:rPr lang="en-US" dirty="0"/>
              <a:t>I would like to introduce myself. I am [insert name], from [company]  and I am [position at company, brief relationship to association or topic] and I will be moderating the session.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66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Fox et al. have performed a tribological analysis of beer, providing tribological data for five regular and five non-alcoholic beers.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i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Based on the frictional parameters of the beers, clear differences were observed between alcoholic and non-alcoholic beers.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i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beers could be distinguished into those with plain versus complex mouthfeels depending on their alcohol contents.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n-US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In this study we used test beers to measure tribology with different parameters other than alcohol.</a:t>
            </a:r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99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this study,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investigated whether tribological analysis can be used to evaluate the mouthfeel of beer.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evaluated the effects of malt type, BUs  and beer filtration.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2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Next,  I will talk about the test method and test examples.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18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beer used in this study was brewed in a 100-L-scale pilot plant.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also used commercial </a:t>
            </a:r>
            <a:r>
              <a:rPr lang="en-US" altLang="ja-JP" sz="1800" dirty="0">
                <a:solidFill>
                  <a:srgbClr val="545759"/>
                </a:solidFill>
                <a:latin typeface="+mn-ea"/>
              </a:rPr>
              <a:t>samples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used an Anton </a:t>
            </a:r>
            <a:r>
              <a:rPr lang="en-US" altLang="ja-JP" sz="1800" kern="100" dirty="0" err="1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Paar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MCR502 device for the measurements. 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For the rheological measurements, we used a </a:t>
            </a:r>
            <a:r>
              <a:rPr lang="en-US" altLang="ja-JP" sz="1800" b="0" i="0" u="none" strike="noStrike" kern="100" baseline="0" dirty="0">
                <a:solidFill>
                  <a:srgbClr val="545759"/>
                </a:solidFill>
                <a:effectLst/>
                <a:latin typeface="+mn-ea"/>
                <a:ea typeface="ＭＳ 明朝" panose="02020609040205080304" pitchFamily="17" charset="-128"/>
                <a:cs typeface="Times New Roman" panose="02020603050405020304" pitchFamily="18" charset="0"/>
              </a:rPr>
              <a:t>c</a:t>
            </a:r>
            <a:r>
              <a:rPr lang="en-US" altLang="ja-JP" sz="1800" b="0" i="0" u="none" strike="noStrike" baseline="0" dirty="0">
                <a:solidFill>
                  <a:srgbClr val="545759"/>
                </a:solidFill>
                <a:latin typeface="+mn-ea"/>
              </a:rPr>
              <a:t>oncentric cylinder system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used a ball-on-a 3-pin tribology attachment for the tribological measurements.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272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shows an example of rheometer and tribometer test results.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left figure shows the test results of the rheometer and the right figure shows the test results of the tribometer.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this measurement, 5% ethanol and 5% alcohol beer were used.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3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rheometer can measure viscosity.  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swallowing speed of a typical human is thought to be approximately 30–100 (1/s). 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this range, the viscosity of beer was higher than that of ethanol. 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It is suggested that the viscosity was increased by the extract in the beer.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3510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On the other hand, a tribometer measures friction. 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friction factor increased as the sliding velocity increased, and it decreased when it exceeded the static friction force. 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stick–slip phenomenon occurred on the right side, where the peak moved upward and downward.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Static and kinetic friction were reduced by various beer components.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stick–slip phenomenon was stronger in ethanol solution than in beer.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performed these two analyses on various beers.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7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is  the list of the test conditions for the test beers used in this study.</a:t>
            </a:r>
            <a:endParaRPr lang="en-US" altLang="ja-JP" sz="18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0233E-1AAD-4C5D-965C-00A0A22E650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42242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the next section, I will explain the results of our analysis.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431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First, I will present a summary of the results.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performed rheological and tribological analyses. 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only rheological differences were observed in the samples with different alcohol contents.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On the other hand, most  samples exhibited differences in the tribological analysis.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this presentation,  I report  the results of these four trials in detail.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0233E-1AAD-4C5D-965C-00A0A22E650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586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is today's agenda.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First, I will explain the background of the study.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Next, I will talk about the test methods and test examples.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the third part, I will present the evaluation results of the samples tested with each parameter.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Lastly, I will summarize the main findings of this study.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328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Trial 1, we assessed the differences in BU and color.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0233E-1AAD-4C5D-965C-00A0A22E650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8406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presents the analytical values for the beers used in Trial 1.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used pilsner-type beers with bitterness units of 16 and 51, 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and we also used beers with color intensities of 7 and 120  EBC.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For these samples, </a:t>
            </a:r>
            <a:r>
              <a:rPr kumimoji="1" lang="en-US" altLang="ja-JP" sz="1800" kern="100" dirty="0">
                <a:solidFill>
                  <a:srgbClr val="FF3399"/>
                </a:solidFill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</a:t>
            </a:r>
            <a:r>
              <a:rPr kumimoji="1" lang="en-US" altLang="ja-JP" sz="1800" dirty="0">
                <a:solidFill>
                  <a:srgbClr val="FF3399"/>
                </a:solidFill>
              </a:rPr>
              <a:t>e measured by both the rheological and tribological properties.</a:t>
            </a:r>
            <a:endParaRPr kumimoji="1" lang="ja-JP" altLang="en-US" sz="1800" dirty="0">
              <a:solidFill>
                <a:srgbClr val="FF3399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9200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TPP 187.78</a:t>
            </a:r>
            <a:r>
              <a:rPr kumimoji="1" lang="ja-JP" altLang="en-US" dirty="0"/>
              <a:t>（</a:t>
            </a:r>
            <a:r>
              <a:rPr kumimoji="1" lang="en-US" altLang="ja-JP" dirty="0"/>
              <a:t>51</a:t>
            </a:r>
            <a:r>
              <a:rPr kumimoji="1" lang="ja-JP" altLang="en-US" dirty="0"/>
              <a:t>）、</a:t>
            </a:r>
            <a:r>
              <a:rPr kumimoji="1" lang="en-US" altLang="ja-JP" dirty="0"/>
              <a:t>168.92</a:t>
            </a:r>
            <a:r>
              <a:rPr kumimoji="1" lang="ja-JP" altLang="en-US" dirty="0"/>
              <a:t>（</a:t>
            </a:r>
            <a:r>
              <a:rPr kumimoji="1" lang="en-US" altLang="ja-JP" dirty="0"/>
              <a:t>16</a:t>
            </a:r>
            <a:r>
              <a:rPr kumimoji="1" lang="ja-JP" altLang="en-US" dirty="0"/>
              <a:t>）</a:t>
            </a:r>
            <a:endParaRPr kumimoji="1" lang="en-US" altLang="ja-JP" dirty="0"/>
          </a:p>
          <a:p>
            <a:endParaRPr kumimoji="1" lang="en-US" altLang="ja-JP" dirty="0"/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shows the results of Trial 1.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First, the rheometer results did not reveal differences in BU or color.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Second, the tribometer results revealed no differences in the BU values but did reveal differences in the colors of the beers. 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found that beers with darker colors exhibited reduced friction.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84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Trial 2, we applied our analysis to filtered versus unfiltered beers.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0233E-1AAD-4C5D-965C-00A0A22E650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27350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shows the beer conditions used in Trial 2.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samples were brewed with 100% wheat malt, and the conditions were changed only for filtration.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7838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shows the results of the rheological and tribological measurements.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found no difference in viscosity between filtered and unfiltered samples.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However, we found differences in the tribological analysis.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Static and kinetic friction were reduced in unfiltered beer compared to those in filtered beer.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then also performed a sensory test.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516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Sensory evaluation was performed using a five-point scale by a panel of nine individuals, with the score increasing as the smoothness increased.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 eliminate appearance and olfactory influences, the test was performed with blind-folded and nose plugs.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sensory evaluation revealed that the unfiltered beer was considered to be smoother.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tribological analysis showed that the unfiltered beer had lower friction.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Therefore, the results of the tribological analysis correlated with those of the sensory evaluation </a:t>
            </a:r>
            <a:r>
              <a:rPr kumimoji="1" lang="en-US" altLang="ja-JP" sz="1800" dirty="0">
                <a:solidFill>
                  <a:srgbClr val="FF3399"/>
                </a:solidFill>
              </a:rPr>
              <a:t>when comparing unfiltered to filtered beer.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8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Trial 3, we applied our analysis to beers with different ingredients.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0233E-1AAD-4C5D-965C-00A0A22E650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04423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Sample beers were brewed by adding lactose or whey at wort boiling.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Whey is a byproduct of cheese production. Whey contains lactose, and some brewers use whey in the brewing of milk stouts.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The test beers had similar amounts of lactose.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On the other hand, protein content was higher in beers made with whey.</a:t>
            </a:r>
          </a:p>
          <a:p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09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shows the results of the rheometer and tribometer measurements. 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en-US" altLang="ja-JP" dirty="0"/>
          </a:p>
          <a:p>
            <a:r>
              <a:rPr lang="en-US" altLang="ja-JP" sz="1200" dirty="0">
                <a:solidFill>
                  <a:srgbClr val="FF0000"/>
                </a:solidFill>
                <a:latin typeface="+mn-ea"/>
              </a:rPr>
              <a:t>The addition of lactose increased static and kinetic friction. </a:t>
            </a:r>
          </a:p>
          <a:p>
            <a:endParaRPr lang="en-US" altLang="ja-JP" sz="1200" dirty="0">
              <a:solidFill>
                <a:srgbClr val="FF0000"/>
              </a:solidFill>
              <a:latin typeface="+mn-ea"/>
            </a:endParaRPr>
          </a:p>
          <a:p>
            <a:r>
              <a:rPr lang="en-US" altLang="ja-JP" sz="1200" dirty="0">
                <a:solidFill>
                  <a:srgbClr val="FF0000"/>
                </a:solidFill>
                <a:latin typeface="+mn-ea"/>
              </a:rPr>
              <a:t>On the other hand, the addition of whey, which contained the same amount of lactose, decreased static and kinetic friction.</a:t>
            </a:r>
          </a:p>
          <a:p>
            <a:pPr algn="just"/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Therefore, </a:t>
            </a:r>
            <a:r>
              <a:rPr kumimoji="1" lang="en-US" altLang="ja-JP" dirty="0"/>
              <a:t>it is suggested that components other than lactose in whey reduce friction.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64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 will now provide an introduction to mouthfeel and tribology.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911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Sensory evaluation was performed same method.</a:t>
            </a:r>
          </a:p>
          <a:p>
            <a:pPr algn="just"/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 eliminate olfactory influences, this test was performed with nose plugs.</a:t>
            </a:r>
          </a:p>
          <a:p>
            <a:pPr algn="just"/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sensory evaluation revealed that the beer with whey was considered to be smoother.</a:t>
            </a:r>
          </a:p>
          <a:p>
            <a:pPr algn="just"/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tribological analysis showed that the beer with whey had lower friction.</a:t>
            </a:r>
          </a:p>
          <a:p>
            <a:pPr algn="just"/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Therefore, the results of the tribological analysis correlated with those of the sensory evaluation when comparing these beers.</a:t>
            </a:r>
            <a:endParaRPr lang="ja-JP" altLang="ja-JP" sz="12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125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Finally, in Trial 4, we used storage samples.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30233E-1AAD-4C5D-965C-00A0A22E650A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5352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this trial, we used commercial beer.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sample beer was stored at 5 °C, 20 °C, or 40 °C for 3 months.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beer was then tested using a rheometer, a tribometer, sensory evaluation, and particle measurements.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461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shows the results of the rheometer and tribometer measurements. 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found that as the storage temperature increased, both the static and kinetic friction decreased.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304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Sensory evaluation was performed using a five-point scale by a panel of 10 participants, with the score increasing as the velvetiness increased.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To eliminate olfactory influences, this test was performed with nose plugs.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sensory evaluation revealed that storage at high temperatures increased the velvetiness.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tribological analysis showed that beer stored at higher temperatures had lower friction.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Therefore, the tribological analysis  and sensory evaluation results were correlated </a:t>
            </a:r>
            <a:r>
              <a:rPr kumimoji="1" lang="en-US" altLang="ja-JP" sz="1800" dirty="0">
                <a:solidFill>
                  <a:srgbClr val="FF3399"/>
                </a:solidFill>
              </a:rPr>
              <a:t>for the stored beer.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2344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shows the results of the analysis of beer stored using an Anton </a:t>
            </a:r>
            <a:r>
              <a:rPr lang="en-US" altLang="ja-JP" sz="1800" kern="100" dirty="0" err="1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Paar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particle analyzer.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It is well known that particle size increases with increasing storage temperature.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It has been suggested that the increase in particle size results in a change in the mouthfeel in the oral cavity.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270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Here is a brief summary of this section.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Beers with similar alcohol contents and extract did not exhibit significantly different rheological properties.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Beers that did not exhibit differences in the rheological analysis nonetheless exhibited differences in the tribological analysis. For example, there were differences in color, filtration, and storage.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Sample beers that exhibited different tribological values also differed significantly in terms of their sensory properties.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181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Finally, I would like to</a:t>
            </a:r>
            <a:r>
              <a:rPr lang="en-US" altLang="ja-JP" sz="18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summarize 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results of this study.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450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</a:t>
            </a:r>
            <a:r>
              <a:rPr lang="en-US" altLang="ja-JP" sz="18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study, we reached the following </a:t>
            </a:r>
            <a:r>
              <a:rPr lang="en-US" altLang="ja-JP" sz="1800" b="1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important 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conclusions: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kumimoji="1" lang="en-US" altLang="ja-JP" sz="6000" dirty="0"/>
              <a:t>In many cases, there is a difference in sensory evaluation of mouthfeel, but the difference cannot be detected in viscosity.</a:t>
            </a:r>
          </a:p>
          <a:p>
            <a:pPr algn="just"/>
            <a:endParaRPr lang="ja-JP" altLang="ja-JP" sz="1800" u="sng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measured friction as a parameter related to mouthfeel using a tribometer.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found differences between unfiltered and filtered beers, </a:t>
            </a:r>
            <a:r>
              <a:rPr kumimoji="1" lang="en-US" altLang="ja-JP" sz="3600" dirty="0"/>
              <a:t>with lactose and with whey,  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with and without colored malt.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Differences in friction with different storage times were also observed. The samples exhibited differences sensory characteristics. This suggests a correlation between the tribological analysis results and the sensory properties. This may be because of the differences in particle size.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Based on these results, we consider that mouthfeel is related to the particles in beer.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966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We plan to further investigate the factors related to mouthfeel and determine </a:t>
            </a:r>
            <a:r>
              <a:rPr kumimoji="1" lang="en-US" altLang="ja-JP" sz="3600" dirty="0"/>
              <a:t>what kinds of particles can improve the mouthfeel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20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sz="3600" dirty="0"/>
              <a:t>The mouthfeel plays a significant role in the sensory </a:t>
            </a:r>
            <a:r>
              <a:rPr kumimoji="1" lang="en-US" altLang="ja-JP" sz="3600" dirty="0"/>
              <a:t>evaluation</a:t>
            </a:r>
            <a:r>
              <a:rPr lang="en-US" altLang="ja-JP" sz="3600" dirty="0"/>
              <a:t> of beer. 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Various methods have been developed to analyze mouthfeel. </a:t>
            </a:r>
          </a:p>
          <a:p>
            <a:endParaRPr lang="en-US" altLang="ja-JP" sz="18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Although reports are available on mouthfeel, it is still an unknown entity compared to aroma and taste.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4435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addition, the publications referred in this presentation are previous studies.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4D091-29F5-4864-ACD4-79FBBED7C15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400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200" kern="100" dirty="0">
                <a:effectLst/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I would also like to acknowledge and introduce my colleagues.</a:t>
            </a:r>
            <a:endParaRPr lang="ja-JP" altLang="ja-JP" sz="1200" kern="100" dirty="0">
              <a:effectLst/>
              <a:latin typeface="+mn-lt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84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200" kern="100" dirty="0">
                <a:effectLst/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This is </a:t>
            </a:r>
            <a:r>
              <a:rPr lang="en-US" altLang="ja-JP" sz="1200" b="1" kern="100" dirty="0">
                <a:effectLst/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the</a:t>
            </a:r>
            <a:r>
              <a:rPr lang="en-US" altLang="ja-JP" sz="1200" kern="100" dirty="0">
                <a:effectLst/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 end of my presentation.</a:t>
            </a:r>
            <a:endParaRPr lang="ja-JP" altLang="ja-JP" sz="1200" kern="100" dirty="0">
              <a:effectLst/>
              <a:latin typeface="+mn-lt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200" kern="100" dirty="0">
                <a:effectLst/>
                <a:latin typeface="+mn-lt"/>
                <a:ea typeface="ＭＳ 明朝" panose="02020609040205080304" pitchFamily="17" charset="-128"/>
                <a:cs typeface="Times New Roman" panose="02020603050405020304" pitchFamily="18" charset="0"/>
              </a:rPr>
              <a:t>Thank you for your kind attention.</a:t>
            </a:r>
            <a:endParaRPr lang="ja-JP" altLang="ja-JP" sz="1200" kern="100" dirty="0">
              <a:effectLst/>
              <a:latin typeface="+mn-lt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6007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SAY:</a:t>
            </a:r>
          </a:p>
          <a:p>
            <a:r>
              <a:rPr lang="en-US"/>
              <a:t>It’s time to answer some of the questions you’ve been asking from the Q&amp;A panel.  </a:t>
            </a:r>
          </a:p>
          <a:p>
            <a:endParaRPr lang="en-US"/>
          </a:p>
          <a:p>
            <a:r>
              <a:rPr lang="en-US"/>
              <a:t>DO:</a:t>
            </a:r>
          </a:p>
          <a:p>
            <a:r>
              <a:rPr lang="en-US"/>
              <a:t>Make sure to use their name and show appreciation for the comment.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0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According to Nakamura, the physical methodology of food texturing can be divided into three categories: rheology, tribology, and morphology.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Of these three categories, rheology is measured in beverages.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However, when describing the mouthfeel of a beer, viscosity alone is often not enough to explain it.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Therefore, this study focused on the tribology of alcoholic beverages.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Tribology is the study of friction and lubrication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5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800" dirty="0"/>
              <a:t>In beverages, rheology focuses on the study of viscosity, whereas tribology focuses on the study of friction.</a:t>
            </a:r>
          </a:p>
          <a:p>
            <a:endParaRPr kumimoji="1" lang="en-US" altLang="ja-JP" sz="1800" dirty="0"/>
          </a:p>
          <a:p>
            <a:r>
              <a:rPr kumimoji="1" lang="en-US" altLang="ja-JP" sz="1800" dirty="0"/>
              <a:t>Tribology is the science and technology related to mutually interacting surfaces in relative motion.</a:t>
            </a:r>
          </a:p>
          <a:p>
            <a:pPr algn="just"/>
            <a:endParaRPr lang="en-US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In recent years, there have been reports of tribological measurements for beverages.</a:t>
            </a:r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50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slide depicts the rheological and tribological analysis methods.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rheometer measures viscosity by rotating a cylinder system and </a:t>
            </a:r>
            <a:r>
              <a:rPr kumimoji="1" lang="en-US" altLang="ja-JP" sz="1800" dirty="0">
                <a:solidFill>
                  <a:srgbClr val="545759"/>
                </a:solidFill>
              </a:rPr>
              <a:t>measures its stress levels</a:t>
            </a:r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Tribology can be measured by changing the attachment of the rheometer.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 tribometer spins a ball and</a:t>
            </a:r>
            <a:r>
              <a:rPr lang="en-US" altLang="ja-JP" sz="1800" dirty="0">
                <a:solidFill>
                  <a:srgbClr val="545759"/>
                </a:solidFill>
                <a:effectLst/>
                <a:ea typeface="+mj-ea"/>
              </a:rPr>
              <a:t> </a:t>
            </a:r>
            <a:r>
              <a:rPr lang="en-US" altLang="ja-JP" sz="1800" dirty="0">
                <a:solidFill>
                  <a:srgbClr val="545759"/>
                </a:solidFill>
                <a:ea typeface="+mj-ea"/>
              </a:rPr>
              <a:t>measure</a:t>
            </a:r>
            <a:r>
              <a:rPr lang="en-US" altLang="ja-JP" sz="1800" dirty="0">
                <a:solidFill>
                  <a:srgbClr val="545759"/>
                </a:solidFill>
                <a:effectLst/>
                <a:ea typeface="+mj-ea"/>
              </a:rPr>
              <a:t>s the friction occurring at the interface between the pin and ball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30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As shown in the previous slide, tribological measurements assess the friction between the pin and ball.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At the start of the measurement, the pin and ball are in contact.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As the ball rotates faster, the sample liquid is drawn into the space between the pin and ball.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When we swallow food items and drinks, they move between the palate and tongue to reach the throat.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 algn="just"/>
            <a:r>
              <a:rPr lang="en-US" altLang="ja-JP" sz="1800" kern="1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 food items or drinks move while in contact with the surface of the oral cavity.</a:t>
            </a:r>
          </a:p>
          <a:p>
            <a:pPr algn="just"/>
            <a:endParaRPr lang="ja-JP" altLang="ja-JP" sz="1800" kern="100" dirty="0">
              <a:effectLst/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r>
              <a:rPr lang="en-US" altLang="ja-JP" sz="1800" dirty="0">
                <a:effectLst/>
                <a:latin typeface="Century" panose="020406040505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Therefore, it is thought that tribological analysis can simulate intraoral friction.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DC8F0E-D1D5-40C7-B9E8-E335AB43E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8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vessel, barrel&#10;&#10;Description automatically generated">
            <a:extLst>
              <a:ext uri="{FF2B5EF4-FFF2-40B4-BE49-F238E27FC236}">
                <a16:creationId xmlns:a16="http://schemas.microsoft.com/office/drawing/2014/main" id="{F5F01AAB-3C7A-429F-A427-98000F9236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943DAA-8F79-4530-BC4C-50A33F0D1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399" y="2165351"/>
            <a:ext cx="5962651" cy="1616074"/>
          </a:xfrm>
          <a:noFill/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17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0CF80F04-B0FA-43FA-8CD7-CBA82C2D921E}"/>
              </a:ext>
            </a:extLst>
          </p:cNvPr>
          <p:cNvSpPr/>
          <p:nvPr userDrawn="1"/>
        </p:nvSpPr>
        <p:spPr>
          <a:xfrm>
            <a:off x="5361471" y="-1920271"/>
            <a:ext cx="8168262" cy="8168260"/>
          </a:xfrm>
          <a:prstGeom prst="arc">
            <a:avLst>
              <a:gd name="adj1" fmla="val 7433064"/>
              <a:gd name="adj2" fmla="val 11410802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6633F85-7409-4DD5-B0D1-2AAF26F643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39422" y="0"/>
            <a:ext cx="6552578" cy="5965526"/>
          </a:xfrm>
          <a:custGeom>
            <a:avLst/>
            <a:gdLst>
              <a:gd name="connsiteX0" fmla="*/ 618515 w 6552578"/>
              <a:gd name="connsiteY0" fmla="*/ 0 h 5965526"/>
              <a:gd name="connsiteX1" fmla="*/ 6552578 w 6552578"/>
              <a:gd name="connsiteY1" fmla="*/ 0 h 5965526"/>
              <a:gd name="connsiteX2" fmla="*/ 6552578 w 6552578"/>
              <a:gd name="connsiteY2" fmla="*/ 4882974 h 5965526"/>
              <a:gd name="connsiteX3" fmla="*/ 6334194 w 6552578"/>
              <a:gd name="connsiteY3" fmla="*/ 5081456 h 5965526"/>
              <a:gd name="connsiteX4" fmla="*/ 3871537 w 6552578"/>
              <a:gd name="connsiteY4" fmla="*/ 5965526 h 5965526"/>
              <a:gd name="connsiteX5" fmla="*/ 0 w 6552578"/>
              <a:gd name="connsiteY5" fmla="*/ 2093989 h 5965526"/>
              <a:gd name="connsiteX6" fmla="*/ 512935 w 6552578"/>
              <a:gd name="connsiteY6" fmla="*/ 166905 h 5965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52578" h="5965526">
                <a:moveTo>
                  <a:pt x="618515" y="0"/>
                </a:moveTo>
                <a:lnTo>
                  <a:pt x="6552578" y="0"/>
                </a:lnTo>
                <a:lnTo>
                  <a:pt x="6552578" y="4882974"/>
                </a:lnTo>
                <a:lnTo>
                  <a:pt x="6334194" y="5081456"/>
                </a:lnTo>
                <a:cubicBezTo>
                  <a:pt x="5664964" y="5633753"/>
                  <a:pt x="4806995" y="5965526"/>
                  <a:pt x="3871537" y="5965526"/>
                </a:cubicBezTo>
                <a:cubicBezTo>
                  <a:pt x="1733347" y="5965526"/>
                  <a:pt x="0" y="4232179"/>
                  <a:pt x="0" y="2093989"/>
                </a:cubicBezTo>
                <a:cubicBezTo>
                  <a:pt x="0" y="1392395"/>
                  <a:pt x="186623" y="734390"/>
                  <a:pt x="512935" y="16690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040" y="2124729"/>
            <a:ext cx="3108960" cy="3108960"/>
          </a:xfrm>
          <a:prstGeom prst="ellipse">
            <a:avLst/>
          </a:prstGeom>
          <a:solidFill>
            <a:schemeClr val="accent1">
              <a:alpha val="85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CDCCA8F9-9DC2-41EE-84FA-020C15068925}"/>
              </a:ext>
            </a:extLst>
          </p:cNvPr>
          <p:cNvSpPr/>
          <p:nvPr userDrawn="1"/>
        </p:nvSpPr>
        <p:spPr>
          <a:xfrm>
            <a:off x="5122935" y="-2158807"/>
            <a:ext cx="8645334" cy="8645332"/>
          </a:xfrm>
          <a:prstGeom prst="arc">
            <a:avLst>
              <a:gd name="adj1" fmla="val 6708937"/>
              <a:gd name="adj2" fmla="val 12363861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046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monitor, television, electronics&#10;&#10;Description automatically generated">
            <a:extLst>
              <a:ext uri="{FF2B5EF4-FFF2-40B4-BE49-F238E27FC236}">
                <a16:creationId xmlns:a16="http://schemas.microsoft.com/office/drawing/2014/main" id="{306413B8-C2A3-4DD3-BCAA-F18191C723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354" y="332013"/>
            <a:ext cx="11583778" cy="5983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edia Placeholder 3">
            <a:extLst>
              <a:ext uri="{FF2B5EF4-FFF2-40B4-BE49-F238E27FC236}">
                <a16:creationId xmlns:a16="http://schemas.microsoft.com/office/drawing/2014/main" id="{B82C0DBA-8DF2-48A8-9B90-E2B2551FBA21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666875" y="771524"/>
            <a:ext cx="8505825" cy="475297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33" y="1802438"/>
            <a:ext cx="2227301" cy="2227301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0" rIns="0" anchor="ctr" anchorCtr="0"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4521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781AF6-C5F1-448A-8CA4-15DFC8C3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7D9FF-1075-49AE-81E1-3A800281B142}" type="datetime1">
              <a:rPr lang="en-US" smtClean="0"/>
              <a:t>9/22/2023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F07AC-DD76-4557-8199-3C087F75B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E48E9B-0743-4DE2-A59C-C8C65A40B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974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B7E6A-C98F-45F1-98F8-92FD5569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7286625" cy="6381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36B43A-1B85-4C3C-8227-EF53AD6E7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7286625" cy="4762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reeform 18">
            <a:extLst>
              <a:ext uri="{FF2B5EF4-FFF2-40B4-BE49-F238E27FC236}">
                <a16:creationId xmlns:a16="http://schemas.microsoft.com/office/drawing/2014/main" id="{86631AA5-28DA-44FB-85F1-3361D94166F6}"/>
              </a:ext>
            </a:extLst>
          </p:cNvPr>
          <p:cNvSpPr>
            <a:spLocks/>
          </p:cNvSpPr>
          <p:nvPr userDrawn="1"/>
        </p:nvSpPr>
        <p:spPr bwMode="auto">
          <a:xfrm>
            <a:off x="7874069" y="-9468"/>
            <a:ext cx="4327961" cy="4196925"/>
          </a:xfrm>
          <a:custGeom>
            <a:avLst/>
            <a:gdLst>
              <a:gd name="T0" fmla="*/ 911 w 911"/>
              <a:gd name="T1" fmla="*/ 404 h 809"/>
              <a:gd name="T2" fmla="*/ 897 w 911"/>
              <a:gd name="T3" fmla="*/ 455 h 809"/>
              <a:gd name="T4" fmla="*/ 718 w 911"/>
              <a:gd name="T5" fmla="*/ 759 h 809"/>
              <a:gd name="T6" fmla="*/ 632 w 911"/>
              <a:gd name="T7" fmla="*/ 809 h 809"/>
              <a:gd name="T8" fmla="*/ 284 w 911"/>
              <a:gd name="T9" fmla="*/ 809 h 809"/>
              <a:gd name="T10" fmla="*/ 198 w 911"/>
              <a:gd name="T11" fmla="*/ 759 h 809"/>
              <a:gd name="T12" fmla="*/ 19 w 911"/>
              <a:gd name="T13" fmla="*/ 455 h 809"/>
              <a:gd name="T14" fmla="*/ 19 w 911"/>
              <a:gd name="T15" fmla="*/ 354 h 809"/>
              <a:gd name="T16" fmla="*/ 198 w 911"/>
              <a:gd name="T17" fmla="*/ 49 h 809"/>
              <a:gd name="T18" fmla="*/ 284 w 911"/>
              <a:gd name="T19" fmla="*/ 0 h 809"/>
              <a:gd name="T20" fmla="*/ 632 w 911"/>
              <a:gd name="T21" fmla="*/ 0 h 809"/>
              <a:gd name="T22" fmla="*/ 718 w 911"/>
              <a:gd name="T23" fmla="*/ 49 h 809"/>
              <a:gd name="T24" fmla="*/ 897 w 911"/>
              <a:gd name="T25" fmla="*/ 354 h 809"/>
              <a:gd name="T26" fmla="*/ 911 w 911"/>
              <a:gd name="T27" fmla="*/ 404 h 809"/>
              <a:gd name="connsiteX0" fmla="*/ 9948 w 9948"/>
              <a:gd name="connsiteY0" fmla="*/ 4994 h 10000"/>
              <a:gd name="connsiteX1" fmla="*/ 9794 w 9948"/>
              <a:gd name="connsiteY1" fmla="*/ 5624 h 10000"/>
              <a:gd name="connsiteX2" fmla="*/ 7829 w 9948"/>
              <a:gd name="connsiteY2" fmla="*/ 9382 h 10000"/>
              <a:gd name="connsiteX3" fmla="*/ 6885 w 9948"/>
              <a:gd name="connsiteY3" fmla="*/ 10000 h 10000"/>
              <a:gd name="connsiteX4" fmla="*/ 3065 w 9948"/>
              <a:gd name="connsiteY4" fmla="*/ 10000 h 10000"/>
              <a:gd name="connsiteX5" fmla="*/ 2121 w 9948"/>
              <a:gd name="connsiteY5" fmla="*/ 9382 h 10000"/>
              <a:gd name="connsiteX6" fmla="*/ 157 w 9948"/>
              <a:gd name="connsiteY6" fmla="*/ 5624 h 10000"/>
              <a:gd name="connsiteX7" fmla="*/ 157 w 9948"/>
              <a:gd name="connsiteY7" fmla="*/ 4376 h 10000"/>
              <a:gd name="connsiteX8" fmla="*/ 1126 w 9948"/>
              <a:gd name="connsiteY8" fmla="*/ 2488 h 10000"/>
              <a:gd name="connsiteX9" fmla="*/ 2121 w 9948"/>
              <a:gd name="connsiteY9" fmla="*/ 606 h 10000"/>
              <a:gd name="connsiteX10" fmla="*/ 3065 w 9948"/>
              <a:gd name="connsiteY10" fmla="*/ 0 h 10000"/>
              <a:gd name="connsiteX11" fmla="*/ 6885 w 9948"/>
              <a:gd name="connsiteY11" fmla="*/ 0 h 10000"/>
              <a:gd name="connsiteX12" fmla="*/ 7829 w 9948"/>
              <a:gd name="connsiteY12" fmla="*/ 606 h 10000"/>
              <a:gd name="connsiteX13" fmla="*/ 9794 w 9948"/>
              <a:gd name="connsiteY13" fmla="*/ 4376 h 10000"/>
              <a:gd name="connsiteX14" fmla="*/ 9948 w 9948"/>
              <a:gd name="connsiteY14" fmla="*/ 499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14" fmla="*/ 3227 w 10000"/>
              <a:gd name="connsiteY14" fmla="*/ 164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13" fmla="*/ 2132 w 10000"/>
              <a:gd name="connsiteY13" fmla="*/ 606 h 10000"/>
              <a:gd name="connsiteX0" fmla="*/ 3081 w 10000"/>
              <a:gd name="connsiteY0" fmla="*/ 0 h 10000"/>
              <a:gd name="connsiteX1" fmla="*/ 6921 w 10000"/>
              <a:gd name="connsiteY1" fmla="*/ 0 h 10000"/>
              <a:gd name="connsiteX2" fmla="*/ 7870 w 10000"/>
              <a:gd name="connsiteY2" fmla="*/ 606 h 10000"/>
              <a:gd name="connsiteX3" fmla="*/ 9845 w 10000"/>
              <a:gd name="connsiteY3" fmla="*/ 4376 h 10000"/>
              <a:gd name="connsiteX4" fmla="*/ 10000 w 10000"/>
              <a:gd name="connsiteY4" fmla="*/ 4994 h 10000"/>
              <a:gd name="connsiteX5" fmla="*/ 9845 w 10000"/>
              <a:gd name="connsiteY5" fmla="*/ 5624 h 10000"/>
              <a:gd name="connsiteX6" fmla="*/ 7870 w 10000"/>
              <a:gd name="connsiteY6" fmla="*/ 9382 h 10000"/>
              <a:gd name="connsiteX7" fmla="*/ 6921 w 10000"/>
              <a:gd name="connsiteY7" fmla="*/ 10000 h 10000"/>
              <a:gd name="connsiteX8" fmla="*/ 3081 w 10000"/>
              <a:gd name="connsiteY8" fmla="*/ 10000 h 10000"/>
              <a:gd name="connsiteX9" fmla="*/ 2132 w 10000"/>
              <a:gd name="connsiteY9" fmla="*/ 9382 h 10000"/>
              <a:gd name="connsiteX10" fmla="*/ 158 w 10000"/>
              <a:gd name="connsiteY10" fmla="*/ 5624 h 10000"/>
              <a:gd name="connsiteX11" fmla="*/ 158 w 10000"/>
              <a:gd name="connsiteY11" fmla="*/ 4376 h 10000"/>
              <a:gd name="connsiteX12" fmla="*/ 1132 w 10000"/>
              <a:gd name="connsiteY12" fmla="*/ 2488 h 10000"/>
              <a:gd name="connsiteX0" fmla="*/ 6921 w 10000"/>
              <a:gd name="connsiteY0" fmla="*/ 0 h 10000"/>
              <a:gd name="connsiteX1" fmla="*/ 7870 w 10000"/>
              <a:gd name="connsiteY1" fmla="*/ 606 h 10000"/>
              <a:gd name="connsiteX2" fmla="*/ 9845 w 10000"/>
              <a:gd name="connsiteY2" fmla="*/ 4376 h 10000"/>
              <a:gd name="connsiteX3" fmla="*/ 10000 w 10000"/>
              <a:gd name="connsiteY3" fmla="*/ 4994 h 10000"/>
              <a:gd name="connsiteX4" fmla="*/ 9845 w 10000"/>
              <a:gd name="connsiteY4" fmla="*/ 5624 h 10000"/>
              <a:gd name="connsiteX5" fmla="*/ 7870 w 10000"/>
              <a:gd name="connsiteY5" fmla="*/ 9382 h 10000"/>
              <a:gd name="connsiteX6" fmla="*/ 6921 w 10000"/>
              <a:gd name="connsiteY6" fmla="*/ 10000 h 10000"/>
              <a:gd name="connsiteX7" fmla="*/ 3081 w 10000"/>
              <a:gd name="connsiteY7" fmla="*/ 10000 h 10000"/>
              <a:gd name="connsiteX8" fmla="*/ 2132 w 10000"/>
              <a:gd name="connsiteY8" fmla="*/ 9382 h 10000"/>
              <a:gd name="connsiteX9" fmla="*/ 158 w 10000"/>
              <a:gd name="connsiteY9" fmla="*/ 5624 h 10000"/>
              <a:gd name="connsiteX10" fmla="*/ 158 w 10000"/>
              <a:gd name="connsiteY10" fmla="*/ 4376 h 10000"/>
              <a:gd name="connsiteX11" fmla="*/ 1132 w 10000"/>
              <a:gd name="connsiteY11" fmla="*/ 2488 h 10000"/>
              <a:gd name="connsiteX0" fmla="*/ 7870 w 10000"/>
              <a:gd name="connsiteY0" fmla="*/ 0 h 9394"/>
              <a:gd name="connsiteX1" fmla="*/ 9845 w 10000"/>
              <a:gd name="connsiteY1" fmla="*/ 3770 h 9394"/>
              <a:gd name="connsiteX2" fmla="*/ 10000 w 10000"/>
              <a:gd name="connsiteY2" fmla="*/ 4388 h 9394"/>
              <a:gd name="connsiteX3" fmla="*/ 9845 w 10000"/>
              <a:gd name="connsiteY3" fmla="*/ 5018 h 9394"/>
              <a:gd name="connsiteX4" fmla="*/ 7870 w 10000"/>
              <a:gd name="connsiteY4" fmla="*/ 8776 h 9394"/>
              <a:gd name="connsiteX5" fmla="*/ 6921 w 10000"/>
              <a:gd name="connsiteY5" fmla="*/ 9394 h 9394"/>
              <a:gd name="connsiteX6" fmla="*/ 3081 w 10000"/>
              <a:gd name="connsiteY6" fmla="*/ 9394 h 9394"/>
              <a:gd name="connsiteX7" fmla="*/ 2132 w 10000"/>
              <a:gd name="connsiteY7" fmla="*/ 8776 h 9394"/>
              <a:gd name="connsiteX8" fmla="*/ 158 w 10000"/>
              <a:gd name="connsiteY8" fmla="*/ 5018 h 9394"/>
              <a:gd name="connsiteX9" fmla="*/ 158 w 10000"/>
              <a:gd name="connsiteY9" fmla="*/ 3770 h 9394"/>
              <a:gd name="connsiteX10" fmla="*/ 1132 w 10000"/>
              <a:gd name="connsiteY10" fmla="*/ 1882 h 9394"/>
              <a:gd name="connsiteX0" fmla="*/ 9845 w 10000"/>
              <a:gd name="connsiteY0" fmla="*/ 2010 h 7997"/>
              <a:gd name="connsiteX1" fmla="*/ 10000 w 10000"/>
              <a:gd name="connsiteY1" fmla="*/ 2668 h 7997"/>
              <a:gd name="connsiteX2" fmla="*/ 9845 w 10000"/>
              <a:gd name="connsiteY2" fmla="*/ 3339 h 7997"/>
              <a:gd name="connsiteX3" fmla="*/ 7870 w 10000"/>
              <a:gd name="connsiteY3" fmla="*/ 7339 h 7997"/>
              <a:gd name="connsiteX4" fmla="*/ 6921 w 10000"/>
              <a:gd name="connsiteY4" fmla="*/ 7997 h 7997"/>
              <a:gd name="connsiteX5" fmla="*/ 3081 w 10000"/>
              <a:gd name="connsiteY5" fmla="*/ 7997 h 7997"/>
              <a:gd name="connsiteX6" fmla="*/ 2132 w 10000"/>
              <a:gd name="connsiteY6" fmla="*/ 7339 h 7997"/>
              <a:gd name="connsiteX7" fmla="*/ 158 w 10000"/>
              <a:gd name="connsiteY7" fmla="*/ 3339 h 7997"/>
              <a:gd name="connsiteX8" fmla="*/ 158 w 10000"/>
              <a:gd name="connsiteY8" fmla="*/ 2010 h 7997"/>
              <a:gd name="connsiteX9" fmla="*/ 1132 w 10000"/>
              <a:gd name="connsiteY9" fmla="*/ 0 h 7997"/>
              <a:gd name="connsiteX0" fmla="*/ 10000 w 10000"/>
              <a:gd name="connsiteY0" fmla="*/ 3336 h 10000"/>
              <a:gd name="connsiteX1" fmla="*/ 9845 w 10000"/>
              <a:gd name="connsiteY1" fmla="*/ 4175 h 10000"/>
              <a:gd name="connsiteX2" fmla="*/ 7870 w 10000"/>
              <a:gd name="connsiteY2" fmla="*/ 9177 h 10000"/>
              <a:gd name="connsiteX3" fmla="*/ 6921 w 10000"/>
              <a:gd name="connsiteY3" fmla="*/ 10000 h 10000"/>
              <a:gd name="connsiteX4" fmla="*/ 3081 w 10000"/>
              <a:gd name="connsiteY4" fmla="*/ 10000 h 10000"/>
              <a:gd name="connsiteX5" fmla="*/ 2132 w 10000"/>
              <a:gd name="connsiteY5" fmla="*/ 9177 h 10000"/>
              <a:gd name="connsiteX6" fmla="*/ 158 w 10000"/>
              <a:gd name="connsiteY6" fmla="*/ 4175 h 10000"/>
              <a:gd name="connsiteX7" fmla="*/ 158 w 10000"/>
              <a:gd name="connsiteY7" fmla="*/ 2513 h 10000"/>
              <a:gd name="connsiteX8" fmla="*/ 1132 w 10000"/>
              <a:gd name="connsiteY8" fmla="*/ 0 h 10000"/>
              <a:gd name="connsiteX0" fmla="*/ 9845 w 9845"/>
              <a:gd name="connsiteY0" fmla="*/ 4175 h 10000"/>
              <a:gd name="connsiteX1" fmla="*/ 7870 w 9845"/>
              <a:gd name="connsiteY1" fmla="*/ 9177 h 10000"/>
              <a:gd name="connsiteX2" fmla="*/ 6921 w 9845"/>
              <a:gd name="connsiteY2" fmla="*/ 10000 h 10000"/>
              <a:gd name="connsiteX3" fmla="*/ 3081 w 9845"/>
              <a:gd name="connsiteY3" fmla="*/ 10000 h 10000"/>
              <a:gd name="connsiteX4" fmla="*/ 2132 w 9845"/>
              <a:gd name="connsiteY4" fmla="*/ 9177 h 10000"/>
              <a:gd name="connsiteX5" fmla="*/ 158 w 9845"/>
              <a:gd name="connsiteY5" fmla="*/ 4175 h 10000"/>
              <a:gd name="connsiteX6" fmla="*/ 158 w 9845"/>
              <a:gd name="connsiteY6" fmla="*/ 2513 h 10000"/>
              <a:gd name="connsiteX7" fmla="*/ 1132 w 9845"/>
              <a:gd name="connsiteY7" fmla="*/ 0 h 10000"/>
              <a:gd name="connsiteX0" fmla="*/ 7994 w 7994"/>
              <a:gd name="connsiteY0" fmla="*/ 9177 h 10000"/>
              <a:gd name="connsiteX1" fmla="*/ 7030 w 7994"/>
              <a:gd name="connsiteY1" fmla="*/ 10000 h 10000"/>
              <a:gd name="connsiteX2" fmla="*/ 3130 w 7994"/>
              <a:gd name="connsiteY2" fmla="*/ 10000 h 10000"/>
              <a:gd name="connsiteX3" fmla="*/ 2166 w 7994"/>
              <a:gd name="connsiteY3" fmla="*/ 9177 h 10000"/>
              <a:gd name="connsiteX4" fmla="*/ 160 w 7994"/>
              <a:gd name="connsiteY4" fmla="*/ 4175 h 10000"/>
              <a:gd name="connsiteX5" fmla="*/ 160 w 7994"/>
              <a:gd name="connsiteY5" fmla="*/ 2513 h 10000"/>
              <a:gd name="connsiteX6" fmla="*/ 1150 w 7994"/>
              <a:gd name="connsiteY6" fmla="*/ 0 h 10000"/>
              <a:gd name="connsiteX0" fmla="*/ 8794 w 8794"/>
              <a:gd name="connsiteY0" fmla="*/ 10000 h 10000"/>
              <a:gd name="connsiteX1" fmla="*/ 3915 w 8794"/>
              <a:gd name="connsiteY1" fmla="*/ 10000 h 10000"/>
              <a:gd name="connsiteX2" fmla="*/ 2710 w 8794"/>
              <a:gd name="connsiteY2" fmla="*/ 9177 h 10000"/>
              <a:gd name="connsiteX3" fmla="*/ 200 w 8794"/>
              <a:gd name="connsiteY3" fmla="*/ 4175 h 10000"/>
              <a:gd name="connsiteX4" fmla="*/ 200 w 8794"/>
              <a:gd name="connsiteY4" fmla="*/ 2513 h 10000"/>
              <a:gd name="connsiteX5" fmla="*/ 1439 w 8794"/>
              <a:gd name="connsiteY5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94" h="10000">
                <a:moveTo>
                  <a:pt x="8794" y="10000"/>
                </a:moveTo>
                <a:lnTo>
                  <a:pt x="3915" y="10000"/>
                </a:lnTo>
                <a:cubicBezTo>
                  <a:pt x="3410" y="10000"/>
                  <a:pt x="2962" y="9687"/>
                  <a:pt x="2710" y="9177"/>
                </a:cubicBezTo>
                <a:lnTo>
                  <a:pt x="200" y="4175"/>
                </a:lnTo>
                <a:cubicBezTo>
                  <a:pt x="-66" y="3665"/>
                  <a:pt x="-66" y="3024"/>
                  <a:pt x="200" y="2513"/>
                </a:cubicBezTo>
                <a:lnTo>
                  <a:pt x="1439" y="0"/>
                </a:lnTo>
              </a:path>
            </a:pathLst>
          </a:custGeom>
          <a:noFill/>
          <a:ln w="15875" cap="flat">
            <a:solidFill>
              <a:schemeClr val="accent4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5CA1A5C-0A61-492F-AAE5-1FE7DBD102E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327201" y="0"/>
            <a:ext cx="3864799" cy="3895725"/>
          </a:xfrm>
          <a:custGeom>
            <a:avLst/>
            <a:gdLst>
              <a:gd name="connsiteX0" fmla="*/ 682634 w 3864799"/>
              <a:gd name="connsiteY0" fmla="*/ 0 h 3895725"/>
              <a:gd name="connsiteX1" fmla="*/ 3864799 w 3864799"/>
              <a:gd name="connsiteY1" fmla="*/ 0 h 3895725"/>
              <a:gd name="connsiteX2" fmla="*/ 3864799 w 3864799"/>
              <a:gd name="connsiteY2" fmla="*/ 3895725 h 3895725"/>
              <a:gd name="connsiteX3" fmla="*/ 3766850 w 3864799"/>
              <a:gd name="connsiteY3" fmla="*/ 3895725 h 3895725"/>
              <a:gd name="connsiteX4" fmla="*/ 1763483 w 3864799"/>
              <a:gd name="connsiteY4" fmla="*/ 3895725 h 3895725"/>
              <a:gd name="connsiteX5" fmla="*/ 1218924 w 3864799"/>
              <a:gd name="connsiteY5" fmla="*/ 3585416 h 3895725"/>
              <a:gd name="connsiteX6" fmla="*/ 85483 w 3864799"/>
              <a:gd name="connsiteY6" fmla="*/ 1660231 h 3895725"/>
              <a:gd name="connsiteX7" fmla="*/ 85483 w 3864799"/>
              <a:gd name="connsiteY7" fmla="*/ 1014280 h 3895725"/>
              <a:gd name="connsiteX8" fmla="*/ 678457 w 3864799"/>
              <a:gd name="connsiteY8" fmla="*/ 7095 h 389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4799" h="3895725">
                <a:moveTo>
                  <a:pt x="682634" y="0"/>
                </a:moveTo>
                <a:lnTo>
                  <a:pt x="3864799" y="0"/>
                </a:lnTo>
                <a:lnTo>
                  <a:pt x="3864799" y="3895725"/>
                </a:lnTo>
                <a:lnTo>
                  <a:pt x="3766850" y="3895725"/>
                </a:lnTo>
                <a:cubicBezTo>
                  <a:pt x="1763483" y="3895725"/>
                  <a:pt x="1763483" y="3895725"/>
                  <a:pt x="1763483" y="3895725"/>
                </a:cubicBezTo>
                <a:cubicBezTo>
                  <a:pt x="1541861" y="3895725"/>
                  <a:pt x="1332902" y="3775401"/>
                  <a:pt x="1218924" y="3585416"/>
                </a:cubicBezTo>
                <a:cubicBezTo>
                  <a:pt x="85483" y="1660231"/>
                  <a:pt x="85483" y="1660231"/>
                  <a:pt x="85483" y="1660231"/>
                </a:cubicBezTo>
                <a:cubicBezTo>
                  <a:pt x="-28495" y="1457580"/>
                  <a:pt x="-28495" y="1210599"/>
                  <a:pt x="85483" y="1014280"/>
                </a:cubicBezTo>
                <a:cubicBezTo>
                  <a:pt x="333423" y="593146"/>
                  <a:pt x="527127" y="264135"/>
                  <a:pt x="678457" y="709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Text Placeholder 55">
            <a:extLst>
              <a:ext uri="{FF2B5EF4-FFF2-40B4-BE49-F238E27FC236}">
                <a16:creationId xmlns:a16="http://schemas.microsoft.com/office/drawing/2014/main" id="{822B2D30-B60B-41A7-BEAF-2F8849133E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79745" y="2420763"/>
            <a:ext cx="2174287" cy="1941630"/>
          </a:xfrm>
          <a:custGeom>
            <a:avLst/>
            <a:gdLst>
              <a:gd name="connsiteX0" fmla="*/ 1050883 w 3416783"/>
              <a:gd name="connsiteY0" fmla="*/ 0 h 3051175"/>
              <a:gd name="connsiteX1" fmla="*/ 2367787 w 3416783"/>
              <a:gd name="connsiteY1" fmla="*/ 0 h 3051175"/>
              <a:gd name="connsiteX2" fmla="*/ 2692297 w 3416783"/>
              <a:gd name="connsiteY2" fmla="*/ 185034 h 3051175"/>
              <a:gd name="connsiteX3" fmla="*/ 3367729 w 3416783"/>
              <a:gd name="connsiteY3" fmla="*/ 1333001 h 3051175"/>
              <a:gd name="connsiteX4" fmla="*/ 3416783 w 3416783"/>
              <a:gd name="connsiteY4" fmla="*/ 1525588 h 3051175"/>
              <a:gd name="connsiteX5" fmla="*/ 3367729 w 3416783"/>
              <a:gd name="connsiteY5" fmla="*/ 1718174 h 3051175"/>
              <a:gd name="connsiteX6" fmla="*/ 2692297 w 3416783"/>
              <a:gd name="connsiteY6" fmla="*/ 2866141 h 3051175"/>
              <a:gd name="connsiteX7" fmla="*/ 2367787 w 3416783"/>
              <a:gd name="connsiteY7" fmla="*/ 3051175 h 3051175"/>
              <a:gd name="connsiteX8" fmla="*/ 1050883 w 3416783"/>
              <a:gd name="connsiteY8" fmla="*/ 3051175 h 3051175"/>
              <a:gd name="connsiteX9" fmla="*/ 726373 w 3416783"/>
              <a:gd name="connsiteY9" fmla="*/ 2866141 h 3051175"/>
              <a:gd name="connsiteX10" fmla="*/ 50940 w 3416783"/>
              <a:gd name="connsiteY10" fmla="*/ 1718174 h 3051175"/>
              <a:gd name="connsiteX11" fmla="*/ 50940 w 3416783"/>
              <a:gd name="connsiteY11" fmla="*/ 1333001 h 3051175"/>
              <a:gd name="connsiteX12" fmla="*/ 726373 w 3416783"/>
              <a:gd name="connsiteY12" fmla="*/ 185034 h 3051175"/>
              <a:gd name="connsiteX13" fmla="*/ 1050883 w 3416783"/>
              <a:gd name="connsiteY13" fmla="*/ 0 h 305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416783" h="3051175">
                <a:moveTo>
                  <a:pt x="1050883" y="0"/>
                </a:moveTo>
                <a:cubicBezTo>
                  <a:pt x="2367787" y="0"/>
                  <a:pt x="2367787" y="0"/>
                  <a:pt x="2367787" y="0"/>
                </a:cubicBezTo>
                <a:cubicBezTo>
                  <a:pt x="2499855" y="0"/>
                  <a:pt x="2624376" y="67972"/>
                  <a:pt x="2692297" y="185034"/>
                </a:cubicBezTo>
                <a:cubicBezTo>
                  <a:pt x="3367729" y="1333001"/>
                  <a:pt x="3367729" y="1333001"/>
                  <a:pt x="3367729" y="1333001"/>
                </a:cubicBezTo>
                <a:cubicBezTo>
                  <a:pt x="3401690" y="1393420"/>
                  <a:pt x="3416783" y="1457616"/>
                  <a:pt x="3416783" y="1525588"/>
                </a:cubicBezTo>
                <a:cubicBezTo>
                  <a:pt x="3416783" y="1589783"/>
                  <a:pt x="3401690" y="1657755"/>
                  <a:pt x="3367729" y="1718174"/>
                </a:cubicBezTo>
                <a:cubicBezTo>
                  <a:pt x="2692297" y="2866141"/>
                  <a:pt x="2692297" y="2866141"/>
                  <a:pt x="2692297" y="2866141"/>
                </a:cubicBezTo>
                <a:cubicBezTo>
                  <a:pt x="2624376" y="2979427"/>
                  <a:pt x="2499855" y="3051175"/>
                  <a:pt x="2367787" y="3051175"/>
                </a:cubicBezTo>
                <a:cubicBezTo>
                  <a:pt x="1050883" y="3051175"/>
                  <a:pt x="1050883" y="3051175"/>
                  <a:pt x="1050883" y="3051175"/>
                </a:cubicBezTo>
                <a:cubicBezTo>
                  <a:pt x="918815" y="3051175"/>
                  <a:pt x="794294" y="2979427"/>
                  <a:pt x="726373" y="2866141"/>
                </a:cubicBezTo>
                <a:cubicBezTo>
                  <a:pt x="50940" y="1718174"/>
                  <a:pt x="50940" y="1718174"/>
                  <a:pt x="50940" y="1718174"/>
                </a:cubicBezTo>
                <a:cubicBezTo>
                  <a:pt x="-16980" y="1597336"/>
                  <a:pt x="-16980" y="1450064"/>
                  <a:pt x="50940" y="1333001"/>
                </a:cubicBezTo>
                <a:cubicBezTo>
                  <a:pt x="726373" y="185034"/>
                  <a:pt x="726373" y="185034"/>
                  <a:pt x="726373" y="185034"/>
                </a:cubicBezTo>
                <a:cubicBezTo>
                  <a:pt x="794294" y="67972"/>
                  <a:pt x="918815" y="0"/>
                  <a:pt x="1050883" y="0"/>
                </a:cubicBezTo>
                <a:close/>
              </a:path>
            </a:pathLst>
          </a:custGeom>
          <a:solidFill>
            <a:schemeClr val="accent4">
              <a:lumMod val="75000"/>
              <a:alpha val="67000"/>
            </a:schemeClr>
          </a:solidFill>
          <a:ln w="234950" cap="rnd">
            <a:noFill/>
          </a:ln>
        </p:spPr>
        <p:txBody>
          <a:bodyPr wrap="square" lIns="274320" tIns="45720" rIns="274320" bIns="45720" anchor="ctr" anchorCtr="0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callout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BFCB4C-8776-4361-8B5F-30B08F602BBC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859FE1C-CF5B-4163-A3BE-E2E8286AD1CB}" type="datetimeyyyy">
              <a:rPr lang="en-US" smtClean="0"/>
              <a:t>2023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04735C7-6B31-4420-A394-9C564BA10FF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American Society of Brewing Chemists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0CBC70-E7B8-4B8E-A209-C9515994A95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1134182" y="6505575"/>
            <a:ext cx="751662" cy="215900"/>
          </a:xfrm>
          <a:prstGeom prst="rect">
            <a:avLst/>
          </a:prstGeom>
        </p:spPr>
        <p:txBody>
          <a:bodyPr/>
          <a:lstStyle/>
          <a:p>
            <a:fld id="{0E9987EA-89AE-4521-A4A1-59C7EEEFA4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177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18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photo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829627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96275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AC8B374-B020-4234-AE35-F4E4EC29E3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791576" y="1"/>
            <a:ext cx="3400425" cy="3367473"/>
          </a:xfrm>
          <a:custGeom>
            <a:avLst/>
            <a:gdLst>
              <a:gd name="connsiteX0" fmla="*/ 428976 w 3400425"/>
              <a:gd name="connsiteY0" fmla="*/ 0 h 3367473"/>
              <a:gd name="connsiteX1" fmla="*/ 3400425 w 3400425"/>
              <a:gd name="connsiteY1" fmla="*/ 0 h 3367473"/>
              <a:gd name="connsiteX2" fmla="*/ 3400425 w 3400425"/>
              <a:gd name="connsiteY2" fmla="*/ 2913856 h 3367473"/>
              <a:gd name="connsiteX3" fmla="*/ 3273302 w 3400425"/>
              <a:gd name="connsiteY3" fmla="*/ 3008917 h 3367473"/>
              <a:gd name="connsiteX4" fmla="*/ 2099469 w 3400425"/>
              <a:gd name="connsiteY4" fmla="*/ 3367473 h 3367473"/>
              <a:gd name="connsiteX5" fmla="*/ 0 w 3400425"/>
              <a:gd name="connsiteY5" fmla="*/ 1268004 h 3367473"/>
              <a:gd name="connsiteX6" fmla="*/ 358556 w 3400425"/>
              <a:gd name="connsiteY6" fmla="*/ 94171 h 336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00425" h="3367473">
                <a:moveTo>
                  <a:pt x="428976" y="0"/>
                </a:moveTo>
                <a:lnTo>
                  <a:pt x="3400425" y="0"/>
                </a:lnTo>
                <a:lnTo>
                  <a:pt x="3400425" y="2913856"/>
                </a:lnTo>
                <a:lnTo>
                  <a:pt x="3273302" y="3008917"/>
                </a:lnTo>
                <a:cubicBezTo>
                  <a:pt x="2938225" y="3235291"/>
                  <a:pt x="2534283" y="3367473"/>
                  <a:pt x="2099469" y="3367473"/>
                </a:cubicBezTo>
                <a:cubicBezTo>
                  <a:pt x="939964" y="3367473"/>
                  <a:pt x="0" y="2427509"/>
                  <a:pt x="0" y="1268004"/>
                </a:cubicBezTo>
                <a:cubicBezTo>
                  <a:pt x="0" y="833190"/>
                  <a:pt x="132183" y="429248"/>
                  <a:pt x="358556" y="94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460E7E6-F751-4C6F-82B4-920161AF76D0}"/>
              </a:ext>
            </a:extLst>
          </p:cNvPr>
          <p:cNvSpPr/>
          <p:nvPr userDrawn="1"/>
        </p:nvSpPr>
        <p:spPr>
          <a:xfrm>
            <a:off x="8586598" y="-857249"/>
            <a:ext cx="4568570" cy="4568570"/>
          </a:xfrm>
          <a:prstGeom prst="arc">
            <a:avLst>
              <a:gd name="adj1" fmla="val 4766645"/>
              <a:gd name="adj2" fmla="val 1048758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251798A2-B42F-4A01-A8F1-61E525D15C63}"/>
              </a:ext>
            </a:extLst>
          </p:cNvPr>
          <p:cNvSpPr/>
          <p:nvPr userDrawn="1"/>
        </p:nvSpPr>
        <p:spPr>
          <a:xfrm>
            <a:off x="8379334" y="-1064513"/>
            <a:ext cx="4983098" cy="4983098"/>
          </a:xfrm>
          <a:prstGeom prst="arc">
            <a:avLst>
              <a:gd name="adj1" fmla="val 3945693"/>
              <a:gd name="adj2" fmla="val 11422654"/>
            </a:avLst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C1934F7-D09B-4404-B236-74B94B935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04542" y="2904423"/>
            <a:ext cx="2028322" cy="2028323"/>
          </a:xfrm>
          <a:prstGeom prst="ellipse">
            <a:avLst/>
          </a:prstGeom>
          <a:solidFill>
            <a:schemeClr val="accent1">
              <a:alpha val="90000"/>
            </a:schemeClr>
          </a:solidFill>
        </p:spPr>
        <p:txBody>
          <a:bodyPr lIns="45720" rIns="45720" anchor="ctr" anchorCtr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989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 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09C57F67-7878-4527-B292-8E053B77907C}"/>
              </a:ext>
            </a:extLst>
          </p:cNvPr>
          <p:cNvSpPr/>
          <p:nvPr userDrawn="1"/>
        </p:nvSpPr>
        <p:spPr>
          <a:xfrm>
            <a:off x="2924175" y="2724150"/>
            <a:ext cx="1772920" cy="17729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2028826"/>
            <a:ext cx="6619875" cy="4233798"/>
          </a:xfrm>
        </p:spPr>
        <p:txBody>
          <a:bodyPr numCol="2" spcCol="365760">
            <a:normAutofit/>
          </a:bodyPr>
          <a:lstStyle>
            <a:lvl1pPr marL="0" indent="0">
              <a:lnSpc>
                <a:spcPct val="113000"/>
              </a:lnSpc>
              <a:buNone/>
              <a:defRPr sz="1400"/>
            </a:lvl1pPr>
            <a:lvl2pPr>
              <a:defRPr sz="1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EF898A1-DDC9-4F8B-BC1A-96D5E9075D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5820" y="1485899"/>
            <a:ext cx="2667000" cy="2667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35E1E5A6-12AA-42D3-9A6D-DB3306364A98}"/>
              </a:ext>
            </a:extLst>
          </p:cNvPr>
          <p:cNvSpPr/>
          <p:nvPr userDrawn="1"/>
        </p:nvSpPr>
        <p:spPr>
          <a:xfrm>
            <a:off x="674371" y="1314451"/>
            <a:ext cx="3009900" cy="3009898"/>
          </a:xfrm>
          <a:prstGeom prst="arc">
            <a:avLst>
              <a:gd name="adj1" fmla="val 6153649"/>
              <a:gd name="adj2" fmla="val 133047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BEDF70-860C-4597-9501-A5128A14F3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52061" y="1498600"/>
            <a:ext cx="6644640" cy="39687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</a:defRPr>
            </a:lvl1pPr>
            <a:lvl2pPr marL="28575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83E2B6C1-C261-4C36-B0F1-29608144B4EC}"/>
              </a:ext>
            </a:extLst>
          </p:cNvPr>
          <p:cNvSpPr/>
          <p:nvPr userDrawn="1"/>
        </p:nvSpPr>
        <p:spPr>
          <a:xfrm>
            <a:off x="502921" y="1143001"/>
            <a:ext cx="3352800" cy="3352798"/>
          </a:xfrm>
          <a:prstGeom prst="arc">
            <a:avLst>
              <a:gd name="adj1" fmla="val 3764528"/>
              <a:gd name="adj2" fmla="val 1427512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7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DA964-E538-461B-AA44-290206FA7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4877A-C895-4F19-844A-EAE308001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82296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F2EBE-CDAC-4364-8D98-889265C01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21807-1C55-45AC-9EBD-E11C057D343E}" type="datetime1">
              <a:rPr lang="en-US" smtClean="0"/>
              <a:t>9/22/2023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65FF8-9920-470E-851B-DF3564848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69B7B-9E8F-4032-9781-75443F831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244790C-31A1-439F-9FF8-EAD55AB510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62" y="1256536"/>
            <a:ext cx="3572639" cy="3962400"/>
          </a:xfrm>
          <a:custGeom>
            <a:avLst/>
            <a:gdLst>
              <a:gd name="connsiteX0" fmla="*/ 1981200 w 3572639"/>
              <a:gd name="connsiteY0" fmla="*/ 0 h 3962400"/>
              <a:gd name="connsiteX1" fmla="*/ 3509990 w 3572639"/>
              <a:gd name="connsiteY1" fmla="*/ 720973 h 3962400"/>
              <a:gd name="connsiteX2" fmla="*/ 3572639 w 3572639"/>
              <a:gd name="connsiteY2" fmla="*/ 804752 h 3962400"/>
              <a:gd name="connsiteX3" fmla="*/ 3572639 w 3572639"/>
              <a:gd name="connsiteY3" fmla="*/ 3157649 h 3962400"/>
              <a:gd name="connsiteX4" fmla="*/ 3509990 w 3572639"/>
              <a:gd name="connsiteY4" fmla="*/ 3241428 h 3962400"/>
              <a:gd name="connsiteX5" fmla="*/ 1981200 w 3572639"/>
              <a:gd name="connsiteY5" fmla="*/ 3962400 h 3962400"/>
              <a:gd name="connsiteX6" fmla="*/ 0 w 3572639"/>
              <a:gd name="connsiteY6" fmla="*/ 1981200 h 3962400"/>
              <a:gd name="connsiteX7" fmla="*/ 1981200 w 3572639"/>
              <a:gd name="connsiteY7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639" h="3962400">
                <a:moveTo>
                  <a:pt x="1981200" y="0"/>
                </a:moveTo>
                <a:cubicBezTo>
                  <a:pt x="2596680" y="0"/>
                  <a:pt x="3146609" y="280657"/>
                  <a:pt x="3509990" y="720973"/>
                </a:cubicBezTo>
                <a:lnTo>
                  <a:pt x="3572639" y="804752"/>
                </a:lnTo>
                <a:lnTo>
                  <a:pt x="3572639" y="3157649"/>
                </a:lnTo>
                <a:lnTo>
                  <a:pt x="3509990" y="3241428"/>
                </a:lnTo>
                <a:cubicBezTo>
                  <a:pt x="3146609" y="3681744"/>
                  <a:pt x="2596680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1B366663-935B-443B-95EC-0984024602A6}"/>
              </a:ext>
            </a:extLst>
          </p:cNvPr>
          <p:cNvSpPr/>
          <p:nvPr userDrawn="1"/>
        </p:nvSpPr>
        <p:spPr>
          <a:xfrm>
            <a:off x="8218550" y="855725"/>
            <a:ext cx="4764023" cy="4764023"/>
          </a:xfrm>
          <a:prstGeom prst="arc">
            <a:avLst>
              <a:gd name="adj1" fmla="val 4144231"/>
              <a:gd name="adj2" fmla="val 1361924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CE76404-4F35-428F-ADE4-32D0EA6C09B2}"/>
              </a:ext>
            </a:extLst>
          </p:cNvPr>
          <p:cNvSpPr/>
          <p:nvPr userDrawn="1"/>
        </p:nvSpPr>
        <p:spPr>
          <a:xfrm>
            <a:off x="8399524" y="1036700"/>
            <a:ext cx="4402076" cy="4402074"/>
          </a:xfrm>
          <a:prstGeom prst="arc">
            <a:avLst>
              <a:gd name="adj1" fmla="val 4955923"/>
              <a:gd name="adj2" fmla="val 1219031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24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indoor, several, arranged&#10;&#10;Description automatically generated">
            <a:extLst>
              <a:ext uri="{FF2B5EF4-FFF2-40B4-BE49-F238E27FC236}">
                <a16:creationId xmlns:a16="http://schemas.microsoft.com/office/drawing/2014/main" id="{63DA2A1E-756D-448B-A1A9-A85986F459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25"/>
          <a:stretch/>
        </p:blipFill>
        <p:spPr>
          <a:xfrm rot="5400000">
            <a:off x="2667001" y="-2666998"/>
            <a:ext cx="6857998" cy="12191998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D68B11BF-6238-484B-B9A8-3030FE37A159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prstGeom prst="rect">
            <a:avLst/>
          </a:prstGeom>
          <a:gradFill flip="none" rotWithShape="1">
            <a:gsLst>
              <a:gs pos="7000">
                <a:schemeClr val="tx1">
                  <a:alpha val="96000"/>
                </a:schemeClr>
              </a:gs>
              <a:gs pos="100000">
                <a:schemeClr val="tx2">
                  <a:alpha val="5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96B389-F985-4CB9-A0FE-EDA93E1F37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70521" y="2794981"/>
            <a:ext cx="8821478" cy="830997"/>
          </a:xfrm>
          <a:solidFill>
            <a:schemeClr val="accent1">
              <a:alpha val="83000"/>
            </a:schemeClr>
          </a:solidFill>
        </p:spPr>
        <p:txBody>
          <a:bodyPr wrap="square" lIns="182880" anchor="ctr" anchorCtr="0">
            <a:sp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DE681-E2E5-42DA-B246-7916E6E0B7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2512" y="3774559"/>
            <a:ext cx="7779486" cy="414670"/>
          </a:xfrm>
          <a:solidFill>
            <a:schemeClr val="tx1">
              <a:alpha val="52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253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80D2F-C3AF-4433-8B93-2749CEB8A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9E876-B336-4B1C-ACE8-0E1D6BC2EA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A12746-D088-46FF-A0B5-496507E6B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5899"/>
            <a:ext cx="5524500" cy="4764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E463D-1D15-4C8E-8904-FB1015E3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153DD-18CF-451E-A68A-C837A50CA867}" type="datetime1">
              <a:rPr lang="en-US" smtClean="0"/>
              <a:t>9/22/2023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67834A-E3EB-4D55-8696-548EFFECD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984DCF-BBB5-4E65-B279-A2351F106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8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83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Th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97B4352-D1BB-4505-834E-666925B7C3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532646" cy="5470357"/>
          </a:xfrm>
          <a:custGeom>
            <a:avLst/>
            <a:gdLst>
              <a:gd name="connsiteX0" fmla="*/ 0 w 6532646"/>
              <a:gd name="connsiteY0" fmla="*/ 0 h 5470357"/>
              <a:gd name="connsiteX1" fmla="*/ 6000618 w 6532646"/>
              <a:gd name="connsiteY1" fmla="*/ 0 h 5470357"/>
              <a:gd name="connsiteX2" fmla="*/ 6098727 w 6532646"/>
              <a:gd name="connsiteY2" fmla="*/ 161492 h 5470357"/>
              <a:gd name="connsiteX3" fmla="*/ 6532646 w 6532646"/>
              <a:gd name="connsiteY3" fmla="*/ 1875171 h 5470357"/>
              <a:gd name="connsiteX4" fmla="*/ 2937460 w 6532646"/>
              <a:gd name="connsiteY4" fmla="*/ 5470357 h 5470357"/>
              <a:gd name="connsiteX5" fmla="*/ 163240 w 6532646"/>
              <a:gd name="connsiteY5" fmla="*/ 4162043 h 5470357"/>
              <a:gd name="connsiteX6" fmla="*/ 0 w 6532646"/>
              <a:gd name="connsiteY6" fmla="*/ 3943746 h 5470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32646" h="5470357">
                <a:moveTo>
                  <a:pt x="0" y="0"/>
                </a:moveTo>
                <a:lnTo>
                  <a:pt x="6000618" y="0"/>
                </a:lnTo>
                <a:lnTo>
                  <a:pt x="6098727" y="161492"/>
                </a:lnTo>
                <a:cubicBezTo>
                  <a:pt x="6375457" y="670906"/>
                  <a:pt x="6532646" y="1254682"/>
                  <a:pt x="6532646" y="1875171"/>
                </a:cubicBezTo>
                <a:cubicBezTo>
                  <a:pt x="6532646" y="3860737"/>
                  <a:pt x="4923026" y="5470357"/>
                  <a:pt x="2937460" y="5470357"/>
                </a:cubicBezTo>
                <a:cubicBezTo>
                  <a:pt x="1820579" y="5470357"/>
                  <a:pt x="822650" y="4961063"/>
                  <a:pt x="163240" y="4162043"/>
                </a:cubicBezTo>
                <a:lnTo>
                  <a:pt x="0" y="39437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FC91C-80A3-4B52-B579-11C632E77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4650" y="3698973"/>
            <a:ext cx="5117350" cy="640080"/>
          </a:xfrm>
        </p:spPr>
        <p:txBody>
          <a:bodyPr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C467AB-EF55-4F72-9B85-B8EC69A6B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4D292-55DA-4D08-B17E-ACE5FA50D9C1}" type="datetime1">
              <a:rPr lang="en-US" smtClean="0"/>
              <a:t>9/22/2023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783CA8-E341-4099-A391-671AE3531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484B-A738-42FF-B046-03CBEC0DF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A2FB0-9CD1-48A1-ADF9-A919F02759B3}"/>
              </a:ext>
            </a:extLst>
          </p:cNvPr>
          <p:cNvSpPr/>
          <p:nvPr userDrawn="1"/>
        </p:nvSpPr>
        <p:spPr>
          <a:xfrm>
            <a:off x="6096000" y="3563567"/>
            <a:ext cx="942975" cy="94297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>
                <a:latin typeface="Arial Black" panose="020B0A04020102020204" pitchFamily="34" charset="0"/>
              </a:rPr>
              <a:t>1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7D95B0D-8F05-430D-B872-D3B51CE4A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76977" y="4392853"/>
            <a:ext cx="4710223" cy="64008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82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yellow surface&#10;&#10;Description automatically generated with low confidence">
            <a:extLst>
              <a:ext uri="{FF2B5EF4-FFF2-40B4-BE49-F238E27FC236}">
                <a16:creationId xmlns:a16="http://schemas.microsoft.com/office/drawing/2014/main" id="{01CDD7BF-5523-4041-8061-9344446639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86" r="480" b="68187"/>
          <a:stretch/>
        </p:blipFill>
        <p:spPr>
          <a:xfrm>
            <a:off x="4279900" y="6485860"/>
            <a:ext cx="7912100" cy="372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DB7EDB3-1F32-4125-8CB3-0EEFA3751E49}"/>
              </a:ext>
            </a:extLst>
          </p:cNvPr>
          <p:cNvSpPr/>
          <p:nvPr userDrawn="1"/>
        </p:nvSpPr>
        <p:spPr>
          <a:xfrm>
            <a:off x="0" y="6485860"/>
            <a:ext cx="9962707" cy="372140"/>
          </a:xfrm>
          <a:prstGeom prst="rect">
            <a:avLst/>
          </a:prstGeom>
          <a:gradFill flip="none" rotWithShape="1">
            <a:gsLst>
              <a:gs pos="6100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4CD2C-CABF-4687-A303-B09BF680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B073B-8565-4118-BD9A-4526647FF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300" y="1485900"/>
            <a:ext cx="11201400" cy="47640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99A6F-D0FF-429A-B74B-988691ACF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62200" y="6559169"/>
            <a:ext cx="356616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C873-8801-48F4-81EC-CC141B104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5915699-0F63-4C61-80D8-C6D5EC39C3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58534-20FF-428C-A5B5-E792690EEF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57325" y="6559169"/>
            <a:ext cx="914400" cy="2194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2E00B8AE-DF69-4F86-ADE3-928BC0E92655}" type="datetime1">
              <a:rPr lang="en-US" smtClean="0"/>
              <a:t>9/22/2023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376DEE15-4979-469B-8A1E-7FC35BE4BE9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55" y="5939940"/>
            <a:ext cx="1188720" cy="83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5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58" r:id="rId4"/>
    <p:sldLayoutId id="2147483656" r:id="rId5"/>
    <p:sldLayoutId id="2147483651" r:id="rId6"/>
    <p:sldLayoutId id="2147483652" r:id="rId7"/>
    <p:sldLayoutId id="2147483654" r:id="rId8"/>
    <p:sldLayoutId id="2147483661" r:id="rId9"/>
    <p:sldLayoutId id="2147483660" r:id="rId10"/>
    <p:sldLayoutId id="2147483657" r:id="rId11"/>
    <p:sldLayoutId id="2147483655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14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85725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0015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pos="7368" userDrawn="1">
          <p15:clr>
            <a:srgbClr val="F26B43"/>
          </p15:clr>
        </p15:guide>
        <p15:guide id="4" orient="horz" pos="9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chart" Target="../charts/char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ton-paar.com/us-en/products/group/rheometer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hyperlink" Target="https://www.anton-paar.com/jp-jp/products/details/litesizer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sv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5EF68-433B-4884-B280-334BD444E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54286" y="2072044"/>
            <a:ext cx="7700866" cy="1616074"/>
          </a:xfrm>
        </p:spPr>
        <p:txBody>
          <a:bodyPr/>
          <a:lstStyle/>
          <a:p>
            <a:r>
              <a:rPr lang="en-US" sz="3200" dirty="0"/>
              <a:t>Analytical Characterization of Mouthfeel Using a Tribological Method</a:t>
            </a:r>
            <a:r>
              <a:rPr lang="ja-JP" altLang="en-US" sz="3200" dirty="0"/>
              <a:t> </a:t>
            </a:r>
            <a:r>
              <a:rPr lang="en-US" sz="3200" dirty="0"/>
              <a:t>with Test-Brewed Beers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1B72026-7CEE-4180-99D1-2DB4C3E04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1850" y="0"/>
            <a:ext cx="1200150" cy="1249302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15588682-18D3-4A0D-9CC9-35972066D6A9}"/>
              </a:ext>
            </a:extLst>
          </p:cNvPr>
          <p:cNvSpPr txBox="1">
            <a:spLocks/>
          </p:cNvSpPr>
          <p:nvPr/>
        </p:nvSpPr>
        <p:spPr>
          <a:xfrm>
            <a:off x="4354286" y="3770312"/>
            <a:ext cx="5781870" cy="12103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572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Tomohiro Koizumi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SAPPORO BREWERIES LTD. 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55358681-8FD6-46B1-B575-B5262AFCB9D4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84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BCF5F0A-1B21-4357-8C4E-A99392BEF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D2E9A58-3FE9-4CB5-8F84-55811BE5D2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19" t="16305" r="11875" b="11999"/>
          <a:stretch/>
        </p:blipFill>
        <p:spPr>
          <a:xfrm>
            <a:off x="7044230" y="-22225"/>
            <a:ext cx="4652469" cy="2726617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7F20811E-E06C-4956-BFD7-443A32672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28" y="2839161"/>
            <a:ext cx="11201400" cy="3325276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Tribological</a:t>
            </a:r>
            <a:r>
              <a:rPr kumimoji="1" lang="ja-JP" altLang="en-US" dirty="0">
                <a:solidFill>
                  <a:srgbClr val="545759"/>
                </a:solidFill>
              </a:rPr>
              <a:t> </a:t>
            </a:r>
            <a:r>
              <a:rPr kumimoji="1" lang="en-US" altLang="ja-JP" dirty="0">
                <a:solidFill>
                  <a:srgbClr val="545759"/>
                </a:solidFill>
              </a:rPr>
              <a:t>data</a:t>
            </a:r>
            <a:r>
              <a:rPr kumimoji="1" lang="ja-JP" altLang="en-US" dirty="0">
                <a:solidFill>
                  <a:srgbClr val="545759"/>
                </a:solidFill>
              </a:rPr>
              <a:t> </a:t>
            </a:r>
            <a:r>
              <a:rPr kumimoji="1" lang="en-US" altLang="ja-JP" dirty="0"/>
              <a:t>on both five regular and five non-alcoholic </a:t>
            </a:r>
            <a:r>
              <a:rPr lang="en-US" altLang="ja-JP" sz="2400" dirty="0">
                <a:solidFill>
                  <a:srgbClr val="545759"/>
                </a:solidFill>
                <a:latin typeface="+mn-ea"/>
              </a:rPr>
              <a:t>commercial  </a:t>
            </a:r>
            <a:r>
              <a:rPr kumimoji="1" lang="en-US" altLang="ja-JP" dirty="0"/>
              <a:t>beers.</a:t>
            </a:r>
            <a:endParaRPr kumimoji="1" lang="en-US" altLang="ja-JP" sz="1100" dirty="0"/>
          </a:p>
          <a:p>
            <a:pPr lvl="1"/>
            <a:r>
              <a:rPr kumimoji="1" lang="en-US" altLang="ja-JP" i="1" dirty="0"/>
              <a:t>Based on the frictional parameters of the beers, clear differences were observed between alcoholic and non-alcoholic beers.</a:t>
            </a:r>
          </a:p>
          <a:p>
            <a:pPr lvl="1"/>
            <a:r>
              <a:rPr kumimoji="1" lang="en-US" altLang="ja-JP" i="1" dirty="0"/>
              <a:t>The beers could be distinguished into those with plain and complex mouthfeel depending on their alcohol content.</a:t>
            </a:r>
          </a:p>
          <a:p>
            <a:pPr lvl="1"/>
            <a:endParaRPr kumimoji="1" lang="en-US" altLang="ja-JP" i="1" dirty="0"/>
          </a:p>
          <a:p>
            <a:pPr lvl="1"/>
            <a:endParaRPr kumimoji="1" lang="en-US" altLang="ja-JP" sz="100" i="1" dirty="0"/>
          </a:p>
          <a:p>
            <a:r>
              <a:rPr kumimoji="1" lang="en-US" altLang="ja-JP" dirty="0"/>
              <a:t>In this study we used test beers to measure tribology with different parameters other than alcohol.</a:t>
            </a:r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7" name="タイトル 8">
            <a:extLst>
              <a:ext uri="{FF2B5EF4-FFF2-40B4-BE49-F238E27FC236}">
                <a16:creationId xmlns:a16="http://schemas.microsoft.com/office/drawing/2014/main" id="{9A1BEA92-4E94-48FC-B717-E52A0051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199"/>
            <a:ext cx="11201400" cy="1247775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E9A002"/>
                </a:solidFill>
              </a:rPr>
              <a:t>Previous study on</a:t>
            </a:r>
            <a:br>
              <a:rPr lang="en-US" altLang="ja-JP" dirty="0">
                <a:solidFill>
                  <a:srgbClr val="E9A002"/>
                </a:solidFill>
              </a:rPr>
            </a:br>
            <a:r>
              <a:rPr lang="en-US" altLang="ja-JP" dirty="0">
                <a:solidFill>
                  <a:srgbClr val="E9A002"/>
                </a:solidFill>
              </a:rPr>
              <a:t>tribology of beer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2CA7A44E-FFB2-4C8B-9680-1683B5AF72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F019D54-02E8-49BC-96F8-C10A9963319B}"/>
              </a:ext>
            </a:extLst>
          </p:cNvPr>
          <p:cNvSpPr txBox="1"/>
          <p:nvPr/>
        </p:nvSpPr>
        <p:spPr>
          <a:xfrm>
            <a:off x="10095675" y="4649250"/>
            <a:ext cx="20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Fox </a:t>
            </a:r>
            <a:r>
              <a:rPr kumimoji="1" lang="en-US" altLang="ja-JP" i="1" dirty="0">
                <a:solidFill>
                  <a:srgbClr val="545759"/>
                </a:solidFill>
              </a:rPr>
              <a:t>et al., </a:t>
            </a:r>
            <a:r>
              <a:rPr kumimoji="1" lang="en-US" altLang="ja-JP" dirty="0">
                <a:solidFill>
                  <a:srgbClr val="545759"/>
                </a:solidFill>
              </a:rPr>
              <a:t>2021 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1B179B-02AB-3A73-93F5-9EFF42E3BBDF}"/>
              </a:ext>
            </a:extLst>
          </p:cNvPr>
          <p:cNvSpPr txBox="1"/>
          <p:nvPr/>
        </p:nvSpPr>
        <p:spPr>
          <a:xfrm>
            <a:off x="10095676" y="2519726"/>
            <a:ext cx="2085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Fox </a:t>
            </a:r>
            <a:r>
              <a:rPr kumimoji="1" lang="en-US" altLang="ja-JP" i="1" dirty="0">
                <a:solidFill>
                  <a:srgbClr val="545759"/>
                </a:solidFill>
              </a:rPr>
              <a:t>et al., </a:t>
            </a:r>
            <a:r>
              <a:rPr kumimoji="1" lang="en-US" altLang="ja-JP" dirty="0">
                <a:solidFill>
                  <a:srgbClr val="545759"/>
                </a:solidFill>
              </a:rPr>
              <a:t>2021 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91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09E571-14A1-4AD0-8642-070E024FE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In this study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B6A346-A9B6-474D-B612-96183EAC5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1485900"/>
            <a:ext cx="11201400" cy="4096193"/>
          </a:xfrm>
        </p:spPr>
        <p:txBody>
          <a:bodyPr>
            <a:normAutofit/>
          </a:bodyPr>
          <a:lstStyle/>
          <a:p>
            <a:r>
              <a:rPr kumimoji="1" lang="en-US" altLang="ja-JP" sz="2800" dirty="0">
                <a:solidFill>
                  <a:srgbClr val="545759"/>
                </a:solidFill>
                <a:cs typeface="Calibri" panose="020F0502020204030204" pitchFamily="34" charset="0"/>
              </a:rPr>
              <a:t>We investigated whether tribological analysis can be used to evaluate the mouthfeel of beer.</a:t>
            </a:r>
          </a:p>
          <a:p>
            <a:endParaRPr kumimoji="1" lang="en-US" altLang="ja-JP" sz="2800" dirty="0"/>
          </a:p>
          <a:p>
            <a:r>
              <a:rPr kumimoji="1" lang="en-US" altLang="ja-JP" sz="2800" dirty="0"/>
              <a:t>We evaluated the effects of malt types, BUs, and beer filtration, among others.</a:t>
            </a:r>
          </a:p>
          <a:p>
            <a:pPr lvl="1"/>
            <a:r>
              <a:rPr kumimoji="1" lang="en-US" altLang="ja-JP" sz="2600" dirty="0"/>
              <a:t>We test brewed with different parameters.</a:t>
            </a:r>
          </a:p>
          <a:p>
            <a:pPr lvl="1"/>
            <a:r>
              <a:rPr kumimoji="1" lang="en-US" altLang="ja-JP" sz="2600" dirty="0"/>
              <a:t>Tribological measurements, sensory evaluations, and other analyses were also performed.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2068AE-2E41-41B9-9D81-6D217EDAB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11</a:t>
            </a:fld>
            <a:endParaRPr lang="en-US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74ADFB6-7D2C-4EC8-BFBB-0846AC04B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860622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3AC954-CD43-4D51-9949-55FFB767E692}"/>
              </a:ext>
            </a:extLst>
          </p:cNvPr>
          <p:cNvSpPr txBox="1">
            <a:spLocks/>
          </p:cNvSpPr>
          <p:nvPr/>
        </p:nvSpPr>
        <p:spPr>
          <a:xfrm>
            <a:off x="495300" y="457200"/>
            <a:ext cx="11201400" cy="640080"/>
          </a:xfrm>
          <a:prstGeom prst="rect">
            <a:avLst/>
          </a:prstGeom>
          <a:solidFill>
            <a:srgbClr val="E9A002">
              <a:alpha val="83000"/>
            </a:srgbClr>
          </a:solidFill>
        </p:spPr>
        <p:txBody>
          <a:bodyPr vert="horz" wrap="square" lIns="18288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E1F73C-1A52-44BF-A7E2-F81480F97708}"/>
              </a:ext>
            </a:extLst>
          </p:cNvPr>
          <p:cNvSpPr txBox="1">
            <a:spLocks/>
          </p:cNvSpPr>
          <p:nvPr/>
        </p:nvSpPr>
        <p:spPr>
          <a:xfrm>
            <a:off x="495300" y="1485899"/>
            <a:ext cx="7526910" cy="476402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800" dirty="0"/>
              <a:t>Materials and Methods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 color and BU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Filtration</a:t>
            </a:r>
          </a:p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-Ingredients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Dose tribology change due to staling?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041A101D-B4F7-4369-BEB4-AED88CD400F5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1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B8831707-C7E2-4416-919C-EC24212C23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39" t="-628" r="59049" b="22401"/>
          <a:stretch/>
        </p:blipFill>
        <p:spPr>
          <a:xfrm>
            <a:off x="835573" y="1271805"/>
            <a:ext cx="1312178" cy="1152496"/>
          </a:xfrm>
          <a:prstGeom prst="rect">
            <a:avLst/>
          </a:prstGeom>
          <a:ln>
            <a:noFill/>
          </a:ln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id="{D655E355-B3BA-4C33-B96A-AC306692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364" y="1439069"/>
            <a:ext cx="566969" cy="95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DF898703-D27C-4162-86F0-72DB780ACF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638" r="18081" b="18421"/>
          <a:stretch/>
        </p:blipFill>
        <p:spPr>
          <a:xfrm>
            <a:off x="2146646" y="1161646"/>
            <a:ext cx="1062241" cy="1201886"/>
          </a:xfrm>
          <a:prstGeom prst="rect">
            <a:avLst/>
          </a:prstGeom>
          <a:ln>
            <a:noFill/>
          </a:ln>
        </p:spPr>
      </p:pic>
      <p:pic>
        <p:nvPicPr>
          <p:cNvPr id="48" name="図 47">
            <a:extLst>
              <a:ext uri="{FF2B5EF4-FFF2-40B4-BE49-F238E27FC236}">
                <a16:creationId xmlns:a16="http://schemas.microsoft.com/office/drawing/2014/main" id="{952E57B1-3FFF-426C-B999-51F2C9184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186" y="1443643"/>
            <a:ext cx="769554" cy="949850"/>
          </a:xfrm>
          <a:prstGeom prst="rect">
            <a:avLst/>
          </a:prstGeom>
        </p:spPr>
      </p:pic>
      <p:sp>
        <p:nvSpPr>
          <p:cNvPr id="63" name="四角形: 角を丸くする 62">
            <a:extLst>
              <a:ext uri="{FF2B5EF4-FFF2-40B4-BE49-F238E27FC236}">
                <a16:creationId xmlns:a16="http://schemas.microsoft.com/office/drawing/2014/main" id="{56C30A67-FB9A-471C-A584-CAE69A580E01}"/>
              </a:ext>
            </a:extLst>
          </p:cNvPr>
          <p:cNvSpPr/>
          <p:nvPr/>
        </p:nvSpPr>
        <p:spPr>
          <a:xfrm>
            <a:off x="521969" y="598633"/>
            <a:ext cx="4553339" cy="2890516"/>
          </a:xfrm>
          <a:prstGeom prst="roundRect">
            <a:avLst/>
          </a:prstGeom>
          <a:solidFill>
            <a:schemeClr val="accent1">
              <a:lumMod val="20000"/>
              <a:lumOff val="80000"/>
              <a:alpha val="1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C2BF03-E50B-4160-AB64-4243DF88C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13</a:t>
            </a:fld>
            <a:endParaRPr 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F8F7DD56-7911-409A-9C86-65965AD54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085" y="1207912"/>
            <a:ext cx="2084925" cy="2084925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D96752A8-7272-4A1A-B253-5C0972B4C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3817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9A002"/>
                </a:solidFill>
              </a:rPr>
              <a:t>Materials and Methods</a:t>
            </a: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F06CC1A-5EFB-4635-B735-56C3856B92A0}"/>
              </a:ext>
            </a:extLst>
          </p:cNvPr>
          <p:cNvSpPr txBox="1"/>
          <p:nvPr/>
        </p:nvSpPr>
        <p:spPr>
          <a:xfrm>
            <a:off x="6896245" y="5924954"/>
            <a:ext cx="424228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altLang="ja-JP" sz="2000" dirty="0">
                <a:solidFill>
                  <a:srgbClr val="545759"/>
                </a:solidFill>
                <a:latin typeface="+mn-ea"/>
              </a:rPr>
              <a:t>B</a:t>
            </a:r>
            <a:r>
              <a:rPr lang="en-US" altLang="ja-JP" sz="2000" b="0" i="0" u="none" strike="noStrike" baseline="0" dirty="0">
                <a:solidFill>
                  <a:srgbClr val="545759"/>
                </a:solidFill>
                <a:latin typeface="+mn-ea"/>
              </a:rPr>
              <a:t>all-on-3-pins tribology attachment</a:t>
            </a: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49B20CE8-415D-49D4-A0AB-AC49E0E14B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8892"/>
          <a:stretch/>
        </p:blipFill>
        <p:spPr>
          <a:xfrm>
            <a:off x="2881423" y="4401004"/>
            <a:ext cx="1211000" cy="1626287"/>
          </a:xfrm>
          <a:prstGeom prst="rect">
            <a:avLst/>
          </a:prstGeom>
        </p:spPr>
      </p:pic>
      <p:pic>
        <p:nvPicPr>
          <p:cNvPr id="46" name="図 45">
            <a:extLst>
              <a:ext uri="{FF2B5EF4-FFF2-40B4-BE49-F238E27FC236}">
                <a16:creationId xmlns:a16="http://schemas.microsoft.com/office/drawing/2014/main" id="{2906C53B-A69B-4E93-A3FB-1E7C36BE88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69795" y="4463715"/>
            <a:ext cx="1472137" cy="1430226"/>
          </a:xfrm>
          <a:prstGeom prst="rect">
            <a:avLst/>
          </a:prstGeom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9C19ACB-94E8-4CFC-97E2-2C4211607A2B}"/>
              </a:ext>
            </a:extLst>
          </p:cNvPr>
          <p:cNvSpPr txBox="1"/>
          <p:nvPr/>
        </p:nvSpPr>
        <p:spPr>
          <a:xfrm>
            <a:off x="1119153" y="4121984"/>
            <a:ext cx="2089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66E00"/>
                </a:solidFill>
              </a:rPr>
              <a:t>Rheometer</a:t>
            </a:r>
            <a:endParaRPr kumimoji="1" lang="ja-JP" altLang="en-US" sz="2400" b="1" dirty="0">
              <a:solidFill>
                <a:srgbClr val="966E00"/>
              </a:solidFill>
              <a:latin typeface="+mn-ea"/>
              <a:ea typeface="+mn-ea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8386212B-D822-4036-B646-E95A9B6A779F}"/>
              </a:ext>
            </a:extLst>
          </p:cNvPr>
          <p:cNvSpPr txBox="1"/>
          <p:nvPr/>
        </p:nvSpPr>
        <p:spPr>
          <a:xfrm>
            <a:off x="5713223" y="608464"/>
            <a:ext cx="3879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rgbClr val="966E00"/>
                </a:solidFill>
              </a:rPr>
              <a:t>Measuring conditions</a:t>
            </a: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BF9CD0E6-FC01-46E5-B211-48E8D196DEFA}"/>
              </a:ext>
            </a:extLst>
          </p:cNvPr>
          <p:cNvSpPr txBox="1"/>
          <p:nvPr/>
        </p:nvSpPr>
        <p:spPr>
          <a:xfrm>
            <a:off x="1823956" y="5950354"/>
            <a:ext cx="33100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0" i="0" u="none" strike="noStrike" baseline="0" dirty="0">
                <a:solidFill>
                  <a:srgbClr val="545759"/>
                </a:solidFill>
                <a:latin typeface="+mn-ea"/>
              </a:rPr>
              <a:t>Concentric cylinder system</a:t>
            </a:r>
            <a:endParaRPr lang="en-US" altLang="ja-JP" sz="2000" dirty="0">
              <a:solidFill>
                <a:srgbClr val="545759"/>
              </a:solidFill>
              <a:latin typeface="+mn-ea"/>
            </a:endParaRP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F5F14EE-7A2C-4E74-856F-5E7ED54C2E74}"/>
              </a:ext>
            </a:extLst>
          </p:cNvPr>
          <p:cNvSpPr txBox="1"/>
          <p:nvPr/>
        </p:nvSpPr>
        <p:spPr>
          <a:xfrm>
            <a:off x="8292138" y="1994200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545759"/>
                </a:solidFill>
                <a:latin typeface="+mn-ea"/>
              </a:rPr>
              <a:t>MCR502 (Anton </a:t>
            </a:r>
            <a:r>
              <a:rPr lang="en-US" altLang="ja-JP" sz="1800" b="0" i="0" u="none" strike="noStrike" baseline="0" dirty="0" err="1">
                <a:solidFill>
                  <a:srgbClr val="545759"/>
                </a:solidFill>
                <a:latin typeface="+mn-ea"/>
              </a:rPr>
              <a:t>Paar</a:t>
            </a:r>
            <a:r>
              <a:rPr lang="en-US" altLang="ja-JP" sz="1800" b="0" i="0" u="none" strike="noStrike" baseline="0" dirty="0">
                <a:solidFill>
                  <a:srgbClr val="545759"/>
                </a:solidFill>
                <a:latin typeface="+mn-ea"/>
              </a:rPr>
              <a:t> GmbH)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383923F5-F9D2-46EA-ABD7-D22A2C3951BA}"/>
              </a:ext>
            </a:extLst>
          </p:cNvPr>
          <p:cNvGrpSpPr/>
          <p:nvPr/>
        </p:nvGrpSpPr>
        <p:grpSpPr>
          <a:xfrm>
            <a:off x="3343276" y="3429000"/>
            <a:ext cx="5600700" cy="854384"/>
            <a:chOff x="3372240" y="3429000"/>
            <a:chExt cx="5609835" cy="854384"/>
          </a:xfrm>
          <a:solidFill>
            <a:srgbClr val="E5B109"/>
          </a:solidFill>
        </p:grpSpPr>
        <p:sp>
          <p:nvSpPr>
            <p:cNvPr id="56" name="矢印: 上向き折線 55">
              <a:extLst>
                <a:ext uri="{FF2B5EF4-FFF2-40B4-BE49-F238E27FC236}">
                  <a16:creationId xmlns:a16="http://schemas.microsoft.com/office/drawing/2014/main" id="{4B82C477-135A-4182-B93C-7CA3EE2247ED}"/>
                </a:ext>
              </a:extLst>
            </p:cNvPr>
            <p:cNvSpPr/>
            <p:nvPr/>
          </p:nvSpPr>
          <p:spPr>
            <a:xfrm rot="10800000">
              <a:off x="3372240" y="3682855"/>
              <a:ext cx="3879588" cy="600529"/>
            </a:xfrm>
            <a:prstGeom prst="bent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矢印: 上向き折線 56">
              <a:extLst>
                <a:ext uri="{FF2B5EF4-FFF2-40B4-BE49-F238E27FC236}">
                  <a16:creationId xmlns:a16="http://schemas.microsoft.com/office/drawing/2014/main" id="{085DA5E3-9D70-4778-AB5B-322B2B16CB79}"/>
                </a:ext>
              </a:extLst>
            </p:cNvPr>
            <p:cNvSpPr/>
            <p:nvPr/>
          </p:nvSpPr>
          <p:spPr>
            <a:xfrm rot="10800000" flipH="1">
              <a:off x="7251828" y="3682855"/>
              <a:ext cx="1730247" cy="600529"/>
            </a:xfrm>
            <a:prstGeom prst="bentUp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8387D6B9-9267-4C79-9C9D-B5FB5A1A65E7}"/>
                </a:ext>
              </a:extLst>
            </p:cNvPr>
            <p:cNvSpPr/>
            <p:nvPr/>
          </p:nvSpPr>
          <p:spPr>
            <a:xfrm>
              <a:off x="7076549" y="3429000"/>
              <a:ext cx="190500" cy="2874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3FA7A66-3FFF-49D6-8753-98736EC0B4F3}"/>
              </a:ext>
            </a:extLst>
          </p:cNvPr>
          <p:cNvSpPr txBox="1"/>
          <p:nvPr/>
        </p:nvSpPr>
        <p:spPr>
          <a:xfrm>
            <a:off x="6323357" y="4121984"/>
            <a:ext cx="2106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966E00"/>
                </a:solidFill>
              </a:rPr>
              <a:t>Tribometer</a:t>
            </a:r>
          </a:p>
        </p:txBody>
      </p:sp>
      <p:sp>
        <p:nvSpPr>
          <p:cNvPr id="62" name="矢印: 右 61">
            <a:extLst>
              <a:ext uri="{FF2B5EF4-FFF2-40B4-BE49-F238E27FC236}">
                <a16:creationId xmlns:a16="http://schemas.microsoft.com/office/drawing/2014/main" id="{03198703-46C8-42E4-BC1B-59CC17E8BE2A}"/>
              </a:ext>
            </a:extLst>
          </p:cNvPr>
          <p:cNvSpPr/>
          <p:nvPr/>
        </p:nvSpPr>
        <p:spPr>
          <a:xfrm>
            <a:off x="5245716" y="1894113"/>
            <a:ext cx="566969" cy="385629"/>
          </a:xfrm>
          <a:prstGeom prst="rightArrow">
            <a:avLst/>
          </a:prstGeom>
          <a:solidFill>
            <a:srgbClr val="E5B1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18D4882C-A8DA-4016-9956-E0008759CBDF}"/>
              </a:ext>
            </a:extLst>
          </p:cNvPr>
          <p:cNvSpPr txBox="1"/>
          <p:nvPr/>
        </p:nvSpPr>
        <p:spPr>
          <a:xfrm>
            <a:off x="1348787" y="2534460"/>
            <a:ext cx="2951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>
                <a:solidFill>
                  <a:srgbClr val="545759"/>
                </a:solidFill>
                <a:latin typeface="+mn-ea"/>
              </a:rPr>
              <a:t>100L-scale pilot brewing</a:t>
            </a:r>
          </a:p>
          <a:p>
            <a:r>
              <a:rPr kumimoji="1" lang="en-US" altLang="ja-JP" sz="2000" dirty="0">
                <a:solidFill>
                  <a:srgbClr val="545759"/>
                </a:solidFill>
                <a:latin typeface="+mn-ea"/>
              </a:rPr>
              <a:t>or </a:t>
            </a:r>
            <a:r>
              <a:rPr lang="en-US" altLang="ja-JP" sz="2000" dirty="0">
                <a:solidFill>
                  <a:srgbClr val="545759"/>
                </a:solidFill>
                <a:latin typeface="+mn-ea"/>
              </a:rPr>
              <a:t>commercial samples</a:t>
            </a:r>
            <a:endParaRPr kumimoji="1" lang="ja-JP" altLang="en-US" sz="2000" dirty="0">
              <a:solidFill>
                <a:srgbClr val="545759"/>
              </a:solidFill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287E4385-2A46-4BCC-BAB1-F05BCE11E6AD}"/>
              </a:ext>
            </a:extLst>
          </p:cNvPr>
          <p:cNvSpPr txBox="1"/>
          <p:nvPr/>
        </p:nvSpPr>
        <p:spPr>
          <a:xfrm>
            <a:off x="728296" y="629497"/>
            <a:ext cx="164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>
                <a:solidFill>
                  <a:srgbClr val="966E00"/>
                </a:solidFill>
              </a:rPr>
              <a:t>Samples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81DA7DE-4CB6-60E4-9A87-0903EE16ACE2}"/>
              </a:ext>
            </a:extLst>
          </p:cNvPr>
          <p:cNvSpPr txBox="1"/>
          <p:nvPr/>
        </p:nvSpPr>
        <p:spPr>
          <a:xfrm>
            <a:off x="4581134" y="6486809"/>
            <a:ext cx="761086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https://www.anton-paar.com/us-en/products/group/rheometer/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09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701105-0E4A-4BC8-9AB0-EC2FB001788F}"/>
              </a:ext>
            </a:extLst>
          </p:cNvPr>
          <p:cNvSpPr/>
          <p:nvPr/>
        </p:nvSpPr>
        <p:spPr>
          <a:xfrm rot="17285455">
            <a:off x="7007011" y="3024209"/>
            <a:ext cx="1903324" cy="71946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6BEC247-E986-4810-9F48-8BA571CC2CDE}"/>
              </a:ext>
            </a:extLst>
          </p:cNvPr>
          <p:cNvSpPr/>
          <p:nvPr/>
        </p:nvSpPr>
        <p:spPr>
          <a:xfrm rot="2450455">
            <a:off x="8857122" y="2801289"/>
            <a:ext cx="1434926" cy="75172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629AEC7-764F-4364-A628-B90DC861BE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695557"/>
              </p:ext>
            </p:extLst>
          </p:nvPr>
        </p:nvGraphicFramePr>
        <p:xfrm>
          <a:off x="6313873" y="1429807"/>
          <a:ext cx="4887527" cy="374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F2F0FA50-31D1-4C0C-9F4F-2308638D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Measurement example</a:t>
            </a:r>
            <a:r>
              <a:rPr kumimoji="1" lang="ja-JP" altLang="en-US" dirty="0">
                <a:solidFill>
                  <a:srgbClr val="E9A002"/>
                </a:solidFill>
              </a:rPr>
              <a:t>　</a:t>
            </a:r>
            <a:r>
              <a:rPr kumimoji="1" lang="en-US" altLang="ja-JP" dirty="0">
                <a:solidFill>
                  <a:srgbClr val="E9A002"/>
                </a:solidFill>
              </a:rPr>
              <a:t>5 %EtOH,</a:t>
            </a:r>
            <a:r>
              <a:rPr kumimoji="1" lang="ja-JP" altLang="en-US" dirty="0">
                <a:solidFill>
                  <a:srgbClr val="E9A002"/>
                </a:solidFill>
              </a:rPr>
              <a:t> </a:t>
            </a:r>
            <a:r>
              <a:rPr kumimoji="1" lang="en-US" altLang="ja-JP" dirty="0">
                <a:solidFill>
                  <a:srgbClr val="E9A002"/>
                </a:solidFill>
              </a:rPr>
              <a:t>Beer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8C1E8F-4724-4DE2-A6CE-F5A3C576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281C21E0-3F4E-48AE-8283-BCA83FCC55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4626959"/>
              </p:ext>
            </p:extLst>
          </p:nvPr>
        </p:nvGraphicFramePr>
        <p:xfrm>
          <a:off x="1350299" y="1429807"/>
          <a:ext cx="4160906" cy="400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863B58-8B1C-4CC9-9E07-9ED118145BD3}"/>
              </a:ext>
            </a:extLst>
          </p:cNvPr>
          <p:cNvSpPr txBox="1"/>
          <p:nvPr/>
        </p:nvSpPr>
        <p:spPr>
          <a:xfrm>
            <a:off x="7223633" y="2955507"/>
            <a:ext cx="11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+mn-ea"/>
              </a:rPr>
              <a:t>static friction</a:t>
            </a:r>
            <a:endParaRPr kumimoji="1" lang="ja-JP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255F4F-B384-47B0-A601-84A4F728037C}"/>
              </a:ext>
            </a:extLst>
          </p:cNvPr>
          <p:cNvSpPr txBox="1"/>
          <p:nvPr/>
        </p:nvSpPr>
        <p:spPr>
          <a:xfrm>
            <a:off x="9369420" y="240190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CC9B00"/>
                </a:solidFill>
                <a:latin typeface="+mn-ea"/>
              </a:rPr>
              <a:t>stick slip</a:t>
            </a:r>
            <a:endParaRPr kumimoji="1" lang="ja-JP" altLang="en-US" sz="2400" b="1">
              <a:solidFill>
                <a:srgbClr val="CC9B00"/>
              </a:solidFill>
              <a:latin typeface="+mn-ea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46B68F4-C2A0-40DF-840D-EDA122C2D869}"/>
              </a:ext>
            </a:extLst>
          </p:cNvPr>
          <p:cNvSpPr/>
          <p:nvPr/>
        </p:nvSpPr>
        <p:spPr>
          <a:xfrm>
            <a:off x="8468164" y="3739002"/>
            <a:ext cx="1403424" cy="922036"/>
          </a:xfrm>
          <a:prstGeom prst="rightArrow">
            <a:avLst>
              <a:gd name="adj1" fmla="val 52962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B45210"/>
                </a:solidFill>
                <a:latin typeface="+mn-ea"/>
              </a:rPr>
              <a:t>kinetic friction</a:t>
            </a:r>
            <a:endParaRPr kumimoji="1" lang="ja-JP" altLang="en-US" b="1" dirty="0">
              <a:solidFill>
                <a:srgbClr val="B45210"/>
              </a:solidFill>
              <a:latin typeface="+mn-ea"/>
            </a:endParaRPr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BAE31E57-2FC1-4951-8338-256181D8565B}"/>
              </a:ext>
            </a:extLst>
          </p:cNvPr>
          <p:cNvSpPr/>
          <p:nvPr/>
        </p:nvSpPr>
        <p:spPr>
          <a:xfrm rot="5400000">
            <a:off x="3635962" y="3068437"/>
            <a:ext cx="364389" cy="976741"/>
          </a:xfrm>
          <a:prstGeom prst="leftBrace">
            <a:avLst>
              <a:gd name="adj1" fmla="val 3653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05C788-8FBC-4EFD-BF6E-06CC285D284E}"/>
              </a:ext>
            </a:extLst>
          </p:cNvPr>
          <p:cNvSpPr txBox="1"/>
          <p:nvPr/>
        </p:nvSpPr>
        <p:spPr>
          <a:xfrm>
            <a:off x="1882003" y="298773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Swallowing speed range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A96E4F-4689-4EE1-8A7B-F6245AC252F5}"/>
              </a:ext>
            </a:extLst>
          </p:cNvPr>
          <p:cNvSpPr txBox="1"/>
          <p:nvPr/>
        </p:nvSpPr>
        <p:spPr>
          <a:xfrm rot="10800000">
            <a:off x="5935048" y="2179452"/>
            <a:ext cx="461665" cy="17642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Friction Factor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μ</a:t>
            </a:r>
            <a:endParaRPr kumimoji="1" lang="ja-JP" altLang="en-US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6A56CD-FCE1-4982-BEEC-981FE82BA7D5}"/>
              </a:ext>
            </a:extLst>
          </p:cNvPr>
          <p:cNvSpPr txBox="1"/>
          <p:nvPr/>
        </p:nvSpPr>
        <p:spPr>
          <a:xfrm>
            <a:off x="7732878" y="5054037"/>
            <a:ext cx="232634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Sliding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Velocity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(m/s)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A46F79-5C00-4D83-B768-91AD353F2A5E}"/>
              </a:ext>
            </a:extLst>
          </p:cNvPr>
          <p:cNvSpPr txBox="1"/>
          <p:nvPr/>
        </p:nvSpPr>
        <p:spPr>
          <a:xfrm rot="10800000">
            <a:off x="1032861" y="1845298"/>
            <a:ext cx="461665" cy="204100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en-US" altLang="ja-JP">
                <a:latin typeface="+mn-ea"/>
              </a:rPr>
              <a:t>Viscosity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(</a:t>
            </a:r>
            <a:r>
              <a:rPr kumimoji="1" lang="en-US" altLang="ja-JP" err="1">
                <a:latin typeface="+mn-ea"/>
              </a:rPr>
              <a:t>mPa·s</a:t>
            </a:r>
            <a:r>
              <a:rPr kumimoji="1" lang="en-US" altLang="ja-JP">
                <a:latin typeface="+mn-ea"/>
              </a:rPr>
              <a:t>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6D043D7-491D-4315-9DC0-094267082FBA}"/>
              </a:ext>
            </a:extLst>
          </p:cNvPr>
          <p:cNvSpPr txBox="1"/>
          <p:nvPr/>
        </p:nvSpPr>
        <p:spPr>
          <a:xfrm>
            <a:off x="2434634" y="5044706"/>
            <a:ext cx="1974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800" b="0"/>
              <a:t>Share</a:t>
            </a:r>
            <a:r>
              <a:rPr lang="en-US" altLang="ja-JP" sz="1800" b="0" baseline="0"/>
              <a:t> rate</a:t>
            </a:r>
            <a:r>
              <a:rPr lang="ja-JP" altLang="en-US" sz="1800" b="0"/>
              <a:t> </a:t>
            </a:r>
            <a:r>
              <a:rPr lang="en-US" altLang="ja-JP" sz="1800" b="0"/>
              <a:t>(</a:t>
            </a:r>
            <a:r>
              <a:rPr lang="en-US" altLang="ja-JP">
                <a:latin typeface="+mn-ea"/>
              </a:rPr>
              <a:t>1/s)</a:t>
            </a:r>
            <a:endParaRPr kumimoji="1" lang="ja-JP" altLang="en-US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E7812C-77C0-41D3-B888-AD4766867EC8}"/>
              </a:ext>
            </a:extLst>
          </p:cNvPr>
          <p:cNvSpPr txBox="1"/>
          <p:nvPr/>
        </p:nvSpPr>
        <p:spPr>
          <a:xfrm>
            <a:off x="7565088" y="897098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966E00"/>
                </a:solidFill>
              </a:rPr>
              <a:t>Tribometer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A768DD-F15F-4F44-9396-9D1F0A24BBF5}"/>
              </a:ext>
            </a:extLst>
          </p:cNvPr>
          <p:cNvSpPr txBox="1"/>
          <p:nvPr/>
        </p:nvSpPr>
        <p:spPr>
          <a:xfrm>
            <a:off x="2227538" y="897098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966E00"/>
                </a:solidFill>
              </a:rPr>
              <a:t>Rheometer</a:t>
            </a:r>
            <a:endParaRPr kumimoji="1" lang="ja-JP" altLang="en-US" sz="2800" b="1" dirty="0">
              <a:solidFill>
                <a:srgbClr val="966E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83160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701105-0E4A-4BC8-9AB0-EC2FB001788F}"/>
              </a:ext>
            </a:extLst>
          </p:cNvPr>
          <p:cNvSpPr/>
          <p:nvPr/>
        </p:nvSpPr>
        <p:spPr>
          <a:xfrm rot="17285455">
            <a:off x="7007011" y="3024209"/>
            <a:ext cx="1903324" cy="71946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6BEC247-E986-4810-9F48-8BA571CC2CDE}"/>
              </a:ext>
            </a:extLst>
          </p:cNvPr>
          <p:cNvSpPr/>
          <p:nvPr/>
        </p:nvSpPr>
        <p:spPr>
          <a:xfrm rot="2450455">
            <a:off x="8857122" y="2801289"/>
            <a:ext cx="1434926" cy="75172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629AEC7-764F-4364-A628-B90DC861BEC7}"/>
              </a:ext>
            </a:extLst>
          </p:cNvPr>
          <p:cNvGraphicFramePr>
            <a:graphicFrameLocks/>
          </p:cNvGraphicFramePr>
          <p:nvPr/>
        </p:nvGraphicFramePr>
        <p:xfrm>
          <a:off x="6313873" y="1429807"/>
          <a:ext cx="4887527" cy="374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F2F0FA50-31D1-4C0C-9F4F-2308638D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Measurement example</a:t>
            </a:r>
            <a:r>
              <a:rPr kumimoji="1" lang="ja-JP" altLang="en-US" dirty="0">
                <a:solidFill>
                  <a:srgbClr val="E9A002"/>
                </a:solidFill>
              </a:rPr>
              <a:t>　</a:t>
            </a:r>
            <a:r>
              <a:rPr kumimoji="1" lang="en-US" altLang="ja-JP" dirty="0">
                <a:solidFill>
                  <a:srgbClr val="E9A002"/>
                </a:solidFill>
              </a:rPr>
              <a:t>5 %EtOH,</a:t>
            </a:r>
            <a:r>
              <a:rPr kumimoji="1" lang="ja-JP" altLang="en-US" dirty="0">
                <a:solidFill>
                  <a:srgbClr val="E9A002"/>
                </a:solidFill>
              </a:rPr>
              <a:t> </a:t>
            </a:r>
            <a:r>
              <a:rPr kumimoji="1" lang="en-US" altLang="ja-JP" dirty="0">
                <a:solidFill>
                  <a:srgbClr val="E9A002"/>
                </a:solidFill>
              </a:rPr>
              <a:t>Beer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8C1E8F-4724-4DE2-A6CE-F5A3C576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281C21E0-3F4E-48AE-8283-BCA83FCC55A2}"/>
              </a:ext>
            </a:extLst>
          </p:cNvPr>
          <p:cNvGraphicFramePr>
            <a:graphicFrameLocks/>
          </p:cNvGraphicFramePr>
          <p:nvPr/>
        </p:nvGraphicFramePr>
        <p:xfrm>
          <a:off x="1350299" y="1429807"/>
          <a:ext cx="4160906" cy="400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863B58-8B1C-4CC9-9E07-9ED118145BD3}"/>
              </a:ext>
            </a:extLst>
          </p:cNvPr>
          <p:cNvSpPr txBox="1"/>
          <p:nvPr/>
        </p:nvSpPr>
        <p:spPr>
          <a:xfrm>
            <a:off x="7223633" y="2955507"/>
            <a:ext cx="11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+mn-ea"/>
              </a:rPr>
              <a:t>static friction</a:t>
            </a:r>
            <a:endParaRPr kumimoji="1" lang="ja-JP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255F4F-B384-47B0-A601-84A4F728037C}"/>
              </a:ext>
            </a:extLst>
          </p:cNvPr>
          <p:cNvSpPr txBox="1"/>
          <p:nvPr/>
        </p:nvSpPr>
        <p:spPr>
          <a:xfrm>
            <a:off x="9369420" y="240190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CC9B00"/>
                </a:solidFill>
                <a:latin typeface="+mn-ea"/>
              </a:rPr>
              <a:t>stick slip</a:t>
            </a:r>
            <a:endParaRPr kumimoji="1" lang="ja-JP" altLang="en-US" sz="2400" b="1">
              <a:solidFill>
                <a:srgbClr val="CC9B00"/>
              </a:solidFill>
              <a:latin typeface="+mn-ea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46B68F4-C2A0-40DF-840D-EDA122C2D869}"/>
              </a:ext>
            </a:extLst>
          </p:cNvPr>
          <p:cNvSpPr/>
          <p:nvPr/>
        </p:nvSpPr>
        <p:spPr>
          <a:xfrm>
            <a:off x="8468164" y="3739002"/>
            <a:ext cx="1403424" cy="922036"/>
          </a:xfrm>
          <a:prstGeom prst="rightArrow">
            <a:avLst>
              <a:gd name="adj1" fmla="val 52962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B45210"/>
                </a:solidFill>
                <a:latin typeface="+mn-ea"/>
              </a:rPr>
              <a:t>kinetic friction</a:t>
            </a:r>
            <a:endParaRPr kumimoji="1" lang="ja-JP" altLang="en-US" b="1" dirty="0">
              <a:solidFill>
                <a:srgbClr val="B45210"/>
              </a:solidFill>
              <a:latin typeface="+mn-ea"/>
            </a:endParaRPr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BAE31E57-2FC1-4951-8338-256181D8565B}"/>
              </a:ext>
            </a:extLst>
          </p:cNvPr>
          <p:cNvSpPr/>
          <p:nvPr/>
        </p:nvSpPr>
        <p:spPr>
          <a:xfrm rot="5400000">
            <a:off x="3635962" y="3068437"/>
            <a:ext cx="364389" cy="976741"/>
          </a:xfrm>
          <a:prstGeom prst="leftBrace">
            <a:avLst>
              <a:gd name="adj1" fmla="val 3653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05C788-8FBC-4EFD-BF6E-06CC285D284E}"/>
              </a:ext>
            </a:extLst>
          </p:cNvPr>
          <p:cNvSpPr txBox="1"/>
          <p:nvPr/>
        </p:nvSpPr>
        <p:spPr>
          <a:xfrm>
            <a:off x="1882003" y="298773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Swallowing speed range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A96E4F-4689-4EE1-8A7B-F6245AC252F5}"/>
              </a:ext>
            </a:extLst>
          </p:cNvPr>
          <p:cNvSpPr txBox="1"/>
          <p:nvPr/>
        </p:nvSpPr>
        <p:spPr>
          <a:xfrm rot="10800000">
            <a:off x="5935048" y="2179452"/>
            <a:ext cx="461665" cy="17642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Friction Factor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μ</a:t>
            </a:r>
            <a:endParaRPr kumimoji="1" lang="ja-JP" altLang="en-US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6A56CD-FCE1-4982-BEEC-981FE82BA7D5}"/>
              </a:ext>
            </a:extLst>
          </p:cNvPr>
          <p:cNvSpPr txBox="1"/>
          <p:nvPr/>
        </p:nvSpPr>
        <p:spPr>
          <a:xfrm>
            <a:off x="7732878" y="5054037"/>
            <a:ext cx="232634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Sliding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Velocity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(m/s)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A46F79-5C00-4D83-B768-91AD353F2A5E}"/>
              </a:ext>
            </a:extLst>
          </p:cNvPr>
          <p:cNvSpPr txBox="1"/>
          <p:nvPr/>
        </p:nvSpPr>
        <p:spPr>
          <a:xfrm rot="10800000">
            <a:off x="1032861" y="1845298"/>
            <a:ext cx="461665" cy="204100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en-US" altLang="ja-JP">
                <a:latin typeface="+mn-ea"/>
              </a:rPr>
              <a:t>Viscosity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(</a:t>
            </a:r>
            <a:r>
              <a:rPr kumimoji="1" lang="en-US" altLang="ja-JP" err="1">
                <a:latin typeface="+mn-ea"/>
              </a:rPr>
              <a:t>mPa·s</a:t>
            </a:r>
            <a:r>
              <a:rPr kumimoji="1" lang="en-US" altLang="ja-JP">
                <a:latin typeface="+mn-ea"/>
              </a:rPr>
              <a:t>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6D043D7-491D-4315-9DC0-094267082FBA}"/>
              </a:ext>
            </a:extLst>
          </p:cNvPr>
          <p:cNvSpPr txBox="1"/>
          <p:nvPr/>
        </p:nvSpPr>
        <p:spPr>
          <a:xfrm>
            <a:off x="2434634" y="5044706"/>
            <a:ext cx="1974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800" b="0"/>
              <a:t>Share</a:t>
            </a:r>
            <a:r>
              <a:rPr lang="en-US" altLang="ja-JP" sz="1800" b="0" baseline="0"/>
              <a:t> rate</a:t>
            </a:r>
            <a:r>
              <a:rPr lang="ja-JP" altLang="en-US" sz="1800" b="0"/>
              <a:t> </a:t>
            </a:r>
            <a:r>
              <a:rPr lang="en-US" altLang="ja-JP" sz="1800" b="0"/>
              <a:t>(</a:t>
            </a:r>
            <a:r>
              <a:rPr lang="en-US" altLang="ja-JP">
                <a:latin typeface="+mn-ea"/>
              </a:rPr>
              <a:t>1/s)</a:t>
            </a:r>
            <a:endParaRPr kumimoji="1" lang="ja-JP" altLang="en-US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E7812C-77C0-41D3-B888-AD4766867EC8}"/>
              </a:ext>
            </a:extLst>
          </p:cNvPr>
          <p:cNvSpPr txBox="1"/>
          <p:nvPr/>
        </p:nvSpPr>
        <p:spPr>
          <a:xfrm>
            <a:off x="7565088" y="897098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966E00"/>
                </a:solidFill>
              </a:rPr>
              <a:t>Tribometer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A768DD-F15F-4F44-9396-9D1F0A24BBF5}"/>
              </a:ext>
            </a:extLst>
          </p:cNvPr>
          <p:cNvSpPr txBox="1"/>
          <p:nvPr/>
        </p:nvSpPr>
        <p:spPr>
          <a:xfrm>
            <a:off x="2227538" y="897098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966E00"/>
                </a:solidFill>
              </a:rPr>
              <a:t>Rheometer</a:t>
            </a:r>
            <a:endParaRPr kumimoji="1" lang="ja-JP" altLang="en-US" sz="2800" b="1" dirty="0">
              <a:solidFill>
                <a:srgbClr val="966E00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7E7573-0D73-9E15-D0D6-3774BE0E2CEC}"/>
              </a:ext>
            </a:extLst>
          </p:cNvPr>
          <p:cNvSpPr txBox="1"/>
          <p:nvPr/>
        </p:nvSpPr>
        <p:spPr>
          <a:xfrm>
            <a:off x="1262272" y="5614995"/>
            <a:ext cx="9735037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3399"/>
                </a:solidFill>
              </a:rPr>
              <a:t>It is suggested that the viscosity was increased by the extract in the beer.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F4BC9C28-6653-0FDA-5C38-E755C4A8BB3C}"/>
              </a:ext>
            </a:extLst>
          </p:cNvPr>
          <p:cNvSpPr/>
          <p:nvPr/>
        </p:nvSpPr>
        <p:spPr>
          <a:xfrm>
            <a:off x="5673686" y="862564"/>
            <a:ext cx="5946813" cy="457644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3628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4701105-0E4A-4BC8-9AB0-EC2FB001788F}"/>
              </a:ext>
            </a:extLst>
          </p:cNvPr>
          <p:cNvSpPr/>
          <p:nvPr/>
        </p:nvSpPr>
        <p:spPr>
          <a:xfrm rot="17285455">
            <a:off x="7007011" y="3024209"/>
            <a:ext cx="1903324" cy="71946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B6BEC247-E986-4810-9F48-8BA571CC2CDE}"/>
              </a:ext>
            </a:extLst>
          </p:cNvPr>
          <p:cNvSpPr/>
          <p:nvPr/>
        </p:nvSpPr>
        <p:spPr>
          <a:xfrm rot="2450455">
            <a:off x="8857122" y="2801289"/>
            <a:ext cx="1434926" cy="75172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1629AEC7-764F-4364-A628-B90DC861BEC7}"/>
              </a:ext>
            </a:extLst>
          </p:cNvPr>
          <p:cNvGraphicFramePr>
            <a:graphicFrameLocks/>
          </p:cNvGraphicFramePr>
          <p:nvPr/>
        </p:nvGraphicFramePr>
        <p:xfrm>
          <a:off x="6313873" y="1429807"/>
          <a:ext cx="4887527" cy="3744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F2F0FA50-31D1-4C0C-9F4F-2308638DE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Measurement example</a:t>
            </a:r>
            <a:r>
              <a:rPr kumimoji="1" lang="ja-JP" altLang="en-US" dirty="0">
                <a:solidFill>
                  <a:srgbClr val="E9A002"/>
                </a:solidFill>
              </a:rPr>
              <a:t>　</a:t>
            </a:r>
            <a:r>
              <a:rPr kumimoji="1" lang="en-US" altLang="ja-JP" dirty="0">
                <a:solidFill>
                  <a:srgbClr val="E9A002"/>
                </a:solidFill>
              </a:rPr>
              <a:t>5 %EtOH,</a:t>
            </a:r>
            <a:r>
              <a:rPr kumimoji="1" lang="ja-JP" altLang="en-US" dirty="0">
                <a:solidFill>
                  <a:srgbClr val="E9A002"/>
                </a:solidFill>
              </a:rPr>
              <a:t> </a:t>
            </a:r>
            <a:r>
              <a:rPr kumimoji="1" lang="en-US" altLang="ja-JP" dirty="0">
                <a:solidFill>
                  <a:srgbClr val="E9A002"/>
                </a:solidFill>
              </a:rPr>
              <a:t>Beer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98C1E8F-4724-4DE2-A6CE-F5A3C576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グラフ 5">
            <a:extLst>
              <a:ext uri="{FF2B5EF4-FFF2-40B4-BE49-F238E27FC236}">
                <a16:creationId xmlns:a16="http://schemas.microsoft.com/office/drawing/2014/main" id="{281C21E0-3F4E-48AE-8283-BCA83FCC55A2}"/>
              </a:ext>
            </a:extLst>
          </p:cNvPr>
          <p:cNvGraphicFramePr>
            <a:graphicFrameLocks/>
          </p:cNvGraphicFramePr>
          <p:nvPr/>
        </p:nvGraphicFramePr>
        <p:xfrm>
          <a:off x="1350299" y="1429807"/>
          <a:ext cx="4160906" cy="4009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0863B58-8B1C-4CC9-9E07-9ED118145BD3}"/>
              </a:ext>
            </a:extLst>
          </p:cNvPr>
          <p:cNvSpPr txBox="1"/>
          <p:nvPr/>
        </p:nvSpPr>
        <p:spPr>
          <a:xfrm>
            <a:off x="7223633" y="2955507"/>
            <a:ext cx="11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+mn-ea"/>
              </a:rPr>
              <a:t>static friction</a:t>
            </a:r>
            <a:endParaRPr kumimoji="1" lang="ja-JP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8255F4F-B384-47B0-A601-84A4F728037C}"/>
              </a:ext>
            </a:extLst>
          </p:cNvPr>
          <p:cNvSpPr txBox="1"/>
          <p:nvPr/>
        </p:nvSpPr>
        <p:spPr>
          <a:xfrm>
            <a:off x="9369420" y="2401909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CC9B00"/>
                </a:solidFill>
                <a:latin typeface="+mn-ea"/>
              </a:rPr>
              <a:t>stick slip</a:t>
            </a:r>
            <a:endParaRPr kumimoji="1" lang="ja-JP" altLang="en-US" sz="2400" b="1">
              <a:solidFill>
                <a:srgbClr val="CC9B00"/>
              </a:solidFill>
              <a:latin typeface="+mn-ea"/>
            </a:endParaRPr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846B68F4-C2A0-40DF-840D-EDA122C2D869}"/>
              </a:ext>
            </a:extLst>
          </p:cNvPr>
          <p:cNvSpPr/>
          <p:nvPr/>
        </p:nvSpPr>
        <p:spPr>
          <a:xfrm>
            <a:off x="8468164" y="3739002"/>
            <a:ext cx="1403424" cy="922036"/>
          </a:xfrm>
          <a:prstGeom prst="rightArrow">
            <a:avLst>
              <a:gd name="adj1" fmla="val 52962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B45210"/>
                </a:solidFill>
                <a:latin typeface="+mn-ea"/>
              </a:rPr>
              <a:t>kinetic friction</a:t>
            </a:r>
            <a:endParaRPr kumimoji="1" lang="ja-JP" altLang="en-US" b="1" dirty="0">
              <a:solidFill>
                <a:srgbClr val="B45210"/>
              </a:solidFill>
              <a:latin typeface="+mn-ea"/>
            </a:endParaRPr>
          </a:p>
        </p:txBody>
      </p:sp>
      <p:sp>
        <p:nvSpPr>
          <p:cNvPr id="13" name="左中かっこ 12">
            <a:extLst>
              <a:ext uri="{FF2B5EF4-FFF2-40B4-BE49-F238E27FC236}">
                <a16:creationId xmlns:a16="http://schemas.microsoft.com/office/drawing/2014/main" id="{BAE31E57-2FC1-4951-8338-256181D8565B}"/>
              </a:ext>
            </a:extLst>
          </p:cNvPr>
          <p:cNvSpPr/>
          <p:nvPr/>
        </p:nvSpPr>
        <p:spPr>
          <a:xfrm rot="5400000">
            <a:off x="3635962" y="3068437"/>
            <a:ext cx="364389" cy="976741"/>
          </a:xfrm>
          <a:prstGeom prst="leftBrace">
            <a:avLst>
              <a:gd name="adj1" fmla="val 36538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405C788-8FBC-4EFD-BF6E-06CC285D284E}"/>
              </a:ext>
            </a:extLst>
          </p:cNvPr>
          <p:cNvSpPr txBox="1"/>
          <p:nvPr/>
        </p:nvSpPr>
        <p:spPr>
          <a:xfrm>
            <a:off x="1882003" y="2987738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n-ea"/>
              </a:rPr>
              <a:t>Swallowing speed range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2A96E4F-4689-4EE1-8A7B-F6245AC252F5}"/>
              </a:ext>
            </a:extLst>
          </p:cNvPr>
          <p:cNvSpPr txBox="1"/>
          <p:nvPr/>
        </p:nvSpPr>
        <p:spPr>
          <a:xfrm rot="10800000">
            <a:off x="5935048" y="2179452"/>
            <a:ext cx="461665" cy="17642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Friction Factor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μ</a:t>
            </a:r>
            <a:endParaRPr kumimoji="1" lang="ja-JP" altLang="en-US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36A56CD-FCE1-4982-BEEC-981FE82BA7D5}"/>
              </a:ext>
            </a:extLst>
          </p:cNvPr>
          <p:cNvSpPr txBox="1"/>
          <p:nvPr/>
        </p:nvSpPr>
        <p:spPr>
          <a:xfrm>
            <a:off x="7732878" y="5054037"/>
            <a:ext cx="232634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+mn-ea"/>
              </a:rPr>
              <a:t>Sliding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Velocity</a:t>
            </a:r>
            <a:r>
              <a:rPr lang="ja-JP" altLang="en-US" dirty="0">
                <a:latin typeface="+mn-ea"/>
              </a:rPr>
              <a:t> </a:t>
            </a:r>
            <a:r>
              <a:rPr lang="en-US" altLang="ja-JP" dirty="0">
                <a:latin typeface="+mn-ea"/>
              </a:rPr>
              <a:t>(m/s)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DA46F79-5C00-4D83-B768-91AD353F2A5E}"/>
              </a:ext>
            </a:extLst>
          </p:cNvPr>
          <p:cNvSpPr txBox="1"/>
          <p:nvPr/>
        </p:nvSpPr>
        <p:spPr>
          <a:xfrm rot="10800000">
            <a:off x="1032861" y="1845298"/>
            <a:ext cx="461665" cy="204100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en-US" altLang="ja-JP">
                <a:latin typeface="+mn-ea"/>
              </a:rPr>
              <a:t>Viscosity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(</a:t>
            </a:r>
            <a:r>
              <a:rPr kumimoji="1" lang="en-US" altLang="ja-JP" err="1">
                <a:latin typeface="+mn-ea"/>
              </a:rPr>
              <a:t>mPa·s</a:t>
            </a:r>
            <a:r>
              <a:rPr kumimoji="1" lang="en-US" altLang="ja-JP">
                <a:latin typeface="+mn-ea"/>
              </a:rPr>
              <a:t>)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6D043D7-491D-4315-9DC0-094267082FBA}"/>
              </a:ext>
            </a:extLst>
          </p:cNvPr>
          <p:cNvSpPr txBox="1"/>
          <p:nvPr/>
        </p:nvSpPr>
        <p:spPr>
          <a:xfrm>
            <a:off x="2434634" y="5044706"/>
            <a:ext cx="1974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800" b="0"/>
              <a:t>Share</a:t>
            </a:r>
            <a:r>
              <a:rPr lang="en-US" altLang="ja-JP" sz="1800" b="0" baseline="0"/>
              <a:t> rate</a:t>
            </a:r>
            <a:r>
              <a:rPr lang="ja-JP" altLang="en-US" sz="1800" b="0"/>
              <a:t> </a:t>
            </a:r>
            <a:r>
              <a:rPr lang="en-US" altLang="ja-JP" sz="1800" b="0"/>
              <a:t>(</a:t>
            </a:r>
            <a:r>
              <a:rPr lang="en-US" altLang="ja-JP">
                <a:latin typeface="+mn-ea"/>
              </a:rPr>
              <a:t>1/s)</a:t>
            </a:r>
            <a:endParaRPr kumimoji="1" lang="ja-JP" altLang="en-US"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1E7812C-77C0-41D3-B888-AD4766867EC8}"/>
              </a:ext>
            </a:extLst>
          </p:cNvPr>
          <p:cNvSpPr txBox="1"/>
          <p:nvPr/>
        </p:nvSpPr>
        <p:spPr>
          <a:xfrm>
            <a:off x="7565088" y="897098"/>
            <a:ext cx="24288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dirty="0">
                <a:solidFill>
                  <a:srgbClr val="966E00"/>
                </a:solidFill>
              </a:rPr>
              <a:t>Tribometer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A768DD-F15F-4F44-9396-9D1F0A24BBF5}"/>
              </a:ext>
            </a:extLst>
          </p:cNvPr>
          <p:cNvSpPr txBox="1"/>
          <p:nvPr/>
        </p:nvSpPr>
        <p:spPr>
          <a:xfrm>
            <a:off x="2227538" y="897098"/>
            <a:ext cx="2406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966E00"/>
                </a:solidFill>
              </a:rPr>
              <a:t>Rheometer</a:t>
            </a:r>
            <a:endParaRPr kumimoji="1" lang="ja-JP" altLang="en-US" sz="2800" b="1" dirty="0">
              <a:solidFill>
                <a:srgbClr val="966E00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7E7573-0D73-9E15-D0D6-3774BE0E2CEC}"/>
              </a:ext>
            </a:extLst>
          </p:cNvPr>
          <p:cNvSpPr txBox="1"/>
          <p:nvPr/>
        </p:nvSpPr>
        <p:spPr>
          <a:xfrm>
            <a:off x="1125878" y="5559976"/>
            <a:ext cx="9575057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>
                <a:solidFill>
                  <a:srgbClr val="FF3399"/>
                </a:solidFill>
              </a:rPr>
              <a:t>Static and kinetic friction were reduced by various beer components.</a:t>
            </a:r>
          </a:p>
          <a:p>
            <a:r>
              <a:rPr kumimoji="1" lang="en-US" altLang="ja-JP" sz="2000" dirty="0">
                <a:solidFill>
                  <a:srgbClr val="FF3399"/>
                </a:solidFill>
              </a:rPr>
              <a:t>The stick-slip phenomenon was stronger in ethanol solution than in beer.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id="{E9E9DC50-5B2C-CE23-21BF-B2250D189F47}"/>
              </a:ext>
            </a:extLst>
          </p:cNvPr>
          <p:cNvSpPr/>
          <p:nvPr/>
        </p:nvSpPr>
        <p:spPr>
          <a:xfrm>
            <a:off x="749148" y="837598"/>
            <a:ext cx="5064009" cy="4576440"/>
          </a:xfrm>
          <a:prstGeom prst="roundRect">
            <a:avLst/>
          </a:prstGeom>
          <a:solidFill>
            <a:schemeClr val="bg1">
              <a:lumMod val="95000"/>
              <a:alpha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3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864FE2-E4D9-440C-A178-1FF306E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Test conditions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06DF72-9BC5-4117-877A-37ACEDF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10" name="表 5">
            <a:extLst>
              <a:ext uri="{FF2B5EF4-FFF2-40B4-BE49-F238E27FC236}">
                <a16:creationId xmlns:a16="http://schemas.microsoft.com/office/drawing/2014/main" id="{3586B826-96A4-480E-9CA1-6B9EE11401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1279465"/>
              </p:ext>
            </p:extLst>
          </p:nvPr>
        </p:nvGraphicFramePr>
        <p:xfrm>
          <a:off x="3030029" y="1460090"/>
          <a:ext cx="6131941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215005">
                  <a:extLst>
                    <a:ext uri="{9D8B030D-6E8A-4147-A177-3AD203B41FA5}">
                      <a16:colId xmlns:a16="http://schemas.microsoft.com/office/drawing/2014/main" val="1953406060"/>
                    </a:ext>
                  </a:extLst>
                </a:gridCol>
                <a:gridCol w="2916936">
                  <a:extLst>
                    <a:ext uri="{9D8B030D-6E8A-4147-A177-3AD203B41FA5}">
                      <a16:colId xmlns:a16="http://schemas.microsoft.com/office/drawing/2014/main" val="3985048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Parameter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8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Alcohol content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5, 7, 9 %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8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BU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16, 51 unit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9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>
                          <a:solidFill>
                            <a:schemeClr val="tx1"/>
                          </a:solidFill>
                        </a:rPr>
                        <a:t>Color</a:t>
                      </a:r>
                      <a:endParaRPr kumimoji="1" lang="ja-JP" altLang="en-US" sz="28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 125 °EBC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3052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 type</a:t>
                      </a:r>
                      <a:endParaRPr lang="ja-JP" altLang="ja-JP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Barley, Wheat</a:t>
                      </a:r>
                      <a:endParaRPr lang="ja-JP" altLang="ja-JP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1968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Lactose, Whey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2800" dirty="0">
                          <a:solidFill>
                            <a:schemeClr val="tx1"/>
                          </a:solidFill>
                        </a:rPr>
                        <a:t>taling</a:t>
                      </a:r>
                      <a:endParaRPr lang="en-US" altLang="ja-JP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7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68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3AC954-CD43-4D51-9949-55FFB767E692}"/>
              </a:ext>
            </a:extLst>
          </p:cNvPr>
          <p:cNvSpPr txBox="1">
            <a:spLocks/>
          </p:cNvSpPr>
          <p:nvPr/>
        </p:nvSpPr>
        <p:spPr>
          <a:xfrm>
            <a:off x="495300" y="457200"/>
            <a:ext cx="11201400" cy="640080"/>
          </a:xfrm>
          <a:prstGeom prst="rect">
            <a:avLst/>
          </a:prstGeom>
          <a:solidFill>
            <a:srgbClr val="E9A002">
              <a:alpha val="83000"/>
            </a:srgbClr>
          </a:solidFill>
        </p:spPr>
        <p:txBody>
          <a:bodyPr vert="horz" wrap="square" lIns="18288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E1F73C-1A52-44BF-A7E2-F81480F97708}"/>
              </a:ext>
            </a:extLst>
          </p:cNvPr>
          <p:cNvSpPr txBox="1">
            <a:spLocks/>
          </p:cNvSpPr>
          <p:nvPr/>
        </p:nvSpPr>
        <p:spPr>
          <a:xfrm>
            <a:off x="495300" y="1485899"/>
            <a:ext cx="7526910" cy="476402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and Methods</a:t>
            </a:r>
          </a:p>
          <a:p>
            <a:r>
              <a:rPr lang="en-US" sz="2800" dirty="0"/>
              <a:t>Results</a:t>
            </a:r>
          </a:p>
          <a:p>
            <a:r>
              <a:rPr lang="en-US" sz="2800" dirty="0"/>
              <a:t> -</a:t>
            </a:r>
            <a:r>
              <a:rPr lang="en-US" altLang="ja-JP" sz="2800" dirty="0"/>
              <a:t>Beer color and BU</a:t>
            </a:r>
            <a:endParaRPr lang="en-US" sz="2800" dirty="0"/>
          </a:p>
          <a:p>
            <a:r>
              <a:rPr lang="en-US" sz="2800" dirty="0"/>
              <a:t> -</a:t>
            </a:r>
            <a:r>
              <a:rPr lang="en-US" altLang="ja-JP" sz="2800" dirty="0"/>
              <a:t>Filtration</a:t>
            </a:r>
          </a:p>
          <a:p>
            <a:r>
              <a:rPr lang="en-US" altLang="ja-JP" sz="2800" dirty="0"/>
              <a:t> -Ingredients</a:t>
            </a:r>
          </a:p>
          <a:p>
            <a:r>
              <a:rPr lang="en-US" sz="2800" dirty="0"/>
              <a:t> -</a:t>
            </a:r>
            <a:r>
              <a:rPr lang="en-US" altLang="ja-JP" sz="2800" dirty="0"/>
              <a:t>Dose tribology change due to staling?</a:t>
            </a:r>
            <a:endParaRPr lang="en-US" sz="2800" dirty="0"/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041A101D-B4F7-4369-BEB4-AED88CD400F5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9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864FE2-E4D9-440C-A178-1FF306E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  <a:noFill/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Result</a:t>
            </a:r>
            <a:r>
              <a:rPr lang="ja-JP" altLang="en-US" dirty="0">
                <a:solidFill>
                  <a:srgbClr val="E9A002"/>
                </a:solidFill>
              </a:rPr>
              <a:t>：</a:t>
            </a:r>
            <a:r>
              <a:rPr lang="en-US" altLang="ja-JP" dirty="0">
                <a:solidFill>
                  <a:srgbClr val="E9A002"/>
                </a:solidFill>
              </a:rPr>
              <a:t>Can detect differences?</a:t>
            </a:r>
            <a:endParaRPr lang="ja-JP" altLang="en-US" dirty="0">
              <a:solidFill>
                <a:srgbClr val="E9A002"/>
              </a:solidFill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E063693D-4824-40BE-86D0-96EE3332F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80171"/>
              </p:ext>
            </p:extLst>
          </p:nvPr>
        </p:nvGraphicFramePr>
        <p:xfrm>
          <a:off x="1491599" y="1213366"/>
          <a:ext cx="10267633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9268">
                  <a:extLst>
                    <a:ext uri="{9D8B030D-6E8A-4147-A177-3AD203B41FA5}">
                      <a16:colId xmlns:a16="http://schemas.microsoft.com/office/drawing/2014/main" val="1953406060"/>
                    </a:ext>
                  </a:extLst>
                </a:gridCol>
                <a:gridCol w="2884805">
                  <a:extLst>
                    <a:ext uri="{9D8B030D-6E8A-4147-A177-3AD203B41FA5}">
                      <a16:colId xmlns:a16="http://schemas.microsoft.com/office/drawing/2014/main" val="2555872470"/>
                    </a:ext>
                  </a:extLst>
                </a:gridCol>
                <a:gridCol w="2165668">
                  <a:extLst>
                    <a:ext uri="{9D8B030D-6E8A-4147-A177-3AD203B41FA5}">
                      <a16:colId xmlns:a16="http://schemas.microsoft.com/office/drawing/2014/main" val="2389874184"/>
                    </a:ext>
                  </a:extLst>
                </a:gridCol>
                <a:gridCol w="2187892">
                  <a:extLst>
                    <a:ext uri="{9D8B030D-6E8A-4147-A177-3AD203B41FA5}">
                      <a16:colId xmlns:a16="http://schemas.microsoft.com/office/drawing/2014/main" val="58173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Parameter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lt"/>
                        </a:rPr>
                        <a:t>Rheology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>
                          <a:latin typeface="+mn-lt"/>
                        </a:rPr>
                        <a:t>Tribology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8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Alcohol content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5, 7, 9 %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8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BU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16, 51 unit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Color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 125 °EBC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 type</a:t>
                      </a:r>
                      <a:endParaRPr lang="ja-JP" altLang="ja-JP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Barley, Wheat</a:t>
                      </a:r>
                      <a:endParaRPr lang="ja-JP" altLang="ja-JP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Lactose, Whey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2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2800" dirty="0"/>
                        <a:t>taling</a:t>
                      </a: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8624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06DF72-9BC5-4117-877A-37ACEDF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E03DF78-3E8E-425F-9122-7A87D814068D}"/>
              </a:ext>
            </a:extLst>
          </p:cNvPr>
          <p:cNvSpPr txBox="1"/>
          <p:nvPr/>
        </p:nvSpPr>
        <p:spPr>
          <a:xfrm>
            <a:off x="163036" y="2529350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1</a:t>
            </a:r>
            <a:endParaRPr kumimoji="1" lang="ja-JP" altLang="en-US" sz="2400" dirty="0"/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C4D69257-9188-42A4-AA9C-C1237410B79F}"/>
              </a:ext>
            </a:extLst>
          </p:cNvPr>
          <p:cNvSpPr/>
          <p:nvPr/>
        </p:nvSpPr>
        <p:spPr>
          <a:xfrm>
            <a:off x="1313039" y="2285999"/>
            <a:ext cx="140460" cy="948813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DA82CD-6558-45F6-906C-800E0194E785}"/>
              </a:ext>
            </a:extLst>
          </p:cNvPr>
          <p:cNvSpPr txBox="1"/>
          <p:nvPr/>
        </p:nvSpPr>
        <p:spPr>
          <a:xfrm>
            <a:off x="163036" y="3870261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2</a:t>
            </a:r>
            <a:endParaRPr kumimoji="1" lang="ja-JP" altLang="en-US" sz="24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FFC6456-0A96-4FFA-B783-5C9C7DCC10E6}"/>
              </a:ext>
            </a:extLst>
          </p:cNvPr>
          <p:cNvSpPr txBox="1"/>
          <p:nvPr/>
        </p:nvSpPr>
        <p:spPr>
          <a:xfrm>
            <a:off x="163036" y="4371254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3</a:t>
            </a:r>
            <a:endParaRPr kumimoji="1" lang="ja-JP" altLang="en-US" sz="24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DD570FE1-FA36-CB9C-EC9E-9F78B08BEDD1}"/>
              </a:ext>
            </a:extLst>
          </p:cNvPr>
          <p:cNvSpPr txBox="1"/>
          <p:nvPr/>
        </p:nvSpPr>
        <p:spPr>
          <a:xfrm>
            <a:off x="163036" y="4880117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1891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3AC954-CD43-4D51-9949-55FFB767E692}"/>
              </a:ext>
            </a:extLst>
          </p:cNvPr>
          <p:cNvSpPr txBox="1">
            <a:spLocks/>
          </p:cNvSpPr>
          <p:nvPr/>
        </p:nvSpPr>
        <p:spPr>
          <a:xfrm>
            <a:off x="495300" y="457200"/>
            <a:ext cx="11201400" cy="640080"/>
          </a:xfrm>
          <a:prstGeom prst="rect">
            <a:avLst/>
          </a:prstGeom>
          <a:solidFill>
            <a:srgbClr val="E9A002">
              <a:alpha val="83000"/>
            </a:srgbClr>
          </a:solidFill>
        </p:spPr>
        <p:txBody>
          <a:bodyPr vert="horz" wrap="square" lIns="18288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E1F73C-1A52-44BF-A7E2-F81480F97708}"/>
              </a:ext>
            </a:extLst>
          </p:cNvPr>
          <p:cNvSpPr txBox="1">
            <a:spLocks/>
          </p:cNvSpPr>
          <p:nvPr/>
        </p:nvSpPr>
        <p:spPr>
          <a:xfrm>
            <a:off x="495300" y="1485899"/>
            <a:ext cx="7526910" cy="476402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Introduction</a:t>
            </a:r>
          </a:p>
          <a:p>
            <a:r>
              <a:rPr lang="en-US" sz="2800" dirty="0"/>
              <a:t>Materials and Methods</a:t>
            </a:r>
          </a:p>
          <a:p>
            <a:r>
              <a:rPr lang="en-US" sz="2800" dirty="0"/>
              <a:t>Results</a:t>
            </a:r>
          </a:p>
          <a:p>
            <a:r>
              <a:rPr lang="en-US" sz="2800" dirty="0"/>
              <a:t> -</a:t>
            </a:r>
            <a:r>
              <a:rPr lang="en-US" altLang="ja-JP" sz="2800" dirty="0"/>
              <a:t>Beer color and BU</a:t>
            </a:r>
            <a:endParaRPr lang="en-US" sz="2800" dirty="0"/>
          </a:p>
          <a:p>
            <a:r>
              <a:rPr lang="en-US" sz="2800" dirty="0"/>
              <a:t> -</a:t>
            </a:r>
            <a:r>
              <a:rPr lang="en-US" altLang="ja-JP" sz="2800" dirty="0"/>
              <a:t>Filtration</a:t>
            </a:r>
          </a:p>
          <a:p>
            <a:r>
              <a:rPr lang="en-US" altLang="ja-JP" sz="2800" dirty="0"/>
              <a:t> -Ingredients</a:t>
            </a:r>
          </a:p>
          <a:p>
            <a:r>
              <a:rPr lang="en-US" sz="2800" dirty="0"/>
              <a:t> -</a:t>
            </a:r>
            <a:r>
              <a:rPr lang="en-US" altLang="ja-JP" sz="2800" dirty="0"/>
              <a:t>Dose tribology change due to staling?</a:t>
            </a:r>
            <a:endParaRPr lang="en-US" sz="2800" dirty="0"/>
          </a:p>
          <a:p>
            <a:r>
              <a:rPr lang="en-US" sz="2800" dirty="0"/>
              <a:t>Conclusion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041A101D-B4F7-4369-BEB4-AED88CD400F5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47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864FE2-E4D9-440C-A178-1FF306E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Result</a:t>
            </a:r>
            <a:r>
              <a:rPr lang="ja-JP" altLang="en-US" dirty="0">
                <a:solidFill>
                  <a:srgbClr val="E9A002"/>
                </a:solidFill>
              </a:rPr>
              <a:t>：</a:t>
            </a:r>
            <a:r>
              <a:rPr lang="en-US" altLang="ja-JP" dirty="0">
                <a:solidFill>
                  <a:srgbClr val="E9A002"/>
                </a:solidFill>
              </a:rPr>
              <a:t>Can detect differences?</a:t>
            </a:r>
            <a:endParaRPr lang="ja-JP" altLang="en-US" dirty="0">
              <a:solidFill>
                <a:srgbClr val="E9A002"/>
              </a:solidFill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E063693D-4824-40BE-86D0-96EE3332F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199218"/>
              </p:ext>
            </p:extLst>
          </p:nvPr>
        </p:nvGraphicFramePr>
        <p:xfrm>
          <a:off x="1491599" y="1213366"/>
          <a:ext cx="10267633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9268">
                  <a:extLst>
                    <a:ext uri="{9D8B030D-6E8A-4147-A177-3AD203B41FA5}">
                      <a16:colId xmlns:a16="http://schemas.microsoft.com/office/drawing/2014/main" val="1953406060"/>
                    </a:ext>
                  </a:extLst>
                </a:gridCol>
                <a:gridCol w="2884805">
                  <a:extLst>
                    <a:ext uri="{9D8B030D-6E8A-4147-A177-3AD203B41FA5}">
                      <a16:colId xmlns:a16="http://schemas.microsoft.com/office/drawing/2014/main" val="2555872470"/>
                    </a:ext>
                  </a:extLst>
                </a:gridCol>
                <a:gridCol w="2165668">
                  <a:extLst>
                    <a:ext uri="{9D8B030D-6E8A-4147-A177-3AD203B41FA5}">
                      <a16:colId xmlns:a16="http://schemas.microsoft.com/office/drawing/2014/main" val="2389874184"/>
                    </a:ext>
                  </a:extLst>
                </a:gridCol>
                <a:gridCol w="2187892">
                  <a:extLst>
                    <a:ext uri="{9D8B030D-6E8A-4147-A177-3AD203B41FA5}">
                      <a16:colId xmlns:a16="http://schemas.microsoft.com/office/drawing/2014/main" val="58173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Parameter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lt"/>
                        </a:rPr>
                        <a:t>Rheology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>
                          <a:latin typeface="+mn-lt"/>
                        </a:rPr>
                        <a:t>Tribology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8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Alcohol content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5, 7, 9 %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8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BU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16, 51 unit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Color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 125 °EBC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 type</a:t>
                      </a:r>
                      <a:endParaRPr lang="ja-JP" altLang="ja-JP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Barley, Wheat</a:t>
                      </a:r>
                      <a:endParaRPr lang="ja-JP" altLang="ja-JP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Lactose, Whey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2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2800" dirty="0"/>
                        <a:t>taling</a:t>
                      </a: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8624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06DF72-9BC5-4117-877A-37ACEDF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左中かっこ 3">
            <a:extLst>
              <a:ext uri="{FF2B5EF4-FFF2-40B4-BE49-F238E27FC236}">
                <a16:creationId xmlns:a16="http://schemas.microsoft.com/office/drawing/2014/main" id="{C4D69257-9188-42A4-AA9C-C1237410B79F}"/>
              </a:ext>
            </a:extLst>
          </p:cNvPr>
          <p:cNvSpPr/>
          <p:nvPr/>
        </p:nvSpPr>
        <p:spPr>
          <a:xfrm>
            <a:off x="1313039" y="2285999"/>
            <a:ext cx="140460" cy="948813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511765-EB78-8416-C91B-E1890A78AA82}"/>
              </a:ext>
            </a:extLst>
          </p:cNvPr>
          <p:cNvSpPr/>
          <p:nvPr/>
        </p:nvSpPr>
        <p:spPr>
          <a:xfrm>
            <a:off x="164070" y="2235757"/>
            <a:ext cx="11715756" cy="1028552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B158DF4-1D8B-BA7B-102F-2D2D21A11751}"/>
              </a:ext>
            </a:extLst>
          </p:cNvPr>
          <p:cNvSpPr txBox="1"/>
          <p:nvPr/>
        </p:nvSpPr>
        <p:spPr>
          <a:xfrm>
            <a:off x="163036" y="2529350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1</a:t>
            </a:r>
            <a:endParaRPr kumimoji="1" lang="ja-JP" altLang="en-US" sz="2400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74D37B-0C0C-7590-906B-10D8ADB56330}"/>
              </a:ext>
            </a:extLst>
          </p:cNvPr>
          <p:cNvSpPr txBox="1"/>
          <p:nvPr/>
        </p:nvSpPr>
        <p:spPr>
          <a:xfrm>
            <a:off x="163036" y="3870261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2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D914925D-C396-DF15-19E4-AE9DB98BE4FF}"/>
              </a:ext>
            </a:extLst>
          </p:cNvPr>
          <p:cNvSpPr txBox="1"/>
          <p:nvPr/>
        </p:nvSpPr>
        <p:spPr>
          <a:xfrm>
            <a:off x="163036" y="4371254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3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D727E6-767B-F816-3EFE-89DBC600649D}"/>
              </a:ext>
            </a:extLst>
          </p:cNvPr>
          <p:cNvSpPr txBox="1"/>
          <p:nvPr/>
        </p:nvSpPr>
        <p:spPr>
          <a:xfrm>
            <a:off x="163036" y="4880117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000849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四角形: 角を丸くする 57">
            <a:extLst>
              <a:ext uri="{FF2B5EF4-FFF2-40B4-BE49-F238E27FC236}">
                <a16:creationId xmlns:a16="http://schemas.microsoft.com/office/drawing/2014/main" id="{41568F80-9F0F-4154-B57B-BED04C9EDD85}"/>
              </a:ext>
            </a:extLst>
          </p:cNvPr>
          <p:cNvSpPr/>
          <p:nvPr/>
        </p:nvSpPr>
        <p:spPr>
          <a:xfrm>
            <a:off x="1006678" y="862564"/>
            <a:ext cx="9706063" cy="219115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四角形: 角を丸くする 56">
            <a:extLst>
              <a:ext uri="{FF2B5EF4-FFF2-40B4-BE49-F238E27FC236}">
                <a16:creationId xmlns:a16="http://schemas.microsoft.com/office/drawing/2014/main" id="{086A79C5-573D-411C-B4BA-FCF3A5DFB803}"/>
              </a:ext>
            </a:extLst>
          </p:cNvPr>
          <p:cNvSpPr/>
          <p:nvPr/>
        </p:nvSpPr>
        <p:spPr>
          <a:xfrm>
            <a:off x="1006677" y="3141722"/>
            <a:ext cx="9706063" cy="225098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3369B4B-4FB9-4F74-99D1-A289E6F7B66A}"/>
              </a:ext>
            </a:extLst>
          </p:cNvPr>
          <p:cNvSpPr txBox="1">
            <a:spLocks/>
          </p:cNvSpPr>
          <p:nvPr/>
        </p:nvSpPr>
        <p:spPr>
          <a:xfrm>
            <a:off x="0" y="2050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9A002"/>
                </a:solidFill>
              </a:rPr>
              <a:t> Trial 1 BU ,Color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19A1DCC8-A487-4DAB-AAD0-6B383AF19E85}"/>
              </a:ext>
            </a:extLst>
          </p:cNvPr>
          <p:cNvGrpSpPr/>
          <p:nvPr/>
        </p:nvGrpSpPr>
        <p:grpSpPr>
          <a:xfrm>
            <a:off x="6666946" y="3354368"/>
            <a:ext cx="636572" cy="943962"/>
            <a:chOff x="0" y="0"/>
            <a:chExt cx="806126" cy="117497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7954D2C9-B3C9-46C0-A480-3B7674DF0BCD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20" name="円柱 19">
                <a:extLst>
                  <a:ext uri="{FF2B5EF4-FFF2-40B4-BE49-F238E27FC236}">
                    <a16:creationId xmlns:a16="http://schemas.microsoft.com/office/drawing/2014/main" id="{E7188BCC-4350-422D-B842-FD41CA42422A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B3F0098D-5241-4F99-A6A5-8A7954749320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2" name="台形 21">
                <a:extLst>
                  <a:ext uri="{FF2B5EF4-FFF2-40B4-BE49-F238E27FC236}">
                    <a16:creationId xmlns:a16="http://schemas.microsoft.com/office/drawing/2014/main" id="{E57FA97D-ED40-4D77-8337-288710FA0F06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3" name="円柱 22">
                <a:extLst>
                  <a:ext uri="{FF2B5EF4-FFF2-40B4-BE49-F238E27FC236}">
                    <a16:creationId xmlns:a16="http://schemas.microsoft.com/office/drawing/2014/main" id="{7F084F34-470F-467B-83A8-67B3944ABEB3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4" name="台形 23">
                <a:extLst>
                  <a:ext uri="{FF2B5EF4-FFF2-40B4-BE49-F238E27FC236}">
                    <a16:creationId xmlns:a16="http://schemas.microsoft.com/office/drawing/2014/main" id="{F27F5E33-9219-4E02-9D24-0FE4A51BE4CE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13" name="円柱 12">
              <a:extLst>
                <a:ext uri="{FF2B5EF4-FFF2-40B4-BE49-F238E27FC236}">
                  <a16:creationId xmlns:a16="http://schemas.microsoft.com/office/drawing/2014/main" id="{96D6B0D5-7EA6-4A9D-8741-AFFCF54B8847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781AC253-EAB4-47AA-B0B9-87857149C6E1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5" name="台形 14">
              <a:extLst>
                <a:ext uri="{FF2B5EF4-FFF2-40B4-BE49-F238E27FC236}">
                  <a16:creationId xmlns:a16="http://schemas.microsoft.com/office/drawing/2014/main" id="{7F692695-413B-4AEA-BA35-3346D18DAF94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6" name="円柱 15">
              <a:extLst>
                <a:ext uri="{FF2B5EF4-FFF2-40B4-BE49-F238E27FC236}">
                  <a16:creationId xmlns:a16="http://schemas.microsoft.com/office/drawing/2014/main" id="{6EE73D5D-F159-4915-8D2B-306ED5ABB3F1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CB417630-BB7D-447F-A4EA-D3994A4A9C90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8" name="円弧 17">
              <a:extLst>
                <a:ext uri="{FF2B5EF4-FFF2-40B4-BE49-F238E27FC236}">
                  <a16:creationId xmlns:a16="http://schemas.microsoft.com/office/drawing/2014/main" id="{512F1A10-229E-4A10-83AF-DA4A47B02081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C372898F-2A62-4448-A203-65B05CE12316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815FED13-65EF-4E0F-95E1-A6BDAF94065B}"/>
              </a:ext>
            </a:extLst>
          </p:cNvPr>
          <p:cNvGrpSpPr/>
          <p:nvPr/>
        </p:nvGrpSpPr>
        <p:grpSpPr>
          <a:xfrm>
            <a:off x="8451867" y="3304148"/>
            <a:ext cx="855677" cy="1048624"/>
            <a:chOff x="5503178" y="2990475"/>
            <a:chExt cx="855677" cy="1048624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87F2E77-2B7E-406F-A2E5-705B0605D8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86713" t="18661" r="2723" b="30603"/>
            <a:stretch/>
          </p:blipFill>
          <p:spPr>
            <a:xfrm>
              <a:off x="5503178" y="2990475"/>
              <a:ext cx="855677" cy="1048624"/>
            </a:xfrm>
            <a:prstGeom prst="rect">
              <a:avLst/>
            </a:prstGeom>
          </p:spPr>
        </p:pic>
        <p:sp>
          <p:nvSpPr>
            <p:cNvPr id="25" name="四角形: 角を丸くする 24">
              <a:extLst>
                <a:ext uri="{FF2B5EF4-FFF2-40B4-BE49-F238E27FC236}">
                  <a16:creationId xmlns:a16="http://schemas.microsoft.com/office/drawing/2014/main" id="{51AB6561-B377-45AB-A60C-862F15B0AA29}"/>
                </a:ext>
              </a:extLst>
            </p:cNvPr>
            <p:cNvSpPr/>
            <p:nvPr/>
          </p:nvSpPr>
          <p:spPr>
            <a:xfrm>
              <a:off x="5802276" y="3330429"/>
              <a:ext cx="293724" cy="30200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3FCFD188-233F-4623-B206-12C74B4DB522}"/>
              </a:ext>
            </a:extLst>
          </p:cNvPr>
          <p:cNvGrpSpPr/>
          <p:nvPr/>
        </p:nvGrpSpPr>
        <p:grpSpPr>
          <a:xfrm>
            <a:off x="4754367" y="4381018"/>
            <a:ext cx="5373587" cy="923330"/>
            <a:chOff x="4754367" y="4381018"/>
            <a:chExt cx="5373587" cy="923330"/>
          </a:xfrm>
        </p:grpSpPr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89D0CED-880D-49D8-9965-9FA7EC1A842B}"/>
                </a:ext>
              </a:extLst>
            </p:cNvPr>
            <p:cNvSpPr txBox="1"/>
            <p:nvPr/>
          </p:nvSpPr>
          <p:spPr>
            <a:xfrm>
              <a:off x="4754367" y="4381018"/>
              <a:ext cx="458330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>
                  <a:solidFill>
                    <a:srgbClr val="FF3399"/>
                  </a:solidFill>
                </a:rPr>
                <a:t>Color (°EBC)	  </a:t>
              </a:r>
              <a:r>
                <a:rPr kumimoji="1" lang="ja-JP" altLang="en-US" dirty="0">
                  <a:solidFill>
                    <a:srgbClr val="FF3399"/>
                  </a:solidFill>
                </a:rPr>
                <a:t>　</a:t>
              </a:r>
              <a:r>
                <a:rPr kumimoji="1" lang="en-US" altLang="ja-JP" dirty="0">
                  <a:solidFill>
                    <a:srgbClr val="FF3399"/>
                  </a:solidFill>
                </a:rPr>
                <a:t>7		</a:t>
              </a:r>
              <a:r>
                <a:rPr kumimoji="1" lang="ja-JP" altLang="en-US" dirty="0">
                  <a:solidFill>
                    <a:srgbClr val="FF3399"/>
                  </a:solidFill>
                </a:rPr>
                <a:t>　</a:t>
              </a:r>
              <a:r>
                <a:rPr kumimoji="1" lang="en-US" altLang="ja-JP" dirty="0">
                  <a:solidFill>
                    <a:srgbClr val="FF3399"/>
                  </a:solidFill>
                </a:rPr>
                <a:t>120</a:t>
              </a:r>
            </a:p>
            <a:p>
              <a:r>
                <a:rPr kumimoji="1" lang="en-US" altLang="ja-JP" dirty="0"/>
                <a:t>OG (%)		12.5		  12.4</a:t>
              </a:r>
            </a:p>
            <a:p>
              <a:r>
                <a:rPr kumimoji="1" lang="en-US" altLang="ja-JP" dirty="0"/>
                <a:t>Alc. (%)    	  5.4		    5.5</a:t>
              </a:r>
              <a:endParaRPr kumimoji="1" lang="ja-JP" altLang="en-US" dirty="0"/>
            </a:p>
          </p:txBody>
        </p:sp>
        <p:cxnSp>
          <p:nvCxnSpPr>
            <p:cNvPr id="4" name="直線コネクタ 3">
              <a:extLst>
                <a:ext uri="{FF2B5EF4-FFF2-40B4-BE49-F238E27FC236}">
                  <a16:creationId xmlns:a16="http://schemas.microsoft.com/office/drawing/2014/main" id="{F72A711A-852E-44D7-A4B9-8DF070CA40AC}"/>
                </a:ext>
              </a:extLst>
            </p:cNvPr>
            <p:cNvCxnSpPr>
              <a:cxnSpLocks/>
            </p:cNvCxnSpPr>
            <p:nvPr/>
          </p:nvCxnSpPr>
          <p:spPr>
            <a:xfrm>
              <a:off x="4754367" y="4381018"/>
              <a:ext cx="53735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>
              <a:extLst>
                <a:ext uri="{FF2B5EF4-FFF2-40B4-BE49-F238E27FC236}">
                  <a16:creationId xmlns:a16="http://schemas.microsoft.com/office/drawing/2014/main" id="{C3BDF8EC-450F-4C07-BA3B-1FE1BD967DB9}"/>
                </a:ext>
              </a:extLst>
            </p:cNvPr>
            <p:cNvCxnSpPr>
              <a:cxnSpLocks/>
            </p:cNvCxnSpPr>
            <p:nvPr/>
          </p:nvCxnSpPr>
          <p:spPr>
            <a:xfrm>
              <a:off x="4754367" y="5304348"/>
              <a:ext cx="537358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A82D6456-6068-4DF1-BDEF-86F3AA2AB0AE}"/>
              </a:ext>
            </a:extLst>
          </p:cNvPr>
          <p:cNvGrpSpPr/>
          <p:nvPr/>
        </p:nvGrpSpPr>
        <p:grpSpPr>
          <a:xfrm>
            <a:off x="6666946" y="1034705"/>
            <a:ext cx="636572" cy="943962"/>
            <a:chOff x="0" y="0"/>
            <a:chExt cx="806126" cy="1174979"/>
          </a:xfrm>
        </p:grpSpPr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D255E695-087F-4AAC-99D2-3AD2D7820821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38" name="円柱 37">
                <a:extLst>
                  <a:ext uri="{FF2B5EF4-FFF2-40B4-BE49-F238E27FC236}">
                    <a16:creationId xmlns:a16="http://schemas.microsoft.com/office/drawing/2014/main" id="{73B1CFB4-7B94-447E-A330-F1D9CFFDC781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9" name="正方形/長方形 38">
                <a:extLst>
                  <a:ext uri="{FF2B5EF4-FFF2-40B4-BE49-F238E27FC236}">
                    <a16:creationId xmlns:a16="http://schemas.microsoft.com/office/drawing/2014/main" id="{43324E9B-50F6-4DA7-BA7A-9D5F2A8BBC08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0" name="台形 39">
                <a:extLst>
                  <a:ext uri="{FF2B5EF4-FFF2-40B4-BE49-F238E27FC236}">
                    <a16:creationId xmlns:a16="http://schemas.microsoft.com/office/drawing/2014/main" id="{80E6EBBF-E30D-4AF3-9763-448CDBE66F11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1" name="円柱 40">
                <a:extLst>
                  <a:ext uri="{FF2B5EF4-FFF2-40B4-BE49-F238E27FC236}">
                    <a16:creationId xmlns:a16="http://schemas.microsoft.com/office/drawing/2014/main" id="{A75A5BA9-05C3-4FF3-A95B-B613B75B057C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2" name="台形 41">
                <a:extLst>
                  <a:ext uri="{FF2B5EF4-FFF2-40B4-BE49-F238E27FC236}">
                    <a16:creationId xmlns:a16="http://schemas.microsoft.com/office/drawing/2014/main" id="{EBBE92C0-3A3A-4CEF-9769-50B880333D02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31" name="円柱 30">
              <a:extLst>
                <a:ext uri="{FF2B5EF4-FFF2-40B4-BE49-F238E27FC236}">
                  <a16:creationId xmlns:a16="http://schemas.microsoft.com/office/drawing/2014/main" id="{6D48AD31-3163-43C5-B169-5D50A953E3C4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B9DF4575-3109-4A78-8459-940D80D6D774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3" name="台形 32">
              <a:extLst>
                <a:ext uri="{FF2B5EF4-FFF2-40B4-BE49-F238E27FC236}">
                  <a16:creationId xmlns:a16="http://schemas.microsoft.com/office/drawing/2014/main" id="{0CFAACE7-4816-4860-933B-4BC95B5E0FD5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4" name="円柱 33">
              <a:extLst>
                <a:ext uri="{FF2B5EF4-FFF2-40B4-BE49-F238E27FC236}">
                  <a16:creationId xmlns:a16="http://schemas.microsoft.com/office/drawing/2014/main" id="{3229797A-CA55-4561-92AE-69EE4E1643AD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5" name="正方形/長方形 34">
              <a:extLst>
                <a:ext uri="{FF2B5EF4-FFF2-40B4-BE49-F238E27FC236}">
                  <a16:creationId xmlns:a16="http://schemas.microsoft.com/office/drawing/2014/main" id="{043F09F6-E328-4382-9468-58F410DCBCFF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6" name="円弧 35">
              <a:extLst>
                <a:ext uri="{FF2B5EF4-FFF2-40B4-BE49-F238E27FC236}">
                  <a16:creationId xmlns:a16="http://schemas.microsoft.com/office/drawing/2014/main" id="{D4B8461C-1146-4BF6-9297-6CE01AC78CF5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7" name="台形 36">
              <a:extLst>
                <a:ext uri="{FF2B5EF4-FFF2-40B4-BE49-F238E27FC236}">
                  <a16:creationId xmlns:a16="http://schemas.microsoft.com/office/drawing/2014/main" id="{527882E9-9964-457D-B612-101CD3BDEA73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DB418481-1559-43E8-9663-68F6C2FD2461}"/>
              </a:ext>
            </a:extLst>
          </p:cNvPr>
          <p:cNvGrpSpPr/>
          <p:nvPr/>
        </p:nvGrpSpPr>
        <p:grpSpPr>
          <a:xfrm>
            <a:off x="8451867" y="1015313"/>
            <a:ext cx="636572" cy="943962"/>
            <a:chOff x="0" y="0"/>
            <a:chExt cx="806126" cy="1174979"/>
          </a:xfrm>
        </p:grpSpPr>
        <p:grpSp>
          <p:nvGrpSpPr>
            <p:cNvPr id="44" name="グループ化 43">
              <a:extLst>
                <a:ext uri="{FF2B5EF4-FFF2-40B4-BE49-F238E27FC236}">
                  <a16:creationId xmlns:a16="http://schemas.microsoft.com/office/drawing/2014/main" id="{53515C15-F670-469B-B109-A163AD669554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52" name="円柱 51">
                <a:extLst>
                  <a:ext uri="{FF2B5EF4-FFF2-40B4-BE49-F238E27FC236}">
                    <a16:creationId xmlns:a16="http://schemas.microsoft.com/office/drawing/2014/main" id="{53A2130A-FF8C-4FA7-B8BB-39ABC6CACD91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4EA3D9F6-D7DA-4AF3-BFB3-859A009627D4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54" name="台形 53">
                <a:extLst>
                  <a:ext uri="{FF2B5EF4-FFF2-40B4-BE49-F238E27FC236}">
                    <a16:creationId xmlns:a16="http://schemas.microsoft.com/office/drawing/2014/main" id="{46218ED9-07D9-4D06-956A-B516D2EC6499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55" name="円柱 54">
                <a:extLst>
                  <a:ext uri="{FF2B5EF4-FFF2-40B4-BE49-F238E27FC236}">
                    <a16:creationId xmlns:a16="http://schemas.microsoft.com/office/drawing/2014/main" id="{1E41A0FF-9597-4630-85FC-6FC1B1352CC0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56" name="台形 55">
                <a:extLst>
                  <a:ext uri="{FF2B5EF4-FFF2-40B4-BE49-F238E27FC236}">
                    <a16:creationId xmlns:a16="http://schemas.microsoft.com/office/drawing/2014/main" id="{CC9F2DB6-B917-4478-B4E7-A75FA0400BA2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45" name="円柱 44">
              <a:extLst>
                <a:ext uri="{FF2B5EF4-FFF2-40B4-BE49-F238E27FC236}">
                  <a16:creationId xmlns:a16="http://schemas.microsoft.com/office/drawing/2014/main" id="{CDE1CE16-C000-4DD7-9F5D-7CC8CA8D32AA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D304B1E8-9CC0-41C0-91FA-4A4489D31797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7" name="台形 46">
              <a:extLst>
                <a:ext uri="{FF2B5EF4-FFF2-40B4-BE49-F238E27FC236}">
                  <a16:creationId xmlns:a16="http://schemas.microsoft.com/office/drawing/2014/main" id="{10EA2C13-3C70-41E8-A6F5-D4D300C97650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8" name="円柱 47">
              <a:extLst>
                <a:ext uri="{FF2B5EF4-FFF2-40B4-BE49-F238E27FC236}">
                  <a16:creationId xmlns:a16="http://schemas.microsoft.com/office/drawing/2014/main" id="{C9B36846-D694-4660-983D-358289487A63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DF03D43B-EB88-4581-AA9B-84922BB8FD24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50" name="円弧 49">
              <a:extLst>
                <a:ext uri="{FF2B5EF4-FFF2-40B4-BE49-F238E27FC236}">
                  <a16:creationId xmlns:a16="http://schemas.microsoft.com/office/drawing/2014/main" id="{FD7ED451-38ED-4C5F-AB57-E742EED03F07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51" name="台形 50">
              <a:extLst>
                <a:ext uri="{FF2B5EF4-FFF2-40B4-BE49-F238E27FC236}">
                  <a16:creationId xmlns:a16="http://schemas.microsoft.com/office/drawing/2014/main" id="{A2575AF7-EA10-4F0C-9BEB-6C7239D9A656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41487C9-A6E3-4387-9E9D-7BEE12169205}"/>
              </a:ext>
            </a:extLst>
          </p:cNvPr>
          <p:cNvSpPr txBox="1"/>
          <p:nvPr/>
        </p:nvSpPr>
        <p:spPr>
          <a:xfrm>
            <a:off x="4754367" y="2054555"/>
            <a:ext cx="45015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3399"/>
                </a:solidFill>
              </a:rPr>
              <a:t>BU (unit)	</a:t>
            </a:r>
            <a:r>
              <a:rPr kumimoji="1" lang="ja-JP" altLang="en-US" dirty="0">
                <a:solidFill>
                  <a:srgbClr val="FF3399"/>
                </a:solidFill>
              </a:rPr>
              <a:t>　</a:t>
            </a:r>
            <a:r>
              <a:rPr kumimoji="1" lang="en-US" altLang="ja-JP" dirty="0">
                <a:solidFill>
                  <a:srgbClr val="FF3399"/>
                </a:solidFill>
              </a:rPr>
              <a:t>16		 </a:t>
            </a:r>
            <a:r>
              <a:rPr kumimoji="1" lang="ja-JP" altLang="en-US" dirty="0">
                <a:solidFill>
                  <a:srgbClr val="FF3399"/>
                </a:solidFill>
              </a:rPr>
              <a:t>　</a:t>
            </a:r>
            <a:r>
              <a:rPr kumimoji="1" lang="en-US" altLang="ja-JP" dirty="0">
                <a:solidFill>
                  <a:srgbClr val="FF3399"/>
                </a:solidFill>
              </a:rPr>
              <a:t>51</a:t>
            </a:r>
          </a:p>
          <a:p>
            <a:r>
              <a:rPr kumimoji="1" lang="en-US" altLang="ja-JP" dirty="0"/>
              <a:t>OG (%)		13.7		 13.6</a:t>
            </a:r>
          </a:p>
          <a:p>
            <a:r>
              <a:rPr kumimoji="1" lang="en-US" altLang="ja-JP" dirty="0"/>
              <a:t>Alc. (%)    	  6.2		   6.3</a:t>
            </a:r>
            <a:endParaRPr kumimoji="1" lang="ja-JP" altLang="en-US" dirty="0"/>
          </a:p>
        </p:txBody>
      </p: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F03026E3-8C92-45E5-A8EF-AAFEAB226108}"/>
              </a:ext>
            </a:extLst>
          </p:cNvPr>
          <p:cNvCxnSpPr>
            <a:cxnSpLocks/>
          </p:cNvCxnSpPr>
          <p:nvPr/>
        </p:nvCxnSpPr>
        <p:spPr>
          <a:xfrm>
            <a:off x="4754367" y="2054555"/>
            <a:ext cx="5048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017FA3DF-F8AE-419B-8AE9-9FDE74278CEA}"/>
              </a:ext>
            </a:extLst>
          </p:cNvPr>
          <p:cNvCxnSpPr>
            <a:cxnSpLocks/>
          </p:cNvCxnSpPr>
          <p:nvPr/>
        </p:nvCxnSpPr>
        <p:spPr>
          <a:xfrm>
            <a:off x="4754367" y="2977885"/>
            <a:ext cx="504839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25B4BD-DD75-48A9-8FAB-A85BFBA61A94}"/>
              </a:ext>
            </a:extLst>
          </p:cNvPr>
          <p:cNvSpPr txBox="1"/>
          <p:nvPr/>
        </p:nvSpPr>
        <p:spPr>
          <a:xfrm>
            <a:off x="808466" y="5725156"/>
            <a:ext cx="1042081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3399"/>
                </a:solidFill>
              </a:rPr>
              <a:t>We measured by both the rheological and tribological properties.</a:t>
            </a:r>
            <a:endParaRPr kumimoji="1" lang="ja-JP" altLang="en-US" sz="2400" dirty="0">
              <a:solidFill>
                <a:srgbClr val="FF3399"/>
              </a:solidFill>
            </a:endParaRPr>
          </a:p>
        </p:txBody>
      </p:sp>
      <p:sp>
        <p:nvSpPr>
          <p:cNvPr id="64" name="スライド番号プレースホルダー 3">
            <a:extLst>
              <a:ext uri="{FF2B5EF4-FFF2-40B4-BE49-F238E27FC236}">
                <a16:creationId xmlns:a16="http://schemas.microsoft.com/office/drawing/2014/main" id="{8B249EBB-A332-47C2-B490-94AEBC1D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21</a:t>
            </a:fld>
            <a:endParaRPr 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A61EE4-DEC0-4A20-841F-4992456B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968" y="957470"/>
            <a:ext cx="9064047" cy="38722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545759"/>
                </a:solidFill>
              </a:rPr>
              <a:t>Different</a:t>
            </a:r>
            <a:r>
              <a:rPr kumimoji="1" lang="ja-JP" altLang="en-US" dirty="0">
                <a:solidFill>
                  <a:srgbClr val="545759"/>
                </a:solidFill>
              </a:rPr>
              <a:t> </a:t>
            </a:r>
            <a:r>
              <a:rPr kumimoji="1" lang="en-US" altLang="ja-JP" dirty="0">
                <a:solidFill>
                  <a:srgbClr val="545759"/>
                </a:solidFill>
              </a:rPr>
              <a:t>BUs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545759"/>
                </a:solidFill>
              </a:rPr>
              <a:t> (Pilsner</a:t>
            </a:r>
            <a:r>
              <a:rPr kumimoji="1" lang="ja-JP" altLang="en-US" dirty="0">
                <a:solidFill>
                  <a:srgbClr val="545759"/>
                </a:solidFill>
              </a:rPr>
              <a:t> </a:t>
            </a:r>
            <a:r>
              <a:rPr kumimoji="1" lang="en-US" altLang="ja-JP" dirty="0">
                <a:solidFill>
                  <a:srgbClr val="545759"/>
                </a:solidFill>
              </a:rPr>
              <a:t>type</a:t>
            </a:r>
            <a:r>
              <a:rPr kumimoji="1" lang="ja-JP" altLang="en-US" dirty="0">
                <a:solidFill>
                  <a:srgbClr val="545759"/>
                </a:solidFill>
              </a:rPr>
              <a:t> </a:t>
            </a:r>
            <a:r>
              <a:rPr kumimoji="1" lang="en-US" altLang="ja-JP" dirty="0">
                <a:solidFill>
                  <a:srgbClr val="545759"/>
                </a:solidFill>
              </a:rPr>
              <a:t>beer)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545759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545759"/>
              </a:solidFill>
            </a:endParaRPr>
          </a:p>
          <a:p>
            <a:pPr marL="0" indent="0">
              <a:buNone/>
            </a:pPr>
            <a:endParaRPr kumimoji="1" lang="en-US" altLang="ja-JP" dirty="0">
              <a:solidFill>
                <a:srgbClr val="545759"/>
              </a:solidFill>
            </a:endParaRPr>
          </a:p>
          <a:p>
            <a:pPr marL="0" indent="0">
              <a:buNone/>
            </a:pPr>
            <a:r>
              <a:rPr kumimoji="1" lang="en-US" altLang="ja-JP" dirty="0">
                <a:solidFill>
                  <a:srgbClr val="545759"/>
                </a:solidFill>
              </a:rPr>
              <a:t>Different</a:t>
            </a:r>
            <a:r>
              <a:rPr kumimoji="1" lang="ja-JP" altLang="en-US" dirty="0">
                <a:solidFill>
                  <a:srgbClr val="545759"/>
                </a:solidFill>
              </a:rPr>
              <a:t> </a:t>
            </a:r>
            <a:r>
              <a:rPr kumimoji="1" lang="en-US" altLang="ja-JP" dirty="0">
                <a:solidFill>
                  <a:srgbClr val="545759"/>
                </a:solidFill>
              </a:rPr>
              <a:t>Colors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545759"/>
                </a:solidFill>
              </a:rPr>
              <a:t>(Pilsner type</a:t>
            </a:r>
            <a:r>
              <a:rPr kumimoji="1" lang="ja-JP" altLang="en-US" dirty="0">
                <a:solidFill>
                  <a:srgbClr val="545759"/>
                </a:solidFill>
              </a:rPr>
              <a:t> </a:t>
            </a:r>
            <a:r>
              <a:rPr kumimoji="1" lang="en-US" altLang="ja-JP" dirty="0">
                <a:solidFill>
                  <a:srgbClr val="545759"/>
                </a:solidFill>
              </a:rPr>
              <a:t>beer</a:t>
            </a:r>
          </a:p>
          <a:p>
            <a:pPr marL="0" indent="0">
              <a:buNone/>
            </a:pPr>
            <a:r>
              <a:rPr kumimoji="1" lang="en-US" altLang="ja-JP" dirty="0">
                <a:solidFill>
                  <a:srgbClr val="545759"/>
                </a:solidFill>
              </a:rPr>
              <a:t>or black beer)</a:t>
            </a:r>
          </a:p>
          <a:p>
            <a:pPr marL="0" indent="0">
              <a:buNone/>
            </a:pPr>
            <a:endParaRPr kumimoji="1" lang="en-US" altLang="ja-JP" dirty="0">
              <a:solidFill>
                <a:srgbClr val="545759"/>
              </a:solidFill>
            </a:endParaRPr>
          </a:p>
          <a:p>
            <a:pPr marL="0" indent="0">
              <a:buNone/>
            </a:pPr>
            <a:endParaRPr lang="en-US" altLang="ja-JP" dirty="0">
              <a:solidFill>
                <a:srgbClr val="545759"/>
              </a:solidFill>
            </a:endParaRPr>
          </a:p>
          <a:p>
            <a:endParaRPr kumimoji="1" lang="ja-JP" altLang="en-US" dirty="0">
              <a:solidFill>
                <a:srgbClr val="54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086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四角形: 角を丸くする 27">
            <a:extLst>
              <a:ext uri="{FF2B5EF4-FFF2-40B4-BE49-F238E27FC236}">
                <a16:creationId xmlns:a16="http://schemas.microsoft.com/office/drawing/2014/main" id="{9208343C-6F09-4A0F-A248-AC7C6C291E93}"/>
              </a:ext>
            </a:extLst>
          </p:cNvPr>
          <p:cNvSpPr/>
          <p:nvPr/>
        </p:nvSpPr>
        <p:spPr>
          <a:xfrm>
            <a:off x="1037061" y="3444607"/>
            <a:ext cx="9879980" cy="2875264"/>
          </a:xfrm>
          <a:prstGeom prst="roundRect">
            <a:avLst>
              <a:gd name="adj" fmla="val 22954"/>
            </a:avLst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FA94A04D-234F-4693-AEAB-2D3670D9FBEC}"/>
              </a:ext>
            </a:extLst>
          </p:cNvPr>
          <p:cNvGrpSpPr/>
          <p:nvPr/>
        </p:nvGrpSpPr>
        <p:grpSpPr>
          <a:xfrm>
            <a:off x="6497679" y="3489873"/>
            <a:ext cx="3816920" cy="2827027"/>
            <a:chOff x="5294301" y="3588334"/>
            <a:chExt cx="3492687" cy="2827027"/>
          </a:xfrm>
        </p:grpSpPr>
        <p:graphicFrame>
          <p:nvGraphicFramePr>
            <p:cNvPr id="7" name="グラフ 6">
              <a:extLst>
                <a:ext uri="{FF2B5EF4-FFF2-40B4-BE49-F238E27FC236}">
                  <a16:creationId xmlns:a16="http://schemas.microsoft.com/office/drawing/2014/main" id="{6EF2AFF4-B290-461E-A18F-F3ABC0FDAD2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98819960"/>
                </p:ext>
              </p:extLst>
            </p:nvPr>
          </p:nvGraphicFramePr>
          <p:xfrm>
            <a:off x="5671279" y="3588334"/>
            <a:ext cx="3115709" cy="25169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68E1E285-3D11-4317-AF2D-95082F71FC6C}"/>
                </a:ext>
              </a:extLst>
            </p:cNvPr>
            <p:cNvSpPr txBox="1"/>
            <p:nvPr/>
          </p:nvSpPr>
          <p:spPr>
            <a:xfrm>
              <a:off x="6365518" y="6076807"/>
              <a:ext cx="19099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+mn-ea"/>
                </a:rPr>
                <a:t>Sliding</a:t>
              </a:r>
              <a:r>
                <a:rPr lang="ja-JP" altLang="en-US" sz="1600" dirty="0">
                  <a:latin typeface="+mn-ea"/>
                </a:rPr>
                <a:t> </a:t>
              </a:r>
              <a:r>
                <a:rPr lang="en-US" altLang="ja-JP" sz="1600" dirty="0">
                  <a:latin typeface="+mn-ea"/>
                </a:rPr>
                <a:t>Velocity</a:t>
              </a:r>
              <a:r>
                <a:rPr lang="ja-JP" altLang="en-US" sz="1600" dirty="0">
                  <a:latin typeface="+mn-ea"/>
                </a:rPr>
                <a:t> </a:t>
              </a:r>
              <a:r>
                <a:rPr lang="en-US" altLang="ja-JP" sz="1600" dirty="0">
                  <a:latin typeface="+mn-ea"/>
                </a:rPr>
                <a:t>(m/s)</a:t>
              </a:r>
              <a:endParaRPr kumimoji="1" lang="ja-JP" altLang="en-US" sz="1600" dirty="0">
                <a:latin typeface="+mn-ea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27BA76DC-79EA-4D43-95F8-E974DA622BBB}"/>
                </a:ext>
              </a:extLst>
            </p:cNvPr>
            <p:cNvSpPr txBox="1"/>
            <p:nvPr/>
          </p:nvSpPr>
          <p:spPr>
            <a:xfrm rot="10800000">
              <a:off x="5294301" y="4021840"/>
              <a:ext cx="430887" cy="157992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600">
                  <a:latin typeface="+mn-ea"/>
                </a:rPr>
                <a:t>Friction Factor</a:t>
              </a:r>
              <a:r>
                <a:rPr kumimoji="1" lang="ja-JP" altLang="en-US" sz="1600">
                  <a:latin typeface="+mn-ea"/>
                </a:rPr>
                <a:t> </a:t>
              </a:r>
              <a:r>
                <a:rPr kumimoji="1" lang="en-US" altLang="ja-JP" sz="1600">
                  <a:latin typeface="+mn-ea"/>
                </a:rPr>
                <a:t>μ</a:t>
              </a:r>
              <a:endParaRPr kumimoji="1" lang="ja-JP" altLang="en-US" sz="1600">
                <a:latin typeface="+mn-ea"/>
              </a:endParaRPr>
            </a:p>
          </p:txBody>
        </p:sp>
      </p:grp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6A04C858-8A66-4C23-B9D8-F8ADE83372A3}"/>
              </a:ext>
            </a:extLst>
          </p:cNvPr>
          <p:cNvSpPr/>
          <p:nvPr/>
        </p:nvSpPr>
        <p:spPr>
          <a:xfrm>
            <a:off x="1037062" y="471597"/>
            <a:ext cx="9879980" cy="2875264"/>
          </a:xfrm>
          <a:prstGeom prst="roundRect">
            <a:avLst>
              <a:gd name="adj" fmla="val 21105"/>
            </a:avLst>
          </a:prstGeom>
          <a:solidFill>
            <a:schemeClr val="accent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DC396D8-76BE-490C-8400-0E481787E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22</a:t>
            </a:fld>
            <a:endParaRPr 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59AC35B-060D-448A-8A21-2B03A7D4427B}"/>
              </a:ext>
            </a:extLst>
          </p:cNvPr>
          <p:cNvSpPr txBox="1"/>
          <p:nvPr/>
        </p:nvSpPr>
        <p:spPr>
          <a:xfrm>
            <a:off x="7642707" y="84179"/>
            <a:ext cx="17876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solidFill>
                  <a:srgbClr val="966E00"/>
                </a:solidFill>
              </a:rPr>
              <a:t>Tribometer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C5FACD0-7E60-4AD1-8FA6-944DFED758EE}"/>
              </a:ext>
            </a:extLst>
          </p:cNvPr>
          <p:cNvSpPr txBox="1"/>
          <p:nvPr/>
        </p:nvSpPr>
        <p:spPr>
          <a:xfrm>
            <a:off x="3518601" y="92753"/>
            <a:ext cx="1770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966E00"/>
                </a:solidFill>
              </a:rPr>
              <a:t>Rheometer</a:t>
            </a:r>
            <a:endParaRPr kumimoji="1" lang="ja-JP" altLang="en-US" sz="2000" b="1" dirty="0">
              <a:solidFill>
                <a:srgbClr val="966E00"/>
              </a:solidFill>
              <a:latin typeface="+mn-ea"/>
              <a:ea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7B6AD4E-43A3-4F5A-8825-3C83633906B8}"/>
              </a:ext>
            </a:extLst>
          </p:cNvPr>
          <p:cNvSpPr txBox="1"/>
          <p:nvPr/>
        </p:nvSpPr>
        <p:spPr>
          <a:xfrm>
            <a:off x="1506894" y="1446180"/>
            <a:ext cx="630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66E00"/>
                </a:solidFill>
                <a:latin typeface="+mn-ea"/>
                <a:ea typeface="+mn-ea"/>
              </a:rPr>
              <a:t>BU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6B5277E-D154-4A1C-A23B-ABD922FC4313}"/>
              </a:ext>
            </a:extLst>
          </p:cNvPr>
          <p:cNvSpPr txBox="1"/>
          <p:nvPr/>
        </p:nvSpPr>
        <p:spPr>
          <a:xfrm>
            <a:off x="1328158" y="4579949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>
                <a:solidFill>
                  <a:srgbClr val="966E00"/>
                </a:solidFill>
                <a:latin typeface="+mn-ea"/>
              </a:rPr>
              <a:t>Color</a:t>
            </a:r>
            <a:endParaRPr kumimoji="1" lang="en-US" altLang="ja-JP" sz="2400" b="1" dirty="0">
              <a:solidFill>
                <a:srgbClr val="966E00"/>
              </a:solidFill>
              <a:latin typeface="+mn-ea"/>
              <a:ea typeface="+mn-ea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C8DAD7-F911-4A2D-91F1-DFBFDF7ED751}"/>
              </a:ext>
            </a:extLst>
          </p:cNvPr>
          <p:cNvSpPr txBox="1">
            <a:spLocks/>
          </p:cNvSpPr>
          <p:nvPr/>
        </p:nvSpPr>
        <p:spPr>
          <a:xfrm>
            <a:off x="0" y="14655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E9A002"/>
                </a:solidFill>
              </a:rPr>
              <a:t> Trial 1</a:t>
            </a:r>
          </a:p>
        </p:txBody>
      </p: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EF39CF46-4AC3-4CEB-96F4-BC80647F96BC}"/>
              </a:ext>
            </a:extLst>
          </p:cNvPr>
          <p:cNvCxnSpPr>
            <a:cxnSpLocks/>
          </p:cNvCxnSpPr>
          <p:nvPr/>
        </p:nvCxnSpPr>
        <p:spPr>
          <a:xfrm>
            <a:off x="6215862" y="178420"/>
            <a:ext cx="0" cy="6168408"/>
          </a:xfrm>
          <a:prstGeom prst="line">
            <a:avLst/>
          </a:prstGeom>
          <a:ln w="38100">
            <a:solidFill>
              <a:schemeClr val="accent1">
                <a:alpha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D82639A-D176-4C16-B40E-19CE93DF9063}"/>
              </a:ext>
            </a:extLst>
          </p:cNvPr>
          <p:cNvSpPr txBox="1"/>
          <p:nvPr/>
        </p:nvSpPr>
        <p:spPr>
          <a:xfrm>
            <a:off x="267625" y="6392093"/>
            <a:ext cx="1170877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3399"/>
                </a:solidFill>
              </a:rPr>
              <a:t>No difference in viscosity was found. The use of a colored malt resulted in a difference in friction.</a:t>
            </a:r>
            <a:endParaRPr kumimoji="1" lang="ja-JP" altLang="en-US" dirty="0">
              <a:solidFill>
                <a:srgbClr val="FF3399"/>
              </a:solidFill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6C4EAAC-D57A-40F6-A894-955EFC9B62D8}"/>
              </a:ext>
            </a:extLst>
          </p:cNvPr>
          <p:cNvGrpSpPr/>
          <p:nvPr/>
        </p:nvGrpSpPr>
        <p:grpSpPr>
          <a:xfrm>
            <a:off x="2456553" y="3462422"/>
            <a:ext cx="3498879" cy="2827529"/>
            <a:chOff x="5377534" y="538292"/>
            <a:chExt cx="3498879" cy="2827529"/>
          </a:xfrm>
        </p:grpSpPr>
        <p:graphicFrame>
          <p:nvGraphicFramePr>
            <p:cNvPr id="11" name="グラフ 10">
              <a:extLst>
                <a:ext uri="{FF2B5EF4-FFF2-40B4-BE49-F238E27FC236}">
                  <a16:creationId xmlns:a16="http://schemas.microsoft.com/office/drawing/2014/main" id="{5DF6E963-3F0F-4006-8FC0-86BBD246B14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6545738"/>
                </p:ext>
              </p:extLst>
            </p:nvPr>
          </p:nvGraphicFramePr>
          <p:xfrm>
            <a:off x="5682230" y="538292"/>
            <a:ext cx="3194183" cy="27703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62051743-8606-4AEA-8055-66007133E687}"/>
                </a:ext>
              </a:extLst>
            </p:cNvPr>
            <p:cNvSpPr txBox="1"/>
            <p:nvPr/>
          </p:nvSpPr>
          <p:spPr>
            <a:xfrm>
              <a:off x="6413398" y="3027267"/>
              <a:ext cx="1859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0"/>
                <a:t>Share</a:t>
              </a:r>
              <a:r>
                <a:rPr lang="en-US" altLang="ja-JP" sz="1600" b="0" baseline="0"/>
                <a:t> rate</a:t>
              </a:r>
              <a:r>
                <a:rPr lang="en-US" altLang="ja-JP" sz="1600" baseline="0"/>
                <a:t> (</a:t>
              </a:r>
              <a:r>
                <a:rPr lang="en-US" altLang="ja-JP" sz="1600" b="0"/>
                <a:t>1/s)</a:t>
              </a:r>
              <a:endParaRPr lang="ja-JP" altLang="ja-JP" sz="1600" b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1E0EB46-E6B5-4D89-9974-AEF06E5731B3}"/>
                </a:ext>
              </a:extLst>
            </p:cNvPr>
            <p:cNvSpPr txBox="1"/>
            <p:nvPr/>
          </p:nvSpPr>
          <p:spPr>
            <a:xfrm rot="16200000">
              <a:off x="4584304" y="1626076"/>
              <a:ext cx="1925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Viscosity</a:t>
              </a:r>
              <a:r>
                <a:rPr lang="ja-JP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r>
                <a:rPr lang="en-US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ja-JP" sz="1600" b="0" err="1">
                  <a:latin typeface="Arial" panose="020B0604020202020204" pitchFamily="34" charset="0"/>
                  <a:cs typeface="Arial" panose="020B0604020202020204" pitchFamily="34" charset="0"/>
                </a:rPr>
                <a:t>mPa·s</a:t>
              </a:r>
              <a:r>
                <a:rPr lang="en-US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ja-JP" altLang="ja-JP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36B339F6-9FA9-4521-A91F-F3CAB4563011}"/>
              </a:ext>
            </a:extLst>
          </p:cNvPr>
          <p:cNvGrpSpPr/>
          <p:nvPr/>
        </p:nvGrpSpPr>
        <p:grpSpPr>
          <a:xfrm>
            <a:off x="2385901" y="490631"/>
            <a:ext cx="3540848" cy="2821195"/>
            <a:chOff x="1573143" y="538292"/>
            <a:chExt cx="3540848" cy="2821195"/>
          </a:xfrm>
        </p:grpSpPr>
        <p:graphicFrame>
          <p:nvGraphicFramePr>
            <p:cNvPr id="16" name="グラフ 15">
              <a:extLst>
                <a:ext uri="{FF2B5EF4-FFF2-40B4-BE49-F238E27FC236}">
                  <a16:creationId xmlns:a16="http://schemas.microsoft.com/office/drawing/2014/main" id="{633E37F9-0F02-4A6E-8936-CBD4E87221B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82353960"/>
                </p:ext>
              </p:extLst>
            </p:nvPr>
          </p:nvGraphicFramePr>
          <p:xfrm>
            <a:off x="1920791" y="538292"/>
            <a:ext cx="3193200" cy="2772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0B90E0E1-752F-4027-BDEB-0E0B34905A36}"/>
                </a:ext>
              </a:extLst>
            </p:cNvPr>
            <p:cNvSpPr txBox="1"/>
            <p:nvPr/>
          </p:nvSpPr>
          <p:spPr>
            <a:xfrm>
              <a:off x="2655721" y="3020933"/>
              <a:ext cx="18594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0" dirty="0"/>
                <a:t>Share</a:t>
              </a:r>
              <a:r>
                <a:rPr lang="en-US" altLang="ja-JP" sz="1600" b="0" baseline="0" dirty="0"/>
                <a:t> rate</a:t>
              </a:r>
              <a:r>
                <a:rPr lang="en-US" altLang="ja-JP" sz="1600" baseline="0" dirty="0"/>
                <a:t> (</a:t>
              </a:r>
              <a:r>
                <a:rPr lang="en-US" altLang="ja-JP" sz="1600" b="0" dirty="0"/>
                <a:t>1/s)</a:t>
              </a:r>
              <a:endParaRPr lang="ja-JP" altLang="ja-JP" sz="1600" b="0" dirty="0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D15A879-7011-4B43-8BEB-984A6D763C47}"/>
                </a:ext>
              </a:extLst>
            </p:cNvPr>
            <p:cNvSpPr txBox="1"/>
            <p:nvPr/>
          </p:nvSpPr>
          <p:spPr>
            <a:xfrm rot="16200000">
              <a:off x="779913" y="1635072"/>
              <a:ext cx="19250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Viscosity</a:t>
              </a:r>
              <a:r>
                <a:rPr lang="ja-JP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　</a:t>
              </a:r>
              <a:r>
                <a:rPr lang="en-US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altLang="ja-JP" sz="1600" b="0" err="1">
                  <a:latin typeface="Arial" panose="020B0604020202020204" pitchFamily="34" charset="0"/>
                  <a:cs typeface="Arial" panose="020B0604020202020204" pitchFamily="34" charset="0"/>
                </a:rPr>
                <a:t>mPa·s</a:t>
              </a:r>
              <a:r>
                <a:rPr lang="en-US" altLang="ja-JP" sz="1600" b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ja-JP" altLang="ja-JP" sz="1600" b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E2E631BD-19C3-45C2-8CE4-6FC15C8D954B}"/>
              </a:ext>
            </a:extLst>
          </p:cNvPr>
          <p:cNvGrpSpPr/>
          <p:nvPr/>
        </p:nvGrpSpPr>
        <p:grpSpPr>
          <a:xfrm>
            <a:off x="6468810" y="561526"/>
            <a:ext cx="3834142" cy="2797016"/>
            <a:chOff x="1526976" y="3588334"/>
            <a:chExt cx="3508446" cy="2797016"/>
          </a:xfrm>
        </p:grpSpPr>
        <p:graphicFrame>
          <p:nvGraphicFramePr>
            <p:cNvPr id="17" name="グラフ 16">
              <a:extLst>
                <a:ext uri="{FF2B5EF4-FFF2-40B4-BE49-F238E27FC236}">
                  <a16:creationId xmlns:a16="http://schemas.microsoft.com/office/drawing/2014/main" id="{AF41B7A3-8582-49EA-874E-6F6A05AB10B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67140130"/>
                </p:ext>
              </p:extLst>
            </p:nvPr>
          </p:nvGraphicFramePr>
          <p:xfrm>
            <a:off x="1870195" y="3588334"/>
            <a:ext cx="3165227" cy="25164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4DD3C9A3-800E-47C9-A7A6-6E358CB6A015}"/>
                </a:ext>
              </a:extLst>
            </p:cNvPr>
            <p:cNvSpPr txBox="1"/>
            <p:nvPr/>
          </p:nvSpPr>
          <p:spPr>
            <a:xfrm>
              <a:off x="2603895" y="6046796"/>
              <a:ext cx="19099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latin typeface="+mn-ea"/>
                </a:rPr>
                <a:t>Sliding</a:t>
              </a:r>
              <a:r>
                <a:rPr lang="ja-JP" altLang="en-US" sz="1600" dirty="0">
                  <a:latin typeface="+mn-ea"/>
                </a:rPr>
                <a:t> </a:t>
              </a:r>
              <a:r>
                <a:rPr lang="en-US" altLang="ja-JP" sz="1600" dirty="0">
                  <a:latin typeface="+mn-ea"/>
                </a:rPr>
                <a:t>Velocity</a:t>
              </a:r>
              <a:r>
                <a:rPr lang="ja-JP" altLang="en-US" sz="1600" dirty="0">
                  <a:latin typeface="+mn-ea"/>
                </a:rPr>
                <a:t> </a:t>
              </a:r>
              <a:r>
                <a:rPr lang="en-US" altLang="ja-JP" sz="1600" dirty="0">
                  <a:latin typeface="+mn-ea"/>
                </a:rPr>
                <a:t>(m/s)</a:t>
              </a:r>
              <a:endParaRPr kumimoji="1" lang="ja-JP" altLang="en-US" sz="1600" dirty="0">
                <a:latin typeface="+mn-ea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CBEDB8F5-CD30-4AC4-BC1E-96DBD1CA563D}"/>
                </a:ext>
              </a:extLst>
            </p:cNvPr>
            <p:cNvSpPr txBox="1"/>
            <p:nvPr/>
          </p:nvSpPr>
          <p:spPr>
            <a:xfrm rot="10800000">
              <a:off x="1526976" y="4055032"/>
              <a:ext cx="430887" cy="157992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en-US" altLang="ja-JP" sz="1600">
                  <a:latin typeface="+mn-ea"/>
                </a:rPr>
                <a:t>Friction Factor</a:t>
              </a:r>
              <a:r>
                <a:rPr kumimoji="1" lang="ja-JP" altLang="en-US" sz="1600">
                  <a:latin typeface="+mn-ea"/>
                </a:rPr>
                <a:t> </a:t>
              </a:r>
              <a:r>
                <a:rPr kumimoji="1" lang="en-US" altLang="ja-JP" sz="1600">
                  <a:latin typeface="+mn-ea"/>
                </a:rPr>
                <a:t>μ</a:t>
              </a:r>
              <a:endParaRPr kumimoji="1" lang="ja-JP" altLang="en-US" sz="1600">
                <a:latin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471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864FE2-E4D9-440C-A178-1FF306E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Result</a:t>
            </a:r>
            <a:r>
              <a:rPr lang="ja-JP" altLang="en-US" dirty="0">
                <a:solidFill>
                  <a:srgbClr val="E9A002"/>
                </a:solidFill>
              </a:rPr>
              <a:t>：</a:t>
            </a:r>
            <a:r>
              <a:rPr lang="en-US" altLang="ja-JP" dirty="0">
                <a:solidFill>
                  <a:srgbClr val="E9A002"/>
                </a:solidFill>
              </a:rPr>
              <a:t>Can detect differences?</a:t>
            </a:r>
            <a:endParaRPr lang="ja-JP" altLang="en-US" dirty="0">
              <a:solidFill>
                <a:srgbClr val="E9A002"/>
              </a:solidFill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E063693D-4824-40BE-86D0-96EE3332F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6175461"/>
              </p:ext>
            </p:extLst>
          </p:nvPr>
        </p:nvGraphicFramePr>
        <p:xfrm>
          <a:off x="1491599" y="1213366"/>
          <a:ext cx="10267633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9268">
                  <a:extLst>
                    <a:ext uri="{9D8B030D-6E8A-4147-A177-3AD203B41FA5}">
                      <a16:colId xmlns:a16="http://schemas.microsoft.com/office/drawing/2014/main" val="1953406060"/>
                    </a:ext>
                  </a:extLst>
                </a:gridCol>
                <a:gridCol w="2884805">
                  <a:extLst>
                    <a:ext uri="{9D8B030D-6E8A-4147-A177-3AD203B41FA5}">
                      <a16:colId xmlns:a16="http://schemas.microsoft.com/office/drawing/2014/main" val="2555872470"/>
                    </a:ext>
                  </a:extLst>
                </a:gridCol>
                <a:gridCol w="2165668">
                  <a:extLst>
                    <a:ext uri="{9D8B030D-6E8A-4147-A177-3AD203B41FA5}">
                      <a16:colId xmlns:a16="http://schemas.microsoft.com/office/drawing/2014/main" val="2389874184"/>
                    </a:ext>
                  </a:extLst>
                </a:gridCol>
                <a:gridCol w="2187892">
                  <a:extLst>
                    <a:ext uri="{9D8B030D-6E8A-4147-A177-3AD203B41FA5}">
                      <a16:colId xmlns:a16="http://schemas.microsoft.com/office/drawing/2014/main" val="58173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Parameter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lt"/>
                        </a:rPr>
                        <a:t>Rheology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>
                          <a:latin typeface="+mn-lt"/>
                        </a:rPr>
                        <a:t>Tribology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8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Alcohol content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5, 7, 9 %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8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BU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16, 51 unit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Color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 125 °EBC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 type</a:t>
                      </a:r>
                      <a:endParaRPr lang="ja-JP" altLang="ja-JP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Barley, Wheat</a:t>
                      </a:r>
                      <a:endParaRPr lang="ja-JP" altLang="ja-JP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Lactose, Whey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2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2800" dirty="0"/>
                        <a:t>taling</a:t>
                      </a: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8624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06DF72-9BC5-4117-877A-37ACEDF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124C225-8A93-8C92-B997-FE0DFF3B8E21}"/>
              </a:ext>
            </a:extLst>
          </p:cNvPr>
          <p:cNvSpPr/>
          <p:nvPr/>
        </p:nvSpPr>
        <p:spPr>
          <a:xfrm>
            <a:off x="149222" y="3785743"/>
            <a:ext cx="11715756" cy="563438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FBB0C7CF-D1B6-C8DD-D1BC-052047D9EC33}"/>
              </a:ext>
            </a:extLst>
          </p:cNvPr>
          <p:cNvSpPr/>
          <p:nvPr/>
        </p:nvSpPr>
        <p:spPr>
          <a:xfrm>
            <a:off x="1313039" y="2285999"/>
            <a:ext cx="140460" cy="948813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8B92130-7FEE-257A-6908-DED8F1A09E27}"/>
              </a:ext>
            </a:extLst>
          </p:cNvPr>
          <p:cNvSpPr txBox="1"/>
          <p:nvPr/>
        </p:nvSpPr>
        <p:spPr>
          <a:xfrm>
            <a:off x="163036" y="2529350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1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4D61C80-3252-6968-78FA-D6D808689F9E}"/>
              </a:ext>
            </a:extLst>
          </p:cNvPr>
          <p:cNvSpPr txBox="1"/>
          <p:nvPr/>
        </p:nvSpPr>
        <p:spPr>
          <a:xfrm>
            <a:off x="163036" y="3870261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2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9001C23-2240-A4E6-AC90-EB7E0E8134E1}"/>
              </a:ext>
            </a:extLst>
          </p:cNvPr>
          <p:cNvSpPr txBox="1"/>
          <p:nvPr/>
        </p:nvSpPr>
        <p:spPr>
          <a:xfrm>
            <a:off x="163036" y="4371254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3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7672F5D-6AAB-53AD-7F6D-0835B9E60669}"/>
              </a:ext>
            </a:extLst>
          </p:cNvPr>
          <p:cNvSpPr txBox="1"/>
          <p:nvPr/>
        </p:nvSpPr>
        <p:spPr>
          <a:xfrm>
            <a:off x="163036" y="4880117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378937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56">
            <a:extLst>
              <a:ext uri="{FF2B5EF4-FFF2-40B4-BE49-F238E27FC236}">
                <a16:creationId xmlns:a16="http://schemas.microsoft.com/office/drawing/2014/main" id="{D5317520-98DE-4526-83F4-06DC3E289234}"/>
              </a:ext>
            </a:extLst>
          </p:cNvPr>
          <p:cNvSpPr/>
          <p:nvPr/>
        </p:nvSpPr>
        <p:spPr>
          <a:xfrm>
            <a:off x="251845" y="1512811"/>
            <a:ext cx="11677886" cy="2370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A61EE4-DEC0-4A20-841F-4992456B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74568" y="1528020"/>
            <a:ext cx="8699500" cy="1971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I</a:t>
            </a:r>
            <a:r>
              <a:rPr kumimoji="1" lang="ja-JP" altLang="en-US" dirty="0"/>
              <a:t>　　</a:t>
            </a:r>
            <a:r>
              <a:rPr kumimoji="1" lang="en-US" altLang="ja-JP" dirty="0"/>
              <a:t>	100% </a:t>
            </a:r>
            <a:r>
              <a:rPr kumimoji="1" lang="en-US" altLang="ja-JP" dirty="0">
                <a:solidFill>
                  <a:srgbClr val="545759"/>
                </a:solidFill>
              </a:rPr>
              <a:t>wheat </a:t>
            </a:r>
            <a:r>
              <a:rPr kumimoji="1" lang="en-US" altLang="ja-JP" dirty="0"/>
              <a:t>malt</a:t>
            </a:r>
            <a:r>
              <a:rPr kumimoji="1" lang="ja-JP" altLang="en-US" dirty="0"/>
              <a:t>　</a:t>
            </a:r>
            <a:r>
              <a:rPr kumimoji="1" lang="en-US" altLang="ja-JP" dirty="0"/>
              <a:t>Filtered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II	100% </a:t>
            </a:r>
            <a:r>
              <a:rPr kumimoji="1" lang="en-US" altLang="ja-JP" dirty="0">
                <a:solidFill>
                  <a:srgbClr val="545759"/>
                </a:solidFill>
              </a:rPr>
              <a:t>wheat </a:t>
            </a:r>
            <a:r>
              <a:rPr kumimoji="1" lang="en-US" altLang="ja-JP" dirty="0"/>
              <a:t>malt</a:t>
            </a:r>
            <a:r>
              <a:rPr kumimoji="1" lang="ja-JP" altLang="en-US" dirty="0"/>
              <a:t>　</a:t>
            </a:r>
            <a:r>
              <a:rPr kumimoji="1" lang="en-US" altLang="ja-JP" dirty="0">
                <a:solidFill>
                  <a:srgbClr val="FF3399"/>
                </a:solidFill>
              </a:rPr>
              <a:t>Unfiltered</a:t>
            </a: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AF3E486B-5AA4-47EA-9006-5933C798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Trial 2 Filtration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5B83283-4C36-47C6-9E63-184A2029E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4EAB0A2D-73A7-479B-A18F-42ACC780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24</a:t>
            </a:fld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193204-4E27-46D6-B618-471680F25BC3}"/>
              </a:ext>
            </a:extLst>
          </p:cNvPr>
          <p:cNvSpPr txBox="1"/>
          <p:nvPr/>
        </p:nvSpPr>
        <p:spPr>
          <a:xfrm>
            <a:off x="6665089" y="2956160"/>
            <a:ext cx="450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OG (%)		12.1		 12.0</a:t>
            </a:r>
          </a:p>
          <a:p>
            <a:r>
              <a:rPr kumimoji="1" lang="en-US" altLang="ja-JP" dirty="0"/>
              <a:t>Alc. (%)    	  5.1		   5.1</a:t>
            </a:r>
            <a:endParaRPr kumimoji="1" lang="ja-JP" altLang="en-US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0FDC601-B71D-4695-ACAA-A499921F7707}"/>
              </a:ext>
            </a:extLst>
          </p:cNvPr>
          <p:cNvGrpSpPr/>
          <p:nvPr/>
        </p:nvGrpSpPr>
        <p:grpSpPr>
          <a:xfrm>
            <a:off x="8533376" y="1787462"/>
            <a:ext cx="636572" cy="943962"/>
            <a:chOff x="0" y="0"/>
            <a:chExt cx="806126" cy="1174979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2FA87FA-CE54-48F9-9380-906CC53455E7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37" name="円柱 36">
                <a:extLst>
                  <a:ext uri="{FF2B5EF4-FFF2-40B4-BE49-F238E27FC236}">
                    <a16:creationId xmlns:a16="http://schemas.microsoft.com/office/drawing/2014/main" id="{91842435-DFB0-4473-AF9A-5873F0DC6011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0CCA05EA-102B-4AD5-A33A-485473ABCE88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9" name="台形 38">
                <a:extLst>
                  <a:ext uri="{FF2B5EF4-FFF2-40B4-BE49-F238E27FC236}">
                    <a16:creationId xmlns:a16="http://schemas.microsoft.com/office/drawing/2014/main" id="{D8F77E46-2B57-4417-BAE6-36B084C03768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0" name="円柱 39">
                <a:extLst>
                  <a:ext uri="{FF2B5EF4-FFF2-40B4-BE49-F238E27FC236}">
                    <a16:creationId xmlns:a16="http://schemas.microsoft.com/office/drawing/2014/main" id="{61A5D3CA-9CE3-459B-82FD-55B31AB955EF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1" name="台形 40">
                <a:extLst>
                  <a:ext uri="{FF2B5EF4-FFF2-40B4-BE49-F238E27FC236}">
                    <a16:creationId xmlns:a16="http://schemas.microsoft.com/office/drawing/2014/main" id="{7C8C1F6A-2F2A-4507-9FEA-936BA14B4A86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円柱 29">
              <a:extLst>
                <a:ext uri="{FF2B5EF4-FFF2-40B4-BE49-F238E27FC236}">
                  <a16:creationId xmlns:a16="http://schemas.microsoft.com/office/drawing/2014/main" id="{5D61F159-6B69-459B-9621-15649029C5AF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0E539C9-DA35-4E20-8196-EB015FD71427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2" name="台形 31">
              <a:extLst>
                <a:ext uri="{FF2B5EF4-FFF2-40B4-BE49-F238E27FC236}">
                  <a16:creationId xmlns:a16="http://schemas.microsoft.com/office/drawing/2014/main" id="{4F8D516F-4B1D-477D-ADFE-5C65BE2943F1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3" name="円柱 32">
              <a:extLst>
                <a:ext uri="{FF2B5EF4-FFF2-40B4-BE49-F238E27FC236}">
                  <a16:creationId xmlns:a16="http://schemas.microsoft.com/office/drawing/2014/main" id="{6EBC78DE-DEA3-4633-84E5-FCF0A1218509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9E2ED7D-E376-4727-9869-FF97642F1E92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5" name="円弧 34">
              <a:extLst>
                <a:ext uri="{FF2B5EF4-FFF2-40B4-BE49-F238E27FC236}">
                  <a16:creationId xmlns:a16="http://schemas.microsoft.com/office/drawing/2014/main" id="{5D1E2103-4459-4412-9145-76BEFD05EBF1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6" name="台形 35">
              <a:extLst>
                <a:ext uri="{FF2B5EF4-FFF2-40B4-BE49-F238E27FC236}">
                  <a16:creationId xmlns:a16="http://schemas.microsoft.com/office/drawing/2014/main" id="{C9E45C29-BECB-4691-B717-67AA3BB9956E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4487EEB-EC6C-4117-8338-2BE78540975B}"/>
              </a:ext>
            </a:extLst>
          </p:cNvPr>
          <p:cNvGrpSpPr/>
          <p:nvPr/>
        </p:nvGrpSpPr>
        <p:grpSpPr>
          <a:xfrm>
            <a:off x="10461195" y="1768070"/>
            <a:ext cx="636572" cy="943962"/>
            <a:chOff x="0" y="0"/>
            <a:chExt cx="806126" cy="1174979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B65A083-87E8-41E9-9E74-2A60955A5EC3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24" name="円柱 23">
                <a:extLst>
                  <a:ext uri="{FF2B5EF4-FFF2-40B4-BE49-F238E27FC236}">
                    <a16:creationId xmlns:a16="http://schemas.microsoft.com/office/drawing/2014/main" id="{B3F3F094-A70A-49C0-8461-0856C958AE38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DD43DDE-121D-4B10-B6EE-F6589F655159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6" name="台形 25">
                <a:extLst>
                  <a:ext uri="{FF2B5EF4-FFF2-40B4-BE49-F238E27FC236}">
                    <a16:creationId xmlns:a16="http://schemas.microsoft.com/office/drawing/2014/main" id="{47343987-940F-476D-9AB0-DDA93681957D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7" name="円柱 26">
                <a:extLst>
                  <a:ext uri="{FF2B5EF4-FFF2-40B4-BE49-F238E27FC236}">
                    <a16:creationId xmlns:a16="http://schemas.microsoft.com/office/drawing/2014/main" id="{589A5C96-ABFD-49A5-B49E-DB2BE73A7E73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8" name="台形 27">
                <a:extLst>
                  <a:ext uri="{FF2B5EF4-FFF2-40B4-BE49-F238E27FC236}">
                    <a16:creationId xmlns:a16="http://schemas.microsoft.com/office/drawing/2014/main" id="{403F0CA2-8F57-4B74-841E-5AD199E96C8D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円柱 16">
              <a:extLst>
                <a:ext uri="{FF2B5EF4-FFF2-40B4-BE49-F238E27FC236}">
                  <a16:creationId xmlns:a16="http://schemas.microsoft.com/office/drawing/2014/main" id="{A7FB4C1E-9EE5-41B5-9F2A-1224FCCF7340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D4FA516-78AC-4646-AA95-F3F5EB5F9F09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A1469C61-3C39-4037-B2AE-499A6AC47911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0" name="円柱 19">
              <a:extLst>
                <a:ext uri="{FF2B5EF4-FFF2-40B4-BE49-F238E27FC236}">
                  <a16:creationId xmlns:a16="http://schemas.microsoft.com/office/drawing/2014/main" id="{34353370-2089-4688-91FF-2C78708EFF36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22D8BAF-7376-4D38-BB7F-F416B810E8AF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6D16134A-5A37-4C0A-B087-CB8E7D25D50C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3" name="台形 22">
              <a:extLst>
                <a:ext uri="{FF2B5EF4-FFF2-40B4-BE49-F238E27FC236}">
                  <a16:creationId xmlns:a16="http://schemas.microsoft.com/office/drawing/2014/main" id="{C2B590DD-6870-4A81-B800-598C24072BB9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979AAF8-8B31-4994-92CC-72211E3A8301}"/>
              </a:ext>
            </a:extLst>
          </p:cNvPr>
          <p:cNvCxnSpPr/>
          <p:nvPr/>
        </p:nvCxnSpPr>
        <p:spPr>
          <a:xfrm>
            <a:off x="6665089" y="2924274"/>
            <a:ext cx="47307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AA1CC20-90F9-4E12-A636-DE80BD7A4217}"/>
              </a:ext>
            </a:extLst>
          </p:cNvPr>
          <p:cNvCxnSpPr/>
          <p:nvPr/>
        </p:nvCxnSpPr>
        <p:spPr>
          <a:xfrm>
            <a:off x="6665089" y="3634945"/>
            <a:ext cx="47307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3965D2-531B-498C-977F-202B9BE763A4}"/>
              </a:ext>
            </a:extLst>
          </p:cNvPr>
          <p:cNvSpPr txBox="1"/>
          <p:nvPr/>
        </p:nvSpPr>
        <p:spPr>
          <a:xfrm>
            <a:off x="8681533" y="2056229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/>
              <a:t>I</a:t>
            </a:r>
            <a:endParaRPr kumimoji="1" lang="ja-JP" altLang="en-US" sz="28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7A34828-6797-4A7F-BA17-E7C6344AEE49}"/>
              </a:ext>
            </a:extLst>
          </p:cNvPr>
          <p:cNvSpPr txBox="1"/>
          <p:nvPr/>
        </p:nvSpPr>
        <p:spPr>
          <a:xfrm>
            <a:off x="10540890" y="2056229"/>
            <a:ext cx="5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/>
              <a:t>II</a:t>
            </a:r>
            <a:endParaRPr kumimoji="1" lang="ja-JP" altLang="en-US" sz="2800"/>
          </a:p>
        </p:txBody>
      </p:sp>
    </p:spTree>
    <p:extLst>
      <p:ext uri="{BB962C8B-B14F-4D97-AF65-F5344CB8AC3E}">
        <p14:creationId xmlns:p14="http://schemas.microsoft.com/office/powerpoint/2010/main" val="9793901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92270F0C-FB63-403A-B127-F2CB589D9C39}"/>
              </a:ext>
            </a:extLst>
          </p:cNvPr>
          <p:cNvSpPr/>
          <p:nvPr/>
        </p:nvSpPr>
        <p:spPr>
          <a:xfrm rot="17285455">
            <a:off x="7008451" y="2924649"/>
            <a:ext cx="1725888" cy="71946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1F806ABB-52D7-4203-AC9A-2CD0B6EC8989}"/>
              </a:ext>
            </a:extLst>
          </p:cNvPr>
          <p:cNvSpPr/>
          <p:nvPr/>
        </p:nvSpPr>
        <p:spPr>
          <a:xfrm rot="2450455">
            <a:off x="8921787" y="2717603"/>
            <a:ext cx="1105433" cy="60061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aphicFrame>
        <p:nvGraphicFramePr>
          <p:cNvPr id="14" name="グラフ 13">
            <a:extLst>
              <a:ext uri="{FF2B5EF4-FFF2-40B4-BE49-F238E27FC236}">
                <a16:creationId xmlns:a16="http://schemas.microsoft.com/office/drawing/2014/main" id="{F0117FB2-8139-4154-855C-15AB4773DE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41907"/>
              </p:ext>
            </p:extLst>
          </p:nvPr>
        </p:nvGraphicFramePr>
        <p:xfrm>
          <a:off x="6435426" y="931561"/>
          <a:ext cx="4575474" cy="388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9817D46-BABB-483C-AAEE-55D07DBD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1621B2E3-6B41-4FA6-AE9A-6E63A6856A1E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5296258-20F8-4746-948A-38A17B4CF9C8}"/>
              </a:ext>
            </a:extLst>
          </p:cNvPr>
          <p:cNvSpPr txBox="1"/>
          <p:nvPr/>
        </p:nvSpPr>
        <p:spPr>
          <a:xfrm rot="10800000">
            <a:off x="6029009" y="1892772"/>
            <a:ext cx="461665" cy="17642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Friction Factor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μ</a:t>
            </a:r>
            <a:endParaRPr kumimoji="1" lang="ja-JP" altLang="en-US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1174B72-C5F0-4037-88F6-DB40EE497AEB}"/>
              </a:ext>
            </a:extLst>
          </p:cNvPr>
          <p:cNvSpPr txBox="1"/>
          <p:nvPr/>
        </p:nvSpPr>
        <p:spPr>
          <a:xfrm>
            <a:off x="7652749" y="4782992"/>
            <a:ext cx="232634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>
                <a:latin typeface="+mn-ea"/>
              </a:rPr>
              <a:t>Sliding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Velocity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(m/s)</a:t>
            </a:r>
            <a:endParaRPr kumimoji="1" lang="ja-JP" altLang="en-US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06FA539-F851-41B1-B0A8-81D5B2488ED9}"/>
              </a:ext>
            </a:extLst>
          </p:cNvPr>
          <p:cNvSpPr txBox="1"/>
          <p:nvPr/>
        </p:nvSpPr>
        <p:spPr>
          <a:xfrm>
            <a:off x="7330989" y="2898638"/>
            <a:ext cx="11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>
                <a:solidFill>
                  <a:srgbClr val="0070C0"/>
                </a:solidFill>
                <a:latin typeface="+mn-ea"/>
              </a:rPr>
              <a:t>static friction</a:t>
            </a:r>
            <a:endParaRPr kumimoji="1" lang="ja-JP" altLang="en-US" b="1">
              <a:solidFill>
                <a:srgbClr val="0070C0"/>
              </a:solidFill>
              <a:latin typeface="+mn-ea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EC46172-EDEF-4589-A4F5-A36432563375}"/>
              </a:ext>
            </a:extLst>
          </p:cNvPr>
          <p:cNvSpPr txBox="1"/>
          <p:nvPr/>
        </p:nvSpPr>
        <p:spPr>
          <a:xfrm>
            <a:off x="9053840" y="2132013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CC9B00"/>
                </a:solidFill>
                <a:latin typeface="+mn-ea"/>
              </a:rPr>
              <a:t>stick slip</a:t>
            </a:r>
            <a:endParaRPr kumimoji="1" lang="ja-JP" altLang="en-US" sz="2400" b="1">
              <a:solidFill>
                <a:srgbClr val="CC9B00"/>
              </a:solidFill>
              <a:latin typeface="+mn-ea"/>
            </a:endParaRPr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D86A03C1-48D4-4F0B-9A2A-06D775BC7DD0}"/>
              </a:ext>
            </a:extLst>
          </p:cNvPr>
          <p:cNvSpPr/>
          <p:nvPr/>
        </p:nvSpPr>
        <p:spPr>
          <a:xfrm>
            <a:off x="8496750" y="3335624"/>
            <a:ext cx="1500732" cy="922036"/>
          </a:xfrm>
          <a:prstGeom prst="rightArrow">
            <a:avLst>
              <a:gd name="adj1" fmla="val 52962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rgbClr val="B45210"/>
                </a:solidFill>
                <a:latin typeface="+mn-ea"/>
              </a:rPr>
              <a:t>kinetic friction</a:t>
            </a:r>
            <a:endParaRPr kumimoji="1" lang="ja-JP" altLang="en-US" b="1">
              <a:solidFill>
                <a:srgbClr val="B45210"/>
              </a:solidFill>
              <a:latin typeface="+mn-ea"/>
            </a:endParaRPr>
          </a:p>
        </p:txBody>
      </p:sp>
      <p:sp>
        <p:nvSpPr>
          <p:cNvPr id="30" name="スライド番号プレースホルダー 3">
            <a:extLst>
              <a:ext uri="{FF2B5EF4-FFF2-40B4-BE49-F238E27FC236}">
                <a16:creationId xmlns:a16="http://schemas.microsoft.com/office/drawing/2014/main" id="{FC860EB1-5811-481E-84A5-55DD8FB09058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6" name="タイトル 4">
            <a:extLst>
              <a:ext uri="{FF2B5EF4-FFF2-40B4-BE49-F238E27FC236}">
                <a16:creationId xmlns:a16="http://schemas.microsoft.com/office/drawing/2014/main" id="{605ABEAE-B4E1-45ED-BE84-56C5D62BC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Trial 2 Result : Rheometer and Tribometer</a:t>
            </a:r>
            <a:endParaRPr lang="ja-JP" altLang="en-US" dirty="0">
              <a:solidFill>
                <a:srgbClr val="E9A002"/>
              </a:solidFill>
            </a:endParaRPr>
          </a:p>
        </p:txBody>
      </p:sp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FDB0D414-F8D8-432F-9469-37B2245B36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8966797"/>
              </p:ext>
            </p:extLst>
          </p:nvPr>
        </p:nvGraphicFramePr>
        <p:xfrm>
          <a:off x="1378243" y="902286"/>
          <a:ext cx="4473252" cy="4126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1035058-9563-44AC-AE31-FDB5BF3A96A4}"/>
              </a:ext>
            </a:extLst>
          </p:cNvPr>
          <p:cNvSpPr txBox="1"/>
          <p:nvPr/>
        </p:nvSpPr>
        <p:spPr>
          <a:xfrm rot="10800000">
            <a:off x="1098829" y="1558618"/>
            <a:ext cx="461665" cy="204100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en-US" altLang="ja-JP">
                <a:latin typeface="+mn-ea"/>
              </a:rPr>
              <a:t>Viscosity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(</a:t>
            </a:r>
            <a:r>
              <a:rPr kumimoji="1" lang="en-US" altLang="ja-JP" err="1">
                <a:latin typeface="+mn-ea"/>
              </a:rPr>
              <a:t>mPa·s</a:t>
            </a:r>
            <a:r>
              <a:rPr kumimoji="1" lang="en-US" altLang="ja-JP">
                <a:latin typeface="+mn-ea"/>
              </a:rPr>
              <a:t>)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746D5833-AEFD-457D-A8CB-FDC2CEA162C2}"/>
              </a:ext>
            </a:extLst>
          </p:cNvPr>
          <p:cNvSpPr txBox="1"/>
          <p:nvPr/>
        </p:nvSpPr>
        <p:spPr>
          <a:xfrm>
            <a:off x="2686991" y="4697968"/>
            <a:ext cx="1974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800" b="0"/>
              <a:t>Share</a:t>
            </a:r>
            <a:r>
              <a:rPr lang="en-US" altLang="ja-JP" sz="1800" b="0" baseline="0"/>
              <a:t> rate</a:t>
            </a:r>
            <a:r>
              <a:rPr lang="en-US" altLang="ja-JP" baseline="0"/>
              <a:t> (</a:t>
            </a:r>
            <a:r>
              <a:rPr lang="en-US" altLang="ja-JP">
                <a:latin typeface="+mn-ea"/>
              </a:rPr>
              <a:t>1/s)</a:t>
            </a:r>
            <a:endParaRPr kumimoji="1" lang="ja-JP" altLang="en-US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AF2525B-297C-4095-97E5-034FE7C4F5B5}"/>
              </a:ext>
            </a:extLst>
          </p:cNvPr>
          <p:cNvSpPr txBox="1"/>
          <p:nvPr/>
        </p:nvSpPr>
        <p:spPr>
          <a:xfrm>
            <a:off x="1564997" y="5584819"/>
            <a:ext cx="916805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3399"/>
                </a:solidFill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Static and kinetic friction were reduced in unfiltered beer compared to filtered beer</a:t>
            </a:r>
            <a:r>
              <a:rPr lang="en-US" altLang="ja-JP" sz="2400" dirty="0">
                <a:solidFill>
                  <a:srgbClr val="FF3399"/>
                </a:solidFill>
                <a:effectLst/>
                <a:ea typeface="ＭＳ Ｐゴシック" panose="020B0600070205080204" pitchFamily="50" charset="-128"/>
                <a:cs typeface="ＭＳ Ｐゴシック" panose="020B0600070205080204" pitchFamily="50" charset="-128"/>
              </a:rPr>
              <a:t>.</a:t>
            </a:r>
            <a:endParaRPr lang="ja-JP" altLang="ja-JP" sz="2400" dirty="0">
              <a:solidFill>
                <a:srgbClr val="FF3399"/>
              </a:solidFill>
              <a:effectLst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76299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39CD216E-6797-BD67-AF1E-F29BDC400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4477" y="724913"/>
            <a:ext cx="2767550" cy="515564"/>
          </a:xfrm>
          <a:prstGeom prst="rect">
            <a:avLst/>
          </a:prstGeom>
        </p:spPr>
      </p:pic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DE82B815-E932-F07F-DB4D-D8559521B537}"/>
              </a:ext>
            </a:extLst>
          </p:cNvPr>
          <p:cNvSpPr/>
          <p:nvPr/>
        </p:nvSpPr>
        <p:spPr>
          <a:xfrm>
            <a:off x="6825327" y="21539"/>
            <a:ext cx="5205850" cy="2574178"/>
          </a:xfrm>
          <a:prstGeom prst="wedgeRoundRectCallout">
            <a:avLst>
              <a:gd name="adj1" fmla="val -57516"/>
              <a:gd name="adj2" fmla="val 8941"/>
              <a:gd name="adj3" fmla="val 16667"/>
            </a:avLst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2C5A965-00B0-40FC-BB6F-B2BBEC53D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 Trial 2 Sensory evaluation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CFF881-4D9F-4271-BE9A-6B3EBF76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654" y="866500"/>
            <a:ext cx="11201400" cy="476402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Sensory evaluation</a:t>
            </a:r>
          </a:p>
          <a:p>
            <a:pPr marL="0" indent="0">
              <a:buNone/>
            </a:pPr>
            <a:r>
              <a:rPr kumimoji="1" lang="en-US" altLang="ja-JP" dirty="0"/>
              <a:t>Can panelists determine smoothness?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7E6FE-CD39-4F5B-98D1-69B97548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26</a:t>
            </a:fld>
            <a:endParaRPr 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3215C-2F7F-4D44-ABD1-65D0FDF32743}"/>
              </a:ext>
            </a:extLst>
          </p:cNvPr>
          <p:cNvSpPr txBox="1"/>
          <p:nvPr/>
        </p:nvSpPr>
        <p:spPr>
          <a:xfrm>
            <a:off x="2024690" y="3026967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Smoothness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05A5D9-EEBF-48B2-B3C6-99975DDCA1EC}"/>
              </a:ext>
            </a:extLst>
          </p:cNvPr>
          <p:cNvSpPr txBox="1"/>
          <p:nvPr/>
        </p:nvSpPr>
        <p:spPr>
          <a:xfrm>
            <a:off x="2024690" y="4556702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Not</a:t>
            </a:r>
          </a:p>
          <a:p>
            <a:r>
              <a:rPr kumimoji="1" lang="en-US" altLang="ja-JP" dirty="0">
                <a:solidFill>
                  <a:srgbClr val="545759"/>
                </a:solidFill>
              </a:rPr>
              <a:t>Smoothness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D16763-522D-4891-AA4C-B49262FB6C25}"/>
              </a:ext>
            </a:extLst>
          </p:cNvPr>
          <p:cNvSpPr txBox="1"/>
          <p:nvPr/>
        </p:nvSpPr>
        <p:spPr>
          <a:xfrm>
            <a:off x="1174211" y="5823491"/>
            <a:ext cx="1007737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3399"/>
                </a:solidFill>
              </a:rPr>
              <a:t>The results of tribological analysis correlated with those of sensory evaluation when comparing unfiltered to filtered beer.</a:t>
            </a:r>
            <a:endParaRPr kumimoji="1" lang="ja-JP" altLang="en-US" sz="2400" dirty="0">
              <a:solidFill>
                <a:srgbClr val="FF3399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71C86B6-52B5-EFC2-A245-3F9102285F2F}"/>
              </a:ext>
            </a:extLst>
          </p:cNvPr>
          <p:cNvSpPr txBox="1"/>
          <p:nvPr/>
        </p:nvSpPr>
        <p:spPr>
          <a:xfrm>
            <a:off x="9927654" y="300991"/>
            <a:ext cx="151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545759"/>
                </a:solidFill>
              </a:rPr>
              <a:t>Smoothness</a:t>
            </a:r>
            <a:endParaRPr kumimoji="1" lang="ja-JP" altLang="en-US" sz="1600" dirty="0">
              <a:solidFill>
                <a:srgbClr val="545759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77D50D6-522C-3326-2473-2410A283959A}"/>
              </a:ext>
            </a:extLst>
          </p:cNvPr>
          <p:cNvSpPr txBox="1"/>
          <p:nvPr/>
        </p:nvSpPr>
        <p:spPr>
          <a:xfrm>
            <a:off x="7386175" y="18194"/>
            <a:ext cx="176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545759"/>
                </a:solidFill>
              </a:rPr>
              <a:t>Not</a:t>
            </a:r>
          </a:p>
          <a:p>
            <a:r>
              <a:rPr kumimoji="1" lang="en-US" altLang="ja-JP" sz="1600" dirty="0">
                <a:solidFill>
                  <a:srgbClr val="545759"/>
                </a:solidFill>
              </a:rPr>
              <a:t>Smoothness</a:t>
            </a:r>
            <a:endParaRPr kumimoji="1" lang="ja-JP" altLang="en-US" sz="1600" dirty="0">
              <a:solidFill>
                <a:srgbClr val="545759"/>
              </a:solidFill>
            </a:endParaRPr>
          </a:p>
        </p:txBody>
      </p:sp>
      <p:graphicFrame>
        <p:nvGraphicFramePr>
          <p:cNvPr id="11" name="グラフ 10">
            <a:extLst>
              <a:ext uri="{FF2B5EF4-FFF2-40B4-BE49-F238E27FC236}">
                <a16:creationId xmlns:a16="http://schemas.microsoft.com/office/drawing/2014/main" id="{F94FF5F7-4ADD-E9F1-9D93-1C269023CF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0098519"/>
              </p:ext>
            </p:extLst>
          </p:nvPr>
        </p:nvGraphicFramePr>
        <p:xfrm>
          <a:off x="3631220" y="2600194"/>
          <a:ext cx="4783595" cy="2915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20266760-EAD3-29B0-28C5-D011B59D05FF}"/>
              </a:ext>
            </a:extLst>
          </p:cNvPr>
          <p:cNvGrpSpPr/>
          <p:nvPr/>
        </p:nvGrpSpPr>
        <p:grpSpPr>
          <a:xfrm>
            <a:off x="5170089" y="3448292"/>
            <a:ext cx="2171571" cy="218418"/>
            <a:chOff x="6538916" y="2874641"/>
            <a:chExt cx="1504951" cy="154308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2E7361A1-B038-9667-A644-8ECDCE71CF34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84167"/>
              <a:ext cx="15049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85C55EEA-1F4C-63CB-7BC1-C37017D2F64B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961AFFD8-1F1E-48F9-8D45-2478F7BCBAFB}"/>
                </a:ext>
              </a:extLst>
            </p:cNvPr>
            <p:cNvCxnSpPr>
              <a:cxnSpLocks/>
            </p:cNvCxnSpPr>
            <p:nvPr/>
          </p:nvCxnSpPr>
          <p:spPr>
            <a:xfrm>
              <a:off x="8043867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8B1210C-855D-7E40-E6C1-87B47C7FBE4F}"/>
              </a:ext>
            </a:extLst>
          </p:cNvPr>
          <p:cNvSpPr txBox="1"/>
          <p:nvPr/>
        </p:nvSpPr>
        <p:spPr>
          <a:xfrm>
            <a:off x="6090467" y="3208954"/>
            <a:ext cx="49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*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7B75DCD-2A89-66A8-4A6B-8E2B4BCEB1E6}"/>
              </a:ext>
            </a:extLst>
          </p:cNvPr>
          <p:cNvSpPr txBox="1"/>
          <p:nvPr/>
        </p:nvSpPr>
        <p:spPr>
          <a:xfrm>
            <a:off x="8627177" y="5018367"/>
            <a:ext cx="17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N=9, </a:t>
            </a:r>
            <a:r>
              <a:rPr kumimoji="1" lang="en-US" altLang="ja-JP" i="1" dirty="0"/>
              <a:t>p</a:t>
            </a:r>
            <a:r>
              <a:rPr kumimoji="1" lang="en-US" altLang="ja-JP" dirty="0"/>
              <a:t>&lt;0.05</a:t>
            </a:r>
          </a:p>
        </p:txBody>
      </p:sp>
      <p:pic>
        <p:nvPicPr>
          <p:cNvPr id="18" name="Picture 2" descr="2023年】鼻栓のおすすめ人気ランキング10選 | mybest">
            <a:extLst>
              <a:ext uri="{FF2B5EF4-FFF2-40B4-BE49-F238E27FC236}">
                <a16:creationId xmlns:a16="http://schemas.microsoft.com/office/drawing/2014/main" id="{817641B5-A8E6-D546-8087-7B8164BCC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40" y="1411684"/>
            <a:ext cx="1373696" cy="9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アイマスクをつけた人のイラスト">
            <a:extLst>
              <a:ext uri="{FF2B5EF4-FFF2-40B4-BE49-F238E27FC236}">
                <a16:creationId xmlns:a16="http://schemas.microsoft.com/office/drawing/2014/main" id="{7F1BC8F8-9BFE-6836-F89E-2EF7C69E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842" y="1206865"/>
            <a:ext cx="1327604" cy="132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C93D029-A065-DD1F-ACBA-814B50D26E58}"/>
              </a:ext>
            </a:extLst>
          </p:cNvPr>
          <p:cNvSpPr txBox="1"/>
          <p:nvPr/>
        </p:nvSpPr>
        <p:spPr>
          <a:xfrm>
            <a:off x="9733439" y="1564307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Blind-folded and </a:t>
            </a:r>
          </a:p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nose plugged.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3413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864FE2-E4D9-440C-A178-1FF306E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Result</a:t>
            </a:r>
            <a:r>
              <a:rPr lang="ja-JP" altLang="en-US" dirty="0">
                <a:solidFill>
                  <a:srgbClr val="E9A002"/>
                </a:solidFill>
              </a:rPr>
              <a:t>：</a:t>
            </a:r>
            <a:r>
              <a:rPr lang="en-US" altLang="ja-JP" dirty="0">
                <a:solidFill>
                  <a:srgbClr val="E9A002"/>
                </a:solidFill>
              </a:rPr>
              <a:t>Can detect differences?</a:t>
            </a:r>
            <a:endParaRPr lang="ja-JP" altLang="en-US" dirty="0">
              <a:solidFill>
                <a:srgbClr val="E9A002"/>
              </a:solidFill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E063693D-4824-40BE-86D0-96EE3332F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985694"/>
              </p:ext>
            </p:extLst>
          </p:nvPr>
        </p:nvGraphicFramePr>
        <p:xfrm>
          <a:off x="1491599" y="1213366"/>
          <a:ext cx="10267633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9268">
                  <a:extLst>
                    <a:ext uri="{9D8B030D-6E8A-4147-A177-3AD203B41FA5}">
                      <a16:colId xmlns:a16="http://schemas.microsoft.com/office/drawing/2014/main" val="1953406060"/>
                    </a:ext>
                  </a:extLst>
                </a:gridCol>
                <a:gridCol w="2884805">
                  <a:extLst>
                    <a:ext uri="{9D8B030D-6E8A-4147-A177-3AD203B41FA5}">
                      <a16:colId xmlns:a16="http://schemas.microsoft.com/office/drawing/2014/main" val="2555872470"/>
                    </a:ext>
                  </a:extLst>
                </a:gridCol>
                <a:gridCol w="2165668">
                  <a:extLst>
                    <a:ext uri="{9D8B030D-6E8A-4147-A177-3AD203B41FA5}">
                      <a16:colId xmlns:a16="http://schemas.microsoft.com/office/drawing/2014/main" val="2389874184"/>
                    </a:ext>
                  </a:extLst>
                </a:gridCol>
                <a:gridCol w="2187892">
                  <a:extLst>
                    <a:ext uri="{9D8B030D-6E8A-4147-A177-3AD203B41FA5}">
                      <a16:colId xmlns:a16="http://schemas.microsoft.com/office/drawing/2014/main" val="58173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Parameter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lt"/>
                        </a:rPr>
                        <a:t>Rheology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>
                          <a:latin typeface="+mn-lt"/>
                        </a:rPr>
                        <a:t>Tribology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8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Alcohol content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5, 7, 9 %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8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BU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16, 51 unit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Color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 125 °EBC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 type</a:t>
                      </a:r>
                      <a:endParaRPr lang="ja-JP" altLang="ja-JP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Barley, Wheat</a:t>
                      </a:r>
                      <a:endParaRPr lang="ja-JP" altLang="ja-JP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Lactose, Whey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2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2800" dirty="0"/>
                        <a:t>taling</a:t>
                      </a: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8624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06DF72-9BC5-4117-877A-37ACEDF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124C225-8A93-8C92-B997-FE0DFF3B8E21}"/>
              </a:ext>
            </a:extLst>
          </p:cNvPr>
          <p:cNvSpPr/>
          <p:nvPr/>
        </p:nvSpPr>
        <p:spPr>
          <a:xfrm>
            <a:off x="161922" y="4297185"/>
            <a:ext cx="11715756" cy="563438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00A1451B-DD17-E054-FA14-4F1CA7A442A4}"/>
              </a:ext>
            </a:extLst>
          </p:cNvPr>
          <p:cNvSpPr/>
          <p:nvPr/>
        </p:nvSpPr>
        <p:spPr>
          <a:xfrm>
            <a:off x="1313039" y="2285999"/>
            <a:ext cx="140460" cy="948813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4C76059-282F-6604-0341-FCF79991B3AB}"/>
              </a:ext>
            </a:extLst>
          </p:cNvPr>
          <p:cNvSpPr txBox="1"/>
          <p:nvPr/>
        </p:nvSpPr>
        <p:spPr>
          <a:xfrm>
            <a:off x="163036" y="2529350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1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04F7358-8D10-3C0F-FD52-3677BAAAF3FC}"/>
              </a:ext>
            </a:extLst>
          </p:cNvPr>
          <p:cNvSpPr txBox="1"/>
          <p:nvPr/>
        </p:nvSpPr>
        <p:spPr>
          <a:xfrm>
            <a:off x="163036" y="3870261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2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3E5AA386-9C48-2000-5665-C3E37538B89F}"/>
              </a:ext>
            </a:extLst>
          </p:cNvPr>
          <p:cNvSpPr txBox="1"/>
          <p:nvPr/>
        </p:nvSpPr>
        <p:spPr>
          <a:xfrm>
            <a:off x="163036" y="4371254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3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D42BF6-A0DD-132A-AF1D-8FD9E22A5823}"/>
              </a:ext>
            </a:extLst>
          </p:cNvPr>
          <p:cNvSpPr txBox="1"/>
          <p:nvPr/>
        </p:nvSpPr>
        <p:spPr>
          <a:xfrm>
            <a:off x="163036" y="4880117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5297658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185C4897-69BA-5FD5-E8CF-F123559372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3756108"/>
            <a:ext cx="7010132" cy="2607277"/>
          </a:xfrm>
          <a:prstGeom prst="rect">
            <a:avLst/>
          </a:prstGeom>
        </p:spPr>
      </p:pic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A61EE4-DEC0-4A20-841F-4992456B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2114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Trial3</a:t>
            </a:r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11DABE-EEDD-4F9A-9FA5-E18E15445A39}"/>
              </a:ext>
            </a:extLst>
          </p:cNvPr>
          <p:cNvSpPr txBox="1">
            <a:spLocks/>
          </p:cNvSpPr>
          <p:nvPr/>
        </p:nvSpPr>
        <p:spPr>
          <a:xfrm>
            <a:off x="0" y="-3372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E9A002"/>
                </a:solidFill>
              </a:rPr>
              <a:t> Trial 3 Ingredients, Lactose or Whey 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699E20F-9834-4A98-B8A4-730B109AF515}"/>
              </a:ext>
            </a:extLst>
          </p:cNvPr>
          <p:cNvGrpSpPr/>
          <p:nvPr/>
        </p:nvGrpSpPr>
        <p:grpSpPr>
          <a:xfrm>
            <a:off x="8552345" y="1963127"/>
            <a:ext cx="855677" cy="1048624"/>
            <a:chOff x="5503178" y="2965308"/>
            <a:chExt cx="855677" cy="1048624"/>
          </a:xfrm>
        </p:grpSpPr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DFDA053C-FD54-4900-B6C9-A7FC09EF6D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6713" t="18661" r="2723" b="30603"/>
            <a:stretch/>
          </p:blipFill>
          <p:spPr>
            <a:xfrm>
              <a:off x="5503178" y="2965308"/>
              <a:ext cx="855677" cy="1048624"/>
            </a:xfrm>
            <a:prstGeom prst="rect">
              <a:avLst/>
            </a:prstGeom>
          </p:spPr>
        </p:pic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CF6DF6A2-E62B-4E26-9E13-5C6FFD8A68C2}"/>
                </a:ext>
              </a:extLst>
            </p:cNvPr>
            <p:cNvSpPr/>
            <p:nvPr/>
          </p:nvSpPr>
          <p:spPr>
            <a:xfrm>
              <a:off x="5802276" y="3330429"/>
              <a:ext cx="293724" cy="302004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9" name="矢印: 右 18">
            <a:extLst>
              <a:ext uri="{FF2B5EF4-FFF2-40B4-BE49-F238E27FC236}">
                <a16:creationId xmlns:a16="http://schemas.microsoft.com/office/drawing/2014/main" id="{E807C54D-4953-448D-8E81-148131A87129}"/>
              </a:ext>
            </a:extLst>
          </p:cNvPr>
          <p:cNvSpPr/>
          <p:nvPr/>
        </p:nvSpPr>
        <p:spPr>
          <a:xfrm>
            <a:off x="2254209" y="2260252"/>
            <a:ext cx="6114247" cy="517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E6518515-BDE5-4C7A-ADFE-E8FDA3D034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6394"/>
          <a:stretch/>
        </p:blipFill>
        <p:spPr>
          <a:xfrm>
            <a:off x="2537933" y="1527171"/>
            <a:ext cx="5753415" cy="2042515"/>
          </a:xfrm>
          <a:prstGeom prst="rect">
            <a:avLst/>
          </a:prstGeom>
        </p:spPr>
      </p:pic>
      <p:sp>
        <p:nvSpPr>
          <p:cNvPr id="23" name="矢印: 右 22">
            <a:extLst>
              <a:ext uri="{FF2B5EF4-FFF2-40B4-BE49-F238E27FC236}">
                <a16:creationId xmlns:a16="http://schemas.microsoft.com/office/drawing/2014/main" id="{2AAC82CA-5A24-4163-9A1F-E75E0BD536F8}"/>
              </a:ext>
            </a:extLst>
          </p:cNvPr>
          <p:cNvSpPr/>
          <p:nvPr/>
        </p:nvSpPr>
        <p:spPr>
          <a:xfrm rot="5400000">
            <a:off x="4536984" y="1507119"/>
            <a:ext cx="517875" cy="394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AEEC0F3-9450-40D2-A240-DEEEB224531E}"/>
              </a:ext>
            </a:extLst>
          </p:cNvPr>
          <p:cNvSpPr txBox="1"/>
          <p:nvPr/>
        </p:nvSpPr>
        <p:spPr>
          <a:xfrm>
            <a:off x="4393088" y="868490"/>
            <a:ext cx="3182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545759"/>
                </a:solidFill>
              </a:rPr>
              <a:t>Lactose or Whey</a:t>
            </a:r>
            <a:endParaRPr kumimoji="1" lang="ja-JP" altLang="en-US" sz="2800" dirty="0">
              <a:solidFill>
                <a:srgbClr val="545759"/>
              </a:solidFill>
            </a:endParaRPr>
          </a:p>
        </p:txBody>
      </p:sp>
      <p:sp>
        <p:nvSpPr>
          <p:cNvPr id="6" name="円柱 5">
            <a:extLst>
              <a:ext uri="{FF2B5EF4-FFF2-40B4-BE49-F238E27FC236}">
                <a16:creationId xmlns:a16="http://schemas.microsoft.com/office/drawing/2014/main" id="{6F3651F0-1ECD-41A5-8C7E-B7ABAA792270}"/>
              </a:ext>
            </a:extLst>
          </p:cNvPr>
          <p:cNvSpPr/>
          <p:nvPr/>
        </p:nvSpPr>
        <p:spPr>
          <a:xfrm>
            <a:off x="2569086" y="2351039"/>
            <a:ext cx="1343025" cy="631824"/>
          </a:xfrm>
          <a:prstGeom prst="can">
            <a:avLst>
              <a:gd name="adj" fmla="val 43970"/>
            </a:avLst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柱 24">
            <a:extLst>
              <a:ext uri="{FF2B5EF4-FFF2-40B4-BE49-F238E27FC236}">
                <a16:creationId xmlns:a16="http://schemas.microsoft.com/office/drawing/2014/main" id="{9C23E465-AFF5-4457-B438-BE1451371A7F}"/>
              </a:ext>
            </a:extLst>
          </p:cNvPr>
          <p:cNvSpPr/>
          <p:nvPr/>
        </p:nvSpPr>
        <p:spPr>
          <a:xfrm>
            <a:off x="4646169" y="2417712"/>
            <a:ext cx="1343025" cy="563925"/>
          </a:xfrm>
          <a:prstGeom prst="can">
            <a:avLst>
              <a:gd name="adj" fmla="val 50000"/>
            </a:avLst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柱 25">
            <a:extLst>
              <a:ext uri="{FF2B5EF4-FFF2-40B4-BE49-F238E27FC236}">
                <a16:creationId xmlns:a16="http://schemas.microsoft.com/office/drawing/2014/main" id="{D7EC79D0-6CB0-4D7F-A245-0A0BC646A1B2}"/>
              </a:ext>
            </a:extLst>
          </p:cNvPr>
          <p:cNvSpPr/>
          <p:nvPr/>
        </p:nvSpPr>
        <p:spPr>
          <a:xfrm>
            <a:off x="6714599" y="2351040"/>
            <a:ext cx="1226588" cy="633226"/>
          </a:xfrm>
          <a:prstGeom prst="can">
            <a:avLst>
              <a:gd name="adj" fmla="val 43983"/>
            </a:avLst>
          </a:prstGeom>
          <a:solidFill>
            <a:schemeClr val="tx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2DEF3FC-E527-1145-2CF4-A71983849857}"/>
              </a:ext>
            </a:extLst>
          </p:cNvPr>
          <p:cNvSpPr/>
          <p:nvPr/>
        </p:nvSpPr>
        <p:spPr>
          <a:xfrm>
            <a:off x="2437311" y="5604431"/>
            <a:ext cx="7152980" cy="754760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A6C5AB8-CCB8-8916-1A2E-7736E8F64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480" y="148558"/>
            <a:ext cx="1439863" cy="143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0DA9E92-31A4-A841-A89A-4DB45831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6913" y="652889"/>
            <a:ext cx="1098408" cy="7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27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5B37ED-EA2D-4D1E-B184-2EE309153B33}"/>
              </a:ext>
            </a:extLst>
          </p:cNvPr>
          <p:cNvSpPr/>
          <p:nvPr/>
        </p:nvSpPr>
        <p:spPr>
          <a:xfrm rot="16902982">
            <a:off x="6704670" y="2606711"/>
            <a:ext cx="1967603" cy="71946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6490C37-2E98-418D-A926-C402F7B4074D}"/>
              </a:ext>
            </a:extLst>
          </p:cNvPr>
          <p:cNvSpPr/>
          <p:nvPr/>
        </p:nvSpPr>
        <p:spPr>
          <a:xfrm rot="2592505">
            <a:off x="8793781" y="2414519"/>
            <a:ext cx="1310036" cy="661456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aphicFrame>
        <p:nvGraphicFramePr>
          <p:cNvPr id="8" name="グラフ 7">
            <a:extLst>
              <a:ext uri="{FF2B5EF4-FFF2-40B4-BE49-F238E27FC236}">
                <a16:creationId xmlns:a16="http://schemas.microsoft.com/office/drawing/2014/main" id="{E23FBB8E-B5CC-4568-96F1-9B870ECF70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0437998"/>
              </p:ext>
            </p:extLst>
          </p:nvPr>
        </p:nvGraphicFramePr>
        <p:xfrm>
          <a:off x="6320026" y="888998"/>
          <a:ext cx="4668522" cy="3712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0F5210-575B-451F-805D-F460C1DD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1621B2E3-6B41-4FA6-AE9A-6E63A6856A1E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1181C3-B769-4656-8EF2-D034F952BC66}"/>
              </a:ext>
            </a:extLst>
          </p:cNvPr>
          <p:cNvSpPr txBox="1"/>
          <p:nvPr/>
        </p:nvSpPr>
        <p:spPr>
          <a:xfrm rot="10800000">
            <a:off x="5871291" y="1781084"/>
            <a:ext cx="461665" cy="17642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Friction Factor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μ</a:t>
            </a:r>
            <a:endParaRPr kumimoji="1" lang="ja-JP" altLang="en-US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76B59F-C9D8-4BB5-A6F4-0B3350BED492}"/>
              </a:ext>
            </a:extLst>
          </p:cNvPr>
          <p:cNvSpPr txBox="1"/>
          <p:nvPr/>
        </p:nvSpPr>
        <p:spPr>
          <a:xfrm>
            <a:off x="7689026" y="4586401"/>
            <a:ext cx="232634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>
                <a:latin typeface="+mn-ea"/>
              </a:rPr>
              <a:t>Sliding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Velocity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(m/s)</a:t>
            </a:r>
            <a:endParaRPr kumimoji="1" lang="ja-JP" altLang="en-US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43D7B0-8FF6-4385-A6A0-9130D88ABCBD}"/>
              </a:ext>
            </a:extLst>
          </p:cNvPr>
          <p:cNvSpPr txBox="1"/>
          <p:nvPr/>
        </p:nvSpPr>
        <p:spPr>
          <a:xfrm>
            <a:off x="8977501" y="1780684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>
                <a:solidFill>
                  <a:srgbClr val="CC9B00"/>
                </a:solidFill>
                <a:latin typeface="+mn-ea"/>
              </a:rPr>
              <a:t>stick slip</a:t>
            </a:r>
            <a:endParaRPr kumimoji="1" lang="ja-JP" altLang="en-US" sz="2400" b="1" dirty="0">
              <a:solidFill>
                <a:srgbClr val="CC9B00"/>
              </a:solidFill>
              <a:latin typeface="+mn-ea"/>
            </a:endParaRPr>
          </a:p>
        </p:txBody>
      </p:sp>
      <p:sp>
        <p:nvSpPr>
          <p:cNvPr id="24" name="スライド番号プレースホルダー 3">
            <a:extLst>
              <a:ext uri="{FF2B5EF4-FFF2-40B4-BE49-F238E27FC236}">
                <a16:creationId xmlns:a16="http://schemas.microsoft.com/office/drawing/2014/main" id="{22F5BC6E-B0EC-42D5-9C0C-0FEAD9B7BC5D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F62FA6-12E3-404B-A8E5-1D0B4E9DA8A0}"/>
              </a:ext>
            </a:extLst>
          </p:cNvPr>
          <p:cNvSpPr txBox="1"/>
          <p:nvPr/>
        </p:nvSpPr>
        <p:spPr>
          <a:xfrm>
            <a:off x="7115566" y="2464678"/>
            <a:ext cx="11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+mn-ea"/>
              </a:rPr>
              <a:t>static friction</a:t>
            </a:r>
            <a:endParaRPr kumimoji="1" lang="ja-JP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7B71820-31E9-4553-9957-89DF62492740}"/>
              </a:ext>
            </a:extLst>
          </p:cNvPr>
          <p:cNvSpPr/>
          <p:nvPr/>
        </p:nvSpPr>
        <p:spPr>
          <a:xfrm>
            <a:off x="8267248" y="3144362"/>
            <a:ext cx="1549388" cy="922036"/>
          </a:xfrm>
          <a:prstGeom prst="rightArrow">
            <a:avLst>
              <a:gd name="adj1" fmla="val 52962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B45210"/>
                </a:solidFill>
                <a:latin typeface="+mn-ea"/>
              </a:rPr>
              <a:t>kinetic friction</a:t>
            </a:r>
            <a:endParaRPr kumimoji="1" lang="ja-JP" altLang="en-US" b="1" dirty="0">
              <a:solidFill>
                <a:srgbClr val="B45210"/>
              </a:solidFill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11C7EF-5BF0-4871-A670-53E6C102BB96}"/>
              </a:ext>
            </a:extLst>
          </p:cNvPr>
          <p:cNvSpPr txBox="1"/>
          <p:nvPr/>
        </p:nvSpPr>
        <p:spPr>
          <a:xfrm rot="10800000">
            <a:off x="1170810" y="1463383"/>
            <a:ext cx="461665" cy="204100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en-US" altLang="ja-JP">
                <a:latin typeface="+mn-ea"/>
              </a:rPr>
              <a:t>Viscosity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(</a:t>
            </a:r>
            <a:r>
              <a:rPr kumimoji="1" lang="en-US" altLang="ja-JP" err="1">
                <a:latin typeface="+mn-ea"/>
              </a:rPr>
              <a:t>mPa·s</a:t>
            </a:r>
            <a:r>
              <a:rPr kumimoji="1" lang="en-US" altLang="ja-JP">
                <a:latin typeface="+mn-ea"/>
              </a:rPr>
              <a:t>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88E3DA-2516-46F3-A04C-8A59258FE0E5}"/>
              </a:ext>
            </a:extLst>
          </p:cNvPr>
          <p:cNvSpPr txBox="1"/>
          <p:nvPr/>
        </p:nvSpPr>
        <p:spPr>
          <a:xfrm>
            <a:off x="2556375" y="4562354"/>
            <a:ext cx="1974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800" b="0"/>
              <a:t>Share</a:t>
            </a:r>
            <a:r>
              <a:rPr lang="en-US" altLang="ja-JP" sz="1800" b="0" baseline="0"/>
              <a:t> rate</a:t>
            </a:r>
            <a:r>
              <a:rPr lang="en-US" altLang="ja-JP" baseline="0"/>
              <a:t> (</a:t>
            </a:r>
            <a:r>
              <a:rPr lang="en-US" altLang="ja-JP">
                <a:latin typeface="+mn-ea"/>
              </a:rPr>
              <a:t>1/s)</a:t>
            </a:r>
            <a:endParaRPr kumimoji="1" lang="ja-JP" altLang="en-US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80C5BC-05F6-41D8-8456-41985E644CCB}"/>
              </a:ext>
            </a:extLst>
          </p:cNvPr>
          <p:cNvSpPr txBox="1"/>
          <p:nvPr/>
        </p:nvSpPr>
        <p:spPr>
          <a:xfrm>
            <a:off x="1031218" y="5208268"/>
            <a:ext cx="10348295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3399"/>
                </a:solidFill>
                <a:latin typeface="+mn-ea"/>
              </a:rPr>
              <a:t>The addition of lactose increased static and kinetic friction. </a:t>
            </a:r>
          </a:p>
          <a:p>
            <a:r>
              <a:rPr lang="en-US" altLang="ja-JP" sz="2400" dirty="0">
                <a:solidFill>
                  <a:srgbClr val="FF3399"/>
                </a:solidFill>
                <a:latin typeface="+mn-ea"/>
              </a:rPr>
              <a:t>On the other hand, the addition of whey, which contained the same amount of lactose, decreased static and kinetic friction.</a:t>
            </a:r>
          </a:p>
        </p:txBody>
      </p:sp>
      <p:graphicFrame>
        <p:nvGraphicFramePr>
          <p:cNvPr id="9" name="グラフ 8">
            <a:extLst>
              <a:ext uri="{FF2B5EF4-FFF2-40B4-BE49-F238E27FC236}">
                <a16:creationId xmlns:a16="http://schemas.microsoft.com/office/drawing/2014/main" id="{BC918976-0972-4D6E-8754-AACB67061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3177539"/>
              </p:ext>
            </p:extLst>
          </p:nvPr>
        </p:nvGraphicFramePr>
        <p:xfrm>
          <a:off x="1467115" y="895062"/>
          <a:ext cx="4178299" cy="3952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74AD2506-4BF9-14D9-9C6D-912E68A85F59}"/>
              </a:ext>
            </a:extLst>
          </p:cNvPr>
          <p:cNvSpPr txBox="1">
            <a:spLocks/>
          </p:cNvSpPr>
          <p:nvPr/>
        </p:nvSpPr>
        <p:spPr>
          <a:xfrm>
            <a:off x="0" y="-3372"/>
            <a:ext cx="11201400" cy="64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E9A002"/>
                </a:solidFill>
              </a:rPr>
              <a:t> Trial 3 Result : Rheometer and Tribometer</a:t>
            </a:r>
          </a:p>
        </p:txBody>
      </p:sp>
    </p:spTree>
    <p:extLst>
      <p:ext uri="{BB962C8B-B14F-4D97-AF65-F5344CB8AC3E}">
        <p14:creationId xmlns:p14="http://schemas.microsoft.com/office/powerpoint/2010/main" val="3524830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3AC954-CD43-4D51-9949-55FFB767E692}"/>
              </a:ext>
            </a:extLst>
          </p:cNvPr>
          <p:cNvSpPr txBox="1">
            <a:spLocks/>
          </p:cNvSpPr>
          <p:nvPr/>
        </p:nvSpPr>
        <p:spPr>
          <a:xfrm>
            <a:off x="495300" y="457200"/>
            <a:ext cx="11201400" cy="640080"/>
          </a:xfrm>
          <a:prstGeom prst="rect">
            <a:avLst/>
          </a:prstGeom>
          <a:solidFill>
            <a:srgbClr val="E9A002">
              <a:alpha val="83000"/>
            </a:srgbClr>
          </a:solidFill>
        </p:spPr>
        <p:txBody>
          <a:bodyPr vert="horz" wrap="square" lIns="18288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E1F73C-1A52-44BF-A7E2-F81480F97708}"/>
              </a:ext>
            </a:extLst>
          </p:cNvPr>
          <p:cNvSpPr txBox="1">
            <a:spLocks/>
          </p:cNvSpPr>
          <p:nvPr/>
        </p:nvSpPr>
        <p:spPr>
          <a:xfrm>
            <a:off x="495300" y="1485899"/>
            <a:ext cx="7526910" cy="476402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Introduction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and Methods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 color and BU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Filtration</a:t>
            </a:r>
          </a:p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-Ingredients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Dose tribology change due to staling?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041A101D-B4F7-4369-BEB4-AED88CD400F5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05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CFF881-4D9F-4271-BE9A-6B3EBF76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13" y="1010582"/>
            <a:ext cx="11201400" cy="476402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Sensory evaluation</a:t>
            </a:r>
          </a:p>
          <a:p>
            <a:pPr marL="0" indent="0">
              <a:buNone/>
            </a:pPr>
            <a:r>
              <a:rPr kumimoji="1" lang="en-US" altLang="ja-JP" dirty="0"/>
              <a:t>Can panelists determine smoothness?</a:t>
            </a:r>
          </a:p>
          <a:p>
            <a:endParaRPr kumimoji="1" lang="ja-JP" altLang="en-US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D7797BE9-D4F6-4A92-A8C3-6747708CD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612586"/>
              </p:ext>
            </p:extLst>
          </p:nvPr>
        </p:nvGraphicFramePr>
        <p:xfrm>
          <a:off x="4090761" y="2664168"/>
          <a:ext cx="4555637" cy="3125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7E6FE-CD39-4F5B-98D1-69B97548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30</a:t>
            </a:fld>
            <a:endParaRPr 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3215C-2F7F-4D44-ABD1-65D0FDF32743}"/>
              </a:ext>
            </a:extLst>
          </p:cNvPr>
          <p:cNvSpPr txBox="1"/>
          <p:nvPr/>
        </p:nvSpPr>
        <p:spPr>
          <a:xfrm>
            <a:off x="2572719" y="3237959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545759"/>
                </a:solidFill>
              </a:rPr>
              <a:t>Smoothness</a:t>
            </a:r>
            <a:endParaRPr kumimoji="1" lang="ja-JP" altLang="en-US">
              <a:solidFill>
                <a:srgbClr val="545759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05A5D9-EEBF-48B2-B3C6-99975DDCA1EC}"/>
              </a:ext>
            </a:extLst>
          </p:cNvPr>
          <p:cNvSpPr txBox="1"/>
          <p:nvPr/>
        </p:nvSpPr>
        <p:spPr>
          <a:xfrm>
            <a:off x="2600795" y="4639742"/>
            <a:ext cx="16065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>
                <a:solidFill>
                  <a:srgbClr val="545759"/>
                </a:solidFill>
              </a:rPr>
              <a:t>Not</a:t>
            </a:r>
          </a:p>
          <a:p>
            <a:r>
              <a:rPr kumimoji="1" lang="en-US" altLang="ja-JP">
                <a:solidFill>
                  <a:srgbClr val="545759"/>
                </a:solidFill>
              </a:rPr>
              <a:t>Smoothness</a:t>
            </a:r>
            <a:endParaRPr kumimoji="1" lang="ja-JP" altLang="en-US">
              <a:solidFill>
                <a:srgbClr val="545759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8923FE11-5C9E-3538-94C5-2F2E6FC21735}"/>
              </a:ext>
            </a:extLst>
          </p:cNvPr>
          <p:cNvGrpSpPr/>
          <p:nvPr/>
        </p:nvGrpSpPr>
        <p:grpSpPr>
          <a:xfrm>
            <a:off x="5169209" y="3279964"/>
            <a:ext cx="2771097" cy="154305"/>
            <a:chOff x="6538916" y="2874641"/>
            <a:chExt cx="1504951" cy="154308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887A15BD-EB74-CFDB-FB6D-A1757AAE5869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84167"/>
              <a:ext cx="15049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25AE3362-A79D-E1D9-D7E6-E36C905357D2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9F7E8124-D4DF-30E5-F3B4-875FC4B6484E}"/>
                </a:ext>
              </a:extLst>
            </p:cNvPr>
            <p:cNvCxnSpPr>
              <a:cxnSpLocks/>
            </p:cNvCxnSpPr>
            <p:nvPr/>
          </p:nvCxnSpPr>
          <p:spPr>
            <a:xfrm>
              <a:off x="8043867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A792C4C9-F016-A36D-E203-CCD5B9D0E8E1}"/>
              </a:ext>
            </a:extLst>
          </p:cNvPr>
          <p:cNvGrpSpPr/>
          <p:nvPr/>
        </p:nvGrpSpPr>
        <p:grpSpPr>
          <a:xfrm>
            <a:off x="6554758" y="3494192"/>
            <a:ext cx="1394376" cy="154305"/>
            <a:chOff x="6538916" y="2874641"/>
            <a:chExt cx="1504951" cy="154308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63CCBA2-A973-683F-60FE-32496839A964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84167"/>
              <a:ext cx="14954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28E3557-054E-E996-7A56-F14EDFED043F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E4FE0BFC-A300-FBCF-A5AF-3ADCA3034121}"/>
                </a:ext>
              </a:extLst>
            </p:cNvPr>
            <p:cNvCxnSpPr>
              <a:cxnSpLocks/>
            </p:cNvCxnSpPr>
            <p:nvPr/>
          </p:nvCxnSpPr>
          <p:spPr>
            <a:xfrm>
              <a:off x="8043867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F165041-9B29-B717-D66B-5349928B4D84}"/>
              </a:ext>
            </a:extLst>
          </p:cNvPr>
          <p:cNvSpPr txBox="1"/>
          <p:nvPr/>
        </p:nvSpPr>
        <p:spPr>
          <a:xfrm>
            <a:off x="6300201" y="3040626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**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7B17713-24F9-CB25-DD93-E53423352BEA}"/>
              </a:ext>
            </a:extLst>
          </p:cNvPr>
          <p:cNvSpPr txBox="1"/>
          <p:nvPr/>
        </p:nvSpPr>
        <p:spPr>
          <a:xfrm>
            <a:off x="7085875" y="3270828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*</a:t>
            </a:r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A6E34D5-8D09-5F87-9E67-7F11D89D3D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4477" y="724913"/>
            <a:ext cx="2767550" cy="515564"/>
          </a:xfrm>
          <a:prstGeom prst="rect">
            <a:avLst/>
          </a:prstGeom>
        </p:spPr>
      </p:pic>
      <p:sp>
        <p:nvSpPr>
          <p:cNvPr id="22" name="吹き出し: 角を丸めた四角形 21">
            <a:extLst>
              <a:ext uri="{FF2B5EF4-FFF2-40B4-BE49-F238E27FC236}">
                <a16:creationId xmlns:a16="http://schemas.microsoft.com/office/drawing/2014/main" id="{0EF53C95-D4F3-3CCC-7261-F3EA808BDDFF}"/>
              </a:ext>
            </a:extLst>
          </p:cNvPr>
          <p:cNvSpPr/>
          <p:nvPr/>
        </p:nvSpPr>
        <p:spPr>
          <a:xfrm>
            <a:off x="6779819" y="21539"/>
            <a:ext cx="5251358" cy="2574178"/>
          </a:xfrm>
          <a:prstGeom prst="wedgeRoundRectCallout">
            <a:avLst>
              <a:gd name="adj1" fmla="val -57516"/>
              <a:gd name="adj2" fmla="val 8941"/>
              <a:gd name="adj3" fmla="val 16667"/>
            </a:avLst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18A2162-947D-AC1B-0101-A174FBFFD272}"/>
              </a:ext>
            </a:extLst>
          </p:cNvPr>
          <p:cNvSpPr txBox="1"/>
          <p:nvPr/>
        </p:nvSpPr>
        <p:spPr>
          <a:xfrm>
            <a:off x="9927654" y="300991"/>
            <a:ext cx="1514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545759"/>
                </a:solidFill>
              </a:rPr>
              <a:t>Smoothness</a:t>
            </a:r>
            <a:endParaRPr kumimoji="1" lang="ja-JP" altLang="en-US" sz="1600" dirty="0">
              <a:solidFill>
                <a:srgbClr val="545759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F30CBB82-828A-94AA-1235-988E52351B1B}"/>
              </a:ext>
            </a:extLst>
          </p:cNvPr>
          <p:cNvSpPr txBox="1"/>
          <p:nvPr/>
        </p:nvSpPr>
        <p:spPr>
          <a:xfrm>
            <a:off x="7386175" y="18194"/>
            <a:ext cx="1764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solidFill>
                  <a:srgbClr val="545759"/>
                </a:solidFill>
              </a:rPr>
              <a:t>Not</a:t>
            </a:r>
          </a:p>
          <a:p>
            <a:r>
              <a:rPr kumimoji="1" lang="en-US" altLang="ja-JP" sz="1600" dirty="0">
                <a:solidFill>
                  <a:srgbClr val="545759"/>
                </a:solidFill>
              </a:rPr>
              <a:t>Smoothness</a:t>
            </a:r>
            <a:endParaRPr kumimoji="1" lang="ja-JP" altLang="en-US" sz="1600" dirty="0">
              <a:solidFill>
                <a:srgbClr val="545759"/>
              </a:solidFill>
            </a:endParaRPr>
          </a:p>
        </p:txBody>
      </p:sp>
      <p:pic>
        <p:nvPicPr>
          <p:cNvPr id="25" name="Picture 2" descr="2023年】鼻栓のおすすめ人気ランキング10選 | mybest">
            <a:extLst>
              <a:ext uri="{FF2B5EF4-FFF2-40B4-BE49-F238E27FC236}">
                <a16:creationId xmlns:a16="http://schemas.microsoft.com/office/drawing/2014/main" id="{310935A8-D2F6-FB77-F6C3-5999A9596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540" y="1411684"/>
            <a:ext cx="1373696" cy="91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0E42827-A941-37BE-5918-F7D9318902FE}"/>
              </a:ext>
            </a:extLst>
          </p:cNvPr>
          <p:cNvSpPr txBox="1"/>
          <p:nvPr/>
        </p:nvSpPr>
        <p:spPr>
          <a:xfrm>
            <a:off x="9733439" y="1659557"/>
            <a:ext cx="1845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Nose plugged.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E05A8B9-302A-224F-4B5B-14C3BA04AED1}"/>
              </a:ext>
            </a:extLst>
          </p:cNvPr>
          <p:cNvSpPr txBox="1"/>
          <p:nvPr/>
        </p:nvSpPr>
        <p:spPr>
          <a:xfrm>
            <a:off x="8973888" y="4339556"/>
            <a:ext cx="1338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N=10</a:t>
            </a:r>
          </a:p>
          <a:p>
            <a:r>
              <a:rPr kumimoji="1" lang="ja-JP" altLang="en-US" dirty="0"/>
              <a:t>*</a:t>
            </a:r>
            <a:r>
              <a:rPr kumimoji="1" lang="en-US" altLang="ja-JP" i="1" dirty="0"/>
              <a:t>p</a:t>
            </a:r>
            <a:r>
              <a:rPr kumimoji="1" lang="en-US" altLang="ja-JP" dirty="0"/>
              <a:t>&lt;0.05</a:t>
            </a:r>
          </a:p>
          <a:p>
            <a:r>
              <a:rPr kumimoji="1" lang="ja-JP" altLang="en-US" dirty="0"/>
              <a:t>**</a:t>
            </a:r>
            <a:r>
              <a:rPr kumimoji="1" lang="en-US" altLang="ja-JP" i="1" dirty="0"/>
              <a:t>p</a:t>
            </a:r>
            <a:r>
              <a:rPr kumimoji="1" lang="en-US" altLang="ja-JP" dirty="0"/>
              <a:t>&lt;0.01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1F306304-0B58-E2F6-03BA-0522C7E6F900}"/>
              </a:ext>
            </a:extLst>
          </p:cNvPr>
          <p:cNvSpPr txBox="1"/>
          <p:nvPr/>
        </p:nvSpPr>
        <p:spPr>
          <a:xfrm>
            <a:off x="766613" y="5829714"/>
            <a:ext cx="1085696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3399"/>
                </a:solidFill>
              </a:rPr>
              <a:t>The results of tribological analysis correlated with those of sensory evaluation when comparing beer with lactose and with whey.</a:t>
            </a:r>
            <a:endParaRPr kumimoji="1" lang="ja-JP" altLang="en-US" sz="2400" dirty="0">
              <a:solidFill>
                <a:srgbClr val="FF3399"/>
              </a:solidFill>
            </a:endParaRPr>
          </a:p>
        </p:txBody>
      </p:sp>
      <p:sp>
        <p:nvSpPr>
          <p:cNvPr id="34" name="タイトル 24">
            <a:extLst>
              <a:ext uri="{FF2B5EF4-FFF2-40B4-BE49-F238E27FC236}">
                <a16:creationId xmlns:a16="http://schemas.microsoft.com/office/drawing/2014/main" id="{8EB410A4-3477-78CB-9A80-A6DAAFD65D8D}"/>
              </a:ext>
            </a:extLst>
          </p:cNvPr>
          <p:cNvSpPr txBox="1">
            <a:spLocks/>
          </p:cNvSpPr>
          <p:nvPr/>
        </p:nvSpPr>
        <p:spPr>
          <a:xfrm>
            <a:off x="0" y="-4879"/>
            <a:ext cx="11201400" cy="9881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E9A002"/>
                </a:solidFill>
              </a:rPr>
              <a:t> Trial3 </a:t>
            </a:r>
            <a:r>
              <a:rPr kumimoji="1" lang="en-US" altLang="ja-JP" dirty="0">
                <a:solidFill>
                  <a:srgbClr val="E9A002"/>
                </a:solidFill>
              </a:rPr>
              <a:t>Sensory evaluation </a:t>
            </a:r>
            <a:endParaRPr lang="ja-JP" altLang="en-US" dirty="0">
              <a:solidFill>
                <a:srgbClr val="E9A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409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A864FE2-E4D9-440C-A178-1FF306E6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Result</a:t>
            </a:r>
            <a:r>
              <a:rPr lang="ja-JP" altLang="en-US" dirty="0">
                <a:solidFill>
                  <a:srgbClr val="E9A002"/>
                </a:solidFill>
              </a:rPr>
              <a:t>：</a:t>
            </a:r>
            <a:r>
              <a:rPr lang="en-US" altLang="ja-JP" dirty="0">
                <a:solidFill>
                  <a:srgbClr val="E9A002"/>
                </a:solidFill>
              </a:rPr>
              <a:t>Can detect differences?</a:t>
            </a:r>
            <a:endParaRPr lang="ja-JP" altLang="en-US" dirty="0">
              <a:solidFill>
                <a:srgbClr val="E9A002"/>
              </a:solidFill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E063693D-4824-40BE-86D0-96EE3332F7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812697"/>
              </p:ext>
            </p:extLst>
          </p:nvPr>
        </p:nvGraphicFramePr>
        <p:xfrm>
          <a:off x="1491599" y="1213366"/>
          <a:ext cx="10267633" cy="4145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29268">
                  <a:extLst>
                    <a:ext uri="{9D8B030D-6E8A-4147-A177-3AD203B41FA5}">
                      <a16:colId xmlns:a16="http://schemas.microsoft.com/office/drawing/2014/main" val="1953406060"/>
                    </a:ext>
                  </a:extLst>
                </a:gridCol>
                <a:gridCol w="2884805">
                  <a:extLst>
                    <a:ext uri="{9D8B030D-6E8A-4147-A177-3AD203B41FA5}">
                      <a16:colId xmlns:a16="http://schemas.microsoft.com/office/drawing/2014/main" val="2555872470"/>
                    </a:ext>
                  </a:extLst>
                </a:gridCol>
                <a:gridCol w="2165668">
                  <a:extLst>
                    <a:ext uri="{9D8B030D-6E8A-4147-A177-3AD203B41FA5}">
                      <a16:colId xmlns:a16="http://schemas.microsoft.com/office/drawing/2014/main" val="2389874184"/>
                    </a:ext>
                  </a:extLst>
                </a:gridCol>
                <a:gridCol w="2187892">
                  <a:extLst>
                    <a:ext uri="{9D8B030D-6E8A-4147-A177-3AD203B41FA5}">
                      <a16:colId xmlns:a16="http://schemas.microsoft.com/office/drawing/2014/main" val="5817397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Parameter</a:t>
                      </a:r>
                      <a:endParaRPr kumimoji="1" lang="ja-JP" altLang="en-US" sz="28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lt"/>
                        </a:rPr>
                        <a:t>Rheology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800" dirty="0">
                          <a:latin typeface="+mn-lt"/>
                        </a:rPr>
                        <a:t>Tribology</a:t>
                      </a:r>
                      <a:endParaRPr kumimoji="1" lang="ja-JP" altLang="en-US" sz="2800" dirty="0">
                        <a:latin typeface="+mn-lt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8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Alcohol content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5, 7, 9 %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8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BU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16, 51 unit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/>
                        <a:t>Color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 125 °EBC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 type</a:t>
                      </a:r>
                      <a:endParaRPr lang="ja-JP" altLang="ja-JP" sz="2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Barley, Wheat</a:t>
                      </a:r>
                      <a:endParaRPr lang="ja-JP" altLang="ja-JP" sz="2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tx1"/>
                          </a:solidFill>
                        </a:rPr>
                        <a:t>Lactose, Whey</a:t>
                      </a:r>
                      <a:endParaRPr kumimoji="1" lang="ja-JP" altLang="en-US" sz="28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2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2800" dirty="0"/>
                        <a:t>taling</a:t>
                      </a: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8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86249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806DF72-9BC5-4117-877A-37ACEDF2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124C225-8A93-8C92-B997-FE0DFF3B8E21}"/>
              </a:ext>
            </a:extLst>
          </p:cNvPr>
          <p:cNvSpPr/>
          <p:nvPr/>
        </p:nvSpPr>
        <p:spPr>
          <a:xfrm>
            <a:off x="161922" y="4826049"/>
            <a:ext cx="11715756" cy="563438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左中かっこ 10">
            <a:extLst>
              <a:ext uri="{FF2B5EF4-FFF2-40B4-BE49-F238E27FC236}">
                <a16:creationId xmlns:a16="http://schemas.microsoft.com/office/drawing/2014/main" id="{164BA6AE-C430-BEDA-093A-771B06255DF7}"/>
              </a:ext>
            </a:extLst>
          </p:cNvPr>
          <p:cNvSpPr/>
          <p:nvPr/>
        </p:nvSpPr>
        <p:spPr>
          <a:xfrm>
            <a:off x="1313039" y="2285999"/>
            <a:ext cx="140460" cy="948813"/>
          </a:xfrm>
          <a:prstGeom prst="leftBrac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C124FC42-229E-0551-1A5B-9F366FC96BBF}"/>
              </a:ext>
            </a:extLst>
          </p:cNvPr>
          <p:cNvSpPr txBox="1"/>
          <p:nvPr/>
        </p:nvSpPr>
        <p:spPr>
          <a:xfrm>
            <a:off x="163036" y="2529350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1</a:t>
            </a:r>
            <a:endParaRPr kumimoji="1" lang="ja-JP" altLang="en-US" sz="2400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F3801FC-5CA7-0109-D5D9-2BE1E5EA81FB}"/>
              </a:ext>
            </a:extLst>
          </p:cNvPr>
          <p:cNvSpPr txBox="1"/>
          <p:nvPr/>
        </p:nvSpPr>
        <p:spPr>
          <a:xfrm>
            <a:off x="163036" y="3870261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2</a:t>
            </a:r>
            <a:endParaRPr kumimoji="1" lang="ja-JP" altLang="en-US" sz="2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FA2A4AA-9CB1-56FC-CFA2-2B8D67486713}"/>
              </a:ext>
            </a:extLst>
          </p:cNvPr>
          <p:cNvSpPr txBox="1"/>
          <p:nvPr/>
        </p:nvSpPr>
        <p:spPr>
          <a:xfrm>
            <a:off x="163036" y="4371254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3</a:t>
            </a:r>
            <a:endParaRPr kumimoji="1" lang="ja-JP" altLang="en-US" sz="24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23F362F-0367-AF56-CB9E-2645891C3145}"/>
              </a:ext>
            </a:extLst>
          </p:cNvPr>
          <p:cNvSpPr txBox="1"/>
          <p:nvPr/>
        </p:nvSpPr>
        <p:spPr>
          <a:xfrm>
            <a:off x="163036" y="4880117"/>
            <a:ext cx="113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Trial 4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2594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6">
            <a:extLst>
              <a:ext uri="{FF2B5EF4-FFF2-40B4-BE49-F238E27FC236}">
                <a16:creationId xmlns:a16="http://schemas.microsoft.com/office/drawing/2014/main" id="{5735BD1C-4F37-447E-954C-34E817EAB3A7}"/>
              </a:ext>
            </a:extLst>
          </p:cNvPr>
          <p:cNvSpPr/>
          <p:nvPr/>
        </p:nvSpPr>
        <p:spPr>
          <a:xfrm>
            <a:off x="368256" y="2749624"/>
            <a:ext cx="11455488" cy="220234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A61EE4-DEC0-4A20-841F-4992456B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566" y="1305456"/>
            <a:ext cx="10515600" cy="504484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Pilsner-type </a:t>
            </a:r>
            <a:r>
              <a:rPr lang="en-US" altLang="ja-JP" dirty="0"/>
              <a:t>beer</a:t>
            </a:r>
            <a:r>
              <a:rPr lang="ja-JP" altLang="en-US" dirty="0"/>
              <a:t>（</a:t>
            </a:r>
            <a:r>
              <a:rPr lang="en-US" altLang="ja-JP" dirty="0"/>
              <a:t>commercial</a:t>
            </a:r>
            <a:r>
              <a:rPr lang="ja-JP" altLang="en-US" dirty="0"/>
              <a:t>）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　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E31F4F0-1871-410E-BEC7-16EFF10C8F8D}"/>
              </a:ext>
            </a:extLst>
          </p:cNvPr>
          <p:cNvSpPr/>
          <p:nvPr/>
        </p:nvSpPr>
        <p:spPr>
          <a:xfrm>
            <a:off x="4296154" y="3247015"/>
            <a:ext cx="282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Storage</a:t>
            </a:r>
          </a:p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 3 months</a:t>
            </a:r>
          </a:p>
          <a:p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5, 20, 40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ea typeface="Meiryo UI" panose="020B0604030504040204" pitchFamily="50" charset="-128"/>
                <a:cs typeface="Calibri" panose="020F0502020204030204" pitchFamily="34" charset="0"/>
              </a:rPr>
              <a:t>°C</a:t>
            </a: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B112A4C5-DB8B-4338-AC70-2ED4E933F77D}"/>
              </a:ext>
            </a:extLst>
          </p:cNvPr>
          <p:cNvGrpSpPr>
            <a:grpSpLocks noChangeAspect="1"/>
          </p:cNvGrpSpPr>
          <p:nvPr/>
        </p:nvGrpSpPr>
        <p:grpSpPr>
          <a:xfrm>
            <a:off x="1826875" y="3111484"/>
            <a:ext cx="771178" cy="1143566"/>
            <a:chOff x="0" y="0"/>
            <a:chExt cx="806126" cy="1174979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8B118712-A0F3-4DC9-9004-E02F181B5B78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16" name="円柱 15">
                <a:extLst>
                  <a:ext uri="{FF2B5EF4-FFF2-40B4-BE49-F238E27FC236}">
                    <a16:creationId xmlns:a16="http://schemas.microsoft.com/office/drawing/2014/main" id="{98760C0B-41C0-4C04-9F8A-6DE6EEF6FCBB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/>
              </a:p>
            </p:txBody>
          </p:sp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1D498E86-C904-4D85-8B9E-ACF892EDC789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/>
              </a:p>
            </p:txBody>
          </p:sp>
          <p:sp>
            <p:nvSpPr>
              <p:cNvPr id="18" name="台形 17">
                <a:extLst>
                  <a:ext uri="{FF2B5EF4-FFF2-40B4-BE49-F238E27FC236}">
                    <a16:creationId xmlns:a16="http://schemas.microsoft.com/office/drawing/2014/main" id="{E6499606-7F49-4D96-B085-DEAD25EC290A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/>
              </a:p>
            </p:txBody>
          </p:sp>
          <p:sp>
            <p:nvSpPr>
              <p:cNvPr id="19" name="円柱 18">
                <a:extLst>
                  <a:ext uri="{FF2B5EF4-FFF2-40B4-BE49-F238E27FC236}">
                    <a16:creationId xmlns:a16="http://schemas.microsoft.com/office/drawing/2014/main" id="{9E40C87F-8CF2-4A65-B5F1-9AB580DDD4DD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/>
              </a:p>
            </p:txBody>
          </p:sp>
          <p:sp>
            <p:nvSpPr>
              <p:cNvPr id="20" name="台形 19">
                <a:extLst>
                  <a:ext uri="{FF2B5EF4-FFF2-40B4-BE49-F238E27FC236}">
                    <a16:creationId xmlns:a16="http://schemas.microsoft.com/office/drawing/2014/main" id="{9AF108AC-6B32-4CD3-A187-445858D466A8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 sz="1050"/>
              </a:p>
            </p:txBody>
          </p:sp>
        </p:grpSp>
        <p:sp>
          <p:nvSpPr>
            <p:cNvPr id="9" name="円柱 8">
              <a:extLst>
                <a:ext uri="{FF2B5EF4-FFF2-40B4-BE49-F238E27FC236}">
                  <a16:creationId xmlns:a16="http://schemas.microsoft.com/office/drawing/2014/main" id="{B953986B-B88E-4A33-ADE6-541B834BF19E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DF8FC3B3-9F2E-4B39-8C70-D63FCFCC6F72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/>
            </a:p>
          </p:txBody>
        </p:sp>
        <p:sp>
          <p:nvSpPr>
            <p:cNvPr id="11" name="台形 10">
              <a:extLst>
                <a:ext uri="{FF2B5EF4-FFF2-40B4-BE49-F238E27FC236}">
                  <a16:creationId xmlns:a16="http://schemas.microsoft.com/office/drawing/2014/main" id="{35082969-C2CB-4FD1-A89D-022BF7B8460A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/>
            </a:p>
          </p:txBody>
        </p:sp>
        <p:sp>
          <p:nvSpPr>
            <p:cNvPr id="12" name="円柱 11">
              <a:extLst>
                <a:ext uri="{FF2B5EF4-FFF2-40B4-BE49-F238E27FC236}">
                  <a16:creationId xmlns:a16="http://schemas.microsoft.com/office/drawing/2014/main" id="{84B73FC4-D7B0-4795-AFF2-36D72312881A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F5F3FDD6-7B9D-422D-94D5-3AE63440A9D9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050"/>
            </a:p>
          </p:txBody>
        </p:sp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DBAC1CCA-9641-4279-921B-48D15FFDCA0E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050"/>
            </a:p>
          </p:txBody>
        </p:sp>
        <p:sp>
          <p:nvSpPr>
            <p:cNvPr id="15" name="台形 14">
              <a:extLst>
                <a:ext uri="{FF2B5EF4-FFF2-40B4-BE49-F238E27FC236}">
                  <a16:creationId xmlns:a16="http://schemas.microsoft.com/office/drawing/2014/main" id="{1AF69D3C-6DC3-4EA7-801D-3ADA863C58B5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sz="1050"/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3F7B39E-928A-444E-B200-FF3AA63354D8}"/>
              </a:ext>
            </a:extLst>
          </p:cNvPr>
          <p:cNvSpPr txBox="1"/>
          <p:nvPr/>
        </p:nvSpPr>
        <p:spPr>
          <a:xfrm>
            <a:off x="787099" y="4299616"/>
            <a:ext cx="2823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>
                <a:solidFill>
                  <a:schemeClr val="tx1">
                    <a:lumMod val="65000"/>
                    <a:lumOff val="35000"/>
                  </a:schemeClr>
                </a:solidFill>
              </a:rPr>
              <a:t>Pilsner-type beer</a:t>
            </a:r>
            <a:endParaRPr kumimoji="1" lang="ja-JP" altLang="en-US" sz="2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右矢印 10">
            <a:extLst>
              <a:ext uri="{FF2B5EF4-FFF2-40B4-BE49-F238E27FC236}">
                <a16:creationId xmlns:a16="http://schemas.microsoft.com/office/drawing/2014/main" id="{6583E7C5-3770-4FB8-89B6-F9BBA55CD69C}"/>
              </a:ext>
            </a:extLst>
          </p:cNvPr>
          <p:cNvSpPr/>
          <p:nvPr/>
        </p:nvSpPr>
        <p:spPr>
          <a:xfrm>
            <a:off x="3680261" y="3682104"/>
            <a:ext cx="502275" cy="401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C1A338A4-38CE-4237-BAE7-22C0D4577BBA}"/>
              </a:ext>
            </a:extLst>
          </p:cNvPr>
          <p:cNvSpPr txBox="1"/>
          <p:nvPr/>
        </p:nvSpPr>
        <p:spPr>
          <a:xfrm>
            <a:off x="7422891" y="3043051"/>
            <a:ext cx="43091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Rheology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Tribology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Sensory evaluation test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sz="2400" dirty="0">
                <a:solidFill>
                  <a:srgbClr val="FF3399"/>
                </a:solidFill>
              </a:rPr>
              <a:t>Particle Measurement</a:t>
            </a:r>
          </a:p>
        </p:txBody>
      </p:sp>
      <p:sp>
        <p:nvSpPr>
          <p:cNvPr id="24" name="右矢印 77">
            <a:extLst>
              <a:ext uri="{FF2B5EF4-FFF2-40B4-BE49-F238E27FC236}">
                <a16:creationId xmlns:a16="http://schemas.microsoft.com/office/drawing/2014/main" id="{C1352FE2-9C9A-4E84-8505-CA5C49187D17}"/>
              </a:ext>
            </a:extLst>
          </p:cNvPr>
          <p:cNvSpPr/>
          <p:nvPr/>
        </p:nvSpPr>
        <p:spPr>
          <a:xfrm>
            <a:off x="6819347" y="3682104"/>
            <a:ext cx="502275" cy="40148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タイトル 24">
            <a:extLst>
              <a:ext uri="{FF2B5EF4-FFF2-40B4-BE49-F238E27FC236}">
                <a16:creationId xmlns:a16="http://schemas.microsoft.com/office/drawing/2014/main" id="{5AAFA916-1679-432F-ADAF-C9B50361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79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 Trial 4 Dose tribology change due to staling?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28" name="スライド番号プレースホルダー 3">
            <a:extLst>
              <a:ext uri="{FF2B5EF4-FFF2-40B4-BE49-F238E27FC236}">
                <a16:creationId xmlns:a16="http://schemas.microsoft.com/office/drawing/2014/main" id="{9E7A3211-670A-4B39-AA4D-D7A583D9A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789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5B37ED-EA2D-4D1E-B184-2EE309153B33}"/>
              </a:ext>
            </a:extLst>
          </p:cNvPr>
          <p:cNvSpPr/>
          <p:nvPr/>
        </p:nvSpPr>
        <p:spPr>
          <a:xfrm rot="16902982">
            <a:off x="6430321" y="2129085"/>
            <a:ext cx="2546361" cy="71946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6490C37-2E98-418D-A926-C402F7B4074D}"/>
              </a:ext>
            </a:extLst>
          </p:cNvPr>
          <p:cNvSpPr/>
          <p:nvPr/>
        </p:nvSpPr>
        <p:spPr>
          <a:xfrm rot="2592505">
            <a:off x="8790683" y="1742473"/>
            <a:ext cx="1382331" cy="760935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aphicFrame>
        <p:nvGraphicFramePr>
          <p:cNvPr id="17" name="グラフ 16">
            <a:extLst>
              <a:ext uri="{FF2B5EF4-FFF2-40B4-BE49-F238E27FC236}">
                <a16:creationId xmlns:a16="http://schemas.microsoft.com/office/drawing/2014/main" id="{64B2EC31-0B25-4F0E-8BF6-543D4C1778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8131467"/>
              </p:ext>
            </p:extLst>
          </p:nvPr>
        </p:nvGraphicFramePr>
        <p:xfrm>
          <a:off x="6292082" y="1002416"/>
          <a:ext cx="4708713" cy="3466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0F5210-575B-451F-805D-F460C1DD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1621B2E3-6B41-4FA6-AE9A-6E63A6856A1E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1181C3-B769-4656-8EF2-D034F952BC66}"/>
              </a:ext>
            </a:extLst>
          </p:cNvPr>
          <p:cNvSpPr txBox="1"/>
          <p:nvPr/>
        </p:nvSpPr>
        <p:spPr>
          <a:xfrm rot="10800000">
            <a:off x="5871291" y="1781084"/>
            <a:ext cx="461665" cy="17642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Friction Factor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μ</a:t>
            </a:r>
            <a:endParaRPr kumimoji="1" lang="ja-JP" altLang="en-US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76B59F-C9D8-4BB5-A6F4-0B3350BED492}"/>
              </a:ext>
            </a:extLst>
          </p:cNvPr>
          <p:cNvSpPr txBox="1"/>
          <p:nvPr/>
        </p:nvSpPr>
        <p:spPr>
          <a:xfrm>
            <a:off x="7704524" y="4493413"/>
            <a:ext cx="232634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>
                <a:latin typeface="+mn-ea"/>
              </a:rPr>
              <a:t>Sliding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Velocity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(m/s)</a:t>
            </a:r>
            <a:endParaRPr kumimoji="1" lang="ja-JP" altLang="en-US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43D7B0-8FF6-4385-A6A0-9130D88ABCBD}"/>
              </a:ext>
            </a:extLst>
          </p:cNvPr>
          <p:cNvSpPr txBox="1"/>
          <p:nvPr/>
        </p:nvSpPr>
        <p:spPr>
          <a:xfrm>
            <a:off x="9084384" y="1257017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CC9B00"/>
                </a:solidFill>
                <a:latin typeface="+mn-ea"/>
              </a:rPr>
              <a:t>stick slip</a:t>
            </a:r>
            <a:endParaRPr kumimoji="1" lang="ja-JP" altLang="en-US" sz="2400" b="1">
              <a:solidFill>
                <a:srgbClr val="CC9B00"/>
              </a:solidFill>
              <a:latin typeface="+mn-ea"/>
            </a:endParaRPr>
          </a:p>
        </p:txBody>
      </p:sp>
      <p:sp>
        <p:nvSpPr>
          <p:cNvPr id="24" name="スライド番号プレースホルダー 3">
            <a:extLst>
              <a:ext uri="{FF2B5EF4-FFF2-40B4-BE49-F238E27FC236}">
                <a16:creationId xmlns:a16="http://schemas.microsoft.com/office/drawing/2014/main" id="{22F5BC6E-B0EC-42D5-9C0C-0FEAD9B7BC5D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2" name="タイトル 24">
            <a:extLst>
              <a:ext uri="{FF2B5EF4-FFF2-40B4-BE49-F238E27FC236}">
                <a16:creationId xmlns:a16="http://schemas.microsoft.com/office/drawing/2014/main" id="{E0054191-3EA0-4488-9D57-8C845733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79"/>
            <a:ext cx="11201400" cy="646785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E9A002"/>
                </a:solidFill>
              </a:rPr>
              <a:t> Trial 4 Result : Rheometer and Tribometer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F62FA6-12E3-404B-A8E5-1D0B4E9DA8A0}"/>
              </a:ext>
            </a:extLst>
          </p:cNvPr>
          <p:cNvSpPr txBox="1"/>
          <p:nvPr/>
        </p:nvSpPr>
        <p:spPr>
          <a:xfrm>
            <a:off x="7098453" y="2430115"/>
            <a:ext cx="11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>
                <a:solidFill>
                  <a:srgbClr val="0070C0"/>
                </a:solidFill>
                <a:latin typeface="+mn-ea"/>
              </a:rPr>
              <a:t>static friction</a:t>
            </a:r>
            <a:endParaRPr kumimoji="1" lang="ja-JP" altLang="en-US" b="1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7B71820-31E9-4553-9957-89DF62492740}"/>
              </a:ext>
            </a:extLst>
          </p:cNvPr>
          <p:cNvSpPr/>
          <p:nvPr/>
        </p:nvSpPr>
        <p:spPr>
          <a:xfrm>
            <a:off x="8453316" y="3012410"/>
            <a:ext cx="1549388" cy="922036"/>
          </a:xfrm>
          <a:prstGeom prst="rightArrow">
            <a:avLst>
              <a:gd name="adj1" fmla="val 52962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>
                <a:solidFill>
                  <a:srgbClr val="B45210"/>
                </a:solidFill>
                <a:latin typeface="+mn-ea"/>
              </a:rPr>
              <a:t>kinetic friction</a:t>
            </a:r>
            <a:endParaRPr kumimoji="1" lang="ja-JP" altLang="en-US" b="1">
              <a:solidFill>
                <a:srgbClr val="B45210"/>
              </a:solidFill>
              <a:latin typeface="+mn-ea"/>
            </a:endParaRPr>
          </a:p>
        </p:txBody>
      </p:sp>
      <p:graphicFrame>
        <p:nvGraphicFramePr>
          <p:cNvPr id="23" name="グラフ 22">
            <a:extLst>
              <a:ext uri="{FF2B5EF4-FFF2-40B4-BE49-F238E27FC236}">
                <a16:creationId xmlns:a16="http://schemas.microsoft.com/office/drawing/2014/main" id="{F6999CD7-1617-456E-9371-FC2A69FC91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2476303"/>
              </p:ext>
            </p:extLst>
          </p:nvPr>
        </p:nvGraphicFramePr>
        <p:xfrm>
          <a:off x="1470136" y="1002416"/>
          <a:ext cx="3999892" cy="3767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11C7EF-5BF0-4871-A670-53E6C102BB96}"/>
              </a:ext>
            </a:extLst>
          </p:cNvPr>
          <p:cNvSpPr txBox="1"/>
          <p:nvPr/>
        </p:nvSpPr>
        <p:spPr>
          <a:xfrm rot="10800000">
            <a:off x="1170810" y="1463383"/>
            <a:ext cx="461665" cy="204100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en-US" altLang="ja-JP">
                <a:latin typeface="+mn-ea"/>
              </a:rPr>
              <a:t>Viscosity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(</a:t>
            </a:r>
            <a:r>
              <a:rPr kumimoji="1" lang="en-US" altLang="ja-JP" err="1">
                <a:latin typeface="+mn-ea"/>
              </a:rPr>
              <a:t>mPa·s</a:t>
            </a:r>
            <a:r>
              <a:rPr kumimoji="1" lang="en-US" altLang="ja-JP">
                <a:latin typeface="+mn-ea"/>
              </a:rPr>
              <a:t>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88E3DA-2516-46F3-A04C-8A59258FE0E5}"/>
              </a:ext>
            </a:extLst>
          </p:cNvPr>
          <p:cNvSpPr txBox="1"/>
          <p:nvPr/>
        </p:nvSpPr>
        <p:spPr>
          <a:xfrm>
            <a:off x="2556375" y="4469366"/>
            <a:ext cx="1974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800" b="0"/>
              <a:t>Share</a:t>
            </a:r>
            <a:r>
              <a:rPr lang="en-US" altLang="ja-JP" sz="1800" b="0" baseline="0"/>
              <a:t> rate</a:t>
            </a:r>
            <a:r>
              <a:rPr lang="en-US" altLang="ja-JP" baseline="0"/>
              <a:t> (</a:t>
            </a:r>
            <a:r>
              <a:rPr lang="en-US" altLang="ja-JP">
                <a:latin typeface="+mn-ea"/>
              </a:rPr>
              <a:t>1/s)</a:t>
            </a:r>
            <a:endParaRPr kumimoji="1" lang="ja-JP" altLang="en-US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80C5BC-05F6-41D8-8456-41985E644CCB}"/>
              </a:ext>
            </a:extLst>
          </p:cNvPr>
          <p:cNvSpPr txBox="1"/>
          <p:nvPr/>
        </p:nvSpPr>
        <p:spPr>
          <a:xfrm>
            <a:off x="445619" y="5376386"/>
            <a:ext cx="1143415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FF3399"/>
                </a:solidFill>
                <a:latin typeface="+mn-ea"/>
              </a:rPr>
              <a:t>As the storage temperature increased, both the static and kinetic friction decreased.</a:t>
            </a:r>
          </a:p>
        </p:txBody>
      </p:sp>
    </p:spTree>
    <p:extLst>
      <p:ext uri="{BB962C8B-B14F-4D97-AF65-F5344CB8AC3E}">
        <p14:creationId xmlns:p14="http://schemas.microsoft.com/office/powerpoint/2010/main" val="492495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3年】鼻栓のおすすめ人気ランキング10選 | mybest">
            <a:extLst>
              <a:ext uri="{FF2B5EF4-FFF2-40B4-BE49-F238E27FC236}">
                <a16:creationId xmlns:a16="http://schemas.microsoft.com/office/drawing/2014/main" id="{92C4E1A8-F31F-C819-8C14-1A6E5A0AA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474" y="1249806"/>
            <a:ext cx="1593225" cy="10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21DF50BD-2DE5-7162-B6CB-46589D6F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588" y="102891"/>
            <a:ext cx="3831153" cy="1128253"/>
          </a:xfrm>
          <a:prstGeom prst="rect">
            <a:avLst/>
          </a:prstGeom>
        </p:spPr>
      </p:pic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00B65668-CB57-81CC-77FF-8D84BCFB10C0}"/>
              </a:ext>
            </a:extLst>
          </p:cNvPr>
          <p:cNvSpPr/>
          <p:nvPr/>
        </p:nvSpPr>
        <p:spPr>
          <a:xfrm>
            <a:off x="6774424" y="79376"/>
            <a:ext cx="5069758" cy="2284489"/>
          </a:xfrm>
          <a:prstGeom prst="wedgeRoundRectCallout">
            <a:avLst>
              <a:gd name="adj1" fmla="val -56692"/>
              <a:gd name="adj2" fmla="val 19007"/>
              <a:gd name="adj3" fmla="val 16667"/>
            </a:avLst>
          </a:prstGeom>
          <a:solidFill>
            <a:schemeClr val="accent1">
              <a:lumMod val="20000"/>
              <a:lumOff val="80000"/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aphicFrame>
        <p:nvGraphicFramePr>
          <p:cNvPr id="12" name="グラフ 11">
            <a:extLst>
              <a:ext uri="{FF2B5EF4-FFF2-40B4-BE49-F238E27FC236}">
                <a16:creationId xmlns:a16="http://schemas.microsoft.com/office/drawing/2014/main" id="{BFCE43AD-5851-4631-B569-9909754D87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875320"/>
              </p:ext>
            </p:extLst>
          </p:nvPr>
        </p:nvGraphicFramePr>
        <p:xfrm>
          <a:off x="4212196" y="2451525"/>
          <a:ext cx="4793580" cy="3093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CFF881-4D9F-4271-BE9A-6B3EBF765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983229"/>
            <a:ext cx="11201400" cy="476402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b="1" dirty="0"/>
              <a:t>Sensory evaluation test</a:t>
            </a:r>
          </a:p>
          <a:p>
            <a:pPr marL="0" indent="0">
              <a:buNone/>
            </a:pPr>
            <a:r>
              <a:rPr kumimoji="1" lang="en-US" altLang="ja-JP" dirty="0"/>
              <a:t>Can panelists determine velvetiness?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D7E6FE-CD39-4F5B-98D1-69B97548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34</a:t>
            </a:fld>
            <a:endParaRPr 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20D3215C-2F7F-4D44-ABD1-65D0FDF32743}"/>
              </a:ext>
            </a:extLst>
          </p:cNvPr>
          <p:cNvSpPr txBox="1"/>
          <p:nvPr/>
        </p:nvSpPr>
        <p:spPr>
          <a:xfrm>
            <a:off x="2591749" y="3004836"/>
            <a:ext cx="1484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Velvetiness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205A5D9-EEBF-48B2-B3C6-99975DDCA1EC}"/>
              </a:ext>
            </a:extLst>
          </p:cNvPr>
          <p:cNvSpPr txBox="1"/>
          <p:nvPr/>
        </p:nvSpPr>
        <p:spPr>
          <a:xfrm>
            <a:off x="2619825" y="4706616"/>
            <a:ext cx="14725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545759"/>
                </a:solidFill>
              </a:rPr>
              <a:t>Not</a:t>
            </a:r>
          </a:p>
          <a:p>
            <a:r>
              <a:rPr kumimoji="1" lang="en-US" altLang="ja-JP" dirty="0">
                <a:solidFill>
                  <a:srgbClr val="545759"/>
                </a:solidFill>
              </a:rPr>
              <a:t>velvetiness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0D16763-522D-4891-AA4C-B49262FB6C25}"/>
              </a:ext>
            </a:extLst>
          </p:cNvPr>
          <p:cNvSpPr txBox="1"/>
          <p:nvPr/>
        </p:nvSpPr>
        <p:spPr>
          <a:xfrm>
            <a:off x="137911" y="5902331"/>
            <a:ext cx="1196078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3399"/>
                </a:solidFill>
              </a:rPr>
              <a:t>Tribology analysis results and sensory evaluation results were correlated for the stored beer.</a:t>
            </a:r>
            <a:endParaRPr kumimoji="1" lang="ja-JP" altLang="en-US" sz="2400" dirty="0">
              <a:solidFill>
                <a:srgbClr val="FF3399"/>
              </a:solidFill>
            </a:endParaRPr>
          </a:p>
        </p:txBody>
      </p:sp>
      <p:sp>
        <p:nvSpPr>
          <p:cNvPr id="16" name="タイトル 24">
            <a:extLst>
              <a:ext uri="{FF2B5EF4-FFF2-40B4-BE49-F238E27FC236}">
                <a16:creationId xmlns:a16="http://schemas.microsoft.com/office/drawing/2014/main" id="{7D4F2513-8822-480F-BC55-D80B9653B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79"/>
            <a:ext cx="11201400" cy="988108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E9A002"/>
                </a:solidFill>
              </a:rPr>
              <a:t> Trial 4 </a:t>
            </a:r>
            <a:r>
              <a:rPr kumimoji="1" lang="en-US" altLang="ja-JP" b="1" dirty="0">
                <a:solidFill>
                  <a:srgbClr val="E9A002"/>
                </a:solidFill>
              </a:rPr>
              <a:t>Sensory evaluation </a:t>
            </a:r>
            <a:endParaRPr lang="ja-JP" altLang="en-US" dirty="0">
              <a:solidFill>
                <a:srgbClr val="E9A002"/>
              </a:solidFill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2881BBF-114E-486B-AE77-181B158EAF46}"/>
              </a:ext>
            </a:extLst>
          </p:cNvPr>
          <p:cNvGrpSpPr/>
          <p:nvPr/>
        </p:nvGrpSpPr>
        <p:grpSpPr>
          <a:xfrm>
            <a:off x="5409603" y="3655052"/>
            <a:ext cx="1394376" cy="154305"/>
            <a:chOff x="6538916" y="2874641"/>
            <a:chExt cx="1504951" cy="154308"/>
          </a:xfrm>
        </p:grpSpPr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11F46750-97CE-4D82-8FD1-752F670A2CEA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84167"/>
              <a:ext cx="14954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0A383902-7F48-4614-A2CE-A82F36BB7AF2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id="{9A93F0EA-1A25-4972-BA2E-35B72554DC21}"/>
                </a:ext>
              </a:extLst>
            </p:cNvPr>
            <p:cNvCxnSpPr>
              <a:cxnSpLocks/>
            </p:cNvCxnSpPr>
            <p:nvPr/>
          </p:nvCxnSpPr>
          <p:spPr>
            <a:xfrm>
              <a:off x="8043867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039B5410-D74D-4CD7-9C8A-0C3F46FEE9BB}"/>
              </a:ext>
            </a:extLst>
          </p:cNvPr>
          <p:cNvGrpSpPr/>
          <p:nvPr/>
        </p:nvGrpSpPr>
        <p:grpSpPr>
          <a:xfrm>
            <a:off x="5409602" y="3208385"/>
            <a:ext cx="2771097" cy="154305"/>
            <a:chOff x="6538916" y="2874641"/>
            <a:chExt cx="1504951" cy="154308"/>
          </a:xfrm>
        </p:grpSpPr>
        <p:cxnSp>
          <p:nvCxnSpPr>
            <p:cNvPr id="36" name="直線コネクタ 35">
              <a:extLst>
                <a:ext uri="{FF2B5EF4-FFF2-40B4-BE49-F238E27FC236}">
                  <a16:creationId xmlns:a16="http://schemas.microsoft.com/office/drawing/2014/main" id="{9B674702-9BDB-4BFC-8446-D9BF988D0AA3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84167"/>
              <a:ext cx="150495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>
              <a:extLst>
                <a:ext uri="{FF2B5EF4-FFF2-40B4-BE49-F238E27FC236}">
                  <a16:creationId xmlns:a16="http://schemas.microsoft.com/office/drawing/2014/main" id="{265CB127-A228-46B9-8596-1AF93FBDF2F8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コネクタ 37">
              <a:extLst>
                <a:ext uri="{FF2B5EF4-FFF2-40B4-BE49-F238E27FC236}">
                  <a16:creationId xmlns:a16="http://schemas.microsoft.com/office/drawing/2014/main" id="{60956AC1-8257-4771-96CC-F61A9F844092}"/>
                </a:ext>
              </a:extLst>
            </p:cNvPr>
            <p:cNvCxnSpPr>
              <a:cxnSpLocks/>
            </p:cNvCxnSpPr>
            <p:nvPr/>
          </p:nvCxnSpPr>
          <p:spPr>
            <a:xfrm>
              <a:off x="8043867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グループ化 39">
            <a:extLst>
              <a:ext uri="{FF2B5EF4-FFF2-40B4-BE49-F238E27FC236}">
                <a16:creationId xmlns:a16="http://schemas.microsoft.com/office/drawing/2014/main" id="{D1BB1804-DA04-4C7B-AC2F-619C4CE3B740}"/>
              </a:ext>
            </a:extLst>
          </p:cNvPr>
          <p:cNvGrpSpPr/>
          <p:nvPr/>
        </p:nvGrpSpPr>
        <p:grpSpPr>
          <a:xfrm>
            <a:off x="6795151" y="3422613"/>
            <a:ext cx="1394376" cy="154305"/>
            <a:chOff x="6538916" y="2874641"/>
            <a:chExt cx="1504951" cy="154308"/>
          </a:xfrm>
        </p:grpSpPr>
        <p:cxnSp>
          <p:nvCxnSpPr>
            <p:cNvPr id="41" name="直線コネクタ 40">
              <a:extLst>
                <a:ext uri="{FF2B5EF4-FFF2-40B4-BE49-F238E27FC236}">
                  <a16:creationId xmlns:a16="http://schemas.microsoft.com/office/drawing/2014/main" id="{815E9F69-4BFE-4225-A0E6-DC65097158FD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84167"/>
              <a:ext cx="1495423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509AD8E4-16B9-433D-BC8E-432C975481E8}"/>
                </a:ext>
              </a:extLst>
            </p:cNvPr>
            <p:cNvCxnSpPr>
              <a:cxnSpLocks/>
            </p:cNvCxnSpPr>
            <p:nvPr/>
          </p:nvCxnSpPr>
          <p:spPr>
            <a:xfrm>
              <a:off x="6538916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コネクタ 42">
              <a:extLst>
                <a:ext uri="{FF2B5EF4-FFF2-40B4-BE49-F238E27FC236}">
                  <a16:creationId xmlns:a16="http://schemas.microsoft.com/office/drawing/2014/main" id="{77714A7D-21E3-4605-83BE-B0D2F6903A93}"/>
                </a:ext>
              </a:extLst>
            </p:cNvPr>
            <p:cNvCxnSpPr>
              <a:cxnSpLocks/>
            </p:cNvCxnSpPr>
            <p:nvPr/>
          </p:nvCxnSpPr>
          <p:spPr>
            <a:xfrm>
              <a:off x="8043867" y="2874641"/>
              <a:ext cx="0" cy="15430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589B0C85-ECA1-4C92-8183-9A45E1227440}"/>
              </a:ext>
            </a:extLst>
          </p:cNvPr>
          <p:cNvSpPr txBox="1"/>
          <p:nvPr/>
        </p:nvSpPr>
        <p:spPr>
          <a:xfrm>
            <a:off x="6481602" y="2969047"/>
            <a:ext cx="627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***</a:t>
            </a:r>
            <a:endParaRPr kumimoji="1" lang="ja-JP" altLang="en-US" dirty="0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35199D1-3286-42B8-8D21-D6D830E7265F}"/>
              </a:ext>
            </a:extLst>
          </p:cNvPr>
          <p:cNvSpPr txBox="1"/>
          <p:nvPr/>
        </p:nvSpPr>
        <p:spPr>
          <a:xfrm>
            <a:off x="7326268" y="3199249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*</a:t>
            </a:r>
            <a:endParaRPr kumimoji="1" lang="ja-JP" altLang="en-US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3FC55955-DD75-4E5F-A792-0C48981D1A5C}"/>
              </a:ext>
            </a:extLst>
          </p:cNvPr>
          <p:cNvSpPr txBox="1"/>
          <p:nvPr/>
        </p:nvSpPr>
        <p:spPr>
          <a:xfrm>
            <a:off x="5866982" y="3428278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**</a:t>
            </a:r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D829E432-B6C4-4ABE-B726-582A5E23C6BB}"/>
              </a:ext>
            </a:extLst>
          </p:cNvPr>
          <p:cNvSpPr txBox="1"/>
          <p:nvPr/>
        </p:nvSpPr>
        <p:spPr>
          <a:xfrm>
            <a:off x="8929215" y="4152363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N=10</a:t>
            </a:r>
          </a:p>
          <a:p>
            <a:r>
              <a:rPr kumimoji="1" lang="en-US" altLang="ja-JP" dirty="0"/>
              <a:t>*</a:t>
            </a:r>
            <a:r>
              <a:rPr kumimoji="1" lang="en-US" altLang="ja-JP" i="1" dirty="0"/>
              <a:t>p</a:t>
            </a:r>
            <a:r>
              <a:rPr kumimoji="1" lang="en-US" altLang="ja-JP" dirty="0"/>
              <a:t>&lt;0.05</a:t>
            </a:r>
          </a:p>
          <a:p>
            <a:r>
              <a:rPr kumimoji="1" lang="en-US" altLang="ja-JP" dirty="0"/>
              <a:t>**</a:t>
            </a:r>
            <a:r>
              <a:rPr kumimoji="1" lang="en-US" altLang="ja-JP" i="1" dirty="0"/>
              <a:t>p</a:t>
            </a:r>
            <a:r>
              <a:rPr kumimoji="1" lang="en-US" altLang="ja-JP" dirty="0"/>
              <a:t>&lt;0.01</a:t>
            </a:r>
          </a:p>
          <a:p>
            <a:r>
              <a:rPr kumimoji="1" lang="en-US" altLang="ja-JP" dirty="0"/>
              <a:t>***</a:t>
            </a:r>
            <a:r>
              <a:rPr kumimoji="1" lang="en-US" altLang="ja-JP" i="1" dirty="0"/>
              <a:t>p</a:t>
            </a:r>
            <a:r>
              <a:rPr kumimoji="1" lang="en-US" altLang="ja-JP" dirty="0"/>
              <a:t>&lt;0.001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426378B-EF6F-D724-2419-60800A2A1E48}"/>
              </a:ext>
            </a:extLst>
          </p:cNvPr>
          <p:cNvSpPr txBox="1"/>
          <p:nvPr/>
        </p:nvSpPr>
        <p:spPr>
          <a:xfrm>
            <a:off x="9325607" y="1566522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Nose plugged</a:t>
            </a:r>
            <a:endParaRPr kumimoji="1" lang="ja-JP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207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9113C2-6E6A-4006-8D2E-6123526E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F70EF5B-AC16-435E-BE61-F62D5483FAB2}"/>
              </a:ext>
            </a:extLst>
          </p:cNvPr>
          <p:cNvSpPr txBox="1"/>
          <p:nvPr/>
        </p:nvSpPr>
        <p:spPr>
          <a:xfrm>
            <a:off x="2923618" y="5545651"/>
            <a:ext cx="5963905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400" kern="100" dirty="0">
                <a:solidFill>
                  <a:srgbClr val="FF3399"/>
                </a:solidFill>
                <a:effectLst/>
                <a:latin typeface="Arial" panose="020B0604020202020204" pitchFamily="34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The particle size increased during storage.</a:t>
            </a:r>
            <a:endParaRPr lang="ja-JP" altLang="ja-JP" sz="2400" kern="100" dirty="0">
              <a:solidFill>
                <a:srgbClr val="FF3399"/>
              </a:solidFill>
              <a:effectLst/>
              <a:latin typeface="Arial" panose="020B0604020202020204" pitchFamily="34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6DA78DD-AA9A-4CD0-9A9F-13822EE6D951}"/>
              </a:ext>
            </a:extLst>
          </p:cNvPr>
          <p:cNvSpPr txBox="1"/>
          <p:nvPr/>
        </p:nvSpPr>
        <p:spPr>
          <a:xfrm>
            <a:off x="4435896" y="4662053"/>
            <a:ext cx="2454518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>
                <a:latin typeface="+mn-ea"/>
              </a:rPr>
              <a:t>Particle diameter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(nm)</a:t>
            </a:r>
            <a:endParaRPr kumimoji="1" lang="ja-JP" altLang="en-US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18ED408-432F-4D2D-8819-07892910AD2B}"/>
              </a:ext>
            </a:extLst>
          </p:cNvPr>
          <p:cNvSpPr txBox="1"/>
          <p:nvPr/>
        </p:nvSpPr>
        <p:spPr>
          <a:xfrm rot="10800000">
            <a:off x="1914758" y="1581057"/>
            <a:ext cx="461665" cy="242630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Relative frequency (%)</a:t>
            </a:r>
            <a:endParaRPr kumimoji="1" lang="ja-JP" altLang="en-US">
              <a:latin typeface="+mn-ea"/>
            </a:endParaRPr>
          </a:p>
        </p:txBody>
      </p:sp>
      <p:graphicFrame>
        <p:nvGraphicFramePr>
          <p:cNvPr id="13" name="グラフ 12">
            <a:extLst>
              <a:ext uri="{FF2B5EF4-FFF2-40B4-BE49-F238E27FC236}">
                <a16:creationId xmlns:a16="http://schemas.microsoft.com/office/drawing/2014/main" id="{0CA09EFC-3CD1-41F2-B689-2343DC043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5112508"/>
              </p:ext>
            </p:extLst>
          </p:nvPr>
        </p:nvGraphicFramePr>
        <p:xfrm>
          <a:off x="2311106" y="1277036"/>
          <a:ext cx="6829144" cy="3385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タイトル 24">
            <a:extLst>
              <a:ext uri="{FF2B5EF4-FFF2-40B4-BE49-F238E27FC236}">
                <a16:creationId xmlns:a16="http://schemas.microsoft.com/office/drawing/2014/main" id="{6D7393DD-F0AD-4B76-B6F0-962663CD44C6}"/>
              </a:ext>
            </a:extLst>
          </p:cNvPr>
          <p:cNvSpPr txBox="1">
            <a:spLocks/>
          </p:cNvSpPr>
          <p:nvPr/>
        </p:nvSpPr>
        <p:spPr>
          <a:xfrm>
            <a:off x="0" y="-4879"/>
            <a:ext cx="11201400" cy="104497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E9A002"/>
                </a:solidFill>
              </a:rPr>
              <a:t> Trial 4 Particle Measurement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07C0DF0-62D5-4BF4-A3E6-F8B21176E85B}"/>
              </a:ext>
            </a:extLst>
          </p:cNvPr>
          <p:cNvSpPr txBox="1"/>
          <p:nvPr/>
        </p:nvSpPr>
        <p:spPr>
          <a:xfrm>
            <a:off x="9087239" y="-4879"/>
            <a:ext cx="3104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Litesizer</a:t>
            </a:r>
            <a:r>
              <a:rPr kumimoji="1" lang="en-US" altLang="ja-JP" dirty="0"/>
              <a:t> 500, Anton </a:t>
            </a:r>
            <a:r>
              <a:rPr kumimoji="1" lang="en-US" altLang="ja-JP" dirty="0" err="1"/>
              <a:t>Paar</a:t>
            </a:r>
            <a:endParaRPr kumimoji="1" lang="en-US" altLang="ja-JP" dirty="0"/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F8E97097-AF47-4FD8-A15D-A790E1A89D76}"/>
              </a:ext>
            </a:extLst>
          </p:cNvPr>
          <p:cNvSpPr/>
          <p:nvPr/>
        </p:nvSpPr>
        <p:spPr>
          <a:xfrm rot="18578524">
            <a:off x="6473523" y="2302836"/>
            <a:ext cx="1408857" cy="4093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E9A22E-DC9E-003E-93F8-F260F1ED1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893" y="364572"/>
            <a:ext cx="2311107" cy="23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927DFA-2DBB-ED24-9426-E9E3E07F02C5}"/>
              </a:ext>
            </a:extLst>
          </p:cNvPr>
          <p:cNvSpPr txBox="1"/>
          <p:nvPr/>
        </p:nvSpPr>
        <p:spPr>
          <a:xfrm>
            <a:off x="4906288" y="6485472"/>
            <a:ext cx="728571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https://www.anton-paar.com/jp-jp/products/details/litesizer/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30792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96CCB9D-0B1C-4EBD-8FC7-A37A6D1E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BA3FDE19-D825-4EF9-9168-5DC82819FD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184557"/>
              </p:ext>
            </p:extLst>
          </p:nvPr>
        </p:nvGraphicFramePr>
        <p:xfrm>
          <a:off x="409611" y="1362750"/>
          <a:ext cx="11378618" cy="43891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53043">
                  <a:extLst>
                    <a:ext uri="{9D8B030D-6E8A-4147-A177-3AD203B41FA5}">
                      <a16:colId xmlns:a16="http://schemas.microsoft.com/office/drawing/2014/main" val="1953406060"/>
                    </a:ext>
                  </a:extLst>
                </a:gridCol>
                <a:gridCol w="2521268">
                  <a:extLst>
                    <a:ext uri="{9D8B030D-6E8A-4147-A177-3AD203B41FA5}">
                      <a16:colId xmlns:a16="http://schemas.microsoft.com/office/drawing/2014/main" val="2723494346"/>
                    </a:ext>
                  </a:extLst>
                </a:gridCol>
                <a:gridCol w="1860868">
                  <a:extLst>
                    <a:ext uri="{9D8B030D-6E8A-4147-A177-3AD203B41FA5}">
                      <a16:colId xmlns:a16="http://schemas.microsoft.com/office/drawing/2014/main" val="2389874184"/>
                    </a:ext>
                  </a:extLst>
                </a:gridCol>
                <a:gridCol w="1878330">
                  <a:extLst>
                    <a:ext uri="{9D8B030D-6E8A-4147-A177-3AD203B41FA5}">
                      <a16:colId xmlns:a16="http://schemas.microsoft.com/office/drawing/2014/main" val="581739717"/>
                    </a:ext>
                  </a:extLst>
                </a:gridCol>
                <a:gridCol w="2365109">
                  <a:extLst>
                    <a:ext uri="{9D8B030D-6E8A-4147-A177-3AD203B41FA5}">
                      <a16:colId xmlns:a16="http://schemas.microsoft.com/office/drawing/2014/main" val="11608407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</a:rPr>
                        <a:t>Parameter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solidFill>
                          <a:schemeClr val="tx1"/>
                        </a:solidFill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lt"/>
                        </a:rPr>
                        <a:t>Rheology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400" dirty="0">
                          <a:latin typeface="+mn-lt"/>
                        </a:rPr>
                        <a:t>Tribology</a:t>
                      </a:r>
                      <a:endParaRPr kumimoji="1" lang="ja-JP" altLang="en-US" sz="2400" dirty="0">
                        <a:latin typeface="+mn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/>
                        <a:t>Sensory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evaluation</a:t>
                      </a:r>
                    </a:p>
                    <a:p>
                      <a:pPr algn="ctr"/>
                      <a:r>
                        <a:rPr kumimoji="1" lang="en-US" altLang="ja-JP" sz="2400" b="1" dirty="0"/>
                        <a:t>“</a:t>
                      </a:r>
                      <a:r>
                        <a:rPr kumimoji="1" lang="en-US" altLang="ja-JP" sz="2400" b="1" dirty="0">
                          <a:solidFill>
                            <a:srgbClr val="FFFF00"/>
                          </a:solidFill>
                        </a:rPr>
                        <a:t>mouthfeel</a:t>
                      </a:r>
                      <a:r>
                        <a:rPr kumimoji="1" lang="en-US" altLang="ja-JP" sz="2400" b="1" dirty="0"/>
                        <a:t>” 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783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/>
                        <a:t>Alcohol content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</a:rPr>
                        <a:t>5, 7, 9 %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Not tested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486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BU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16, 51 unit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Not tested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527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/>
                        <a:t>Color</a:t>
                      </a:r>
                      <a:endParaRPr kumimoji="1" lang="ja-JP" altLang="en-US" sz="240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6, 125 °EBC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Not tested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775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ja-JP" sz="2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Malt type</a:t>
                      </a:r>
                      <a:endParaRPr lang="ja-JP" altLang="ja-JP" sz="2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ja-JP" sz="2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Barley, Wheat</a:t>
                      </a:r>
                      <a:endParaRPr lang="ja-JP" altLang="ja-JP" sz="2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Not tested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0647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</a:rPr>
                        <a:t>Ingredients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tx1"/>
                          </a:solidFill>
                        </a:rPr>
                        <a:t>Lactose, Whey</a:t>
                      </a:r>
                      <a:endParaRPr kumimoji="1" lang="ja-JP" altLang="en-US" sz="24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825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altLang="ja-JP" sz="2400" dirty="0"/>
                        <a:t>taling</a:t>
                      </a:r>
                      <a:endParaRPr lang="en-US" altLang="ja-JP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ea"/>
                          <a:ea typeface="+mn-ea"/>
                        </a:rPr>
                        <a:t>No</a:t>
                      </a:r>
                      <a:endParaRPr kumimoji="1" lang="ja-JP" alt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+mn-ea"/>
                          <a:ea typeface="+mn-ea"/>
                        </a:rPr>
                        <a:t>Yes</a:t>
                      </a:r>
                      <a:endParaRPr kumimoji="1" lang="ja-JP" altLang="en-US" sz="24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586249"/>
                  </a:ext>
                </a:extLst>
              </a:tr>
            </a:tbl>
          </a:graphicData>
        </a:graphic>
      </p:graphicFrame>
      <p:sp>
        <p:nvSpPr>
          <p:cNvPr id="6" name="タイトル 5">
            <a:extLst>
              <a:ext uri="{FF2B5EF4-FFF2-40B4-BE49-F238E27FC236}">
                <a16:creationId xmlns:a16="http://schemas.microsoft.com/office/drawing/2014/main" id="{3E640275-0A9E-42A8-AE26-FBDAAA3C1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lang="en-US" altLang="ja-JP" dirty="0">
                <a:solidFill>
                  <a:srgbClr val="E9A002"/>
                </a:solidFill>
              </a:rPr>
              <a:t>Summary</a:t>
            </a:r>
            <a:r>
              <a:rPr lang="ja-JP" altLang="en-US" dirty="0">
                <a:solidFill>
                  <a:srgbClr val="E9A002"/>
                </a:solidFill>
              </a:rPr>
              <a:t>：</a:t>
            </a:r>
            <a:r>
              <a:rPr lang="en-US" altLang="ja-JP" dirty="0">
                <a:solidFill>
                  <a:srgbClr val="E9A002"/>
                </a:solidFill>
              </a:rPr>
              <a:t>Can detect differences?</a:t>
            </a:r>
            <a:endParaRPr lang="ja-JP" altLang="en-US" dirty="0">
              <a:solidFill>
                <a:srgbClr val="E9A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216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F3AC954-CD43-4D51-9949-55FFB767E692}"/>
              </a:ext>
            </a:extLst>
          </p:cNvPr>
          <p:cNvSpPr txBox="1">
            <a:spLocks/>
          </p:cNvSpPr>
          <p:nvPr/>
        </p:nvSpPr>
        <p:spPr>
          <a:xfrm>
            <a:off x="495300" y="457200"/>
            <a:ext cx="11201400" cy="640080"/>
          </a:xfrm>
          <a:prstGeom prst="rect">
            <a:avLst/>
          </a:prstGeom>
          <a:solidFill>
            <a:srgbClr val="E9A002">
              <a:alpha val="83000"/>
            </a:srgbClr>
          </a:solidFill>
        </p:spPr>
        <p:txBody>
          <a:bodyPr vert="horz" wrap="square" lIns="182880" tIns="45720" rIns="91440" bIns="45720" rtlCol="0" anchor="ctr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Agenda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CE1F73C-1A52-44BF-A7E2-F81480F97708}"/>
              </a:ext>
            </a:extLst>
          </p:cNvPr>
          <p:cNvSpPr txBox="1">
            <a:spLocks/>
          </p:cNvSpPr>
          <p:nvPr/>
        </p:nvSpPr>
        <p:spPr>
          <a:xfrm>
            <a:off x="495300" y="1485899"/>
            <a:ext cx="7526910" cy="4764024"/>
          </a:xfrm>
          <a:prstGeom prst="rect">
            <a:avLst/>
          </a:prstGeom>
          <a:solidFill>
            <a:schemeClr val="tx1">
              <a:alpha val="52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Introduction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Materials and Methods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Results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Beer color and BU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Filtration</a:t>
            </a:r>
          </a:p>
          <a:p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-Ingredients</a:t>
            </a:r>
          </a:p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-</a:t>
            </a:r>
            <a:r>
              <a:rPr lang="en-US" altLang="ja-JP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Dose tribology change due to staling?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dirty="0"/>
              <a:t>Conclusion</a:t>
            </a:r>
          </a:p>
        </p:txBody>
      </p:sp>
      <p:sp>
        <p:nvSpPr>
          <p:cNvPr id="6" name="スライド番号プレースホルダー 3">
            <a:extLst>
              <a:ext uri="{FF2B5EF4-FFF2-40B4-BE49-F238E27FC236}">
                <a16:creationId xmlns:a16="http://schemas.microsoft.com/office/drawing/2014/main" id="{041A101D-B4F7-4369-BEB4-AED88CD400F5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999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865EC1E-D120-429B-8D2B-45064308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201400" cy="640080"/>
          </a:xfrm>
        </p:spPr>
        <p:txBody>
          <a:bodyPr>
            <a:normAutofit/>
          </a:bodyPr>
          <a:lstStyle/>
          <a:p>
            <a:r>
              <a:rPr lang="en-US" altLang="ja-JP" sz="3200" dirty="0">
                <a:solidFill>
                  <a:srgbClr val="E9A002"/>
                </a:solidFill>
              </a:rPr>
              <a:t> Conclusion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FD4C31-AD52-4540-954B-FAD7A9F93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644423"/>
            <a:ext cx="11379200" cy="5357980"/>
          </a:xfrm>
        </p:spPr>
        <p:txBody>
          <a:bodyPr>
            <a:normAutofit/>
          </a:bodyPr>
          <a:lstStyle/>
          <a:p>
            <a:endParaRPr kumimoji="1" lang="en-US" altLang="ja-JP" sz="700" dirty="0"/>
          </a:p>
          <a:p>
            <a:r>
              <a:rPr kumimoji="1" lang="en-US" altLang="ja-JP" dirty="0"/>
              <a:t>We measured friction using a tribometer as a parameter related to mouthfeel.</a:t>
            </a:r>
          </a:p>
          <a:p>
            <a:endParaRPr kumimoji="1" lang="en-US" altLang="ja-JP" sz="900" dirty="0"/>
          </a:p>
          <a:p>
            <a:r>
              <a:rPr kumimoji="1" lang="en-US" altLang="ja-JP" dirty="0"/>
              <a:t>We found differences in tribology between the following samples.</a:t>
            </a:r>
          </a:p>
          <a:p>
            <a:pPr marL="285750" lvl="1" indent="0">
              <a:buNone/>
            </a:pPr>
            <a:r>
              <a:rPr kumimoji="1" lang="en-US" altLang="ja-JP" dirty="0"/>
              <a:t>-Filtration, colored malt, lactose or whey</a:t>
            </a:r>
          </a:p>
          <a:p>
            <a:pPr marL="285750" lvl="1" indent="0">
              <a:buNone/>
            </a:pPr>
            <a:endParaRPr kumimoji="1" lang="en-US" altLang="ja-JP" sz="900" dirty="0"/>
          </a:p>
          <a:p>
            <a:r>
              <a:rPr kumimoji="1" lang="en-US" altLang="ja-JP" dirty="0"/>
              <a:t>Differences in friction with storage were observed. These samples exhibited similar differences in sensory characteristics. This suggests a correlation between the tribological analysis results and sensory properties. This may be due to differences in particle size.</a:t>
            </a:r>
          </a:p>
          <a:p>
            <a:endParaRPr kumimoji="1" lang="en-US" altLang="ja-JP" sz="900" dirty="0"/>
          </a:p>
          <a:p>
            <a:r>
              <a:rPr kumimoji="1" lang="en-US" altLang="ja-JP" dirty="0"/>
              <a:t>Based on these results, we consider that mouthfeel is related to the particles in beer.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146B84E-6899-4697-999F-C416EC90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137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C7439A-13C0-F90E-9537-9D0C215B7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/>
              <a:t>Investigation of factors related to mouthfeel</a:t>
            </a:r>
          </a:p>
          <a:p>
            <a:pPr lvl="1"/>
            <a:r>
              <a:rPr kumimoji="1" lang="en-US" altLang="ja-JP" dirty="0"/>
              <a:t>What other particles are involved in the mouthfeel?</a:t>
            </a:r>
          </a:p>
          <a:p>
            <a:pPr lvl="1"/>
            <a:r>
              <a:rPr kumimoji="1" lang="en-US" altLang="ja-JP" dirty="0"/>
              <a:t>Interaction between beer ingredients and the oral cavity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Determine what kinds of particles can improve the mouthfeel</a:t>
            </a:r>
          </a:p>
          <a:p>
            <a:pPr lvl="1"/>
            <a:r>
              <a:rPr kumimoji="1" lang="en-US" altLang="ja-JP" dirty="0"/>
              <a:t>In this study, we report the relationship between the particles and tribological analysis.</a:t>
            </a:r>
          </a:p>
          <a:p>
            <a:pPr lvl="1"/>
            <a:r>
              <a:rPr kumimoji="1" lang="en-US" altLang="ja-JP" dirty="0"/>
              <a:t>Not all particles provide a good mouthfeel.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C0398AB2-D5FB-4D56-91BE-F02EA6F4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39</a:t>
            </a:fld>
            <a:endParaRPr lang="en-US"/>
          </a:p>
        </p:txBody>
      </p:sp>
      <p:sp>
        <p:nvSpPr>
          <p:cNvPr id="7" name="タイトル 6">
            <a:extLst>
              <a:ext uri="{FF2B5EF4-FFF2-40B4-BE49-F238E27FC236}">
                <a16:creationId xmlns:a16="http://schemas.microsoft.com/office/drawing/2014/main" id="{2B8D19E2-1008-DA3D-C07F-020567FCA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Future Work</a:t>
            </a:r>
            <a:endParaRPr lang="ja-JP" altLang="en-US" dirty="0">
              <a:solidFill>
                <a:srgbClr val="E9A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41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86F969-61DE-4CAE-B666-A37E24078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What is Mouthfeel?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97B4A6E-1982-42C6-BE95-35BC0AFE7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70" y="1777502"/>
            <a:ext cx="11590518" cy="4764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ja-JP" dirty="0"/>
              <a:t>The mouthfeel plays a significant role in the sensory </a:t>
            </a:r>
            <a:r>
              <a:rPr kumimoji="1" lang="en-US" altLang="ja-JP" dirty="0"/>
              <a:t>evaluation</a:t>
            </a:r>
            <a:r>
              <a:rPr lang="en-US" altLang="ja-JP" dirty="0"/>
              <a:t> of beer. </a:t>
            </a:r>
          </a:p>
          <a:p>
            <a:pPr marL="0" indent="0">
              <a:buNone/>
            </a:pPr>
            <a:r>
              <a:rPr kumimoji="1" lang="en-US" altLang="ja-JP" dirty="0"/>
              <a:t>However, it is still an unknown entity compared to aroma and taste.</a:t>
            </a:r>
          </a:p>
          <a:p>
            <a:endParaRPr kumimoji="1" lang="ja-JP" alt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6F8026F-9AA7-4B2B-A769-1667500768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135DC130-A5F8-4461-8FB0-3E6B84EB5A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8" name="スライド番号プレースホルダー 3">
            <a:extLst>
              <a:ext uri="{FF2B5EF4-FFF2-40B4-BE49-F238E27FC236}">
                <a16:creationId xmlns:a16="http://schemas.microsoft.com/office/drawing/2014/main" id="{91E6A37F-F6EC-4B3A-9094-B51A474FE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F74A4A6-FD54-44C5-8D17-D4D1AD4FE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8"/>
          <a:stretch/>
        </p:blipFill>
        <p:spPr bwMode="auto">
          <a:xfrm>
            <a:off x="6253316" y="3250844"/>
            <a:ext cx="4260957" cy="287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4F0996B-4796-475E-A4ED-78BEB540C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974" y="3250844"/>
            <a:ext cx="3836337" cy="28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7158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6EF35-5AA1-4D91-A124-F3EC6D872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9A002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447E6B-ED0B-4BF3-A4D8-99D418999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354" y="1485900"/>
            <a:ext cx="7802655" cy="4764024"/>
          </a:xfrm>
        </p:spPr>
        <p:txBody>
          <a:bodyPr>
            <a:normAutofit/>
          </a:bodyPr>
          <a:lstStyle/>
          <a:p>
            <a:r>
              <a:rPr lang="en-US" altLang="ja-JP" sz="1800" dirty="0">
                <a:solidFill>
                  <a:srgbClr val="545759"/>
                </a:solidFill>
              </a:rPr>
              <a:t>Nakamura, T. A Design Method for Creating Novel Food Textures (in Japanese). </a:t>
            </a:r>
            <a:r>
              <a:rPr lang="en-US" altLang="ja-JP" sz="1800" i="1" dirty="0">
                <a:solidFill>
                  <a:srgbClr val="545759"/>
                </a:solidFill>
                <a:effectLst/>
                <a:ea typeface="メイリオ" panose="020B0604030504040204" pitchFamily="50" charset="-128"/>
              </a:rPr>
              <a:t>Food processing and </a:t>
            </a:r>
            <a:r>
              <a:rPr lang="en-US" altLang="ja-JP" sz="1800" i="1" dirty="0">
                <a:solidFill>
                  <a:srgbClr val="545759"/>
                </a:solidFill>
                <a:ea typeface="メイリオ" panose="020B0604030504040204" pitchFamily="50" charset="-128"/>
              </a:rPr>
              <a:t>ingredients.</a:t>
            </a:r>
            <a:r>
              <a:rPr lang="en-US" altLang="ja-JP" sz="1800" dirty="0">
                <a:solidFill>
                  <a:srgbClr val="545759"/>
                </a:solidFill>
                <a:ea typeface="メイリオ" panose="020B0604030504040204" pitchFamily="50" charset="-128"/>
              </a:rPr>
              <a:t> 2018,</a:t>
            </a:r>
            <a:r>
              <a:rPr lang="ja-JP" altLang="en-US" sz="1800" dirty="0">
                <a:solidFill>
                  <a:srgbClr val="545759"/>
                </a:solidFill>
                <a:ea typeface="メイリオ" panose="020B0604030504040204" pitchFamily="50" charset="-128"/>
              </a:rPr>
              <a:t> </a:t>
            </a:r>
            <a:r>
              <a:rPr lang="en-US" altLang="ja-JP" sz="1800" i="0" dirty="0">
                <a:solidFill>
                  <a:srgbClr val="545759"/>
                </a:solidFill>
                <a:effectLst/>
                <a:ea typeface="メイリオ" panose="020B0604030504040204" pitchFamily="50" charset="-128"/>
              </a:rPr>
              <a:t>53</a:t>
            </a:r>
            <a:r>
              <a:rPr lang="en-US" altLang="ja-JP" sz="1800" dirty="0">
                <a:solidFill>
                  <a:srgbClr val="545759"/>
                </a:solidFill>
                <a:ea typeface="メイリオ" panose="020B0604030504040204" pitchFamily="50" charset="-128"/>
              </a:rPr>
              <a:t>(</a:t>
            </a:r>
            <a:r>
              <a:rPr lang="en-US" altLang="ja-JP" sz="1800" i="0" dirty="0">
                <a:solidFill>
                  <a:srgbClr val="545759"/>
                </a:solidFill>
                <a:effectLst/>
                <a:ea typeface="メイリオ" panose="020B0604030504040204" pitchFamily="50" charset="-128"/>
              </a:rPr>
              <a:t>4): 5-7.</a:t>
            </a:r>
          </a:p>
          <a:p>
            <a:r>
              <a:rPr lang="en-US" altLang="ja-JP" sz="1800" i="0" dirty="0">
                <a:solidFill>
                  <a:srgbClr val="545759"/>
                </a:solidFill>
                <a:effectLst/>
              </a:rPr>
              <a:t>Kajita, Y. Food Safety and Tribology: Evaluation of Beverage Texture by Viscoelasticity Measuring</a:t>
            </a:r>
            <a:r>
              <a:rPr lang="en-US" altLang="ja-JP" sz="1800" dirty="0">
                <a:solidFill>
                  <a:srgbClr val="545759"/>
                </a:solidFill>
              </a:rPr>
              <a:t> (in Japanese). </a:t>
            </a:r>
            <a:r>
              <a:rPr lang="en-US" altLang="ja-JP" sz="1800" i="1" dirty="0">
                <a:solidFill>
                  <a:srgbClr val="545759"/>
                </a:solidFill>
                <a:effectLst/>
              </a:rPr>
              <a:t>Journal of Economic Maintenance Tribology. </a:t>
            </a:r>
            <a:r>
              <a:rPr lang="en-US" altLang="ja-JP" sz="1800" i="0" dirty="0">
                <a:solidFill>
                  <a:srgbClr val="545759"/>
                </a:solidFill>
                <a:effectLst/>
              </a:rPr>
              <a:t>2019; 651:10-14</a:t>
            </a:r>
          </a:p>
          <a:p>
            <a:r>
              <a:rPr lang="en-US" altLang="ja-JP" sz="1800" dirty="0">
                <a:solidFill>
                  <a:srgbClr val="545759"/>
                </a:solidFill>
              </a:rPr>
              <a:t>Fox, D. </a:t>
            </a:r>
            <a:r>
              <a:rPr lang="en-US" altLang="ja-JP" sz="1800" i="1" dirty="0">
                <a:solidFill>
                  <a:srgbClr val="545759"/>
                </a:solidFill>
              </a:rPr>
              <a:t>et al</a:t>
            </a:r>
            <a:r>
              <a:rPr lang="en-US" altLang="ja-JP" sz="1800" dirty="0">
                <a:solidFill>
                  <a:srgbClr val="545759"/>
                </a:solidFill>
              </a:rPr>
              <a:t>., Mouthfeel of Beer: Development of Tribology Method and Correlation with Sensory Data from an Online Database. </a:t>
            </a:r>
            <a:r>
              <a:rPr lang="en-US" altLang="ja-JP" sz="1800" i="1" dirty="0">
                <a:solidFill>
                  <a:srgbClr val="545759"/>
                </a:solidFill>
              </a:rPr>
              <a:t>Journal of the American Society of Brewing Chemists. </a:t>
            </a:r>
            <a:r>
              <a:rPr lang="en-US" altLang="ja-JP" sz="1800" dirty="0">
                <a:solidFill>
                  <a:srgbClr val="545759"/>
                </a:solidFill>
              </a:rPr>
              <a:t>2021</a:t>
            </a:r>
          </a:p>
          <a:p>
            <a:endParaRPr lang="en-US" altLang="ja-JP" sz="1800" dirty="0">
              <a:solidFill>
                <a:srgbClr val="545759"/>
              </a:solidFill>
            </a:endParaRPr>
          </a:p>
          <a:p>
            <a:r>
              <a:rPr lang="en-US" altLang="ja-JP" sz="1800" i="0" dirty="0">
                <a:solidFill>
                  <a:srgbClr val="545759"/>
                </a:solidFill>
                <a:effectLst/>
                <a:hlinkClick r:id="rId3"/>
              </a:rPr>
              <a:t>https://www.anton-paar.com/us-en/products/group/rheometer/</a:t>
            </a:r>
            <a:endParaRPr lang="en-US" altLang="ja-JP" sz="1800" i="0" dirty="0">
              <a:solidFill>
                <a:srgbClr val="545759"/>
              </a:solidFill>
              <a:effectLst/>
            </a:endParaRPr>
          </a:p>
          <a:p>
            <a:r>
              <a:rPr lang="en-US" altLang="ja-JP" sz="1800" i="0" dirty="0">
                <a:solidFill>
                  <a:srgbClr val="545759"/>
                </a:solidFill>
                <a:effectLst/>
                <a:hlinkClick r:id="rId4"/>
              </a:rPr>
              <a:t>https://www.anton-paar.com/jp-jp/products/details/litesizer/</a:t>
            </a:r>
            <a:endParaRPr lang="en-US" altLang="ja-JP" sz="1800" i="0" dirty="0">
              <a:solidFill>
                <a:srgbClr val="545759"/>
              </a:solidFill>
              <a:effectLst/>
            </a:endParaRPr>
          </a:p>
          <a:p>
            <a:endParaRPr lang="en-US" altLang="ja-JP" sz="1800" i="0" dirty="0">
              <a:solidFill>
                <a:srgbClr val="545759"/>
              </a:solidFill>
              <a:effectLst/>
            </a:endParaRPr>
          </a:p>
          <a:p>
            <a:endParaRPr lang="ja-JP" altLang="en-US" sz="1800" i="0" dirty="0">
              <a:solidFill>
                <a:srgbClr val="545759"/>
              </a:solidFill>
              <a:effectLst/>
            </a:endParaRPr>
          </a:p>
          <a:p>
            <a:endParaRPr kumimoji="1" lang="ja-JP" altLang="en-US" sz="1800" dirty="0">
              <a:solidFill>
                <a:srgbClr val="54575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AC7CE-1053-48E6-A348-4A8ED14A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987EA-89AE-4521-A4A1-59C7EEEFA47E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E5FDA6F-A83C-4B51-8966-72DD90EEDF0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7" r="13967"/>
          <a:stretch/>
        </p:blipFill>
        <p:spPr>
          <a:ln>
            <a:solidFill>
              <a:srgbClr val="E0EAAE"/>
            </a:solidFill>
          </a:ln>
        </p:spPr>
      </p:pic>
    </p:spTree>
    <p:extLst>
      <p:ext uri="{BB962C8B-B14F-4D97-AF65-F5344CB8AC3E}">
        <p14:creationId xmlns:p14="http://schemas.microsoft.com/office/powerpoint/2010/main" val="9350596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645D7C3-4209-4C10-9994-5B8CD9DA2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ja-JP" sz="5400" dirty="0">
                <a:solidFill>
                  <a:srgbClr val="E9A002"/>
                </a:solidFill>
                <a:latin typeface="+mj-lt"/>
                <a:ea typeface="ＭＳ Ｐゴシック" pitchFamily="50" charset="-128"/>
              </a:rPr>
              <a:t>Collaborators</a:t>
            </a:r>
          </a:p>
        </p:txBody>
      </p:sp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4EDF23D-BBE0-4ACE-8F4D-96FDC08F22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2346960"/>
            <a:ext cx="11201400" cy="24993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85000"/>
              <a:buNone/>
            </a:pPr>
            <a:r>
              <a:rPr lang="ja-JP" altLang="en-US" sz="4400" b="1">
                <a:latin typeface="+mj-lt"/>
              </a:rPr>
              <a:t> </a:t>
            </a:r>
            <a:r>
              <a:rPr lang="en-US" altLang="ja-JP" sz="4400" b="1">
                <a:latin typeface="+mj-lt"/>
              </a:rPr>
              <a:t>Kiyoshi </a:t>
            </a:r>
            <a:r>
              <a:rPr lang="en-US" altLang="ja-JP" sz="4400" b="1" err="1">
                <a:latin typeface="+mj-lt"/>
              </a:rPr>
              <a:t>Takoi</a:t>
            </a:r>
            <a:endParaRPr lang="en-US" altLang="ja-JP" sz="4400" b="1">
              <a:latin typeface="+mj-lt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85000"/>
              <a:buNone/>
            </a:pPr>
            <a:r>
              <a:rPr lang="ja-JP" altLang="en-US" sz="4400" b="1">
                <a:latin typeface="+mj-lt"/>
              </a:rPr>
              <a:t> </a:t>
            </a:r>
            <a:r>
              <a:rPr lang="en-US" altLang="ja-JP" sz="4400" b="1">
                <a:latin typeface="+mj-lt"/>
              </a:rPr>
              <a:t>Atsushi </a:t>
            </a:r>
            <a:r>
              <a:rPr lang="en-US" altLang="ja-JP" sz="4400" b="1" err="1">
                <a:latin typeface="+mj-lt"/>
              </a:rPr>
              <a:t>Tanigawa</a:t>
            </a:r>
            <a:endParaRPr lang="en-US" altLang="ja-JP" sz="4400" b="1">
              <a:latin typeface="+mj-lt"/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Clr>
                <a:srgbClr val="00B050"/>
              </a:buClr>
              <a:buSzPct val="85000"/>
              <a:buNone/>
            </a:pPr>
            <a:r>
              <a:rPr lang="ja-JP" altLang="en-US" sz="4400" b="1">
                <a:latin typeface="+mj-lt"/>
              </a:rPr>
              <a:t> </a:t>
            </a:r>
            <a:r>
              <a:rPr lang="en-US" altLang="ja-JP" sz="4400" b="1">
                <a:latin typeface="+mj-lt"/>
              </a:rPr>
              <a:t>Toshihiro Kiyosaki</a:t>
            </a: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3B3C3A02-AE75-42CC-A554-824213EDA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13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~0030159">
            <a:extLst>
              <a:ext uri="{FF2B5EF4-FFF2-40B4-BE49-F238E27FC236}">
                <a16:creationId xmlns:a16="http://schemas.microsoft.com/office/drawing/2014/main" id="{27464535-E6B2-4EE7-81C5-01629E36A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378" y="0"/>
            <a:ext cx="2319622" cy="269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C645D7C3-4209-4C10-9994-5B8CD9DA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0" y="2377104"/>
            <a:ext cx="7368540" cy="640080"/>
          </a:xfrm>
        </p:spPr>
        <p:txBody>
          <a:bodyPr>
            <a:noAutofit/>
          </a:bodyPr>
          <a:lstStyle/>
          <a:p>
            <a:pPr algn="ctr"/>
            <a:r>
              <a:rPr lang="en-US" altLang="ja-JP" sz="5400" dirty="0">
                <a:solidFill>
                  <a:srgbClr val="E9A002"/>
                </a:solidFill>
                <a:latin typeface="+mj-lt"/>
                <a:ea typeface="ＭＳ Ｐゴシック" pitchFamily="50" charset="-128"/>
              </a:rPr>
              <a:t>Thank you for your attention</a:t>
            </a:r>
            <a:endParaRPr lang="ja-JP" altLang="en-US" sz="5400" dirty="0">
              <a:solidFill>
                <a:srgbClr val="E9A002"/>
              </a:solidFill>
              <a:latin typeface="+mj-lt"/>
              <a:ea typeface="ＭＳ Ｐゴシック" pitchFamily="50" charset="-128"/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F597E6E4-9804-4582-8DED-44430439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883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D182D-C513-4C6A-AC19-B642E7FBC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43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61FA3A-9039-4A6D-904A-72DD6E5C8D96}"/>
              </a:ext>
            </a:extLst>
          </p:cNvPr>
          <p:cNvGrpSpPr/>
          <p:nvPr/>
        </p:nvGrpSpPr>
        <p:grpSpPr>
          <a:xfrm>
            <a:off x="3890573" y="1472873"/>
            <a:ext cx="4410854" cy="3862805"/>
            <a:chOff x="3481975" y="1472873"/>
            <a:chExt cx="4410854" cy="3862805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E4F169C-5D28-409C-9DC9-A1A4CB8B8299}"/>
                </a:ext>
              </a:extLst>
            </p:cNvPr>
            <p:cNvSpPr/>
            <p:nvPr/>
          </p:nvSpPr>
          <p:spPr>
            <a:xfrm>
              <a:off x="5246906" y="2689755"/>
              <a:ext cx="2645923" cy="264592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>
                  <a:latin typeface="+mj-lt"/>
                </a:rPr>
                <a:t>A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E0D9557-9426-4171-8675-285C557410FA}"/>
                </a:ext>
              </a:extLst>
            </p:cNvPr>
            <p:cNvSpPr/>
            <p:nvPr/>
          </p:nvSpPr>
          <p:spPr>
            <a:xfrm>
              <a:off x="3481975" y="1472873"/>
              <a:ext cx="2645923" cy="2645923"/>
            </a:xfrm>
            <a:prstGeom prst="ellipse">
              <a:avLst/>
            </a:prstGeom>
            <a:solidFill>
              <a:schemeClr val="accent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Ins="182880" bIns="274320" rtlCol="0" anchor="ctr"/>
            <a:lstStyle/>
            <a:p>
              <a:pPr algn="ctr"/>
              <a:r>
                <a:rPr lang="en-US" sz="13800" b="1">
                  <a:latin typeface="+mj-lt"/>
                </a:rPr>
                <a:t>Q</a:t>
              </a: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03415D3-2D64-49E6-B51A-EEEC7FF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79557" y="2061516"/>
              <a:ext cx="1109332" cy="123521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95BC04D-C539-4CBA-B396-096E28FE731C}"/>
              </a:ext>
            </a:extLst>
          </p:cNvPr>
          <p:cNvSpPr txBox="1"/>
          <p:nvPr/>
        </p:nvSpPr>
        <p:spPr>
          <a:xfrm>
            <a:off x="10798921" y="136525"/>
            <a:ext cx="1422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REQUIRED</a:t>
            </a:r>
          </a:p>
        </p:txBody>
      </p:sp>
    </p:spTree>
    <p:extLst>
      <p:ext uri="{BB962C8B-B14F-4D97-AF65-F5344CB8AC3E}">
        <p14:creationId xmlns:p14="http://schemas.microsoft.com/office/powerpoint/2010/main" val="2422329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645D7C3-4209-4C10-9994-5B8CD9DA2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30" y="2590464"/>
            <a:ext cx="7368540" cy="640080"/>
          </a:xfrm>
        </p:spPr>
        <p:txBody>
          <a:bodyPr>
            <a:noAutofit/>
          </a:bodyPr>
          <a:lstStyle/>
          <a:p>
            <a:pPr algn="ctr"/>
            <a:r>
              <a:rPr lang="en-US" altLang="ja-JP" sz="5400">
                <a:latin typeface="+mj-lt"/>
                <a:ea typeface="ＭＳ Ｐゴシック" pitchFamily="50" charset="-128"/>
              </a:rPr>
              <a:t>appendix</a:t>
            </a:r>
            <a:endParaRPr lang="ja-JP" altLang="en-US" sz="5400">
              <a:latin typeface="+mj-lt"/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88719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56">
            <a:extLst>
              <a:ext uri="{FF2B5EF4-FFF2-40B4-BE49-F238E27FC236}">
                <a16:creationId xmlns:a16="http://schemas.microsoft.com/office/drawing/2014/main" id="{D5317520-98DE-4526-83F4-06DC3E289234}"/>
              </a:ext>
            </a:extLst>
          </p:cNvPr>
          <p:cNvSpPr/>
          <p:nvPr/>
        </p:nvSpPr>
        <p:spPr>
          <a:xfrm>
            <a:off x="251845" y="1512811"/>
            <a:ext cx="11677886" cy="237082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A61EE4-DEC0-4A20-841F-4992456B1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54" y="1528020"/>
            <a:ext cx="8216777" cy="1971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I</a:t>
            </a:r>
            <a:r>
              <a:rPr kumimoji="1" lang="ja-JP" altLang="en-US" dirty="0"/>
              <a:t>　　</a:t>
            </a:r>
            <a:r>
              <a:rPr kumimoji="1" lang="en-US" altLang="ja-JP" dirty="0"/>
              <a:t>	100% </a:t>
            </a:r>
            <a:r>
              <a:rPr kumimoji="1" lang="en-US" altLang="ja-JP" dirty="0">
                <a:solidFill>
                  <a:srgbClr val="545759"/>
                </a:solidFill>
              </a:rPr>
              <a:t>barley </a:t>
            </a:r>
            <a:r>
              <a:rPr kumimoji="1" lang="en-US" altLang="ja-JP" dirty="0"/>
              <a:t>malt</a:t>
            </a:r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	II	100% </a:t>
            </a:r>
            <a:r>
              <a:rPr kumimoji="1" lang="en-US" altLang="ja-JP" dirty="0">
                <a:solidFill>
                  <a:srgbClr val="545759"/>
                </a:solidFill>
              </a:rPr>
              <a:t>wheat </a:t>
            </a:r>
            <a:r>
              <a:rPr kumimoji="1" lang="en-US" altLang="ja-JP" dirty="0"/>
              <a:t>malt</a:t>
            </a:r>
            <a:endParaRPr kumimoji="1" lang="en-US" altLang="ja-JP" dirty="0">
              <a:solidFill>
                <a:srgbClr val="FF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15B83283-4C36-47C6-9E63-184A2029E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スライド番号プレースホルダー 3">
            <a:extLst>
              <a:ext uri="{FF2B5EF4-FFF2-40B4-BE49-F238E27FC236}">
                <a16:creationId xmlns:a16="http://schemas.microsoft.com/office/drawing/2014/main" id="{4EAB0A2D-73A7-479B-A18F-42ACC7800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8526" y="6559169"/>
            <a:ext cx="481974" cy="219456"/>
          </a:xfrm>
        </p:spPr>
        <p:txBody>
          <a:bodyPr/>
          <a:lstStyle/>
          <a:p>
            <a:fld id="{B5915699-0F63-4C61-80D8-C6D5EC39C3C1}" type="slidenum">
              <a:rPr lang="en-US" smtClean="0"/>
              <a:t>45</a:t>
            </a:fld>
            <a:endParaRPr 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9193204-4E27-46D6-B618-471680F25BC3}"/>
              </a:ext>
            </a:extLst>
          </p:cNvPr>
          <p:cNvSpPr txBox="1"/>
          <p:nvPr/>
        </p:nvSpPr>
        <p:spPr>
          <a:xfrm>
            <a:off x="6271798" y="2956160"/>
            <a:ext cx="45015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OG(%)		12.1		 12.1</a:t>
            </a:r>
          </a:p>
          <a:p>
            <a:r>
              <a:rPr kumimoji="1" lang="en-US" altLang="ja-JP" dirty="0"/>
              <a:t>Alc.(%)    	  5.5		   5.1</a:t>
            </a:r>
            <a:endParaRPr kumimoji="1" lang="ja-JP" altLang="en-US" dirty="0"/>
          </a:p>
        </p:txBody>
      </p: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E0FDC601-B71D-4695-ACAA-A499921F7707}"/>
              </a:ext>
            </a:extLst>
          </p:cNvPr>
          <p:cNvGrpSpPr/>
          <p:nvPr/>
        </p:nvGrpSpPr>
        <p:grpSpPr>
          <a:xfrm>
            <a:off x="8130253" y="1787462"/>
            <a:ext cx="636572" cy="943962"/>
            <a:chOff x="0" y="0"/>
            <a:chExt cx="806126" cy="1174979"/>
          </a:xfrm>
        </p:grpSpPr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02FA87FA-CE54-48F9-9380-906CC53455E7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37" name="円柱 36">
                <a:extLst>
                  <a:ext uri="{FF2B5EF4-FFF2-40B4-BE49-F238E27FC236}">
                    <a16:creationId xmlns:a16="http://schemas.microsoft.com/office/drawing/2014/main" id="{91842435-DFB0-4473-AF9A-5873F0DC6011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0CCA05EA-102B-4AD5-A33A-485473ABCE88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39" name="台形 38">
                <a:extLst>
                  <a:ext uri="{FF2B5EF4-FFF2-40B4-BE49-F238E27FC236}">
                    <a16:creationId xmlns:a16="http://schemas.microsoft.com/office/drawing/2014/main" id="{D8F77E46-2B57-4417-BAE6-36B084C03768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0" name="円柱 39">
                <a:extLst>
                  <a:ext uri="{FF2B5EF4-FFF2-40B4-BE49-F238E27FC236}">
                    <a16:creationId xmlns:a16="http://schemas.microsoft.com/office/drawing/2014/main" id="{61A5D3CA-9CE3-459B-82FD-55B31AB955EF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41" name="台形 40">
                <a:extLst>
                  <a:ext uri="{FF2B5EF4-FFF2-40B4-BE49-F238E27FC236}">
                    <a16:creationId xmlns:a16="http://schemas.microsoft.com/office/drawing/2014/main" id="{7C8C1F6A-2F2A-4507-9FEA-936BA14B4A86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30" name="円柱 29">
              <a:extLst>
                <a:ext uri="{FF2B5EF4-FFF2-40B4-BE49-F238E27FC236}">
                  <a16:creationId xmlns:a16="http://schemas.microsoft.com/office/drawing/2014/main" id="{5D61F159-6B69-459B-9621-15649029C5AF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0E539C9-DA35-4E20-8196-EB015FD71427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2" name="台形 31">
              <a:extLst>
                <a:ext uri="{FF2B5EF4-FFF2-40B4-BE49-F238E27FC236}">
                  <a16:creationId xmlns:a16="http://schemas.microsoft.com/office/drawing/2014/main" id="{4F8D516F-4B1D-477D-ADFE-5C65BE2943F1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3" name="円柱 32">
              <a:extLst>
                <a:ext uri="{FF2B5EF4-FFF2-40B4-BE49-F238E27FC236}">
                  <a16:creationId xmlns:a16="http://schemas.microsoft.com/office/drawing/2014/main" id="{6EBC78DE-DEA3-4633-84E5-FCF0A1218509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69E2ED7D-E376-4727-9869-FF97642F1E92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5" name="円弧 34">
              <a:extLst>
                <a:ext uri="{FF2B5EF4-FFF2-40B4-BE49-F238E27FC236}">
                  <a16:creationId xmlns:a16="http://schemas.microsoft.com/office/drawing/2014/main" id="{5D1E2103-4459-4412-9145-76BEFD05EBF1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36" name="台形 35">
              <a:extLst>
                <a:ext uri="{FF2B5EF4-FFF2-40B4-BE49-F238E27FC236}">
                  <a16:creationId xmlns:a16="http://schemas.microsoft.com/office/drawing/2014/main" id="{C9E45C29-BECB-4691-B717-67AA3BB9956E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D4487EEB-EC6C-4117-8338-2BE78540975B}"/>
              </a:ext>
            </a:extLst>
          </p:cNvPr>
          <p:cNvGrpSpPr/>
          <p:nvPr/>
        </p:nvGrpSpPr>
        <p:grpSpPr>
          <a:xfrm>
            <a:off x="10058072" y="1768070"/>
            <a:ext cx="636572" cy="943962"/>
            <a:chOff x="0" y="0"/>
            <a:chExt cx="806126" cy="1174979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1B65A083-87E8-41E9-9E74-2A60955A5EC3}"/>
                </a:ext>
              </a:extLst>
            </p:cNvPr>
            <p:cNvGrpSpPr/>
            <p:nvPr/>
          </p:nvGrpSpPr>
          <p:grpSpPr>
            <a:xfrm>
              <a:off x="0" y="0"/>
              <a:ext cx="796294" cy="1174978"/>
              <a:chOff x="0" y="0"/>
              <a:chExt cx="765663" cy="1218502"/>
            </a:xfrm>
          </p:grpSpPr>
          <p:sp>
            <p:nvSpPr>
              <p:cNvPr id="24" name="円柱 23">
                <a:extLst>
                  <a:ext uri="{FF2B5EF4-FFF2-40B4-BE49-F238E27FC236}">
                    <a16:creationId xmlns:a16="http://schemas.microsoft.com/office/drawing/2014/main" id="{B3F3F094-A70A-49C0-8461-0856C958AE38}"/>
                  </a:ext>
                </a:extLst>
              </p:cNvPr>
              <p:cNvSpPr/>
              <p:nvPr/>
            </p:nvSpPr>
            <p:spPr>
              <a:xfrm>
                <a:off x="35573" y="1015418"/>
                <a:ext cx="694517" cy="203084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FDD43DDE-121D-4B10-B6EE-F6589F655159}"/>
                  </a:ext>
                </a:extLst>
              </p:cNvPr>
              <p:cNvSpPr/>
              <p:nvPr/>
            </p:nvSpPr>
            <p:spPr>
              <a:xfrm>
                <a:off x="0" y="247786"/>
                <a:ext cx="765663" cy="848866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6" name="台形 25">
                <a:extLst>
                  <a:ext uri="{FF2B5EF4-FFF2-40B4-BE49-F238E27FC236}">
                    <a16:creationId xmlns:a16="http://schemas.microsoft.com/office/drawing/2014/main" id="{47343987-940F-476D-9AB0-DDA93681957D}"/>
                  </a:ext>
                </a:extLst>
              </p:cNvPr>
              <p:cNvSpPr/>
              <p:nvPr/>
            </p:nvSpPr>
            <p:spPr>
              <a:xfrm flipV="1">
                <a:off x="0" y="1096650"/>
                <a:ext cx="765663" cy="81232"/>
              </a:xfrm>
              <a:prstGeom prst="trapezoid">
                <a:avLst>
                  <a:gd name="adj" fmla="val 55599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7" name="円柱 26">
                <a:extLst>
                  <a:ext uri="{FF2B5EF4-FFF2-40B4-BE49-F238E27FC236}">
                    <a16:creationId xmlns:a16="http://schemas.microsoft.com/office/drawing/2014/main" id="{589A5C96-ABFD-49A5-B49E-DB2BE73A7E73}"/>
                  </a:ext>
                </a:extLst>
              </p:cNvPr>
              <p:cNvSpPr/>
              <p:nvPr/>
            </p:nvSpPr>
            <p:spPr>
              <a:xfrm>
                <a:off x="37589" y="0"/>
                <a:ext cx="690484" cy="162467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  <p:sp>
            <p:nvSpPr>
              <p:cNvPr id="28" name="台形 27">
                <a:extLst>
                  <a:ext uri="{FF2B5EF4-FFF2-40B4-BE49-F238E27FC236}">
                    <a16:creationId xmlns:a16="http://schemas.microsoft.com/office/drawing/2014/main" id="{403F0CA2-8F57-4B74-841E-5AD199E96C8D}"/>
                  </a:ext>
                </a:extLst>
              </p:cNvPr>
              <p:cNvSpPr/>
              <p:nvPr/>
            </p:nvSpPr>
            <p:spPr>
              <a:xfrm>
                <a:off x="0" y="121850"/>
                <a:ext cx="765663" cy="125935"/>
              </a:xfrm>
              <a:prstGeom prst="trapezoid">
                <a:avLst>
                  <a:gd name="adj" fmla="val 29287"/>
                </a:avLst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40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 w="38100">
                <a:solidFill>
                  <a:schemeClr val="tx1">
                    <a:lumMod val="50000"/>
                    <a:lumOff val="50000"/>
                  </a:schemeClr>
                </a:solidFill>
              </a:ln>
              <a:scene3d>
                <a:camera prst="orthographicFront"/>
                <a:lightRig rig="threePt" dir="t"/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sp>
          <p:nvSpPr>
            <p:cNvPr id="17" name="円柱 16">
              <a:extLst>
                <a:ext uri="{FF2B5EF4-FFF2-40B4-BE49-F238E27FC236}">
                  <a16:creationId xmlns:a16="http://schemas.microsoft.com/office/drawing/2014/main" id="{A7FB4C1E-9EE5-41B5-9F2A-1224FCCF7340}"/>
                </a:ext>
              </a:extLst>
            </p:cNvPr>
            <p:cNvSpPr/>
            <p:nvPr/>
          </p:nvSpPr>
          <p:spPr>
            <a:xfrm>
              <a:off x="36996" y="979149"/>
              <a:ext cx="722302" cy="195830"/>
            </a:xfrm>
            <a:prstGeom prst="can">
              <a:avLst>
                <a:gd name="adj" fmla="val 50000"/>
              </a:avLst>
            </a:prstGeom>
            <a:gradFill>
              <a:gsLst>
                <a:gs pos="80000">
                  <a:srgbClr val="EAB200"/>
                </a:gs>
                <a:gs pos="1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0D4FA516-78AC-4646-AA95-F3F5EB5F9F09}"/>
                </a:ext>
              </a:extLst>
            </p:cNvPr>
            <p:cNvSpPr/>
            <p:nvPr/>
          </p:nvSpPr>
          <p:spPr>
            <a:xfrm>
              <a:off x="0" y="238935"/>
              <a:ext cx="796294" cy="818546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</a:schemeClr>
                </a:gs>
                <a:gs pos="40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19" name="台形 18">
              <a:extLst>
                <a:ext uri="{FF2B5EF4-FFF2-40B4-BE49-F238E27FC236}">
                  <a16:creationId xmlns:a16="http://schemas.microsoft.com/office/drawing/2014/main" id="{A1469C61-3C39-4037-B2AE-499A6AC47911}"/>
                </a:ext>
              </a:extLst>
            </p:cNvPr>
            <p:cNvSpPr/>
            <p:nvPr/>
          </p:nvSpPr>
          <p:spPr>
            <a:xfrm>
              <a:off x="0" y="117498"/>
              <a:ext cx="796294" cy="121437"/>
            </a:xfrm>
            <a:prstGeom prst="trapezoid">
              <a:avLst>
                <a:gd name="adj" fmla="val 29287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0" name="円柱 19">
              <a:extLst>
                <a:ext uri="{FF2B5EF4-FFF2-40B4-BE49-F238E27FC236}">
                  <a16:creationId xmlns:a16="http://schemas.microsoft.com/office/drawing/2014/main" id="{34353370-2089-4688-91FF-2C78708EFF36}"/>
                </a:ext>
              </a:extLst>
            </p:cNvPr>
            <p:cNvSpPr/>
            <p:nvPr/>
          </p:nvSpPr>
          <p:spPr>
            <a:xfrm>
              <a:off x="39093" y="0"/>
              <a:ext cx="718107" cy="156664"/>
            </a:xfrm>
            <a:prstGeom prst="can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0" scaled="1"/>
            </a:gra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922D8BAF-7376-4D38-BB7F-F416B810E8AF}"/>
                </a:ext>
              </a:extLst>
            </p:cNvPr>
            <p:cNvSpPr/>
            <p:nvPr/>
          </p:nvSpPr>
          <p:spPr>
            <a:xfrm>
              <a:off x="1760" y="258960"/>
              <a:ext cx="804366" cy="802434"/>
            </a:xfrm>
            <a:prstGeom prst="rect">
              <a:avLst/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6D16134A-5A37-4C0A-B087-CB8E7D25D50C}"/>
                </a:ext>
              </a:extLst>
            </p:cNvPr>
            <p:cNvSpPr/>
            <p:nvPr/>
          </p:nvSpPr>
          <p:spPr>
            <a:xfrm>
              <a:off x="1760" y="201371"/>
              <a:ext cx="798450" cy="88075"/>
            </a:xfrm>
            <a:prstGeom prst="arc">
              <a:avLst>
                <a:gd name="adj1" fmla="val 16183126"/>
                <a:gd name="adj2" fmla="val 16180675"/>
              </a:avLst>
            </a:prstGeom>
            <a:gradFill flip="none" rotWithShape="1">
              <a:gsLst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 w="95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kumimoji="1" lang="ja-JP" altLang="en-US" sz="1100"/>
            </a:p>
          </p:txBody>
        </p:sp>
        <p:sp>
          <p:nvSpPr>
            <p:cNvPr id="23" name="台形 22">
              <a:extLst>
                <a:ext uri="{FF2B5EF4-FFF2-40B4-BE49-F238E27FC236}">
                  <a16:creationId xmlns:a16="http://schemas.microsoft.com/office/drawing/2014/main" id="{C2B590DD-6870-4A81-B800-598C24072BB9}"/>
                </a:ext>
              </a:extLst>
            </p:cNvPr>
            <p:cNvSpPr/>
            <p:nvPr/>
          </p:nvSpPr>
          <p:spPr>
            <a:xfrm flipV="1">
              <a:off x="0" y="1050152"/>
              <a:ext cx="796294" cy="78331"/>
            </a:xfrm>
            <a:prstGeom prst="trapezoid">
              <a:avLst>
                <a:gd name="adj" fmla="val 55599"/>
              </a:avLst>
            </a:prstGeom>
            <a:gradFill flip="none" rotWithShape="1">
              <a:gsLst>
                <a:gs pos="5000">
                  <a:srgbClr val="EAB200"/>
                </a:gs>
                <a:gs pos="80000">
                  <a:srgbClr val="EAB200"/>
                </a:gs>
                <a:gs pos="0">
                  <a:srgbClr val="EAB200"/>
                </a:gs>
                <a:gs pos="26000">
                  <a:srgbClr val="FFDF57"/>
                </a:gs>
                <a:gs pos="100000">
                  <a:srgbClr val="EAB200"/>
                </a:gs>
              </a:gsLst>
              <a:lin ang="0" scaled="1"/>
              <a:tileRect/>
            </a:gradFill>
            <a:ln>
              <a:noFill/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/>
            </a:p>
          </p:txBody>
        </p:sp>
      </p:grp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F979AAF8-8B31-4994-92CC-72211E3A8301}"/>
              </a:ext>
            </a:extLst>
          </p:cNvPr>
          <p:cNvCxnSpPr/>
          <p:nvPr/>
        </p:nvCxnSpPr>
        <p:spPr>
          <a:xfrm>
            <a:off x="6261966" y="2924274"/>
            <a:ext cx="47307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1AA1CC20-90F9-4E12-A636-DE80BD7A4217}"/>
              </a:ext>
            </a:extLst>
          </p:cNvPr>
          <p:cNvCxnSpPr/>
          <p:nvPr/>
        </p:nvCxnSpPr>
        <p:spPr>
          <a:xfrm>
            <a:off x="6261966" y="3634945"/>
            <a:ext cx="473078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E3965D2-531B-498C-977F-202B9BE763A4}"/>
              </a:ext>
            </a:extLst>
          </p:cNvPr>
          <p:cNvSpPr txBox="1"/>
          <p:nvPr/>
        </p:nvSpPr>
        <p:spPr>
          <a:xfrm>
            <a:off x="8278410" y="2056229"/>
            <a:ext cx="33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/>
              <a:t>I</a:t>
            </a:r>
            <a:endParaRPr kumimoji="1" lang="ja-JP" altLang="en-US" sz="280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7A34828-6797-4A7F-BA17-E7C6344AEE49}"/>
              </a:ext>
            </a:extLst>
          </p:cNvPr>
          <p:cNvSpPr txBox="1"/>
          <p:nvPr/>
        </p:nvSpPr>
        <p:spPr>
          <a:xfrm>
            <a:off x="10137767" y="2056229"/>
            <a:ext cx="508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/>
              <a:t>II</a:t>
            </a:r>
            <a:endParaRPr kumimoji="1" lang="ja-JP" altLang="en-US" sz="2800"/>
          </a:p>
        </p:txBody>
      </p:sp>
      <p:sp>
        <p:nvSpPr>
          <p:cNvPr id="10" name="タイトル 24">
            <a:extLst>
              <a:ext uri="{FF2B5EF4-FFF2-40B4-BE49-F238E27FC236}">
                <a16:creationId xmlns:a16="http://schemas.microsoft.com/office/drawing/2014/main" id="{BCF36D5B-D7D0-05A3-4A07-7AB8E214A028}"/>
              </a:ext>
            </a:extLst>
          </p:cNvPr>
          <p:cNvSpPr txBox="1">
            <a:spLocks/>
          </p:cNvSpPr>
          <p:nvPr/>
        </p:nvSpPr>
        <p:spPr>
          <a:xfrm>
            <a:off x="0" y="-4879"/>
            <a:ext cx="11201400" cy="6467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dirty="0">
                <a:solidFill>
                  <a:srgbClr val="E9A002"/>
                </a:solidFill>
              </a:rPr>
              <a:t> Malt type</a:t>
            </a:r>
            <a:endParaRPr lang="ja-JP" altLang="en-US" dirty="0">
              <a:solidFill>
                <a:srgbClr val="E9A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7246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B05B37ED-EA2D-4D1E-B184-2EE309153B33}"/>
              </a:ext>
            </a:extLst>
          </p:cNvPr>
          <p:cNvSpPr/>
          <p:nvPr/>
        </p:nvSpPr>
        <p:spPr>
          <a:xfrm rot="16902982">
            <a:off x="6771389" y="2767073"/>
            <a:ext cx="1479395" cy="719468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6490C37-2E98-418D-A926-C402F7B4074D}"/>
              </a:ext>
            </a:extLst>
          </p:cNvPr>
          <p:cNvSpPr/>
          <p:nvPr/>
        </p:nvSpPr>
        <p:spPr>
          <a:xfrm rot="2592505">
            <a:off x="8611689" y="2608894"/>
            <a:ext cx="1310036" cy="525213"/>
          </a:xfrm>
          <a:prstGeom prst="ellipse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765291B3-C429-430D-8DF0-33B6674D6EF0}"/>
              </a:ext>
            </a:extLst>
          </p:cNvPr>
          <p:cNvGraphicFramePr>
            <a:graphicFrameLocks/>
          </p:cNvGraphicFramePr>
          <p:nvPr/>
        </p:nvGraphicFramePr>
        <p:xfrm>
          <a:off x="6251492" y="916146"/>
          <a:ext cx="4603321" cy="367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A0F5210-575B-451F-805D-F460C1DDB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1621B2E3-6B41-4FA6-AE9A-6E63A6856A1E}" type="slidenum">
              <a:rPr kumimoji="1" lang="ja-JP" altLang="en-US" smtClean="0"/>
              <a:t>46</a:t>
            </a:fld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81181C3-B769-4656-8EF2-D034F952BC66}"/>
              </a:ext>
            </a:extLst>
          </p:cNvPr>
          <p:cNvSpPr txBox="1"/>
          <p:nvPr/>
        </p:nvSpPr>
        <p:spPr>
          <a:xfrm rot="10800000">
            <a:off x="5871291" y="1781084"/>
            <a:ext cx="461665" cy="176426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>
                <a:latin typeface="+mn-ea"/>
              </a:rPr>
              <a:t>Friction Factor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μ</a:t>
            </a:r>
            <a:endParaRPr kumimoji="1" lang="ja-JP" altLang="en-US"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76B59F-C9D8-4BB5-A6F4-0B3350BED492}"/>
              </a:ext>
            </a:extLst>
          </p:cNvPr>
          <p:cNvSpPr txBox="1"/>
          <p:nvPr/>
        </p:nvSpPr>
        <p:spPr>
          <a:xfrm>
            <a:off x="7704524" y="4493413"/>
            <a:ext cx="2326342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>
                <a:latin typeface="+mn-ea"/>
              </a:rPr>
              <a:t>Sliding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Velocity</a:t>
            </a:r>
            <a:r>
              <a:rPr lang="ja-JP" altLang="en-US">
                <a:latin typeface="+mn-ea"/>
              </a:rPr>
              <a:t> </a:t>
            </a:r>
            <a:r>
              <a:rPr lang="en-US" altLang="ja-JP">
                <a:latin typeface="+mn-ea"/>
              </a:rPr>
              <a:t>(m/s)</a:t>
            </a:r>
            <a:endParaRPr kumimoji="1" lang="ja-JP" altLang="en-US">
              <a:latin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143D7B0-8FF6-4385-A6A0-9130D88ABCBD}"/>
              </a:ext>
            </a:extLst>
          </p:cNvPr>
          <p:cNvSpPr txBox="1"/>
          <p:nvPr/>
        </p:nvSpPr>
        <p:spPr>
          <a:xfrm>
            <a:off x="8644730" y="194552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>
                <a:solidFill>
                  <a:srgbClr val="CC9B00"/>
                </a:solidFill>
                <a:latin typeface="+mn-ea"/>
              </a:rPr>
              <a:t>stick slip</a:t>
            </a:r>
            <a:endParaRPr kumimoji="1" lang="ja-JP" altLang="en-US" sz="2400" b="1">
              <a:solidFill>
                <a:srgbClr val="CC9B00"/>
              </a:solidFill>
              <a:latin typeface="+mn-ea"/>
            </a:endParaRPr>
          </a:p>
        </p:txBody>
      </p:sp>
      <p:sp>
        <p:nvSpPr>
          <p:cNvPr id="24" name="スライド番号プレースホルダー 3">
            <a:extLst>
              <a:ext uri="{FF2B5EF4-FFF2-40B4-BE49-F238E27FC236}">
                <a16:creationId xmlns:a16="http://schemas.microsoft.com/office/drawing/2014/main" id="{22F5BC6E-B0EC-42D5-9C0C-0FEAD9B7BC5D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22" name="タイトル 24">
            <a:extLst>
              <a:ext uri="{FF2B5EF4-FFF2-40B4-BE49-F238E27FC236}">
                <a16:creationId xmlns:a16="http://schemas.microsoft.com/office/drawing/2014/main" id="{E0054191-3EA0-4488-9D57-8C8457336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879"/>
            <a:ext cx="11201400" cy="646785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E9A002"/>
                </a:solidFill>
              </a:rPr>
              <a:t>Malt type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F62FA6-12E3-404B-A8E5-1D0B4E9DA8A0}"/>
              </a:ext>
            </a:extLst>
          </p:cNvPr>
          <p:cNvSpPr txBox="1"/>
          <p:nvPr/>
        </p:nvSpPr>
        <p:spPr>
          <a:xfrm>
            <a:off x="7008639" y="2635801"/>
            <a:ext cx="1130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rgbClr val="0070C0"/>
                </a:solidFill>
                <a:latin typeface="+mn-ea"/>
              </a:rPr>
              <a:t>static friction</a:t>
            </a:r>
            <a:endParaRPr kumimoji="1" lang="ja-JP" altLang="en-US" b="1" dirty="0">
              <a:solidFill>
                <a:srgbClr val="0070C0"/>
              </a:solidFill>
              <a:latin typeface="+mn-ea"/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7B71820-31E9-4553-9957-89DF62492740}"/>
              </a:ext>
            </a:extLst>
          </p:cNvPr>
          <p:cNvSpPr/>
          <p:nvPr/>
        </p:nvSpPr>
        <p:spPr>
          <a:xfrm>
            <a:off x="8170297" y="3237154"/>
            <a:ext cx="1549388" cy="922036"/>
          </a:xfrm>
          <a:prstGeom prst="rightArrow">
            <a:avLst>
              <a:gd name="adj1" fmla="val 52962"/>
              <a:gd name="adj2" fmla="val 50000"/>
            </a:avLst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b="1" dirty="0">
                <a:solidFill>
                  <a:srgbClr val="B45210"/>
                </a:solidFill>
                <a:latin typeface="+mn-ea"/>
              </a:rPr>
              <a:t>kinetic friction</a:t>
            </a:r>
            <a:endParaRPr kumimoji="1" lang="ja-JP" altLang="en-US" b="1" dirty="0">
              <a:solidFill>
                <a:srgbClr val="B45210"/>
              </a:solidFill>
              <a:latin typeface="+mn-ea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A011C7EF-5BF0-4871-A670-53E6C102BB96}"/>
              </a:ext>
            </a:extLst>
          </p:cNvPr>
          <p:cNvSpPr txBox="1"/>
          <p:nvPr/>
        </p:nvSpPr>
        <p:spPr>
          <a:xfrm rot="10800000">
            <a:off x="1170810" y="1463383"/>
            <a:ext cx="461665" cy="204100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kumimoji="1" lang="en-US" altLang="ja-JP">
                <a:latin typeface="+mn-ea"/>
              </a:rPr>
              <a:t>Viscosity</a:t>
            </a:r>
            <a:r>
              <a:rPr kumimoji="1" lang="ja-JP" altLang="en-US">
                <a:latin typeface="+mn-ea"/>
              </a:rPr>
              <a:t> </a:t>
            </a:r>
            <a:r>
              <a:rPr kumimoji="1" lang="en-US" altLang="ja-JP">
                <a:latin typeface="+mn-ea"/>
              </a:rPr>
              <a:t>(</a:t>
            </a:r>
            <a:r>
              <a:rPr kumimoji="1" lang="en-US" altLang="ja-JP" err="1">
                <a:latin typeface="+mn-ea"/>
              </a:rPr>
              <a:t>mPa·s</a:t>
            </a:r>
            <a:r>
              <a:rPr kumimoji="1" lang="en-US" altLang="ja-JP">
                <a:latin typeface="+mn-ea"/>
              </a:rPr>
              <a:t>)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188E3DA-2516-46F3-A04C-8A59258FE0E5}"/>
              </a:ext>
            </a:extLst>
          </p:cNvPr>
          <p:cNvSpPr txBox="1"/>
          <p:nvPr/>
        </p:nvSpPr>
        <p:spPr>
          <a:xfrm>
            <a:off x="2556375" y="4469366"/>
            <a:ext cx="1974387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1800" b="0"/>
              <a:t>Share</a:t>
            </a:r>
            <a:r>
              <a:rPr lang="en-US" altLang="ja-JP" sz="1800" b="0" baseline="0"/>
              <a:t> rate</a:t>
            </a:r>
            <a:r>
              <a:rPr lang="en-US" altLang="ja-JP" baseline="0"/>
              <a:t> (</a:t>
            </a:r>
            <a:r>
              <a:rPr lang="en-US" altLang="ja-JP">
                <a:latin typeface="+mn-ea"/>
              </a:rPr>
              <a:t>1/s)</a:t>
            </a:r>
            <a:endParaRPr kumimoji="1" lang="ja-JP" altLang="en-US">
              <a:latin typeface="+mn-ea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880C5BC-05F6-41D8-8456-41985E644CCB}"/>
              </a:ext>
            </a:extLst>
          </p:cNvPr>
          <p:cNvSpPr txBox="1"/>
          <p:nvPr/>
        </p:nvSpPr>
        <p:spPr>
          <a:xfrm>
            <a:off x="835161" y="5112938"/>
            <a:ext cx="10512821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200" dirty="0">
                <a:solidFill>
                  <a:srgbClr val="FF3399"/>
                </a:solidFill>
                <a:latin typeface="+mn-ea"/>
              </a:rPr>
              <a:t>Comparison of barley and wheat malt static friction was approximately the same, but the kinetic friction was higher for wheat malt. </a:t>
            </a:r>
          </a:p>
        </p:txBody>
      </p:sp>
      <p:graphicFrame>
        <p:nvGraphicFramePr>
          <p:cNvPr id="3" name="グラフ 2">
            <a:extLst>
              <a:ext uri="{FF2B5EF4-FFF2-40B4-BE49-F238E27FC236}">
                <a16:creationId xmlns:a16="http://schemas.microsoft.com/office/drawing/2014/main" id="{5D786397-D6A2-4D84-802D-5F67A9977296}"/>
              </a:ext>
            </a:extLst>
          </p:cNvPr>
          <p:cNvGraphicFramePr>
            <a:graphicFrameLocks/>
          </p:cNvGraphicFramePr>
          <p:nvPr/>
        </p:nvGraphicFramePr>
        <p:xfrm>
          <a:off x="1478757" y="888998"/>
          <a:ext cx="4203699" cy="394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3576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3CF01EE3-ACA9-4422-97ED-F9BD0C82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>
                <a:solidFill>
                  <a:srgbClr val="E9A002"/>
                </a:solidFill>
              </a:rPr>
              <a:t>Physical</a:t>
            </a:r>
            <a:r>
              <a:rPr lang="ja-JP" altLang="en-US" dirty="0">
                <a:solidFill>
                  <a:srgbClr val="E9A002"/>
                </a:solidFill>
              </a:rPr>
              <a:t> </a:t>
            </a:r>
            <a:r>
              <a:rPr lang="en-US" altLang="ja-JP" dirty="0">
                <a:solidFill>
                  <a:srgbClr val="E9A002"/>
                </a:solidFill>
              </a:rPr>
              <a:t>methodology</a:t>
            </a:r>
            <a:r>
              <a:rPr lang="ja-JP" altLang="en-US" dirty="0">
                <a:solidFill>
                  <a:srgbClr val="E9A002"/>
                </a:solidFill>
              </a:rPr>
              <a:t> </a:t>
            </a:r>
            <a:r>
              <a:rPr lang="en-US" altLang="ja-JP" dirty="0">
                <a:solidFill>
                  <a:srgbClr val="E9A002"/>
                </a:solidFill>
              </a:rPr>
              <a:t>food texturing 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03730E-A0DF-4A7C-B9A5-F6C94F56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C57685-34BD-4132-8A45-08376396C7F2}"/>
              </a:ext>
            </a:extLst>
          </p:cNvPr>
          <p:cNvSpPr txBox="1"/>
          <p:nvPr/>
        </p:nvSpPr>
        <p:spPr>
          <a:xfrm>
            <a:off x="604573" y="2017542"/>
            <a:ext cx="110904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545759"/>
                </a:solidFill>
              </a:rPr>
              <a:t>Rheology 		</a:t>
            </a:r>
            <a:r>
              <a:rPr lang="ja-JP" altLang="en-US" sz="3600" dirty="0">
                <a:solidFill>
                  <a:srgbClr val="545759"/>
                </a:solidFill>
              </a:rPr>
              <a:t>： </a:t>
            </a:r>
            <a:r>
              <a:rPr lang="en-US" altLang="ja-JP" sz="3600" dirty="0">
                <a:solidFill>
                  <a:srgbClr val="545759"/>
                </a:solidFill>
              </a:rPr>
              <a:t>Viscosity, Elasticity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600" dirty="0">
              <a:solidFill>
                <a:srgbClr val="545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545759"/>
                </a:solidFill>
              </a:rPr>
              <a:t>Tribology 		</a:t>
            </a:r>
            <a:r>
              <a:rPr lang="ja-JP" altLang="en-US" sz="3600" dirty="0">
                <a:solidFill>
                  <a:srgbClr val="545759"/>
                </a:solidFill>
              </a:rPr>
              <a:t>： </a:t>
            </a:r>
            <a:r>
              <a:rPr lang="en-US" altLang="ja-JP" sz="3600" dirty="0">
                <a:solidFill>
                  <a:srgbClr val="545759"/>
                </a:solidFill>
              </a:rPr>
              <a:t>Friction, Lubrication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600" dirty="0">
              <a:solidFill>
                <a:srgbClr val="545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545759"/>
                </a:solidFill>
              </a:rPr>
              <a:t>Morphology	</a:t>
            </a:r>
            <a:r>
              <a:rPr lang="ja-JP" altLang="en-US" sz="3600" dirty="0">
                <a:solidFill>
                  <a:srgbClr val="545759"/>
                </a:solidFill>
              </a:rPr>
              <a:t>：</a:t>
            </a:r>
            <a:r>
              <a:rPr lang="en-US" altLang="ja-JP" sz="3600" dirty="0">
                <a:solidFill>
                  <a:srgbClr val="545759"/>
                </a:solidFill>
              </a:rPr>
              <a:t> Rough-Smooth, Large-Small</a:t>
            </a:r>
            <a:endParaRPr kumimoji="1" lang="ja-JP" altLang="en-US" sz="3600" dirty="0">
              <a:solidFill>
                <a:srgbClr val="545759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02C2740-FD4E-4E50-AFB7-14495E83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463185-680B-4396-95AF-36B673F834A0}"/>
              </a:ext>
            </a:extLst>
          </p:cNvPr>
          <p:cNvSpPr txBox="1"/>
          <p:nvPr/>
        </p:nvSpPr>
        <p:spPr>
          <a:xfrm>
            <a:off x="10024781" y="6078123"/>
            <a:ext cx="217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545759"/>
                </a:solidFill>
              </a:rPr>
              <a:t>Nakamura, </a:t>
            </a:r>
            <a:r>
              <a:rPr lang="en-US" altLang="ja-JP" dirty="0">
                <a:solidFill>
                  <a:srgbClr val="545759"/>
                </a:solidFill>
                <a:ea typeface="メイリオ" panose="020B0604030504040204" pitchFamily="50" charset="-128"/>
              </a:rPr>
              <a:t>2018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80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03730E-A0DF-4A7C-B9A5-F6C94F56F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B2E3-6B41-4FA6-AE9A-6E63A6856A1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C57685-34BD-4132-8A45-08376396C7F2}"/>
              </a:ext>
            </a:extLst>
          </p:cNvPr>
          <p:cNvSpPr txBox="1"/>
          <p:nvPr/>
        </p:nvSpPr>
        <p:spPr>
          <a:xfrm>
            <a:off x="604573" y="2017542"/>
            <a:ext cx="110904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545759"/>
                </a:solidFill>
              </a:rPr>
              <a:t>Rheology 		</a:t>
            </a:r>
            <a:r>
              <a:rPr lang="ja-JP" altLang="en-US" sz="3600" dirty="0">
                <a:solidFill>
                  <a:srgbClr val="545759"/>
                </a:solidFill>
              </a:rPr>
              <a:t>： </a:t>
            </a:r>
            <a:r>
              <a:rPr lang="en-US" altLang="ja-JP" sz="3600" dirty="0">
                <a:solidFill>
                  <a:srgbClr val="545759"/>
                </a:solidFill>
              </a:rPr>
              <a:t>Viscosity, Elasticity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600" dirty="0">
              <a:solidFill>
                <a:srgbClr val="545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545759"/>
                </a:solidFill>
              </a:rPr>
              <a:t>Tribology 		</a:t>
            </a:r>
            <a:r>
              <a:rPr lang="ja-JP" altLang="en-US" sz="3600" dirty="0">
                <a:solidFill>
                  <a:srgbClr val="545759"/>
                </a:solidFill>
              </a:rPr>
              <a:t>： </a:t>
            </a:r>
            <a:r>
              <a:rPr lang="en-US" altLang="ja-JP" sz="3600" dirty="0">
                <a:solidFill>
                  <a:srgbClr val="545759"/>
                </a:solidFill>
              </a:rPr>
              <a:t>Friction, Lubrication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sz="3600" dirty="0">
              <a:solidFill>
                <a:srgbClr val="54575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3600" dirty="0">
                <a:solidFill>
                  <a:srgbClr val="545759"/>
                </a:solidFill>
              </a:rPr>
              <a:t>Morphology	</a:t>
            </a:r>
            <a:r>
              <a:rPr lang="ja-JP" altLang="en-US" sz="3600" dirty="0">
                <a:solidFill>
                  <a:srgbClr val="545759"/>
                </a:solidFill>
              </a:rPr>
              <a:t>：</a:t>
            </a:r>
            <a:r>
              <a:rPr lang="en-US" altLang="ja-JP" sz="3600" dirty="0">
                <a:solidFill>
                  <a:srgbClr val="545759"/>
                </a:solidFill>
              </a:rPr>
              <a:t> Rough-Smooth, Large-Small</a:t>
            </a:r>
            <a:endParaRPr kumimoji="1" lang="ja-JP" altLang="en-US" sz="3600" dirty="0">
              <a:solidFill>
                <a:srgbClr val="545759"/>
              </a:solidFill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C02C2740-FD4E-4E50-AFB7-14495E8362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6463185-680B-4396-95AF-36B673F834A0}"/>
              </a:ext>
            </a:extLst>
          </p:cNvPr>
          <p:cNvSpPr txBox="1"/>
          <p:nvPr/>
        </p:nvSpPr>
        <p:spPr>
          <a:xfrm>
            <a:off x="10024781" y="6078123"/>
            <a:ext cx="2179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545759"/>
                </a:solidFill>
              </a:rPr>
              <a:t>Nakamura, </a:t>
            </a:r>
            <a:r>
              <a:rPr lang="en-US" altLang="ja-JP" dirty="0">
                <a:solidFill>
                  <a:srgbClr val="545759"/>
                </a:solidFill>
                <a:ea typeface="メイリオ" panose="020B0604030504040204" pitchFamily="50" charset="-128"/>
              </a:rPr>
              <a:t>2018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32E4CBA-CB8C-933E-3244-B06F8F6972F2}"/>
              </a:ext>
            </a:extLst>
          </p:cNvPr>
          <p:cNvSpPr/>
          <p:nvPr/>
        </p:nvSpPr>
        <p:spPr>
          <a:xfrm>
            <a:off x="469899" y="3004149"/>
            <a:ext cx="9848235" cy="849702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4B00"/>
              </a:solidFill>
            </a:endParaRPr>
          </a:p>
        </p:txBody>
      </p:sp>
      <p:sp>
        <p:nvSpPr>
          <p:cNvPr id="10" name="タイトル 8">
            <a:extLst>
              <a:ext uri="{FF2B5EF4-FFF2-40B4-BE49-F238E27FC236}">
                <a16:creationId xmlns:a16="http://schemas.microsoft.com/office/drawing/2014/main" id="{03E9EC0A-F59E-AF3D-0BDA-5F6D3A719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E9A002"/>
                </a:solidFill>
              </a:rPr>
              <a:t>Physical</a:t>
            </a:r>
            <a:r>
              <a:rPr lang="ja-JP" altLang="en-US" dirty="0">
                <a:solidFill>
                  <a:srgbClr val="E9A002"/>
                </a:solidFill>
              </a:rPr>
              <a:t> </a:t>
            </a:r>
            <a:r>
              <a:rPr lang="en-US" altLang="ja-JP" dirty="0">
                <a:solidFill>
                  <a:srgbClr val="E9A002"/>
                </a:solidFill>
              </a:rPr>
              <a:t>methodology</a:t>
            </a:r>
            <a:r>
              <a:rPr lang="ja-JP" altLang="en-US" dirty="0">
                <a:solidFill>
                  <a:srgbClr val="E9A002"/>
                </a:solidFill>
              </a:rPr>
              <a:t> </a:t>
            </a:r>
            <a:r>
              <a:rPr lang="en-US" altLang="ja-JP" dirty="0">
                <a:solidFill>
                  <a:srgbClr val="E9A002"/>
                </a:solidFill>
              </a:rPr>
              <a:t>food texturing </a:t>
            </a:r>
            <a:endParaRPr lang="ja-JP" altLang="en-US" dirty="0">
              <a:solidFill>
                <a:srgbClr val="E9A0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08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E34AB5-1954-4FB6-ABD4-D14678C59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What is Tribology?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A718D1-F428-48C8-B755-271E2ECA9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800" dirty="0"/>
              <a:t>Rheology focuses on the study of viscosity, whereas tribology focuses on the study of friction.</a:t>
            </a:r>
          </a:p>
          <a:p>
            <a:endParaRPr kumimoji="1" lang="en-US" altLang="ja-JP" sz="800" dirty="0"/>
          </a:p>
          <a:p>
            <a:r>
              <a:rPr kumimoji="1" lang="en-US" altLang="ja-JP" sz="2800" dirty="0"/>
              <a:t>Tribology is the science and technology related to mutually interacting surfaces in relative motion.</a:t>
            </a:r>
          </a:p>
          <a:p>
            <a:endParaRPr kumimoji="1" lang="en-US" altLang="ja-JP" sz="2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79BA0C-DD70-4782-A973-10546E1C9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7</a:t>
            </a:fld>
            <a:endParaRPr lang="en-US"/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1FBC0E90-A439-469D-9CE1-85582E670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C19F692-05C8-A5D4-DE26-174FF7116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28" y="3511296"/>
            <a:ext cx="8824276" cy="252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65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356FA1-7B08-40BF-AD49-1E2037790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15699-0F63-4C61-80D8-C6D5EC39C3C1}" type="slidenum">
              <a:rPr lang="en-US" smtClean="0"/>
              <a:t>8</a:t>
            </a:fld>
            <a:endParaRPr lang="en-US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DEA7D36-B3B2-4CF9-8A2E-F514B34A1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/>
          <a:lstStyle/>
          <a:p>
            <a:r>
              <a:rPr kumimoji="1" lang="en-US" altLang="ja-JP" dirty="0">
                <a:solidFill>
                  <a:srgbClr val="E9A002"/>
                </a:solidFill>
              </a:rPr>
              <a:t>Rheological and Tribological analysis methods</a:t>
            </a:r>
            <a:endParaRPr kumimoji="1" lang="ja-JP" altLang="en-US" dirty="0">
              <a:solidFill>
                <a:srgbClr val="E9A002"/>
              </a:solidFill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F551360-8E00-4B0C-86C2-53FEA1AE7E1B}"/>
              </a:ext>
            </a:extLst>
          </p:cNvPr>
          <p:cNvSpPr txBox="1"/>
          <p:nvPr/>
        </p:nvSpPr>
        <p:spPr>
          <a:xfrm>
            <a:off x="763545" y="1528326"/>
            <a:ext cx="4940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966E00"/>
                </a:solidFill>
              </a:rPr>
              <a:t>Rheometer</a:t>
            </a:r>
          </a:p>
          <a:p>
            <a:r>
              <a:rPr kumimoji="1" lang="en-US" altLang="ja-JP" sz="2400" dirty="0">
                <a:solidFill>
                  <a:srgbClr val="545759"/>
                </a:solidFill>
              </a:rPr>
              <a:t>rotates a cylinder system and measures its stress levels.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FDC1250-2B9E-4DB2-AE98-1B4D906838DC}"/>
              </a:ext>
            </a:extLst>
          </p:cNvPr>
          <p:cNvSpPr txBox="1"/>
          <p:nvPr/>
        </p:nvSpPr>
        <p:spPr>
          <a:xfrm>
            <a:off x="6198227" y="1528326"/>
            <a:ext cx="54984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solidFill>
                  <a:srgbClr val="966E00"/>
                </a:solidFill>
                <a:ea typeface="+mj-ea"/>
              </a:rPr>
              <a:t>Tribometer</a:t>
            </a:r>
          </a:p>
          <a:p>
            <a:r>
              <a:rPr lang="en-US" altLang="ja-JP" sz="2400" dirty="0">
                <a:solidFill>
                  <a:srgbClr val="545759"/>
                </a:solidFill>
                <a:effectLst/>
                <a:ea typeface="+mj-ea"/>
              </a:rPr>
              <a:t>spins </a:t>
            </a:r>
            <a:r>
              <a:rPr lang="en-US" altLang="ja-JP" sz="2400" dirty="0">
                <a:solidFill>
                  <a:srgbClr val="545759"/>
                </a:solidFill>
                <a:ea typeface="+mj-ea"/>
              </a:rPr>
              <a:t>a</a:t>
            </a:r>
            <a:r>
              <a:rPr lang="en-US" altLang="ja-JP" sz="2400" dirty="0">
                <a:solidFill>
                  <a:srgbClr val="545759"/>
                </a:solidFill>
                <a:effectLst/>
                <a:ea typeface="+mj-ea"/>
              </a:rPr>
              <a:t> ball and </a:t>
            </a:r>
            <a:r>
              <a:rPr lang="en-US" altLang="ja-JP" sz="2400" dirty="0">
                <a:solidFill>
                  <a:srgbClr val="545759"/>
                </a:solidFill>
                <a:ea typeface="+mj-ea"/>
              </a:rPr>
              <a:t>measure</a:t>
            </a:r>
            <a:r>
              <a:rPr lang="en-US" altLang="ja-JP" sz="2400" dirty="0">
                <a:solidFill>
                  <a:srgbClr val="545759"/>
                </a:solidFill>
                <a:effectLst/>
                <a:ea typeface="+mj-ea"/>
              </a:rPr>
              <a:t>s the friction occurring at the interface between the pin and ball.</a:t>
            </a:r>
            <a:endParaRPr kumimoji="1" lang="ja-JP" altLang="en-US" sz="2400" dirty="0">
              <a:solidFill>
                <a:srgbClr val="545759"/>
              </a:solidFill>
              <a:ea typeface="+mj-ea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489AB6B9-CDAC-4C98-AE22-EE03A5FD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96E3916-2F61-4431-AEFC-638B50D7DD28}"/>
              </a:ext>
            </a:extLst>
          </p:cNvPr>
          <p:cNvGrpSpPr/>
          <p:nvPr/>
        </p:nvGrpSpPr>
        <p:grpSpPr>
          <a:xfrm>
            <a:off x="2308730" y="3097986"/>
            <a:ext cx="1485900" cy="3232253"/>
            <a:chOff x="2082996" y="2990608"/>
            <a:chExt cx="1485900" cy="3232253"/>
          </a:xfrm>
        </p:grpSpPr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CDEE13D8-108E-4D1E-97D6-FA36095BF8F8}"/>
                </a:ext>
              </a:extLst>
            </p:cNvPr>
            <p:cNvGrpSpPr/>
            <p:nvPr/>
          </p:nvGrpSpPr>
          <p:grpSpPr>
            <a:xfrm>
              <a:off x="2082996" y="2990608"/>
              <a:ext cx="1485900" cy="3232253"/>
              <a:chOff x="1955800" y="2352433"/>
              <a:chExt cx="1485900" cy="3232253"/>
            </a:xfrm>
          </p:grpSpPr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0A1E9581-36D2-4818-B734-B088A27FE0ED}"/>
                  </a:ext>
                </a:extLst>
              </p:cNvPr>
              <p:cNvSpPr/>
              <p:nvPr/>
            </p:nvSpPr>
            <p:spPr>
              <a:xfrm>
                <a:off x="2190750" y="3435350"/>
                <a:ext cx="1039757" cy="11049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" name="フレーム 1">
                <a:extLst>
                  <a:ext uri="{FF2B5EF4-FFF2-40B4-BE49-F238E27FC236}">
                    <a16:creationId xmlns:a16="http://schemas.microsoft.com/office/drawing/2014/main" id="{70870A26-97D3-4A7B-8147-9FBA073CE444}"/>
                  </a:ext>
                </a:extLst>
              </p:cNvPr>
              <p:cNvSpPr/>
              <p:nvPr/>
            </p:nvSpPr>
            <p:spPr>
              <a:xfrm>
                <a:off x="2070100" y="3070477"/>
                <a:ext cx="1282700" cy="1603618"/>
              </a:xfrm>
              <a:prstGeom prst="frame">
                <a:avLst>
                  <a:gd name="adj1" fmla="val 9530"/>
                </a:avLst>
              </a:prstGeom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38B4971E-8085-44C1-A4BA-B94AC164B8EC}"/>
                  </a:ext>
                </a:extLst>
              </p:cNvPr>
              <p:cNvSpPr/>
              <p:nvPr/>
            </p:nvSpPr>
            <p:spPr>
              <a:xfrm>
                <a:off x="1955800" y="2921000"/>
                <a:ext cx="1485900" cy="34206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F90C5291-50D4-4299-9CD0-D0F21CFEAEC9}"/>
                  </a:ext>
                </a:extLst>
              </p:cNvPr>
              <p:cNvGrpSpPr/>
              <p:nvPr/>
            </p:nvGrpSpPr>
            <p:grpSpPr>
              <a:xfrm>
                <a:off x="2292350" y="2352433"/>
                <a:ext cx="838201" cy="3232253"/>
                <a:chOff x="2282003" y="2352433"/>
                <a:chExt cx="838201" cy="3232253"/>
              </a:xfrm>
            </p:grpSpPr>
            <p:sp>
              <p:nvSpPr>
                <p:cNvPr id="13" name="円柱 12">
                  <a:extLst>
                    <a:ext uri="{FF2B5EF4-FFF2-40B4-BE49-F238E27FC236}">
                      <a16:creationId xmlns:a16="http://schemas.microsoft.com/office/drawing/2014/main" id="{73BEAEA7-DDE0-4CA2-A70C-F5DAA2C49627}"/>
                    </a:ext>
                  </a:extLst>
                </p:cNvPr>
                <p:cNvSpPr/>
                <p:nvPr/>
              </p:nvSpPr>
              <p:spPr>
                <a:xfrm>
                  <a:off x="2282003" y="3307024"/>
                  <a:ext cx="838200" cy="1015663"/>
                </a:xfrm>
                <a:prstGeom prst="can">
                  <a:avLst>
                    <a:gd name="adj" fmla="val 15909"/>
                  </a:avLst>
                </a:prstGeom>
                <a:gradFill>
                  <a:gsLst>
                    <a:gs pos="52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545759"/>
                    </a:gs>
                    <a:gs pos="100000">
                      <a:srgbClr val="545759"/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4" name="楕円 13">
                  <a:extLst>
                    <a:ext uri="{FF2B5EF4-FFF2-40B4-BE49-F238E27FC236}">
                      <a16:creationId xmlns:a16="http://schemas.microsoft.com/office/drawing/2014/main" id="{F09E9E71-1B3F-476E-AA38-8C9978B40E94}"/>
                    </a:ext>
                  </a:extLst>
                </p:cNvPr>
                <p:cNvSpPr/>
                <p:nvPr/>
              </p:nvSpPr>
              <p:spPr>
                <a:xfrm>
                  <a:off x="2282004" y="3981068"/>
                  <a:ext cx="838200" cy="1603618"/>
                </a:xfrm>
                <a:prstGeom prst="ellipse">
                  <a:avLst/>
                </a:prstGeom>
                <a:gradFill>
                  <a:gsLst>
                    <a:gs pos="52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545759"/>
                    </a:gs>
                    <a:gs pos="100000">
                      <a:srgbClr val="545759"/>
                    </a:gs>
                  </a:gsLst>
                  <a:lin ang="0" scaled="1"/>
                </a:gradFill>
                <a:ln>
                  <a:solidFill>
                    <a:srgbClr val="545759"/>
                  </a:solidFill>
                </a:ln>
                <a:scene3d>
                  <a:camera prst="orthographicFront">
                    <a:rot lat="5400000" lon="0" rev="0"/>
                  </a:camera>
                  <a:lightRig rig="threePt" dir="t"/>
                </a:scene3d>
                <a:sp3d>
                  <a:bevelT w="1016000" h="508000"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5" name="円柱 14">
                  <a:extLst>
                    <a:ext uri="{FF2B5EF4-FFF2-40B4-BE49-F238E27FC236}">
                      <a16:creationId xmlns:a16="http://schemas.microsoft.com/office/drawing/2014/main" id="{2D381C0A-3941-459B-B795-703F601F6531}"/>
                    </a:ext>
                  </a:extLst>
                </p:cNvPr>
                <p:cNvSpPr/>
                <p:nvPr/>
              </p:nvSpPr>
              <p:spPr>
                <a:xfrm>
                  <a:off x="2606215" y="2352433"/>
                  <a:ext cx="185070" cy="1015663"/>
                </a:xfrm>
                <a:prstGeom prst="can">
                  <a:avLst>
                    <a:gd name="adj" fmla="val 15909"/>
                  </a:avLst>
                </a:prstGeom>
                <a:gradFill>
                  <a:gsLst>
                    <a:gs pos="52000">
                      <a:schemeClr val="accent1">
                        <a:lumMod val="5000"/>
                        <a:lumOff val="95000"/>
                      </a:schemeClr>
                    </a:gs>
                    <a:gs pos="0">
                      <a:srgbClr val="545759"/>
                    </a:gs>
                    <a:gs pos="100000">
                      <a:srgbClr val="545759"/>
                    </a:gs>
                  </a:gsLst>
                  <a:lin ang="0" scaled="1"/>
                </a:gradFill>
                <a:ln>
                  <a:noFill/>
                </a:ln>
                <a:scene3d>
                  <a:camera prst="orthographicFront"/>
                  <a:lightRig rig="threePt" dir="t"/>
                </a:scene3d>
                <a:sp3d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C6F33638-28D0-430D-B51C-A1C4669907B2}"/>
                </a:ext>
              </a:extLst>
            </p:cNvPr>
            <p:cNvSpPr/>
            <p:nvPr/>
          </p:nvSpPr>
          <p:spPr>
            <a:xfrm>
              <a:off x="2331983" y="3341612"/>
              <a:ext cx="963864" cy="299786"/>
            </a:xfrm>
            <a:prstGeom prst="arc">
              <a:avLst>
                <a:gd name="adj1" fmla="val 19718470"/>
                <a:gd name="adj2" fmla="val 12920212"/>
              </a:avLst>
            </a:prstGeom>
            <a:ln w="57150">
              <a:solidFill>
                <a:schemeClr val="accent3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F8F51D04-5003-468F-BC0F-0F50A633D89D}"/>
              </a:ext>
            </a:extLst>
          </p:cNvPr>
          <p:cNvGrpSpPr/>
          <p:nvPr/>
        </p:nvGrpSpPr>
        <p:grpSpPr>
          <a:xfrm>
            <a:off x="8092925" y="3657075"/>
            <a:ext cx="1707955" cy="1651664"/>
            <a:chOff x="7763741" y="3657075"/>
            <a:chExt cx="1707955" cy="1651664"/>
          </a:xfrm>
        </p:grpSpPr>
        <p:sp>
          <p:nvSpPr>
            <p:cNvPr id="25" name="二等辺三角形 24">
              <a:extLst>
                <a:ext uri="{FF2B5EF4-FFF2-40B4-BE49-F238E27FC236}">
                  <a16:creationId xmlns:a16="http://schemas.microsoft.com/office/drawing/2014/main" id="{D1DFB923-DB62-4976-9A56-3F19DE29C26B}"/>
                </a:ext>
              </a:extLst>
            </p:cNvPr>
            <p:cNvSpPr/>
            <p:nvPr/>
          </p:nvSpPr>
          <p:spPr>
            <a:xfrm flipV="1">
              <a:off x="7823636" y="4689501"/>
              <a:ext cx="1609959" cy="619237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462B4EF0-AD76-4F26-854C-FAE2CBA50C11}"/>
                </a:ext>
              </a:extLst>
            </p:cNvPr>
            <p:cNvSpPr/>
            <p:nvPr/>
          </p:nvSpPr>
          <p:spPr>
            <a:xfrm flipH="1">
              <a:off x="8633496" y="4470539"/>
              <a:ext cx="838200" cy="83820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円柱 27">
              <a:extLst>
                <a:ext uri="{FF2B5EF4-FFF2-40B4-BE49-F238E27FC236}">
                  <a16:creationId xmlns:a16="http://schemas.microsoft.com/office/drawing/2014/main" id="{EA028BF6-445B-466B-9F0C-9E41D79E45CE}"/>
                </a:ext>
              </a:extLst>
            </p:cNvPr>
            <p:cNvSpPr/>
            <p:nvPr/>
          </p:nvSpPr>
          <p:spPr>
            <a:xfrm rot="18900000">
              <a:off x="8811022" y="4855481"/>
              <a:ext cx="312420" cy="374058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直角三角形 22">
              <a:extLst>
                <a:ext uri="{FF2B5EF4-FFF2-40B4-BE49-F238E27FC236}">
                  <a16:creationId xmlns:a16="http://schemas.microsoft.com/office/drawing/2014/main" id="{2DB792AF-24C4-4346-9DAC-316D91E3EDD1}"/>
                </a:ext>
              </a:extLst>
            </p:cNvPr>
            <p:cNvSpPr/>
            <p:nvPr/>
          </p:nvSpPr>
          <p:spPr>
            <a:xfrm>
              <a:off x="7763741" y="4470539"/>
              <a:ext cx="838200" cy="838200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円柱 18">
              <a:extLst>
                <a:ext uri="{FF2B5EF4-FFF2-40B4-BE49-F238E27FC236}">
                  <a16:creationId xmlns:a16="http://schemas.microsoft.com/office/drawing/2014/main" id="{20D94380-2CD7-400D-AACD-4D9EE264B5ED}"/>
                </a:ext>
              </a:extLst>
            </p:cNvPr>
            <p:cNvSpPr/>
            <p:nvPr/>
          </p:nvSpPr>
          <p:spPr>
            <a:xfrm rot="2700000">
              <a:off x="8113165" y="4867256"/>
              <a:ext cx="312420" cy="374058"/>
            </a:xfrm>
            <a:prstGeom prst="ca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BE8C1AA1-DB4E-47B4-B8B0-5761A04D4DB4}"/>
                </a:ext>
              </a:extLst>
            </p:cNvPr>
            <p:cNvGrpSpPr/>
            <p:nvPr/>
          </p:nvGrpSpPr>
          <p:grpSpPr>
            <a:xfrm>
              <a:off x="8274570" y="3657075"/>
              <a:ext cx="695671" cy="1393710"/>
              <a:chOff x="8174009" y="3782031"/>
              <a:chExt cx="695671" cy="1393710"/>
            </a:xfrm>
          </p:grpSpPr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FD230FCC-D1CD-4916-AFD4-8AFD927C962F}"/>
                  </a:ext>
                </a:extLst>
              </p:cNvPr>
              <p:cNvSpPr/>
              <p:nvPr/>
            </p:nvSpPr>
            <p:spPr>
              <a:xfrm>
                <a:off x="8174009" y="4480070"/>
                <a:ext cx="695671" cy="695671"/>
              </a:xfrm>
              <a:prstGeom prst="ellipse">
                <a:avLst/>
              </a:prstGeom>
              <a:solidFill>
                <a:srgbClr val="97E4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576000" h="762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円柱 25">
                <a:extLst>
                  <a:ext uri="{FF2B5EF4-FFF2-40B4-BE49-F238E27FC236}">
                    <a16:creationId xmlns:a16="http://schemas.microsoft.com/office/drawing/2014/main" id="{0DB0641C-8B71-460F-AE4D-82CDF391EDBF}"/>
                  </a:ext>
                </a:extLst>
              </p:cNvPr>
              <p:cNvSpPr/>
              <p:nvPr/>
            </p:nvSpPr>
            <p:spPr>
              <a:xfrm>
                <a:off x="8224439" y="3782031"/>
                <a:ext cx="594810" cy="915016"/>
              </a:xfrm>
              <a:prstGeom prst="can">
                <a:avLst>
                  <a:gd name="adj" fmla="val 15909"/>
                </a:avLst>
              </a:prstGeom>
              <a:gradFill>
                <a:gsLst>
                  <a:gs pos="52000">
                    <a:schemeClr val="accent1">
                      <a:lumMod val="5000"/>
                      <a:lumOff val="95000"/>
                    </a:schemeClr>
                  </a:gs>
                  <a:gs pos="0">
                    <a:srgbClr val="545759"/>
                  </a:gs>
                  <a:gs pos="100000">
                    <a:srgbClr val="545759"/>
                  </a:gs>
                </a:gsLst>
                <a:lin ang="0" scaled="1"/>
              </a:gradFill>
              <a:ln>
                <a:noFill/>
              </a:ln>
              <a:scene3d>
                <a:camera prst="orthographicFront"/>
                <a:lightRig rig="threePt" dir="t"/>
              </a:scene3d>
              <a:sp3d prstMaterial="metal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29" name="円弧 28">
              <a:extLst>
                <a:ext uri="{FF2B5EF4-FFF2-40B4-BE49-F238E27FC236}">
                  <a16:creationId xmlns:a16="http://schemas.microsoft.com/office/drawing/2014/main" id="{18FA4356-92DB-4F8B-A991-6F2F6FE3FBAF}"/>
                </a:ext>
              </a:extLst>
            </p:cNvPr>
            <p:cNvSpPr/>
            <p:nvPr/>
          </p:nvSpPr>
          <p:spPr>
            <a:xfrm>
              <a:off x="7964348" y="3938227"/>
              <a:ext cx="1282700" cy="314650"/>
            </a:xfrm>
            <a:prstGeom prst="arc">
              <a:avLst>
                <a:gd name="adj1" fmla="val 20501698"/>
                <a:gd name="adj2" fmla="val 11826205"/>
              </a:avLst>
            </a:prstGeom>
            <a:ln w="57150">
              <a:solidFill>
                <a:schemeClr val="accent3"/>
              </a:solidFill>
              <a:head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5A9B71D-5823-4982-8960-1410F7A951DD}"/>
              </a:ext>
            </a:extLst>
          </p:cNvPr>
          <p:cNvSpPr txBox="1"/>
          <p:nvPr/>
        </p:nvSpPr>
        <p:spPr>
          <a:xfrm>
            <a:off x="3794630" y="5528430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545759"/>
                </a:solidFill>
              </a:rPr>
              <a:t>Sample beer</a:t>
            </a:r>
            <a:endParaRPr kumimoji="1" lang="ja-JP" altLang="en-US" sz="2000">
              <a:solidFill>
                <a:srgbClr val="545759"/>
              </a:solidFill>
            </a:endParaRP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8C8A89B0-3962-43D9-9A7C-EE92227AD463}"/>
              </a:ext>
            </a:extLst>
          </p:cNvPr>
          <p:cNvCxnSpPr>
            <a:cxnSpLocks/>
            <a:stCxn id="31" idx="1"/>
          </p:cNvCxnSpPr>
          <p:nvPr/>
        </p:nvCxnSpPr>
        <p:spPr>
          <a:xfrm flipH="1" flipV="1">
            <a:off x="3455193" y="5126090"/>
            <a:ext cx="339437" cy="602395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D79269F-60DF-4DF1-A3B6-1547300CEBAD}"/>
              </a:ext>
            </a:extLst>
          </p:cNvPr>
          <p:cNvSpPr txBox="1"/>
          <p:nvPr/>
        </p:nvSpPr>
        <p:spPr>
          <a:xfrm>
            <a:off x="7399451" y="4037958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545759"/>
                </a:solidFill>
              </a:rPr>
              <a:t>Ball</a:t>
            </a:r>
            <a:endParaRPr kumimoji="1" lang="ja-JP" altLang="en-US" sz="2000">
              <a:solidFill>
                <a:srgbClr val="545759"/>
              </a:solidFill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3F7E377F-AC3A-47DB-B55F-B27F790E77AA}"/>
              </a:ext>
            </a:extLst>
          </p:cNvPr>
          <p:cNvCxnSpPr>
            <a:cxnSpLocks/>
            <a:stCxn id="39" idx="3"/>
          </p:cNvCxnSpPr>
          <p:nvPr/>
        </p:nvCxnSpPr>
        <p:spPr>
          <a:xfrm>
            <a:off x="8055400" y="4238013"/>
            <a:ext cx="785866" cy="552459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4CBF4FEA-097A-4612-862C-0158A7376306}"/>
              </a:ext>
            </a:extLst>
          </p:cNvPr>
          <p:cNvSpPr txBox="1"/>
          <p:nvPr/>
        </p:nvSpPr>
        <p:spPr>
          <a:xfrm>
            <a:off x="9741231" y="5410976"/>
            <a:ext cx="570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545759"/>
                </a:solidFill>
              </a:rPr>
              <a:t>Pin</a:t>
            </a:r>
            <a:endParaRPr kumimoji="1" lang="ja-JP" altLang="en-US" sz="2000">
              <a:solidFill>
                <a:srgbClr val="545759"/>
              </a:solidFill>
            </a:endParaRPr>
          </a:p>
        </p:txBody>
      </p: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A4D8D7F8-4EDA-4625-BCED-FF8412EA32E4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9299425" y="5068240"/>
            <a:ext cx="441806" cy="542791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50B153B0-246C-4081-B925-31D99A9599D7}"/>
              </a:ext>
            </a:extLst>
          </p:cNvPr>
          <p:cNvSpPr txBox="1"/>
          <p:nvPr/>
        </p:nvSpPr>
        <p:spPr>
          <a:xfrm>
            <a:off x="9762779" y="4028627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>
                <a:solidFill>
                  <a:srgbClr val="545759"/>
                </a:solidFill>
              </a:rPr>
              <a:t>Sample beer</a:t>
            </a:r>
            <a:endParaRPr kumimoji="1" lang="ja-JP" altLang="en-US" sz="2000">
              <a:solidFill>
                <a:srgbClr val="545759"/>
              </a:solidFill>
            </a:endParaRPr>
          </a:p>
        </p:txBody>
      </p: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8FAA964E-4586-4224-8776-FEEE898FD789}"/>
              </a:ext>
            </a:extLst>
          </p:cNvPr>
          <p:cNvCxnSpPr>
            <a:cxnSpLocks/>
            <a:stCxn id="48" idx="1"/>
          </p:cNvCxnSpPr>
          <p:nvPr/>
        </p:nvCxnSpPr>
        <p:spPr>
          <a:xfrm flipH="1">
            <a:off x="9370547" y="4228682"/>
            <a:ext cx="392232" cy="56179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F7E873-4815-C8E9-7CA8-838D5F035433}"/>
              </a:ext>
            </a:extLst>
          </p:cNvPr>
          <p:cNvSpPr txBox="1"/>
          <p:nvPr/>
        </p:nvSpPr>
        <p:spPr>
          <a:xfrm>
            <a:off x="430479" y="4732013"/>
            <a:ext cx="1988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3399"/>
                </a:solidFill>
              </a:rPr>
              <a:t>Viscosity</a:t>
            </a:r>
            <a:endParaRPr kumimoji="1" lang="ja-JP" altLang="en-US" sz="2800" b="1" dirty="0">
              <a:solidFill>
                <a:srgbClr val="FF3399"/>
              </a:solidFill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77DB5C0-1C3F-8FAD-AE0C-AC3D73651345}"/>
              </a:ext>
            </a:extLst>
          </p:cNvPr>
          <p:cNvSpPr txBox="1"/>
          <p:nvPr/>
        </p:nvSpPr>
        <p:spPr>
          <a:xfrm>
            <a:off x="6179973" y="4732013"/>
            <a:ext cx="1721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>
                <a:solidFill>
                  <a:srgbClr val="FF3399"/>
                </a:solidFill>
              </a:rPr>
              <a:t>Friction</a:t>
            </a:r>
            <a:endParaRPr kumimoji="1" lang="ja-JP" altLang="en-US" sz="28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485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AAF475F1-9CF6-4264-9A64-2A467CB92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80701" y="3985020"/>
            <a:ext cx="5377138" cy="1633870"/>
          </a:xfrm>
          <a:prstGeom prst="rect">
            <a:avLst/>
          </a:prstGeom>
        </p:spPr>
      </p:pic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9FE3338-58E4-4A30-BC80-71A09C959BC1}"/>
              </a:ext>
            </a:extLst>
          </p:cNvPr>
          <p:cNvGrpSpPr/>
          <p:nvPr/>
        </p:nvGrpSpPr>
        <p:grpSpPr>
          <a:xfrm>
            <a:off x="5484082" y="3987331"/>
            <a:ext cx="5373757" cy="1631559"/>
            <a:chOff x="5114390" y="3770100"/>
            <a:chExt cx="5373757" cy="1631559"/>
          </a:xfrm>
        </p:grpSpPr>
        <p:pic>
          <p:nvPicPr>
            <p:cNvPr id="6" name="図 5" descr="正方形 が含まれている画像&#10;&#10;自動的に生成された説明">
              <a:extLst>
                <a:ext uri="{FF2B5EF4-FFF2-40B4-BE49-F238E27FC236}">
                  <a16:creationId xmlns:a16="http://schemas.microsoft.com/office/drawing/2014/main" id="{AB0B837D-CF20-4F52-B464-8C2718C481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242" b="45403" l="37970" r="93558">
                          <a14:foregroundMark x1="40479" y1="17500" x2="40479" y2="17500"/>
                          <a14:foregroundMark x1="38027" y1="19113" x2="38027" y2="19113"/>
                          <a14:foregroundMark x1="60832" y1="45403" x2="60832" y2="45403"/>
                          <a14:foregroundMark x1="41847" y1="26935" x2="41847" y2="26935"/>
                          <a14:foregroundMark x1="46636" y1="22742" x2="46636" y2="22742"/>
                          <a14:foregroundMark x1="48518" y1="22016" x2="48518" y2="22016"/>
                          <a14:foregroundMark x1="49373" y1="21613" x2="49373" y2="21613"/>
                          <a14:foregroundMark x1="49715" y1="21129" x2="49715" y2="21129"/>
                          <a14:foregroundMark x1="50000" y1="21129" x2="50000" y2="21129"/>
                          <a14:foregroundMark x1="48689" y1="20968" x2="48689" y2="20968"/>
                          <a14:foregroundMark x1="45268" y1="22097" x2="45268" y2="22097"/>
                          <a14:foregroundMark x1="44926" y1="22500" x2="44926" y2="22500"/>
                          <a14:foregroundMark x1="44755" y1="22500" x2="44755" y2="22500"/>
                          <a14:foregroundMark x1="46636" y1="20887" x2="46636" y2="20887"/>
                          <a14:foregroundMark x1="42246" y1="29194" x2="42246" y2="29194"/>
                          <a14:foregroundMark x1="42303" y1="29919" x2="42303" y2="29919"/>
                          <a14:foregroundMark x1="55758" y1="33065" x2="55758" y2="33065"/>
                          <a14:foregroundMark x1="55986" y1="32984" x2="55986" y2="32984"/>
                          <a14:foregroundMark x1="58495" y1="38145" x2="58495" y2="38145"/>
                          <a14:foregroundMark x1="58324" y1="38145" x2="58324" y2="38145"/>
                          <a14:foregroundMark x1="57640" y1="36694" x2="57640" y2="36694"/>
                          <a14:foregroundMark x1="57241" y1="36290" x2="57241" y2="36290"/>
                          <a14:foregroundMark x1="55872" y1="36532" x2="55872" y2="36532"/>
                          <a14:foregroundMark x1="82383" y1="16371" x2="82383" y2="16371"/>
                          <a14:foregroundMark x1="87001" y1="24274" x2="87001" y2="24274"/>
                          <a14:foregroundMark x1="89795" y1="28790" x2="89795" y2="28790"/>
                          <a14:foregroundMark x1="77537" y1="27984" x2="77537" y2="27984"/>
                          <a14:foregroundMark x1="77024" y1="25968" x2="77024" y2="25968"/>
                          <a14:foregroundMark x1="78506" y1="24839" x2="78506" y2="24839"/>
                          <a14:foregroundMark x1="79133" y1="23387" x2="79133" y2="23387"/>
                          <a14:foregroundMark x1="89738" y1="31129" x2="89738" y2="31129"/>
                          <a14:foregroundMark x1="87970" y1="33226" x2="87970" y2="33226"/>
                          <a14:foregroundMark x1="90023" y1="34435" x2="90023" y2="34435"/>
                          <a14:foregroundMark x1="90992" y1="36210" x2="90992" y2="36210"/>
                          <a14:foregroundMark x1="90422" y1="36129" x2="90422" y2="36129"/>
                          <a14:foregroundMark x1="89225" y1="36129" x2="89225" y2="36129"/>
                          <a14:foregroundMark x1="93387" y1="44758" x2="93387" y2="4475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8" t="6047" b="51345"/>
            <a:stretch/>
          </p:blipFill>
          <p:spPr>
            <a:xfrm>
              <a:off x="5114390" y="3770100"/>
              <a:ext cx="3467180" cy="1631559"/>
            </a:xfrm>
            <a:prstGeom prst="rect">
              <a:avLst/>
            </a:prstGeom>
          </p:spPr>
        </p:pic>
        <p:pic>
          <p:nvPicPr>
            <p:cNvPr id="18" name="図 17" descr="正方形 が含まれている画像&#10;&#10;自動的に生成された説明">
              <a:extLst>
                <a:ext uri="{FF2B5EF4-FFF2-40B4-BE49-F238E27FC236}">
                  <a16:creationId xmlns:a16="http://schemas.microsoft.com/office/drawing/2014/main" id="{878147D1-978C-4522-B6B5-BF97226347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537" b="95615" l="20470" r="45998">
                          <a14:backgroundMark x1="38597" y1="92661" x2="38597" y2="92661"/>
                          <a14:backgroundMark x1="36203" y1="87661" x2="36203" y2="87661"/>
                          <a14:backgroundMark x1="36203" y1="87177" x2="36203" y2="87177"/>
                          <a14:backgroundMark x1="35291" y1="86129" x2="35291" y2="86129"/>
                          <a14:backgroundMark x1="35576" y1="85887" x2="35576" y2="85887"/>
                          <a14:backgroundMark x1="34664" y1="86048" x2="34664" y2="86048"/>
                          <a14:backgroundMark x1="35177" y1="87984" x2="35177" y2="87984"/>
                          <a14:backgroundMark x1="37514" y1="88145" x2="37514" y2="88145"/>
                          <a14:backgroundMark x1="36488" y1="86452" x2="36488" y2="86452"/>
                          <a14:backgroundMark x1="38141" y1="90484" x2="38141" y2="90484"/>
                          <a14:backgroundMark x1="27081" y1="90000" x2="27081" y2="90000"/>
                          <a14:backgroundMark x1="27423" y1="89839" x2="27423" y2="89839"/>
                          <a14:backgroundMark x1="28050" y1="89758" x2="28050" y2="89758"/>
                          <a14:backgroundMark x1="22976" y1="86290" x2="22976" y2="86290"/>
                          <a14:backgroundMark x1="23147" y1="85565" x2="23147" y2="85565"/>
                          <a14:backgroundMark x1="23147" y1="83871" x2="23147" y2="83871"/>
                          <a14:backgroundMark x1="22862" y1="81452" x2="22862" y2="81452"/>
                          <a14:backgroundMark x1="22235" y1="79597" x2="22235" y2="79597"/>
                          <a14:backgroundMark x1="22349" y1="79435" x2="22349" y2="79435"/>
                          <a14:backgroundMark x1="22520" y1="79032" x2="22520" y2="79032"/>
                          <a14:backgroundMark x1="37001" y1="88790" x2="37001" y2="88790"/>
                          <a14:backgroundMark x1="38027" y1="88468" x2="38027" y2="88468"/>
                          <a14:backgroundMark x1="37628" y1="87097" x2="37628" y2="87097"/>
                          <a14:backgroundMark x1="37058" y1="86532" x2="37058" y2="86532"/>
                          <a14:backgroundMark x1="37913" y1="90081" x2="37913" y2="90081"/>
                          <a14:backgroundMark x1="38369" y1="90161" x2="38369" y2="90161"/>
                          <a14:backgroundMark x1="38597" y1="90161" x2="38597" y2="901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9" t="56152" r="50811"/>
            <a:stretch/>
          </p:blipFill>
          <p:spPr>
            <a:xfrm>
              <a:off x="8834853" y="3795563"/>
              <a:ext cx="1653294" cy="1606096"/>
            </a:xfrm>
            <a:prstGeom prst="rect">
              <a:avLst/>
            </a:prstGeom>
          </p:spPr>
        </p:pic>
      </p:grpSp>
      <p:grpSp>
        <p:nvGrpSpPr>
          <p:cNvPr id="3073" name="グループ化 3072">
            <a:extLst>
              <a:ext uri="{FF2B5EF4-FFF2-40B4-BE49-F238E27FC236}">
                <a16:creationId xmlns:a16="http://schemas.microsoft.com/office/drawing/2014/main" id="{A8F3AFD2-7F34-4368-954D-05A0C88F643B}"/>
              </a:ext>
            </a:extLst>
          </p:cNvPr>
          <p:cNvGrpSpPr/>
          <p:nvPr/>
        </p:nvGrpSpPr>
        <p:grpSpPr>
          <a:xfrm>
            <a:off x="6937790" y="922199"/>
            <a:ext cx="2257421" cy="1224759"/>
            <a:chOff x="8343948" y="265070"/>
            <a:chExt cx="2412294" cy="1326631"/>
          </a:xfrm>
        </p:grpSpPr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DB3EDCEE-D0AC-47A2-A3EB-7D20DF79D41E}"/>
                </a:ext>
              </a:extLst>
            </p:cNvPr>
            <p:cNvSpPr/>
            <p:nvPr/>
          </p:nvSpPr>
          <p:spPr>
            <a:xfrm>
              <a:off x="8630815" y="887575"/>
              <a:ext cx="1976823" cy="39913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FD384C40-9299-4BCD-9C48-136A8AA56279}"/>
                </a:ext>
              </a:extLst>
            </p:cNvPr>
            <p:cNvSpPr/>
            <p:nvPr/>
          </p:nvSpPr>
          <p:spPr>
            <a:xfrm>
              <a:off x="8630816" y="1199672"/>
              <a:ext cx="1976823" cy="3920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23" name="グループ化 22">
              <a:extLst>
                <a:ext uri="{FF2B5EF4-FFF2-40B4-BE49-F238E27FC236}">
                  <a16:creationId xmlns:a16="http://schemas.microsoft.com/office/drawing/2014/main" id="{C8A50E10-5292-41F0-A291-74A8E5A6EA6F}"/>
                </a:ext>
              </a:extLst>
            </p:cNvPr>
            <p:cNvGrpSpPr/>
            <p:nvPr/>
          </p:nvGrpSpPr>
          <p:grpSpPr>
            <a:xfrm>
              <a:off x="8343948" y="265070"/>
              <a:ext cx="2412294" cy="914819"/>
              <a:chOff x="8343948" y="265070"/>
              <a:chExt cx="2412294" cy="914819"/>
            </a:xfrm>
          </p:grpSpPr>
          <p:sp>
            <p:nvSpPr>
              <p:cNvPr id="22" name="楕円 21">
                <a:extLst>
                  <a:ext uri="{FF2B5EF4-FFF2-40B4-BE49-F238E27FC236}">
                    <a16:creationId xmlns:a16="http://schemas.microsoft.com/office/drawing/2014/main" id="{F14AADCF-5538-43B2-860B-B7F5E7273D2B}"/>
                  </a:ext>
                </a:extLst>
              </p:cNvPr>
              <p:cNvSpPr/>
              <p:nvPr/>
            </p:nvSpPr>
            <p:spPr>
              <a:xfrm>
                <a:off x="8630815" y="336551"/>
                <a:ext cx="1976823" cy="843338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5789074D-9402-4986-ADAF-78DD9FA6CA00}"/>
                  </a:ext>
                </a:extLst>
              </p:cNvPr>
              <p:cNvSpPr/>
              <p:nvPr/>
            </p:nvSpPr>
            <p:spPr>
              <a:xfrm>
                <a:off x="8343948" y="265070"/>
                <a:ext cx="2412294" cy="6225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id="{4E8F2DE1-1A17-03A4-5935-7D63E1729018}"/>
              </a:ext>
            </a:extLst>
          </p:cNvPr>
          <p:cNvSpPr/>
          <p:nvPr/>
        </p:nvSpPr>
        <p:spPr>
          <a:xfrm rot="11773279">
            <a:off x="4605672" y="1499632"/>
            <a:ext cx="7071806" cy="3023424"/>
          </a:xfrm>
          <a:custGeom>
            <a:avLst/>
            <a:gdLst>
              <a:gd name="connsiteX0" fmla="*/ 3841168 w 7071806"/>
              <a:gd name="connsiteY0" fmla="*/ 2543984 h 3043588"/>
              <a:gd name="connsiteX1" fmla="*/ 3561487 w 7071806"/>
              <a:gd name="connsiteY1" fmla="*/ 2130913 h 3043588"/>
              <a:gd name="connsiteX2" fmla="*/ 443579 w 7071806"/>
              <a:gd name="connsiteY2" fmla="*/ 3038007 h 3043588"/>
              <a:gd name="connsiteX3" fmla="*/ 229856 w 7071806"/>
              <a:gd name="connsiteY3" fmla="*/ 2894661 h 3043588"/>
              <a:gd name="connsiteX4" fmla="*/ 9353 w 7071806"/>
              <a:gd name="connsiteY4" fmla="*/ 2136736 h 3043588"/>
              <a:gd name="connsiteX5" fmla="*/ 112821 w 7071806"/>
              <a:gd name="connsiteY5" fmla="*/ 1901110 h 3043588"/>
              <a:gd name="connsiteX6" fmla="*/ 3039037 w 7071806"/>
              <a:gd name="connsiteY6" fmla="*/ 1049785 h 3043588"/>
              <a:gd name="connsiteX7" fmla="*/ 3250446 w 7071806"/>
              <a:gd name="connsiteY7" fmla="*/ 116177 h 3043588"/>
              <a:gd name="connsiteX8" fmla="*/ 3304855 w 7071806"/>
              <a:gd name="connsiteY8" fmla="*/ 972451 h 3043588"/>
              <a:gd name="connsiteX9" fmla="*/ 6628226 w 7071806"/>
              <a:gd name="connsiteY9" fmla="*/ 5581 h 3043588"/>
              <a:gd name="connsiteX10" fmla="*/ 6841949 w 7071806"/>
              <a:gd name="connsiteY10" fmla="*/ 148927 h 3043588"/>
              <a:gd name="connsiteX11" fmla="*/ 7062453 w 7071806"/>
              <a:gd name="connsiteY11" fmla="*/ 906851 h 3043588"/>
              <a:gd name="connsiteX12" fmla="*/ 6958984 w 7071806"/>
              <a:gd name="connsiteY12" fmla="*/ 1142478 h 3043588"/>
              <a:gd name="connsiteX13" fmla="*/ 3855605 w 7071806"/>
              <a:gd name="connsiteY13" fmla="*/ 2045345 h 3043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071806" h="3043588">
                <a:moveTo>
                  <a:pt x="3841168" y="2543984"/>
                </a:moveTo>
                <a:lnTo>
                  <a:pt x="3561487" y="2130913"/>
                </a:lnTo>
                <a:lnTo>
                  <a:pt x="443579" y="3038007"/>
                </a:lnTo>
                <a:cubicBezTo>
                  <a:pt x="355989" y="3063489"/>
                  <a:pt x="260302" y="2999311"/>
                  <a:pt x="229856" y="2894661"/>
                </a:cubicBezTo>
                <a:lnTo>
                  <a:pt x="9353" y="2136736"/>
                </a:lnTo>
                <a:cubicBezTo>
                  <a:pt x="-21093" y="2032087"/>
                  <a:pt x="25232" y="1926593"/>
                  <a:pt x="112821" y="1901110"/>
                </a:cubicBezTo>
                <a:lnTo>
                  <a:pt x="3039037" y="1049785"/>
                </a:lnTo>
                <a:lnTo>
                  <a:pt x="3250446" y="116177"/>
                </a:lnTo>
                <a:lnTo>
                  <a:pt x="3304855" y="972451"/>
                </a:lnTo>
                <a:lnTo>
                  <a:pt x="6628226" y="5581"/>
                </a:lnTo>
                <a:cubicBezTo>
                  <a:pt x="6715816" y="-19901"/>
                  <a:pt x="6811503" y="44277"/>
                  <a:pt x="6841949" y="148927"/>
                </a:cubicBezTo>
                <a:lnTo>
                  <a:pt x="7062453" y="906851"/>
                </a:lnTo>
                <a:cubicBezTo>
                  <a:pt x="7092898" y="1011501"/>
                  <a:pt x="7046574" y="1116995"/>
                  <a:pt x="6958984" y="1142478"/>
                </a:cubicBezTo>
                <a:lnTo>
                  <a:pt x="3855605" y="2045345"/>
                </a:lnTo>
                <a:close/>
              </a:path>
            </a:pathLst>
          </a:custGeom>
          <a:solidFill>
            <a:srgbClr val="FFF8E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kumimoji="1" lang="ja-JP" altLang="en-US"/>
          </a:p>
        </p:txBody>
      </p:sp>
      <p:sp>
        <p:nvSpPr>
          <p:cNvPr id="9" name="タイトル 1">
            <a:extLst>
              <a:ext uri="{FF2B5EF4-FFF2-40B4-BE49-F238E27FC236}">
                <a16:creationId xmlns:a16="http://schemas.microsoft.com/office/drawing/2014/main" id="{25940A7A-AF4D-403A-93A1-8E857DBE5A5C}"/>
              </a:ext>
            </a:extLst>
          </p:cNvPr>
          <p:cNvSpPr txBox="1">
            <a:spLocks/>
          </p:cNvSpPr>
          <p:nvPr/>
        </p:nvSpPr>
        <p:spPr>
          <a:xfrm>
            <a:off x="1224998" y="5908380"/>
            <a:ext cx="9892768" cy="4997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2400" dirty="0">
                <a:solidFill>
                  <a:srgbClr val="FF3399"/>
                </a:solidFill>
                <a:latin typeface="+mn-ea"/>
                <a:ea typeface="+mn-ea"/>
              </a:rPr>
              <a:t>A tribometer is used to measure the friction between two surfaces.</a:t>
            </a:r>
            <a:endParaRPr lang="ja-JP" altLang="en-US" sz="2400" dirty="0">
              <a:solidFill>
                <a:srgbClr val="FF3399"/>
              </a:solidFill>
              <a:latin typeface="+mn-ea"/>
              <a:ea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DCDC2DF-1E5B-4CB9-A438-26FE725D6468}"/>
              </a:ext>
            </a:extLst>
          </p:cNvPr>
          <p:cNvSpPr txBox="1"/>
          <p:nvPr/>
        </p:nvSpPr>
        <p:spPr>
          <a:xfrm>
            <a:off x="730058" y="4409850"/>
            <a:ext cx="1984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545759"/>
                </a:solidFill>
                <a:latin typeface="+mn-ea"/>
              </a:rPr>
              <a:t>Swallowing</a:t>
            </a:r>
            <a:endParaRPr kumimoji="1" lang="ja-JP" altLang="en-US" sz="2800" dirty="0">
              <a:solidFill>
                <a:srgbClr val="545759"/>
              </a:solidFill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15A55D-FAFC-484A-9356-B33E1EAC15F7}"/>
              </a:ext>
            </a:extLst>
          </p:cNvPr>
          <p:cNvSpPr txBox="1"/>
          <p:nvPr/>
        </p:nvSpPr>
        <p:spPr>
          <a:xfrm>
            <a:off x="730058" y="1467112"/>
            <a:ext cx="4132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solidFill>
                  <a:srgbClr val="545759"/>
                </a:solidFill>
                <a:latin typeface="+mn-ea"/>
              </a:rPr>
              <a:t>Tribology measurements</a:t>
            </a:r>
            <a:endParaRPr kumimoji="1" lang="ja-JP" altLang="en-US" sz="2800" dirty="0">
              <a:solidFill>
                <a:srgbClr val="545759"/>
              </a:solidFill>
              <a:latin typeface="+mn-ea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17A3A0D-C2F1-4EBC-9C93-C1DEA1ACD526}"/>
              </a:ext>
            </a:extLst>
          </p:cNvPr>
          <p:cNvSpPr txBox="1"/>
          <p:nvPr/>
        </p:nvSpPr>
        <p:spPr>
          <a:xfrm>
            <a:off x="6099573" y="1184556"/>
            <a:ext cx="784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545759"/>
                </a:solidFill>
                <a:latin typeface="+mn-ea"/>
              </a:rPr>
              <a:t>Ball</a:t>
            </a:r>
            <a:r>
              <a:rPr kumimoji="1" lang="ja-JP" altLang="en-US" sz="2400" dirty="0">
                <a:solidFill>
                  <a:srgbClr val="545759"/>
                </a:solidFill>
                <a:latin typeface="+mn-ea"/>
              </a:rPr>
              <a:t> 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15C5C8A2-DEAF-4A7F-8051-96184B8B039F}"/>
              </a:ext>
            </a:extLst>
          </p:cNvPr>
          <p:cNvSpPr txBox="1"/>
          <p:nvPr/>
        </p:nvSpPr>
        <p:spPr>
          <a:xfrm>
            <a:off x="6132201" y="1846876"/>
            <a:ext cx="784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rgbClr val="545759"/>
                </a:solidFill>
                <a:latin typeface="+mn-ea"/>
              </a:rPr>
              <a:t>Pin</a:t>
            </a:r>
            <a:endParaRPr kumimoji="1" lang="ja-JP" altLang="en-US" sz="2400" dirty="0">
              <a:solidFill>
                <a:srgbClr val="545759"/>
              </a:solidFill>
              <a:latin typeface="+mn-ea"/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DDE4633E-CB55-4CAB-B520-D619578AF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3253"/>
            <a:ext cx="18097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algn="l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/>
            <a:r>
              <a:rPr lang="en-US" altLang="ja-JP" sz="2000">
                <a:solidFill>
                  <a:schemeClr val="bg1">
                    <a:lumMod val="50000"/>
                  </a:schemeClr>
                </a:solidFill>
                <a:latin typeface="+mn-lt"/>
                <a:cs typeface="Calibri" panose="020F0502020204030204" pitchFamily="34" charset="0"/>
              </a:rPr>
              <a:t>Introduction</a:t>
            </a:r>
          </a:p>
        </p:txBody>
      </p:sp>
      <p:sp>
        <p:nvSpPr>
          <p:cNvPr id="17" name="スライド番号プレースホルダー 3">
            <a:extLst>
              <a:ext uri="{FF2B5EF4-FFF2-40B4-BE49-F238E27FC236}">
                <a16:creationId xmlns:a16="http://schemas.microsoft.com/office/drawing/2014/main" id="{91543E1B-5BE0-46F3-852B-8B0704DC5BE7}"/>
              </a:ext>
            </a:extLst>
          </p:cNvPr>
          <p:cNvSpPr txBox="1">
            <a:spLocks/>
          </p:cNvSpPr>
          <p:nvPr/>
        </p:nvSpPr>
        <p:spPr>
          <a:xfrm>
            <a:off x="11138526" y="6559169"/>
            <a:ext cx="481974" cy="219456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915699-0F63-4C61-80D8-C6D5EC39C3C1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072" name="グループ化 3071">
            <a:extLst>
              <a:ext uri="{FF2B5EF4-FFF2-40B4-BE49-F238E27FC236}">
                <a16:creationId xmlns:a16="http://schemas.microsoft.com/office/drawing/2014/main" id="{848BBCC3-3213-4A13-9AF8-3856D71C0C6B}"/>
              </a:ext>
            </a:extLst>
          </p:cNvPr>
          <p:cNvGrpSpPr/>
          <p:nvPr/>
        </p:nvGrpSpPr>
        <p:grpSpPr>
          <a:xfrm>
            <a:off x="4983144" y="2727810"/>
            <a:ext cx="1840989" cy="498127"/>
            <a:chOff x="4994239" y="2414841"/>
            <a:chExt cx="1406905" cy="361195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F71E3EED-7328-468B-99FF-36C742B9D7B3}"/>
                </a:ext>
              </a:extLst>
            </p:cNvPr>
            <p:cNvSpPr/>
            <p:nvPr/>
          </p:nvSpPr>
          <p:spPr>
            <a:xfrm>
              <a:off x="4994240" y="2512210"/>
              <a:ext cx="1406904" cy="2054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フリーフォーム: 図形 32">
              <a:extLst>
                <a:ext uri="{FF2B5EF4-FFF2-40B4-BE49-F238E27FC236}">
                  <a16:creationId xmlns:a16="http://schemas.microsoft.com/office/drawing/2014/main" id="{263DE4F1-B382-481C-A354-DD28D9522EDF}"/>
                </a:ext>
              </a:extLst>
            </p:cNvPr>
            <p:cNvSpPr/>
            <p:nvPr/>
          </p:nvSpPr>
          <p:spPr>
            <a:xfrm>
              <a:off x="4994239" y="2549816"/>
              <a:ext cx="1406904" cy="226220"/>
            </a:xfrm>
            <a:custGeom>
              <a:avLst/>
              <a:gdLst>
                <a:gd name="connsiteX0" fmla="*/ 662330 w 1406904"/>
                <a:gd name="connsiteY0" fmla="*/ 0 h 442912"/>
                <a:gd name="connsiteX1" fmla="*/ 690573 w 1406904"/>
                <a:gd name="connsiteY1" fmla="*/ 4762 h 442912"/>
                <a:gd name="connsiteX2" fmla="*/ 714109 w 1406904"/>
                <a:gd name="connsiteY2" fmla="*/ 28575 h 442912"/>
                <a:gd name="connsiteX3" fmla="*/ 728230 w 1406904"/>
                <a:gd name="connsiteY3" fmla="*/ 38100 h 442912"/>
                <a:gd name="connsiteX4" fmla="*/ 753335 w 1406904"/>
                <a:gd name="connsiteY4" fmla="*/ 19050 h 442912"/>
                <a:gd name="connsiteX5" fmla="*/ 797268 w 1406904"/>
                <a:gd name="connsiteY5" fmla="*/ 63500 h 442912"/>
                <a:gd name="connsiteX6" fmla="*/ 816097 w 1406904"/>
                <a:gd name="connsiteY6" fmla="*/ 101600 h 442912"/>
                <a:gd name="connsiteX7" fmla="*/ 822373 w 1406904"/>
                <a:gd name="connsiteY7" fmla="*/ 90487 h 442912"/>
                <a:gd name="connsiteX8" fmla="*/ 845910 w 1406904"/>
                <a:gd name="connsiteY8" fmla="*/ 142875 h 442912"/>
                <a:gd name="connsiteX9" fmla="*/ 869445 w 1406904"/>
                <a:gd name="connsiteY9" fmla="*/ 157162 h 442912"/>
                <a:gd name="connsiteX10" fmla="*/ 888274 w 1406904"/>
                <a:gd name="connsiteY10" fmla="*/ 161925 h 442912"/>
                <a:gd name="connsiteX11" fmla="*/ 925931 w 1406904"/>
                <a:gd name="connsiteY11" fmla="*/ 142875 h 442912"/>
                <a:gd name="connsiteX12" fmla="*/ 954174 w 1406904"/>
                <a:gd name="connsiteY12" fmla="*/ 123825 h 442912"/>
                <a:gd name="connsiteX13" fmla="*/ 973003 w 1406904"/>
                <a:gd name="connsiteY13" fmla="*/ 128587 h 442912"/>
                <a:gd name="connsiteX14" fmla="*/ 982417 w 1406904"/>
                <a:gd name="connsiteY14" fmla="*/ 147637 h 442912"/>
                <a:gd name="connsiteX15" fmla="*/ 1034196 w 1406904"/>
                <a:gd name="connsiteY15" fmla="*/ 85725 h 442912"/>
                <a:gd name="connsiteX16" fmla="*/ 1048317 w 1406904"/>
                <a:gd name="connsiteY16" fmla="*/ 80962 h 442912"/>
                <a:gd name="connsiteX17" fmla="*/ 1071854 w 1406904"/>
                <a:gd name="connsiteY17" fmla="*/ 104775 h 442912"/>
                <a:gd name="connsiteX18" fmla="*/ 1081268 w 1406904"/>
                <a:gd name="connsiteY18" fmla="*/ 119062 h 442912"/>
                <a:gd name="connsiteX19" fmla="*/ 1147168 w 1406904"/>
                <a:gd name="connsiteY19" fmla="*/ 104775 h 442912"/>
                <a:gd name="connsiteX20" fmla="*/ 1184826 w 1406904"/>
                <a:gd name="connsiteY20" fmla="*/ 109537 h 442912"/>
                <a:gd name="connsiteX21" fmla="*/ 1198947 w 1406904"/>
                <a:gd name="connsiteY21" fmla="*/ 123825 h 442912"/>
                <a:gd name="connsiteX22" fmla="*/ 1241312 w 1406904"/>
                <a:gd name="connsiteY22" fmla="*/ 114300 h 442912"/>
                <a:gd name="connsiteX23" fmla="*/ 1274261 w 1406904"/>
                <a:gd name="connsiteY23" fmla="*/ 123825 h 442912"/>
                <a:gd name="connsiteX24" fmla="*/ 1288383 w 1406904"/>
                <a:gd name="connsiteY24" fmla="*/ 142875 h 442912"/>
                <a:gd name="connsiteX25" fmla="*/ 1344869 w 1406904"/>
                <a:gd name="connsiteY25" fmla="*/ 119062 h 442912"/>
                <a:gd name="connsiteX26" fmla="*/ 1396648 w 1406904"/>
                <a:gd name="connsiteY26" fmla="*/ 176212 h 442912"/>
                <a:gd name="connsiteX27" fmla="*/ 1397125 w 1406904"/>
                <a:gd name="connsiteY27" fmla="*/ 186556 h 442912"/>
                <a:gd name="connsiteX28" fmla="*/ 1406904 w 1406904"/>
                <a:gd name="connsiteY28" fmla="*/ 186556 h 442912"/>
                <a:gd name="connsiteX29" fmla="*/ 1406904 w 1406904"/>
                <a:gd name="connsiteY29" fmla="*/ 440766 h 442912"/>
                <a:gd name="connsiteX30" fmla="*/ 387908 w 1406904"/>
                <a:gd name="connsiteY30" fmla="*/ 440766 h 442912"/>
                <a:gd name="connsiteX31" fmla="*/ 375193 w 1406904"/>
                <a:gd name="connsiteY31" fmla="*/ 442912 h 442912"/>
                <a:gd name="connsiteX32" fmla="*/ 368827 w 1406904"/>
                <a:gd name="connsiteY32" fmla="*/ 440766 h 442912"/>
                <a:gd name="connsiteX33" fmla="*/ 0 w 1406904"/>
                <a:gd name="connsiteY33" fmla="*/ 440766 h 442912"/>
                <a:gd name="connsiteX34" fmla="*/ 0 w 1406904"/>
                <a:gd name="connsiteY34" fmla="*/ 186556 h 442912"/>
                <a:gd name="connsiteX35" fmla="*/ 6442 w 1406904"/>
                <a:gd name="connsiteY35" fmla="*/ 186556 h 442912"/>
                <a:gd name="connsiteX36" fmla="*/ 5941 w 1406904"/>
                <a:gd name="connsiteY36" fmla="*/ 184876 h 442912"/>
                <a:gd name="connsiteX37" fmla="*/ 3160 w 1406904"/>
                <a:gd name="connsiteY37" fmla="*/ 169069 h 442912"/>
                <a:gd name="connsiteX38" fmla="*/ 26862 w 1406904"/>
                <a:gd name="connsiteY38" fmla="*/ 128587 h 442912"/>
                <a:gd name="connsiteX39" fmla="*/ 50398 w 1406904"/>
                <a:gd name="connsiteY39" fmla="*/ 119062 h 442912"/>
                <a:gd name="connsiteX40" fmla="*/ 73934 w 1406904"/>
                <a:gd name="connsiteY40" fmla="*/ 104775 h 442912"/>
                <a:gd name="connsiteX41" fmla="*/ 111591 w 1406904"/>
                <a:gd name="connsiteY41" fmla="*/ 90487 h 442912"/>
                <a:gd name="connsiteX42" fmla="*/ 130420 w 1406904"/>
                <a:gd name="connsiteY42" fmla="*/ 95250 h 442912"/>
                <a:gd name="connsiteX43" fmla="*/ 168077 w 1406904"/>
                <a:gd name="connsiteY43" fmla="*/ 128587 h 442912"/>
                <a:gd name="connsiteX44" fmla="*/ 186906 w 1406904"/>
                <a:gd name="connsiteY44" fmla="*/ 138112 h 442912"/>
                <a:gd name="connsiteX45" fmla="*/ 201027 w 1406904"/>
                <a:gd name="connsiteY45" fmla="*/ 128587 h 442912"/>
                <a:gd name="connsiteX46" fmla="*/ 224563 w 1406904"/>
                <a:gd name="connsiteY46" fmla="*/ 104775 h 442912"/>
                <a:gd name="connsiteX47" fmla="*/ 252806 w 1406904"/>
                <a:gd name="connsiteY47" fmla="*/ 95250 h 442912"/>
                <a:gd name="connsiteX48" fmla="*/ 285756 w 1406904"/>
                <a:gd name="connsiteY48" fmla="*/ 104775 h 442912"/>
                <a:gd name="connsiteX49" fmla="*/ 318707 w 1406904"/>
                <a:gd name="connsiteY49" fmla="*/ 138112 h 442912"/>
                <a:gd name="connsiteX50" fmla="*/ 332828 w 1406904"/>
                <a:gd name="connsiteY50" fmla="*/ 147637 h 442912"/>
                <a:gd name="connsiteX51" fmla="*/ 356364 w 1406904"/>
                <a:gd name="connsiteY51" fmla="*/ 100012 h 442912"/>
                <a:gd name="connsiteX52" fmla="*/ 361071 w 1406904"/>
                <a:gd name="connsiteY52" fmla="*/ 76200 h 442912"/>
                <a:gd name="connsiteX53" fmla="*/ 441093 w 1406904"/>
                <a:gd name="connsiteY53" fmla="*/ 180975 h 442912"/>
                <a:gd name="connsiteX54" fmla="*/ 469336 w 1406904"/>
                <a:gd name="connsiteY54" fmla="*/ 171450 h 442912"/>
                <a:gd name="connsiteX55" fmla="*/ 511700 w 1406904"/>
                <a:gd name="connsiteY55" fmla="*/ 100012 h 442912"/>
                <a:gd name="connsiteX56" fmla="*/ 521114 w 1406904"/>
                <a:gd name="connsiteY56" fmla="*/ 85725 h 442912"/>
                <a:gd name="connsiteX57" fmla="*/ 535237 w 1406904"/>
                <a:gd name="connsiteY57" fmla="*/ 71437 h 442912"/>
                <a:gd name="connsiteX58" fmla="*/ 582308 w 1406904"/>
                <a:gd name="connsiteY58" fmla="*/ 61912 h 442912"/>
                <a:gd name="connsiteX59" fmla="*/ 615258 w 1406904"/>
                <a:gd name="connsiteY59" fmla="*/ 42862 h 442912"/>
                <a:gd name="connsiteX60" fmla="*/ 662330 w 1406904"/>
                <a:gd name="connsiteY60" fmla="*/ 0 h 442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406904" h="442912">
                  <a:moveTo>
                    <a:pt x="662330" y="0"/>
                  </a:moveTo>
                  <a:cubicBezTo>
                    <a:pt x="671744" y="1587"/>
                    <a:pt x="682194" y="138"/>
                    <a:pt x="690573" y="4762"/>
                  </a:cubicBezTo>
                  <a:cubicBezTo>
                    <a:pt x="700313" y="10137"/>
                    <a:pt x="705759" y="21183"/>
                    <a:pt x="714109" y="28575"/>
                  </a:cubicBezTo>
                  <a:cubicBezTo>
                    <a:pt x="718366" y="32344"/>
                    <a:pt x="723523" y="34925"/>
                    <a:pt x="728230" y="38100"/>
                  </a:cubicBezTo>
                  <a:cubicBezTo>
                    <a:pt x="737644" y="19050"/>
                    <a:pt x="741828" y="14817"/>
                    <a:pt x="753335" y="19050"/>
                  </a:cubicBezTo>
                  <a:cubicBezTo>
                    <a:pt x="764842" y="23283"/>
                    <a:pt x="786808" y="49742"/>
                    <a:pt x="797268" y="63500"/>
                  </a:cubicBezTo>
                  <a:cubicBezTo>
                    <a:pt x="807728" y="77258"/>
                    <a:pt x="811913" y="97102"/>
                    <a:pt x="816097" y="101600"/>
                  </a:cubicBezTo>
                  <a:cubicBezTo>
                    <a:pt x="820281" y="106098"/>
                    <a:pt x="817405" y="83608"/>
                    <a:pt x="822373" y="90487"/>
                  </a:cubicBezTo>
                  <a:cubicBezTo>
                    <a:pt x="827342" y="97366"/>
                    <a:pt x="824572" y="126684"/>
                    <a:pt x="845910" y="142875"/>
                  </a:cubicBezTo>
                  <a:cubicBezTo>
                    <a:pt x="853229" y="148429"/>
                    <a:pt x="861084" y="153403"/>
                    <a:pt x="869445" y="157162"/>
                  </a:cubicBezTo>
                  <a:cubicBezTo>
                    <a:pt x="875356" y="159820"/>
                    <a:pt x="881997" y="160337"/>
                    <a:pt x="888274" y="161925"/>
                  </a:cubicBezTo>
                  <a:cubicBezTo>
                    <a:pt x="900826" y="155575"/>
                    <a:pt x="913746" y="149920"/>
                    <a:pt x="925931" y="142875"/>
                  </a:cubicBezTo>
                  <a:cubicBezTo>
                    <a:pt x="935754" y="137195"/>
                    <a:pt x="943336" y="127115"/>
                    <a:pt x="954174" y="123825"/>
                  </a:cubicBezTo>
                  <a:cubicBezTo>
                    <a:pt x="960370" y="121944"/>
                    <a:pt x="966726" y="127000"/>
                    <a:pt x="973003" y="128587"/>
                  </a:cubicBezTo>
                  <a:cubicBezTo>
                    <a:pt x="976141" y="134937"/>
                    <a:pt x="976141" y="150812"/>
                    <a:pt x="982417" y="147637"/>
                  </a:cubicBezTo>
                  <a:cubicBezTo>
                    <a:pt x="1036860" y="120096"/>
                    <a:pt x="1003932" y="111242"/>
                    <a:pt x="1034196" y="85725"/>
                  </a:cubicBezTo>
                  <a:cubicBezTo>
                    <a:pt x="1038007" y="82511"/>
                    <a:pt x="1043611" y="82550"/>
                    <a:pt x="1048317" y="80962"/>
                  </a:cubicBezTo>
                  <a:cubicBezTo>
                    <a:pt x="1056163" y="88900"/>
                    <a:pt x="1064548" y="96327"/>
                    <a:pt x="1071854" y="104775"/>
                  </a:cubicBezTo>
                  <a:cubicBezTo>
                    <a:pt x="1075579" y="109082"/>
                    <a:pt x="1075630" y="118587"/>
                    <a:pt x="1081268" y="119062"/>
                  </a:cubicBezTo>
                  <a:cubicBezTo>
                    <a:pt x="1089277" y="119737"/>
                    <a:pt x="1131174" y="108820"/>
                    <a:pt x="1147168" y="104775"/>
                  </a:cubicBezTo>
                  <a:cubicBezTo>
                    <a:pt x="1159721" y="106362"/>
                    <a:pt x="1172937" y="105163"/>
                    <a:pt x="1184826" y="109537"/>
                  </a:cubicBezTo>
                  <a:cubicBezTo>
                    <a:pt x="1191082" y="111839"/>
                    <a:pt x="1192313" y="123266"/>
                    <a:pt x="1198947" y="123825"/>
                  </a:cubicBezTo>
                  <a:cubicBezTo>
                    <a:pt x="1213363" y="125041"/>
                    <a:pt x="1227190" y="117475"/>
                    <a:pt x="1241312" y="114300"/>
                  </a:cubicBezTo>
                  <a:cubicBezTo>
                    <a:pt x="1252295" y="117475"/>
                    <a:pt x="1264467" y="117879"/>
                    <a:pt x="1274261" y="123825"/>
                  </a:cubicBezTo>
                  <a:cubicBezTo>
                    <a:pt x="1280988" y="127909"/>
                    <a:pt x="1280555" y="143403"/>
                    <a:pt x="1288383" y="142875"/>
                  </a:cubicBezTo>
                  <a:cubicBezTo>
                    <a:pt x="1308736" y="141502"/>
                    <a:pt x="1344869" y="119062"/>
                    <a:pt x="1344869" y="119062"/>
                  </a:cubicBezTo>
                  <a:cubicBezTo>
                    <a:pt x="1391233" y="165972"/>
                    <a:pt x="1376156" y="145113"/>
                    <a:pt x="1396648" y="176212"/>
                  </a:cubicBezTo>
                  <a:lnTo>
                    <a:pt x="1397125" y="186556"/>
                  </a:lnTo>
                  <a:lnTo>
                    <a:pt x="1406904" y="186556"/>
                  </a:lnTo>
                  <a:lnTo>
                    <a:pt x="1406904" y="440766"/>
                  </a:lnTo>
                  <a:lnTo>
                    <a:pt x="387908" y="440766"/>
                  </a:lnTo>
                  <a:lnTo>
                    <a:pt x="375193" y="442912"/>
                  </a:lnTo>
                  <a:lnTo>
                    <a:pt x="368827" y="440766"/>
                  </a:lnTo>
                  <a:lnTo>
                    <a:pt x="0" y="440766"/>
                  </a:lnTo>
                  <a:lnTo>
                    <a:pt x="0" y="186556"/>
                  </a:lnTo>
                  <a:lnTo>
                    <a:pt x="6442" y="186556"/>
                  </a:lnTo>
                  <a:lnTo>
                    <a:pt x="5941" y="184876"/>
                  </a:lnTo>
                  <a:cubicBezTo>
                    <a:pt x="3561" y="178879"/>
                    <a:pt x="2114" y="177271"/>
                    <a:pt x="3160" y="169069"/>
                  </a:cubicBezTo>
                  <a:cubicBezTo>
                    <a:pt x="5252" y="152665"/>
                    <a:pt x="18990" y="136922"/>
                    <a:pt x="26862" y="128587"/>
                  </a:cubicBezTo>
                  <a:cubicBezTo>
                    <a:pt x="34736" y="120253"/>
                    <a:pt x="42840" y="122885"/>
                    <a:pt x="50398" y="119062"/>
                  </a:cubicBezTo>
                  <a:cubicBezTo>
                    <a:pt x="58580" y="114922"/>
                    <a:pt x="65751" y="108915"/>
                    <a:pt x="73934" y="104775"/>
                  </a:cubicBezTo>
                  <a:cubicBezTo>
                    <a:pt x="85191" y="99081"/>
                    <a:pt x="99370" y="94609"/>
                    <a:pt x="111591" y="90487"/>
                  </a:cubicBezTo>
                  <a:cubicBezTo>
                    <a:pt x="117868" y="92075"/>
                    <a:pt x="124474" y="92672"/>
                    <a:pt x="130420" y="95250"/>
                  </a:cubicBezTo>
                  <a:cubicBezTo>
                    <a:pt x="146784" y="102346"/>
                    <a:pt x="154248" y="117704"/>
                    <a:pt x="168077" y="128587"/>
                  </a:cubicBezTo>
                  <a:cubicBezTo>
                    <a:pt x="173616" y="132946"/>
                    <a:pt x="180630" y="134937"/>
                    <a:pt x="186906" y="138112"/>
                  </a:cubicBezTo>
                  <a:cubicBezTo>
                    <a:pt x="191613" y="134937"/>
                    <a:pt x="196769" y="132356"/>
                    <a:pt x="201027" y="128587"/>
                  </a:cubicBezTo>
                  <a:cubicBezTo>
                    <a:pt x="209377" y="121195"/>
                    <a:pt x="215203" y="110801"/>
                    <a:pt x="224563" y="104775"/>
                  </a:cubicBezTo>
                  <a:cubicBezTo>
                    <a:pt x="232936" y="99385"/>
                    <a:pt x="252806" y="95250"/>
                    <a:pt x="252806" y="95250"/>
                  </a:cubicBezTo>
                  <a:cubicBezTo>
                    <a:pt x="263789" y="98425"/>
                    <a:pt x="276147" y="98526"/>
                    <a:pt x="285756" y="104775"/>
                  </a:cubicBezTo>
                  <a:cubicBezTo>
                    <a:pt x="298823" y="113273"/>
                    <a:pt x="307161" y="127599"/>
                    <a:pt x="318707" y="138112"/>
                  </a:cubicBezTo>
                  <a:cubicBezTo>
                    <a:pt x="322911" y="141941"/>
                    <a:pt x="328121" y="144462"/>
                    <a:pt x="332828" y="147637"/>
                  </a:cubicBezTo>
                  <a:cubicBezTo>
                    <a:pt x="340674" y="131762"/>
                    <a:pt x="349849" y="116491"/>
                    <a:pt x="356364" y="100012"/>
                  </a:cubicBezTo>
                  <a:cubicBezTo>
                    <a:pt x="359335" y="92496"/>
                    <a:pt x="354862" y="71096"/>
                    <a:pt x="361071" y="76200"/>
                  </a:cubicBezTo>
                  <a:cubicBezTo>
                    <a:pt x="411665" y="117792"/>
                    <a:pt x="419915" y="138120"/>
                    <a:pt x="441093" y="180975"/>
                  </a:cubicBezTo>
                  <a:cubicBezTo>
                    <a:pt x="450507" y="177800"/>
                    <a:pt x="462770" y="178979"/>
                    <a:pt x="469336" y="171450"/>
                  </a:cubicBezTo>
                  <a:cubicBezTo>
                    <a:pt x="487496" y="150627"/>
                    <a:pt x="497387" y="123708"/>
                    <a:pt x="511700" y="100012"/>
                  </a:cubicBezTo>
                  <a:cubicBezTo>
                    <a:pt x="514650" y="95128"/>
                    <a:pt x="517493" y="90122"/>
                    <a:pt x="521114" y="85725"/>
                  </a:cubicBezTo>
                  <a:cubicBezTo>
                    <a:pt x="525376" y="80551"/>
                    <a:pt x="529024" y="73855"/>
                    <a:pt x="535237" y="71437"/>
                  </a:cubicBezTo>
                  <a:cubicBezTo>
                    <a:pt x="550171" y="65625"/>
                    <a:pt x="582308" y="61912"/>
                    <a:pt x="582308" y="61912"/>
                  </a:cubicBezTo>
                  <a:cubicBezTo>
                    <a:pt x="593291" y="55562"/>
                    <a:pt x="605654" y="51191"/>
                    <a:pt x="615258" y="42862"/>
                  </a:cubicBezTo>
                  <a:cubicBezTo>
                    <a:pt x="671229" y="-5677"/>
                    <a:pt x="626509" y="12080"/>
                    <a:pt x="66233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フリーフォーム: 図形 35">
              <a:extLst>
                <a:ext uri="{FF2B5EF4-FFF2-40B4-BE49-F238E27FC236}">
                  <a16:creationId xmlns:a16="http://schemas.microsoft.com/office/drawing/2014/main" id="{6CC86518-C04A-436B-B7B7-EBB9E22AA121}"/>
                </a:ext>
              </a:extLst>
            </p:cNvPr>
            <p:cNvSpPr/>
            <p:nvPr/>
          </p:nvSpPr>
          <p:spPr>
            <a:xfrm>
              <a:off x="4994239" y="2414841"/>
              <a:ext cx="1406904" cy="184223"/>
            </a:xfrm>
            <a:custGeom>
              <a:avLst/>
              <a:gdLst>
                <a:gd name="connsiteX0" fmla="*/ 0 w 1431716"/>
                <a:gd name="connsiteY0" fmla="*/ 0 h 384889"/>
                <a:gd name="connsiteX1" fmla="*/ 1431716 w 1431716"/>
                <a:gd name="connsiteY1" fmla="*/ 0 h 384889"/>
                <a:gd name="connsiteX2" fmla="*/ 1431716 w 1431716"/>
                <a:gd name="connsiteY2" fmla="*/ 233676 h 384889"/>
                <a:gd name="connsiteX3" fmla="*/ 1431712 w 1431716"/>
                <a:gd name="connsiteY3" fmla="*/ 233676 h 384889"/>
                <a:gd name="connsiteX4" fmla="*/ 1431712 w 1431716"/>
                <a:gd name="connsiteY4" fmla="*/ 352735 h 384889"/>
                <a:gd name="connsiteX5" fmla="*/ 1431550 w 1431716"/>
                <a:gd name="connsiteY5" fmla="*/ 352735 h 384889"/>
                <a:gd name="connsiteX6" fmla="*/ 1431715 w 1431716"/>
                <a:gd name="connsiteY6" fmla="*/ 382506 h 384889"/>
                <a:gd name="connsiteX7" fmla="*/ 1424571 w 1431716"/>
                <a:gd name="connsiteY7" fmla="*/ 384888 h 384889"/>
                <a:gd name="connsiteX8" fmla="*/ 1412665 w 1431716"/>
                <a:gd name="connsiteY8" fmla="*/ 382506 h 384889"/>
                <a:gd name="connsiteX9" fmla="*/ 1386471 w 1431716"/>
                <a:gd name="connsiteY9" fmla="*/ 380125 h 384889"/>
                <a:gd name="connsiteX10" fmla="*/ 1372184 w 1431716"/>
                <a:gd name="connsiteY10" fmla="*/ 377744 h 384889"/>
                <a:gd name="connsiteX11" fmla="*/ 1336465 w 1431716"/>
                <a:gd name="connsiteY11" fmla="*/ 353931 h 384889"/>
                <a:gd name="connsiteX12" fmla="*/ 1307890 w 1431716"/>
                <a:gd name="connsiteY12" fmla="*/ 361075 h 384889"/>
                <a:gd name="connsiteX13" fmla="*/ 1229309 w 1431716"/>
                <a:gd name="connsiteY13" fmla="*/ 372981 h 384889"/>
                <a:gd name="connsiteX14" fmla="*/ 1222165 w 1431716"/>
                <a:gd name="connsiteY14" fmla="*/ 365838 h 384889"/>
                <a:gd name="connsiteX15" fmla="*/ 1191209 w 1431716"/>
                <a:gd name="connsiteY15" fmla="*/ 318213 h 384889"/>
                <a:gd name="connsiteX16" fmla="*/ 1162634 w 1431716"/>
                <a:gd name="connsiteY16" fmla="*/ 299163 h 384889"/>
                <a:gd name="connsiteX17" fmla="*/ 1131677 w 1431716"/>
                <a:gd name="connsiteY17" fmla="*/ 322975 h 384889"/>
                <a:gd name="connsiteX18" fmla="*/ 1107865 w 1431716"/>
                <a:gd name="connsiteY18" fmla="*/ 339644 h 384889"/>
                <a:gd name="connsiteX19" fmla="*/ 1062621 w 1431716"/>
                <a:gd name="connsiteY19" fmla="*/ 346788 h 384889"/>
                <a:gd name="connsiteX20" fmla="*/ 1043571 w 1431716"/>
                <a:gd name="connsiteY20" fmla="*/ 344406 h 384889"/>
                <a:gd name="connsiteX21" fmla="*/ 1012615 w 1431716"/>
                <a:gd name="connsiteY21" fmla="*/ 339644 h 384889"/>
                <a:gd name="connsiteX22" fmla="*/ 995946 w 1431716"/>
                <a:gd name="connsiteY22" fmla="*/ 351550 h 384889"/>
                <a:gd name="connsiteX23" fmla="*/ 991184 w 1431716"/>
                <a:gd name="connsiteY23" fmla="*/ 361075 h 384889"/>
                <a:gd name="connsiteX24" fmla="*/ 974515 w 1431716"/>
                <a:gd name="connsiteY24" fmla="*/ 368219 h 384889"/>
                <a:gd name="connsiteX25" fmla="*/ 950702 w 1431716"/>
                <a:gd name="connsiteY25" fmla="*/ 356313 h 384889"/>
                <a:gd name="connsiteX26" fmla="*/ 929271 w 1431716"/>
                <a:gd name="connsiteY26" fmla="*/ 346788 h 384889"/>
                <a:gd name="connsiteX27" fmla="*/ 914984 w 1431716"/>
                <a:gd name="connsiteY27" fmla="*/ 356313 h 384889"/>
                <a:gd name="connsiteX28" fmla="*/ 893552 w 1431716"/>
                <a:gd name="connsiteY28" fmla="*/ 368219 h 384889"/>
                <a:gd name="connsiteX29" fmla="*/ 876884 w 1431716"/>
                <a:gd name="connsiteY29" fmla="*/ 370600 h 384889"/>
                <a:gd name="connsiteX30" fmla="*/ 826877 w 1431716"/>
                <a:gd name="connsiteY30" fmla="*/ 372981 h 384889"/>
                <a:gd name="connsiteX31" fmla="*/ 819734 w 1431716"/>
                <a:gd name="connsiteY31" fmla="*/ 368219 h 384889"/>
                <a:gd name="connsiteX32" fmla="*/ 812590 w 1431716"/>
                <a:gd name="connsiteY32" fmla="*/ 358694 h 384889"/>
                <a:gd name="connsiteX33" fmla="*/ 793540 w 1431716"/>
                <a:gd name="connsiteY33" fmla="*/ 330119 h 384889"/>
                <a:gd name="connsiteX34" fmla="*/ 748296 w 1431716"/>
                <a:gd name="connsiteY34" fmla="*/ 256300 h 384889"/>
                <a:gd name="connsiteX35" fmla="*/ 738771 w 1431716"/>
                <a:gd name="connsiteY35" fmla="*/ 249156 h 384889"/>
                <a:gd name="connsiteX36" fmla="*/ 726865 w 1431716"/>
                <a:gd name="connsiteY36" fmla="*/ 251538 h 384889"/>
                <a:gd name="connsiteX37" fmla="*/ 643521 w 1431716"/>
                <a:gd name="connsiteY37" fmla="*/ 313450 h 384889"/>
                <a:gd name="connsiteX38" fmla="*/ 614946 w 1431716"/>
                <a:gd name="connsiteY38" fmla="*/ 327738 h 384889"/>
                <a:gd name="connsiteX39" fmla="*/ 600659 w 1431716"/>
                <a:gd name="connsiteY39" fmla="*/ 320594 h 384889"/>
                <a:gd name="connsiteX40" fmla="*/ 572084 w 1431716"/>
                <a:gd name="connsiteY40" fmla="*/ 303925 h 384889"/>
                <a:gd name="connsiteX41" fmla="*/ 545890 w 1431716"/>
                <a:gd name="connsiteY41" fmla="*/ 308688 h 384889"/>
                <a:gd name="connsiteX42" fmla="*/ 503027 w 1431716"/>
                <a:gd name="connsiteY42" fmla="*/ 353931 h 384889"/>
                <a:gd name="connsiteX43" fmla="*/ 491121 w 1431716"/>
                <a:gd name="connsiteY43" fmla="*/ 346788 h 384889"/>
                <a:gd name="connsiteX44" fmla="*/ 426827 w 1431716"/>
                <a:gd name="connsiteY44" fmla="*/ 370600 h 384889"/>
                <a:gd name="connsiteX45" fmla="*/ 403015 w 1431716"/>
                <a:gd name="connsiteY45" fmla="*/ 353931 h 384889"/>
                <a:gd name="connsiteX46" fmla="*/ 367296 w 1431716"/>
                <a:gd name="connsiteY46" fmla="*/ 320594 h 384889"/>
                <a:gd name="connsiteX47" fmla="*/ 348246 w 1431716"/>
                <a:gd name="connsiteY47" fmla="*/ 308688 h 384889"/>
                <a:gd name="connsiteX48" fmla="*/ 336340 w 1431716"/>
                <a:gd name="connsiteY48" fmla="*/ 311069 h 384889"/>
                <a:gd name="connsiteX49" fmla="*/ 322052 w 1431716"/>
                <a:gd name="connsiteY49" fmla="*/ 322975 h 384889"/>
                <a:gd name="connsiteX50" fmla="*/ 272046 w 1431716"/>
                <a:gd name="connsiteY50" fmla="*/ 380125 h 384889"/>
                <a:gd name="connsiteX51" fmla="*/ 250615 w 1431716"/>
                <a:gd name="connsiteY51" fmla="*/ 382506 h 384889"/>
                <a:gd name="connsiteX52" fmla="*/ 219659 w 1431716"/>
                <a:gd name="connsiteY52" fmla="*/ 368219 h 384889"/>
                <a:gd name="connsiteX53" fmla="*/ 181559 w 1431716"/>
                <a:gd name="connsiteY53" fmla="*/ 346788 h 384889"/>
                <a:gd name="connsiteX54" fmla="*/ 141077 w 1431716"/>
                <a:gd name="connsiteY54" fmla="*/ 337263 h 384889"/>
                <a:gd name="connsiteX55" fmla="*/ 110121 w 1431716"/>
                <a:gd name="connsiteY55" fmla="*/ 372981 h 384889"/>
                <a:gd name="connsiteX56" fmla="*/ 98215 w 1431716"/>
                <a:gd name="connsiteY56" fmla="*/ 375363 h 384889"/>
                <a:gd name="connsiteX57" fmla="*/ 69640 w 1431716"/>
                <a:gd name="connsiteY57" fmla="*/ 353931 h 384889"/>
                <a:gd name="connsiteX58" fmla="*/ 48209 w 1431716"/>
                <a:gd name="connsiteY58" fmla="*/ 334881 h 384889"/>
                <a:gd name="connsiteX59" fmla="*/ 38684 w 1431716"/>
                <a:gd name="connsiteY59" fmla="*/ 320594 h 384889"/>
                <a:gd name="connsiteX60" fmla="*/ 24396 w 1431716"/>
                <a:gd name="connsiteY60" fmla="*/ 325356 h 384889"/>
                <a:gd name="connsiteX61" fmla="*/ 19634 w 1431716"/>
                <a:gd name="connsiteY61" fmla="*/ 315831 h 384889"/>
                <a:gd name="connsiteX62" fmla="*/ 17252 w 1431716"/>
                <a:gd name="connsiteY62" fmla="*/ 308688 h 384889"/>
                <a:gd name="connsiteX63" fmla="*/ 10109 w 1431716"/>
                <a:gd name="connsiteY63" fmla="*/ 299163 h 384889"/>
                <a:gd name="connsiteX64" fmla="*/ 7727 w 1431716"/>
                <a:gd name="connsiteY64" fmla="*/ 284875 h 384889"/>
                <a:gd name="connsiteX65" fmla="*/ 1268 w 1431716"/>
                <a:gd name="connsiteY65" fmla="*/ 242064 h 384889"/>
                <a:gd name="connsiteX66" fmla="*/ 2112 w 1431716"/>
                <a:gd name="connsiteY66" fmla="*/ 233676 h 384889"/>
                <a:gd name="connsiteX67" fmla="*/ 0 w 1431716"/>
                <a:gd name="connsiteY67" fmla="*/ 233676 h 384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431716" h="384889">
                  <a:moveTo>
                    <a:pt x="0" y="0"/>
                  </a:moveTo>
                  <a:lnTo>
                    <a:pt x="1431716" y="0"/>
                  </a:lnTo>
                  <a:lnTo>
                    <a:pt x="1431716" y="233676"/>
                  </a:lnTo>
                  <a:lnTo>
                    <a:pt x="1431712" y="233676"/>
                  </a:lnTo>
                  <a:lnTo>
                    <a:pt x="1431712" y="352735"/>
                  </a:lnTo>
                  <a:lnTo>
                    <a:pt x="1431550" y="352735"/>
                  </a:lnTo>
                  <a:lnTo>
                    <a:pt x="1431715" y="382506"/>
                  </a:lnTo>
                  <a:cubicBezTo>
                    <a:pt x="1431715" y="385016"/>
                    <a:pt x="1427081" y="384888"/>
                    <a:pt x="1424571" y="384888"/>
                  </a:cubicBezTo>
                  <a:cubicBezTo>
                    <a:pt x="1420524" y="384888"/>
                    <a:pt x="1416634" y="383300"/>
                    <a:pt x="1412665" y="382506"/>
                  </a:cubicBezTo>
                  <a:cubicBezTo>
                    <a:pt x="1403934" y="381712"/>
                    <a:pt x="1395178" y="381149"/>
                    <a:pt x="1386471" y="380125"/>
                  </a:cubicBezTo>
                  <a:cubicBezTo>
                    <a:pt x="1381676" y="379561"/>
                    <a:pt x="1376667" y="379537"/>
                    <a:pt x="1372184" y="377744"/>
                  </a:cubicBezTo>
                  <a:cubicBezTo>
                    <a:pt x="1349989" y="368866"/>
                    <a:pt x="1377457" y="361060"/>
                    <a:pt x="1336465" y="353931"/>
                  </a:cubicBezTo>
                  <a:cubicBezTo>
                    <a:pt x="1326792" y="352249"/>
                    <a:pt x="1317557" y="359356"/>
                    <a:pt x="1307890" y="361075"/>
                  </a:cubicBezTo>
                  <a:cubicBezTo>
                    <a:pt x="1281806" y="365712"/>
                    <a:pt x="1255503" y="369012"/>
                    <a:pt x="1229309" y="372981"/>
                  </a:cubicBezTo>
                  <a:lnTo>
                    <a:pt x="1222165" y="365838"/>
                  </a:lnTo>
                  <a:cubicBezTo>
                    <a:pt x="1208776" y="352451"/>
                    <a:pt x="1203819" y="332336"/>
                    <a:pt x="1191209" y="318213"/>
                  </a:cubicBezTo>
                  <a:cubicBezTo>
                    <a:pt x="1183585" y="309674"/>
                    <a:pt x="1172159" y="305513"/>
                    <a:pt x="1162634" y="299163"/>
                  </a:cubicBezTo>
                  <a:cubicBezTo>
                    <a:pt x="1162634" y="299163"/>
                    <a:pt x="1142146" y="315237"/>
                    <a:pt x="1131677" y="322975"/>
                  </a:cubicBezTo>
                  <a:cubicBezTo>
                    <a:pt x="1123885" y="328734"/>
                    <a:pt x="1115802" y="334088"/>
                    <a:pt x="1107865" y="339644"/>
                  </a:cubicBezTo>
                  <a:cubicBezTo>
                    <a:pt x="1092784" y="342025"/>
                    <a:pt x="1077847" y="345660"/>
                    <a:pt x="1062621" y="346788"/>
                  </a:cubicBezTo>
                  <a:cubicBezTo>
                    <a:pt x="1056239" y="347261"/>
                    <a:pt x="1049906" y="345311"/>
                    <a:pt x="1043571" y="344406"/>
                  </a:cubicBezTo>
                  <a:lnTo>
                    <a:pt x="1012615" y="339644"/>
                  </a:lnTo>
                  <a:cubicBezTo>
                    <a:pt x="1009266" y="341876"/>
                    <a:pt x="997917" y="349250"/>
                    <a:pt x="995946" y="351550"/>
                  </a:cubicBezTo>
                  <a:cubicBezTo>
                    <a:pt x="993636" y="354245"/>
                    <a:pt x="993986" y="358896"/>
                    <a:pt x="991184" y="361075"/>
                  </a:cubicBezTo>
                  <a:cubicBezTo>
                    <a:pt x="986412" y="364786"/>
                    <a:pt x="980071" y="365838"/>
                    <a:pt x="974515" y="368219"/>
                  </a:cubicBezTo>
                  <a:cubicBezTo>
                    <a:pt x="974515" y="368219"/>
                    <a:pt x="958722" y="360112"/>
                    <a:pt x="950702" y="356313"/>
                  </a:cubicBezTo>
                  <a:cubicBezTo>
                    <a:pt x="943637" y="352967"/>
                    <a:pt x="936415" y="349963"/>
                    <a:pt x="929271" y="346788"/>
                  </a:cubicBezTo>
                  <a:cubicBezTo>
                    <a:pt x="929271" y="346788"/>
                    <a:pt x="919892" y="353368"/>
                    <a:pt x="914984" y="356313"/>
                  </a:cubicBezTo>
                  <a:cubicBezTo>
                    <a:pt x="907976" y="360518"/>
                    <a:pt x="901204" y="365350"/>
                    <a:pt x="893552" y="368219"/>
                  </a:cubicBezTo>
                  <a:cubicBezTo>
                    <a:pt x="888297" y="370190"/>
                    <a:pt x="882482" y="370200"/>
                    <a:pt x="876884" y="370600"/>
                  </a:cubicBezTo>
                  <a:cubicBezTo>
                    <a:pt x="860239" y="371789"/>
                    <a:pt x="843546" y="372187"/>
                    <a:pt x="826877" y="372981"/>
                  </a:cubicBezTo>
                  <a:cubicBezTo>
                    <a:pt x="824496" y="371394"/>
                    <a:pt x="821757" y="370242"/>
                    <a:pt x="819734" y="368219"/>
                  </a:cubicBezTo>
                  <a:cubicBezTo>
                    <a:pt x="816928" y="365413"/>
                    <a:pt x="814838" y="361964"/>
                    <a:pt x="812590" y="358694"/>
                  </a:cubicBezTo>
                  <a:cubicBezTo>
                    <a:pt x="806105" y="349261"/>
                    <a:pt x="799430" y="339935"/>
                    <a:pt x="793540" y="330119"/>
                  </a:cubicBezTo>
                  <a:cubicBezTo>
                    <a:pt x="768062" y="287656"/>
                    <a:pt x="784351" y="303623"/>
                    <a:pt x="748296" y="256300"/>
                  </a:cubicBezTo>
                  <a:cubicBezTo>
                    <a:pt x="745891" y="253143"/>
                    <a:pt x="741946" y="251537"/>
                    <a:pt x="738771" y="249156"/>
                  </a:cubicBezTo>
                  <a:cubicBezTo>
                    <a:pt x="734802" y="249950"/>
                    <a:pt x="730585" y="249944"/>
                    <a:pt x="726865" y="251538"/>
                  </a:cubicBezTo>
                  <a:cubicBezTo>
                    <a:pt x="695090" y="265157"/>
                    <a:pt x="670090" y="294572"/>
                    <a:pt x="643521" y="313450"/>
                  </a:cubicBezTo>
                  <a:cubicBezTo>
                    <a:pt x="634840" y="319618"/>
                    <a:pt x="625450" y="325987"/>
                    <a:pt x="614946" y="327738"/>
                  </a:cubicBezTo>
                  <a:cubicBezTo>
                    <a:pt x="609694" y="328613"/>
                    <a:pt x="605313" y="323180"/>
                    <a:pt x="600659" y="320594"/>
                  </a:cubicBezTo>
                  <a:cubicBezTo>
                    <a:pt x="591020" y="315239"/>
                    <a:pt x="581609" y="309481"/>
                    <a:pt x="572084" y="303925"/>
                  </a:cubicBezTo>
                  <a:cubicBezTo>
                    <a:pt x="563353" y="305513"/>
                    <a:pt x="552652" y="302940"/>
                    <a:pt x="545890" y="308688"/>
                  </a:cubicBezTo>
                  <a:cubicBezTo>
                    <a:pt x="522769" y="328341"/>
                    <a:pt x="535834" y="351587"/>
                    <a:pt x="503027" y="353931"/>
                  </a:cubicBezTo>
                  <a:cubicBezTo>
                    <a:pt x="498411" y="354261"/>
                    <a:pt x="495090" y="349169"/>
                    <a:pt x="491121" y="346788"/>
                  </a:cubicBezTo>
                  <a:cubicBezTo>
                    <a:pt x="461964" y="339496"/>
                    <a:pt x="484548" y="342994"/>
                    <a:pt x="426827" y="370600"/>
                  </a:cubicBezTo>
                  <a:cubicBezTo>
                    <a:pt x="426827" y="370600"/>
                    <a:pt x="410711" y="359816"/>
                    <a:pt x="403015" y="353931"/>
                  </a:cubicBezTo>
                  <a:cubicBezTo>
                    <a:pt x="347484" y="311466"/>
                    <a:pt x="430843" y="372226"/>
                    <a:pt x="367296" y="320594"/>
                  </a:cubicBezTo>
                  <a:cubicBezTo>
                    <a:pt x="361484" y="315872"/>
                    <a:pt x="354596" y="312657"/>
                    <a:pt x="348246" y="308688"/>
                  </a:cubicBezTo>
                  <a:cubicBezTo>
                    <a:pt x="344277" y="309482"/>
                    <a:pt x="339893" y="309131"/>
                    <a:pt x="336340" y="311069"/>
                  </a:cubicBezTo>
                  <a:cubicBezTo>
                    <a:pt x="330897" y="314038"/>
                    <a:pt x="326815" y="319006"/>
                    <a:pt x="322052" y="322975"/>
                  </a:cubicBezTo>
                  <a:cubicBezTo>
                    <a:pt x="302606" y="339179"/>
                    <a:pt x="291492" y="363920"/>
                    <a:pt x="272046" y="380125"/>
                  </a:cubicBezTo>
                  <a:cubicBezTo>
                    <a:pt x="266524" y="384726"/>
                    <a:pt x="257759" y="381712"/>
                    <a:pt x="250615" y="382506"/>
                  </a:cubicBezTo>
                  <a:cubicBezTo>
                    <a:pt x="230920" y="372660"/>
                    <a:pt x="241221" y="377461"/>
                    <a:pt x="219659" y="368219"/>
                  </a:cubicBezTo>
                  <a:cubicBezTo>
                    <a:pt x="206266" y="362479"/>
                    <a:pt x="195116" y="352129"/>
                    <a:pt x="181559" y="346788"/>
                  </a:cubicBezTo>
                  <a:cubicBezTo>
                    <a:pt x="168661" y="341707"/>
                    <a:pt x="154571" y="340438"/>
                    <a:pt x="141077" y="337263"/>
                  </a:cubicBezTo>
                  <a:cubicBezTo>
                    <a:pt x="141077" y="337263"/>
                    <a:pt x="121897" y="362514"/>
                    <a:pt x="110121" y="372981"/>
                  </a:cubicBezTo>
                  <a:cubicBezTo>
                    <a:pt x="107096" y="375670"/>
                    <a:pt x="102184" y="374569"/>
                    <a:pt x="98215" y="375363"/>
                  </a:cubicBezTo>
                  <a:cubicBezTo>
                    <a:pt x="86039" y="367245"/>
                    <a:pt x="85433" y="367092"/>
                    <a:pt x="69640" y="353931"/>
                  </a:cubicBezTo>
                  <a:cubicBezTo>
                    <a:pt x="62297" y="347812"/>
                    <a:pt x="54713" y="341885"/>
                    <a:pt x="48209" y="334881"/>
                  </a:cubicBezTo>
                  <a:cubicBezTo>
                    <a:pt x="44314" y="330687"/>
                    <a:pt x="42653" y="322182"/>
                    <a:pt x="38684" y="320594"/>
                  </a:cubicBezTo>
                  <a:cubicBezTo>
                    <a:pt x="34715" y="319006"/>
                    <a:pt x="24898" y="326862"/>
                    <a:pt x="24396" y="325356"/>
                  </a:cubicBezTo>
                  <a:cubicBezTo>
                    <a:pt x="23274" y="321988"/>
                    <a:pt x="21032" y="319094"/>
                    <a:pt x="19634" y="315831"/>
                  </a:cubicBezTo>
                  <a:cubicBezTo>
                    <a:pt x="18645" y="313524"/>
                    <a:pt x="18046" y="311069"/>
                    <a:pt x="17252" y="308688"/>
                  </a:cubicBezTo>
                  <a:cubicBezTo>
                    <a:pt x="14871" y="305513"/>
                    <a:pt x="11583" y="302848"/>
                    <a:pt x="10109" y="299163"/>
                  </a:cubicBezTo>
                  <a:cubicBezTo>
                    <a:pt x="8316" y="294680"/>
                    <a:pt x="7962" y="289698"/>
                    <a:pt x="7727" y="284875"/>
                  </a:cubicBezTo>
                  <a:cubicBezTo>
                    <a:pt x="7050" y="270995"/>
                    <a:pt x="3281" y="256340"/>
                    <a:pt x="1268" y="242064"/>
                  </a:cubicBezTo>
                  <a:lnTo>
                    <a:pt x="2112" y="233676"/>
                  </a:lnTo>
                  <a:lnTo>
                    <a:pt x="0" y="2336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C4AAD2C5-7254-4C19-A7C4-A694305F04A7}"/>
              </a:ext>
            </a:extLst>
          </p:cNvPr>
          <p:cNvGrpSpPr/>
          <p:nvPr/>
        </p:nvGrpSpPr>
        <p:grpSpPr>
          <a:xfrm>
            <a:off x="7200823" y="2727810"/>
            <a:ext cx="1845635" cy="491558"/>
            <a:chOff x="6528976" y="2414841"/>
            <a:chExt cx="1410455" cy="356432"/>
          </a:xfrm>
        </p:grpSpPr>
        <p:sp>
          <p:nvSpPr>
            <p:cNvPr id="51" name="正方形/長方形 50">
              <a:extLst>
                <a:ext uri="{FF2B5EF4-FFF2-40B4-BE49-F238E27FC236}">
                  <a16:creationId xmlns:a16="http://schemas.microsoft.com/office/drawing/2014/main" id="{04D509AC-6541-4D27-BC0A-8FA9E3A5FFA0}"/>
                </a:ext>
              </a:extLst>
            </p:cNvPr>
            <p:cNvSpPr/>
            <p:nvPr/>
          </p:nvSpPr>
          <p:spPr>
            <a:xfrm>
              <a:off x="6528976" y="2414841"/>
              <a:ext cx="1406903" cy="33670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フリーフォーム: 図形 47">
              <a:extLst>
                <a:ext uri="{FF2B5EF4-FFF2-40B4-BE49-F238E27FC236}">
                  <a16:creationId xmlns:a16="http://schemas.microsoft.com/office/drawing/2014/main" id="{93D31E56-FA7B-458C-BCD6-6BCFCD142F6D}"/>
                </a:ext>
              </a:extLst>
            </p:cNvPr>
            <p:cNvSpPr/>
            <p:nvPr/>
          </p:nvSpPr>
          <p:spPr>
            <a:xfrm>
              <a:off x="6532527" y="2577083"/>
              <a:ext cx="1406904" cy="194190"/>
            </a:xfrm>
            <a:custGeom>
              <a:avLst/>
              <a:gdLst>
                <a:gd name="connsiteX0" fmla="*/ 408259 w 1422818"/>
                <a:gd name="connsiteY0" fmla="*/ 0 h 217028"/>
                <a:gd name="connsiteX1" fmla="*/ 422547 w 1422818"/>
                <a:gd name="connsiteY1" fmla="*/ 16969 h 217028"/>
                <a:gd name="connsiteX2" fmla="*/ 436834 w 1422818"/>
                <a:gd name="connsiteY2" fmla="*/ 50906 h 217028"/>
                <a:gd name="connsiteX3" fmla="*/ 474934 w 1422818"/>
                <a:gd name="connsiteY3" fmla="*/ 46664 h 217028"/>
                <a:gd name="connsiteX4" fmla="*/ 489222 w 1422818"/>
                <a:gd name="connsiteY4" fmla="*/ 42421 h 217028"/>
                <a:gd name="connsiteX5" fmla="*/ 513034 w 1422818"/>
                <a:gd name="connsiteY5" fmla="*/ 50906 h 217028"/>
                <a:gd name="connsiteX6" fmla="*/ 546372 w 1422818"/>
                <a:gd name="connsiteY6" fmla="*/ 42421 h 217028"/>
                <a:gd name="connsiteX7" fmla="*/ 570184 w 1422818"/>
                <a:gd name="connsiteY7" fmla="*/ 29695 h 217028"/>
                <a:gd name="connsiteX8" fmla="*/ 613047 w 1422818"/>
                <a:gd name="connsiteY8" fmla="*/ 12727 h 217028"/>
                <a:gd name="connsiteX9" fmla="*/ 660672 w 1422818"/>
                <a:gd name="connsiteY9" fmla="*/ 16969 h 217028"/>
                <a:gd name="connsiteX10" fmla="*/ 698772 w 1422818"/>
                <a:gd name="connsiteY10" fmla="*/ 50906 h 217028"/>
                <a:gd name="connsiteX11" fmla="*/ 708297 w 1422818"/>
                <a:gd name="connsiteY11" fmla="*/ 67874 h 217028"/>
                <a:gd name="connsiteX12" fmla="*/ 717822 w 1422818"/>
                <a:gd name="connsiteY12" fmla="*/ 101811 h 217028"/>
                <a:gd name="connsiteX13" fmla="*/ 784497 w 1422818"/>
                <a:gd name="connsiteY13" fmla="*/ 63632 h 217028"/>
                <a:gd name="connsiteX14" fmla="*/ 822597 w 1422818"/>
                <a:gd name="connsiteY14" fmla="*/ 25453 h 217028"/>
                <a:gd name="connsiteX15" fmla="*/ 846409 w 1422818"/>
                <a:gd name="connsiteY15" fmla="*/ 21211 h 217028"/>
                <a:gd name="connsiteX16" fmla="*/ 870222 w 1422818"/>
                <a:gd name="connsiteY16" fmla="*/ 29695 h 217028"/>
                <a:gd name="connsiteX17" fmla="*/ 889272 w 1422818"/>
                <a:gd name="connsiteY17" fmla="*/ 16969 h 217028"/>
                <a:gd name="connsiteX18" fmla="*/ 903559 w 1422818"/>
                <a:gd name="connsiteY18" fmla="*/ 8484 h 217028"/>
                <a:gd name="connsiteX19" fmla="*/ 946422 w 1422818"/>
                <a:gd name="connsiteY19" fmla="*/ 38180 h 217028"/>
                <a:gd name="connsiteX20" fmla="*/ 989284 w 1422818"/>
                <a:gd name="connsiteY20" fmla="*/ 67874 h 217028"/>
                <a:gd name="connsiteX21" fmla="*/ 1060722 w 1422818"/>
                <a:gd name="connsiteY21" fmla="*/ 72117 h 217028"/>
                <a:gd name="connsiteX22" fmla="*/ 1079772 w 1422818"/>
                <a:gd name="connsiteY22" fmla="*/ 76358 h 217028"/>
                <a:gd name="connsiteX23" fmla="*/ 1103584 w 1422818"/>
                <a:gd name="connsiteY23" fmla="*/ 67874 h 217028"/>
                <a:gd name="connsiteX24" fmla="*/ 1175022 w 1422818"/>
                <a:gd name="connsiteY24" fmla="*/ 38180 h 217028"/>
                <a:gd name="connsiteX25" fmla="*/ 1189309 w 1422818"/>
                <a:gd name="connsiteY25" fmla="*/ 25453 h 217028"/>
                <a:gd name="connsiteX26" fmla="*/ 1236934 w 1422818"/>
                <a:gd name="connsiteY26" fmla="*/ 33937 h 217028"/>
                <a:gd name="connsiteX27" fmla="*/ 1260747 w 1422818"/>
                <a:gd name="connsiteY27" fmla="*/ 29695 h 217028"/>
                <a:gd name="connsiteX28" fmla="*/ 1294084 w 1422818"/>
                <a:gd name="connsiteY28" fmla="*/ 55148 h 217028"/>
                <a:gd name="connsiteX29" fmla="*/ 1313134 w 1422818"/>
                <a:gd name="connsiteY29" fmla="*/ 67874 h 217028"/>
                <a:gd name="connsiteX30" fmla="*/ 1336947 w 1422818"/>
                <a:gd name="connsiteY30" fmla="*/ 50906 h 217028"/>
                <a:gd name="connsiteX31" fmla="*/ 1351234 w 1422818"/>
                <a:gd name="connsiteY31" fmla="*/ 42421 h 217028"/>
                <a:gd name="connsiteX32" fmla="*/ 1384572 w 1422818"/>
                <a:gd name="connsiteY32" fmla="*/ 46664 h 217028"/>
                <a:gd name="connsiteX33" fmla="*/ 1398859 w 1422818"/>
                <a:gd name="connsiteY33" fmla="*/ 59390 h 217028"/>
                <a:gd name="connsiteX34" fmla="*/ 1403622 w 1422818"/>
                <a:gd name="connsiteY34" fmla="*/ 80601 h 217028"/>
                <a:gd name="connsiteX35" fmla="*/ 1422671 w 1422818"/>
                <a:gd name="connsiteY35" fmla="*/ 110295 h 217028"/>
                <a:gd name="connsiteX36" fmla="*/ 1422065 w 1422818"/>
                <a:gd name="connsiteY36" fmla="*/ 112471 h 217028"/>
                <a:gd name="connsiteX37" fmla="*/ 1422818 w 1422818"/>
                <a:gd name="connsiteY37" fmla="*/ 112471 h 217028"/>
                <a:gd name="connsiteX38" fmla="*/ 1422818 w 1422818"/>
                <a:gd name="connsiteY38" fmla="*/ 217028 h 217028"/>
                <a:gd name="connsiteX39" fmla="*/ 0 w 1422818"/>
                <a:gd name="connsiteY39" fmla="*/ 217028 h 217028"/>
                <a:gd name="connsiteX40" fmla="*/ 0 w 1422818"/>
                <a:gd name="connsiteY40" fmla="*/ 112471 h 217028"/>
                <a:gd name="connsiteX41" fmla="*/ 4554 w 1422818"/>
                <a:gd name="connsiteY41" fmla="*/ 112471 h 217028"/>
                <a:gd name="connsiteX42" fmla="*/ 8061 w 1422818"/>
                <a:gd name="connsiteY42" fmla="*/ 105921 h 217028"/>
                <a:gd name="connsiteX43" fmla="*/ 27259 w 1422818"/>
                <a:gd name="connsiteY43" fmla="*/ 72117 h 217028"/>
                <a:gd name="connsiteX44" fmla="*/ 79647 w 1422818"/>
                <a:gd name="connsiteY44" fmla="*/ 38180 h 217028"/>
                <a:gd name="connsiteX45" fmla="*/ 98697 w 1422818"/>
                <a:gd name="connsiteY45" fmla="*/ 25453 h 217028"/>
                <a:gd name="connsiteX46" fmla="*/ 122509 w 1422818"/>
                <a:gd name="connsiteY46" fmla="*/ 4243 h 217028"/>
                <a:gd name="connsiteX47" fmla="*/ 160609 w 1422818"/>
                <a:gd name="connsiteY47" fmla="*/ 33937 h 217028"/>
                <a:gd name="connsiteX48" fmla="*/ 174897 w 1422818"/>
                <a:gd name="connsiteY48" fmla="*/ 42421 h 217028"/>
                <a:gd name="connsiteX49" fmla="*/ 193947 w 1422818"/>
                <a:gd name="connsiteY49" fmla="*/ 46664 h 217028"/>
                <a:gd name="connsiteX50" fmla="*/ 246334 w 1422818"/>
                <a:gd name="connsiteY50" fmla="*/ 50906 h 217028"/>
                <a:gd name="connsiteX51" fmla="*/ 274909 w 1422818"/>
                <a:gd name="connsiteY51" fmla="*/ 42421 h 217028"/>
                <a:gd name="connsiteX52" fmla="*/ 293959 w 1422818"/>
                <a:gd name="connsiteY52" fmla="*/ 38180 h 217028"/>
                <a:gd name="connsiteX53" fmla="*/ 317772 w 1422818"/>
                <a:gd name="connsiteY53" fmla="*/ 46664 h 217028"/>
                <a:gd name="connsiteX54" fmla="*/ 351109 w 1422818"/>
                <a:gd name="connsiteY54" fmla="*/ 63632 h 217028"/>
                <a:gd name="connsiteX55" fmla="*/ 379684 w 1422818"/>
                <a:gd name="connsiteY55" fmla="*/ 42421 h 217028"/>
                <a:gd name="connsiteX56" fmla="*/ 408259 w 1422818"/>
                <a:gd name="connsiteY56" fmla="*/ 0 h 2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422818" h="217028">
                  <a:moveTo>
                    <a:pt x="408259" y="0"/>
                  </a:moveTo>
                  <a:cubicBezTo>
                    <a:pt x="413022" y="5656"/>
                    <a:pt x="419323" y="10508"/>
                    <a:pt x="422547" y="16969"/>
                  </a:cubicBezTo>
                  <a:cubicBezTo>
                    <a:pt x="450010" y="72009"/>
                    <a:pt x="407561" y="11795"/>
                    <a:pt x="436834" y="50906"/>
                  </a:cubicBezTo>
                  <a:cubicBezTo>
                    <a:pt x="449534" y="49492"/>
                    <a:pt x="462342" y="48704"/>
                    <a:pt x="474934" y="46664"/>
                  </a:cubicBezTo>
                  <a:cubicBezTo>
                    <a:pt x="479873" y="45864"/>
                    <a:pt x="484240" y="41866"/>
                    <a:pt x="489222" y="42421"/>
                  </a:cubicBezTo>
                  <a:cubicBezTo>
                    <a:pt x="497705" y="43366"/>
                    <a:pt x="505097" y="48078"/>
                    <a:pt x="513034" y="50906"/>
                  </a:cubicBezTo>
                  <a:cubicBezTo>
                    <a:pt x="519143" y="49545"/>
                    <a:pt x="539536" y="45466"/>
                    <a:pt x="546372" y="42421"/>
                  </a:cubicBezTo>
                  <a:cubicBezTo>
                    <a:pt x="554651" y="38734"/>
                    <a:pt x="562092" y="33699"/>
                    <a:pt x="570184" y="29695"/>
                  </a:cubicBezTo>
                  <a:cubicBezTo>
                    <a:pt x="587347" y="21202"/>
                    <a:pt x="594122" y="19470"/>
                    <a:pt x="613047" y="12727"/>
                  </a:cubicBezTo>
                  <a:cubicBezTo>
                    <a:pt x="628922" y="14141"/>
                    <a:pt x="645257" y="13307"/>
                    <a:pt x="660672" y="16969"/>
                  </a:cubicBezTo>
                  <a:cubicBezTo>
                    <a:pt x="683861" y="22477"/>
                    <a:pt x="688281" y="34086"/>
                    <a:pt x="698772" y="50906"/>
                  </a:cubicBezTo>
                  <a:cubicBezTo>
                    <a:pt x="702220" y="56433"/>
                    <a:pt x="705122" y="62218"/>
                    <a:pt x="708297" y="67874"/>
                  </a:cubicBezTo>
                  <a:cubicBezTo>
                    <a:pt x="711472" y="79186"/>
                    <a:pt x="706379" y="107473"/>
                    <a:pt x="717822" y="101811"/>
                  </a:cubicBezTo>
                  <a:cubicBezTo>
                    <a:pt x="743104" y="89301"/>
                    <a:pt x="764382" y="81550"/>
                    <a:pt x="784497" y="63632"/>
                  </a:cubicBezTo>
                  <a:cubicBezTo>
                    <a:pt x="798256" y="51377"/>
                    <a:pt x="797595" y="29907"/>
                    <a:pt x="822597" y="25453"/>
                  </a:cubicBezTo>
                  <a:lnTo>
                    <a:pt x="846409" y="21211"/>
                  </a:lnTo>
                  <a:cubicBezTo>
                    <a:pt x="854347" y="24039"/>
                    <a:pt x="861725" y="30536"/>
                    <a:pt x="870222" y="29695"/>
                  </a:cubicBezTo>
                  <a:cubicBezTo>
                    <a:pt x="878111" y="28914"/>
                    <a:pt x="882813" y="21078"/>
                    <a:pt x="889272" y="16969"/>
                  </a:cubicBezTo>
                  <a:cubicBezTo>
                    <a:pt x="893929" y="14005"/>
                    <a:pt x="898797" y="11312"/>
                    <a:pt x="903559" y="8484"/>
                  </a:cubicBezTo>
                  <a:cubicBezTo>
                    <a:pt x="917847" y="18383"/>
                    <a:pt x="932604" y="27765"/>
                    <a:pt x="946422" y="38180"/>
                  </a:cubicBezTo>
                  <a:cubicBezTo>
                    <a:pt x="959186" y="47800"/>
                    <a:pt x="970997" y="64617"/>
                    <a:pt x="989284" y="67874"/>
                  </a:cubicBezTo>
                  <a:cubicBezTo>
                    <a:pt x="1012686" y="72043"/>
                    <a:pt x="1036909" y="70702"/>
                    <a:pt x="1060722" y="72117"/>
                  </a:cubicBezTo>
                  <a:cubicBezTo>
                    <a:pt x="1067072" y="73530"/>
                    <a:pt x="1073267" y="77002"/>
                    <a:pt x="1079772" y="76358"/>
                  </a:cubicBezTo>
                  <a:cubicBezTo>
                    <a:pt x="1088268" y="75517"/>
                    <a:pt x="1095788" y="70999"/>
                    <a:pt x="1103584" y="67874"/>
                  </a:cubicBezTo>
                  <a:cubicBezTo>
                    <a:pt x="1127547" y="58269"/>
                    <a:pt x="1151209" y="48078"/>
                    <a:pt x="1175022" y="38180"/>
                  </a:cubicBezTo>
                  <a:cubicBezTo>
                    <a:pt x="1179784" y="33937"/>
                    <a:pt x="1182705" y="26630"/>
                    <a:pt x="1189309" y="25453"/>
                  </a:cubicBezTo>
                  <a:cubicBezTo>
                    <a:pt x="1202988" y="23016"/>
                    <a:pt x="1223011" y="29803"/>
                    <a:pt x="1236934" y="33937"/>
                  </a:cubicBezTo>
                  <a:cubicBezTo>
                    <a:pt x="1244872" y="32524"/>
                    <a:pt x="1252702" y="28899"/>
                    <a:pt x="1260747" y="29695"/>
                  </a:cubicBezTo>
                  <a:cubicBezTo>
                    <a:pt x="1281678" y="31767"/>
                    <a:pt x="1281372" y="43825"/>
                    <a:pt x="1294084" y="55148"/>
                  </a:cubicBezTo>
                  <a:cubicBezTo>
                    <a:pt x="1299697" y="60148"/>
                    <a:pt x="1306784" y="63632"/>
                    <a:pt x="1313134" y="67874"/>
                  </a:cubicBezTo>
                  <a:cubicBezTo>
                    <a:pt x="1321072" y="62218"/>
                    <a:pt x="1328815" y="56338"/>
                    <a:pt x="1336947" y="50906"/>
                  </a:cubicBezTo>
                  <a:cubicBezTo>
                    <a:pt x="1341526" y="47847"/>
                    <a:pt x="1345539" y="42928"/>
                    <a:pt x="1351234" y="42421"/>
                  </a:cubicBezTo>
                  <a:cubicBezTo>
                    <a:pt x="1362404" y="41426"/>
                    <a:pt x="1373459" y="45249"/>
                    <a:pt x="1384572" y="46664"/>
                  </a:cubicBezTo>
                  <a:cubicBezTo>
                    <a:pt x="1389334" y="50906"/>
                    <a:pt x="1395847" y="54024"/>
                    <a:pt x="1398859" y="59390"/>
                  </a:cubicBezTo>
                  <a:cubicBezTo>
                    <a:pt x="1402479" y="65839"/>
                    <a:pt x="1399653" y="72117"/>
                    <a:pt x="1403622" y="80601"/>
                  </a:cubicBezTo>
                  <a:cubicBezTo>
                    <a:pt x="1407591" y="89085"/>
                    <a:pt x="1417909" y="94741"/>
                    <a:pt x="1422671" y="110295"/>
                  </a:cubicBezTo>
                  <a:lnTo>
                    <a:pt x="1422065" y="112471"/>
                  </a:lnTo>
                  <a:lnTo>
                    <a:pt x="1422818" y="112471"/>
                  </a:lnTo>
                  <a:lnTo>
                    <a:pt x="1422818" y="217028"/>
                  </a:lnTo>
                  <a:lnTo>
                    <a:pt x="0" y="217028"/>
                  </a:lnTo>
                  <a:lnTo>
                    <a:pt x="0" y="112471"/>
                  </a:lnTo>
                  <a:lnTo>
                    <a:pt x="4554" y="112471"/>
                  </a:lnTo>
                  <a:lnTo>
                    <a:pt x="8061" y="105921"/>
                  </a:lnTo>
                  <a:cubicBezTo>
                    <a:pt x="14460" y="94653"/>
                    <a:pt x="24878" y="77419"/>
                    <a:pt x="27259" y="72117"/>
                  </a:cubicBezTo>
                  <a:cubicBezTo>
                    <a:pt x="84882" y="42787"/>
                    <a:pt x="39978" y="69098"/>
                    <a:pt x="79647" y="38180"/>
                  </a:cubicBezTo>
                  <a:cubicBezTo>
                    <a:pt x="85621" y="33524"/>
                    <a:pt x="93084" y="30453"/>
                    <a:pt x="98697" y="25453"/>
                  </a:cubicBezTo>
                  <a:cubicBezTo>
                    <a:pt x="130446" y="-2827"/>
                    <a:pt x="84410" y="26867"/>
                    <a:pt x="122509" y="4243"/>
                  </a:cubicBezTo>
                  <a:cubicBezTo>
                    <a:pt x="143462" y="22906"/>
                    <a:pt x="137654" y="19333"/>
                    <a:pt x="160609" y="33937"/>
                  </a:cubicBezTo>
                  <a:cubicBezTo>
                    <a:pt x="165267" y="36901"/>
                    <a:pt x="169636" y="40413"/>
                    <a:pt x="174897" y="42421"/>
                  </a:cubicBezTo>
                  <a:cubicBezTo>
                    <a:pt x="180913" y="44718"/>
                    <a:pt x="187459" y="45893"/>
                    <a:pt x="193947" y="46664"/>
                  </a:cubicBezTo>
                  <a:cubicBezTo>
                    <a:pt x="211328" y="48728"/>
                    <a:pt x="228872" y="49492"/>
                    <a:pt x="246334" y="50906"/>
                  </a:cubicBezTo>
                  <a:cubicBezTo>
                    <a:pt x="255859" y="48078"/>
                    <a:pt x="265292" y="44991"/>
                    <a:pt x="274909" y="42421"/>
                  </a:cubicBezTo>
                  <a:cubicBezTo>
                    <a:pt x="281178" y="40746"/>
                    <a:pt x="287454" y="37536"/>
                    <a:pt x="293959" y="38180"/>
                  </a:cubicBezTo>
                  <a:cubicBezTo>
                    <a:pt x="302456" y="39021"/>
                    <a:pt x="309960" y="43571"/>
                    <a:pt x="317772" y="46664"/>
                  </a:cubicBezTo>
                  <a:cubicBezTo>
                    <a:pt x="335899" y="53840"/>
                    <a:pt x="335786" y="54533"/>
                    <a:pt x="351109" y="63632"/>
                  </a:cubicBezTo>
                  <a:cubicBezTo>
                    <a:pt x="370938" y="57745"/>
                    <a:pt x="365530" y="62034"/>
                    <a:pt x="379684" y="42421"/>
                  </a:cubicBezTo>
                  <a:cubicBezTo>
                    <a:pt x="389695" y="28550"/>
                    <a:pt x="408259" y="0"/>
                    <a:pt x="408259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フリーフォーム: 図形 49">
              <a:extLst>
                <a:ext uri="{FF2B5EF4-FFF2-40B4-BE49-F238E27FC236}">
                  <a16:creationId xmlns:a16="http://schemas.microsoft.com/office/drawing/2014/main" id="{DEF9F643-FC52-4981-A32E-C89F9C42666B}"/>
                </a:ext>
              </a:extLst>
            </p:cNvPr>
            <p:cNvSpPr/>
            <p:nvPr/>
          </p:nvSpPr>
          <p:spPr>
            <a:xfrm rot="10800000">
              <a:off x="6532526" y="2414841"/>
              <a:ext cx="1406904" cy="182246"/>
            </a:xfrm>
            <a:custGeom>
              <a:avLst/>
              <a:gdLst>
                <a:gd name="connsiteX0" fmla="*/ 1422818 w 1422818"/>
                <a:gd name="connsiteY0" fmla="*/ 192534 h 192534"/>
                <a:gd name="connsiteX1" fmla="*/ 0 w 1422818"/>
                <a:gd name="connsiteY1" fmla="*/ 192534 h 192534"/>
                <a:gd name="connsiteX2" fmla="*/ 0 w 1422818"/>
                <a:gd name="connsiteY2" fmla="*/ 142758 h 192534"/>
                <a:gd name="connsiteX3" fmla="*/ 5088 w 1422818"/>
                <a:gd name="connsiteY3" fmla="*/ 142758 h 192534"/>
                <a:gd name="connsiteX4" fmla="*/ 3559 w 1422818"/>
                <a:gd name="connsiteY4" fmla="*/ 135731 h 192534"/>
                <a:gd name="connsiteX5" fmla="*/ 34356 w 1422818"/>
                <a:gd name="connsiteY5" fmla="*/ 80963 h 192534"/>
                <a:gd name="connsiteX6" fmla="*/ 86474 w 1422818"/>
                <a:gd name="connsiteY6" fmla="*/ 42863 h 192534"/>
                <a:gd name="connsiteX7" fmla="*/ 105425 w 1422818"/>
                <a:gd name="connsiteY7" fmla="*/ 28575 h 192534"/>
                <a:gd name="connsiteX8" fmla="*/ 129114 w 1422818"/>
                <a:gd name="connsiteY8" fmla="*/ 4763 h 192534"/>
                <a:gd name="connsiteX9" fmla="*/ 167018 w 1422818"/>
                <a:gd name="connsiteY9" fmla="*/ 38100 h 192534"/>
                <a:gd name="connsiteX10" fmla="*/ 181232 w 1422818"/>
                <a:gd name="connsiteY10" fmla="*/ 47625 h 192534"/>
                <a:gd name="connsiteX11" fmla="*/ 200184 w 1422818"/>
                <a:gd name="connsiteY11" fmla="*/ 52388 h 192534"/>
                <a:gd name="connsiteX12" fmla="*/ 252300 w 1422818"/>
                <a:gd name="connsiteY12" fmla="*/ 57150 h 192534"/>
                <a:gd name="connsiteX13" fmla="*/ 280728 w 1422818"/>
                <a:gd name="connsiteY13" fmla="*/ 47625 h 192534"/>
                <a:gd name="connsiteX14" fmla="*/ 299679 w 1422818"/>
                <a:gd name="connsiteY14" fmla="*/ 42863 h 192534"/>
                <a:gd name="connsiteX15" fmla="*/ 323370 w 1422818"/>
                <a:gd name="connsiteY15" fmla="*/ 52388 h 192534"/>
                <a:gd name="connsiteX16" fmla="*/ 356534 w 1422818"/>
                <a:gd name="connsiteY16" fmla="*/ 71438 h 192534"/>
                <a:gd name="connsiteX17" fmla="*/ 384962 w 1422818"/>
                <a:gd name="connsiteY17" fmla="*/ 47625 h 192534"/>
                <a:gd name="connsiteX18" fmla="*/ 413389 w 1422818"/>
                <a:gd name="connsiteY18" fmla="*/ 0 h 192534"/>
                <a:gd name="connsiteX19" fmla="*/ 427604 w 1422818"/>
                <a:gd name="connsiteY19" fmla="*/ 19050 h 192534"/>
                <a:gd name="connsiteX20" fmla="*/ 441817 w 1422818"/>
                <a:gd name="connsiteY20" fmla="*/ 57150 h 192534"/>
                <a:gd name="connsiteX21" fmla="*/ 479720 w 1422818"/>
                <a:gd name="connsiteY21" fmla="*/ 52388 h 192534"/>
                <a:gd name="connsiteX22" fmla="*/ 493935 w 1422818"/>
                <a:gd name="connsiteY22" fmla="*/ 47625 h 192534"/>
                <a:gd name="connsiteX23" fmla="*/ 517624 w 1422818"/>
                <a:gd name="connsiteY23" fmla="*/ 57150 h 192534"/>
                <a:gd name="connsiteX24" fmla="*/ 550790 w 1422818"/>
                <a:gd name="connsiteY24" fmla="*/ 47625 h 192534"/>
                <a:gd name="connsiteX25" fmla="*/ 574479 w 1422818"/>
                <a:gd name="connsiteY25" fmla="*/ 33338 h 192534"/>
                <a:gd name="connsiteX26" fmla="*/ 617121 w 1422818"/>
                <a:gd name="connsiteY26" fmla="*/ 14288 h 192534"/>
                <a:gd name="connsiteX27" fmla="*/ 664500 w 1422818"/>
                <a:gd name="connsiteY27" fmla="*/ 19050 h 192534"/>
                <a:gd name="connsiteX28" fmla="*/ 702403 w 1422818"/>
                <a:gd name="connsiteY28" fmla="*/ 57150 h 192534"/>
                <a:gd name="connsiteX29" fmla="*/ 711879 w 1422818"/>
                <a:gd name="connsiteY29" fmla="*/ 76200 h 192534"/>
                <a:gd name="connsiteX30" fmla="*/ 721355 w 1422818"/>
                <a:gd name="connsiteY30" fmla="*/ 114300 h 192534"/>
                <a:gd name="connsiteX31" fmla="*/ 787686 w 1422818"/>
                <a:gd name="connsiteY31" fmla="*/ 71438 h 192534"/>
                <a:gd name="connsiteX32" fmla="*/ 825589 w 1422818"/>
                <a:gd name="connsiteY32" fmla="*/ 28575 h 192534"/>
                <a:gd name="connsiteX33" fmla="*/ 849278 w 1422818"/>
                <a:gd name="connsiteY33" fmla="*/ 23813 h 192534"/>
                <a:gd name="connsiteX34" fmla="*/ 872968 w 1422818"/>
                <a:gd name="connsiteY34" fmla="*/ 33338 h 192534"/>
                <a:gd name="connsiteX35" fmla="*/ 891920 w 1422818"/>
                <a:gd name="connsiteY35" fmla="*/ 19050 h 192534"/>
                <a:gd name="connsiteX36" fmla="*/ 906133 w 1422818"/>
                <a:gd name="connsiteY36" fmla="*/ 9525 h 192534"/>
                <a:gd name="connsiteX37" fmla="*/ 948775 w 1422818"/>
                <a:gd name="connsiteY37" fmla="*/ 42863 h 192534"/>
                <a:gd name="connsiteX38" fmla="*/ 991416 w 1422818"/>
                <a:gd name="connsiteY38" fmla="*/ 76200 h 192534"/>
                <a:gd name="connsiteX39" fmla="*/ 1062485 w 1422818"/>
                <a:gd name="connsiteY39" fmla="*/ 80963 h 192534"/>
                <a:gd name="connsiteX40" fmla="*/ 1081437 w 1422818"/>
                <a:gd name="connsiteY40" fmla="*/ 85725 h 192534"/>
                <a:gd name="connsiteX41" fmla="*/ 1105126 w 1422818"/>
                <a:gd name="connsiteY41" fmla="*/ 76200 h 192534"/>
                <a:gd name="connsiteX42" fmla="*/ 1176195 w 1422818"/>
                <a:gd name="connsiteY42" fmla="*/ 42863 h 192534"/>
                <a:gd name="connsiteX43" fmla="*/ 1190408 w 1422818"/>
                <a:gd name="connsiteY43" fmla="*/ 28575 h 192534"/>
                <a:gd name="connsiteX44" fmla="*/ 1237788 w 1422818"/>
                <a:gd name="connsiteY44" fmla="*/ 38100 h 192534"/>
                <a:gd name="connsiteX45" fmla="*/ 1261478 w 1422818"/>
                <a:gd name="connsiteY45" fmla="*/ 33338 h 192534"/>
                <a:gd name="connsiteX46" fmla="*/ 1294643 w 1422818"/>
                <a:gd name="connsiteY46" fmla="*/ 61913 h 192534"/>
                <a:gd name="connsiteX47" fmla="*/ 1313594 w 1422818"/>
                <a:gd name="connsiteY47" fmla="*/ 76200 h 192534"/>
                <a:gd name="connsiteX48" fmla="*/ 1337284 w 1422818"/>
                <a:gd name="connsiteY48" fmla="*/ 57150 h 192534"/>
                <a:gd name="connsiteX49" fmla="*/ 1351498 w 1422818"/>
                <a:gd name="connsiteY49" fmla="*/ 47625 h 192534"/>
                <a:gd name="connsiteX50" fmla="*/ 1384664 w 1422818"/>
                <a:gd name="connsiteY50" fmla="*/ 52388 h 192534"/>
                <a:gd name="connsiteX51" fmla="*/ 1398877 w 1422818"/>
                <a:gd name="connsiteY51" fmla="*/ 66675 h 192534"/>
                <a:gd name="connsiteX52" fmla="*/ 1403615 w 1422818"/>
                <a:gd name="connsiteY52" fmla="*/ 90488 h 192534"/>
                <a:gd name="connsiteX53" fmla="*/ 1417797 w 1422818"/>
                <a:gd name="connsiteY53" fmla="*/ 142758 h 192534"/>
                <a:gd name="connsiteX54" fmla="*/ 1422818 w 1422818"/>
                <a:gd name="connsiteY54" fmla="*/ 142758 h 19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422818" h="192534">
                  <a:moveTo>
                    <a:pt x="1422818" y="192534"/>
                  </a:moveTo>
                  <a:lnTo>
                    <a:pt x="0" y="192534"/>
                  </a:lnTo>
                  <a:lnTo>
                    <a:pt x="0" y="142758"/>
                  </a:lnTo>
                  <a:lnTo>
                    <a:pt x="5088" y="142758"/>
                  </a:lnTo>
                  <a:lnTo>
                    <a:pt x="3559" y="135731"/>
                  </a:lnTo>
                  <a:lnTo>
                    <a:pt x="34356" y="80963"/>
                  </a:lnTo>
                  <a:cubicBezTo>
                    <a:pt x="91681" y="48036"/>
                    <a:pt x="47009" y="77574"/>
                    <a:pt x="86474" y="42863"/>
                  </a:cubicBezTo>
                  <a:cubicBezTo>
                    <a:pt x="92417" y="37636"/>
                    <a:pt x="99841" y="34188"/>
                    <a:pt x="105425" y="28575"/>
                  </a:cubicBezTo>
                  <a:cubicBezTo>
                    <a:pt x="137010" y="-3174"/>
                    <a:pt x="91212" y="30163"/>
                    <a:pt x="129114" y="4763"/>
                  </a:cubicBezTo>
                  <a:cubicBezTo>
                    <a:pt x="149959" y="25716"/>
                    <a:pt x="144181" y="21704"/>
                    <a:pt x="167018" y="38100"/>
                  </a:cubicBezTo>
                  <a:cubicBezTo>
                    <a:pt x="171652" y="41427"/>
                    <a:pt x="175998" y="45370"/>
                    <a:pt x="181232" y="47625"/>
                  </a:cubicBezTo>
                  <a:cubicBezTo>
                    <a:pt x="187217" y="50203"/>
                    <a:pt x="193729" y="51523"/>
                    <a:pt x="200184" y="52388"/>
                  </a:cubicBezTo>
                  <a:cubicBezTo>
                    <a:pt x="217475" y="54705"/>
                    <a:pt x="234928" y="55563"/>
                    <a:pt x="252300" y="57150"/>
                  </a:cubicBezTo>
                  <a:cubicBezTo>
                    <a:pt x="261776" y="53975"/>
                    <a:pt x="271160" y="50510"/>
                    <a:pt x="280728" y="47625"/>
                  </a:cubicBezTo>
                  <a:cubicBezTo>
                    <a:pt x="286964" y="45744"/>
                    <a:pt x="293208" y="42140"/>
                    <a:pt x="299679" y="42863"/>
                  </a:cubicBezTo>
                  <a:cubicBezTo>
                    <a:pt x="308133" y="43807"/>
                    <a:pt x="315598" y="48916"/>
                    <a:pt x="323370" y="52388"/>
                  </a:cubicBezTo>
                  <a:cubicBezTo>
                    <a:pt x="341403" y="60444"/>
                    <a:pt x="341291" y="61222"/>
                    <a:pt x="356534" y="71438"/>
                  </a:cubicBezTo>
                  <a:cubicBezTo>
                    <a:pt x="376261" y="64828"/>
                    <a:pt x="370881" y="69643"/>
                    <a:pt x="384962" y="47625"/>
                  </a:cubicBezTo>
                  <a:cubicBezTo>
                    <a:pt x="394921" y="32052"/>
                    <a:pt x="413389" y="0"/>
                    <a:pt x="413389" y="0"/>
                  </a:cubicBezTo>
                  <a:cubicBezTo>
                    <a:pt x="418128" y="6350"/>
                    <a:pt x="424396" y="11797"/>
                    <a:pt x="427604" y="19050"/>
                  </a:cubicBezTo>
                  <a:cubicBezTo>
                    <a:pt x="454925" y="80842"/>
                    <a:pt x="412695" y="13242"/>
                    <a:pt x="441817" y="57150"/>
                  </a:cubicBezTo>
                  <a:cubicBezTo>
                    <a:pt x="454451" y="55563"/>
                    <a:pt x="467193" y="54678"/>
                    <a:pt x="479720" y="52388"/>
                  </a:cubicBezTo>
                  <a:cubicBezTo>
                    <a:pt x="484634" y="51490"/>
                    <a:pt x="488978" y="47002"/>
                    <a:pt x="493935" y="47625"/>
                  </a:cubicBezTo>
                  <a:cubicBezTo>
                    <a:pt x="502374" y="48685"/>
                    <a:pt x="509728" y="53975"/>
                    <a:pt x="517624" y="57150"/>
                  </a:cubicBezTo>
                  <a:cubicBezTo>
                    <a:pt x="523701" y="55623"/>
                    <a:pt x="543989" y="51043"/>
                    <a:pt x="550790" y="47625"/>
                  </a:cubicBezTo>
                  <a:cubicBezTo>
                    <a:pt x="559026" y="43485"/>
                    <a:pt x="566429" y="37833"/>
                    <a:pt x="574479" y="33338"/>
                  </a:cubicBezTo>
                  <a:cubicBezTo>
                    <a:pt x="591553" y="23803"/>
                    <a:pt x="598293" y="21858"/>
                    <a:pt x="617121" y="14288"/>
                  </a:cubicBezTo>
                  <a:cubicBezTo>
                    <a:pt x="632914" y="15875"/>
                    <a:pt x="649164" y="14939"/>
                    <a:pt x="664500" y="19050"/>
                  </a:cubicBezTo>
                  <a:cubicBezTo>
                    <a:pt x="687569" y="25234"/>
                    <a:pt x="691966" y="38267"/>
                    <a:pt x="702403" y="57150"/>
                  </a:cubicBezTo>
                  <a:cubicBezTo>
                    <a:pt x="705833" y="63356"/>
                    <a:pt x="708720" y="69850"/>
                    <a:pt x="711879" y="76200"/>
                  </a:cubicBezTo>
                  <a:cubicBezTo>
                    <a:pt x="715038" y="88900"/>
                    <a:pt x="709971" y="120657"/>
                    <a:pt x="721355" y="114300"/>
                  </a:cubicBezTo>
                  <a:cubicBezTo>
                    <a:pt x="746506" y="100255"/>
                    <a:pt x="767674" y="91553"/>
                    <a:pt x="787686" y="71438"/>
                  </a:cubicBezTo>
                  <a:cubicBezTo>
                    <a:pt x="801374" y="57679"/>
                    <a:pt x="800716" y="33575"/>
                    <a:pt x="825589" y="28575"/>
                  </a:cubicBezTo>
                  <a:lnTo>
                    <a:pt x="849278" y="23813"/>
                  </a:lnTo>
                  <a:cubicBezTo>
                    <a:pt x="857175" y="26988"/>
                    <a:pt x="864515" y="34282"/>
                    <a:pt x="872968" y="33338"/>
                  </a:cubicBezTo>
                  <a:cubicBezTo>
                    <a:pt x="880816" y="32461"/>
                    <a:pt x="885494" y="23664"/>
                    <a:pt x="891920" y="19050"/>
                  </a:cubicBezTo>
                  <a:cubicBezTo>
                    <a:pt x="896553" y="15723"/>
                    <a:pt x="901396" y="12700"/>
                    <a:pt x="906133" y="9525"/>
                  </a:cubicBezTo>
                  <a:cubicBezTo>
                    <a:pt x="920347" y="20638"/>
                    <a:pt x="935028" y="31171"/>
                    <a:pt x="948775" y="42863"/>
                  </a:cubicBezTo>
                  <a:cubicBezTo>
                    <a:pt x="961473" y="53663"/>
                    <a:pt x="973223" y="72543"/>
                    <a:pt x="991416" y="76200"/>
                  </a:cubicBezTo>
                  <a:cubicBezTo>
                    <a:pt x="1014697" y="80880"/>
                    <a:pt x="1038795" y="79375"/>
                    <a:pt x="1062485" y="80963"/>
                  </a:cubicBezTo>
                  <a:cubicBezTo>
                    <a:pt x="1068802" y="82550"/>
                    <a:pt x="1074965" y="86448"/>
                    <a:pt x="1081437" y="85725"/>
                  </a:cubicBezTo>
                  <a:cubicBezTo>
                    <a:pt x="1089889" y="84781"/>
                    <a:pt x="1097370" y="79708"/>
                    <a:pt x="1105126" y="76200"/>
                  </a:cubicBezTo>
                  <a:cubicBezTo>
                    <a:pt x="1128965" y="65417"/>
                    <a:pt x="1152505" y="53975"/>
                    <a:pt x="1176195" y="42863"/>
                  </a:cubicBezTo>
                  <a:cubicBezTo>
                    <a:pt x="1180933" y="38100"/>
                    <a:pt x="1183838" y="29896"/>
                    <a:pt x="1190408" y="28575"/>
                  </a:cubicBezTo>
                  <a:cubicBezTo>
                    <a:pt x="1204017" y="25839"/>
                    <a:pt x="1223936" y="33459"/>
                    <a:pt x="1237788" y="38100"/>
                  </a:cubicBezTo>
                  <a:cubicBezTo>
                    <a:pt x="1245685" y="36513"/>
                    <a:pt x="1253474" y="32444"/>
                    <a:pt x="1261478" y="33338"/>
                  </a:cubicBezTo>
                  <a:cubicBezTo>
                    <a:pt x="1282301" y="35664"/>
                    <a:pt x="1281996" y="49201"/>
                    <a:pt x="1294643" y="61913"/>
                  </a:cubicBezTo>
                  <a:cubicBezTo>
                    <a:pt x="1300227" y="67526"/>
                    <a:pt x="1307277" y="71438"/>
                    <a:pt x="1313594" y="76200"/>
                  </a:cubicBezTo>
                  <a:cubicBezTo>
                    <a:pt x="1321491" y="69850"/>
                    <a:pt x="1329194" y="63249"/>
                    <a:pt x="1337284" y="57150"/>
                  </a:cubicBezTo>
                  <a:cubicBezTo>
                    <a:pt x="1341840" y="53716"/>
                    <a:pt x="1345832" y="48194"/>
                    <a:pt x="1351498" y="47625"/>
                  </a:cubicBezTo>
                  <a:cubicBezTo>
                    <a:pt x="1362610" y="46508"/>
                    <a:pt x="1373608" y="50800"/>
                    <a:pt x="1384664" y="52388"/>
                  </a:cubicBezTo>
                  <a:cubicBezTo>
                    <a:pt x="1389401" y="57150"/>
                    <a:pt x="1395880" y="60651"/>
                    <a:pt x="1398877" y="66675"/>
                  </a:cubicBezTo>
                  <a:cubicBezTo>
                    <a:pt x="1402478" y="73915"/>
                    <a:pt x="1401662" y="82635"/>
                    <a:pt x="1403615" y="90488"/>
                  </a:cubicBezTo>
                  <a:lnTo>
                    <a:pt x="1417797" y="142758"/>
                  </a:lnTo>
                  <a:lnTo>
                    <a:pt x="1422818" y="14275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1B55EFF-7D6B-4478-9156-92523268A96B}"/>
              </a:ext>
            </a:extLst>
          </p:cNvPr>
          <p:cNvGrpSpPr/>
          <p:nvPr/>
        </p:nvGrpSpPr>
        <p:grpSpPr>
          <a:xfrm>
            <a:off x="9423148" y="2727810"/>
            <a:ext cx="1840988" cy="482818"/>
            <a:chOff x="8063710" y="2413512"/>
            <a:chExt cx="1406904" cy="362370"/>
          </a:xfrm>
        </p:grpSpPr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AB8F6A80-2B66-41AF-AB17-AA91D7DA2884}"/>
                </a:ext>
              </a:extLst>
            </p:cNvPr>
            <p:cNvSpPr/>
            <p:nvPr/>
          </p:nvSpPr>
          <p:spPr>
            <a:xfrm>
              <a:off x="8063712" y="2434228"/>
              <a:ext cx="1406902" cy="31816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フリーフォーム: 図形 58">
              <a:extLst>
                <a:ext uri="{FF2B5EF4-FFF2-40B4-BE49-F238E27FC236}">
                  <a16:creationId xmlns:a16="http://schemas.microsoft.com/office/drawing/2014/main" id="{35121911-A82D-4C43-B25B-80D3ECCAACB9}"/>
                </a:ext>
              </a:extLst>
            </p:cNvPr>
            <p:cNvSpPr/>
            <p:nvPr/>
          </p:nvSpPr>
          <p:spPr>
            <a:xfrm rot="10800000">
              <a:off x="8063710" y="2609679"/>
              <a:ext cx="1406902" cy="166203"/>
            </a:xfrm>
            <a:custGeom>
              <a:avLst/>
              <a:gdLst>
                <a:gd name="connsiteX0" fmla="*/ 1085850 w 1252773"/>
                <a:gd name="connsiteY0" fmla="*/ 175884 h 175884"/>
                <a:gd name="connsiteX1" fmla="*/ 1042987 w 1252773"/>
                <a:gd name="connsiteY1" fmla="*/ 133022 h 175884"/>
                <a:gd name="connsiteX2" fmla="*/ 1000125 w 1252773"/>
                <a:gd name="connsiteY2" fmla="*/ 87778 h 175884"/>
                <a:gd name="connsiteX3" fmla="*/ 981075 w 1252773"/>
                <a:gd name="connsiteY3" fmla="*/ 85397 h 175884"/>
                <a:gd name="connsiteX4" fmla="*/ 971550 w 1252773"/>
                <a:gd name="connsiteY4" fmla="*/ 87778 h 175884"/>
                <a:gd name="connsiteX5" fmla="*/ 914400 w 1252773"/>
                <a:gd name="connsiteY5" fmla="*/ 135403 h 175884"/>
                <a:gd name="connsiteX6" fmla="*/ 883444 w 1252773"/>
                <a:gd name="connsiteY6" fmla="*/ 111591 h 175884"/>
                <a:gd name="connsiteX7" fmla="*/ 857250 w 1252773"/>
                <a:gd name="connsiteY7" fmla="*/ 99684 h 175884"/>
                <a:gd name="connsiteX8" fmla="*/ 847725 w 1252773"/>
                <a:gd name="connsiteY8" fmla="*/ 106828 h 175884"/>
                <a:gd name="connsiteX9" fmla="*/ 833437 w 1252773"/>
                <a:gd name="connsiteY9" fmla="*/ 116353 h 175884"/>
                <a:gd name="connsiteX10" fmla="*/ 812006 w 1252773"/>
                <a:gd name="connsiteY10" fmla="*/ 102066 h 175884"/>
                <a:gd name="connsiteX11" fmla="*/ 800100 w 1252773"/>
                <a:gd name="connsiteY11" fmla="*/ 97303 h 175884"/>
                <a:gd name="connsiteX12" fmla="*/ 790575 w 1252773"/>
                <a:gd name="connsiteY12" fmla="*/ 111591 h 175884"/>
                <a:gd name="connsiteX13" fmla="*/ 773906 w 1252773"/>
                <a:gd name="connsiteY13" fmla="*/ 147309 h 175884"/>
                <a:gd name="connsiteX14" fmla="*/ 762000 w 1252773"/>
                <a:gd name="connsiteY14" fmla="*/ 149691 h 175884"/>
                <a:gd name="connsiteX15" fmla="*/ 742950 w 1252773"/>
                <a:gd name="connsiteY15" fmla="*/ 130641 h 175884"/>
                <a:gd name="connsiteX16" fmla="*/ 704850 w 1252773"/>
                <a:gd name="connsiteY16" fmla="*/ 133022 h 175884"/>
                <a:gd name="connsiteX17" fmla="*/ 676275 w 1252773"/>
                <a:gd name="connsiteY17" fmla="*/ 106828 h 175884"/>
                <a:gd name="connsiteX18" fmla="*/ 650081 w 1252773"/>
                <a:gd name="connsiteY18" fmla="*/ 90159 h 175884"/>
                <a:gd name="connsiteX19" fmla="*/ 642937 w 1252773"/>
                <a:gd name="connsiteY19" fmla="*/ 97303 h 175884"/>
                <a:gd name="connsiteX20" fmla="*/ 609600 w 1252773"/>
                <a:gd name="connsiteY20" fmla="*/ 142547 h 175884"/>
                <a:gd name="connsiteX21" fmla="*/ 590550 w 1252773"/>
                <a:gd name="connsiteY21" fmla="*/ 156834 h 175884"/>
                <a:gd name="connsiteX22" fmla="*/ 581025 w 1252773"/>
                <a:gd name="connsiteY22" fmla="*/ 152072 h 175884"/>
                <a:gd name="connsiteX23" fmla="*/ 552450 w 1252773"/>
                <a:gd name="connsiteY23" fmla="*/ 128259 h 175884"/>
                <a:gd name="connsiteX24" fmla="*/ 545306 w 1252773"/>
                <a:gd name="connsiteY24" fmla="*/ 116353 h 175884"/>
                <a:gd name="connsiteX25" fmla="*/ 523875 w 1252773"/>
                <a:gd name="connsiteY25" fmla="*/ 106828 h 175884"/>
                <a:gd name="connsiteX26" fmla="*/ 514350 w 1252773"/>
                <a:gd name="connsiteY26" fmla="*/ 109209 h 175884"/>
                <a:gd name="connsiteX27" fmla="*/ 502444 w 1252773"/>
                <a:gd name="connsiteY27" fmla="*/ 116353 h 175884"/>
                <a:gd name="connsiteX28" fmla="*/ 481012 w 1252773"/>
                <a:gd name="connsiteY28" fmla="*/ 121116 h 175884"/>
                <a:gd name="connsiteX29" fmla="*/ 473869 w 1252773"/>
                <a:gd name="connsiteY29" fmla="*/ 118734 h 175884"/>
                <a:gd name="connsiteX30" fmla="*/ 457200 w 1252773"/>
                <a:gd name="connsiteY30" fmla="*/ 111591 h 175884"/>
                <a:gd name="connsiteX31" fmla="*/ 442912 w 1252773"/>
                <a:gd name="connsiteY31" fmla="*/ 118734 h 175884"/>
                <a:gd name="connsiteX32" fmla="*/ 421481 w 1252773"/>
                <a:gd name="connsiteY32" fmla="*/ 125878 h 175884"/>
                <a:gd name="connsiteX33" fmla="*/ 404812 w 1252773"/>
                <a:gd name="connsiteY33" fmla="*/ 123497 h 175884"/>
                <a:gd name="connsiteX34" fmla="*/ 395287 w 1252773"/>
                <a:gd name="connsiteY34" fmla="*/ 113972 h 175884"/>
                <a:gd name="connsiteX35" fmla="*/ 378619 w 1252773"/>
                <a:gd name="connsiteY35" fmla="*/ 85397 h 175884"/>
                <a:gd name="connsiteX36" fmla="*/ 366712 w 1252773"/>
                <a:gd name="connsiteY36" fmla="*/ 83016 h 175884"/>
                <a:gd name="connsiteX37" fmla="*/ 304800 w 1252773"/>
                <a:gd name="connsiteY37" fmla="*/ 140166 h 175884"/>
                <a:gd name="connsiteX38" fmla="*/ 288131 w 1252773"/>
                <a:gd name="connsiteY38" fmla="*/ 128259 h 175884"/>
                <a:gd name="connsiteX39" fmla="*/ 280987 w 1252773"/>
                <a:gd name="connsiteY39" fmla="*/ 123497 h 175884"/>
                <a:gd name="connsiteX40" fmla="*/ 271462 w 1252773"/>
                <a:gd name="connsiteY40" fmla="*/ 113972 h 175884"/>
                <a:gd name="connsiteX41" fmla="*/ 257175 w 1252773"/>
                <a:gd name="connsiteY41" fmla="*/ 104447 h 175884"/>
                <a:gd name="connsiteX42" fmla="*/ 245269 w 1252773"/>
                <a:gd name="connsiteY42" fmla="*/ 97303 h 175884"/>
                <a:gd name="connsiteX43" fmla="*/ 216694 w 1252773"/>
                <a:gd name="connsiteY43" fmla="*/ 109209 h 175884"/>
                <a:gd name="connsiteX44" fmla="*/ 207169 w 1252773"/>
                <a:gd name="connsiteY44" fmla="*/ 116353 h 175884"/>
                <a:gd name="connsiteX45" fmla="*/ 180975 w 1252773"/>
                <a:gd name="connsiteY45" fmla="*/ 128259 h 175884"/>
                <a:gd name="connsiteX46" fmla="*/ 173831 w 1252773"/>
                <a:gd name="connsiteY46" fmla="*/ 125878 h 175884"/>
                <a:gd name="connsiteX47" fmla="*/ 157162 w 1252773"/>
                <a:gd name="connsiteY47" fmla="*/ 121116 h 175884"/>
                <a:gd name="connsiteX48" fmla="*/ 126206 w 1252773"/>
                <a:gd name="connsiteY48" fmla="*/ 106828 h 175884"/>
                <a:gd name="connsiteX49" fmla="*/ 119062 w 1252773"/>
                <a:gd name="connsiteY49" fmla="*/ 113972 h 175884"/>
                <a:gd name="connsiteX50" fmla="*/ 111919 w 1252773"/>
                <a:gd name="connsiteY50" fmla="*/ 121116 h 175884"/>
                <a:gd name="connsiteX51" fmla="*/ 71437 w 1252773"/>
                <a:gd name="connsiteY51" fmla="*/ 147309 h 175884"/>
                <a:gd name="connsiteX52" fmla="*/ 42862 w 1252773"/>
                <a:gd name="connsiteY52" fmla="*/ 123497 h 175884"/>
                <a:gd name="connsiteX53" fmla="*/ 35719 w 1252773"/>
                <a:gd name="connsiteY53" fmla="*/ 116353 h 175884"/>
                <a:gd name="connsiteX54" fmla="*/ 21431 w 1252773"/>
                <a:gd name="connsiteY54" fmla="*/ 92541 h 175884"/>
                <a:gd name="connsiteX55" fmla="*/ 11142 w 1252773"/>
                <a:gd name="connsiteY55" fmla="*/ 71961 h 175884"/>
                <a:gd name="connsiteX56" fmla="*/ 0 w 1252773"/>
                <a:gd name="connsiteY56" fmla="*/ 71961 h 175884"/>
                <a:gd name="connsiteX57" fmla="*/ 0 w 1252773"/>
                <a:gd name="connsiteY57" fmla="*/ 0 h 175884"/>
                <a:gd name="connsiteX58" fmla="*/ 1252773 w 1252773"/>
                <a:gd name="connsiteY58" fmla="*/ 0 h 175884"/>
                <a:gd name="connsiteX59" fmla="*/ 1252773 w 1252773"/>
                <a:gd name="connsiteY59" fmla="*/ 71961 h 175884"/>
                <a:gd name="connsiteX60" fmla="*/ 1251155 w 1252773"/>
                <a:gd name="connsiteY60" fmla="*/ 71961 h 175884"/>
                <a:gd name="connsiteX61" fmla="*/ 1252240 w 1252773"/>
                <a:gd name="connsiteY61" fmla="*/ 80542 h 175884"/>
                <a:gd name="connsiteX62" fmla="*/ 1252537 w 1252773"/>
                <a:gd name="connsiteY62" fmla="*/ 92541 h 175884"/>
                <a:gd name="connsiteX63" fmla="*/ 1231106 w 1252773"/>
                <a:gd name="connsiteY63" fmla="*/ 99684 h 175884"/>
                <a:gd name="connsiteX64" fmla="*/ 1188244 w 1252773"/>
                <a:gd name="connsiteY64" fmla="*/ 104447 h 175884"/>
                <a:gd name="connsiteX65" fmla="*/ 1183481 w 1252773"/>
                <a:gd name="connsiteY65" fmla="*/ 111591 h 175884"/>
                <a:gd name="connsiteX66" fmla="*/ 1164431 w 1252773"/>
                <a:gd name="connsiteY66" fmla="*/ 118734 h 175884"/>
                <a:gd name="connsiteX67" fmla="*/ 1152525 w 1252773"/>
                <a:gd name="connsiteY67" fmla="*/ 113972 h 175884"/>
                <a:gd name="connsiteX68" fmla="*/ 1140619 w 1252773"/>
                <a:gd name="connsiteY68" fmla="*/ 111591 h 175884"/>
                <a:gd name="connsiteX69" fmla="*/ 1119187 w 1252773"/>
                <a:gd name="connsiteY69" fmla="*/ 125878 h 175884"/>
                <a:gd name="connsiteX70" fmla="*/ 1112044 w 1252773"/>
                <a:gd name="connsiteY70" fmla="*/ 133022 h 175884"/>
                <a:gd name="connsiteX71" fmla="*/ 1097756 w 1252773"/>
                <a:gd name="connsiteY71" fmla="*/ 159216 h 175884"/>
                <a:gd name="connsiteX72" fmla="*/ 1085850 w 1252773"/>
                <a:gd name="connsiteY72" fmla="*/ 175884 h 175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252773" h="175884">
                  <a:moveTo>
                    <a:pt x="1085850" y="175884"/>
                  </a:moveTo>
                  <a:cubicBezTo>
                    <a:pt x="1060610" y="163266"/>
                    <a:pt x="1081612" y="175268"/>
                    <a:pt x="1042987" y="133022"/>
                  </a:cubicBezTo>
                  <a:cubicBezTo>
                    <a:pt x="1028969" y="117690"/>
                    <a:pt x="1016591" y="100444"/>
                    <a:pt x="1000125" y="87778"/>
                  </a:cubicBezTo>
                  <a:cubicBezTo>
                    <a:pt x="995053" y="83876"/>
                    <a:pt x="987425" y="86191"/>
                    <a:pt x="981075" y="85397"/>
                  </a:cubicBezTo>
                  <a:cubicBezTo>
                    <a:pt x="977900" y="86191"/>
                    <a:pt x="974337" y="86063"/>
                    <a:pt x="971550" y="87778"/>
                  </a:cubicBezTo>
                  <a:cubicBezTo>
                    <a:pt x="959573" y="95148"/>
                    <a:pt x="918848" y="131548"/>
                    <a:pt x="914400" y="135403"/>
                  </a:cubicBezTo>
                  <a:cubicBezTo>
                    <a:pt x="895074" y="130572"/>
                    <a:pt x="907189" y="135336"/>
                    <a:pt x="883444" y="111591"/>
                  </a:cubicBezTo>
                  <a:cubicBezTo>
                    <a:pt x="874713" y="107622"/>
                    <a:pt x="866757" y="100952"/>
                    <a:pt x="857250" y="99684"/>
                  </a:cubicBezTo>
                  <a:cubicBezTo>
                    <a:pt x="853316" y="99159"/>
                    <a:pt x="850976" y="104552"/>
                    <a:pt x="847725" y="106828"/>
                  </a:cubicBezTo>
                  <a:cubicBezTo>
                    <a:pt x="843036" y="110110"/>
                    <a:pt x="838200" y="113178"/>
                    <a:pt x="833437" y="116353"/>
                  </a:cubicBezTo>
                  <a:cubicBezTo>
                    <a:pt x="812940" y="111229"/>
                    <a:pt x="835704" y="118655"/>
                    <a:pt x="812006" y="102066"/>
                  </a:cubicBezTo>
                  <a:cubicBezTo>
                    <a:pt x="808504" y="99615"/>
                    <a:pt x="804069" y="98891"/>
                    <a:pt x="800100" y="97303"/>
                  </a:cubicBezTo>
                  <a:cubicBezTo>
                    <a:pt x="796925" y="102066"/>
                    <a:pt x="793231" y="106521"/>
                    <a:pt x="790575" y="111591"/>
                  </a:cubicBezTo>
                  <a:cubicBezTo>
                    <a:pt x="784478" y="123230"/>
                    <a:pt x="781789" y="136798"/>
                    <a:pt x="773906" y="147309"/>
                  </a:cubicBezTo>
                  <a:cubicBezTo>
                    <a:pt x="771478" y="150547"/>
                    <a:pt x="765969" y="148897"/>
                    <a:pt x="762000" y="149691"/>
                  </a:cubicBezTo>
                  <a:cubicBezTo>
                    <a:pt x="737566" y="141544"/>
                    <a:pt x="785725" y="159158"/>
                    <a:pt x="742950" y="130641"/>
                  </a:cubicBezTo>
                  <a:cubicBezTo>
                    <a:pt x="733127" y="124092"/>
                    <a:pt x="713389" y="131124"/>
                    <a:pt x="704850" y="133022"/>
                  </a:cubicBezTo>
                  <a:cubicBezTo>
                    <a:pt x="694801" y="117949"/>
                    <a:pt x="701071" y="125789"/>
                    <a:pt x="676275" y="106828"/>
                  </a:cubicBezTo>
                  <a:cubicBezTo>
                    <a:pt x="660445" y="94723"/>
                    <a:pt x="663775" y="97007"/>
                    <a:pt x="650081" y="90159"/>
                  </a:cubicBezTo>
                  <a:lnTo>
                    <a:pt x="642937" y="97303"/>
                  </a:lnTo>
                  <a:cubicBezTo>
                    <a:pt x="629691" y="110549"/>
                    <a:pt x="621976" y="128484"/>
                    <a:pt x="609600" y="142547"/>
                  </a:cubicBezTo>
                  <a:cubicBezTo>
                    <a:pt x="604356" y="148506"/>
                    <a:pt x="596900" y="152072"/>
                    <a:pt x="590550" y="156834"/>
                  </a:cubicBezTo>
                  <a:cubicBezTo>
                    <a:pt x="587375" y="155247"/>
                    <a:pt x="584035" y="153953"/>
                    <a:pt x="581025" y="152072"/>
                  </a:cubicBezTo>
                  <a:cubicBezTo>
                    <a:pt x="573921" y="147632"/>
                    <a:pt x="554990" y="131030"/>
                    <a:pt x="552450" y="128259"/>
                  </a:cubicBezTo>
                  <a:cubicBezTo>
                    <a:pt x="549323" y="124847"/>
                    <a:pt x="548579" y="119626"/>
                    <a:pt x="545306" y="116353"/>
                  </a:cubicBezTo>
                  <a:cubicBezTo>
                    <a:pt x="543083" y="114130"/>
                    <a:pt x="525680" y="107550"/>
                    <a:pt x="523875" y="106828"/>
                  </a:cubicBezTo>
                  <a:cubicBezTo>
                    <a:pt x="520700" y="107622"/>
                    <a:pt x="517341" y="107880"/>
                    <a:pt x="514350" y="109209"/>
                  </a:cubicBezTo>
                  <a:cubicBezTo>
                    <a:pt x="510121" y="111089"/>
                    <a:pt x="506803" y="114796"/>
                    <a:pt x="502444" y="116353"/>
                  </a:cubicBezTo>
                  <a:cubicBezTo>
                    <a:pt x="495552" y="118815"/>
                    <a:pt x="488156" y="119528"/>
                    <a:pt x="481012" y="121116"/>
                  </a:cubicBezTo>
                  <a:cubicBezTo>
                    <a:pt x="478631" y="120322"/>
                    <a:pt x="476199" y="119666"/>
                    <a:pt x="473869" y="118734"/>
                  </a:cubicBezTo>
                  <a:cubicBezTo>
                    <a:pt x="468256" y="116489"/>
                    <a:pt x="463245" y="111591"/>
                    <a:pt x="457200" y="111591"/>
                  </a:cubicBezTo>
                  <a:cubicBezTo>
                    <a:pt x="451875" y="111591"/>
                    <a:pt x="447856" y="116757"/>
                    <a:pt x="442912" y="118734"/>
                  </a:cubicBezTo>
                  <a:cubicBezTo>
                    <a:pt x="435920" y="121531"/>
                    <a:pt x="428625" y="123497"/>
                    <a:pt x="421481" y="125878"/>
                  </a:cubicBezTo>
                  <a:cubicBezTo>
                    <a:pt x="415925" y="125084"/>
                    <a:pt x="409922" y="125820"/>
                    <a:pt x="404812" y="123497"/>
                  </a:cubicBezTo>
                  <a:cubicBezTo>
                    <a:pt x="400724" y="121639"/>
                    <a:pt x="397862" y="117651"/>
                    <a:pt x="395287" y="113972"/>
                  </a:cubicBezTo>
                  <a:cubicBezTo>
                    <a:pt x="389945" y="106340"/>
                    <a:pt x="386411" y="91457"/>
                    <a:pt x="378619" y="85397"/>
                  </a:cubicBezTo>
                  <a:cubicBezTo>
                    <a:pt x="375424" y="82912"/>
                    <a:pt x="370681" y="83810"/>
                    <a:pt x="366712" y="83016"/>
                  </a:cubicBezTo>
                  <a:cubicBezTo>
                    <a:pt x="335098" y="98821"/>
                    <a:pt x="359697" y="85268"/>
                    <a:pt x="304800" y="140166"/>
                  </a:cubicBezTo>
                  <a:cubicBezTo>
                    <a:pt x="291673" y="135789"/>
                    <a:pt x="302515" y="140587"/>
                    <a:pt x="288131" y="128259"/>
                  </a:cubicBezTo>
                  <a:cubicBezTo>
                    <a:pt x="285958" y="126397"/>
                    <a:pt x="283160" y="125359"/>
                    <a:pt x="280987" y="123497"/>
                  </a:cubicBezTo>
                  <a:cubicBezTo>
                    <a:pt x="277578" y="120575"/>
                    <a:pt x="274637" y="117147"/>
                    <a:pt x="271462" y="113972"/>
                  </a:cubicBezTo>
                  <a:cubicBezTo>
                    <a:pt x="257137" y="109197"/>
                    <a:pt x="271444" y="115149"/>
                    <a:pt x="257175" y="104447"/>
                  </a:cubicBezTo>
                  <a:cubicBezTo>
                    <a:pt x="253472" y="101670"/>
                    <a:pt x="249238" y="99684"/>
                    <a:pt x="245269" y="97303"/>
                  </a:cubicBezTo>
                  <a:cubicBezTo>
                    <a:pt x="231389" y="100773"/>
                    <a:pt x="233177" y="99594"/>
                    <a:pt x="216694" y="109209"/>
                  </a:cubicBezTo>
                  <a:cubicBezTo>
                    <a:pt x="213266" y="111209"/>
                    <a:pt x="210671" y="114485"/>
                    <a:pt x="207169" y="116353"/>
                  </a:cubicBezTo>
                  <a:cubicBezTo>
                    <a:pt x="198706" y="120866"/>
                    <a:pt x="189706" y="124290"/>
                    <a:pt x="180975" y="128259"/>
                  </a:cubicBezTo>
                  <a:cubicBezTo>
                    <a:pt x="178594" y="127465"/>
                    <a:pt x="176235" y="126599"/>
                    <a:pt x="173831" y="125878"/>
                  </a:cubicBezTo>
                  <a:cubicBezTo>
                    <a:pt x="168296" y="124218"/>
                    <a:pt x="162604" y="123060"/>
                    <a:pt x="157162" y="121116"/>
                  </a:cubicBezTo>
                  <a:cubicBezTo>
                    <a:pt x="146386" y="117268"/>
                    <a:pt x="136399" y="111924"/>
                    <a:pt x="126206" y="106828"/>
                  </a:cubicBezTo>
                  <a:lnTo>
                    <a:pt x="119062" y="113972"/>
                  </a:lnTo>
                  <a:lnTo>
                    <a:pt x="111919" y="121116"/>
                  </a:lnTo>
                  <a:cubicBezTo>
                    <a:pt x="84138" y="148897"/>
                    <a:pt x="99218" y="143341"/>
                    <a:pt x="71437" y="147309"/>
                  </a:cubicBezTo>
                  <a:cubicBezTo>
                    <a:pt x="54905" y="130777"/>
                    <a:pt x="74988" y="150269"/>
                    <a:pt x="42862" y="123497"/>
                  </a:cubicBezTo>
                  <a:cubicBezTo>
                    <a:pt x="40275" y="121341"/>
                    <a:pt x="37636" y="119122"/>
                    <a:pt x="35719" y="116353"/>
                  </a:cubicBezTo>
                  <a:cubicBezTo>
                    <a:pt x="30450" y="108742"/>
                    <a:pt x="26193" y="101272"/>
                    <a:pt x="21431" y="92541"/>
                  </a:cubicBezTo>
                  <a:lnTo>
                    <a:pt x="11142" y="71961"/>
                  </a:lnTo>
                  <a:lnTo>
                    <a:pt x="0" y="71961"/>
                  </a:lnTo>
                  <a:lnTo>
                    <a:pt x="0" y="0"/>
                  </a:lnTo>
                  <a:lnTo>
                    <a:pt x="1252773" y="0"/>
                  </a:lnTo>
                  <a:lnTo>
                    <a:pt x="1252773" y="71961"/>
                  </a:lnTo>
                  <a:lnTo>
                    <a:pt x="1251155" y="71961"/>
                  </a:lnTo>
                  <a:lnTo>
                    <a:pt x="1252240" y="80542"/>
                  </a:lnTo>
                  <a:cubicBezTo>
                    <a:pt x="1252788" y="86241"/>
                    <a:pt x="1252960" y="90568"/>
                    <a:pt x="1252537" y="92541"/>
                  </a:cubicBezTo>
                  <a:cubicBezTo>
                    <a:pt x="1250959" y="99904"/>
                    <a:pt x="1238250" y="97303"/>
                    <a:pt x="1231106" y="99684"/>
                  </a:cubicBezTo>
                  <a:cubicBezTo>
                    <a:pt x="1198879" y="95081"/>
                    <a:pt x="1203484" y="86667"/>
                    <a:pt x="1188244" y="104447"/>
                  </a:cubicBezTo>
                  <a:cubicBezTo>
                    <a:pt x="1186381" y="106620"/>
                    <a:pt x="1185069" y="109210"/>
                    <a:pt x="1183481" y="111591"/>
                  </a:cubicBezTo>
                  <a:cubicBezTo>
                    <a:pt x="1177131" y="113972"/>
                    <a:pt x="1171193" y="118214"/>
                    <a:pt x="1164431" y="118734"/>
                  </a:cubicBezTo>
                  <a:cubicBezTo>
                    <a:pt x="1160169" y="119062"/>
                    <a:pt x="1156619" y="115200"/>
                    <a:pt x="1152525" y="113972"/>
                  </a:cubicBezTo>
                  <a:cubicBezTo>
                    <a:pt x="1148648" y="112809"/>
                    <a:pt x="1144588" y="112385"/>
                    <a:pt x="1140619" y="111591"/>
                  </a:cubicBezTo>
                  <a:cubicBezTo>
                    <a:pt x="1128251" y="115713"/>
                    <a:pt x="1133780" y="112906"/>
                    <a:pt x="1119187" y="125878"/>
                  </a:cubicBezTo>
                  <a:cubicBezTo>
                    <a:pt x="1116670" y="128115"/>
                    <a:pt x="1113865" y="130189"/>
                    <a:pt x="1112044" y="133022"/>
                  </a:cubicBezTo>
                  <a:cubicBezTo>
                    <a:pt x="1106666" y="141388"/>
                    <a:pt x="1102942" y="150729"/>
                    <a:pt x="1097756" y="159216"/>
                  </a:cubicBezTo>
                  <a:cubicBezTo>
                    <a:pt x="1094196" y="165042"/>
                    <a:pt x="1089819" y="170328"/>
                    <a:pt x="1085850" y="175884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  <p:sp>
          <p:nvSpPr>
            <p:cNvPr id="61" name="フリーフォーム: 図形 60">
              <a:extLst>
                <a:ext uri="{FF2B5EF4-FFF2-40B4-BE49-F238E27FC236}">
                  <a16:creationId xmlns:a16="http://schemas.microsoft.com/office/drawing/2014/main" id="{F9FE89F2-6C84-42E8-A76D-A058A97BA04A}"/>
                </a:ext>
              </a:extLst>
            </p:cNvPr>
            <p:cNvSpPr/>
            <p:nvPr/>
          </p:nvSpPr>
          <p:spPr>
            <a:xfrm>
              <a:off x="8063711" y="2413512"/>
              <a:ext cx="1406903" cy="163571"/>
            </a:xfrm>
            <a:custGeom>
              <a:avLst/>
              <a:gdLst>
                <a:gd name="connsiteX0" fmla="*/ 0 w 1252774"/>
                <a:gd name="connsiteY0" fmla="*/ 0 h 173099"/>
                <a:gd name="connsiteX1" fmla="*/ 1252773 w 1252774"/>
                <a:gd name="connsiteY1" fmla="*/ 0 h 173099"/>
                <a:gd name="connsiteX2" fmla="*/ 1252773 w 1252774"/>
                <a:gd name="connsiteY2" fmla="*/ 76511 h 173099"/>
                <a:gd name="connsiteX3" fmla="*/ 1252083 w 1252774"/>
                <a:gd name="connsiteY3" fmla="*/ 76511 h 173099"/>
                <a:gd name="connsiteX4" fmla="*/ 1252241 w 1252774"/>
                <a:gd name="connsiteY4" fmla="*/ 77757 h 173099"/>
                <a:gd name="connsiteX5" fmla="*/ 1252538 w 1252774"/>
                <a:gd name="connsiteY5" fmla="*/ 89756 h 173099"/>
                <a:gd name="connsiteX6" fmla="*/ 1231107 w 1252774"/>
                <a:gd name="connsiteY6" fmla="*/ 96899 h 173099"/>
                <a:gd name="connsiteX7" fmla="*/ 1188245 w 1252774"/>
                <a:gd name="connsiteY7" fmla="*/ 101662 h 173099"/>
                <a:gd name="connsiteX8" fmla="*/ 1183482 w 1252774"/>
                <a:gd name="connsiteY8" fmla="*/ 108806 h 173099"/>
                <a:gd name="connsiteX9" fmla="*/ 1164432 w 1252774"/>
                <a:gd name="connsiteY9" fmla="*/ 115949 h 173099"/>
                <a:gd name="connsiteX10" fmla="*/ 1152526 w 1252774"/>
                <a:gd name="connsiteY10" fmla="*/ 111187 h 173099"/>
                <a:gd name="connsiteX11" fmla="*/ 1140620 w 1252774"/>
                <a:gd name="connsiteY11" fmla="*/ 108806 h 173099"/>
                <a:gd name="connsiteX12" fmla="*/ 1119188 w 1252774"/>
                <a:gd name="connsiteY12" fmla="*/ 123093 h 173099"/>
                <a:gd name="connsiteX13" fmla="*/ 1112045 w 1252774"/>
                <a:gd name="connsiteY13" fmla="*/ 130237 h 173099"/>
                <a:gd name="connsiteX14" fmla="*/ 1097757 w 1252774"/>
                <a:gd name="connsiteY14" fmla="*/ 156431 h 173099"/>
                <a:gd name="connsiteX15" fmla="*/ 1085851 w 1252774"/>
                <a:gd name="connsiteY15" fmla="*/ 173099 h 173099"/>
                <a:gd name="connsiteX16" fmla="*/ 1042988 w 1252774"/>
                <a:gd name="connsiteY16" fmla="*/ 130237 h 173099"/>
                <a:gd name="connsiteX17" fmla="*/ 1000126 w 1252774"/>
                <a:gd name="connsiteY17" fmla="*/ 84993 h 173099"/>
                <a:gd name="connsiteX18" fmla="*/ 981076 w 1252774"/>
                <a:gd name="connsiteY18" fmla="*/ 82612 h 173099"/>
                <a:gd name="connsiteX19" fmla="*/ 971551 w 1252774"/>
                <a:gd name="connsiteY19" fmla="*/ 84993 h 173099"/>
                <a:gd name="connsiteX20" fmla="*/ 914401 w 1252774"/>
                <a:gd name="connsiteY20" fmla="*/ 132618 h 173099"/>
                <a:gd name="connsiteX21" fmla="*/ 883445 w 1252774"/>
                <a:gd name="connsiteY21" fmla="*/ 108806 h 173099"/>
                <a:gd name="connsiteX22" fmla="*/ 857251 w 1252774"/>
                <a:gd name="connsiteY22" fmla="*/ 96899 h 173099"/>
                <a:gd name="connsiteX23" fmla="*/ 847726 w 1252774"/>
                <a:gd name="connsiteY23" fmla="*/ 104043 h 173099"/>
                <a:gd name="connsiteX24" fmla="*/ 833438 w 1252774"/>
                <a:gd name="connsiteY24" fmla="*/ 113568 h 173099"/>
                <a:gd name="connsiteX25" fmla="*/ 812007 w 1252774"/>
                <a:gd name="connsiteY25" fmla="*/ 99281 h 173099"/>
                <a:gd name="connsiteX26" fmla="*/ 800101 w 1252774"/>
                <a:gd name="connsiteY26" fmla="*/ 94518 h 173099"/>
                <a:gd name="connsiteX27" fmla="*/ 790576 w 1252774"/>
                <a:gd name="connsiteY27" fmla="*/ 108806 h 173099"/>
                <a:gd name="connsiteX28" fmla="*/ 773907 w 1252774"/>
                <a:gd name="connsiteY28" fmla="*/ 144524 h 173099"/>
                <a:gd name="connsiteX29" fmla="*/ 762001 w 1252774"/>
                <a:gd name="connsiteY29" fmla="*/ 146906 h 173099"/>
                <a:gd name="connsiteX30" fmla="*/ 742951 w 1252774"/>
                <a:gd name="connsiteY30" fmla="*/ 127856 h 173099"/>
                <a:gd name="connsiteX31" fmla="*/ 704851 w 1252774"/>
                <a:gd name="connsiteY31" fmla="*/ 130237 h 173099"/>
                <a:gd name="connsiteX32" fmla="*/ 676276 w 1252774"/>
                <a:gd name="connsiteY32" fmla="*/ 104043 h 173099"/>
                <a:gd name="connsiteX33" fmla="*/ 650082 w 1252774"/>
                <a:gd name="connsiteY33" fmla="*/ 87374 h 173099"/>
                <a:gd name="connsiteX34" fmla="*/ 642938 w 1252774"/>
                <a:gd name="connsiteY34" fmla="*/ 94518 h 173099"/>
                <a:gd name="connsiteX35" fmla="*/ 609601 w 1252774"/>
                <a:gd name="connsiteY35" fmla="*/ 139762 h 173099"/>
                <a:gd name="connsiteX36" fmla="*/ 590551 w 1252774"/>
                <a:gd name="connsiteY36" fmla="*/ 154049 h 173099"/>
                <a:gd name="connsiteX37" fmla="*/ 581026 w 1252774"/>
                <a:gd name="connsiteY37" fmla="*/ 149287 h 173099"/>
                <a:gd name="connsiteX38" fmla="*/ 552451 w 1252774"/>
                <a:gd name="connsiteY38" fmla="*/ 125474 h 173099"/>
                <a:gd name="connsiteX39" fmla="*/ 545307 w 1252774"/>
                <a:gd name="connsiteY39" fmla="*/ 113568 h 173099"/>
                <a:gd name="connsiteX40" fmla="*/ 523876 w 1252774"/>
                <a:gd name="connsiteY40" fmla="*/ 104043 h 173099"/>
                <a:gd name="connsiteX41" fmla="*/ 514351 w 1252774"/>
                <a:gd name="connsiteY41" fmla="*/ 106424 h 173099"/>
                <a:gd name="connsiteX42" fmla="*/ 502445 w 1252774"/>
                <a:gd name="connsiteY42" fmla="*/ 113568 h 173099"/>
                <a:gd name="connsiteX43" fmla="*/ 481013 w 1252774"/>
                <a:gd name="connsiteY43" fmla="*/ 118331 h 173099"/>
                <a:gd name="connsiteX44" fmla="*/ 473870 w 1252774"/>
                <a:gd name="connsiteY44" fmla="*/ 115949 h 173099"/>
                <a:gd name="connsiteX45" fmla="*/ 457201 w 1252774"/>
                <a:gd name="connsiteY45" fmla="*/ 108806 h 173099"/>
                <a:gd name="connsiteX46" fmla="*/ 442913 w 1252774"/>
                <a:gd name="connsiteY46" fmla="*/ 115949 h 173099"/>
                <a:gd name="connsiteX47" fmla="*/ 421482 w 1252774"/>
                <a:gd name="connsiteY47" fmla="*/ 123093 h 173099"/>
                <a:gd name="connsiteX48" fmla="*/ 404813 w 1252774"/>
                <a:gd name="connsiteY48" fmla="*/ 120712 h 173099"/>
                <a:gd name="connsiteX49" fmla="*/ 395288 w 1252774"/>
                <a:gd name="connsiteY49" fmla="*/ 111187 h 173099"/>
                <a:gd name="connsiteX50" fmla="*/ 378620 w 1252774"/>
                <a:gd name="connsiteY50" fmla="*/ 82612 h 173099"/>
                <a:gd name="connsiteX51" fmla="*/ 366713 w 1252774"/>
                <a:gd name="connsiteY51" fmla="*/ 80231 h 173099"/>
                <a:gd name="connsiteX52" fmla="*/ 304801 w 1252774"/>
                <a:gd name="connsiteY52" fmla="*/ 137381 h 173099"/>
                <a:gd name="connsiteX53" fmla="*/ 288132 w 1252774"/>
                <a:gd name="connsiteY53" fmla="*/ 125474 h 173099"/>
                <a:gd name="connsiteX54" fmla="*/ 280988 w 1252774"/>
                <a:gd name="connsiteY54" fmla="*/ 120712 h 173099"/>
                <a:gd name="connsiteX55" fmla="*/ 271463 w 1252774"/>
                <a:gd name="connsiteY55" fmla="*/ 111187 h 173099"/>
                <a:gd name="connsiteX56" fmla="*/ 257176 w 1252774"/>
                <a:gd name="connsiteY56" fmla="*/ 101662 h 173099"/>
                <a:gd name="connsiteX57" fmla="*/ 245270 w 1252774"/>
                <a:gd name="connsiteY57" fmla="*/ 94518 h 173099"/>
                <a:gd name="connsiteX58" fmla="*/ 216695 w 1252774"/>
                <a:gd name="connsiteY58" fmla="*/ 106424 h 173099"/>
                <a:gd name="connsiteX59" fmla="*/ 207170 w 1252774"/>
                <a:gd name="connsiteY59" fmla="*/ 113568 h 173099"/>
                <a:gd name="connsiteX60" fmla="*/ 180976 w 1252774"/>
                <a:gd name="connsiteY60" fmla="*/ 125474 h 173099"/>
                <a:gd name="connsiteX61" fmla="*/ 173832 w 1252774"/>
                <a:gd name="connsiteY61" fmla="*/ 123093 h 173099"/>
                <a:gd name="connsiteX62" fmla="*/ 157163 w 1252774"/>
                <a:gd name="connsiteY62" fmla="*/ 118331 h 173099"/>
                <a:gd name="connsiteX63" fmla="*/ 126207 w 1252774"/>
                <a:gd name="connsiteY63" fmla="*/ 104043 h 173099"/>
                <a:gd name="connsiteX64" fmla="*/ 119063 w 1252774"/>
                <a:gd name="connsiteY64" fmla="*/ 111187 h 173099"/>
                <a:gd name="connsiteX65" fmla="*/ 111920 w 1252774"/>
                <a:gd name="connsiteY65" fmla="*/ 118331 h 173099"/>
                <a:gd name="connsiteX66" fmla="*/ 71438 w 1252774"/>
                <a:gd name="connsiteY66" fmla="*/ 144524 h 173099"/>
                <a:gd name="connsiteX67" fmla="*/ 42863 w 1252774"/>
                <a:gd name="connsiteY67" fmla="*/ 120712 h 173099"/>
                <a:gd name="connsiteX68" fmla="*/ 35720 w 1252774"/>
                <a:gd name="connsiteY68" fmla="*/ 113568 h 173099"/>
                <a:gd name="connsiteX69" fmla="*/ 21432 w 1252774"/>
                <a:gd name="connsiteY69" fmla="*/ 89756 h 173099"/>
                <a:gd name="connsiteX70" fmla="*/ 14810 w 1252774"/>
                <a:gd name="connsiteY70" fmla="*/ 76511 h 173099"/>
                <a:gd name="connsiteX71" fmla="*/ 0 w 1252774"/>
                <a:gd name="connsiteY71" fmla="*/ 76511 h 173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1252774" h="173099">
                  <a:moveTo>
                    <a:pt x="0" y="0"/>
                  </a:moveTo>
                  <a:lnTo>
                    <a:pt x="1252773" y="0"/>
                  </a:lnTo>
                  <a:lnTo>
                    <a:pt x="1252773" y="76511"/>
                  </a:lnTo>
                  <a:lnTo>
                    <a:pt x="1252083" y="76511"/>
                  </a:lnTo>
                  <a:lnTo>
                    <a:pt x="1252241" y="77757"/>
                  </a:lnTo>
                  <a:cubicBezTo>
                    <a:pt x="1252789" y="83456"/>
                    <a:pt x="1252961" y="87783"/>
                    <a:pt x="1252538" y="89756"/>
                  </a:cubicBezTo>
                  <a:cubicBezTo>
                    <a:pt x="1250960" y="97119"/>
                    <a:pt x="1238251" y="94518"/>
                    <a:pt x="1231107" y="96899"/>
                  </a:cubicBezTo>
                  <a:cubicBezTo>
                    <a:pt x="1198880" y="92296"/>
                    <a:pt x="1203485" y="83882"/>
                    <a:pt x="1188245" y="101662"/>
                  </a:cubicBezTo>
                  <a:cubicBezTo>
                    <a:pt x="1186382" y="103835"/>
                    <a:pt x="1185070" y="106425"/>
                    <a:pt x="1183482" y="108806"/>
                  </a:cubicBezTo>
                  <a:cubicBezTo>
                    <a:pt x="1177132" y="111187"/>
                    <a:pt x="1171194" y="115429"/>
                    <a:pt x="1164432" y="115949"/>
                  </a:cubicBezTo>
                  <a:cubicBezTo>
                    <a:pt x="1160170" y="116277"/>
                    <a:pt x="1156620" y="112415"/>
                    <a:pt x="1152526" y="111187"/>
                  </a:cubicBezTo>
                  <a:cubicBezTo>
                    <a:pt x="1148649" y="110024"/>
                    <a:pt x="1144589" y="109600"/>
                    <a:pt x="1140620" y="108806"/>
                  </a:cubicBezTo>
                  <a:cubicBezTo>
                    <a:pt x="1128252" y="112928"/>
                    <a:pt x="1133781" y="110121"/>
                    <a:pt x="1119188" y="123093"/>
                  </a:cubicBezTo>
                  <a:cubicBezTo>
                    <a:pt x="1116671" y="125330"/>
                    <a:pt x="1113866" y="127404"/>
                    <a:pt x="1112045" y="130237"/>
                  </a:cubicBezTo>
                  <a:cubicBezTo>
                    <a:pt x="1106667" y="138603"/>
                    <a:pt x="1102943" y="147944"/>
                    <a:pt x="1097757" y="156431"/>
                  </a:cubicBezTo>
                  <a:cubicBezTo>
                    <a:pt x="1094197" y="162257"/>
                    <a:pt x="1089820" y="167543"/>
                    <a:pt x="1085851" y="173099"/>
                  </a:cubicBezTo>
                  <a:cubicBezTo>
                    <a:pt x="1060611" y="160481"/>
                    <a:pt x="1081613" y="172483"/>
                    <a:pt x="1042988" y="130237"/>
                  </a:cubicBezTo>
                  <a:cubicBezTo>
                    <a:pt x="1028970" y="114905"/>
                    <a:pt x="1016592" y="97659"/>
                    <a:pt x="1000126" y="84993"/>
                  </a:cubicBezTo>
                  <a:cubicBezTo>
                    <a:pt x="995054" y="81091"/>
                    <a:pt x="987426" y="83406"/>
                    <a:pt x="981076" y="82612"/>
                  </a:cubicBezTo>
                  <a:cubicBezTo>
                    <a:pt x="977901" y="83406"/>
                    <a:pt x="974338" y="83278"/>
                    <a:pt x="971551" y="84993"/>
                  </a:cubicBezTo>
                  <a:cubicBezTo>
                    <a:pt x="959574" y="92363"/>
                    <a:pt x="918849" y="128763"/>
                    <a:pt x="914401" y="132618"/>
                  </a:cubicBezTo>
                  <a:cubicBezTo>
                    <a:pt x="895075" y="127787"/>
                    <a:pt x="907190" y="132551"/>
                    <a:pt x="883445" y="108806"/>
                  </a:cubicBezTo>
                  <a:cubicBezTo>
                    <a:pt x="874714" y="104837"/>
                    <a:pt x="866758" y="98167"/>
                    <a:pt x="857251" y="96899"/>
                  </a:cubicBezTo>
                  <a:cubicBezTo>
                    <a:pt x="853317" y="96374"/>
                    <a:pt x="850977" y="101767"/>
                    <a:pt x="847726" y="104043"/>
                  </a:cubicBezTo>
                  <a:cubicBezTo>
                    <a:pt x="843037" y="107325"/>
                    <a:pt x="838201" y="110393"/>
                    <a:pt x="833438" y="113568"/>
                  </a:cubicBezTo>
                  <a:cubicBezTo>
                    <a:pt x="812941" y="108444"/>
                    <a:pt x="835705" y="115870"/>
                    <a:pt x="812007" y="99281"/>
                  </a:cubicBezTo>
                  <a:cubicBezTo>
                    <a:pt x="808505" y="96830"/>
                    <a:pt x="804070" y="96106"/>
                    <a:pt x="800101" y="94518"/>
                  </a:cubicBezTo>
                  <a:cubicBezTo>
                    <a:pt x="796926" y="99281"/>
                    <a:pt x="793232" y="103736"/>
                    <a:pt x="790576" y="108806"/>
                  </a:cubicBezTo>
                  <a:cubicBezTo>
                    <a:pt x="784479" y="120445"/>
                    <a:pt x="781790" y="134013"/>
                    <a:pt x="773907" y="144524"/>
                  </a:cubicBezTo>
                  <a:cubicBezTo>
                    <a:pt x="771479" y="147762"/>
                    <a:pt x="765970" y="146112"/>
                    <a:pt x="762001" y="146906"/>
                  </a:cubicBezTo>
                  <a:cubicBezTo>
                    <a:pt x="737567" y="138759"/>
                    <a:pt x="785726" y="156373"/>
                    <a:pt x="742951" y="127856"/>
                  </a:cubicBezTo>
                  <a:cubicBezTo>
                    <a:pt x="733128" y="121307"/>
                    <a:pt x="713390" y="128339"/>
                    <a:pt x="704851" y="130237"/>
                  </a:cubicBezTo>
                  <a:cubicBezTo>
                    <a:pt x="694802" y="115164"/>
                    <a:pt x="701072" y="123004"/>
                    <a:pt x="676276" y="104043"/>
                  </a:cubicBezTo>
                  <a:cubicBezTo>
                    <a:pt x="660446" y="91938"/>
                    <a:pt x="663776" y="94222"/>
                    <a:pt x="650082" y="87374"/>
                  </a:cubicBezTo>
                  <a:lnTo>
                    <a:pt x="642938" y="94518"/>
                  </a:lnTo>
                  <a:cubicBezTo>
                    <a:pt x="629692" y="107764"/>
                    <a:pt x="621977" y="125699"/>
                    <a:pt x="609601" y="139762"/>
                  </a:cubicBezTo>
                  <a:cubicBezTo>
                    <a:pt x="604357" y="145721"/>
                    <a:pt x="596901" y="149287"/>
                    <a:pt x="590551" y="154049"/>
                  </a:cubicBezTo>
                  <a:cubicBezTo>
                    <a:pt x="587376" y="152462"/>
                    <a:pt x="584036" y="151168"/>
                    <a:pt x="581026" y="149287"/>
                  </a:cubicBezTo>
                  <a:cubicBezTo>
                    <a:pt x="573922" y="144847"/>
                    <a:pt x="554991" y="128245"/>
                    <a:pt x="552451" y="125474"/>
                  </a:cubicBezTo>
                  <a:cubicBezTo>
                    <a:pt x="549324" y="122062"/>
                    <a:pt x="548580" y="116841"/>
                    <a:pt x="545307" y="113568"/>
                  </a:cubicBezTo>
                  <a:cubicBezTo>
                    <a:pt x="543084" y="111345"/>
                    <a:pt x="525681" y="104765"/>
                    <a:pt x="523876" y="104043"/>
                  </a:cubicBezTo>
                  <a:cubicBezTo>
                    <a:pt x="520701" y="104837"/>
                    <a:pt x="517342" y="105095"/>
                    <a:pt x="514351" y="106424"/>
                  </a:cubicBezTo>
                  <a:cubicBezTo>
                    <a:pt x="510122" y="108304"/>
                    <a:pt x="506804" y="112011"/>
                    <a:pt x="502445" y="113568"/>
                  </a:cubicBezTo>
                  <a:cubicBezTo>
                    <a:pt x="495553" y="116030"/>
                    <a:pt x="488157" y="116743"/>
                    <a:pt x="481013" y="118331"/>
                  </a:cubicBezTo>
                  <a:cubicBezTo>
                    <a:pt x="478632" y="117537"/>
                    <a:pt x="476200" y="116881"/>
                    <a:pt x="473870" y="115949"/>
                  </a:cubicBezTo>
                  <a:cubicBezTo>
                    <a:pt x="468257" y="113704"/>
                    <a:pt x="463246" y="108806"/>
                    <a:pt x="457201" y="108806"/>
                  </a:cubicBezTo>
                  <a:cubicBezTo>
                    <a:pt x="451876" y="108806"/>
                    <a:pt x="447857" y="113972"/>
                    <a:pt x="442913" y="115949"/>
                  </a:cubicBezTo>
                  <a:cubicBezTo>
                    <a:pt x="435921" y="118746"/>
                    <a:pt x="428626" y="120712"/>
                    <a:pt x="421482" y="123093"/>
                  </a:cubicBezTo>
                  <a:cubicBezTo>
                    <a:pt x="415926" y="122299"/>
                    <a:pt x="409923" y="123035"/>
                    <a:pt x="404813" y="120712"/>
                  </a:cubicBezTo>
                  <a:cubicBezTo>
                    <a:pt x="400725" y="118854"/>
                    <a:pt x="397863" y="114866"/>
                    <a:pt x="395288" y="111187"/>
                  </a:cubicBezTo>
                  <a:cubicBezTo>
                    <a:pt x="389946" y="103555"/>
                    <a:pt x="386412" y="88672"/>
                    <a:pt x="378620" y="82612"/>
                  </a:cubicBezTo>
                  <a:cubicBezTo>
                    <a:pt x="375425" y="80127"/>
                    <a:pt x="370682" y="81025"/>
                    <a:pt x="366713" y="80231"/>
                  </a:cubicBezTo>
                  <a:cubicBezTo>
                    <a:pt x="335099" y="96036"/>
                    <a:pt x="359698" y="82483"/>
                    <a:pt x="304801" y="137381"/>
                  </a:cubicBezTo>
                  <a:cubicBezTo>
                    <a:pt x="291674" y="133004"/>
                    <a:pt x="302516" y="137802"/>
                    <a:pt x="288132" y="125474"/>
                  </a:cubicBezTo>
                  <a:cubicBezTo>
                    <a:pt x="285959" y="123612"/>
                    <a:pt x="283161" y="122574"/>
                    <a:pt x="280988" y="120712"/>
                  </a:cubicBezTo>
                  <a:cubicBezTo>
                    <a:pt x="277579" y="117790"/>
                    <a:pt x="274638" y="114362"/>
                    <a:pt x="271463" y="111187"/>
                  </a:cubicBezTo>
                  <a:cubicBezTo>
                    <a:pt x="257138" y="106412"/>
                    <a:pt x="271445" y="112364"/>
                    <a:pt x="257176" y="101662"/>
                  </a:cubicBezTo>
                  <a:cubicBezTo>
                    <a:pt x="253473" y="98885"/>
                    <a:pt x="249239" y="96899"/>
                    <a:pt x="245270" y="94518"/>
                  </a:cubicBezTo>
                  <a:cubicBezTo>
                    <a:pt x="231390" y="97988"/>
                    <a:pt x="233178" y="96809"/>
                    <a:pt x="216695" y="106424"/>
                  </a:cubicBezTo>
                  <a:cubicBezTo>
                    <a:pt x="213267" y="108424"/>
                    <a:pt x="210672" y="111700"/>
                    <a:pt x="207170" y="113568"/>
                  </a:cubicBezTo>
                  <a:cubicBezTo>
                    <a:pt x="198707" y="118081"/>
                    <a:pt x="189707" y="121505"/>
                    <a:pt x="180976" y="125474"/>
                  </a:cubicBezTo>
                  <a:cubicBezTo>
                    <a:pt x="178595" y="124680"/>
                    <a:pt x="176236" y="123814"/>
                    <a:pt x="173832" y="123093"/>
                  </a:cubicBezTo>
                  <a:cubicBezTo>
                    <a:pt x="168297" y="121433"/>
                    <a:pt x="162605" y="120275"/>
                    <a:pt x="157163" y="118331"/>
                  </a:cubicBezTo>
                  <a:cubicBezTo>
                    <a:pt x="146387" y="114483"/>
                    <a:pt x="136400" y="109139"/>
                    <a:pt x="126207" y="104043"/>
                  </a:cubicBezTo>
                  <a:lnTo>
                    <a:pt x="119063" y="111187"/>
                  </a:lnTo>
                  <a:lnTo>
                    <a:pt x="111920" y="118331"/>
                  </a:lnTo>
                  <a:cubicBezTo>
                    <a:pt x="84139" y="146112"/>
                    <a:pt x="99219" y="140556"/>
                    <a:pt x="71438" y="144524"/>
                  </a:cubicBezTo>
                  <a:cubicBezTo>
                    <a:pt x="54906" y="127992"/>
                    <a:pt x="74989" y="147484"/>
                    <a:pt x="42863" y="120712"/>
                  </a:cubicBezTo>
                  <a:cubicBezTo>
                    <a:pt x="40276" y="118556"/>
                    <a:pt x="37637" y="116337"/>
                    <a:pt x="35720" y="113568"/>
                  </a:cubicBezTo>
                  <a:cubicBezTo>
                    <a:pt x="30451" y="105957"/>
                    <a:pt x="26194" y="98487"/>
                    <a:pt x="21432" y="89756"/>
                  </a:cubicBezTo>
                  <a:lnTo>
                    <a:pt x="14810" y="76511"/>
                  </a:lnTo>
                  <a:lnTo>
                    <a:pt x="0" y="76511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3076" name="直線コネクタ 3075">
            <a:extLst>
              <a:ext uri="{FF2B5EF4-FFF2-40B4-BE49-F238E27FC236}">
                <a16:creationId xmlns:a16="http://schemas.microsoft.com/office/drawing/2014/main" id="{566C7BB9-49B2-43FA-B763-D77FF29B1596}"/>
              </a:ext>
            </a:extLst>
          </p:cNvPr>
          <p:cNvCxnSpPr>
            <a:cxnSpLocks/>
          </p:cNvCxnSpPr>
          <p:nvPr/>
        </p:nvCxnSpPr>
        <p:spPr>
          <a:xfrm flipH="1" flipV="1">
            <a:off x="6959967" y="1445160"/>
            <a:ext cx="883193" cy="184404"/>
          </a:xfrm>
          <a:prstGeom prst="line">
            <a:avLst/>
          </a:prstGeom>
          <a:ln w="285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E9C8ED77-29DF-4D65-AE89-2E2F949530C3}"/>
              </a:ext>
            </a:extLst>
          </p:cNvPr>
          <p:cNvCxnSpPr>
            <a:cxnSpLocks/>
          </p:cNvCxnSpPr>
          <p:nvPr/>
        </p:nvCxnSpPr>
        <p:spPr>
          <a:xfrm flipH="1">
            <a:off x="6959967" y="2033591"/>
            <a:ext cx="746033" cy="25429"/>
          </a:xfrm>
          <a:prstGeom prst="line">
            <a:avLst/>
          </a:prstGeom>
          <a:ln w="28575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3" name="矢印: 下 3082">
            <a:extLst>
              <a:ext uri="{FF2B5EF4-FFF2-40B4-BE49-F238E27FC236}">
                <a16:creationId xmlns:a16="http://schemas.microsoft.com/office/drawing/2014/main" id="{E87DE2A5-EE57-472B-AFE4-CE01EA09A178}"/>
              </a:ext>
            </a:extLst>
          </p:cNvPr>
          <p:cNvSpPr/>
          <p:nvPr/>
        </p:nvSpPr>
        <p:spPr>
          <a:xfrm rot="16200000">
            <a:off x="6884447" y="2848638"/>
            <a:ext cx="256062" cy="26538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7" name="矢印: 下 76">
            <a:extLst>
              <a:ext uri="{FF2B5EF4-FFF2-40B4-BE49-F238E27FC236}">
                <a16:creationId xmlns:a16="http://schemas.microsoft.com/office/drawing/2014/main" id="{D6D4B0C5-48C8-4BED-9E96-0577965626B5}"/>
              </a:ext>
            </a:extLst>
          </p:cNvPr>
          <p:cNvSpPr/>
          <p:nvPr/>
        </p:nvSpPr>
        <p:spPr>
          <a:xfrm rot="16200000">
            <a:off x="9106772" y="2831746"/>
            <a:ext cx="256062" cy="265382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タイトル 8">
            <a:extLst>
              <a:ext uri="{FF2B5EF4-FFF2-40B4-BE49-F238E27FC236}">
                <a16:creationId xmlns:a16="http://schemas.microsoft.com/office/drawing/2014/main" id="{B1EDF351-D5A3-4A93-A40F-A0D8F0E5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457200"/>
            <a:ext cx="11201400" cy="640080"/>
          </a:xfrm>
        </p:spPr>
        <p:txBody>
          <a:bodyPr>
            <a:normAutofit/>
          </a:bodyPr>
          <a:lstStyle/>
          <a:p>
            <a:r>
              <a:rPr lang="en-US" altLang="ja-JP" dirty="0">
                <a:solidFill>
                  <a:srgbClr val="E9A002"/>
                </a:solidFill>
              </a:rPr>
              <a:t>To simulate intraoral friction</a:t>
            </a:r>
            <a:endParaRPr lang="ja-JP" altLang="en-US" dirty="0">
              <a:solidFill>
                <a:srgbClr val="E9A002"/>
              </a:solidFill>
            </a:endParaRPr>
          </a:p>
        </p:txBody>
      </p:sp>
      <p:sp>
        <p:nvSpPr>
          <p:cNvPr id="78" name="テキスト ボックス 77">
            <a:extLst>
              <a:ext uri="{FF2B5EF4-FFF2-40B4-BE49-F238E27FC236}">
                <a16:creationId xmlns:a16="http://schemas.microsoft.com/office/drawing/2014/main" id="{9583F57A-6D90-4E3B-8BCC-F6F060F6DC50}"/>
              </a:ext>
            </a:extLst>
          </p:cNvPr>
          <p:cNvSpPr txBox="1"/>
          <p:nvPr/>
        </p:nvSpPr>
        <p:spPr>
          <a:xfrm>
            <a:off x="9515930" y="1425164"/>
            <a:ext cx="139155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>
                <a:solidFill>
                  <a:srgbClr val="545759"/>
                </a:solidFill>
                <a:latin typeface="+mn-ea"/>
              </a:rPr>
              <a:t>Sample</a:t>
            </a:r>
            <a:endParaRPr kumimoji="1" lang="ja-JP" altLang="en-US" sz="2400">
              <a:solidFill>
                <a:srgbClr val="545759"/>
              </a:solidFill>
              <a:latin typeface="+mn-ea"/>
            </a:endParaRPr>
          </a:p>
        </p:txBody>
      </p: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512C0932-08A8-456C-ACE7-4E65CDEE3880}"/>
              </a:ext>
            </a:extLst>
          </p:cNvPr>
          <p:cNvCxnSpPr>
            <a:cxnSpLocks/>
            <a:endCxn id="78" idx="1"/>
          </p:cNvCxnSpPr>
          <p:nvPr/>
        </p:nvCxnSpPr>
        <p:spPr>
          <a:xfrm flipV="1">
            <a:off x="8899294" y="1655997"/>
            <a:ext cx="616636" cy="63808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7154E6FF-FE6D-48EC-B89F-9199B38E47FA}"/>
              </a:ext>
            </a:extLst>
          </p:cNvPr>
          <p:cNvSpPr txBox="1"/>
          <p:nvPr/>
        </p:nvSpPr>
        <p:spPr>
          <a:xfrm>
            <a:off x="10602359" y="6491758"/>
            <a:ext cx="15957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rgbClr val="545759"/>
                </a:solidFill>
              </a:rPr>
              <a:t>Kajita, </a:t>
            </a:r>
            <a:r>
              <a:rPr lang="en-US" altLang="ja-JP" dirty="0">
                <a:solidFill>
                  <a:srgbClr val="545759"/>
                </a:solidFill>
                <a:ea typeface="メイリオ" panose="020B0604030504040204" pitchFamily="50" charset="-128"/>
              </a:rPr>
              <a:t>2019</a:t>
            </a:r>
            <a:endParaRPr kumimoji="1" lang="ja-JP" altLang="en-US" dirty="0">
              <a:solidFill>
                <a:srgbClr val="545759"/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51BE2A1-35E0-89D5-45E4-A3CC20925051}"/>
              </a:ext>
            </a:extLst>
          </p:cNvPr>
          <p:cNvSpPr txBox="1"/>
          <p:nvPr/>
        </p:nvSpPr>
        <p:spPr>
          <a:xfrm>
            <a:off x="4375938" y="4146705"/>
            <a:ext cx="105830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545759"/>
                </a:solidFill>
                <a:latin typeface="+mn-ea"/>
              </a:rPr>
              <a:t>Palate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AD50CD-EF92-802C-62C0-947570AC9B73}"/>
              </a:ext>
            </a:extLst>
          </p:cNvPr>
          <p:cNvSpPr txBox="1"/>
          <p:nvPr/>
        </p:nvSpPr>
        <p:spPr>
          <a:xfrm>
            <a:off x="4375938" y="4923723"/>
            <a:ext cx="119571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dirty="0">
                <a:solidFill>
                  <a:srgbClr val="545759"/>
                </a:solidFill>
                <a:latin typeface="+mn-ea"/>
              </a:rPr>
              <a:t>Tongue</a:t>
            </a:r>
            <a:endParaRPr kumimoji="1" lang="ja-JP" altLang="en-US" sz="2400" dirty="0">
              <a:solidFill>
                <a:srgbClr val="545759"/>
              </a:solidFill>
              <a:latin typeface="+mn-ea"/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2C2BCBA-BE47-693E-FD97-BE7AD63592FE}"/>
              </a:ext>
            </a:extLst>
          </p:cNvPr>
          <p:cNvCxnSpPr>
            <a:cxnSpLocks/>
          </p:cNvCxnSpPr>
          <p:nvPr/>
        </p:nvCxnSpPr>
        <p:spPr>
          <a:xfrm flipH="1" flipV="1">
            <a:off x="5411057" y="4408956"/>
            <a:ext cx="556142" cy="92202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D619DA58-61E3-7D02-17D6-12798C6D66C5}"/>
              </a:ext>
            </a:extLst>
          </p:cNvPr>
          <p:cNvCxnSpPr>
            <a:cxnSpLocks/>
          </p:cNvCxnSpPr>
          <p:nvPr/>
        </p:nvCxnSpPr>
        <p:spPr>
          <a:xfrm flipH="1">
            <a:off x="5571650" y="4777673"/>
            <a:ext cx="395549" cy="427367"/>
          </a:xfrm>
          <a:prstGeom prst="line">
            <a:avLst/>
          </a:prstGeom>
          <a:ln w="38100">
            <a:solidFill>
              <a:srgbClr val="FF000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430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ster Brewers">
      <a:dk1>
        <a:sysClr val="windowText" lastClr="000000"/>
      </a:dk1>
      <a:lt1>
        <a:sysClr val="window" lastClr="FFFFFF"/>
      </a:lt1>
      <a:dk2>
        <a:srgbClr val="545759"/>
      </a:dk2>
      <a:lt2>
        <a:srgbClr val="D8D8D8"/>
      </a:lt2>
      <a:accent1>
        <a:srgbClr val="CD9700"/>
      </a:accent1>
      <a:accent2>
        <a:srgbClr val="000000"/>
      </a:accent2>
      <a:accent3>
        <a:srgbClr val="A42035"/>
      </a:accent3>
      <a:accent4>
        <a:srgbClr val="545759"/>
      </a:accent4>
      <a:accent5>
        <a:srgbClr val="A5A5A5"/>
      </a:accent5>
      <a:accent6>
        <a:srgbClr val="D8D8D8"/>
      </a:accent6>
      <a:hlink>
        <a:srgbClr val="CD9700"/>
      </a:hlink>
      <a:folHlink>
        <a:srgbClr val="A42035"/>
      </a:folHlink>
    </a:clrScheme>
    <a:fontScheme name="Custom 18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98E48DF207BC498FDEC5380BE41383" ma:contentTypeVersion="2" ma:contentTypeDescription="Create a new document." ma:contentTypeScope="" ma:versionID="9a851b1bfb6feb8cb72be1ea783b5e8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76306148d0f7b992e79f2d9b1f249a81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C1B620BD-0F8D-4CA1-9591-B147D571E2EB}"/>
</file>

<file path=customXml/itemProps2.xml><?xml version="1.0" encoding="utf-8"?>
<ds:datastoreItem xmlns:ds="http://schemas.openxmlformats.org/officeDocument/2006/customXml" ds:itemID="{D30C31E0-472C-45D0-BDC0-17F194B915A8}"/>
</file>

<file path=customXml/itemProps3.xml><?xml version="1.0" encoding="utf-8"?>
<ds:datastoreItem xmlns:ds="http://schemas.openxmlformats.org/officeDocument/2006/customXml" ds:itemID="{27172419-F87E-4B72-AB63-B15DCEF3A989}"/>
</file>

<file path=docProps/app.xml><?xml version="1.0" encoding="utf-8"?>
<Properties xmlns="http://schemas.openxmlformats.org/officeDocument/2006/extended-properties" xmlns:vt="http://schemas.openxmlformats.org/officeDocument/2006/docPropsVTypes">
  <TotalTime>2384</TotalTime>
  <Words>4222</Words>
  <Application>Microsoft Office PowerPoint</Application>
  <PresentationFormat>ワイド画面</PresentationFormat>
  <Paragraphs>886</Paragraphs>
  <Slides>46</Slides>
  <Notes>43</Notes>
  <HiddenSlides>3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46</vt:i4>
      </vt:variant>
    </vt:vector>
  </HeadingPairs>
  <TitlesOfParts>
    <vt:vector size="56" baseType="lpstr">
      <vt:lpstr>Verdana 本文</vt:lpstr>
      <vt:lpstr>游ゴシック</vt:lpstr>
      <vt:lpstr>Arial</vt:lpstr>
      <vt:lpstr>Arial Black</vt:lpstr>
      <vt:lpstr>Calibri</vt:lpstr>
      <vt:lpstr>Century</vt:lpstr>
      <vt:lpstr>Courier New</vt:lpstr>
      <vt:lpstr>Verdana</vt:lpstr>
      <vt:lpstr>Wingdings</vt:lpstr>
      <vt:lpstr>Office Theme</vt:lpstr>
      <vt:lpstr>Analytical Characterization of Mouthfeel Using a Tribological Method with Test-Brewed Beers</vt:lpstr>
      <vt:lpstr>PowerPoint プレゼンテーション</vt:lpstr>
      <vt:lpstr>PowerPoint プレゼンテーション</vt:lpstr>
      <vt:lpstr>What is Mouthfeel?</vt:lpstr>
      <vt:lpstr>Physical methodology food texturing </vt:lpstr>
      <vt:lpstr>Physical methodology food texturing </vt:lpstr>
      <vt:lpstr>What is Tribology?</vt:lpstr>
      <vt:lpstr>Rheological and Tribological analysis methods</vt:lpstr>
      <vt:lpstr>To simulate intraoral friction</vt:lpstr>
      <vt:lpstr>Previous study on tribology of beer</vt:lpstr>
      <vt:lpstr>In this study</vt:lpstr>
      <vt:lpstr>PowerPoint プレゼンテーション</vt:lpstr>
      <vt:lpstr>Materials and Methods</vt:lpstr>
      <vt:lpstr>Measurement example　5 %EtOH, Beer</vt:lpstr>
      <vt:lpstr>Measurement example　5 %EtOH, Beer</vt:lpstr>
      <vt:lpstr>Measurement example　5 %EtOH, Beer</vt:lpstr>
      <vt:lpstr>Test conditions</vt:lpstr>
      <vt:lpstr>PowerPoint プレゼンテーション</vt:lpstr>
      <vt:lpstr> Result：Can detect differences?</vt:lpstr>
      <vt:lpstr> Result：Can detect differences?</vt:lpstr>
      <vt:lpstr>PowerPoint プレゼンテーション</vt:lpstr>
      <vt:lpstr>PowerPoint プレゼンテーション</vt:lpstr>
      <vt:lpstr> Result：Can detect differences?</vt:lpstr>
      <vt:lpstr> Trial 2 Filtration</vt:lpstr>
      <vt:lpstr> Trial 2 Result : Rheometer and Tribometer</vt:lpstr>
      <vt:lpstr> Trial 2 Sensory evaluation</vt:lpstr>
      <vt:lpstr> Result：Can detect differences?</vt:lpstr>
      <vt:lpstr>PowerPoint プレゼンテーション</vt:lpstr>
      <vt:lpstr>PowerPoint プレゼンテーション</vt:lpstr>
      <vt:lpstr>PowerPoint プレゼンテーション</vt:lpstr>
      <vt:lpstr> Result：Can detect differences?</vt:lpstr>
      <vt:lpstr> Trial 4 Dose tribology change due to staling?</vt:lpstr>
      <vt:lpstr> Trial 4 Result : Rheometer and Tribometer</vt:lpstr>
      <vt:lpstr> Trial 4 Sensory evaluation </vt:lpstr>
      <vt:lpstr>PowerPoint プレゼンテーション</vt:lpstr>
      <vt:lpstr>Summary：Can detect differences?</vt:lpstr>
      <vt:lpstr>PowerPoint プレゼンテーション</vt:lpstr>
      <vt:lpstr> Conclusion</vt:lpstr>
      <vt:lpstr>Future Work</vt:lpstr>
      <vt:lpstr>Resources</vt:lpstr>
      <vt:lpstr>Collaborators</vt:lpstr>
      <vt:lpstr>Thank you for your attention</vt:lpstr>
      <vt:lpstr>PowerPoint プレゼンテーション</vt:lpstr>
      <vt:lpstr>appendix</vt:lpstr>
      <vt:lpstr>PowerPoint プレゼンテーション</vt:lpstr>
      <vt:lpstr>Malt type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</dc:creator>
  <cp:lastModifiedBy>小泉　智洋</cp:lastModifiedBy>
  <cp:revision>16</cp:revision>
  <cp:lastPrinted>2023-09-13T23:39:45Z</cp:lastPrinted>
  <dcterms:created xsi:type="dcterms:W3CDTF">2021-04-21T17:24:54Z</dcterms:created>
  <dcterms:modified xsi:type="dcterms:W3CDTF">2023-09-22T00:26:41Z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0x0101006798E48DF207BC498FDEC5380BE41383</vt:lpwstr>
  </property>
  <property fmtid="{D5CDD505-2E9C-101B-9397-08002B2CF9AE}" pid="3" name="MediaServiceImageTags">
    <vt:lpwstr/>
  </property>
</Properties>
</file>