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98" r:id="rId6"/>
    <p:sldId id="323" r:id="rId7"/>
    <p:sldId id="330" r:id="rId8"/>
    <p:sldId id="326" r:id="rId9"/>
    <p:sldId id="328" r:id="rId10"/>
    <p:sldId id="317" r:id="rId11"/>
    <p:sldId id="318" r:id="rId12"/>
    <p:sldId id="322" r:id="rId13"/>
    <p:sldId id="329" r:id="rId14"/>
    <p:sldId id="307" r:id="rId15"/>
    <p:sldId id="321" r:id="rId16"/>
    <p:sldId id="306" r:id="rId17"/>
    <p:sldId id="324" r:id="rId18"/>
    <p:sldId id="331" r:id="rId19"/>
    <p:sldId id="311" r:id="rId20"/>
    <p:sldId id="310" r:id="rId21"/>
    <p:sldId id="316" r:id="rId22"/>
    <p:sldId id="315" r:id="rId23"/>
    <p:sldId id="314" r:id="rId24"/>
    <p:sldId id="319" r:id="rId25"/>
    <p:sldId id="320" r:id="rId26"/>
    <p:sldId id="258" r:id="rId27"/>
    <p:sldId id="325" r:id="rId28"/>
    <p:sldId id="304" r:id="rId29"/>
    <p:sldId id="273" r:id="rId30"/>
    <p:sldId id="281" r:id="rId31"/>
    <p:sldId id="275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Slides" id="{E75644C2-F9D4-4D53-AFA6-143D071050E2}">
          <p14:sldIdLst>
            <p14:sldId id="256"/>
            <p14:sldId id="298"/>
            <p14:sldId id="323"/>
            <p14:sldId id="330"/>
            <p14:sldId id="326"/>
            <p14:sldId id="328"/>
            <p14:sldId id="317"/>
            <p14:sldId id="318"/>
            <p14:sldId id="322"/>
            <p14:sldId id="329"/>
            <p14:sldId id="307"/>
            <p14:sldId id="321"/>
            <p14:sldId id="306"/>
            <p14:sldId id="324"/>
            <p14:sldId id="331"/>
            <p14:sldId id="311"/>
            <p14:sldId id="310"/>
            <p14:sldId id="316"/>
            <p14:sldId id="315"/>
            <p14:sldId id="314"/>
            <p14:sldId id="319"/>
            <p14:sldId id="320"/>
            <p14:sldId id="258"/>
            <p14:sldId id="325"/>
            <p14:sldId id="304"/>
            <p14:sldId id="273"/>
            <p14:sldId id="28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D4A626"/>
    <a:srgbClr val="545759"/>
    <a:srgbClr val="96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2" autoAdjust="0"/>
    <p:restoredTop sz="94770" autoAdjust="0"/>
  </p:normalViewPr>
  <p:slideViewPr>
    <p:cSldViewPr snapToGrid="0">
      <p:cViewPr varScale="1">
        <p:scale>
          <a:sx n="105" d="100"/>
          <a:sy n="105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2AA3E9-6253-48F2-9892-C85955644B5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 have 20 minutes for the talk, plus 5 mins for Q&amp;A.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Lazer pointer = control + hold down left mouse</a:t>
            </a:r>
          </a:p>
          <a:p>
            <a:endParaRPr lang="en-US" dirty="0"/>
          </a:p>
          <a:p>
            <a:r>
              <a:rPr lang="en-US" dirty="0"/>
              <a:t>SAY: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morning everyone and welcome to today’s session. I would like to introduce myself.  I am John Mercer, owner of Brewery Wastewater Design and I will be presenting this session. </a:t>
            </a:r>
          </a:p>
          <a:p>
            <a:endParaRPr lang="en-US" dirty="0"/>
          </a:p>
          <a:p>
            <a:r>
              <a:rPr lang="en-US" dirty="0"/>
              <a:t>I know this is everyone’s favorite topic, so thanks for your willingness to sit through this.  You will hear the word sewer over often, and you will see pictures of a toilet- and we’ll talk about them too.  Bear with me.</a:t>
            </a:r>
          </a:p>
          <a:p>
            <a:endParaRPr lang="en-US" dirty="0"/>
          </a:p>
          <a:p>
            <a:r>
              <a:rPr lang="en-US" dirty="0"/>
              <a:t>Think about my last presentation, I had no laptop screen to view during the presentation.  That was worst case scenario!  Prepare for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do this!  This is the #1 takeaway I want you all to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Sounds crazy, but it is working.</a:t>
            </a:r>
          </a:p>
          <a:p>
            <a:endParaRPr lang="en-US" dirty="0"/>
          </a:p>
          <a:p>
            <a:pPr defTabSz="966612">
              <a:defRPr/>
            </a:pPr>
            <a:r>
              <a:rPr lang="en-US" dirty="0"/>
              <a:t>There are 2 trench drains total, one plugged with an epoxy concrete and a custom outlet pipe.  The other is a common pipe plug.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/>
              <a:t>To be clear, BWD does not like doing this.  But we didn’t have to shut things down or dig things up.  And its working.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6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5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Customer chose to install a 2</a:t>
            </a:r>
            <a:r>
              <a:rPr lang="en-US" baseline="30000" dirty="0"/>
              <a:t>nd</a:t>
            </a:r>
            <a:r>
              <a:rPr lang="en-US" dirty="0"/>
              <a:t> pump as a backup.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pump was expensive and built to last.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The backup pump was used and cheap, will not last 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3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Stoup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Just showing the pumps.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8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Stoup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The tank is 5000 gals and is larger than needed.  They initially wanted a manual system to check once a day, dump it, and refill.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But after 1-2 months they decided to add automation.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Ghostfish, retrofit</a:t>
            </a:r>
          </a:p>
          <a:p>
            <a:r>
              <a:rPr lang="en-US" dirty="0"/>
              <a:t>No one wants domestic wastewater in the EQ tank.</a:t>
            </a:r>
          </a:p>
          <a:p>
            <a:r>
              <a:rPr lang="en-US" dirty="0"/>
              <a:t>Serious yuck factor.</a:t>
            </a:r>
          </a:p>
          <a:p>
            <a:r>
              <a:rPr lang="en-US" dirty="0"/>
              <a:t>Biohazard with every sample.</a:t>
            </a:r>
          </a:p>
          <a:p>
            <a:r>
              <a:rPr lang="en-US" dirty="0"/>
              <a:t>Odor.</a:t>
            </a:r>
          </a:p>
          <a:p>
            <a:r>
              <a:rPr lang="en-US" dirty="0"/>
              <a:t>Gross floaties.</a:t>
            </a:r>
          </a:p>
          <a:p>
            <a:r>
              <a:rPr lang="en-US" dirty="0"/>
              <a:t>Higher maintenance than normal.</a:t>
            </a:r>
          </a:p>
          <a:p>
            <a:r>
              <a:rPr lang="en-US" dirty="0"/>
              <a:t>Not 100% certain, requirement for wastewater operator license if domestic waste is involved?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7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grinder toilets are something you would put in a basement.  They are designed to pump wastewater to an overhead pipe, solids included.</a:t>
            </a:r>
          </a:p>
          <a:p>
            <a:r>
              <a:rPr lang="en-US" dirty="0"/>
              <a:t>The discharge pipe is 1” PVC.</a:t>
            </a:r>
          </a:p>
          <a:p>
            <a:r>
              <a:rPr lang="en-US" dirty="0"/>
              <a:t>Needs a good 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1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the country, pH is the most common regulatory issue.  BOD is next.</a:t>
            </a:r>
          </a:p>
          <a:p>
            <a:r>
              <a:rPr lang="en-US" dirty="0"/>
              <a:t>Highly variable pH</a:t>
            </a:r>
          </a:p>
          <a:p>
            <a:pPr lvl="1"/>
            <a:r>
              <a:rPr lang="en-US" dirty="0"/>
              <a:t>Can lead to corrosion of existing below grade infrastructure</a:t>
            </a:r>
          </a:p>
          <a:p>
            <a:r>
              <a:rPr lang="en-US" dirty="0"/>
              <a:t>High BOD</a:t>
            </a:r>
          </a:p>
          <a:p>
            <a:pPr lvl="1"/>
            <a:r>
              <a:rPr lang="en-US" dirty="0"/>
              <a:t>Typically the biggest issue, but not in Seattle</a:t>
            </a:r>
          </a:p>
          <a:p>
            <a:pPr lvl="1"/>
            <a:r>
              <a:rPr lang="en-US" dirty="0"/>
              <a:t>BOD is a measure of nutrients in wastewater.  For a brewery it is mostly sugar and alcohol.  Wastewater plants remove BOD.</a:t>
            </a:r>
          </a:p>
          <a:p>
            <a:r>
              <a:rPr lang="en-US" dirty="0"/>
              <a:t>High solids</a:t>
            </a:r>
          </a:p>
          <a:p>
            <a:pPr lvl="1"/>
            <a:r>
              <a:rPr lang="en-US" dirty="0"/>
              <a:t>Pipe obstructions</a:t>
            </a:r>
          </a:p>
          <a:p>
            <a:pPr lvl="1"/>
            <a:r>
              <a:rPr lang="en-US" dirty="0"/>
              <a:t>Just like your kitchen sink strainer, keeping solids out of the drains keeps your plumbing working good- also on a bigger scale in the sewer mains</a:t>
            </a:r>
          </a:p>
          <a:p>
            <a:pPr lvl="1"/>
            <a:r>
              <a:rPr lang="en-US" dirty="0"/>
              <a:t>and municipal lift stations.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Municipal solids are typically landfilled as biohazard.</a:t>
            </a:r>
          </a:p>
          <a:p>
            <a:r>
              <a:rPr lang="en-US" dirty="0"/>
              <a:t>Potentially high temperature</a:t>
            </a:r>
          </a:p>
          <a:p>
            <a:pPr lvl="1"/>
            <a:r>
              <a:rPr lang="en-US" dirty="0"/>
              <a:t>Can lead to underground plastic pipes melting/collapsing</a:t>
            </a:r>
          </a:p>
          <a:p>
            <a:pPr lvl="1"/>
            <a:r>
              <a:rPr lang="en-US" dirty="0"/>
              <a:t>Temperature usually isn’t an issue unless there is a spill, mistake, or accident.  A batch of hot wort going to drain is worst case.</a:t>
            </a:r>
          </a:p>
          <a:p>
            <a:pPr lvl="1"/>
            <a:r>
              <a:rPr lang="en-US" dirty="0"/>
              <a:t>Adding cold water to sewer for temperature adjustment is prohibited just about everywhere.</a:t>
            </a:r>
          </a:p>
          <a:p>
            <a:pPr lvl="1"/>
            <a:r>
              <a:rPr lang="en-US" dirty="0"/>
              <a:t>‘Cleaning the floor’ with cold water is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sonde.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3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photo is an </a:t>
            </a:r>
            <a:r>
              <a:rPr lang="en-US" dirty="0" err="1"/>
              <a:t>Itron</a:t>
            </a:r>
            <a:r>
              <a:rPr lang="en-US" dirty="0"/>
              <a:t> radio.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2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It is expensive to do this, but the ROI is usually &lt;5 yrs.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Usually fairly easy to do this, the biggest issue is the charge 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31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8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1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This will not work in areas with BOD restrictions.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4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tie in domestic and process wastewater pipes outside the building! I would love to make a one size fits all skid.  But it doesn’t work because there are too many variables.</a:t>
            </a:r>
          </a:p>
          <a:p>
            <a:endParaRPr lang="en-US" dirty="0"/>
          </a:p>
          <a:p>
            <a:r>
              <a:rPr lang="en-US" dirty="0"/>
              <a:t>SAY:</a:t>
            </a:r>
          </a:p>
          <a:p>
            <a:r>
              <a:rPr lang="en-US" dirty="0"/>
              <a:t>What will you either apply back at work right away or that you want to look at further when you leave the session? </a:t>
            </a:r>
          </a:p>
          <a:p>
            <a:endParaRPr lang="en-US" dirty="0"/>
          </a:p>
          <a:p>
            <a:r>
              <a:rPr lang="en-US" dirty="0"/>
              <a:t>Take a moment to consider your ideas or look at your notes and etc. then type it into the chat panel. If you see someone’s idea that you find interesting - feel free to comment back to them. To do this typically you put an @ and then their name and type your thoughts. </a:t>
            </a:r>
          </a:p>
          <a:p>
            <a:endParaRPr lang="en-US" dirty="0"/>
          </a:p>
          <a:p>
            <a:r>
              <a:rPr lang="en-US" dirty="0"/>
              <a:t>I’ll be quiet and give you a few moments to share your thoughts NOW in the Chat panel.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Watch the chat panel and comment on some of the ideas coming in. Use their name and reiterate the point. “Yes, Jim Smith that was a pretty interesting stat [name] shared on the [fact]” and so on. Use this as an opportunity to ask further questions directly from attendees.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much stuff here, but all of these links work and this presentation will available to all of you after the conference.  </a:t>
            </a:r>
          </a:p>
          <a:p>
            <a:endParaRPr lang="en-US" dirty="0"/>
          </a:p>
          <a:p>
            <a:r>
              <a:rPr lang="en-US" dirty="0"/>
              <a:t>I will also have it up on my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/>
              <a:t>It’s </a:t>
            </a:r>
            <a:r>
              <a:rPr lang="en-US" dirty="0"/>
              <a:t>time to answer some of the questions you’ve been asking from the Q&amp;A panel.  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Make sure to use their name and show appreciation for the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King County is probably the most strict with regards to breweries and their wastewater. Several years ago King County came up with a set of brewery specific wastewater BMPs.</a:t>
            </a:r>
          </a:p>
          <a:p>
            <a:pPr defTabSz="966612">
              <a:defRPr/>
            </a:pPr>
            <a:r>
              <a:rPr lang="en-US" dirty="0"/>
              <a:t>Treated wastewater is ultimately discharged to the Sound.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/>
              <a:t>The image:</a:t>
            </a:r>
          </a:p>
          <a:p>
            <a:pPr defTabSz="966612">
              <a:defRPr/>
            </a:pPr>
            <a:r>
              <a:rPr lang="en-US" dirty="0"/>
              <a:t>With new construction we can do this easy enough.</a:t>
            </a:r>
          </a:p>
          <a:p>
            <a:pPr defTabSz="966612">
              <a:defRPr/>
            </a:pPr>
            <a:r>
              <a:rPr lang="en-US" dirty="0"/>
              <a:t>However an existing brewery is almost never setup like this.</a:t>
            </a:r>
          </a:p>
          <a:p>
            <a:pPr defTabSz="966612">
              <a:defRPr/>
            </a:pPr>
            <a:r>
              <a:rPr lang="en-US" dirty="0"/>
              <a:t>Plan ahead, no matter where your brewery is located, always tie in </a:t>
            </a:r>
          </a:p>
          <a:p>
            <a:pPr defTabSz="966612">
              <a:defRPr/>
            </a:pPr>
            <a:r>
              <a:rPr lang="en-US" dirty="0"/>
              <a:t>domestic and process wastewater pipes outside the building.</a:t>
            </a:r>
          </a:p>
          <a:p>
            <a:r>
              <a:rPr lang="en-US" dirty="0"/>
              <a:t>Do this even if wastewater is of no concern during construction!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The published BMPs are 6 pages long!</a:t>
            </a:r>
          </a:p>
          <a:p>
            <a:pPr defTabSz="966612">
              <a:defRPr/>
            </a:pPr>
            <a:r>
              <a:rPr lang="en-US" dirty="0"/>
              <a:t>It is no joke and KCIW takes these limits very seriously.</a:t>
            </a:r>
          </a:p>
          <a:p>
            <a:pPr defTabSz="966612">
              <a:defRPr/>
            </a:pPr>
            <a:r>
              <a:rPr lang="en-US" dirty="0"/>
              <a:t>They have created a monster, there are a lot of permits out there and hard to keep track of with limited staff.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 err="1"/>
              <a:t>Everytime</a:t>
            </a:r>
            <a:r>
              <a:rPr lang="en-US" dirty="0"/>
              <a:t> I talk to them about this, they mention all breweries must comply with the above.</a:t>
            </a:r>
          </a:p>
          <a:p>
            <a:pPr defTabSz="966612">
              <a:defRPr/>
            </a:pPr>
            <a:r>
              <a:rPr lang="en-US" dirty="0"/>
              <a:t>It will be enforced only breweries above 3000 bbls/yr.</a:t>
            </a:r>
          </a:p>
          <a:p>
            <a:pPr defTabSz="966612">
              <a:defRPr/>
            </a:pPr>
            <a:r>
              <a:rPr lang="en-US" dirty="0"/>
              <a:t>It’s not just breweries, I have also helped distilleries, cideries, fish plants, paint factories, and a small slaughterhouse.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This is the #1 takeaway I want you all to know.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downstream pipe in the pump vault can function as an overflow.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3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Reuben’s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5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construction</a:t>
            </a:r>
          </a:p>
          <a:p>
            <a:r>
              <a:rPr lang="en-US" dirty="0"/>
              <a:t>The original plan was do operate with Phase 1 until 20k bbls/yr, then upgrade to Phase 2.</a:t>
            </a:r>
          </a:p>
          <a:p>
            <a:r>
              <a:rPr lang="en-US" dirty="0"/>
              <a:t>The big deal is we can reuse all equipment, just add a tank.</a:t>
            </a:r>
          </a:p>
          <a:p>
            <a:r>
              <a:rPr lang="en-US" dirty="0"/>
              <a:t>The brewery is currently at 27k </a:t>
            </a:r>
            <a:r>
              <a:rPr lang="en-US" dirty="0" err="1"/>
              <a:t>bbl</a:t>
            </a:r>
            <a:r>
              <a:rPr lang="en-US" dirty="0"/>
              <a:t>/yr and no plans to upgrade to Phase 2 (no space).</a:t>
            </a:r>
          </a:p>
          <a:p>
            <a:r>
              <a:rPr lang="en-US" dirty="0"/>
              <a:t>35k bbls/yr is max production.</a:t>
            </a:r>
          </a:p>
          <a:p>
            <a:endParaRPr lang="en-US" dirty="0"/>
          </a:p>
          <a:p>
            <a:pPr defTabSz="966612">
              <a:defRPr/>
            </a:pPr>
            <a:r>
              <a:rPr lang="en-US" dirty="0"/>
              <a:t>I wish I could do this more, but many of these systems are retrofits.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different from the PFD, it’s an older system.</a:t>
            </a:r>
          </a:p>
          <a:p>
            <a:r>
              <a:rPr lang="en-US" dirty="0"/>
              <a:t>The function is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ssel, barrel&#10;&#10;Description automatically generated">
            <a:extLst>
              <a:ext uri="{FF2B5EF4-FFF2-40B4-BE49-F238E27FC236}">
                <a16:creationId xmlns:a16="http://schemas.microsoft.com/office/drawing/2014/main" id="{F5F01AAB-3C7A-429F-A427-98000F923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43DAA-8F79-4530-BC4C-50A33F0D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9" y="2165351"/>
            <a:ext cx="5962651" cy="1616074"/>
          </a:xfrm>
          <a:noFill/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CF80F04-B0FA-43FA-8CD7-CBA82C2D921E}"/>
              </a:ext>
            </a:extLst>
          </p:cNvPr>
          <p:cNvSpPr/>
          <p:nvPr userDrawn="1"/>
        </p:nvSpPr>
        <p:spPr>
          <a:xfrm>
            <a:off x="5361471" y="-1920271"/>
            <a:ext cx="8168262" cy="8168260"/>
          </a:xfrm>
          <a:prstGeom prst="arc">
            <a:avLst>
              <a:gd name="adj1" fmla="val 7433064"/>
              <a:gd name="adj2" fmla="val 11410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633F85-7409-4DD5-B0D1-2AAF26F64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9422" y="0"/>
            <a:ext cx="6552578" cy="5965526"/>
          </a:xfrm>
          <a:custGeom>
            <a:avLst/>
            <a:gdLst>
              <a:gd name="connsiteX0" fmla="*/ 618515 w 6552578"/>
              <a:gd name="connsiteY0" fmla="*/ 0 h 5965526"/>
              <a:gd name="connsiteX1" fmla="*/ 6552578 w 6552578"/>
              <a:gd name="connsiteY1" fmla="*/ 0 h 5965526"/>
              <a:gd name="connsiteX2" fmla="*/ 6552578 w 6552578"/>
              <a:gd name="connsiteY2" fmla="*/ 4882974 h 5965526"/>
              <a:gd name="connsiteX3" fmla="*/ 6334194 w 6552578"/>
              <a:gd name="connsiteY3" fmla="*/ 5081456 h 5965526"/>
              <a:gd name="connsiteX4" fmla="*/ 3871537 w 6552578"/>
              <a:gd name="connsiteY4" fmla="*/ 5965526 h 5965526"/>
              <a:gd name="connsiteX5" fmla="*/ 0 w 6552578"/>
              <a:gd name="connsiteY5" fmla="*/ 2093989 h 5965526"/>
              <a:gd name="connsiteX6" fmla="*/ 512935 w 6552578"/>
              <a:gd name="connsiteY6" fmla="*/ 166905 h 59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578" h="5965526">
                <a:moveTo>
                  <a:pt x="618515" y="0"/>
                </a:moveTo>
                <a:lnTo>
                  <a:pt x="6552578" y="0"/>
                </a:lnTo>
                <a:lnTo>
                  <a:pt x="6552578" y="4882974"/>
                </a:lnTo>
                <a:lnTo>
                  <a:pt x="6334194" y="5081456"/>
                </a:lnTo>
                <a:cubicBezTo>
                  <a:pt x="5664964" y="5633753"/>
                  <a:pt x="4806995" y="5965526"/>
                  <a:pt x="3871537" y="5965526"/>
                </a:cubicBezTo>
                <a:cubicBezTo>
                  <a:pt x="1733347" y="5965526"/>
                  <a:pt x="0" y="4232179"/>
                  <a:pt x="0" y="2093989"/>
                </a:cubicBezTo>
                <a:cubicBezTo>
                  <a:pt x="0" y="1392395"/>
                  <a:pt x="186623" y="734390"/>
                  <a:pt x="512935" y="1669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2124729"/>
            <a:ext cx="3108960" cy="3108960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DCCA8F9-9DC2-41EE-84FA-020C15068925}"/>
              </a:ext>
            </a:extLst>
          </p:cNvPr>
          <p:cNvSpPr/>
          <p:nvPr userDrawn="1"/>
        </p:nvSpPr>
        <p:spPr>
          <a:xfrm>
            <a:off x="5122935" y="-2158807"/>
            <a:ext cx="8645334" cy="8645332"/>
          </a:xfrm>
          <a:prstGeom prst="arc">
            <a:avLst>
              <a:gd name="adj1" fmla="val 6708937"/>
              <a:gd name="adj2" fmla="val 1236386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81AF6-C5F1-448A-8CA4-15DFC8C3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D9FF-1075-49AE-81E1-3A800281B142}" type="datetime1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F07AC-DD76-4557-8199-3C087F75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48E9B-0743-4DE2-A59C-C8C65A40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859FE1C-CF5B-4163-A3BE-E2E8286AD1CB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American Society of Brewing Chemists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586598" y="-857249"/>
            <a:ext cx="4568570" cy="4568570"/>
          </a:xfrm>
          <a:prstGeom prst="arc">
            <a:avLst>
              <a:gd name="adj1" fmla="val 4766645"/>
              <a:gd name="adj2" fmla="val 104875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51798A2-B42F-4A01-A8F1-61E525D15C63}"/>
              </a:ext>
            </a:extLst>
          </p:cNvPr>
          <p:cNvSpPr/>
          <p:nvPr userDrawn="1"/>
        </p:nvSpPr>
        <p:spPr>
          <a:xfrm>
            <a:off x="8379334" y="-1064513"/>
            <a:ext cx="4983098" cy="4983098"/>
          </a:xfrm>
          <a:prstGeom prst="arc">
            <a:avLst>
              <a:gd name="adj1" fmla="val 3945693"/>
              <a:gd name="adj2" fmla="val 11422654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04542" y="2904423"/>
            <a:ext cx="2028322" cy="2028323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45720" rIns="457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" y="148589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5E1E5A6-12AA-42D3-9A6D-DB3306364A98}"/>
              </a:ext>
            </a:extLst>
          </p:cNvPr>
          <p:cNvSpPr/>
          <p:nvPr userDrawn="1"/>
        </p:nvSpPr>
        <p:spPr>
          <a:xfrm>
            <a:off x="674371" y="1314451"/>
            <a:ext cx="3009900" cy="3009898"/>
          </a:xfrm>
          <a:prstGeom prst="arc">
            <a:avLst>
              <a:gd name="adj1" fmla="val 6153649"/>
              <a:gd name="adj2" fmla="val 133047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E2B6C1-C261-4C36-B0F1-29608144B4EC}"/>
              </a:ext>
            </a:extLst>
          </p:cNvPr>
          <p:cNvSpPr/>
          <p:nvPr userDrawn="1"/>
        </p:nvSpPr>
        <p:spPr>
          <a:xfrm>
            <a:off x="502921" y="1143001"/>
            <a:ext cx="3352800" cy="3352798"/>
          </a:xfrm>
          <a:prstGeom prst="arc">
            <a:avLst>
              <a:gd name="adj1" fmla="val 3764528"/>
              <a:gd name="adj2" fmla="val 142751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B366663-935B-443B-95EC-0984024602A6}"/>
              </a:ext>
            </a:extLst>
          </p:cNvPr>
          <p:cNvSpPr/>
          <p:nvPr userDrawn="1"/>
        </p:nvSpPr>
        <p:spPr>
          <a:xfrm>
            <a:off x="8218550" y="855725"/>
            <a:ext cx="4764023" cy="4764023"/>
          </a:xfrm>
          <a:prstGeom prst="arc">
            <a:avLst>
              <a:gd name="adj1" fmla="val 4144231"/>
              <a:gd name="adj2" fmla="val 136192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CE76404-4F35-428F-ADE4-32D0EA6C09B2}"/>
              </a:ext>
            </a:extLst>
          </p:cNvPr>
          <p:cNvSpPr/>
          <p:nvPr userDrawn="1"/>
        </p:nvSpPr>
        <p:spPr>
          <a:xfrm>
            <a:off x="8399524" y="1036700"/>
            <a:ext cx="4402076" cy="4402074"/>
          </a:xfrm>
          <a:prstGeom prst="arc">
            <a:avLst>
              <a:gd name="adj1" fmla="val 4955923"/>
              <a:gd name="adj2" fmla="val 12190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secHead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everal, arranged&#10;&#10;Description automatically generated" id="12" name="Picture 11">
            <a:extLst>
              <a:ext uri="{FF2B5EF4-FFF2-40B4-BE49-F238E27FC236}">
                <a16:creationId xmlns:a16="http://schemas.microsoft.com/office/drawing/2014/main" id="{63DA2A1E-756D-448B-A1A9-A85986F45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/>
        </p:blipFill>
        <p:spPr>
          <a:xfrm rot="5400000">
            <a:off x="2667001" y="-2666998"/>
            <a:ext cx="6857998" cy="121919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8B11BF-6238-484B-B9A8-3030FE37A15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7000">
                <a:schemeClr val="tx1">
                  <a:alpha val="96000"/>
                </a:schemeClr>
              </a:gs>
              <a:gs pos="100000">
                <a:schemeClr val="tx2">
                  <a:alpha val="5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370521" y="2794981"/>
            <a:ext cx="8821478" cy="830997"/>
          </a:xfrm>
          <a:solidFill>
            <a:schemeClr val="accent1">
              <a:alpha val="83000"/>
            </a:schemeClr>
          </a:solidFill>
        </p:spPr>
        <p:txBody>
          <a:bodyPr anchor="ctr" anchorCtr="0" lIns="182880" wrap="square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4412512" y="3774559"/>
            <a:ext cx="7779486" cy="414670"/>
          </a:xfrm>
          <a:solidFill>
            <a:schemeClr val="tx1">
              <a:alpha val="52000"/>
            </a:schemeClr>
          </a:solidFill>
        </p:spPr>
        <p:txBody>
          <a:bodyPr anchor="ctr" anchorCtr="0">
            <a:normAutofit/>
          </a:bodyPr>
          <a:lstStyle>
            <a:lvl1pPr algn="l" indent="0"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463D-1D15-4C8E-8904-FB1015E3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3DD-18CF-451E-A68A-C837A50CA867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7834A-E3EB-4D55-8696-548EFFEC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4DCF-BBB5-4E65-B279-A2351F1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7B4352-D1BB-4505-834E-666925B7C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532646" cy="5470357"/>
          </a:xfrm>
          <a:custGeom>
            <a:avLst/>
            <a:gdLst>
              <a:gd name="connsiteX0" fmla="*/ 0 w 6532646"/>
              <a:gd name="connsiteY0" fmla="*/ 0 h 5470357"/>
              <a:gd name="connsiteX1" fmla="*/ 6000618 w 6532646"/>
              <a:gd name="connsiteY1" fmla="*/ 0 h 5470357"/>
              <a:gd name="connsiteX2" fmla="*/ 6098727 w 6532646"/>
              <a:gd name="connsiteY2" fmla="*/ 161492 h 5470357"/>
              <a:gd name="connsiteX3" fmla="*/ 6532646 w 6532646"/>
              <a:gd name="connsiteY3" fmla="*/ 1875171 h 5470357"/>
              <a:gd name="connsiteX4" fmla="*/ 2937460 w 6532646"/>
              <a:gd name="connsiteY4" fmla="*/ 5470357 h 5470357"/>
              <a:gd name="connsiteX5" fmla="*/ 163240 w 6532646"/>
              <a:gd name="connsiteY5" fmla="*/ 4162043 h 5470357"/>
              <a:gd name="connsiteX6" fmla="*/ 0 w 6532646"/>
              <a:gd name="connsiteY6" fmla="*/ 3943746 h 54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2646" h="5470357">
                <a:moveTo>
                  <a:pt x="0" y="0"/>
                </a:moveTo>
                <a:lnTo>
                  <a:pt x="6000618" y="0"/>
                </a:lnTo>
                <a:lnTo>
                  <a:pt x="6098727" y="161492"/>
                </a:lnTo>
                <a:cubicBezTo>
                  <a:pt x="6375457" y="670906"/>
                  <a:pt x="6532646" y="1254682"/>
                  <a:pt x="6532646" y="1875171"/>
                </a:cubicBezTo>
                <a:cubicBezTo>
                  <a:pt x="6532646" y="3860737"/>
                  <a:pt x="4923026" y="5470357"/>
                  <a:pt x="2937460" y="5470357"/>
                </a:cubicBezTo>
                <a:cubicBezTo>
                  <a:pt x="1820579" y="5470357"/>
                  <a:pt x="822650" y="4961063"/>
                  <a:pt x="163240" y="4162043"/>
                </a:cubicBezTo>
                <a:lnTo>
                  <a:pt x="0" y="39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yellow surface&#10;&#10;Description automatically generated with low confidence" id="17" name="Picture 16">
            <a:extLst>
              <a:ext uri="{FF2B5EF4-FFF2-40B4-BE49-F238E27FC236}">
                <a16:creationId xmlns:a16="http://schemas.microsoft.com/office/drawing/2014/main" id="{01CDD7BF-5523-4041-8061-934444663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" r="1" t="1192"/>
          <a:stretch/>
        </p:blipFill>
        <p:spPr>
          <a:xfrm>
            <a:off x="4279900" y="6485860"/>
            <a:ext cx="7912100" cy="372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7EDB3-1F32-4125-8CB3-0EEFA3751E49}"/>
              </a:ext>
            </a:extLst>
          </p:cNvPr>
          <p:cNvSpPr/>
          <p:nvPr userDrawn="1"/>
        </p:nvSpPr>
        <p:spPr>
          <a:xfrm>
            <a:off x="0" y="6485860"/>
            <a:ext cx="9962707" cy="372140"/>
          </a:xfrm>
          <a:prstGeom prst="rect">
            <a:avLst/>
          </a:prstGeom>
          <a:gradFill flip="none" rotWithShape="1">
            <a:gsLst>
              <a:gs pos="61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anchor="t" anchorCtr="0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9A6F-D0FF-429A-B74B-988691ACFD6A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58534-20FF-428C-A5B5-E792690EEFB4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00B8AE-DF69-4F86-ADE3-928BC0E92655}" type="datetime1">
              <a:rPr lang="en-US" smtClean="0"/>
              <a:t>9/15/2023</a:t>
            </a:fld>
            <a:endParaRPr lang="en-US"/>
          </a:p>
        </p:txBody>
      </p:sp>
      <p:pic>
        <p:nvPicPr>
          <p:cNvPr descr="Logo&#10;&#10;Description automatically generated" id="10" name="Picture 9">
            <a:extLst>
              <a:ext uri="{FF2B5EF4-FFF2-40B4-BE49-F238E27FC236}">
                <a16:creationId xmlns:a16="http://schemas.microsoft.com/office/drawing/2014/main" id="{376DEE15-4979-469B-8A1E-7FC35BE4BE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939940"/>
            <a:ext cx="1188720" cy="8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  <p:sldLayoutId id="2147483664" r:id="rId13"/>
  </p:sldLayoutIdLst>
  <p:hf dt="0" ftr="0" hdr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1" kern="1200" sz="3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Clr>
          <a:schemeClr val="accent1"/>
        </a:buClr>
        <a:buFont charset="0" panose="020B0604020202020204" pitchFamily="34" typeface="Arial"/>
        <a:buChar char="•"/>
        <a:defRPr kern="1200" sz="2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514350" rtl="0">
        <a:lnSpc>
          <a:spcPct val="90000"/>
        </a:lnSpc>
        <a:spcBef>
          <a:spcPts val="500"/>
        </a:spcBef>
        <a:buFont charset="0" panose="020B0604020202020204" pitchFamily="34" typeface="Arial"/>
        <a:buChar char="–"/>
        <a:defRPr kern="1200"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857250" rtl="0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charset="2" panose="05000000000000000000" pitchFamily="2" typeface="Wingdings"/>
        <a:buChar char="§"/>
        <a:defRPr kern="1200"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200150" rtl="0">
        <a:lnSpc>
          <a:spcPct val="90000"/>
        </a:lnSpc>
        <a:spcBef>
          <a:spcPts val="500"/>
        </a:spcBef>
        <a:buFont charset="0" panose="02070309020205020404" pitchFamily="49" typeface="Courier New"/>
        <a:buChar char="o"/>
        <a:defRPr kern="1200" sz="16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600200" rtl="0">
        <a:lnSpc>
          <a:spcPct val="90000"/>
        </a:lnSpc>
        <a:spcBef>
          <a:spcPts val="500"/>
        </a:spcBef>
        <a:buClr>
          <a:schemeClr val="accent1"/>
        </a:buClr>
        <a:buFont charset="0" panose="020B0604020202020204" pitchFamily="34" typeface="Arial"/>
        <a:buChar char="•"/>
        <a:defRPr kern="1200" sz="16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ohn@brewerywastewater.com" TargetMode="External"/><Relationship Id="rId4" Type="http://schemas.openxmlformats.org/officeDocument/2006/relationships/hyperlink" Target="http://www.brewerywastewater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2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ewersassociation.org/educational-publications/water-wastewater-sustainability-manual/" TargetMode="External"/><Relationship Id="rId3" Type="http://schemas.openxmlformats.org/officeDocument/2006/relationships/hyperlink" Target="http://www.brewerywastewater.com/" TargetMode="External"/><Relationship Id="rId7" Type="http://schemas.openxmlformats.org/officeDocument/2006/relationships/hyperlink" Target="https://www.seattle.gov/utilities/construction-resources/sewer-and-drainage/sewer-submeter-program/submeter-questions-and-answer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dn.kingcounty.gov/-/media/king-county/depts/dnrp/waste-services/wastewater-treatment/sewer-services/industrial-waste/business-information/food-beverage/brewery-bmps_2017.pdf?rev=d313a909d959400aa38d3751918e2b89&amp;hash=425C246B5B7BAE8C8601DC1808E594AF" TargetMode="External"/><Relationship Id="rId11" Type="http://schemas.openxmlformats.org/officeDocument/2006/relationships/image" Target="../media/image33.jpg"/><Relationship Id="rId5" Type="http://schemas.openxmlformats.org/officeDocument/2006/relationships/hyperlink" Target="https://kingcounty.gov/en/dept/dnrp/waste-services/wastewater-treatment/sewer-system-services/industrial-waste/business-information/food-beverage-consumables/breweries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john@brewerywastewater.com" TargetMode="External"/><Relationship Id="rId9" Type="http://schemas.openxmlformats.org/officeDocument/2006/relationships/hyperlink" Target="https://www.brewersassociation.org/educational-publications/wastewater-management-guidance-manual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ohn@brewerywastewater.com" TargetMode="External"/><Relationship Id="rId5" Type="http://schemas.openxmlformats.org/officeDocument/2006/relationships/hyperlink" Target="http://www.brewerywastewater.com/" TargetMode="Externa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EF68-433B-4884-B280-334BD444E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Brewery Wastewater Solutions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6C03C2-212E-6FA5-A033-DF9B7625F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85" y="4844521"/>
            <a:ext cx="2151062" cy="1576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86FFA-5BEE-FE4B-9C7C-D6EC3EB695A1}"/>
              </a:ext>
            </a:extLst>
          </p:cNvPr>
          <p:cNvSpPr txBox="1"/>
          <p:nvPr/>
        </p:nvSpPr>
        <p:spPr>
          <a:xfrm>
            <a:off x="2370668" y="4874503"/>
            <a:ext cx="4436534" cy="1200329"/>
          </a:xfrm>
          <a:prstGeom prst="rect">
            <a:avLst/>
          </a:prstGeom>
          <a:solidFill>
            <a:schemeClr val="bg2">
              <a:lumMod val="90000"/>
              <a:alpha val="67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John Mercer</a:t>
            </a:r>
          </a:p>
          <a:p>
            <a:r>
              <a:rPr lang="en-US" b="1" dirty="0"/>
              <a:t>Brewery Wastewater Design</a:t>
            </a:r>
          </a:p>
          <a:p>
            <a:r>
              <a:rPr lang="en-US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www.brewerywastewater.com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john@brewerywastewater.com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551C6-E130-EDE5-6524-71E2DE8D9452}"/>
              </a:ext>
            </a:extLst>
          </p:cNvPr>
          <p:cNvSpPr txBox="1"/>
          <p:nvPr/>
        </p:nvSpPr>
        <p:spPr>
          <a:xfrm>
            <a:off x="2370668" y="6132057"/>
            <a:ext cx="4436534" cy="261610"/>
          </a:xfrm>
          <a:prstGeom prst="rect">
            <a:avLst/>
          </a:prstGeom>
          <a:solidFill>
            <a:schemeClr val="bg2">
              <a:lumMod val="90000"/>
              <a:alpha val="67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All photos by owner or with permission.</a:t>
            </a:r>
            <a:endParaRPr lang="en-US" sz="11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21249E2-933A-F001-ED4B-CD4AE3DB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Brewery #2, Retrofit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EDB6677-1915-B435-4435-2464F2C8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170470"/>
            <a:ext cx="5524500" cy="4764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existing brewery must install a pretreatment system.</a:t>
            </a:r>
          </a:p>
          <a:p>
            <a:pPr lvl="1"/>
            <a:r>
              <a:rPr lang="en-US" dirty="0"/>
              <a:t>pH compliance</a:t>
            </a:r>
          </a:p>
          <a:p>
            <a:pPr lvl="1"/>
            <a:r>
              <a:rPr lang="en-US" dirty="0"/>
              <a:t>Temperature compliance</a:t>
            </a:r>
          </a:p>
          <a:p>
            <a:pPr lvl="1"/>
            <a:r>
              <a:rPr lang="en-US" dirty="0"/>
              <a:t>Solids compliance</a:t>
            </a:r>
          </a:p>
          <a:p>
            <a:pPr lvl="1"/>
            <a:r>
              <a:rPr lang="en-US" dirty="0"/>
              <a:t>Measure flow</a:t>
            </a:r>
          </a:p>
          <a:p>
            <a:r>
              <a:rPr lang="en-US" dirty="0"/>
              <a:t>Domestic wastewater discharges into the same pipe under the slab.</a:t>
            </a:r>
          </a:p>
          <a:p>
            <a:r>
              <a:rPr lang="en-US" dirty="0"/>
              <a:t>The pipe runs right through their popular tasting room.  </a:t>
            </a:r>
          </a:p>
          <a:p>
            <a:r>
              <a:rPr lang="en-US" dirty="0"/>
              <a:t>They really want to avoid excavation and related disruption to their taproom.</a:t>
            </a:r>
          </a:p>
        </p:txBody>
      </p:sp>
      <p:pic>
        <p:nvPicPr>
          <p:cNvPr id="12" name="Content Placeholder 11" descr="A diagram of a brewery&#10;&#10;Description automatically generated">
            <a:extLst>
              <a:ext uri="{FF2B5EF4-FFF2-40B4-BE49-F238E27FC236}">
                <a16:creationId xmlns:a16="http://schemas.microsoft.com/office/drawing/2014/main" id="{AF6FCAD9-1B76-8991-2BB1-4BC0A33D15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00" y="900414"/>
            <a:ext cx="5180478" cy="5349574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8573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Brewery #2, The 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8C93F4-ACCA-FEF4-0AB6-DA85C71FC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42" y="1204242"/>
            <a:ext cx="5497838" cy="4696480"/>
          </a:xfrm>
          <a:prstGeom prst="rect">
            <a:avLst/>
          </a:prstGeom>
          <a:ln>
            <a:solidFill>
              <a:schemeClr val="accent2">
                <a:lumMod val="95000"/>
                <a:lumOff val="5000"/>
              </a:schemeClr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EBE2-AD88-26F1-7460-328546B7E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r>
              <a:rPr lang="en-US" dirty="0"/>
              <a:t>We plugged the trench drains(!), added a float in the trench, then pump out of the trench an into an EQ tank.</a:t>
            </a:r>
          </a:p>
          <a:p>
            <a:r>
              <a:rPr lang="en-US" dirty="0"/>
              <a:t>After pretreatment, wastewater is discharged back into the trench drain outlet.</a:t>
            </a:r>
          </a:p>
          <a:p>
            <a:r>
              <a:rPr lang="en-US" dirty="0"/>
              <a:t>Say what?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1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Brewery #2, The 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Content Placeholder 15" descr="A diagram of a machine&#10;&#10;Description automatically generated">
            <a:extLst>
              <a:ext uri="{FF2B5EF4-FFF2-40B4-BE49-F238E27FC236}">
                <a16:creationId xmlns:a16="http://schemas.microsoft.com/office/drawing/2014/main" id="{D8F93A33-EABC-1192-3503-9A2A271E3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32" y="1143961"/>
            <a:ext cx="5524500" cy="4570078"/>
          </a:xfrm>
          <a:ln>
            <a:solidFill>
              <a:schemeClr val="accent2">
                <a:lumMod val="75000"/>
                <a:lumOff val="25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388A44-87A4-1448-7C44-90D9C40D3E3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34033" y="4723219"/>
            <a:ext cx="3826336" cy="4387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11E7E5-C183-49ED-EB53-F1E32538A126}"/>
              </a:ext>
            </a:extLst>
          </p:cNvPr>
          <p:cNvSpPr txBox="1"/>
          <p:nvPr/>
        </p:nvSpPr>
        <p:spPr>
          <a:xfrm>
            <a:off x="1612397" y="4538553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Control float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8A83D9-2996-0A13-5812-91030D64B7E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934033" y="3982267"/>
            <a:ext cx="2791620" cy="47895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C8E1BB-830A-C346-7B2E-AF66DC1E2F99}"/>
              </a:ext>
            </a:extLst>
          </p:cNvPr>
          <p:cNvSpPr txBox="1"/>
          <p:nvPr/>
        </p:nvSpPr>
        <p:spPr>
          <a:xfrm>
            <a:off x="1612397" y="3797601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Pump suction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9A6321-1DB9-3D2E-53DE-A04CC77F34B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974139" y="2925938"/>
            <a:ext cx="2234156" cy="94251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F0EDA8-1796-B5AC-C730-99387E1D59D6}"/>
              </a:ext>
            </a:extLst>
          </p:cNvPr>
          <p:cNvSpPr txBox="1"/>
          <p:nvPr/>
        </p:nvSpPr>
        <p:spPr>
          <a:xfrm>
            <a:off x="1652503" y="2741272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Concrete dam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9BB1D8-B67E-EDEA-7482-C978FA25FCE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974139" y="1402009"/>
            <a:ext cx="2125872" cy="6611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306DCA-9085-5A7C-8C4E-1548C7C72499}"/>
              </a:ext>
            </a:extLst>
          </p:cNvPr>
          <p:cNvSpPr txBox="1"/>
          <p:nvPr/>
        </p:nvSpPr>
        <p:spPr>
          <a:xfrm>
            <a:off x="1652503" y="1217343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From EQ tank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4EE386-47B1-DF56-F071-40698928C10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3974139" y="2136424"/>
            <a:ext cx="1704767" cy="108511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C01EA32-75C4-EC2C-CF71-A0D4D7ED8059}"/>
              </a:ext>
            </a:extLst>
          </p:cNvPr>
          <p:cNvSpPr txBox="1"/>
          <p:nvPr/>
        </p:nvSpPr>
        <p:spPr>
          <a:xfrm>
            <a:off x="1347537" y="1951758"/>
            <a:ext cx="262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Custom outlet pipe</a:t>
            </a:r>
          </a:p>
        </p:txBody>
      </p:sp>
    </p:spTree>
    <p:extLst>
      <p:ext uri="{BB962C8B-B14F-4D97-AF65-F5344CB8AC3E}">
        <p14:creationId xmlns:p14="http://schemas.microsoft.com/office/powerpoint/2010/main" val="17264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0671"/>
            <a:ext cx="11201400" cy="640080"/>
          </a:xfrm>
        </p:spPr>
        <p:txBody>
          <a:bodyPr>
            <a:normAutofit/>
          </a:bodyPr>
          <a:lstStyle/>
          <a:p>
            <a:r>
              <a:rPr lang="en-US" dirty="0"/>
              <a:t>Brewery #2, The Solution</a:t>
            </a:r>
            <a:endParaRPr lang="en-US" sz="4800" dirty="0"/>
          </a:p>
        </p:txBody>
      </p:sp>
      <p:pic>
        <p:nvPicPr>
          <p:cNvPr id="8" name="Picture 7" descr="Pipes and tubes in a factory&#10;&#10;Description automatically generated">
            <a:extLst>
              <a:ext uri="{FF2B5EF4-FFF2-40B4-BE49-F238E27FC236}">
                <a16:creationId xmlns:a16="http://schemas.microsoft.com/office/drawing/2014/main" id="{3EE270BD-5CFF-F901-EB53-41963EAE3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78" y="986527"/>
            <a:ext cx="6946232" cy="5209674"/>
          </a:xfrm>
          <a:prstGeom prst="rect">
            <a:avLst/>
          </a:prstGeom>
          <a:ln>
            <a:solidFill>
              <a:schemeClr val="accent2">
                <a:lumMod val="85000"/>
                <a:lumOff val="15000"/>
              </a:schemeClr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52798AF-7223-97AE-7CC0-0EBB7769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1F83D2-FE3D-3500-B589-3D9C3F48FA54}"/>
              </a:ext>
            </a:extLst>
          </p:cNvPr>
          <p:cNvCxnSpPr>
            <a:cxnSpLocks/>
          </p:cNvCxnSpPr>
          <p:nvPr/>
        </p:nvCxnSpPr>
        <p:spPr>
          <a:xfrm flipH="1">
            <a:off x="4824663" y="4860565"/>
            <a:ext cx="429951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2A65C9-5CC6-4290-6520-43E9A897DE8F}"/>
              </a:ext>
            </a:extLst>
          </p:cNvPr>
          <p:cNvSpPr txBox="1"/>
          <p:nvPr/>
        </p:nvSpPr>
        <p:spPr>
          <a:xfrm>
            <a:off x="9124177" y="4675899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sewer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B3CCC9-1D72-2F93-3325-23B86D90C650}"/>
              </a:ext>
            </a:extLst>
          </p:cNvPr>
          <p:cNvCxnSpPr>
            <a:cxnSpLocks/>
          </p:cNvCxnSpPr>
          <p:nvPr/>
        </p:nvCxnSpPr>
        <p:spPr>
          <a:xfrm flipH="1">
            <a:off x="5209674" y="4398900"/>
            <a:ext cx="3914503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40B094-1F5D-3C57-8430-DC565FB77E4F}"/>
              </a:ext>
            </a:extLst>
          </p:cNvPr>
          <p:cNvSpPr txBox="1"/>
          <p:nvPr/>
        </p:nvSpPr>
        <p:spPr>
          <a:xfrm>
            <a:off x="9124177" y="4214234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suction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D1CCBA-4722-CDDD-D8B5-5797F6B73C2D}"/>
              </a:ext>
            </a:extLst>
          </p:cNvPr>
          <p:cNvCxnSpPr>
            <a:cxnSpLocks/>
          </p:cNvCxnSpPr>
          <p:nvPr/>
        </p:nvCxnSpPr>
        <p:spPr>
          <a:xfrm flipH="1">
            <a:off x="5570621" y="3896210"/>
            <a:ext cx="3553556" cy="19452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F8C2691-2581-2A56-9A0B-FE8A3DFBA8F7}"/>
              </a:ext>
            </a:extLst>
          </p:cNvPr>
          <p:cNvSpPr txBox="1"/>
          <p:nvPr/>
        </p:nvSpPr>
        <p:spPr>
          <a:xfrm>
            <a:off x="9124177" y="3711544"/>
            <a:ext cx="28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Backup pump suction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9896CD-B8D5-F613-6401-46F9568F8886}"/>
              </a:ext>
            </a:extLst>
          </p:cNvPr>
          <p:cNvCxnSpPr>
            <a:cxnSpLocks/>
          </p:cNvCxnSpPr>
          <p:nvPr/>
        </p:nvCxnSpPr>
        <p:spPr>
          <a:xfrm flipH="1">
            <a:off x="5931568" y="3255020"/>
            <a:ext cx="3192609" cy="45652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67C301-3B41-7F79-673F-1F5A56BFF340}"/>
              </a:ext>
            </a:extLst>
          </p:cNvPr>
          <p:cNvSpPr txBox="1"/>
          <p:nvPr/>
        </p:nvSpPr>
        <p:spPr>
          <a:xfrm>
            <a:off x="9124177" y="3070354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float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3D3B19-CB6E-EF56-4E86-2BE16D16F961}"/>
              </a:ext>
            </a:extLst>
          </p:cNvPr>
          <p:cNvSpPr txBox="1"/>
          <p:nvPr/>
        </p:nvSpPr>
        <p:spPr>
          <a:xfrm>
            <a:off x="8982393" y="972350"/>
            <a:ext cx="2847244" cy="2031325"/>
          </a:xfrm>
          <a:prstGeom prst="rect">
            <a:avLst/>
          </a:prstGeom>
          <a:noFill/>
          <a:ln>
            <a:solidFill>
              <a:schemeClr val="accent2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of this is under the lauter tun.</a:t>
            </a:r>
          </a:p>
          <a:p>
            <a:endParaRPr lang="en-US" dirty="0"/>
          </a:p>
          <a:p>
            <a:r>
              <a:rPr lang="en-US" dirty="0"/>
              <a:t>This is not a preferred method.  But it works with no major problems.</a:t>
            </a:r>
          </a:p>
        </p:txBody>
      </p:sp>
    </p:spTree>
    <p:extLst>
      <p:ext uri="{BB962C8B-B14F-4D97-AF65-F5344CB8AC3E}">
        <p14:creationId xmlns:p14="http://schemas.microsoft.com/office/powerpoint/2010/main" val="124360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0671"/>
            <a:ext cx="11201400" cy="640080"/>
          </a:xfrm>
        </p:spPr>
        <p:txBody>
          <a:bodyPr>
            <a:normAutofit/>
          </a:bodyPr>
          <a:lstStyle/>
          <a:p>
            <a:r>
              <a:rPr lang="en-US" dirty="0"/>
              <a:t>Brewery #2, The Solution</a:t>
            </a:r>
            <a:endParaRPr lang="en-US" sz="4800" dirty="0"/>
          </a:p>
        </p:txBody>
      </p:sp>
      <p:pic>
        <p:nvPicPr>
          <p:cNvPr id="5" name="Picture 4" descr="A close-up of a tank&#10;&#10;Description automatically generated">
            <a:extLst>
              <a:ext uri="{FF2B5EF4-FFF2-40B4-BE49-F238E27FC236}">
                <a16:creationId xmlns:a16="http://schemas.microsoft.com/office/drawing/2014/main" id="{A2EEC75E-A6BE-C92A-5478-C44A68D43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8" y="1070751"/>
            <a:ext cx="7066844" cy="53001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52798AF-7223-97AE-7CC0-0EBB7769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29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lack container next to a large black container&#10;&#10;Description automatically generated">
            <a:extLst>
              <a:ext uri="{FF2B5EF4-FFF2-40B4-BE49-F238E27FC236}">
                <a16:creationId xmlns:a16="http://schemas.microsoft.com/office/drawing/2014/main" id="{67DA89E9-4AE0-000D-096C-E3DCFAEC3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23" y="304802"/>
            <a:ext cx="8331197" cy="624839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52798AF-7223-97AE-7CC0-0EBB7769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31D69D-BB0F-755C-3685-DE3BC337BFA2}"/>
              </a:ext>
            </a:extLst>
          </p:cNvPr>
          <p:cNvSpPr/>
          <p:nvPr/>
        </p:nvSpPr>
        <p:spPr>
          <a:xfrm>
            <a:off x="1449741" y="231422"/>
            <a:ext cx="9760126" cy="750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0671"/>
            <a:ext cx="11201400" cy="640080"/>
          </a:xfrm>
        </p:spPr>
        <p:txBody>
          <a:bodyPr>
            <a:normAutofit/>
          </a:bodyPr>
          <a:lstStyle/>
          <a:p>
            <a:r>
              <a:rPr lang="en-US" dirty="0"/>
              <a:t>Brewery #2, The Solution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6493310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>
            <a:normAutofit/>
          </a:bodyPr>
          <a:lstStyle/>
          <a:p>
            <a:r>
              <a:rPr dirty="0" lang="en-US"/>
              <a:t>Brewery #3, Retrofit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3660"/>
            <a:ext cx="7824611" cy="4764024"/>
          </a:xfrm>
        </p:spPr>
        <p:txBody>
          <a:bodyPr>
            <a:normAutofit/>
          </a:bodyPr>
          <a:lstStyle/>
          <a:p>
            <a:r>
              <a:rPr dirty="0" lang="en-US"/>
              <a:t>An existing brewery must install a pretreatment system.</a:t>
            </a:r>
          </a:p>
          <a:p>
            <a:pPr lvl="1"/>
            <a:r>
              <a:rPr dirty="0" lang="en-US"/>
              <a:t>pH compliance</a:t>
            </a:r>
          </a:p>
          <a:p>
            <a:pPr lvl="1"/>
            <a:r>
              <a:rPr dirty="0" lang="en-US"/>
              <a:t>Temperature compliance</a:t>
            </a:r>
          </a:p>
          <a:p>
            <a:pPr lvl="1"/>
            <a:r>
              <a:rPr dirty="0" lang="en-US"/>
              <a:t>Solids compliance</a:t>
            </a:r>
          </a:p>
          <a:p>
            <a:pPr lvl="1"/>
            <a:r>
              <a:rPr dirty="0" lang="en-US"/>
              <a:t>Measure flow</a:t>
            </a:r>
          </a:p>
          <a:p>
            <a:r>
              <a:rPr dirty="0" lang="en-US"/>
              <a:t>Two employee restrooms discharge into process wastewater drainage system.</a:t>
            </a:r>
          </a:p>
          <a:p>
            <a:r>
              <a:rPr dirty="0" lang="en-US"/>
              <a:t>Rented space with a potential move in coming years.  </a:t>
            </a:r>
          </a:p>
          <a:p>
            <a:pPr lvl="1"/>
            <a:r>
              <a:rPr dirty="0" lang="en-US"/>
              <a:t>Maybe we can sell the equipment after the move?</a:t>
            </a:r>
          </a:p>
          <a:p>
            <a:r>
              <a:rPr dirty="0" lang="en-US"/>
              <a:t>They really wanted to avoid excavation.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F98A-7197-430D-B7C1-F15969B97E8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F6D440-41B7-FEF1-1070-6DD3B416BA2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descr="A close-up of a room with pipes&#10;&#10;Description automatically generated" id="19" name="Picture Placeholder 18">
            <a:extLst>
              <a:ext uri="{FF2B5EF4-FFF2-40B4-BE49-F238E27FC236}">
                <a16:creationId xmlns:a16="http://schemas.microsoft.com/office/drawing/2014/main" id="{62338646-0E67-357B-AFB3-AA3C403FD18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t="2"/>
          <a:stretch/>
        </p:blipFill>
        <p:spPr>
          <a:xfrm>
            <a:off x="8613423" y="1097279"/>
            <a:ext cx="3578578" cy="4177173"/>
          </a:xfrm>
        </p:spPr>
      </p:pic>
    </p:spTree>
    <p:extLst>
      <p:ext uri="{BB962C8B-B14F-4D97-AF65-F5344CB8AC3E}">
        <p14:creationId xmlns:p14="http://schemas.microsoft.com/office/powerpoint/2010/main" val="93592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Brewery #3, Prior Conditions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FAC7F-1B9E-F1A9-6503-5A699B0C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4B6253-0DD8-A53E-F1D6-6FD5333CD34C}"/>
              </a:ext>
            </a:extLst>
          </p:cNvPr>
          <p:cNvSpPr txBox="1">
            <a:spLocks/>
          </p:cNvSpPr>
          <p:nvPr/>
        </p:nvSpPr>
        <p:spPr>
          <a:xfrm>
            <a:off x="484159" y="1165250"/>
            <a:ext cx="55245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Staff restrooms are connected to process wastewater system.</a:t>
            </a:r>
          </a:p>
        </p:txBody>
      </p:sp>
      <p:pic>
        <p:nvPicPr>
          <p:cNvPr id="11" name="Content Placeholder 10" descr="A diagram of a product&#10;&#10;Description automatically generated">
            <a:extLst>
              <a:ext uri="{FF2B5EF4-FFF2-40B4-BE49-F238E27FC236}">
                <a16:creationId xmlns:a16="http://schemas.microsoft.com/office/drawing/2014/main" id="{0CC492F9-6F20-C720-87A0-494629B473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35" y="1040835"/>
            <a:ext cx="5057915" cy="5303520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1262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Brewery #3, The Solution</a:t>
            </a:r>
            <a:endParaRPr lang="en-US" sz="4800" dirty="0"/>
          </a:p>
        </p:txBody>
      </p:sp>
      <p:pic>
        <p:nvPicPr>
          <p:cNvPr id="8" name="Content Placeholder 7" descr="A diagram of a brewery&#10;&#10;Description automatically generated">
            <a:extLst>
              <a:ext uri="{FF2B5EF4-FFF2-40B4-BE49-F238E27FC236}">
                <a16:creationId xmlns:a16="http://schemas.microsoft.com/office/drawing/2014/main" id="{8A0DE17A-B30F-CCC7-1BCB-B885C7F62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51" y="984868"/>
            <a:ext cx="9727826" cy="5159900"/>
          </a:xfr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FAC7F-1B9E-F1A9-6503-5A699B0C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75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toilet in a bathroom&#10;&#10;Description automatically generated">
            <a:extLst>
              <a:ext uri="{FF2B5EF4-FFF2-40B4-BE49-F238E27FC236}">
                <a16:creationId xmlns:a16="http://schemas.microsoft.com/office/drawing/2014/main" id="{6C62F46F-1D8E-A11E-C536-E2A291238D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79" y="1030496"/>
            <a:ext cx="4349188" cy="5347726"/>
          </a:xfrm>
          <a:ln>
            <a:solidFill>
              <a:schemeClr val="accent2">
                <a:lumMod val="95000"/>
                <a:lumOff val="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Brewery #3, The Solution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FAC7F-1B9E-F1A9-6503-5A699B0C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0452E512-6483-F13A-10B5-F4F6E11F412F}"/>
              </a:ext>
            </a:extLst>
          </p:cNvPr>
          <p:cNvSpPr/>
          <p:nvPr/>
        </p:nvSpPr>
        <p:spPr>
          <a:xfrm rot="10800000">
            <a:off x="9288379" y="2150756"/>
            <a:ext cx="312821" cy="5053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DC44DA-FEC9-AD35-18DA-635D4102962D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160796" y="5906961"/>
            <a:ext cx="1381625" cy="1366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9B564A-D32E-555A-7442-5B2404E32FCC}"/>
              </a:ext>
            </a:extLst>
          </p:cNvPr>
          <p:cNvSpPr txBox="1"/>
          <p:nvPr/>
        </p:nvSpPr>
        <p:spPr>
          <a:xfrm>
            <a:off x="4211053" y="5735961"/>
            <a:ext cx="294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Existing pump vault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7E0A7C-E6E0-43FC-6B34-B3CD6597C4C0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160796" y="5344920"/>
            <a:ext cx="1465846" cy="18466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5E6095-A101-9E64-8D9B-BA33A27582ED}"/>
              </a:ext>
            </a:extLst>
          </p:cNvPr>
          <p:cNvSpPr txBox="1"/>
          <p:nvPr/>
        </p:nvSpPr>
        <p:spPr>
          <a:xfrm>
            <a:off x="3597442" y="5160254"/>
            <a:ext cx="35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Pump discharge to EQ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A3A4A1-9A11-9697-C2CF-F9850BED4B5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160796" y="4903199"/>
            <a:ext cx="1802729" cy="27072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80B992-FFF8-DC97-C04E-30DFF3D213D5}"/>
              </a:ext>
            </a:extLst>
          </p:cNvPr>
          <p:cNvSpPr txBox="1"/>
          <p:nvPr/>
        </p:nvSpPr>
        <p:spPr>
          <a:xfrm>
            <a:off x="4839160" y="4718533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EAC161-F772-3017-CC6E-0F9CAAF067E4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7160796" y="3827265"/>
            <a:ext cx="1678404" cy="91385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8D83B8-986B-A995-CEFC-4258A3A9BF66}"/>
              </a:ext>
            </a:extLst>
          </p:cNvPr>
          <p:cNvSpPr txBox="1"/>
          <p:nvPr/>
        </p:nvSpPr>
        <p:spPr>
          <a:xfrm>
            <a:off x="4839160" y="3504099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New grinder</a:t>
            </a:r>
          </a:p>
          <a:p>
            <a:pPr algn="r"/>
            <a:r>
              <a:rPr lang="en-US" dirty="0"/>
              <a:t>toilet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5980A5-71CB-5089-008B-8BE04985C26C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7160796" y="1165250"/>
            <a:ext cx="2777288" cy="26617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51496B-C129-BE2C-6344-22C46B6FDD40}"/>
              </a:ext>
            </a:extLst>
          </p:cNvPr>
          <p:cNvSpPr txBox="1"/>
          <p:nvPr/>
        </p:nvSpPr>
        <p:spPr>
          <a:xfrm>
            <a:off x="4839160" y="1246761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Vent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E34711-A98D-2E7B-AFF9-7CD9CEE15887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7160796" y="1816609"/>
            <a:ext cx="2283993" cy="9608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DDA4B7A-BAE3-C8B6-4D07-76E0C9CCB5D6}"/>
              </a:ext>
            </a:extLst>
          </p:cNvPr>
          <p:cNvSpPr txBox="1"/>
          <p:nvPr/>
        </p:nvSpPr>
        <p:spPr>
          <a:xfrm>
            <a:off x="4839160" y="1728023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 sewer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C194D66-127D-87C4-F8A5-A2948DC2B447}"/>
              </a:ext>
            </a:extLst>
          </p:cNvPr>
          <p:cNvSpPr/>
          <p:nvPr/>
        </p:nvSpPr>
        <p:spPr>
          <a:xfrm rot="10800000">
            <a:off x="9095873" y="1165250"/>
            <a:ext cx="312821" cy="5053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B852E52-44A9-B570-9E9D-F80C89367B3E}"/>
              </a:ext>
            </a:extLst>
          </p:cNvPr>
          <p:cNvSpPr txBox="1">
            <a:spLocks/>
          </p:cNvSpPr>
          <p:nvPr/>
        </p:nvSpPr>
        <p:spPr>
          <a:xfrm>
            <a:off x="484159" y="1165250"/>
            <a:ext cx="55245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Everything used to drain into the pump vault.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Adding special toilets at this brewery solved the problem</a:t>
            </a:r>
          </a:p>
          <a:p>
            <a:pPr lvl="1"/>
            <a:r>
              <a:rPr lang="en-US" dirty="0"/>
              <a:t>The toilet has an integral grinder pump.  Domestic wastewater is pumped straight to sewer.</a:t>
            </a:r>
          </a:p>
          <a:p>
            <a:pPr lvl="1"/>
            <a:r>
              <a:rPr lang="en-US" dirty="0"/>
              <a:t>Process wastewater is pumped to the EQ tank through existing pump vault.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D7B4D2-0C98-D74E-F051-BD553530F59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160796" y="2360568"/>
            <a:ext cx="2127583" cy="8570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723E63-DA5E-DBE2-5AC5-A6E932397881}"/>
              </a:ext>
            </a:extLst>
          </p:cNvPr>
          <p:cNvSpPr txBox="1"/>
          <p:nvPr/>
        </p:nvSpPr>
        <p:spPr>
          <a:xfrm>
            <a:off x="4839160" y="2261605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 EQ tank</a:t>
            </a:r>
          </a:p>
        </p:txBody>
      </p:sp>
    </p:spTree>
    <p:extLst>
      <p:ext uri="{BB962C8B-B14F-4D97-AF65-F5344CB8AC3E}">
        <p14:creationId xmlns:p14="http://schemas.microsoft.com/office/powerpoint/2010/main" val="17346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  <p:bldP spid="22" grpId="0"/>
      <p:bldP spid="27" grpId="0"/>
      <p:bldP spid="29" grpId="0"/>
      <p:bldP spid="31" grpId="0"/>
      <p:bldP spid="13" grpId="0" animBg="1"/>
      <p:bldP spid="6" grpId="0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199"/>
            <a:ext cx="11201400" cy="1024955"/>
          </a:xfrm>
        </p:spPr>
        <p:txBody>
          <a:bodyPr>
            <a:normAutofit/>
          </a:bodyPr>
          <a:lstStyle/>
          <a:p>
            <a:r>
              <a:rPr dirty="0" lang="en-US">
                <a:effectLst/>
                <a:latin typeface="+mn-lt"/>
                <a:ea charset="0" panose="020B0604020202020204" pitchFamily="34" typeface="Arial"/>
                <a:cs charset="0" panose="020B0604020202020204" pitchFamily="34" typeface="Arial"/>
              </a:rPr>
              <a:t>The nature of brewery wastewater, </a:t>
            </a:r>
            <a:br>
              <a:rPr dirty="0" lang="en-US">
                <a:effectLst/>
                <a:latin typeface="+mn-lt"/>
                <a:ea charset="0" panose="020B0604020202020204" pitchFamily="34" typeface="Arial"/>
                <a:cs charset="0" panose="020B0604020202020204" pitchFamily="34" typeface="Arial"/>
              </a:rPr>
            </a:br>
            <a:r>
              <a:rPr dirty="0" lang="en-US">
                <a:effectLst/>
                <a:latin typeface="+mn-lt"/>
                <a:ea charset="0" panose="020B0604020202020204" pitchFamily="34" typeface="Arial"/>
                <a:cs charset="0" panose="020B0604020202020204" pitchFamily="34" typeface="Arial"/>
              </a:rPr>
              <a:t>and why it can be a big deal</a:t>
            </a:r>
            <a:endParaRPr dirty="0" lang="en-US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32657"/>
            <a:ext cx="7824611" cy="4764024"/>
          </a:xfrm>
        </p:spPr>
        <p:txBody>
          <a:bodyPr/>
          <a:lstStyle/>
          <a:p>
            <a:r>
              <a:rPr dirty="0" lang="en-US"/>
              <a:t>Highly variable pH</a:t>
            </a:r>
          </a:p>
          <a:p>
            <a:r>
              <a:rPr dirty="0" lang="en-US"/>
              <a:t>High BOD</a:t>
            </a:r>
          </a:p>
          <a:p>
            <a:r>
              <a:rPr dirty="0" lang="en-US"/>
              <a:t>High solids</a:t>
            </a:r>
          </a:p>
          <a:p>
            <a:r>
              <a:rPr dirty="0" lang="en-US"/>
              <a:t>Potentially high temperature</a:t>
            </a: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F98A-7197-430D-B7C1-F15969B97E8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F6D440-41B7-FEF1-1070-6DD3B416BA2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descr="A funnel filled with liquid on a metal stand&#10;&#10;Description automatically generated" id="23" name="Picture Placeholder 22">
            <a:extLst>
              <a:ext uri="{FF2B5EF4-FFF2-40B4-BE49-F238E27FC236}">
                <a16:creationId xmlns:a16="http://schemas.microsoft.com/office/drawing/2014/main" id="{8B8679DF-2669-2410-8864-3C20F084A657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t="53"/>
          <a:stretch/>
        </p:blipFill>
        <p:spPr>
          <a:xfrm>
            <a:off x="8608878" y="1185333"/>
            <a:ext cx="3583122" cy="4088478"/>
          </a:xfrm>
        </p:spPr>
      </p:pic>
      <p:sp>
        <p:nvSpPr>
          <p:cNvPr id="24" name="Arrow: Left 23">
            <a:extLst>
              <a:ext uri="{FF2B5EF4-FFF2-40B4-BE49-F238E27FC236}">
                <a16:creationId xmlns:a16="http://schemas.microsoft.com/office/drawing/2014/main" id="{23F97867-12B6-C038-D457-F029A4BECBEF}"/>
              </a:ext>
            </a:extLst>
          </p:cNvPr>
          <p:cNvSpPr/>
          <p:nvPr/>
        </p:nvSpPr>
        <p:spPr>
          <a:xfrm>
            <a:off x="10232277" y="4634089"/>
            <a:ext cx="1259812" cy="64346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4B4C8F-0F31-EF1E-E0EA-A93C9C9FFF7F}"/>
              </a:ext>
            </a:extLst>
          </p:cNvPr>
          <p:cNvSpPr txBox="1"/>
          <p:nvPr/>
        </p:nvSpPr>
        <p:spPr>
          <a:xfrm>
            <a:off x="10724444" y="4771156"/>
            <a:ext cx="76764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/>
              <a:t>Limit 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1BFC79D3-4AC5-7613-CDE4-2EB1C5ACED70}"/>
              </a:ext>
            </a:extLst>
          </p:cNvPr>
          <p:cNvSpPr/>
          <p:nvPr/>
        </p:nvSpPr>
        <p:spPr>
          <a:xfrm>
            <a:off x="10360688" y="3902569"/>
            <a:ext cx="1259812" cy="64346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3CE4F-CDD5-155E-8EE3-89D45E963B28}"/>
              </a:ext>
            </a:extLst>
          </p:cNvPr>
          <p:cNvSpPr txBox="1"/>
          <p:nvPr/>
        </p:nvSpPr>
        <p:spPr>
          <a:xfrm>
            <a:off x="10634134" y="4036065"/>
            <a:ext cx="96731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/>
              <a:t>Actual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27536-329F-FE8C-2091-0F1370F5EAEC}"/>
              </a:ext>
            </a:extLst>
          </p:cNvPr>
          <p:cNvSpPr txBox="1"/>
          <p:nvPr/>
        </p:nvSpPr>
        <p:spPr>
          <a:xfrm>
            <a:off x="9855201" y="5600327"/>
            <a:ext cx="1557866" cy="430887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dirty="0" i="1" lang="en-US" sz="1100">
                <a:solidFill>
                  <a:schemeClr val="bg2">
                    <a:lumMod val="50000"/>
                  </a:schemeClr>
                </a:solidFill>
              </a:rPr>
              <a:t>Photo credit: </a:t>
            </a:r>
          </a:p>
          <a:p>
            <a:pPr algn="ctr"/>
            <a:r>
              <a:rPr dirty="0" i="1" lang="en-US" sz="1100">
                <a:solidFill>
                  <a:schemeClr val="bg2">
                    <a:lumMod val="50000"/>
                  </a:schemeClr>
                </a:solidFill>
              </a:rPr>
              <a:t>Nathan Bowling</a:t>
            </a:r>
          </a:p>
        </p:txBody>
      </p:sp>
    </p:spTree>
    <p:extLst>
      <p:ext uri="{BB962C8B-B14F-4D97-AF65-F5344CB8AC3E}">
        <p14:creationId xmlns:p14="http://schemas.microsoft.com/office/powerpoint/2010/main" val="401445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-up of a machine&#10;&#10;Description automatically generated">
            <a:extLst>
              <a:ext uri="{FF2B5EF4-FFF2-40B4-BE49-F238E27FC236}">
                <a16:creationId xmlns:a16="http://schemas.microsoft.com/office/drawing/2014/main" id="{280D02FC-3CD7-654B-3257-0D341E234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13" y="1139694"/>
            <a:ext cx="7534517" cy="53294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1212"/>
            <a:ext cx="11201400" cy="640080"/>
          </a:xfrm>
        </p:spPr>
        <p:txBody>
          <a:bodyPr>
            <a:normAutofit/>
          </a:bodyPr>
          <a:lstStyle/>
          <a:p>
            <a:r>
              <a:rPr lang="en-US" dirty="0"/>
              <a:t>Brewery #3, The Solution</a:t>
            </a:r>
            <a:endParaRPr lang="en-US" sz="4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429C-8BC1-4DCD-9A86-E1987C9B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2798AF-7223-97AE-7CC0-0EBB7769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D1F71B-9885-8C06-EF29-B005A05E644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012124" y="4968419"/>
            <a:ext cx="2740924" cy="71130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E9D12F-8CDA-F2D9-ED67-89532FBD83F5}"/>
              </a:ext>
            </a:extLst>
          </p:cNvPr>
          <p:cNvSpPr txBox="1"/>
          <p:nvPr/>
        </p:nvSpPr>
        <p:spPr>
          <a:xfrm>
            <a:off x="9753048" y="5356560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sample</a:t>
            </a:r>
          </a:p>
          <a:p>
            <a:r>
              <a:rPr lang="en-US" dirty="0"/>
              <a:t>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A50830-6174-9CB2-9494-B412D82A84BF}"/>
              </a:ext>
            </a:extLst>
          </p:cNvPr>
          <p:cNvCxnSpPr>
            <a:cxnSpLocks/>
          </p:cNvCxnSpPr>
          <p:nvPr/>
        </p:nvCxnSpPr>
        <p:spPr>
          <a:xfrm flipH="1" flipV="1">
            <a:off x="6547556" y="4310275"/>
            <a:ext cx="3205492" cy="61066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3C92FD-0419-05B2-4C3D-5975B3A90456}"/>
              </a:ext>
            </a:extLst>
          </p:cNvPr>
          <p:cNvSpPr txBox="1"/>
          <p:nvPr/>
        </p:nvSpPr>
        <p:spPr>
          <a:xfrm>
            <a:off x="9753048" y="4589899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</a:t>
            </a:r>
          </a:p>
          <a:p>
            <a:r>
              <a:rPr lang="en-US" dirty="0"/>
              <a:t>flow meter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0F2945-D535-9E9C-024D-384810B3079D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797778" y="3841269"/>
            <a:ext cx="4955270" cy="27452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D1B30C-BED4-9641-F6CA-C96A9348C87D}"/>
              </a:ext>
            </a:extLst>
          </p:cNvPr>
          <p:cNvSpPr txBox="1"/>
          <p:nvPr/>
        </p:nvSpPr>
        <p:spPr>
          <a:xfrm>
            <a:off x="9753048" y="3792623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</a:t>
            </a:r>
          </a:p>
          <a:p>
            <a:r>
              <a:rPr lang="en-US" dirty="0"/>
              <a:t>pH electrode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BFA81E-D543-17FF-6328-7E7E0AEB222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656118" y="5033395"/>
            <a:ext cx="2113062" cy="10738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301218-3BD9-9EB4-DFCD-66B1B7F183BC}"/>
              </a:ext>
            </a:extLst>
          </p:cNvPr>
          <p:cNvSpPr txBox="1"/>
          <p:nvPr/>
        </p:nvSpPr>
        <p:spPr>
          <a:xfrm>
            <a:off x="-665518" y="4710229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</a:t>
            </a:r>
          </a:p>
          <a:p>
            <a:pPr algn="r"/>
            <a:r>
              <a:rPr lang="en-US" dirty="0"/>
              <a:t>sample port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6E18DA-299A-CE45-5D19-72F25DA003FC}"/>
              </a:ext>
            </a:extLst>
          </p:cNvPr>
          <p:cNvCxnSpPr>
            <a:cxnSpLocks/>
          </p:cNvCxnSpPr>
          <p:nvPr/>
        </p:nvCxnSpPr>
        <p:spPr>
          <a:xfrm flipH="1">
            <a:off x="4109156" y="3406875"/>
            <a:ext cx="564389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2E03B3-2E8E-A311-7E6C-A10BA7CAB7D3}"/>
              </a:ext>
            </a:extLst>
          </p:cNvPr>
          <p:cNvSpPr txBox="1"/>
          <p:nvPr/>
        </p:nvSpPr>
        <p:spPr>
          <a:xfrm>
            <a:off x="9753048" y="3237907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KCIW sonde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890D280-63B0-19D6-7DFF-352C454AA92A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672170" y="4348383"/>
            <a:ext cx="2373401" cy="10738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3B1EA44-118E-59A0-C750-B631C5308CFE}"/>
              </a:ext>
            </a:extLst>
          </p:cNvPr>
          <p:cNvSpPr txBox="1"/>
          <p:nvPr/>
        </p:nvSpPr>
        <p:spPr>
          <a:xfrm>
            <a:off x="-649466" y="4025217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</a:t>
            </a:r>
          </a:p>
          <a:p>
            <a:pPr algn="r"/>
            <a:r>
              <a:rPr lang="en-US" dirty="0"/>
              <a:t>pH electrode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B7A1A8-6132-AFA2-1D2A-195251AAD294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1679585" y="3456192"/>
            <a:ext cx="1763526" cy="3915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7F35CC-C1D5-C801-EAEC-8917B2C30255}"/>
              </a:ext>
            </a:extLst>
          </p:cNvPr>
          <p:cNvSpPr txBox="1"/>
          <p:nvPr/>
        </p:nvSpPr>
        <p:spPr>
          <a:xfrm>
            <a:off x="-642051" y="3133026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Ball</a:t>
            </a:r>
          </a:p>
          <a:p>
            <a:pPr algn="r"/>
            <a:r>
              <a:rPr lang="en-US" dirty="0"/>
              <a:t>Valve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E062F7-2B24-C8FE-209F-05C07C8E3ADB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679585" y="2559839"/>
            <a:ext cx="691082" cy="78483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AA94B3A-F008-47ED-F8E5-3C9382C83569}"/>
              </a:ext>
            </a:extLst>
          </p:cNvPr>
          <p:cNvSpPr txBox="1"/>
          <p:nvPr/>
        </p:nvSpPr>
        <p:spPr>
          <a:xfrm>
            <a:off x="-642051" y="2375173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EQ tank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0A7E652-85E4-A3A6-D7B7-50723AD4E1A2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1679585" y="1875804"/>
            <a:ext cx="1470015" cy="12033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8EA93E-1C94-522F-F403-9FA3A5C66792}"/>
              </a:ext>
            </a:extLst>
          </p:cNvPr>
          <p:cNvSpPr txBox="1"/>
          <p:nvPr/>
        </p:nvSpPr>
        <p:spPr>
          <a:xfrm>
            <a:off x="-642051" y="1552638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Chemical</a:t>
            </a:r>
          </a:p>
          <a:p>
            <a:pPr algn="r"/>
            <a:r>
              <a:rPr lang="en-US" dirty="0"/>
              <a:t>injection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10F58C-8443-725D-097B-148B3FA58FD5}"/>
              </a:ext>
            </a:extLst>
          </p:cNvPr>
          <p:cNvCxnSpPr>
            <a:cxnSpLocks/>
          </p:cNvCxnSpPr>
          <p:nvPr/>
        </p:nvCxnSpPr>
        <p:spPr>
          <a:xfrm flipH="1">
            <a:off x="8492471" y="2064600"/>
            <a:ext cx="126057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6D0BD6C-E6AA-65CA-DDDD-B2B1EB9D911A}"/>
              </a:ext>
            </a:extLst>
          </p:cNvPr>
          <p:cNvSpPr txBox="1"/>
          <p:nvPr/>
        </p:nvSpPr>
        <p:spPr>
          <a:xfrm>
            <a:off x="9753048" y="1895632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sewer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C0F0487-27A9-6BAC-D032-E8755EEE28C0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1679585" y="1174306"/>
            <a:ext cx="1390993" cy="103865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814B1A4-704D-283A-1801-3128B388A798}"/>
              </a:ext>
            </a:extLst>
          </p:cNvPr>
          <p:cNvSpPr txBox="1"/>
          <p:nvPr/>
        </p:nvSpPr>
        <p:spPr>
          <a:xfrm>
            <a:off x="-642051" y="851140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Return to</a:t>
            </a:r>
          </a:p>
          <a:p>
            <a:pPr algn="r"/>
            <a:r>
              <a:rPr lang="en-US" dirty="0"/>
              <a:t>tank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A77BF0-ACFE-B24E-9823-0701A284AB0B}"/>
              </a:ext>
            </a:extLst>
          </p:cNvPr>
          <p:cNvSpPr/>
          <p:nvPr/>
        </p:nvSpPr>
        <p:spPr>
          <a:xfrm>
            <a:off x="3735313" y="1377244"/>
            <a:ext cx="656065" cy="2933030"/>
          </a:xfrm>
          <a:custGeom>
            <a:avLst/>
            <a:gdLst>
              <a:gd name="connsiteX0" fmla="*/ 0 w 656065"/>
              <a:gd name="connsiteY0" fmla="*/ 109346 h 2933030"/>
              <a:gd name="connsiteX1" fmla="*/ 109346 w 656065"/>
              <a:gd name="connsiteY1" fmla="*/ 0 h 2933030"/>
              <a:gd name="connsiteX2" fmla="*/ 546719 w 656065"/>
              <a:gd name="connsiteY2" fmla="*/ 0 h 2933030"/>
              <a:gd name="connsiteX3" fmla="*/ 656065 w 656065"/>
              <a:gd name="connsiteY3" fmla="*/ 109346 h 2933030"/>
              <a:gd name="connsiteX4" fmla="*/ 656065 w 656065"/>
              <a:gd name="connsiteY4" fmla="*/ 787931 h 2933030"/>
              <a:gd name="connsiteX5" fmla="*/ 656065 w 656065"/>
              <a:gd name="connsiteY5" fmla="*/ 1439372 h 2933030"/>
              <a:gd name="connsiteX6" fmla="*/ 656065 w 656065"/>
              <a:gd name="connsiteY6" fmla="*/ 2172243 h 2933030"/>
              <a:gd name="connsiteX7" fmla="*/ 656065 w 656065"/>
              <a:gd name="connsiteY7" fmla="*/ 2823684 h 2933030"/>
              <a:gd name="connsiteX8" fmla="*/ 546719 w 656065"/>
              <a:gd name="connsiteY8" fmla="*/ 2933030 h 2933030"/>
              <a:gd name="connsiteX9" fmla="*/ 109346 w 656065"/>
              <a:gd name="connsiteY9" fmla="*/ 2933030 h 2933030"/>
              <a:gd name="connsiteX10" fmla="*/ 0 w 656065"/>
              <a:gd name="connsiteY10" fmla="*/ 2823684 h 2933030"/>
              <a:gd name="connsiteX11" fmla="*/ 0 w 656065"/>
              <a:gd name="connsiteY11" fmla="*/ 2226530 h 2933030"/>
              <a:gd name="connsiteX12" fmla="*/ 0 w 656065"/>
              <a:gd name="connsiteY12" fmla="*/ 1493658 h 2933030"/>
              <a:gd name="connsiteX13" fmla="*/ 0 w 656065"/>
              <a:gd name="connsiteY13" fmla="*/ 869361 h 2933030"/>
              <a:gd name="connsiteX14" fmla="*/ 0 w 656065"/>
              <a:gd name="connsiteY14" fmla="*/ 109346 h 29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6065" h="2933030" extrusionOk="0">
                <a:moveTo>
                  <a:pt x="0" y="109346"/>
                </a:moveTo>
                <a:cubicBezTo>
                  <a:pt x="-11984" y="41564"/>
                  <a:pt x="44338" y="1733"/>
                  <a:pt x="109346" y="0"/>
                </a:cubicBezTo>
                <a:cubicBezTo>
                  <a:pt x="321044" y="14848"/>
                  <a:pt x="420985" y="-12016"/>
                  <a:pt x="546719" y="0"/>
                </a:cubicBezTo>
                <a:cubicBezTo>
                  <a:pt x="597954" y="-6964"/>
                  <a:pt x="652796" y="55665"/>
                  <a:pt x="656065" y="109346"/>
                </a:cubicBezTo>
                <a:cubicBezTo>
                  <a:pt x="650758" y="435892"/>
                  <a:pt x="662887" y="506755"/>
                  <a:pt x="656065" y="787931"/>
                </a:cubicBezTo>
                <a:cubicBezTo>
                  <a:pt x="649243" y="1069108"/>
                  <a:pt x="634140" y="1273442"/>
                  <a:pt x="656065" y="1439372"/>
                </a:cubicBezTo>
                <a:cubicBezTo>
                  <a:pt x="677990" y="1605302"/>
                  <a:pt x="633308" y="1873592"/>
                  <a:pt x="656065" y="2172243"/>
                </a:cubicBezTo>
                <a:cubicBezTo>
                  <a:pt x="678822" y="2470894"/>
                  <a:pt x="684439" y="2643868"/>
                  <a:pt x="656065" y="2823684"/>
                </a:cubicBezTo>
                <a:cubicBezTo>
                  <a:pt x="653824" y="2887781"/>
                  <a:pt x="597755" y="2922181"/>
                  <a:pt x="546719" y="2933030"/>
                </a:cubicBezTo>
                <a:cubicBezTo>
                  <a:pt x="428455" y="2928826"/>
                  <a:pt x="283694" y="2927829"/>
                  <a:pt x="109346" y="2933030"/>
                </a:cubicBezTo>
                <a:cubicBezTo>
                  <a:pt x="49953" y="2934513"/>
                  <a:pt x="237" y="2886525"/>
                  <a:pt x="0" y="2823684"/>
                </a:cubicBezTo>
                <a:cubicBezTo>
                  <a:pt x="15159" y="2633061"/>
                  <a:pt x="-15115" y="2379311"/>
                  <a:pt x="0" y="2226530"/>
                </a:cubicBezTo>
                <a:cubicBezTo>
                  <a:pt x="15115" y="2073749"/>
                  <a:pt x="-27562" y="1857086"/>
                  <a:pt x="0" y="1493658"/>
                </a:cubicBezTo>
                <a:cubicBezTo>
                  <a:pt x="27562" y="1130230"/>
                  <a:pt x="-7443" y="1109492"/>
                  <a:pt x="0" y="869361"/>
                </a:cubicBezTo>
                <a:cubicBezTo>
                  <a:pt x="7443" y="629230"/>
                  <a:pt x="15929" y="350563"/>
                  <a:pt x="0" y="109346"/>
                </a:cubicBezTo>
                <a:close/>
              </a:path>
            </a:pathLst>
          </a:custGeom>
          <a:noFill/>
          <a:ln w="31750">
            <a:solidFill>
              <a:srgbClr val="00206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F399F36-1903-B946-3343-210F4300FEB1}"/>
              </a:ext>
            </a:extLst>
          </p:cNvPr>
          <p:cNvSpPr/>
          <p:nvPr/>
        </p:nvSpPr>
        <p:spPr>
          <a:xfrm rot="10800000">
            <a:off x="8336060" y="2412620"/>
            <a:ext cx="312821" cy="5053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206604-C0D6-F6B1-D7EB-B44C4C0684FF}"/>
              </a:ext>
            </a:extLst>
          </p:cNvPr>
          <p:cNvSpPr/>
          <p:nvPr/>
        </p:nvSpPr>
        <p:spPr>
          <a:xfrm rot="10800000">
            <a:off x="2914167" y="2247574"/>
            <a:ext cx="312821" cy="5053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67E86D1-FD45-6A36-40AB-F922AD051C00}"/>
              </a:ext>
            </a:extLst>
          </p:cNvPr>
          <p:cNvSpPr/>
          <p:nvPr/>
        </p:nvSpPr>
        <p:spPr>
          <a:xfrm rot="10800000">
            <a:off x="3515527" y="4605513"/>
            <a:ext cx="312821" cy="5053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378BA51-4194-6F44-DF05-3B66EA938BE2}"/>
              </a:ext>
            </a:extLst>
          </p:cNvPr>
          <p:cNvSpPr/>
          <p:nvPr/>
        </p:nvSpPr>
        <p:spPr>
          <a:xfrm rot="16823261">
            <a:off x="5097396" y="3927146"/>
            <a:ext cx="312821" cy="5053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22" grpId="0"/>
      <p:bldP spid="42" grpId="0"/>
      <p:bldP spid="45" grpId="0"/>
      <p:bldP spid="48" grpId="0"/>
      <p:bldP spid="50" grpId="0"/>
      <p:bldP spid="52" grpId="0"/>
      <p:bldP spid="55" grpId="0"/>
      <p:bldP spid="5" grpId="0" animBg="1"/>
      <p:bldP spid="3" grpId="0" animBg="1"/>
      <p:bldP spid="8" grpId="0" animBg="1"/>
      <p:bldP spid="12" grpId="0" animBg="1"/>
      <p:bldP spid="17" grpId="0" animBg="1"/>
    </p:bld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>
            <a:normAutofit/>
          </a:bodyPr>
          <a:lstStyle/>
          <a:p>
            <a:r>
              <a:rPr dirty="0" lang="en-US">
                <a:effectLst/>
                <a:latin typeface="+mn-lt"/>
                <a:ea charset="0" panose="020B0604020202020204" pitchFamily="34" typeface="Arial"/>
                <a:cs charset="0" panose="020B0604020202020204" pitchFamily="34" typeface="Arial"/>
              </a:rPr>
              <a:t>Net Metering with Seattle Public Utilities (SPU)</a:t>
            </a:r>
            <a:endParaRPr dirty="0" lang="en-US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824611" cy="4764024"/>
          </a:xfrm>
        </p:spPr>
        <p:txBody>
          <a:bodyPr/>
          <a:lstStyle/>
          <a:p>
            <a:r>
              <a:rPr dirty="0" lang="en-US"/>
              <a:t>Normally cities charge sewer fees based on incoming water.</a:t>
            </a:r>
          </a:p>
          <a:p>
            <a:r>
              <a:rPr dirty="0" lang="en-US"/>
              <a:t>All breweries ship water off site as beer, water in spent grain, etc.</a:t>
            </a:r>
          </a:p>
          <a:p>
            <a:r>
              <a:rPr dirty="0" lang="en-US"/>
              <a:t>SPU has a net metering program.</a:t>
            </a:r>
          </a:p>
          <a:p>
            <a:endParaRPr dirty="0" lang="en-US"/>
          </a:p>
          <a:p>
            <a:pPr indent="0" marL="0">
              <a:buNone/>
            </a:pPr>
            <a:r>
              <a:rPr dirty="0" i="1" lang="en-US"/>
              <a:t>In smaller towns often times the deduct is a handshake agreement that it is a non-issue as long as surcharges are not applied.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F98A-7197-430D-B7C1-F15969B97E8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F6D440-41B7-FEF1-1070-6DD3B416BA2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descr="A close-up of a device&#10;&#10;Description automatically generated" id="11" name="Picture Placeholder 10">
            <a:extLst>
              <a:ext uri="{FF2B5EF4-FFF2-40B4-BE49-F238E27FC236}">
                <a16:creationId xmlns:a16="http://schemas.microsoft.com/office/drawing/2014/main" id="{8591819D-A6C1-55BD-0016-E5CB75543D19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>
          <a:xfrm>
            <a:off x="8568268" y="1091464"/>
            <a:ext cx="3623732" cy="4203025"/>
          </a:xfrm>
        </p:spPr>
      </p:pic>
    </p:spTree>
    <p:extLst>
      <p:ext uri="{BB962C8B-B14F-4D97-AF65-F5344CB8AC3E}">
        <p14:creationId xmlns:p14="http://schemas.microsoft.com/office/powerpoint/2010/main" val="336794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1212"/>
            <a:ext cx="11201400" cy="64008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Net Metering with Seattle Public Utilities</a:t>
            </a:r>
            <a:endParaRPr lang="en-US" sz="4800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429C-8BC1-4DCD-9A86-E1987C9B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6B21A-4C4C-9B5D-7695-F2986C63D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00" y="748945"/>
            <a:ext cx="9172400" cy="565185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52798AF-7223-97AE-7CC0-0EBB7769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26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EFF-FF4B-4482-802C-35E173FB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Photos and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20CE-11B3-4F87-9269-080EA79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Real world stuff, the good and the bad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B7D475-2C0B-533B-328F-DF46498B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96" y="4641321"/>
            <a:ext cx="2151062" cy="1576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047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Low tech solids screening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56231B-FA4D-6A89-9B7C-F224CA145D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0049" y="2081610"/>
            <a:ext cx="4765675" cy="3574256"/>
          </a:xfrm>
          <a:ln w="127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Content Placeholder 12" descr="A close-up of a machine&#10;&#10;Description automatically generated">
            <a:extLst>
              <a:ext uri="{FF2B5EF4-FFF2-40B4-BE49-F238E27FC236}">
                <a16:creationId xmlns:a16="http://schemas.microsoft.com/office/drawing/2014/main" id="{BB54C113-96F7-2E42-F975-2714BB1DF1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0534" y="2081611"/>
            <a:ext cx="4765675" cy="3574256"/>
          </a:xfr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7A39F1-78A0-5BD8-2290-7D3746BC0968}"/>
              </a:ext>
            </a:extLst>
          </p:cNvPr>
          <p:cNvSpPr txBox="1">
            <a:spLocks/>
          </p:cNvSpPr>
          <p:nvPr/>
        </p:nvSpPr>
        <p:spPr>
          <a:xfrm>
            <a:off x="495300" y="1485899"/>
            <a:ext cx="332423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perforated stainless basket below the brewhouse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ED3BDEA-5ECD-2EA7-0E3B-0F4735D3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42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Low tech solids screening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4A5B07-DD88-5A45-BCE8-DA9E27116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1613" y="2081610"/>
            <a:ext cx="4765675" cy="3574256"/>
          </a:xfrm>
          <a:ln w="127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D6B84-1D66-32FA-E3AA-93A874776B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Perforated steel sheet on top of the trench drain grate.</a:t>
            </a:r>
          </a:p>
          <a:p>
            <a:r>
              <a:rPr lang="en-US" dirty="0"/>
              <a:t>Capture the solids before they go down the drain, liquids can pass.</a:t>
            </a:r>
          </a:p>
          <a:p>
            <a:endParaRPr lang="en-US" dirty="0"/>
          </a:p>
          <a:p>
            <a:r>
              <a:rPr lang="en-US" dirty="0"/>
              <a:t>This works in Seattle, with no BOD restrictions.</a:t>
            </a:r>
          </a:p>
          <a:p>
            <a:r>
              <a:rPr lang="en-US" dirty="0"/>
              <a:t>In most towns this will not work, most BOD is soluble.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A5002B-4B34-5B1B-501C-F1DD7D9F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373877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3DF0A6A-D305-4A11-A0FD-8EA9DECF166D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/>
        </p:blipFill>
        <p:spPr>
          <a:xfrm>
            <a:off x="0" y="1"/>
            <a:ext cx="6532646" cy="5470357"/>
          </a:xfrm>
          <a:solidFill>
            <a:schemeClr val="bg1">
              <a:lumMod val="95000"/>
            </a:schemeClr>
          </a:solidFill>
          <a:ln w="19050">
            <a:solidFill>
              <a:srgbClr val="D4A626">
                <a:alpha val="54000"/>
              </a:srgb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2B020-06DB-48F1-8BD1-CC8E4FA8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rmAutofit fontScale="90000"/>
          </a:bodyPr>
          <a:lstStyle/>
          <a:p>
            <a:r>
              <a:rPr dirty="0" lang="en-US"/>
              <a:t>One 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B5E16-835C-4574-AA98-310F81EE4EE6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D0CEED-2922-49BE-A721-CE97CE091A41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7176977" y="4392853"/>
            <a:ext cx="4710223" cy="640080"/>
          </a:xfrm>
        </p:spPr>
        <p:txBody>
          <a:bodyPr/>
          <a:lstStyle/>
          <a:p>
            <a:r>
              <a:rPr dirty="0" lang="en-US"/>
              <a:t>That You’ll Apply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3BBB71-D214-4E6A-CBA2-0620D3E14CE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017718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50" y="1243660"/>
            <a:ext cx="8229600" cy="4764024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dirty="0" lang="en-US"/>
              <a:t>The website of your main man, John Mercer!</a:t>
            </a:r>
          </a:p>
          <a:p>
            <a:pPr lvl="1">
              <a:buFont charset="2" panose="05000000000000000000" pitchFamily="2" typeface="Wingdings"/>
              <a:buChar char="§"/>
            </a:pPr>
            <a:r>
              <a:rPr dirty="0" lang="en-US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www.brewerywastewater.com</a:t>
            </a:r>
            <a:endParaRPr dirty="0" lang="en-US">
              <a:solidFill>
                <a:srgbClr val="002060"/>
              </a:solidFill>
            </a:endParaRPr>
          </a:p>
          <a:p>
            <a:pPr lvl="1">
              <a:buFont charset="2" panose="05000000000000000000" pitchFamily="2" typeface="Wingdings"/>
              <a:buChar char="§"/>
            </a:pPr>
            <a:r>
              <a:rPr dirty="0" lang="en-US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john@brewerywastewater.com</a:t>
            </a:r>
            <a:endParaRPr dirty="0" lang="en-US">
              <a:solidFill>
                <a:srgbClr val="00206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Font charset="2" panose="05000000000000000000" pitchFamily="2" typeface="Wingdings"/>
              <a:buChar char="§"/>
            </a:pPr>
            <a:endParaRPr dirty="0" lang="en-US">
              <a:solidFill>
                <a:srgbClr val="CD97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0" marL="0">
              <a:buNone/>
            </a:pPr>
            <a:r>
              <a:rPr dirty="0" lang="en-US"/>
              <a:t>The bureaucrats who enforce this stuff:</a:t>
            </a:r>
            <a:endParaRPr dirty="0" lang="en-US">
              <a:solidFill>
                <a:srgbClr val="CD97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Font charset="2" panose="05000000000000000000" pitchFamily="2" typeface="Wingdings"/>
              <a:buChar char="§"/>
            </a:pPr>
            <a:r>
              <a:rPr dirty="0" lang="en-US">
                <a:solidFill>
                  <a:srgbClr val="CD97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King County Industrial Waste Program</a:t>
            </a:r>
            <a:endParaRPr dirty="0" lang="en-US">
              <a:hlinkClick r:id="rId6"/>
            </a:endParaRPr>
          </a:p>
          <a:p>
            <a:pPr lvl="1">
              <a:buFont charset="2" panose="05000000000000000000" pitchFamily="2" typeface="Wingdings"/>
              <a:buChar char="§"/>
            </a:pPr>
            <a:r>
              <a:rPr dirty="0" lang="en-US">
                <a:hlinkClick r:id="rId6"/>
              </a:rPr>
              <a:t>King County Brewery Wastewater BMPs</a:t>
            </a:r>
            <a:endParaRPr dirty="0" lang="en-US"/>
          </a:p>
          <a:p>
            <a:pPr lvl="1">
              <a:buFont charset="2" panose="05000000000000000000" pitchFamily="2" typeface="Wingdings"/>
              <a:buChar char="§"/>
            </a:pPr>
            <a:r>
              <a:rPr dirty="0" lang="en-US">
                <a:hlinkClick r:id="rId7"/>
              </a:rPr>
              <a:t>Seattle Public Utilities Submeter Program</a:t>
            </a:r>
            <a:endParaRPr dirty="0" lang="en-US"/>
          </a:p>
          <a:p>
            <a:pPr lvl="1">
              <a:buFont charset="2" panose="05000000000000000000" pitchFamily="2" typeface="Wingdings"/>
              <a:buChar char="§"/>
            </a:pPr>
            <a:endParaRPr dirty="0" lang="en-US"/>
          </a:p>
          <a:p>
            <a:pPr indent="0" marL="0">
              <a:buNone/>
            </a:pPr>
            <a:r>
              <a:rPr dirty="0" lang="en-US"/>
              <a:t>Other resources</a:t>
            </a:r>
          </a:p>
          <a:p>
            <a:pPr lvl="1">
              <a:buFont charset="2" panose="05000000000000000000" pitchFamily="2" typeface="Wingdings"/>
              <a:buChar char="§"/>
            </a:pPr>
            <a:r>
              <a:rPr dirty="0" lang="en-US">
                <a:hlinkClick r:id="rId8"/>
              </a:rPr>
              <a:t>BA: Water and Wastewater: Treatment/Volume Reduction Manual (2014)</a:t>
            </a:r>
            <a:endParaRPr dirty="0" lang="en-US"/>
          </a:p>
          <a:p>
            <a:pPr lvl="1">
              <a:buFont charset="2" panose="05000000000000000000" pitchFamily="2" typeface="Wingdings"/>
              <a:buChar char="§"/>
            </a:pPr>
            <a:r>
              <a:rPr dirty="0" lang="en-US">
                <a:hlinkClick r:id="rId9"/>
              </a:rPr>
              <a:t>BA: Wastewater Management Guidance Manual (2016)</a:t>
            </a:r>
            <a:endParaRPr dirty="0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27</a:t>
            </a:fld>
            <a:endParaRPr dirty="0"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8D6247-08EC-00B1-30B0-935BCC98CC6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descr="A person standing in front of a large copper tank&#10;&#10;Description automatically generated" id="10" name="Picture Placeholder 9">
            <a:extLst>
              <a:ext uri="{FF2B5EF4-FFF2-40B4-BE49-F238E27FC236}">
                <a16:creationId xmlns:a16="http://schemas.microsoft.com/office/drawing/2014/main" id="{33C61093-4622-7495-7293-5F8CD374D35B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" l="38" r="61" t="21"/>
          <a:stretch/>
        </p:blipFill>
        <p:spPr>
          <a:xfrm>
            <a:off x="8619362" y="1256536"/>
            <a:ext cx="3572639" cy="3962400"/>
          </a:xfrm>
        </p:spPr>
      </p:pic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D182D-C513-4C6A-AC19-B642E7FB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28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1FA3A-9039-4A6D-904A-72DD6E5C8D96}"/>
              </a:ext>
            </a:extLst>
          </p:cNvPr>
          <p:cNvGrpSpPr/>
          <p:nvPr/>
        </p:nvGrpSpPr>
        <p:grpSpPr>
          <a:xfrm>
            <a:off x="1222301" y="1838591"/>
            <a:ext cx="4410854" cy="3862805"/>
            <a:chOff x="3481975" y="1472873"/>
            <a:chExt cx="4410854" cy="38628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4F169C-5D28-409C-9DC9-A1A4CB8B8299}"/>
                </a:ext>
              </a:extLst>
            </p:cNvPr>
            <p:cNvSpPr/>
            <p:nvPr/>
          </p:nvSpPr>
          <p:spPr>
            <a:xfrm>
              <a:off x="5246906" y="2689755"/>
              <a:ext cx="2645923" cy="26459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A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0D9557-9426-4171-8675-285C557410FA}"/>
                </a:ext>
              </a:extLst>
            </p:cNvPr>
            <p:cNvSpPr/>
            <p:nvPr/>
          </p:nvSpPr>
          <p:spPr>
            <a:xfrm>
              <a:off x="3481975" y="1472873"/>
              <a:ext cx="2645923" cy="264592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bIns="274320"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Q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03415D3-2D64-49E6-B51A-EEEC7FF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9557" y="2061516"/>
              <a:ext cx="1109332" cy="123521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E95827-ABD7-0FFE-4AE2-138BF97861FF}"/>
              </a:ext>
            </a:extLst>
          </p:cNvPr>
          <p:cNvSpPr txBox="1"/>
          <p:nvPr/>
        </p:nvSpPr>
        <p:spPr>
          <a:xfrm>
            <a:off x="435443" y="272544"/>
            <a:ext cx="44365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John Mercer</a:t>
            </a:r>
          </a:p>
          <a:p>
            <a:r>
              <a:rPr lang="en-US" b="1" dirty="0"/>
              <a:t>Brewery Wastewater Design</a:t>
            </a:r>
          </a:p>
          <a:p>
            <a:r>
              <a:rPr lang="en-US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www.brewerywastewater.com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john@brewerywastewater.com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A790060-F382-1096-495E-672D303E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1E5C0-DA0F-4E07-91D2-087F786F5F5F}"/>
              </a:ext>
            </a:extLst>
          </p:cNvPr>
          <p:cNvSpPr txBox="1"/>
          <p:nvPr/>
        </p:nvSpPr>
        <p:spPr>
          <a:xfrm>
            <a:off x="6130246" y="2731423"/>
            <a:ext cx="1541791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  <p:pic>
        <p:nvPicPr>
          <p:cNvPr id="13" name="Picture 12" descr="A pair of hands holding beer glasses&#10;&#10;Description automatically generated">
            <a:extLst>
              <a:ext uri="{FF2B5EF4-FFF2-40B4-BE49-F238E27FC236}">
                <a16:creationId xmlns:a16="http://schemas.microsoft.com/office/drawing/2014/main" id="{14F6A4AA-C39E-44FA-E140-F9EF8746D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86" y="1489663"/>
            <a:ext cx="4627891" cy="462789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B9E75D6-A85F-B0CA-C3A0-E31F3D60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46" y="238677"/>
            <a:ext cx="2151062" cy="1576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07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King County Brewery Wastewater BMP’s.  Really?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153725"/>
            <a:ext cx="3681589" cy="476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starts with a letter in the mail, we call it Hate mail.  It comes after the brewery output exceeds 3000 bbls/yr.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very basic PFD of how KCIW expects things to flow at your brewery.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Content Placeholder 9" descr="A diagram of a water treatment system&#10;&#10;Description automatically generated">
            <a:extLst>
              <a:ext uri="{FF2B5EF4-FFF2-40B4-BE49-F238E27FC236}">
                <a16:creationId xmlns:a16="http://schemas.microsoft.com/office/drawing/2014/main" id="{777991BB-0C1F-7172-C0A3-C812958E93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44" y="1625773"/>
            <a:ext cx="7655278" cy="3606453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1457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King County Industrial Wastewater = KCIW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CB6972-32B7-764F-3944-872D8F148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967" y="1485899"/>
            <a:ext cx="5693834" cy="476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Actual discharge requirements:</a:t>
            </a:r>
          </a:p>
          <a:p>
            <a:pPr marL="0" indent="0">
              <a:buNone/>
            </a:pPr>
            <a:r>
              <a:rPr lang="en-US" sz="1600" dirty="0"/>
              <a:t>The list is quite lengthy, brewery specific summary =</a:t>
            </a:r>
          </a:p>
          <a:p>
            <a:r>
              <a:rPr lang="en-US" dirty="0"/>
              <a:t>pH 5.5-12.0</a:t>
            </a:r>
          </a:p>
          <a:p>
            <a:r>
              <a:rPr lang="en-US" dirty="0"/>
              <a:t>Temperature &lt;150F</a:t>
            </a:r>
          </a:p>
          <a:p>
            <a:r>
              <a:rPr lang="en-US" dirty="0"/>
              <a:t>Settleable solids &lt;7 ml/L</a:t>
            </a:r>
          </a:p>
          <a:p>
            <a:r>
              <a:rPr lang="en-US" dirty="0"/>
              <a:t>Wastewater flow measurement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breweries must comply.  If above 3000 bbls/yr, it must be documented and they are enforced.  pH must be continuously documented with an inline sensor.</a:t>
            </a:r>
          </a:p>
          <a:p>
            <a:endParaRPr lang="en-US" dirty="0"/>
          </a:p>
        </p:txBody>
      </p:sp>
      <p:pic>
        <p:nvPicPr>
          <p:cNvPr id="17" name="Content Placeholder 16" descr="A document with text on it&#10;&#10;Description automatically generated">
            <a:extLst>
              <a:ext uri="{FF2B5EF4-FFF2-40B4-BE49-F238E27FC236}">
                <a16:creationId xmlns:a16="http://schemas.microsoft.com/office/drawing/2014/main" id="{D56F2988-F30C-E889-F5C0-BB0FB8445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14" y="1485900"/>
            <a:ext cx="4959872" cy="4764088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6772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How to make things easier?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Always tie in domestic and process wastewater pipes outside the building.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this even if wastewater is of no concern during design and construction!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Content Placeholder 8" descr="Diagram of a brewery&#10;&#10;Description automatically generated">
            <a:extLst>
              <a:ext uri="{FF2B5EF4-FFF2-40B4-BE49-F238E27FC236}">
                <a16:creationId xmlns:a16="http://schemas.microsoft.com/office/drawing/2014/main" id="{17C65B0C-FE3D-4095-3BED-2274150F7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26" y="1052124"/>
            <a:ext cx="4520134" cy="5303520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9075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21249E2-933A-F001-ED4B-CD4AE3DB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How to make things easier?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EDB6677-1915-B435-4435-2464F2C8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needed, pretreatment can be added with no saw cutting or excavation inside the building.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 for it, we’re all in this for the long haul.  Politics, city councils, and local ordinances change.</a:t>
            </a:r>
          </a:p>
        </p:txBody>
      </p:sp>
      <p:pic>
        <p:nvPicPr>
          <p:cNvPr id="20" name="Content Placeholder 19" descr="Diagram of a diagram of a brewery&#10;&#10;Description automatically generated">
            <a:extLst>
              <a:ext uri="{FF2B5EF4-FFF2-40B4-BE49-F238E27FC236}">
                <a16:creationId xmlns:a16="http://schemas.microsoft.com/office/drawing/2014/main" id="{3B0CD630-1E8F-88AE-DB8C-FA0381637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052123"/>
            <a:ext cx="4966324" cy="5328945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63006743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>
            <a:normAutofit/>
          </a:bodyPr>
          <a:lstStyle/>
          <a:p>
            <a:r>
              <a:rPr dirty="0" lang="en-US">
                <a:effectLst/>
                <a:latin typeface="+mn-lt"/>
                <a:ea charset="0" panose="020B0604020202020204" pitchFamily="34" typeface="Arial"/>
                <a:cs charset="0" panose="020B0604020202020204" pitchFamily="34" typeface="Arial"/>
              </a:rPr>
              <a:t>Brewery #1, New Construction</a:t>
            </a:r>
            <a:endParaRPr dirty="0" lang="en-US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824611" cy="4764024"/>
          </a:xfrm>
        </p:spPr>
        <p:txBody>
          <a:bodyPr>
            <a:normAutofit/>
          </a:bodyPr>
          <a:lstStyle/>
          <a:p>
            <a:r>
              <a:rPr dirty="0" lang="en-US"/>
              <a:t>An expanding brewery must install a pretreatment system.</a:t>
            </a:r>
          </a:p>
          <a:p>
            <a:pPr lvl="1"/>
            <a:r>
              <a:rPr dirty="0" lang="en-US"/>
              <a:t>pH compliance</a:t>
            </a:r>
          </a:p>
          <a:p>
            <a:pPr lvl="1"/>
            <a:r>
              <a:rPr dirty="0" lang="en-US"/>
              <a:t>Temperature compliance</a:t>
            </a:r>
          </a:p>
          <a:p>
            <a:pPr lvl="1"/>
            <a:r>
              <a:rPr dirty="0" lang="en-US"/>
              <a:t>Solids compliance</a:t>
            </a:r>
          </a:p>
          <a:p>
            <a:pPr lvl="1"/>
            <a:r>
              <a:rPr dirty="0" lang="en-US"/>
              <a:t>Measure flow</a:t>
            </a:r>
          </a:p>
          <a:p>
            <a:r>
              <a:rPr dirty="0" lang="en-US"/>
              <a:t>Local issues</a:t>
            </a:r>
          </a:p>
          <a:p>
            <a:pPr lvl="1"/>
            <a:r>
              <a:rPr dirty="0" lang="en-US"/>
              <a:t>Contaminated soil</a:t>
            </a:r>
          </a:p>
          <a:p>
            <a:pPr lvl="1"/>
            <a:r>
              <a:rPr dirty="0" lang="en-US"/>
              <a:t>Water table</a:t>
            </a:r>
          </a:p>
          <a:p>
            <a:r>
              <a:rPr dirty="0" lang="en-US"/>
              <a:t>Add submetering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F98A-7197-430D-B7C1-F15969B97E8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F6D440-41B7-FEF1-1070-6DD3B416BA2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descr="A close-up of several metal cylinders&#10;&#10;Description automatically generated" id="15" name="Picture Placeholder 14">
            <a:extLst>
              <a:ext uri="{FF2B5EF4-FFF2-40B4-BE49-F238E27FC236}">
                <a16:creationId xmlns:a16="http://schemas.microsoft.com/office/drawing/2014/main" id="{B915BA8D-8379-91A7-55D9-96E7C5F26321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t="42"/>
          <a:stretch/>
        </p:blipFill>
        <p:spPr>
          <a:xfrm>
            <a:off x="8540038" y="1165014"/>
            <a:ext cx="3651962" cy="4152053"/>
          </a:xfrm>
        </p:spPr>
      </p:pic>
    </p:spTree>
    <p:extLst>
      <p:ext uri="{BB962C8B-B14F-4D97-AF65-F5344CB8AC3E}">
        <p14:creationId xmlns:p14="http://schemas.microsoft.com/office/powerpoint/2010/main" val="315602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Brewery #1, The 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8" name="Content Placeholder 27" descr="Diagram of a diagram of a brewery&#10;&#10;Description automatically generated">
            <a:extLst>
              <a:ext uri="{FF2B5EF4-FFF2-40B4-BE49-F238E27FC236}">
                <a16:creationId xmlns:a16="http://schemas.microsoft.com/office/drawing/2014/main" id="{7A63A9F4-68E7-9CA4-43D8-13F603F0B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3" y="1351093"/>
            <a:ext cx="5692358" cy="4654901"/>
          </a:xfrm>
          <a:ln>
            <a:solidFill>
              <a:schemeClr val="accent2"/>
            </a:solidFill>
          </a:ln>
        </p:spPr>
      </p:pic>
      <p:pic>
        <p:nvPicPr>
          <p:cNvPr id="40" name="Content Placeholder 39" descr="Diagram of a chemical process&#10;&#10;Description automatically generated">
            <a:extLst>
              <a:ext uri="{FF2B5EF4-FFF2-40B4-BE49-F238E27FC236}">
                <a16:creationId xmlns:a16="http://schemas.microsoft.com/office/drawing/2014/main" id="{361BA5BE-BA24-4AB2-9023-89C6E5A75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66" y="1353548"/>
            <a:ext cx="5506368" cy="4764088"/>
          </a:xfrm>
          <a:ln>
            <a:solidFill>
              <a:schemeClr val="accent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5B18A9-80A2-CE6C-187E-74A0F753DEAA}"/>
              </a:ext>
            </a:extLst>
          </p:cNvPr>
          <p:cNvSpPr txBox="1"/>
          <p:nvPr/>
        </p:nvSpPr>
        <p:spPr>
          <a:xfrm>
            <a:off x="3893256" y="1257302"/>
            <a:ext cx="196567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Phase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3764D-2573-8F45-B833-3A2C00030FC4}"/>
              </a:ext>
            </a:extLst>
          </p:cNvPr>
          <p:cNvSpPr txBox="1"/>
          <p:nvPr/>
        </p:nvSpPr>
        <p:spPr>
          <a:xfrm>
            <a:off x="9534066" y="1256739"/>
            <a:ext cx="196567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Phase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43A497-8467-EA69-EA29-E02EEFD23F7A}"/>
              </a:ext>
            </a:extLst>
          </p:cNvPr>
          <p:cNvCxnSpPr/>
          <p:nvPr/>
        </p:nvCxnSpPr>
        <p:spPr>
          <a:xfrm>
            <a:off x="1862667" y="4323643"/>
            <a:ext cx="281093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A36F7F8-B774-980C-65D9-D570F84ED8C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97381" y="4374445"/>
            <a:ext cx="316089" cy="21448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53A4A4B-D60B-1942-C5E0-5171C8029218}"/>
              </a:ext>
            </a:extLst>
          </p:cNvPr>
          <p:cNvSpPr txBox="1"/>
          <p:nvPr/>
        </p:nvSpPr>
        <p:spPr>
          <a:xfrm>
            <a:off x="563034" y="4549422"/>
            <a:ext cx="115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1100 gals</a:t>
            </a:r>
          </a:p>
        </p:txBody>
      </p:sp>
    </p:spTree>
    <p:extLst>
      <p:ext uri="{BB962C8B-B14F-4D97-AF65-F5344CB8AC3E}">
        <p14:creationId xmlns:p14="http://schemas.microsoft.com/office/powerpoint/2010/main" val="36553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Brewery #1, The 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Content Placeholder 12" descr="A close-up of a machine&#10;&#10;Description automatically generated">
            <a:extLst>
              <a:ext uri="{FF2B5EF4-FFF2-40B4-BE49-F238E27FC236}">
                <a16:creationId xmlns:a16="http://schemas.microsoft.com/office/drawing/2014/main" id="{51BE7280-C255-82F1-7D14-1A08582F6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06" y="1097280"/>
            <a:ext cx="7100637" cy="5325478"/>
          </a:xfrm>
          <a:ln>
            <a:solidFill>
              <a:schemeClr val="accent2">
                <a:lumMod val="95000"/>
                <a:lumOff val="5000"/>
              </a:schemeClr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6D1CA7-FD6D-4779-A245-6B24534289F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981244" y="4171577"/>
            <a:ext cx="1766950" cy="17216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D110FF-622F-A2D5-7B87-140D18992F39}"/>
              </a:ext>
            </a:extLst>
          </p:cNvPr>
          <p:cNvSpPr txBox="1"/>
          <p:nvPr/>
        </p:nvSpPr>
        <p:spPr>
          <a:xfrm>
            <a:off x="9748194" y="3848411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sample</a:t>
            </a:r>
          </a:p>
          <a:p>
            <a:r>
              <a:rPr lang="en-US" dirty="0"/>
              <a:t>port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62998B-93EC-8065-F77B-EDF868C3C97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931378" y="3260056"/>
            <a:ext cx="2816816" cy="10482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997E45-9632-CC4F-B67F-42BFC7691EDD}"/>
              </a:ext>
            </a:extLst>
          </p:cNvPr>
          <p:cNvSpPr txBox="1"/>
          <p:nvPr/>
        </p:nvSpPr>
        <p:spPr>
          <a:xfrm>
            <a:off x="9748194" y="2936890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</a:t>
            </a:r>
          </a:p>
          <a:p>
            <a:r>
              <a:rPr lang="en-US" dirty="0"/>
              <a:t>flow meter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A4F886-376B-0174-51D3-9C23132DAAC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989689" y="2380612"/>
            <a:ext cx="4758505" cy="192966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45B195-4EF6-285E-C403-07BC48323537}"/>
              </a:ext>
            </a:extLst>
          </p:cNvPr>
          <p:cNvSpPr txBox="1"/>
          <p:nvPr/>
        </p:nvSpPr>
        <p:spPr>
          <a:xfrm>
            <a:off x="9748194" y="2057446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</a:t>
            </a:r>
          </a:p>
          <a:p>
            <a:r>
              <a:rPr lang="en-US" dirty="0"/>
              <a:t>pH electrode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EF14C6-0040-555C-7D70-A3BCDDC5AC8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170457" y="4048054"/>
            <a:ext cx="4166186" cy="107322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EF3C6C-00C7-0689-2453-874EB230C224}"/>
              </a:ext>
            </a:extLst>
          </p:cNvPr>
          <p:cNvSpPr txBox="1"/>
          <p:nvPr/>
        </p:nvSpPr>
        <p:spPr>
          <a:xfrm>
            <a:off x="-151179" y="3724888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</a:t>
            </a:r>
          </a:p>
          <a:p>
            <a:pPr algn="r"/>
            <a:r>
              <a:rPr lang="en-US" dirty="0"/>
              <a:t>pH electrode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93AD05-8E2A-EE4D-DA33-34E48C4579D7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186509" y="3363042"/>
            <a:ext cx="4579067" cy="174108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8BF2F6-407C-BA51-9D4B-D4FA5D59668D}"/>
              </a:ext>
            </a:extLst>
          </p:cNvPr>
          <p:cNvSpPr txBox="1"/>
          <p:nvPr/>
        </p:nvSpPr>
        <p:spPr>
          <a:xfrm>
            <a:off x="-135127" y="3039876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</a:t>
            </a:r>
          </a:p>
          <a:p>
            <a:pPr algn="r"/>
            <a:r>
              <a:rPr lang="en-US" dirty="0"/>
              <a:t>sample port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D5A6C7-773C-0446-FB5C-B595DB0A9CD1}"/>
              </a:ext>
            </a:extLst>
          </p:cNvPr>
          <p:cNvCxnSpPr>
            <a:cxnSpLocks/>
          </p:cNvCxnSpPr>
          <p:nvPr/>
        </p:nvCxnSpPr>
        <p:spPr>
          <a:xfrm flipH="1">
            <a:off x="4842933" y="6236004"/>
            <a:ext cx="4905261" cy="2377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D124F1-41E6-519D-E7A0-84753F92DAE9}"/>
              </a:ext>
            </a:extLst>
          </p:cNvPr>
          <p:cNvSpPr txBox="1"/>
          <p:nvPr/>
        </p:nvSpPr>
        <p:spPr>
          <a:xfrm>
            <a:off x="9748194" y="6067036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pump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EB5F41-C966-4799-D5AD-1635A0F00FC7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163042" y="4731110"/>
            <a:ext cx="4045847" cy="135939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4202D0-CECC-E4EB-0479-82AF5040A360}"/>
              </a:ext>
            </a:extLst>
          </p:cNvPr>
          <p:cNvSpPr txBox="1"/>
          <p:nvPr/>
        </p:nvSpPr>
        <p:spPr>
          <a:xfrm>
            <a:off x="-158594" y="4407944"/>
            <a:ext cx="232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Return to</a:t>
            </a:r>
          </a:p>
          <a:p>
            <a:pPr algn="r"/>
            <a:r>
              <a:rPr lang="en-US" dirty="0"/>
              <a:t>tank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316D55-CDA7-489F-17A0-FD3FA2F1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6007684"/>
            <a:ext cx="1011237" cy="741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2AA778-9255-C3F6-EC60-D7A27E077CCD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176154" y="5359591"/>
            <a:ext cx="3066341" cy="90019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0868BED-8C8C-1002-4412-42BA946CD565}"/>
              </a:ext>
            </a:extLst>
          </p:cNvPr>
          <p:cNvSpPr txBox="1"/>
          <p:nvPr/>
        </p:nvSpPr>
        <p:spPr>
          <a:xfrm>
            <a:off x="-145482" y="5174925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From pump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4E579-B5F4-1CEC-CF03-E64F99F0E5B8}"/>
              </a:ext>
            </a:extLst>
          </p:cNvPr>
          <p:cNvSpPr txBox="1"/>
          <p:nvPr/>
        </p:nvSpPr>
        <p:spPr>
          <a:xfrm>
            <a:off x="343331" y="2551388"/>
            <a:ext cx="20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Mixing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BAE43-BE8A-CB1B-9DBD-E88EB11466BC}"/>
              </a:ext>
            </a:extLst>
          </p:cNvPr>
          <p:cNvSpPr txBox="1"/>
          <p:nvPr/>
        </p:nvSpPr>
        <p:spPr>
          <a:xfrm>
            <a:off x="9748194" y="1400963"/>
            <a:ext cx="204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Discharge system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8BB919-73DA-550E-6ECB-B499FEEBBA31}"/>
              </a:ext>
            </a:extLst>
          </p:cNvPr>
          <p:cNvCxnSpPr>
            <a:cxnSpLocks/>
          </p:cNvCxnSpPr>
          <p:nvPr/>
        </p:nvCxnSpPr>
        <p:spPr>
          <a:xfrm flipH="1">
            <a:off x="6536267" y="5612578"/>
            <a:ext cx="3214342" cy="47792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956BF8-5954-CE97-E69D-DB2D0211A276}"/>
              </a:ext>
            </a:extLst>
          </p:cNvPr>
          <p:cNvSpPr txBox="1"/>
          <p:nvPr/>
        </p:nvSpPr>
        <p:spPr>
          <a:xfrm>
            <a:off x="9750609" y="5443610"/>
            <a:ext cx="23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sewer</a:t>
            </a:r>
          </a:p>
        </p:txBody>
      </p:sp>
    </p:spTree>
    <p:extLst>
      <p:ext uri="{BB962C8B-B14F-4D97-AF65-F5344CB8AC3E}">
        <p14:creationId xmlns:p14="http://schemas.microsoft.com/office/powerpoint/2010/main" val="177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7" grpId="0"/>
      <p:bldP spid="25" grpId="0"/>
      <p:bldP spid="27" grpId="0"/>
      <p:bldP spid="38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Master Brewers">
      <a:dk1>
        <a:sysClr val="windowText" lastClr="000000"/>
      </a:dk1>
      <a:lt1>
        <a:sysClr val="window" lastClr="FFFFFF"/>
      </a:lt1>
      <a:dk2>
        <a:srgbClr val="545759"/>
      </a:dk2>
      <a:lt2>
        <a:srgbClr val="D8D8D8"/>
      </a:lt2>
      <a:accent1>
        <a:srgbClr val="CD9700"/>
      </a:accent1>
      <a:accent2>
        <a:srgbClr val="000000"/>
      </a:accent2>
      <a:accent3>
        <a:srgbClr val="A42035"/>
      </a:accent3>
      <a:accent4>
        <a:srgbClr val="545759"/>
      </a:accent4>
      <a:accent5>
        <a:srgbClr val="A5A5A5"/>
      </a:accent5>
      <a:accent6>
        <a:srgbClr val="D8D8D8"/>
      </a:accent6>
      <a:hlink>
        <a:srgbClr val="CD9700"/>
      </a:hlink>
      <a:folHlink>
        <a:srgbClr val="A42035"/>
      </a:folHlink>
    </a:clrScheme>
    <a:fontScheme name="Custom 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8E48DF207BC498FDEC5380BE41383" ma:contentTypeVersion="2" ma:contentTypeDescription="Create a new document." ma:contentTypeScope="" ma:versionID="9a851b1bfb6feb8cb72be1ea783b5e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70549-55A5-4555-BDE3-A25A790314EB}"/>
</file>

<file path=customXml/itemProps2.xml><?xml version="1.0" encoding="utf-8"?>
<ds:datastoreItem xmlns:ds="http://schemas.openxmlformats.org/officeDocument/2006/customXml" ds:itemID="{4F5B8B15-9A19-499C-A806-F61F23E80D7D}"/>
</file>

<file path=customXml/itemProps3.xml><?xml version="1.0" encoding="utf-8"?>
<ds:datastoreItem xmlns:ds="http://schemas.openxmlformats.org/officeDocument/2006/customXml" ds:itemID="{AC15ACA3-F48E-41BA-8EDA-21DE4726533C}"/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2175</Words>
  <Application>Microsoft Office PowerPoint</Application>
  <PresentationFormat>Widescreen</PresentationFormat>
  <Paragraphs>334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Courier New</vt:lpstr>
      <vt:lpstr>Verdana</vt:lpstr>
      <vt:lpstr>Wingdings</vt:lpstr>
      <vt:lpstr>Office Theme</vt:lpstr>
      <vt:lpstr>Practical Brewery Wastewater Solutions</vt:lpstr>
      <vt:lpstr>The nature of brewery wastewater,  and why it can be a big deal</vt:lpstr>
      <vt:lpstr>King County Brewery Wastewater BMP’s.  Really?</vt:lpstr>
      <vt:lpstr>King County Industrial Wastewater = KCIW</vt:lpstr>
      <vt:lpstr>How to make things easier?</vt:lpstr>
      <vt:lpstr>How to make things easier?</vt:lpstr>
      <vt:lpstr>Brewery #1, New Construction</vt:lpstr>
      <vt:lpstr>Brewery #1, The Solution</vt:lpstr>
      <vt:lpstr>Brewery #1, The Solution</vt:lpstr>
      <vt:lpstr>Brewery #2, Retrofit</vt:lpstr>
      <vt:lpstr>Brewery #2, The Solution</vt:lpstr>
      <vt:lpstr>Brewery #2, The Solution</vt:lpstr>
      <vt:lpstr>Brewery #2, The Solution</vt:lpstr>
      <vt:lpstr>Brewery #2, The Solution</vt:lpstr>
      <vt:lpstr>Brewery #2, The Solution</vt:lpstr>
      <vt:lpstr>Brewery #3, Retrofit</vt:lpstr>
      <vt:lpstr>Brewery #3, Prior Conditions</vt:lpstr>
      <vt:lpstr>Brewery #3, The Solution</vt:lpstr>
      <vt:lpstr>Brewery #3, The Solution</vt:lpstr>
      <vt:lpstr>Brewery #3, The Solution</vt:lpstr>
      <vt:lpstr>Net Metering with Seattle Public Utilities (SPU)</vt:lpstr>
      <vt:lpstr>Net Metering with Seattle Public Utilities</vt:lpstr>
      <vt:lpstr>More Photos and Examples</vt:lpstr>
      <vt:lpstr>Low tech solids screening</vt:lpstr>
      <vt:lpstr>Low tech solids screening</vt:lpstr>
      <vt:lpstr>One Thing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John Mercer</cp:lastModifiedBy>
  <cp:revision>141</cp:revision>
  <cp:lastPrinted>2023-08-30T17:50:22Z</cp:lastPrinted>
  <dcterms:created xsi:type="dcterms:W3CDTF">2021-04-21T17:24:54Z</dcterms:created>
  <dcterms:modified xsi:type="dcterms:W3CDTF">2023-09-15T17:52:22Z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0x0101006798E48DF207BC498FDEC5380BE41383</vt:lpwstr>
  </property>
  <property fmtid="{D5CDD505-2E9C-101B-9397-08002B2CF9AE}" pid="3" name="NXPowerLiteLastOptimized">
    <vt:lpwstr>1176024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S10.0.0</vt:lpwstr>
  </property>
</Properties>
</file>