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3"/>
  </p:notesMasterIdLst>
  <p:sldIdLst>
    <p:sldId id="299" r:id="rId5"/>
    <p:sldId id="301" r:id="rId6"/>
    <p:sldId id="302" r:id="rId7"/>
    <p:sldId id="303" r:id="rId8"/>
    <p:sldId id="304" r:id="rId9"/>
    <p:sldId id="305" r:id="rId10"/>
    <p:sldId id="306" r:id="rId11"/>
    <p:sldId id="307" r:id="rId12"/>
    <p:sldId id="322" r:id="rId13"/>
    <p:sldId id="323" r:id="rId14"/>
    <p:sldId id="324" r:id="rId15"/>
    <p:sldId id="309" r:id="rId16"/>
    <p:sldId id="311" r:id="rId17"/>
    <p:sldId id="314" r:id="rId18"/>
    <p:sldId id="347" r:id="rId19"/>
    <p:sldId id="312" r:id="rId20"/>
    <p:sldId id="313" r:id="rId21"/>
    <p:sldId id="315" r:id="rId22"/>
    <p:sldId id="316" r:id="rId23"/>
    <p:sldId id="317" r:id="rId24"/>
    <p:sldId id="318" r:id="rId25"/>
    <p:sldId id="319" r:id="rId26"/>
    <p:sldId id="320" r:id="rId27"/>
    <p:sldId id="334" r:id="rId28"/>
    <p:sldId id="335" r:id="rId29"/>
    <p:sldId id="343" r:id="rId30"/>
    <p:sldId id="344" r:id="rId31"/>
    <p:sldId id="321" r:id="rId32"/>
    <p:sldId id="325" r:id="rId33"/>
    <p:sldId id="348" r:id="rId34"/>
    <p:sldId id="326" r:id="rId35"/>
    <p:sldId id="327" r:id="rId36"/>
    <p:sldId id="328" r:id="rId37"/>
    <p:sldId id="329" r:id="rId38"/>
    <p:sldId id="330" r:id="rId39"/>
    <p:sldId id="331" r:id="rId40"/>
    <p:sldId id="332" r:id="rId41"/>
    <p:sldId id="333" r:id="rId42"/>
    <p:sldId id="336" r:id="rId43"/>
    <p:sldId id="337" r:id="rId44"/>
    <p:sldId id="338" r:id="rId45"/>
    <p:sldId id="339" r:id="rId46"/>
    <p:sldId id="340" r:id="rId47"/>
    <p:sldId id="341" r:id="rId48"/>
    <p:sldId id="342" r:id="rId49"/>
    <p:sldId id="346" r:id="rId50"/>
    <p:sldId id="349" r:id="rId51"/>
    <p:sldId id="275"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esenter Setup Instructions" id="{AA5788D2-30F8-42C7-B07F-59431EDBC0E5}">
          <p14:sldIdLst>
            <p14:sldId id="299"/>
            <p14:sldId id="301"/>
            <p14:sldId id="302"/>
            <p14:sldId id="303"/>
            <p14:sldId id="304"/>
            <p14:sldId id="305"/>
            <p14:sldId id="306"/>
            <p14:sldId id="307"/>
            <p14:sldId id="322"/>
            <p14:sldId id="323"/>
            <p14:sldId id="324"/>
            <p14:sldId id="309"/>
            <p14:sldId id="311"/>
            <p14:sldId id="314"/>
            <p14:sldId id="347"/>
            <p14:sldId id="312"/>
            <p14:sldId id="313"/>
            <p14:sldId id="315"/>
            <p14:sldId id="316"/>
            <p14:sldId id="317"/>
            <p14:sldId id="318"/>
            <p14:sldId id="319"/>
            <p14:sldId id="320"/>
            <p14:sldId id="334"/>
            <p14:sldId id="335"/>
            <p14:sldId id="343"/>
            <p14:sldId id="344"/>
            <p14:sldId id="321"/>
            <p14:sldId id="325"/>
            <p14:sldId id="348"/>
            <p14:sldId id="326"/>
            <p14:sldId id="327"/>
            <p14:sldId id="328"/>
            <p14:sldId id="329"/>
            <p14:sldId id="330"/>
            <p14:sldId id="331"/>
            <p14:sldId id="332"/>
            <p14:sldId id="333"/>
            <p14:sldId id="336"/>
            <p14:sldId id="337"/>
            <p14:sldId id="338"/>
            <p14:sldId id="339"/>
            <p14:sldId id="340"/>
            <p14:sldId id="341"/>
            <p14:sldId id="342"/>
            <p14:sldId id="346"/>
            <p14:sldId id="349"/>
          </p14:sldIdLst>
        </p14:section>
        <p14:section name="Content Slides" id="{E75644C2-F9D4-4D53-AFA6-143D071050E2}">
          <p14:sldIdLst>
            <p14:sldId id="27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A626"/>
    <a:srgbClr val="545759"/>
    <a:srgbClr val="966E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876" autoAdjust="0"/>
    <p:restoredTop sz="81407" autoAdjust="0"/>
  </p:normalViewPr>
  <p:slideViewPr>
    <p:cSldViewPr snapToGrid="0">
      <p:cViewPr varScale="1">
        <p:scale>
          <a:sx n="70" d="100"/>
          <a:sy n="70" d="100"/>
        </p:scale>
        <p:origin x="374" y="48"/>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8-15T15:24:30.34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12366 87,'-426'17,"-178"-4,382-15,-2238 2,2417-2,-57-10,-27-2,-657 11,400 6,-1084-3,1220-15,-11 0,-45 1,-9 0,-1620 16,1040-3,853-1,-61-11,61 7,-58-2,-1385 9,1447-1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8-15T15:26:38.51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1 111,'12'-9,"0"0,1 1,1 0,-1 1,1 0,24-7,-25 9,5-1,0 1,0 1,1 0,-1 1,26 0,100 5,-64 1,285-17,118 5,-104 34,-373-24,0 1,0-1,-1 1,1 0,-1 0,1 1,-1-1,0 1,8 6,-8-5,1 0,0-1,-1 0,1 0,0 0,1-1,9 3,34 0,0-1,96-7,-47 0,262-26,-201 12,433 3,-407 16,34 15,-112-5,5 1,-55-5,76 1,-109-8,1 1,30 7,-34-5,7 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8-15T15:26:58.90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1,'6'4,"0"0,1 0,0-1,-1 0,1 0,1 0,-1-1,0 0,1-1,11 2,21 5,12 11,28 6,-66-21,0 1,-1 0,1 0,-1 1,0 1,-1 1,0-1,0 2,0 0,-1 0,15 17,-9-11,28 24,51 32,-76-60,-1 0,24 9,-27-14,-1 1,0 0,-1 2,1 0,16 13,-24-16,0 0,1-1,0-1,0 1,0-1,0-1,0 1,1-1,0-1,0 1,-1-2,12 2,13-1,0-1,34-3,-10-1,12 3,-3 0,0-2,85-15,-58 2,-44 8,82-22,-94 21,0 1,0 3,1 0,-1 3,64 5,-15-2,-25-1,116 16,-98-8,0-3,135-7,-73-2,2439 3,-2168-15,34 1,-403 12,0-2,71-16,24-3,-2 17,-96 7,0-3,0-1,-1-2,60-14,-63 9,1 2,-1 1,65-2,117 10,-89 1,1573-2,-1502 16,5-1,-156-13,57 10,45 2,166 0,3 1,1189-17,-1465 0,60-10,-59 5,64-1,-53 8,-32 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8-15T15:27:04.18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12306 32,'-47'-11,"6"0,-82 2,-154 8,124 4,-1941-3,2005 5,0 3,-87 21,-99 10,-294-32,324-10,-7737 3,7974 0,0 0,0 0,0 1,0 0,0 1,0-1,0 2,0-1,1 1,-15 7,18-7,1 0,-1 0,1 0,0 0,0 1,0-1,0 1,1 0,-1-1,1 1,0 1,0-1,1 0,-1 0,1 1,0-1,0 1,0-1,1 1,-1 7,1-6,0-1,0 0,1 1,-1-1,1 1,1-1,-1 0,1 1,-1-1,1 0,1 0,-1 0,1 0,0-1,0 1,0-1,1 0,0 0,-1 0,2 0,-1 0,5 3,10 4,-1 0,2-1,-1-1,29 8,-24-8,18 5,48 8,-8-1,-44-13,0-1,64 3,24 4,-66-5,-37-7,-1 2,1 0,-1 2,26 9,-27-7,0-2,0 0,0-1,1-1,36 1,114-7,-77-1,153-15,40-12,-93 14,-26 4,79 0,-211 12</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8-15T15:27:13.50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0 117,'46'-2,"-1"-3,78-17,-78 12,1 2,80-4,-35 11,130 4,-186 2,69 18,-70-14,1-2,41 5,56 2,-63-6,75 1,1365-11,-809 3,-585-6,130-23,-97 9,20 14,-31 3,-56-12,-60 9,0 1,29-1,641 3,-339 5,1427-3,-1571-15,-28 2,31 13,73-2,-161-10,25-3,805 12,-489 6,1963-3,-2401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8-15T15:27:17.14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0 148,'828'-29,"-216"2,-218 2,198-12,8 38,-232 2,1104-3,-1214 14,-19 1,-121-14,302-4,-267-10,94-3,2477 15,-1275 4,-1165 10,-59-1,460-31,-294 15,29-3,-394 4,48-12,-38 4</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8-15T15:27:22.64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0 144,'47'-1,"0"-3,0-1,0-2,80-25,-96 23,-4-1,0 3,33-6,-37 10,51-8,115-3,-157 13,0-2,33-7,-43 5,0 1,0 2,0 0,1 1,-1 1,34 5,91 19,45 10,-39-7,30 7,-137-23,61 5,-26-5,35 7,235 3,578-21,-904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8-15T15:27:24.74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1 203,'59'-9,"-21"1,158-25,-55 7,0 7,169-2,-199 17,215-37,-96 8,-102 24,143 10,-96 2,580-3,-712 3,0 2,0 2,-1 1,42 15,58 12,39 13,-42-9,-55-13,-60-17,0-1,39 6,-35-10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8-15T15:27:35.771"/>
    </inkml:context>
    <inkml:brush xml:id="br0">
      <inkml:brushProperty name="width" value="0.3" units="cm"/>
      <inkml:brushProperty name="height" value="0.6" units="cm"/>
      <inkml:brushProperty name="color" value="#EF0C4D"/>
      <inkml:brushProperty name="tip" value="rectangle"/>
      <inkml:brushProperty name="rasterOp" value="maskPen"/>
      <inkml:brushProperty name="ignorePressure" value="1"/>
    </inkml:brush>
  </inkml:definitions>
  <inkml:trace contextRef="#ctx0" brushRef="#br0">1 121,'62'-3,"-1"-3,66-14,-62 8,108-6,-145 18,-1-2,1-1,-1-1,0-2,37-11,-31 8,1 2,1 1,-1 2,1 2,0 0,0 3,37 4,-49 0,1 1,0 0,-1 2,-1 0,1 2,-1 1,-1 0,31 23,-21-15,1-1,61 26,-77-39,36 15,1-3,1-2,69 9,-98-21,265 20,-163-24,-95 1</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8-15T15:27:37.499"/>
    </inkml:context>
    <inkml:brush xml:id="br0">
      <inkml:brushProperty name="width" value="0.3" units="cm"/>
      <inkml:brushProperty name="height" value="0.6" units="cm"/>
      <inkml:brushProperty name="color" value="#EF0C4D"/>
      <inkml:brushProperty name="tip" value="rectangle"/>
      <inkml:brushProperty name="rasterOp" value="maskPen"/>
      <inkml:brushProperty name="ignorePressure" value="1"/>
    </inkml:brush>
  </inkml:definitions>
  <inkml:trace contextRef="#ctx0" brushRef="#br0">0 116,'1'-2,"0"1,-1-1,1 0,0 1,0-1,0 1,0-1,0 1,0 0,1-1,-1 1,0 0,1 0,-1 0,1 0,-1 0,1 0,-1 0,1 0,2 0,41-17,-38 15,36-9,0 2,0 2,1 1,72 0,-17 0,458-9,-437 16,-91 1,1 2,-1 0,0 2,40 11,107 47,-109-38,-6-1,-33-12,1-1,0-1,0-2,47 8,-38-13,-5-1</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8-15T15:27:40.081"/>
    </inkml:context>
    <inkml:brush xml:id="br0">
      <inkml:brushProperty name="width" value="0.3" units="cm"/>
      <inkml:brushProperty name="height" value="0.6" units="cm"/>
      <inkml:brushProperty name="color" value="#EF0C4D"/>
      <inkml:brushProperty name="tip" value="rectangle"/>
      <inkml:brushProperty name="rasterOp" value="maskPen"/>
      <inkml:brushProperty name="ignorePressure" value="1"/>
    </inkml:brush>
  </inkml:definitions>
  <inkml:trace contextRef="#ctx0" brushRef="#br0">1 85,'41'-2,"59"-10,27-2,87 15,48-3,-207-2,0-1,92-23,-118 22,0 1,0 1,0 1,1 2,-1 1,1 2,-1 0,39 10,1-3,-44-7,0 2,-1 0,0 2,33 11,-22 0,44 27,-53-28,2 0,0-2,32 11,-36-20,1-1,0-1,0 0,-1-2,1-2,28-2,18 0,-46 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8-15T15:25:07.80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12239 29,'-98'-2,"43"0,-1 2,1 2,-92 16,64-2,-114 6,81-12,-25 15,97-16,0-1,-78 3,-219 17,225-14,-130-1,-1427-16,886 5,525-19,116 5,19 2,-230-9,-287 4,333 5,-212-20,54-4,-7 35,175 2,-360-20,-416 3,677 17,278-3,-668-17,186 5,434 13,141 1,-1 1,1 2,0 1,0 1,-30 13,18-7,-58 11,-9 0,83-19</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8-15T15:27:42.769"/>
    </inkml:context>
    <inkml:brush xml:id="br0">
      <inkml:brushProperty name="width" value="0.3" units="cm"/>
      <inkml:brushProperty name="height" value="0.6" units="cm"/>
      <inkml:brushProperty name="color" value="#EF0C4D"/>
      <inkml:brushProperty name="tip" value="rectangle"/>
      <inkml:brushProperty name="rasterOp" value="maskPen"/>
      <inkml:brushProperty name="ignorePressure" value="1"/>
    </inkml:brush>
  </inkml:definitions>
  <inkml:trace contextRef="#ctx0" brushRef="#br0">0 93,'28'-1,"-1"-2,28-6,34-4,177 11,-11 1,-230-2,0-1,0-1,-1-1,32-12,-30 10,-6 2,0 2,1 0,0 2,0 0,-1 1,1 1,32 4,-20 0,-1 2,1 2,-1 0,31 14,318 143,-370-161,0-1,0 0,1-1,-1 0,1-1,-1 0,1-1,-1 0,1-1,-1 0,12-3,0-1,0-1,0-1,-1 0,30-17,-34 14</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8-15T15:27:47.479"/>
    </inkml:context>
    <inkml:brush xml:id="br0">
      <inkml:brushProperty name="width" value="0.3" units="cm"/>
      <inkml:brushProperty name="height" value="0.6" units="cm"/>
      <inkml:brushProperty name="color" value="#EF0C4D"/>
      <inkml:brushProperty name="tip" value="rectangle"/>
      <inkml:brushProperty name="rasterOp" value="maskPen"/>
      <inkml:brushProperty name="ignorePressure" value="1"/>
    </inkml:brush>
  </inkml:definitions>
  <inkml:trace contextRef="#ctx0" brushRef="#br0">1 90,'0'-1,"0"0,1 0,-1 0,0 0,1 1,-1-1,1 0,-1 0,1 0,-1 1,1-1,-1 0,1 1,0-1,0 0,-1 1,1-1,0 1,0-1,0 1,-1 0,1-1,2 0,25-7,-21 6,70-14,0 3,1 4,96 0,-107 7,1279-11,-821 16,448 26,180 0,-1131-29,-21 0,59 4,-58-3,1-1,-1 1,0-1,0 1,1 0,-1 0,0 0,0 0,0 0,0 0,0 1,0-1,-1 1,1-1,0 1,-1 0,1-1,-1 1,0 0,1 0,-1 0,1 4,-1-5,-1 0,0 1,0-1,0 0,0 0,0 1,0-1,-1 0,1 0,0 1,0-1,-1 0,1 0,-1 0,1 0,-1 1,0-1,1 0,-1 0,0 0,0 0,0 0,0-1,1 1,-1 0,0 0,-1-1,1 1,0 0,-2 0,-39 15,-19-4,0-3,0-3,-1-2,-65-5,56 0,-2951-2,2968 7,-1 2,1 3,-99 29,56-13,-115 46,210-71,-64 32,49-23,0-1,0 0,-27 7,-77 14,211-24,816 22,-684-5,330 76,-481-86,2-3,-1-3,124-6,-105-1,1579-2,-1406 17,-56-1,-154-11</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8-15T15:33:18.24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11786 87,'-140'1,"-157"-3,219-7,-79-18,56 8,67 13,-18-4,-1 3,-57-1,-961 10,1032 0,-62 10,61-5,-58 1,29-8,-12 0,-133 16,112 1,-200 7,291-24,-47-2,-1 3,-100 16,121-12,0-2,-71-1,-19 0,90 3,-61 17,14-3,-29-7,78-9,-61 10,66-7,0-3,0 0,-58-4,-31 2,33 13,58-9,-52 4,-496-8,277-2,255-2,-1-2,-74-16,73 11,0 1,-63-1,-30 12,-86-4,139-12,58 8,-54-3,63 8,-14 1,1-2,-64-12,69 9,0 1,-56 1,54 3,0-1,-44-9,50 5,-36-8,-1 2,-113-6,7 3,-5 0,-1797 15,1798 13,13 1,-507-14,319-3,324 4,1 0,-38 9,36-6,-1-1,-26 1,-93-4,62-2,-147 18,107-5,97-12</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8-15T15:33:56.90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59,'101'2,"114"-4,-52-26,-120 18,1 2,82-4,-21 11,156 5,-19 35,-143-19,262 28,-131-24,-111-12,30 5,-94-10,83 2,30 2,-90-2,112-4,-113-5,119 14,-97-3,1-6,111-7,-57 0,3572 2,-3704-2,-1 0,39-9,-37 6,0 1,27-1,573 3,-302 4,-293-3,1-2,31-7,39-3,-31 10,-39 4,0-2,0-1,0-1,0-2,-1-1,47-15,-60 15,0 2,0 0,1 1,0 0,26-1,85 6,-50 1,870-3,-890 3,60 9,54 4,1581-17,-1716 3,63 10,-62-5,58 1,75-9,-146 1</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8-15T15:34:06.71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12926 173,'-1123'0,"1004"-5,-185-34,183 20,-173-6,167 24,-347-13,-236 0,446 17,142-3,-454-17,486 7,-377-21,-1776 32,2013 18,126-8,15 2,52-7,-62 3,21-9,7-1,0 3,-80 13,56 1,0-3,-98-1,-387 34,314-28,80-8,-90 3,-21 2,71-2,-37 2,-100-1,241-14,-195 24,209-9,-218 1,-899-17,1201 1</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8-15T15:34:26.20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12744 1,'-57'0,"1"3,0 2,-93 20,-108 22,216-43,-56-3,65-2,0 2,-1 0,-44 10,-191 53,231-57,1-2,-1-2,-1-1,-64-6,9 1,-298 20,-151-6,116-10,264 12,-64 2,-910-13,545-4,406 16,15 1,72-9,-156 31,153-19,-141 7,69-24,74-2,-159 18,151-7,-207-7,158-5,-1860 2,1738 17,124-5,-93 16,-80 2,246-28,-115 17,122-11,-1-4,-92-7,35 0,77 4,-7 0,-1-3,-100-15,95 2,32 7,0 1,0 1,-43 0,-1035 7,1092 1,0 0,-31 7,25-4,-2 1</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8-15T15:34:47.65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93,'39'-15,"-18"6,37-18,-49 21,0 1,1 1,0-1,0 2,0-1,15-2,31 1,1 2,76 6,-19 0,554-3,-648 1,-1 1,1 1,-1 0,0 2,0 0,-1 1,1 1,-1 1,-1 1,0 0,24 17,-27-17,2-1,-1 0,1-2,0 1,1-2,19 5,108 12,-37-7,-17-3,0-4,139-6,30 2,-42 24,-142-15,140 5,1272-20,-1449 0,64-11,-62 6,60-2,1645 8,-807 4,-898-2,63 13,-62-7,60 1,2039-6,-1007-5,-1025 2,150 4,-199 1,0 2,77 19,-100-18,0-2,66 1,-31-2,21 9,-61-7,44 2,-50-8</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8-15T15:34:51.99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12746 115,'-1'-2,"1"0,-1 0,1 0,-1 0,1 0,-1 0,0 0,0 0,0 0,0 0,-1 1,1-1,0 0,-1 1,1-1,-1 1,1 0,-1-1,0 1,0 0,0 0,1 0,-1 0,0 0,-4-1,-3-1,-1 1,1-1,-1 1,-11-1,-124-5,-69-9,93 1,-208-2,-1007 19,1169 13,14 1,70-10,-89 18,-68 5,177-26,-7-1,-79 13,56-4,0-5,-108-7,66 0,-506 25,94-14,327-11,-1710 2,1607-24,247 16,-145-32,161 26,0 2,-111-7,-566 19,323 2,239 13,4-1,56-14,12-1,-166 18,101-1,16-3,17-2,-209-8,162-6,57 5,-140-5,148-14,50 6,6 2,11 1,-95-4,-666 13,781-1</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8-15T15:35:01.571"/>
    </inkml:context>
    <inkml:brush xml:id="br0">
      <inkml:brushProperty name="width" value="0.3" units="cm"/>
      <inkml:brushProperty name="height" value="0.6" units="cm"/>
      <inkml:brushProperty name="color" value="#EF0C4D"/>
      <inkml:brushProperty name="tip" value="rectangle"/>
      <inkml:brushProperty name="rasterOp" value="maskPen"/>
      <inkml:brushProperty name="ignorePressure" value="1"/>
    </inkml:brush>
  </inkml:definitions>
  <inkml:trace contextRef="#ctx0" brushRef="#br0">0 216,'1'-3,"0"0,0-1,0 1,0 0,0 0,0 0,1 0,0 1,-1-1,1 0,0 1,0-1,1 1,-1-1,0 1,1 0,0 0,3-2,57-33,-57 34,35-16,0 1,1 3,1 1,1 2,0 2,0 2,0 2,77-1,-56 0,-58 5,0 1,0 0,0 0,0 0,1 0,-1 1,0 1,0-1,0 1,1 0,-1 1,0 0,0 0,-1 0,1 1,0 0,9 6,1 4,-1 1,20 22,-29-27,2 0,-1 0,1-1,0-1,0 1,1-1,0-1,0 0,1 0,0-1,18 6,190 35,-141-35,1-3,0-3,116-8,-45 0,665 3,-778 2,63 11,-63-7,58 3,-78-9,-6-1,-1 1,0 1,0 0,11 2,-2 3</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8-15T15:35:05.581"/>
    </inkml:context>
    <inkml:brush xml:id="br0">
      <inkml:brushProperty name="width" value="0.3" units="cm"/>
      <inkml:brushProperty name="height" value="0.6" units="cm"/>
      <inkml:brushProperty name="color" value="#EF0C4D"/>
      <inkml:brushProperty name="tip" value="rectangle"/>
      <inkml:brushProperty name="rasterOp" value="maskPen"/>
      <inkml:brushProperty name="ignorePressure" value="1"/>
    </inkml:brush>
  </inkml:definitions>
  <inkml:trace contextRef="#ctx0" brushRef="#br0">1 87,'16'-1,"0"-1,0 0,24-8,12-1,65-11,-51 9,0 2,112-3,455 15,-604 1,-1 0,34 9,-31-6,48 4,67 5,-93-6,62-1,-59-8,6 0,-1 2,102 16,-77-4,-52-9,1 1,39 13,-39-9,-1-1,1-1,0-3,1 0,-1-3,68-4,-94 1,-1 0,0 0,1-1,-1 0,-1 0,1 0,11-8,-11 6,0 1,0 0,0 0,1 1,0 0,11-2,10 3,1 1,0 1,0 2,-1 1,35 7,-20-2,63 1,-53-9,-31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8-15T15:25:20.35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89,'63'0,"0"2,69 13,-68-7,117-1,16 1,73 33,-113-33,-116-9,1 3,-1 1,56 13,-34-4,0-2,1-2,0-4,71-3,-115-1,1 2,40 9,27 2,505-9,-304-7,-172 5,132-5,-229 0,-1-1,0-1,0-1,18-8,8-1,-3 1,154-44,-160 50,1 1,1 2,53 0,-9 6,-1-4,121-20,-114 9,145-5,91 20,-124 1,111 1,337-7,-376-23,3-1,427 25,-350 6,5827-3,-6161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8-18T15:08:33.67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9734 304,'-4'-1,"0"0,0 0,0-1,0 1,0-1,0 0,0 0,-5-5,-19-9,2 9,-1 0,-1 2,1 1,-1 1,-55 2,-37-3,-261-39,242 32,-198 9,166 4,57-3,-120 3,183 4,-53 12,-34 5,-593-8,445-18,32 5,-300-5,19-57,366 35,94 18,-137 6,112 3,-69 0,-255-4,251-11,-24 0,-98 7,-243-10,90 3,132-13,92 5,133 15,-731-30,707 35,-93 4,135 11,55-9,-1-1,-22 1,-11-2,23-3,1 2,-1 1,1 1,-47 14,28-5,-59 10,57-14,-51 17,74-18</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8-18T15:08:46.82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14894 154,'0'-1,"-1"0,1 0,0 0,-1 0,1 0,-1 0,1 0,-1 0,1 0,-1 0,0 0,1 1,-1-1,0 0,0 0,0 1,1-1,-1 0,0 1,0-1,0 1,0-1,0 1,0 0,0-1,-2 1,-32-7,31 7,-76-6,-103 7,69 1,-4431-2,4300 16,5-1,233-15,-739 17,506-5,-110 7,-261-5,-12 1,-94-1,468-16,196 2,-85 0,-149-18,-190-28,284 31,-152-21,-85 29,257 9,-604-2,546-15,48 2,25 9,-214-14,178-5,-343-26,-1 48,268 3,243-1,1 2,-36 7,32-4,-41 3,27-7,4-2,0 3,0 1,1 2,-46 12,61-9</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8-18T15:08:50.26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4257 34,'-7'0,"1"-1,0 0,-1-1,1 0,-11-4,-23-6,-38 5,-153 4,121 5,16-2,-133 3,170 1,-110 21,94-12,0-3,-1-3,-121-5,132 1,0 3,0 2,-73 21,-13 1,81-19,-380 52,88-32,176-2,50-5,44-16,-148-8,100-2,-254 2,371-2,-1 0,1-2,0 0,1-2,-1 0,1-1,0-1,1-1,-24-14,40 21,0 0,0 0,0-1,0 1,0-1,1 0,-1 1,-3-7,5 8,1 0,-1 0,1 0,-1 0,1 0,-1 0,1-1,0 1,-1 0,1 0,0-1,0 1,0 0,0 0,0-1,0 1,0 0,0 0,1-1,-1 1,0 0,1 0,-1 0,1 0,-1-1,1 1,0 0,0-1,10-8</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8-18T15:09:02.77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8519 124,'0'-1,"0"0,0 0,-1 0,1 0,-1 0,1 0,-1 0,1 0,-1 0,0 0,1 0,-1 0,0 1,0-1,0 0,1 0,-1 1,0-1,0 1,0-1,0 1,0-1,0 1,0 0,0-1,-3 1,-31-7,32 7,-76-6,-134 9,123 6,-149 34,47-5,63-12,82-14,-1-3,-56 4,-460-9,296-7,105 2,-183 3,212 13,83-8,-57 1,-628-9,648-3,-159-30,181 23,-13 2,-1 4,-103 6,108 1,0-2,-130-19,142 11,-1 2,-67 3,76 4,0-3,1-2,-71-15,48 0,-83-18,116 32,-72 0,68 5,-55-7,-125-30,168 28,-1 4,-1 2,-67 6,20 0,86-3,-49 1,0-3,-100-16,105 9,0 4,-122 5,78 1,-1185-1,1259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8-18T15:09:07.45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9282 183,'-285'1,"-741"-14,-635-4,1420 29,-262 48,303-45,95-10,31 3,-109 28,25-4,34-13,-232 7,-265 22,575-43,-144 25,107-15,-150 8,-302-25,520 1,0-1,0-1,1-1,-1 0,1 0,0-2,0 1,1-2,-22-13,-26-11,-265-106,232 98,63 25,1 1,-2 2,-48-11,-16 5,-247-46,280 53,0 4,-112 2,120 5,0-2,-1-2,2-3,-65-15,65 10,-1 1,-1 3,1 3,-90 4,-224 1,343-1</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8-18T15:09:09.88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0,'1642'0,"-1610"2,-1 1,42 10,-4 0,-6-4,-5 0,93 4,-29-14,-97 1</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8-18T15:10:39.03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8767 62,'-93'1,"-288"-13,248-5,-249-16,-858 32,553 3,-907-2,1368 19,131-7,3-2,-121 9,-28-4,-27 1,-384-15,300-3,137 16,49-1,-623-7,439-9,138-2,165 1,0-2,-68-17,76 14,-31-10,65 17,0 0,0 0,0 0,0-1,1 0,-1 0,1 0,-1-1,1 0,-4-4,-4-9</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8-18T15:12:15.47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13605 120,'-43'0,"-60"-1,-1 4,-148 24,150-11,-2-5,-166-4,-121 22,68-1,-407 23,406-21,120-19,-15 2,-536 7,523-22,145 2,-53-2,-220 28,-341 39,324-50,-204 2,-446-18,964 0,1-3,-1-3,1-3,-119-34,-44-19,26-1,-290-52,-115 35,117 76,265 7,33 12,49-1,-259-9,234-5,141 0,0-2,-38-8,34 5,-39-2,-360 5,217 5,-1367-2,1570 0,0 0,-1 0,1-1,-1 0,1 0,0-1,0 0,0 0,0-1,0 0,0 0,1-1,-1 1,1-2,0 1,0 0,-7-8,9 8,0 0,-1 0,0 1,0-1,0 1,0 0,0 1,0 0,-8-3,-7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8-15T15:25:26.29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89,'41'-3,"0"-1,56-14,-17 4,-74 13,118-19,212-7,-123 26,286 5,-349 10,20 0,-19-15,-39-2,205 23,-279-14,59 9,126 4,952-17,-582-4,-549 4,57 10,25 1,122 18,-61-5,187-21,-196-8,914 3,-874-15,-15 0,246-22,-318 23,118 5,-160 9,110-13,43-22,-153 28,-1 3,117 11,-52 5,80 4,-16-18,122 4,-200 10,56 3,865 63,-314-39,-582-37,161-7,-221-16,-82 17</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8-15T15:25:38.02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59,'174'-14,"-6"-1,7 1,-6 0,1017 12,-574 5,-591-2,1 2,-2 0,1 1,36 13,-33-9,2-2,39 7,-24-7,78 22,-22-3,-15 2,-8-2,6-5,-38-8,2-1,0-3,53 4,60-12,-89-2,0 3,68 10,7 5,25 4,-29-6,-32-5,193 5,-121-11,-35 11,40 0,1223-13,-630-3,-689-2,117-21,64-3,287 27,-263 2,-253-2,58-12,16 0,-59 7,84-18,-91 13,1 3,69-3,980 10,-500 3,688-2,-1247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8-15T15:25:57.70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61,'61'0,"0"2,75 13,65 15,-134-22,1-2,128-7,-70-2,1272 3,-1377-1,1-1,37-9,-36 5,0 2,28-1,48 4,-45 2,0-3,82-12,-96 8,1 2,77 4,24-2,-64-12,-57 9,0 1,31-2,-27 4,50-10,-50 6,0 2,30-1,824 3,-424 4,954-2,-1371 2,62 11,20 1,604-10,-370-7,-9 20,-200-5,203-10,-164-5,3899 3,-4058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8-15T15:26:00.98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11757 318,'-730'3,"-809"-7,1327-7,-243-45,307 41,-1 6,-153 12,88 0,43-11,-207-35,294 31,-210-14,-43-6,200 16,-160 3,16 2,-535-29,706 41,30 2,-1-4,-133-18,144 10,-1 4,-124 5,80 3,-82-6,-197 7,346 2,0 2,-82 25,22-5,58-14,0 2,1 2,1 3,-46 26,64-29,1 2,-43 38,46-35,-1-2,-53 32,63-45,1-1,-1 0,0-2,-1 0,0 0,1-2,-1 0,-1-1,1-1,0-1,-19-2,-457 17,-431 0,566-18,267 0,-180-28,191 20,0 3,-105 2,132 2,31-2</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8-15T15:26:12.47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0 231,'2285'0,"-2252"2,61 11,-59-7,50 2,53-8,-54-1,121 13,-28 4,279-11,-236-8,740 3,-913 3,58 9,36 2,741-12,-428-4,-379-2,118-21,28-2,326 22,145-9,-348-31,-79 28,-116 9,73-20,-39 3,-93 11,158-5,-145 21,-10 0,-1-3,124-18,-155 12,60-1,11 0,-20-4,335-22,-274 33,149 4,-225 11,-62-8,62 3,10-3,107 19,-9 0,-161-19,73 19,-24-4,-44-15,0-2,1-2,57-5,0-1,148 5,-229-1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8-15T15:26:36.57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12068 346,'-40'2,"-65"12,65-8,-61 3,46-6,-67 11,99-10,-35 1,-108-3,113-4,1 2,-87 12,39 0,1-4,-158-8,102-3,-909 4,1018-4,-65-11,19 2,3 2,-173-9,216 20,0-2,0-1,1-3,-67-15,67 10,-1 2,1 2,-90 1,47 2,-147-27,55 4,-164-27,135 17,90 15,53 8,-110-7,70 10,-162-36,207 34,0 4,-67-1,-183-8,171 5,-221 10,178 5,115-3,-43-2,0 6,-168 26,211-21,38-5,-44 10,66-12,-1 1,1 0,0 0,0 1,1 0,-1 0,1 1,0-1,-12 12,-16 14,-1-1,-66 40,82-56,-22 10,-1-2,-1-2,-70 20,105-36,-63 18,-1-4,-92 10,34-15,-61 10,-173 29,53-11,244-28,-713 89,683-99,35-1,-102 14,87-6,0-4,-123-6,70-1,31 3,-111-3,208 1,0 1,0-1,1 1,-1-1,0 0,0 0,1-1,-1 1,0-1,1 1,-1-1,1 0,0 0,0 0,-3-3,-26-41,27 39,0 0,-1 0,1 0,-1 0,-1 1,-8-8,-3 1,0 1,0 0,-2 2,1 0,-1 1,-1 1,1 1,-41-9,47 13,-1 1,0 1,1 1,-1 0,0 0,0 1,1 1,-1 1,1 0,0 0,-1 1,1 1,1 0,-20 12,-5 3,22-13,0 1,1 1,0 0,-18 16,24-14,8-3</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2AA3E9-6253-48F2-9892-C85955644B5E}" type="datetimeFigureOut">
              <a:rPr lang="en-US" smtClean="0"/>
              <a:t>9/14/2023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DC8F0E-D1D5-40C7-B9E8-E335AB43E2EF}" type="slidenum">
              <a:rPr lang="en-US" smtClean="0"/>
              <a:t>‹#›</a:t>
            </a:fld>
            <a:endParaRPr lang="en-US"/>
          </a:p>
        </p:txBody>
      </p:sp>
    </p:spTree>
    <p:extLst>
      <p:ext uri="{BB962C8B-B14F-4D97-AF65-F5344CB8AC3E}">
        <p14:creationId xmlns:p14="http://schemas.microsoft.com/office/powerpoint/2010/main" val="29968591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DC8F0E-D1D5-40C7-B9E8-E335AB43E2EF}" type="slidenum">
              <a:rPr lang="en-US" smtClean="0"/>
              <a:t>2</a:t>
            </a:fld>
            <a:endParaRPr lang="en-US"/>
          </a:p>
        </p:txBody>
      </p:sp>
    </p:spTree>
    <p:extLst>
      <p:ext uri="{BB962C8B-B14F-4D97-AF65-F5344CB8AC3E}">
        <p14:creationId xmlns:p14="http://schemas.microsoft.com/office/powerpoint/2010/main" val="9010081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DC8F0E-D1D5-40C7-B9E8-E335AB43E2EF}" type="slidenum">
              <a:rPr lang="en-US" smtClean="0"/>
              <a:t>23</a:t>
            </a:fld>
            <a:endParaRPr lang="en-US"/>
          </a:p>
        </p:txBody>
      </p:sp>
    </p:spTree>
    <p:extLst>
      <p:ext uri="{BB962C8B-B14F-4D97-AF65-F5344CB8AC3E}">
        <p14:creationId xmlns:p14="http://schemas.microsoft.com/office/powerpoint/2010/main" val="5837536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a:t>
            </a:r>
          </a:p>
          <a:p>
            <a:r>
              <a:rPr lang="en-US"/>
              <a:t>It’s </a:t>
            </a:r>
            <a:r>
              <a:rPr lang="en-US" dirty="0"/>
              <a:t>time to answer some of the questions you’ve been asking from the Q&amp;A panel.  </a:t>
            </a:r>
          </a:p>
          <a:p>
            <a:endParaRPr lang="en-US" dirty="0"/>
          </a:p>
          <a:p>
            <a:r>
              <a:rPr lang="en-US" dirty="0"/>
              <a:t>DO:</a:t>
            </a:r>
          </a:p>
          <a:p>
            <a:r>
              <a:rPr lang="en-US" dirty="0"/>
              <a:t>Make sure to use their name and show appreciation for the comment.</a:t>
            </a:r>
          </a:p>
          <a:p>
            <a:endParaRPr lang="en-US" dirty="0"/>
          </a:p>
        </p:txBody>
      </p:sp>
      <p:sp>
        <p:nvSpPr>
          <p:cNvPr id="4" name="Slide Number Placeholder 3"/>
          <p:cNvSpPr>
            <a:spLocks noGrp="1"/>
          </p:cNvSpPr>
          <p:nvPr>
            <p:ph type="sldNum" sz="quarter" idx="5"/>
          </p:nvPr>
        </p:nvSpPr>
        <p:spPr/>
        <p:txBody>
          <a:bodyPr/>
          <a:lstStyle/>
          <a:p>
            <a:fld id="{4FDC8F0E-D1D5-40C7-B9E8-E335AB43E2EF}" type="slidenum">
              <a:rPr lang="en-US" smtClean="0"/>
              <a:t>48</a:t>
            </a:fld>
            <a:endParaRPr lang="en-US"/>
          </a:p>
        </p:txBody>
      </p:sp>
    </p:spTree>
    <p:extLst>
      <p:ext uri="{BB962C8B-B14F-4D97-AF65-F5344CB8AC3E}">
        <p14:creationId xmlns:p14="http://schemas.microsoft.com/office/powerpoint/2010/main" val="19890849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descr="A picture containing vessel, barrel&#10;&#10;Description automatically generated">
            <a:extLst>
              <a:ext uri="{FF2B5EF4-FFF2-40B4-BE49-F238E27FC236}">
                <a16:creationId xmlns:a16="http://schemas.microsoft.com/office/drawing/2014/main" id="{F5F01AAB-3C7A-429F-A427-98000F9236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1943DAA-8F79-4530-BC4C-50A33F0D17C5}"/>
              </a:ext>
            </a:extLst>
          </p:cNvPr>
          <p:cNvSpPr>
            <a:spLocks noGrp="1"/>
          </p:cNvSpPr>
          <p:nvPr>
            <p:ph type="ctrTitle"/>
          </p:nvPr>
        </p:nvSpPr>
        <p:spPr>
          <a:xfrm>
            <a:off x="5486399" y="2165351"/>
            <a:ext cx="5962651" cy="1616074"/>
          </a:xfrm>
          <a:noFill/>
        </p:spPr>
        <p:txBody>
          <a:bodyPr anchor="ctr" anchorCtr="0">
            <a:noAutofit/>
          </a:bodyPr>
          <a:lstStyle>
            <a:lvl1pPr algn="l">
              <a:defRPr sz="36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991782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mp; Phot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0C467AB-EF55-4F72-9B85-B8EC69A6B46E}"/>
              </a:ext>
            </a:extLst>
          </p:cNvPr>
          <p:cNvSpPr>
            <a:spLocks noGrp="1"/>
          </p:cNvSpPr>
          <p:nvPr>
            <p:ph type="dt" sz="half" idx="10"/>
          </p:nvPr>
        </p:nvSpPr>
        <p:spPr/>
        <p:txBody>
          <a:bodyPr/>
          <a:lstStyle/>
          <a:p>
            <a:fld id="{1CD4D292-55DA-4D08-B17E-ACE5FA50D9C1}" type="datetime1">
              <a:rPr lang="en-US" smtClean="0"/>
              <a:t>9/14/2023</a:t>
            </a:fld>
            <a:endParaRPr lang="en-US"/>
          </a:p>
        </p:txBody>
      </p:sp>
      <p:sp>
        <p:nvSpPr>
          <p:cNvPr id="4" name="Footer Placeholder 3">
            <a:extLst>
              <a:ext uri="{FF2B5EF4-FFF2-40B4-BE49-F238E27FC236}">
                <a16:creationId xmlns:a16="http://schemas.microsoft.com/office/drawing/2014/main" id="{CA783CA8-E341-4099-A391-671AE35314B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D4C484B-A738-42FF-B046-03CBEC0DF75E}"/>
              </a:ext>
            </a:extLst>
          </p:cNvPr>
          <p:cNvSpPr>
            <a:spLocks noGrp="1"/>
          </p:cNvSpPr>
          <p:nvPr>
            <p:ph type="sldNum" sz="quarter" idx="12"/>
          </p:nvPr>
        </p:nvSpPr>
        <p:spPr/>
        <p:txBody>
          <a:bodyPr/>
          <a:lstStyle/>
          <a:p>
            <a:fld id="{B5915699-0F63-4C61-80D8-C6D5EC39C3C1}" type="slidenum">
              <a:rPr lang="en-US" smtClean="0"/>
              <a:t>‹#›</a:t>
            </a:fld>
            <a:endParaRPr lang="en-US"/>
          </a:p>
        </p:txBody>
      </p:sp>
      <p:sp>
        <p:nvSpPr>
          <p:cNvPr id="7" name="Arc 6">
            <a:extLst>
              <a:ext uri="{FF2B5EF4-FFF2-40B4-BE49-F238E27FC236}">
                <a16:creationId xmlns:a16="http://schemas.microsoft.com/office/drawing/2014/main" id="{0CF80F04-B0FA-43FA-8CD7-CBA82C2D921E}"/>
              </a:ext>
            </a:extLst>
          </p:cNvPr>
          <p:cNvSpPr/>
          <p:nvPr userDrawn="1"/>
        </p:nvSpPr>
        <p:spPr>
          <a:xfrm>
            <a:off x="5361471" y="-1920271"/>
            <a:ext cx="8168262" cy="8168260"/>
          </a:xfrm>
          <a:prstGeom prst="arc">
            <a:avLst>
              <a:gd name="adj1" fmla="val 7433064"/>
              <a:gd name="adj2" fmla="val 11410802"/>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Picture Placeholder 14">
            <a:extLst>
              <a:ext uri="{FF2B5EF4-FFF2-40B4-BE49-F238E27FC236}">
                <a16:creationId xmlns:a16="http://schemas.microsoft.com/office/drawing/2014/main" id="{46633F85-7409-4DD5-B0D1-2AAF26F64355}"/>
              </a:ext>
            </a:extLst>
          </p:cNvPr>
          <p:cNvSpPr>
            <a:spLocks noGrp="1"/>
          </p:cNvSpPr>
          <p:nvPr>
            <p:ph type="pic" sz="quarter" idx="13"/>
          </p:nvPr>
        </p:nvSpPr>
        <p:spPr>
          <a:xfrm>
            <a:off x="5639422" y="0"/>
            <a:ext cx="6552578" cy="5965526"/>
          </a:xfrm>
          <a:custGeom>
            <a:avLst/>
            <a:gdLst>
              <a:gd name="connsiteX0" fmla="*/ 618515 w 6552578"/>
              <a:gd name="connsiteY0" fmla="*/ 0 h 5965526"/>
              <a:gd name="connsiteX1" fmla="*/ 6552578 w 6552578"/>
              <a:gd name="connsiteY1" fmla="*/ 0 h 5965526"/>
              <a:gd name="connsiteX2" fmla="*/ 6552578 w 6552578"/>
              <a:gd name="connsiteY2" fmla="*/ 4882974 h 5965526"/>
              <a:gd name="connsiteX3" fmla="*/ 6334194 w 6552578"/>
              <a:gd name="connsiteY3" fmla="*/ 5081456 h 5965526"/>
              <a:gd name="connsiteX4" fmla="*/ 3871537 w 6552578"/>
              <a:gd name="connsiteY4" fmla="*/ 5965526 h 5965526"/>
              <a:gd name="connsiteX5" fmla="*/ 0 w 6552578"/>
              <a:gd name="connsiteY5" fmla="*/ 2093989 h 5965526"/>
              <a:gd name="connsiteX6" fmla="*/ 512935 w 6552578"/>
              <a:gd name="connsiteY6" fmla="*/ 166905 h 5965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2578" h="5965526">
                <a:moveTo>
                  <a:pt x="618515" y="0"/>
                </a:moveTo>
                <a:lnTo>
                  <a:pt x="6552578" y="0"/>
                </a:lnTo>
                <a:lnTo>
                  <a:pt x="6552578" y="4882974"/>
                </a:lnTo>
                <a:lnTo>
                  <a:pt x="6334194" y="5081456"/>
                </a:lnTo>
                <a:cubicBezTo>
                  <a:pt x="5664964" y="5633753"/>
                  <a:pt x="4806995" y="5965526"/>
                  <a:pt x="3871537" y="5965526"/>
                </a:cubicBezTo>
                <a:cubicBezTo>
                  <a:pt x="1733347" y="5965526"/>
                  <a:pt x="0" y="4232179"/>
                  <a:pt x="0" y="2093989"/>
                </a:cubicBezTo>
                <a:cubicBezTo>
                  <a:pt x="0" y="1392395"/>
                  <a:pt x="186623" y="734390"/>
                  <a:pt x="512935" y="166905"/>
                </a:cubicBezTo>
                <a:close/>
              </a:path>
            </a:pathLst>
          </a:custGeom>
          <a:solidFill>
            <a:schemeClr val="bg1">
              <a:lumMod val="95000"/>
            </a:schemeClr>
          </a:solidFill>
        </p:spPr>
        <p:txBody>
          <a:bodyPr wrap="square" anchor="ctr" anchorCtr="0">
            <a:noAutofit/>
          </a:bodyPr>
          <a:lstStyle>
            <a:lvl1pPr marL="0" indent="0" algn="ctr">
              <a:buNone/>
              <a:defRPr/>
            </a:lvl1pPr>
          </a:lstStyle>
          <a:p>
            <a:endParaRPr lang="en-US"/>
          </a:p>
        </p:txBody>
      </p:sp>
      <p:sp>
        <p:nvSpPr>
          <p:cNvPr id="2" name="Title 1">
            <a:extLst>
              <a:ext uri="{FF2B5EF4-FFF2-40B4-BE49-F238E27FC236}">
                <a16:creationId xmlns:a16="http://schemas.microsoft.com/office/drawing/2014/main" id="{74CFC91C-80A3-4B52-B579-11C632E77F6E}"/>
              </a:ext>
            </a:extLst>
          </p:cNvPr>
          <p:cNvSpPr>
            <a:spLocks noGrp="1"/>
          </p:cNvSpPr>
          <p:nvPr>
            <p:ph type="title"/>
          </p:nvPr>
        </p:nvSpPr>
        <p:spPr>
          <a:xfrm>
            <a:off x="2987040" y="2124729"/>
            <a:ext cx="3108960" cy="3108960"/>
          </a:xfrm>
          <a:prstGeom prst="ellipse">
            <a:avLst/>
          </a:prstGeom>
          <a:solidFill>
            <a:schemeClr val="accent1">
              <a:alpha val="85000"/>
            </a:schemeClr>
          </a:solidFill>
        </p:spPr>
        <p:txBody>
          <a:bodyPr lIns="0" rIns="0" anchor="ctr" anchorCtr="0">
            <a:noAutofit/>
          </a:bodyPr>
          <a:lstStyle>
            <a:lvl1pPr algn="ctr">
              <a:lnSpc>
                <a:spcPct val="100000"/>
              </a:lnSpc>
              <a:defRPr sz="2700">
                <a:solidFill>
                  <a:schemeClr val="bg1"/>
                </a:solidFill>
              </a:defRPr>
            </a:lvl1pPr>
          </a:lstStyle>
          <a:p>
            <a:r>
              <a:rPr lang="en-US" dirty="0"/>
              <a:t>Click to edit Master title style</a:t>
            </a:r>
          </a:p>
        </p:txBody>
      </p:sp>
      <p:sp>
        <p:nvSpPr>
          <p:cNvPr id="8" name="Arc 7">
            <a:extLst>
              <a:ext uri="{FF2B5EF4-FFF2-40B4-BE49-F238E27FC236}">
                <a16:creationId xmlns:a16="http://schemas.microsoft.com/office/drawing/2014/main" id="{CDCCA8F9-9DC2-41EE-84FA-020C15068925}"/>
              </a:ext>
            </a:extLst>
          </p:cNvPr>
          <p:cNvSpPr/>
          <p:nvPr userDrawn="1"/>
        </p:nvSpPr>
        <p:spPr>
          <a:xfrm>
            <a:off x="5122935" y="-2158807"/>
            <a:ext cx="8645334" cy="8645332"/>
          </a:xfrm>
          <a:prstGeom prst="arc">
            <a:avLst>
              <a:gd name="adj1" fmla="val 6708937"/>
              <a:gd name="adj2" fmla="val 12363861"/>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3960469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pic>
        <p:nvPicPr>
          <p:cNvPr id="6" name="Picture 5" descr="A picture containing text, monitor, television, electronics&#10;&#10;Description automatically generated">
            <a:extLst>
              <a:ext uri="{FF2B5EF4-FFF2-40B4-BE49-F238E27FC236}">
                <a16:creationId xmlns:a16="http://schemas.microsoft.com/office/drawing/2014/main" id="{306413B8-C2A3-4DD3-BCAA-F18191C723D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8354" y="332013"/>
            <a:ext cx="11583778" cy="5983062"/>
          </a:xfrm>
          <a:prstGeom prst="rect">
            <a:avLst/>
          </a:prstGeom>
        </p:spPr>
      </p:pic>
      <p:sp>
        <p:nvSpPr>
          <p:cNvPr id="3" name="Date Placeholder 2">
            <a:extLst>
              <a:ext uri="{FF2B5EF4-FFF2-40B4-BE49-F238E27FC236}">
                <a16:creationId xmlns:a16="http://schemas.microsoft.com/office/drawing/2014/main" id="{10C467AB-EF55-4F72-9B85-B8EC69A6B46E}"/>
              </a:ext>
            </a:extLst>
          </p:cNvPr>
          <p:cNvSpPr>
            <a:spLocks noGrp="1"/>
          </p:cNvSpPr>
          <p:nvPr>
            <p:ph type="dt" sz="half" idx="10"/>
          </p:nvPr>
        </p:nvSpPr>
        <p:spPr/>
        <p:txBody>
          <a:bodyPr/>
          <a:lstStyle/>
          <a:p>
            <a:fld id="{1CD4D292-55DA-4D08-B17E-ACE5FA50D9C1}" type="datetime1">
              <a:rPr lang="en-US" smtClean="0"/>
              <a:t>9/14/2023</a:t>
            </a:fld>
            <a:endParaRPr lang="en-US"/>
          </a:p>
        </p:txBody>
      </p:sp>
      <p:sp>
        <p:nvSpPr>
          <p:cNvPr id="4" name="Footer Placeholder 3">
            <a:extLst>
              <a:ext uri="{FF2B5EF4-FFF2-40B4-BE49-F238E27FC236}">
                <a16:creationId xmlns:a16="http://schemas.microsoft.com/office/drawing/2014/main" id="{CA783CA8-E341-4099-A391-671AE35314B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D4C484B-A738-42FF-B046-03CBEC0DF75E}"/>
              </a:ext>
            </a:extLst>
          </p:cNvPr>
          <p:cNvSpPr>
            <a:spLocks noGrp="1"/>
          </p:cNvSpPr>
          <p:nvPr>
            <p:ph type="sldNum" sz="quarter" idx="12"/>
          </p:nvPr>
        </p:nvSpPr>
        <p:spPr/>
        <p:txBody>
          <a:bodyPr/>
          <a:lstStyle/>
          <a:p>
            <a:fld id="{B5915699-0F63-4C61-80D8-C6D5EC39C3C1}" type="slidenum">
              <a:rPr lang="en-US" smtClean="0"/>
              <a:t>‹#›</a:t>
            </a:fld>
            <a:endParaRPr lang="en-US"/>
          </a:p>
        </p:txBody>
      </p:sp>
      <p:sp>
        <p:nvSpPr>
          <p:cNvPr id="7" name="Media Placeholder 3">
            <a:extLst>
              <a:ext uri="{FF2B5EF4-FFF2-40B4-BE49-F238E27FC236}">
                <a16:creationId xmlns:a16="http://schemas.microsoft.com/office/drawing/2014/main" id="{B82C0DBA-8DF2-48A8-9B90-E2B2551FBA21}"/>
              </a:ext>
            </a:extLst>
          </p:cNvPr>
          <p:cNvSpPr>
            <a:spLocks noGrp="1"/>
          </p:cNvSpPr>
          <p:nvPr>
            <p:ph type="media" sz="quarter" idx="14"/>
          </p:nvPr>
        </p:nvSpPr>
        <p:spPr>
          <a:xfrm>
            <a:off x="1666875" y="771524"/>
            <a:ext cx="8505825" cy="4752975"/>
          </a:xfrm>
          <a:solidFill>
            <a:schemeClr val="bg1">
              <a:lumMod val="95000"/>
            </a:schemeClr>
          </a:solidFill>
        </p:spPr>
        <p:txBody>
          <a:bodyPr anchor="ctr" anchorCtr="0"/>
          <a:lstStyle>
            <a:lvl1pPr algn="ctr">
              <a:defRPr/>
            </a:lvl1pPr>
          </a:lstStyle>
          <a:p>
            <a:endParaRPr lang="en-US"/>
          </a:p>
        </p:txBody>
      </p:sp>
      <p:sp>
        <p:nvSpPr>
          <p:cNvPr id="2" name="Title 1">
            <a:extLst>
              <a:ext uri="{FF2B5EF4-FFF2-40B4-BE49-F238E27FC236}">
                <a16:creationId xmlns:a16="http://schemas.microsoft.com/office/drawing/2014/main" id="{74CFC91C-80A3-4B52-B579-11C632E77F6E}"/>
              </a:ext>
            </a:extLst>
          </p:cNvPr>
          <p:cNvSpPr>
            <a:spLocks noGrp="1"/>
          </p:cNvSpPr>
          <p:nvPr>
            <p:ph type="title"/>
          </p:nvPr>
        </p:nvSpPr>
        <p:spPr>
          <a:xfrm>
            <a:off x="9706733" y="1802438"/>
            <a:ext cx="2227301" cy="2227301"/>
          </a:xfrm>
          <a:prstGeom prst="ellipse">
            <a:avLst/>
          </a:prstGeom>
          <a:solidFill>
            <a:schemeClr val="accent1">
              <a:alpha val="90000"/>
            </a:schemeClr>
          </a:solidFill>
        </p:spPr>
        <p:txBody>
          <a:bodyPr lIns="0" rIns="0" anchor="ctr" anchorCtr="0">
            <a:noAutofit/>
          </a:bodyPr>
          <a:lstStyle>
            <a:lvl1pPr algn="ctr">
              <a:defRPr sz="2000">
                <a:solidFill>
                  <a:schemeClr val="bg1"/>
                </a:solidFill>
              </a:defRPr>
            </a:lvl1pPr>
          </a:lstStyle>
          <a:p>
            <a:r>
              <a:rPr lang="en-US"/>
              <a:t>Click to edit Master title style</a:t>
            </a:r>
          </a:p>
        </p:txBody>
      </p:sp>
    </p:spTree>
    <p:extLst>
      <p:ext uri="{BB962C8B-B14F-4D97-AF65-F5344CB8AC3E}">
        <p14:creationId xmlns:p14="http://schemas.microsoft.com/office/powerpoint/2010/main" val="10845216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C781AF6-C5F1-448A-8CA4-15DFC8C3BD20}"/>
              </a:ext>
            </a:extLst>
          </p:cNvPr>
          <p:cNvSpPr>
            <a:spLocks noGrp="1"/>
          </p:cNvSpPr>
          <p:nvPr>
            <p:ph type="dt" sz="half" idx="10"/>
          </p:nvPr>
        </p:nvSpPr>
        <p:spPr/>
        <p:txBody>
          <a:bodyPr/>
          <a:lstStyle/>
          <a:p>
            <a:fld id="{3767D9FF-1075-49AE-81E1-3A800281B142}" type="datetime1">
              <a:rPr lang="en-US" smtClean="0"/>
              <a:t>9/14/2023</a:t>
            </a:fld>
            <a:endParaRPr lang="en-US"/>
          </a:p>
        </p:txBody>
      </p:sp>
      <p:sp>
        <p:nvSpPr>
          <p:cNvPr id="3" name="Footer Placeholder 2">
            <a:extLst>
              <a:ext uri="{FF2B5EF4-FFF2-40B4-BE49-F238E27FC236}">
                <a16:creationId xmlns:a16="http://schemas.microsoft.com/office/drawing/2014/main" id="{EC7F07AC-DD76-4557-8199-3C087F75B09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7E48E9B-0743-4DE2-A59C-C8C65A40BC9A}"/>
              </a:ext>
            </a:extLst>
          </p:cNvPr>
          <p:cNvSpPr>
            <a:spLocks noGrp="1"/>
          </p:cNvSpPr>
          <p:nvPr>
            <p:ph type="sldNum" sz="quarter" idx="12"/>
          </p:nvPr>
        </p:nvSpPr>
        <p:spPr/>
        <p:txBody>
          <a:bodyPr/>
          <a:lstStyle/>
          <a:p>
            <a:fld id="{B5915699-0F63-4C61-80D8-C6D5EC39C3C1}" type="slidenum">
              <a:rPr lang="en-US" smtClean="0"/>
              <a:t>‹#›</a:t>
            </a:fld>
            <a:endParaRPr lang="en-US"/>
          </a:p>
        </p:txBody>
      </p:sp>
    </p:spTree>
    <p:extLst>
      <p:ext uri="{BB962C8B-B14F-4D97-AF65-F5344CB8AC3E}">
        <p14:creationId xmlns:p14="http://schemas.microsoft.com/office/powerpoint/2010/main" val="20549747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content, photo &amp; call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B7E6A-C98F-45F1-98F8-92FD5569C44A}"/>
              </a:ext>
            </a:extLst>
          </p:cNvPr>
          <p:cNvSpPr>
            <a:spLocks noGrp="1"/>
          </p:cNvSpPr>
          <p:nvPr>
            <p:ph type="title"/>
          </p:nvPr>
        </p:nvSpPr>
        <p:spPr>
          <a:xfrm>
            <a:off x="495300" y="457200"/>
            <a:ext cx="7286625" cy="638174"/>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AA36B43A-1B85-4C3C-8227-EF53AD6E76DD}"/>
              </a:ext>
            </a:extLst>
          </p:cNvPr>
          <p:cNvSpPr>
            <a:spLocks noGrp="1"/>
          </p:cNvSpPr>
          <p:nvPr>
            <p:ph idx="1"/>
          </p:nvPr>
        </p:nvSpPr>
        <p:spPr>
          <a:xfrm>
            <a:off x="495300" y="1485900"/>
            <a:ext cx="7286625" cy="4762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reeform 18">
            <a:extLst>
              <a:ext uri="{FF2B5EF4-FFF2-40B4-BE49-F238E27FC236}">
                <a16:creationId xmlns:a16="http://schemas.microsoft.com/office/drawing/2014/main" id="{86631AA5-28DA-44FB-85F1-3361D94166F6}"/>
              </a:ext>
            </a:extLst>
          </p:cNvPr>
          <p:cNvSpPr>
            <a:spLocks/>
          </p:cNvSpPr>
          <p:nvPr userDrawn="1"/>
        </p:nvSpPr>
        <p:spPr bwMode="auto">
          <a:xfrm>
            <a:off x="7874069" y="-9468"/>
            <a:ext cx="4327961" cy="4196925"/>
          </a:xfrm>
          <a:custGeom>
            <a:avLst/>
            <a:gdLst>
              <a:gd name="T0" fmla="*/ 911 w 911"/>
              <a:gd name="T1" fmla="*/ 404 h 809"/>
              <a:gd name="T2" fmla="*/ 897 w 911"/>
              <a:gd name="T3" fmla="*/ 455 h 809"/>
              <a:gd name="T4" fmla="*/ 718 w 911"/>
              <a:gd name="T5" fmla="*/ 759 h 809"/>
              <a:gd name="T6" fmla="*/ 632 w 911"/>
              <a:gd name="T7" fmla="*/ 809 h 809"/>
              <a:gd name="T8" fmla="*/ 284 w 911"/>
              <a:gd name="T9" fmla="*/ 809 h 809"/>
              <a:gd name="T10" fmla="*/ 198 w 911"/>
              <a:gd name="T11" fmla="*/ 759 h 809"/>
              <a:gd name="T12" fmla="*/ 19 w 911"/>
              <a:gd name="T13" fmla="*/ 455 h 809"/>
              <a:gd name="T14" fmla="*/ 19 w 911"/>
              <a:gd name="T15" fmla="*/ 354 h 809"/>
              <a:gd name="T16" fmla="*/ 198 w 911"/>
              <a:gd name="T17" fmla="*/ 49 h 809"/>
              <a:gd name="T18" fmla="*/ 284 w 911"/>
              <a:gd name="T19" fmla="*/ 0 h 809"/>
              <a:gd name="T20" fmla="*/ 632 w 911"/>
              <a:gd name="T21" fmla="*/ 0 h 809"/>
              <a:gd name="T22" fmla="*/ 718 w 911"/>
              <a:gd name="T23" fmla="*/ 49 h 809"/>
              <a:gd name="T24" fmla="*/ 897 w 911"/>
              <a:gd name="T25" fmla="*/ 354 h 809"/>
              <a:gd name="T26" fmla="*/ 911 w 911"/>
              <a:gd name="T27" fmla="*/ 404 h 809"/>
              <a:gd name="connsiteX0" fmla="*/ 9948 w 9948"/>
              <a:gd name="connsiteY0" fmla="*/ 4994 h 10000"/>
              <a:gd name="connsiteX1" fmla="*/ 9794 w 9948"/>
              <a:gd name="connsiteY1" fmla="*/ 5624 h 10000"/>
              <a:gd name="connsiteX2" fmla="*/ 7829 w 9948"/>
              <a:gd name="connsiteY2" fmla="*/ 9382 h 10000"/>
              <a:gd name="connsiteX3" fmla="*/ 6885 w 9948"/>
              <a:gd name="connsiteY3" fmla="*/ 10000 h 10000"/>
              <a:gd name="connsiteX4" fmla="*/ 3065 w 9948"/>
              <a:gd name="connsiteY4" fmla="*/ 10000 h 10000"/>
              <a:gd name="connsiteX5" fmla="*/ 2121 w 9948"/>
              <a:gd name="connsiteY5" fmla="*/ 9382 h 10000"/>
              <a:gd name="connsiteX6" fmla="*/ 157 w 9948"/>
              <a:gd name="connsiteY6" fmla="*/ 5624 h 10000"/>
              <a:gd name="connsiteX7" fmla="*/ 157 w 9948"/>
              <a:gd name="connsiteY7" fmla="*/ 4376 h 10000"/>
              <a:gd name="connsiteX8" fmla="*/ 1126 w 9948"/>
              <a:gd name="connsiteY8" fmla="*/ 2488 h 10000"/>
              <a:gd name="connsiteX9" fmla="*/ 2121 w 9948"/>
              <a:gd name="connsiteY9" fmla="*/ 606 h 10000"/>
              <a:gd name="connsiteX10" fmla="*/ 3065 w 9948"/>
              <a:gd name="connsiteY10" fmla="*/ 0 h 10000"/>
              <a:gd name="connsiteX11" fmla="*/ 6885 w 9948"/>
              <a:gd name="connsiteY11" fmla="*/ 0 h 10000"/>
              <a:gd name="connsiteX12" fmla="*/ 7829 w 9948"/>
              <a:gd name="connsiteY12" fmla="*/ 606 h 10000"/>
              <a:gd name="connsiteX13" fmla="*/ 9794 w 9948"/>
              <a:gd name="connsiteY13" fmla="*/ 4376 h 10000"/>
              <a:gd name="connsiteX14" fmla="*/ 9948 w 9948"/>
              <a:gd name="connsiteY14" fmla="*/ 4994 h 10000"/>
              <a:gd name="connsiteX0" fmla="*/ 3081 w 10000"/>
              <a:gd name="connsiteY0" fmla="*/ 0 h 10000"/>
              <a:gd name="connsiteX1" fmla="*/ 6921 w 10000"/>
              <a:gd name="connsiteY1" fmla="*/ 0 h 10000"/>
              <a:gd name="connsiteX2" fmla="*/ 7870 w 10000"/>
              <a:gd name="connsiteY2" fmla="*/ 606 h 10000"/>
              <a:gd name="connsiteX3" fmla="*/ 9845 w 10000"/>
              <a:gd name="connsiteY3" fmla="*/ 4376 h 10000"/>
              <a:gd name="connsiteX4" fmla="*/ 10000 w 10000"/>
              <a:gd name="connsiteY4" fmla="*/ 4994 h 10000"/>
              <a:gd name="connsiteX5" fmla="*/ 9845 w 10000"/>
              <a:gd name="connsiteY5" fmla="*/ 5624 h 10000"/>
              <a:gd name="connsiteX6" fmla="*/ 7870 w 10000"/>
              <a:gd name="connsiteY6" fmla="*/ 9382 h 10000"/>
              <a:gd name="connsiteX7" fmla="*/ 6921 w 10000"/>
              <a:gd name="connsiteY7" fmla="*/ 10000 h 10000"/>
              <a:gd name="connsiteX8" fmla="*/ 3081 w 10000"/>
              <a:gd name="connsiteY8" fmla="*/ 10000 h 10000"/>
              <a:gd name="connsiteX9" fmla="*/ 2132 w 10000"/>
              <a:gd name="connsiteY9" fmla="*/ 9382 h 10000"/>
              <a:gd name="connsiteX10" fmla="*/ 158 w 10000"/>
              <a:gd name="connsiteY10" fmla="*/ 5624 h 10000"/>
              <a:gd name="connsiteX11" fmla="*/ 158 w 10000"/>
              <a:gd name="connsiteY11" fmla="*/ 4376 h 10000"/>
              <a:gd name="connsiteX12" fmla="*/ 1132 w 10000"/>
              <a:gd name="connsiteY12" fmla="*/ 2488 h 10000"/>
              <a:gd name="connsiteX13" fmla="*/ 2132 w 10000"/>
              <a:gd name="connsiteY13" fmla="*/ 606 h 10000"/>
              <a:gd name="connsiteX14" fmla="*/ 3227 w 10000"/>
              <a:gd name="connsiteY14" fmla="*/ 164 h 10000"/>
              <a:gd name="connsiteX0" fmla="*/ 3081 w 10000"/>
              <a:gd name="connsiteY0" fmla="*/ 0 h 10000"/>
              <a:gd name="connsiteX1" fmla="*/ 6921 w 10000"/>
              <a:gd name="connsiteY1" fmla="*/ 0 h 10000"/>
              <a:gd name="connsiteX2" fmla="*/ 7870 w 10000"/>
              <a:gd name="connsiteY2" fmla="*/ 606 h 10000"/>
              <a:gd name="connsiteX3" fmla="*/ 9845 w 10000"/>
              <a:gd name="connsiteY3" fmla="*/ 4376 h 10000"/>
              <a:gd name="connsiteX4" fmla="*/ 10000 w 10000"/>
              <a:gd name="connsiteY4" fmla="*/ 4994 h 10000"/>
              <a:gd name="connsiteX5" fmla="*/ 9845 w 10000"/>
              <a:gd name="connsiteY5" fmla="*/ 5624 h 10000"/>
              <a:gd name="connsiteX6" fmla="*/ 7870 w 10000"/>
              <a:gd name="connsiteY6" fmla="*/ 9382 h 10000"/>
              <a:gd name="connsiteX7" fmla="*/ 6921 w 10000"/>
              <a:gd name="connsiteY7" fmla="*/ 10000 h 10000"/>
              <a:gd name="connsiteX8" fmla="*/ 3081 w 10000"/>
              <a:gd name="connsiteY8" fmla="*/ 10000 h 10000"/>
              <a:gd name="connsiteX9" fmla="*/ 2132 w 10000"/>
              <a:gd name="connsiteY9" fmla="*/ 9382 h 10000"/>
              <a:gd name="connsiteX10" fmla="*/ 158 w 10000"/>
              <a:gd name="connsiteY10" fmla="*/ 5624 h 10000"/>
              <a:gd name="connsiteX11" fmla="*/ 158 w 10000"/>
              <a:gd name="connsiteY11" fmla="*/ 4376 h 10000"/>
              <a:gd name="connsiteX12" fmla="*/ 1132 w 10000"/>
              <a:gd name="connsiteY12" fmla="*/ 2488 h 10000"/>
              <a:gd name="connsiteX13" fmla="*/ 2132 w 10000"/>
              <a:gd name="connsiteY13" fmla="*/ 606 h 10000"/>
              <a:gd name="connsiteX0" fmla="*/ 3081 w 10000"/>
              <a:gd name="connsiteY0" fmla="*/ 0 h 10000"/>
              <a:gd name="connsiteX1" fmla="*/ 6921 w 10000"/>
              <a:gd name="connsiteY1" fmla="*/ 0 h 10000"/>
              <a:gd name="connsiteX2" fmla="*/ 7870 w 10000"/>
              <a:gd name="connsiteY2" fmla="*/ 606 h 10000"/>
              <a:gd name="connsiteX3" fmla="*/ 9845 w 10000"/>
              <a:gd name="connsiteY3" fmla="*/ 4376 h 10000"/>
              <a:gd name="connsiteX4" fmla="*/ 10000 w 10000"/>
              <a:gd name="connsiteY4" fmla="*/ 4994 h 10000"/>
              <a:gd name="connsiteX5" fmla="*/ 9845 w 10000"/>
              <a:gd name="connsiteY5" fmla="*/ 5624 h 10000"/>
              <a:gd name="connsiteX6" fmla="*/ 7870 w 10000"/>
              <a:gd name="connsiteY6" fmla="*/ 9382 h 10000"/>
              <a:gd name="connsiteX7" fmla="*/ 6921 w 10000"/>
              <a:gd name="connsiteY7" fmla="*/ 10000 h 10000"/>
              <a:gd name="connsiteX8" fmla="*/ 3081 w 10000"/>
              <a:gd name="connsiteY8" fmla="*/ 10000 h 10000"/>
              <a:gd name="connsiteX9" fmla="*/ 2132 w 10000"/>
              <a:gd name="connsiteY9" fmla="*/ 9382 h 10000"/>
              <a:gd name="connsiteX10" fmla="*/ 158 w 10000"/>
              <a:gd name="connsiteY10" fmla="*/ 5624 h 10000"/>
              <a:gd name="connsiteX11" fmla="*/ 158 w 10000"/>
              <a:gd name="connsiteY11" fmla="*/ 4376 h 10000"/>
              <a:gd name="connsiteX12" fmla="*/ 1132 w 10000"/>
              <a:gd name="connsiteY12" fmla="*/ 2488 h 10000"/>
              <a:gd name="connsiteX0" fmla="*/ 6921 w 10000"/>
              <a:gd name="connsiteY0" fmla="*/ 0 h 10000"/>
              <a:gd name="connsiteX1" fmla="*/ 7870 w 10000"/>
              <a:gd name="connsiteY1" fmla="*/ 606 h 10000"/>
              <a:gd name="connsiteX2" fmla="*/ 9845 w 10000"/>
              <a:gd name="connsiteY2" fmla="*/ 4376 h 10000"/>
              <a:gd name="connsiteX3" fmla="*/ 10000 w 10000"/>
              <a:gd name="connsiteY3" fmla="*/ 4994 h 10000"/>
              <a:gd name="connsiteX4" fmla="*/ 9845 w 10000"/>
              <a:gd name="connsiteY4" fmla="*/ 5624 h 10000"/>
              <a:gd name="connsiteX5" fmla="*/ 7870 w 10000"/>
              <a:gd name="connsiteY5" fmla="*/ 9382 h 10000"/>
              <a:gd name="connsiteX6" fmla="*/ 6921 w 10000"/>
              <a:gd name="connsiteY6" fmla="*/ 10000 h 10000"/>
              <a:gd name="connsiteX7" fmla="*/ 3081 w 10000"/>
              <a:gd name="connsiteY7" fmla="*/ 10000 h 10000"/>
              <a:gd name="connsiteX8" fmla="*/ 2132 w 10000"/>
              <a:gd name="connsiteY8" fmla="*/ 9382 h 10000"/>
              <a:gd name="connsiteX9" fmla="*/ 158 w 10000"/>
              <a:gd name="connsiteY9" fmla="*/ 5624 h 10000"/>
              <a:gd name="connsiteX10" fmla="*/ 158 w 10000"/>
              <a:gd name="connsiteY10" fmla="*/ 4376 h 10000"/>
              <a:gd name="connsiteX11" fmla="*/ 1132 w 10000"/>
              <a:gd name="connsiteY11" fmla="*/ 2488 h 10000"/>
              <a:gd name="connsiteX0" fmla="*/ 7870 w 10000"/>
              <a:gd name="connsiteY0" fmla="*/ 0 h 9394"/>
              <a:gd name="connsiteX1" fmla="*/ 9845 w 10000"/>
              <a:gd name="connsiteY1" fmla="*/ 3770 h 9394"/>
              <a:gd name="connsiteX2" fmla="*/ 10000 w 10000"/>
              <a:gd name="connsiteY2" fmla="*/ 4388 h 9394"/>
              <a:gd name="connsiteX3" fmla="*/ 9845 w 10000"/>
              <a:gd name="connsiteY3" fmla="*/ 5018 h 9394"/>
              <a:gd name="connsiteX4" fmla="*/ 7870 w 10000"/>
              <a:gd name="connsiteY4" fmla="*/ 8776 h 9394"/>
              <a:gd name="connsiteX5" fmla="*/ 6921 w 10000"/>
              <a:gd name="connsiteY5" fmla="*/ 9394 h 9394"/>
              <a:gd name="connsiteX6" fmla="*/ 3081 w 10000"/>
              <a:gd name="connsiteY6" fmla="*/ 9394 h 9394"/>
              <a:gd name="connsiteX7" fmla="*/ 2132 w 10000"/>
              <a:gd name="connsiteY7" fmla="*/ 8776 h 9394"/>
              <a:gd name="connsiteX8" fmla="*/ 158 w 10000"/>
              <a:gd name="connsiteY8" fmla="*/ 5018 h 9394"/>
              <a:gd name="connsiteX9" fmla="*/ 158 w 10000"/>
              <a:gd name="connsiteY9" fmla="*/ 3770 h 9394"/>
              <a:gd name="connsiteX10" fmla="*/ 1132 w 10000"/>
              <a:gd name="connsiteY10" fmla="*/ 1882 h 9394"/>
              <a:gd name="connsiteX0" fmla="*/ 9845 w 10000"/>
              <a:gd name="connsiteY0" fmla="*/ 2010 h 7997"/>
              <a:gd name="connsiteX1" fmla="*/ 10000 w 10000"/>
              <a:gd name="connsiteY1" fmla="*/ 2668 h 7997"/>
              <a:gd name="connsiteX2" fmla="*/ 9845 w 10000"/>
              <a:gd name="connsiteY2" fmla="*/ 3339 h 7997"/>
              <a:gd name="connsiteX3" fmla="*/ 7870 w 10000"/>
              <a:gd name="connsiteY3" fmla="*/ 7339 h 7997"/>
              <a:gd name="connsiteX4" fmla="*/ 6921 w 10000"/>
              <a:gd name="connsiteY4" fmla="*/ 7997 h 7997"/>
              <a:gd name="connsiteX5" fmla="*/ 3081 w 10000"/>
              <a:gd name="connsiteY5" fmla="*/ 7997 h 7997"/>
              <a:gd name="connsiteX6" fmla="*/ 2132 w 10000"/>
              <a:gd name="connsiteY6" fmla="*/ 7339 h 7997"/>
              <a:gd name="connsiteX7" fmla="*/ 158 w 10000"/>
              <a:gd name="connsiteY7" fmla="*/ 3339 h 7997"/>
              <a:gd name="connsiteX8" fmla="*/ 158 w 10000"/>
              <a:gd name="connsiteY8" fmla="*/ 2010 h 7997"/>
              <a:gd name="connsiteX9" fmla="*/ 1132 w 10000"/>
              <a:gd name="connsiteY9" fmla="*/ 0 h 7997"/>
              <a:gd name="connsiteX0" fmla="*/ 10000 w 10000"/>
              <a:gd name="connsiteY0" fmla="*/ 3336 h 10000"/>
              <a:gd name="connsiteX1" fmla="*/ 9845 w 10000"/>
              <a:gd name="connsiteY1" fmla="*/ 4175 h 10000"/>
              <a:gd name="connsiteX2" fmla="*/ 7870 w 10000"/>
              <a:gd name="connsiteY2" fmla="*/ 9177 h 10000"/>
              <a:gd name="connsiteX3" fmla="*/ 6921 w 10000"/>
              <a:gd name="connsiteY3" fmla="*/ 10000 h 10000"/>
              <a:gd name="connsiteX4" fmla="*/ 3081 w 10000"/>
              <a:gd name="connsiteY4" fmla="*/ 10000 h 10000"/>
              <a:gd name="connsiteX5" fmla="*/ 2132 w 10000"/>
              <a:gd name="connsiteY5" fmla="*/ 9177 h 10000"/>
              <a:gd name="connsiteX6" fmla="*/ 158 w 10000"/>
              <a:gd name="connsiteY6" fmla="*/ 4175 h 10000"/>
              <a:gd name="connsiteX7" fmla="*/ 158 w 10000"/>
              <a:gd name="connsiteY7" fmla="*/ 2513 h 10000"/>
              <a:gd name="connsiteX8" fmla="*/ 1132 w 10000"/>
              <a:gd name="connsiteY8" fmla="*/ 0 h 10000"/>
              <a:gd name="connsiteX0" fmla="*/ 9845 w 9845"/>
              <a:gd name="connsiteY0" fmla="*/ 4175 h 10000"/>
              <a:gd name="connsiteX1" fmla="*/ 7870 w 9845"/>
              <a:gd name="connsiteY1" fmla="*/ 9177 h 10000"/>
              <a:gd name="connsiteX2" fmla="*/ 6921 w 9845"/>
              <a:gd name="connsiteY2" fmla="*/ 10000 h 10000"/>
              <a:gd name="connsiteX3" fmla="*/ 3081 w 9845"/>
              <a:gd name="connsiteY3" fmla="*/ 10000 h 10000"/>
              <a:gd name="connsiteX4" fmla="*/ 2132 w 9845"/>
              <a:gd name="connsiteY4" fmla="*/ 9177 h 10000"/>
              <a:gd name="connsiteX5" fmla="*/ 158 w 9845"/>
              <a:gd name="connsiteY5" fmla="*/ 4175 h 10000"/>
              <a:gd name="connsiteX6" fmla="*/ 158 w 9845"/>
              <a:gd name="connsiteY6" fmla="*/ 2513 h 10000"/>
              <a:gd name="connsiteX7" fmla="*/ 1132 w 9845"/>
              <a:gd name="connsiteY7" fmla="*/ 0 h 10000"/>
              <a:gd name="connsiteX0" fmla="*/ 7994 w 7994"/>
              <a:gd name="connsiteY0" fmla="*/ 9177 h 10000"/>
              <a:gd name="connsiteX1" fmla="*/ 7030 w 7994"/>
              <a:gd name="connsiteY1" fmla="*/ 10000 h 10000"/>
              <a:gd name="connsiteX2" fmla="*/ 3130 w 7994"/>
              <a:gd name="connsiteY2" fmla="*/ 10000 h 10000"/>
              <a:gd name="connsiteX3" fmla="*/ 2166 w 7994"/>
              <a:gd name="connsiteY3" fmla="*/ 9177 h 10000"/>
              <a:gd name="connsiteX4" fmla="*/ 160 w 7994"/>
              <a:gd name="connsiteY4" fmla="*/ 4175 h 10000"/>
              <a:gd name="connsiteX5" fmla="*/ 160 w 7994"/>
              <a:gd name="connsiteY5" fmla="*/ 2513 h 10000"/>
              <a:gd name="connsiteX6" fmla="*/ 1150 w 7994"/>
              <a:gd name="connsiteY6" fmla="*/ 0 h 10000"/>
              <a:gd name="connsiteX0" fmla="*/ 8794 w 8794"/>
              <a:gd name="connsiteY0" fmla="*/ 10000 h 10000"/>
              <a:gd name="connsiteX1" fmla="*/ 3915 w 8794"/>
              <a:gd name="connsiteY1" fmla="*/ 10000 h 10000"/>
              <a:gd name="connsiteX2" fmla="*/ 2710 w 8794"/>
              <a:gd name="connsiteY2" fmla="*/ 9177 h 10000"/>
              <a:gd name="connsiteX3" fmla="*/ 200 w 8794"/>
              <a:gd name="connsiteY3" fmla="*/ 4175 h 10000"/>
              <a:gd name="connsiteX4" fmla="*/ 200 w 8794"/>
              <a:gd name="connsiteY4" fmla="*/ 2513 h 10000"/>
              <a:gd name="connsiteX5" fmla="*/ 1439 w 8794"/>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4" h="10000">
                <a:moveTo>
                  <a:pt x="8794" y="10000"/>
                </a:moveTo>
                <a:lnTo>
                  <a:pt x="3915" y="10000"/>
                </a:lnTo>
                <a:cubicBezTo>
                  <a:pt x="3410" y="10000"/>
                  <a:pt x="2962" y="9687"/>
                  <a:pt x="2710" y="9177"/>
                </a:cubicBezTo>
                <a:lnTo>
                  <a:pt x="200" y="4175"/>
                </a:lnTo>
                <a:cubicBezTo>
                  <a:pt x="-66" y="3665"/>
                  <a:pt x="-66" y="3024"/>
                  <a:pt x="200" y="2513"/>
                </a:cubicBezTo>
                <a:lnTo>
                  <a:pt x="1439" y="0"/>
                </a:lnTo>
              </a:path>
            </a:pathLst>
          </a:custGeom>
          <a:noFill/>
          <a:ln w="15875"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 name="Picture Placeholder 10">
            <a:extLst>
              <a:ext uri="{FF2B5EF4-FFF2-40B4-BE49-F238E27FC236}">
                <a16:creationId xmlns:a16="http://schemas.microsoft.com/office/drawing/2014/main" id="{A5CA1A5C-0A61-492F-AAE5-1FE7DBD102EC}"/>
              </a:ext>
            </a:extLst>
          </p:cNvPr>
          <p:cNvSpPr>
            <a:spLocks noGrp="1"/>
          </p:cNvSpPr>
          <p:nvPr>
            <p:ph type="pic" sz="quarter" idx="22"/>
          </p:nvPr>
        </p:nvSpPr>
        <p:spPr>
          <a:xfrm>
            <a:off x="8327201" y="0"/>
            <a:ext cx="3864799" cy="3895725"/>
          </a:xfrm>
          <a:custGeom>
            <a:avLst/>
            <a:gdLst>
              <a:gd name="connsiteX0" fmla="*/ 682634 w 3864799"/>
              <a:gd name="connsiteY0" fmla="*/ 0 h 3895725"/>
              <a:gd name="connsiteX1" fmla="*/ 3864799 w 3864799"/>
              <a:gd name="connsiteY1" fmla="*/ 0 h 3895725"/>
              <a:gd name="connsiteX2" fmla="*/ 3864799 w 3864799"/>
              <a:gd name="connsiteY2" fmla="*/ 3895725 h 3895725"/>
              <a:gd name="connsiteX3" fmla="*/ 3766850 w 3864799"/>
              <a:gd name="connsiteY3" fmla="*/ 3895725 h 3895725"/>
              <a:gd name="connsiteX4" fmla="*/ 1763483 w 3864799"/>
              <a:gd name="connsiteY4" fmla="*/ 3895725 h 3895725"/>
              <a:gd name="connsiteX5" fmla="*/ 1218924 w 3864799"/>
              <a:gd name="connsiteY5" fmla="*/ 3585416 h 3895725"/>
              <a:gd name="connsiteX6" fmla="*/ 85483 w 3864799"/>
              <a:gd name="connsiteY6" fmla="*/ 1660231 h 3895725"/>
              <a:gd name="connsiteX7" fmla="*/ 85483 w 3864799"/>
              <a:gd name="connsiteY7" fmla="*/ 1014280 h 3895725"/>
              <a:gd name="connsiteX8" fmla="*/ 678457 w 3864799"/>
              <a:gd name="connsiteY8" fmla="*/ 7095 h 389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4799" h="3895725">
                <a:moveTo>
                  <a:pt x="682634" y="0"/>
                </a:moveTo>
                <a:lnTo>
                  <a:pt x="3864799" y="0"/>
                </a:lnTo>
                <a:lnTo>
                  <a:pt x="3864799" y="3895725"/>
                </a:lnTo>
                <a:lnTo>
                  <a:pt x="3766850" y="3895725"/>
                </a:lnTo>
                <a:cubicBezTo>
                  <a:pt x="1763483" y="3895725"/>
                  <a:pt x="1763483" y="3895725"/>
                  <a:pt x="1763483" y="3895725"/>
                </a:cubicBezTo>
                <a:cubicBezTo>
                  <a:pt x="1541861" y="3895725"/>
                  <a:pt x="1332902" y="3775401"/>
                  <a:pt x="1218924" y="3585416"/>
                </a:cubicBezTo>
                <a:cubicBezTo>
                  <a:pt x="85483" y="1660231"/>
                  <a:pt x="85483" y="1660231"/>
                  <a:pt x="85483" y="1660231"/>
                </a:cubicBezTo>
                <a:cubicBezTo>
                  <a:pt x="-28495" y="1457580"/>
                  <a:pt x="-28495" y="1210599"/>
                  <a:pt x="85483" y="1014280"/>
                </a:cubicBezTo>
                <a:cubicBezTo>
                  <a:pt x="333423" y="593146"/>
                  <a:pt x="527127" y="264135"/>
                  <a:pt x="678457" y="7095"/>
                </a:cubicBezTo>
                <a:close/>
              </a:path>
            </a:pathLst>
          </a:custGeom>
          <a:solidFill>
            <a:schemeClr val="bg1">
              <a:lumMod val="95000"/>
            </a:schemeClr>
          </a:solidFill>
        </p:spPr>
        <p:txBody>
          <a:bodyPr wrap="square" anchor="ctr" anchorCtr="0">
            <a:noAutofit/>
          </a:bodyPr>
          <a:lstStyle>
            <a:lvl1pPr algn="ctr">
              <a:defRPr/>
            </a:lvl1pPr>
          </a:lstStyle>
          <a:p>
            <a:endParaRPr lang="en-US" dirty="0"/>
          </a:p>
        </p:txBody>
      </p:sp>
      <p:sp>
        <p:nvSpPr>
          <p:cNvPr id="10" name="Text Placeholder 55">
            <a:extLst>
              <a:ext uri="{FF2B5EF4-FFF2-40B4-BE49-F238E27FC236}">
                <a16:creationId xmlns:a16="http://schemas.microsoft.com/office/drawing/2014/main" id="{822B2D30-B60B-41A7-BEAF-2F8849133E8F}"/>
              </a:ext>
            </a:extLst>
          </p:cNvPr>
          <p:cNvSpPr>
            <a:spLocks noGrp="1"/>
          </p:cNvSpPr>
          <p:nvPr>
            <p:ph type="body" sz="quarter" idx="21" hasCustomPrompt="1"/>
          </p:nvPr>
        </p:nvSpPr>
        <p:spPr>
          <a:xfrm>
            <a:off x="7379745" y="2420763"/>
            <a:ext cx="2174287" cy="1941630"/>
          </a:xfrm>
          <a:custGeom>
            <a:avLst/>
            <a:gdLst>
              <a:gd name="connsiteX0" fmla="*/ 1050883 w 3416783"/>
              <a:gd name="connsiteY0" fmla="*/ 0 h 3051175"/>
              <a:gd name="connsiteX1" fmla="*/ 2367787 w 3416783"/>
              <a:gd name="connsiteY1" fmla="*/ 0 h 3051175"/>
              <a:gd name="connsiteX2" fmla="*/ 2692297 w 3416783"/>
              <a:gd name="connsiteY2" fmla="*/ 185034 h 3051175"/>
              <a:gd name="connsiteX3" fmla="*/ 3367729 w 3416783"/>
              <a:gd name="connsiteY3" fmla="*/ 1333001 h 3051175"/>
              <a:gd name="connsiteX4" fmla="*/ 3416783 w 3416783"/>
              <a:gd name="connsiteY4" fmla="*/ 1525588 h 3051175"/>
              <a:gd name="connsiteX5" fmla="*/ 3367729 w 3416783"/>
              <a:gd name="connsiteY5" fmla="*/ 1718174 h 3051175"/>
              <a:gd name="connsiteX6" fmla="*/ 2692297 w 3416783"/>
              <a:gd name="connsiteY6" fmla="*/ 2866141 h 3051175"/>
              <a:gd name="connsiteX7" fmla="*/ 2367787 w 3416783"/>
              <a:gd name="connsiteY7" fmla="*/ 3051175 h 3051175"/>
              <a:gd name="connsiteX8" fmla="*/ 1050883 w 3416783"/>
              <a:gd name="connsiteY8" fmla="*/ 3051175 h 3051175"/>
              <a:gd name="connsiteX9" fmla="*/ 726373 w 3416783"/>
              <a:gd name="connsiteY9" fmla="*/ 2866141 h 3051175"/>
              <a:gd name="connsiteX10" fmla="*/ 50940 w 3416783"/>
              <a:gd name="connsiteY10" fmla="*/ 1718174 h 3051175"/>
              <a:gd name="connsiteX11" fmla="*/ 50940 w 3416783"/>
              <a:gd name="connsiteY11" fmla="*/ 1333001 h 3051175"/>
              <a:gd name="connsiteX12" fmla="*/ 726373 w 3416783"/>
              <a:gd name="connsiteY12" fmla="*/ 185034 h 3051175"/>
              <a:gd name="connsiteX13" fmla="*/ 1050883 w 3416783"/>
              <a:gd name="connsiteY13" fmla="*/ 0 h 3051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16783" h="3051175">
                <a:moveTo>
                  <a:pt x="1050883" y="0"/>
                </a:moveTo>
                <a:cubicBezTo>
                  <a:pt x="2367787" y="0"/>
                  <a:pt x="2367787" y="0"/>
                  <a:pt x="2367787" y="0"/>
                </a:cubicBezTo>
                <a:cubicBezTo>
                  <a:pt x="2499855" y="0"/>
                  <a:pt x="2624376" y="67972"/>
                  <a:pt x="2692297" y="185034"/>
                </a:cubicBezTo>
                <a:cubicBezTo>
                  <a:pt x="3367729" y="1333001"/>
                  <a:pt x="3367729" y="1333001"/>
                  <a:pt x="3367729" y="1333001"/>
                </a:cubicBezTo>
                <a:cubicBezTo>
                  <a:pt x="3401690" y="1393420"/>
                  <a:pt x="3416783" y="1457616"/>
                  <a:pt x="3416783" y="1525588"/>
                </a:cubicBezTo>
                <a:cubicBezTo>
                  <a:pt x="3416783" y="1589783"/>
                  <a:pt x="3401690" y="1657755"/>
                  <a:pt x="3367729" y="1718174"/>
                </a:cubicBezTo>
                <a:cubicBezTo>
                  <a:pt x="2692297" y="2866141"/>
                  <a:pt x="2692297" y="2866141"/>
                  <a:pt x="2692297" y="2866141"/>
                </a:cubicBezTo>
                <a:cubicBezTo>
                  <a:pt x="2624376" y="2979427"/>
                  <a:pt x="2499855" y="3051175"/>
                  <a:pt x="2367787" y="3051175"/>
                </a:cubicBezTo>
                <a:cubicBezTo>
                  <a:pt x="1050883" y="3051175"/>
                  <a:pt x="1050883" y="3051175"/>
                  <a:pt x="1050883" y="3051175"/>
                </a:cubicBezTo>
                <a:cubicBezTo>
                  <a:pt x="918815" y="3051175"/>
                  <a:pt x="794294" y="2979427"/>
                  <a:pt x="726373" y="2866141"/>
                </a:cubicBezTo>
                <a:cubicBezTo>
                  <a:pt x="50940" y="1718174"/>
                  <a:pt x="50940" y="1718174"/>
                  <a:pt x="50940" y="1718174"/>
                </a:cubicBezTo>
                <a:cubicBezTo>
                  <a:pt x="-16980" y="1597336"/>
                  <a:pt x="-16980" y="1450064"/>
                  <a:pt x="50940" y="1333001"/>
                </a:cubicBezTo>
                <a:cubicBezTo>
                  <a:pt x="726373" y="185034"/>
                  <a:pt x="726373" y="185034"/>
                  <a:pt x="726373" y="185034"/>
                </a:cubicBezTo>
                <a:cubicBezTo>
                  <a:pt x="794294" y="67972"/>
                  <a:pt x="918815" y="0"/>
                  <a:pt x="1050883" y="0"/>
                </a:cubicBezTo>
                <a:close/>
              </a:path>
            </a:pathLst>
          </a:custGeom>
          <a:solidFill>
            <a:schemeClr val="accent4">
              <a:lumMod val="75000"/>
              <a:alpha val="67000"/>
            </a:schemeClr>
          </a:solidFill>
          <a:ln w="234950" cap="rnd">
            <a:noFill/>
          </a:ln>
        </p:spPr>
        <p:txBody>
          <a:bodyPr wrap="square" lIns="274320" tIns="45720" rIns="274320" bIns="45720" anchor="ctr" anchorCtr="0">
            <a:noAutofit/>
          </a:bodyPr>
          <a:lstStyle>
            <a:lvl1pPr algn="ctr">
              <a:lnSpc>
                <a:spcPct val="90000"/>
              </a:lnSpc>
              <a:spcBef>
                <a:spcPts val="0"/>
              </a:spcBef>
              <a:spcAft>
                <a:spcPts val="0"/>
              </a:spcAft>
              <a:defRPr sz="2000">
                <a:solidFill>
                  <a:schemeClr val="bg1"/>
                </a:solidFill>
                <a:latin typeface="Arial" panose="020B0604020202020204" pitchFamily="34" charset="0"/>
              </a:defRPr>
            </a:lvl1pPr>
          </a:lstStyle>
          <a:p>
            <a:pPr lvl="0"/>
            <a:r>
              <a:rPr lang="en-US" dirty="0"/>
              <a:t>Click to edit callout text</a:t>
            </a:r>
          </a:p>
        </p:txBody>
      </p:sp>
      <p:sp>
        <p:nvSpPr>
          <p:cNvPr id="5" name="Date Placeholder 4">
            <a:extLst>
              <a:ext uri="{FF2B5EF4-FFF2-40B4-BE49-F238E27FC236}">
                <a16:creationId xmlns:a16="http://schemas.microsoft.com/office/drawing/2014/main" id="{DBBFCB4C-8776-4361-8B5F-30B08F602BBC}"/>
              </a:ext>
            </a:extLst>
          </p:cNvPr>
          <p:cNvSpPr>
            <a:spLocks noGrp="1"/>
          </p:cNvSpPr>
          <p:nvPr>
            <p:ph type="dt" sz="half" idx="23"/>
          </p:nvPr>
        </p:nvSpPr>
        <p:spPr/>
        <p:txBody>
          <a:bodyPr/>
          <a:lstStyle/>
          <a:p>
            <a:fld id="{6859FE1C-CF5B-4163-A3BE-E2E8286AD1CB}" type="datetimeyyyy">
              <a:rPr lang="en-US" smtClean="0"/>
              <a:t>2023</a:t>
            </a:fld>
            <a:endParaRPr lang="en-US" dirty="0"/>
          </a:p>
        </p:txBody>
      </p:sp>
      <p:sp>
        <p:nvSpPr>
          <p:cNvPr id="9" name="Footer Placeholder 8">
            <a:extLst>
              <a:ext uri="{FF2B5EF4-FFF2-40B4-BE49-F238E27FC236}">
                <a16:creationId xmlns:a16="http://schemas.microsoft.com/office/drawing/2014/main" id="{104735C7-6B31-4420-A394-9C564BA10FF8}"/>
              </a:ext>
            </a:extLst>
          </p:cNvPr>
          <p:cNvSpPr>
            <a:spLocks noGrp="1"/>
          </p:cNvSpPr>
          <p:nvPr>
            <p:ph type="ftr" sz="quarter" idx="24"/>
          </p:nvPr>
        </p:nvSpPr>
        <p:spPr/>
        <p:txBody>
          <a:bodyPr/>
          <a:lstStyle/>
          <a:p>
            <a:r>
              <a:rPr lang="en-US" dirty="0"/>
              <a:t>American Society of Brewing Chemists</a:t>
            </a:r>
          </a:p>
        </p:txBody>
      </p:sp>
      <p:sp>
        <p:nvSpPr>
          <p:cNvPr id="12" name="Slide Number Placeholder 11">
            <a:extLst>
              <a:ext uri="{FF2B5EF4-FFF2-40B4-BE49-F238E27FC236}">
                <a16:creationId xmlns:a16="http://schemas.microsoft.com/office/drawing/2014/main" id="{920CBC70-E7B8-4B8E-A209-C9515994A95D}"/>
              </a:ext>
            </a:extLst>
          </p:cNvPr>
          <p:cNvSpPr>
            <a:spLocks noGrp="1"/>
          </p:cNvSpPr>
          <p:nvPr>
            <p:ph type="sldNum" sz="quarter" idx="25"/>
          </p:nvPr>
        </p:nvSpPr>
        <p:spPr>
          <a:xfrm>
            <a:off x="11134182" y="6505575"/>
            <a:ext cx="751662" cy="215900"/>
          </a:xfrm>
          <a:prstGeom prst="rect">
            <a:avLst/>
          </a:prstGeom>
        </p:spPr>
        <p:txBody>
          <a:bodyPr/>
          <a:lstStyle/>
          <a:p>
            <a:fld id="{0E9987EA-89AE-4521-A4A1-59C7EEEFA47E}" type="slidenum">
              <a:rPr lang="en-US" smtClean="0"/>
              <a:pPr/>
              <a:t>‹#›</a:t>
            </a:fld>
            <a:endParaRPr lang="en-US" dirty="0"/>
          </a:p>
        </p:txBody>
      </p:sp>
    </p:spTree>
    <p:extLst>
      <p:ext uri="{BB962C8B-B14F-4D97-AF65-F5344CB8AC3E}">
        <p14:creationId xmlns:p14="http://schemas.microsoft.com/office/powerpoint/2010/main" val="32211770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DA964-E538-461B-AA44-290206FA75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14877A-C895-4F19-844A-EAE3080019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3F2EBE-CDAC-4364-8D98-889265C01516}"/>
              </a:ext>
            </a:extLst>
          </p:cNvPr>
          <p:cNvSpPr>
            <a:spLocks noGrp="1"/>
          </p:cNvSpPr>
          <p:nvPr>
            <p:ph type="dt" sz="half" idx="10"/>
          </p:nvPr>
        </p:nvSpPr>
        <p:spPr/>
        <p:txBody>
          <a:bodyPr/>
          <a:lstStyle/>
          <a:p>
            <a:fld id="{04021807-1C55-45AC-9EBD-E11C057D343E}" type="datetime1">
              <a:rPr lang="en-US" smtClean="0"/>
              <a:t>9/14/2023</a:t>
            </a:fld>
            <a:endParaRPr lang="en-US"/>
          </a:p>
        </p:txBody>
      </p:sp>
      <p:sp>
        <p:nvSpPr>
          <p:cNvPr id="5" name="Footer Placeholder 4">
            <a:extLst>
              <a:ext uri="{FF2B5EF4-FFF2-40B4-BE49-F238E27FC236}">
                <a16:creationId xmlns:a16="http://schemas.microsoft.com/office/drawing/2014/main" id="{4E765FF8-9920-470E-851B-DF35648484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469B7B-9E8F-4032-9781-75443F831FCF}"/>
              </a:ext>
            </a:extLst>
          </p:cNvPr>
          <p:cNvSpPr>
            <a:spLocks noGrp="1"/>
          </p:cNvSpPr>
          <p:nvPr>
            <p:ph type="sldNum" sz="quarter" idx="12"/>
          </p:nvPr>
        </p:nvSpPr>
        <p:spPr/>
        <p:txBody>
          <a:bodyPr/>
          <a:lstStyle/>
          <a:p>
            <a:fld id="{B5915699-0F63-4C61-80D8-C6D5EC39C3C1}" type="slidenum">
              <a:rPr lang="en-US" smtClean="0"/>
              <a:t>‹#›</a:t>
            </a:fld>
            <a:endParaRPr lang="en-US"/>
          </a:p>
        </p:txBody>
      </p:sp>
    </p:spTree>
    <p:extLst>
      <p:ext uri="{BB962C8B-B14F-4D97-AF65-F5344CB8AC3E}">
        <p14:creationId xmlns:p14="http://schemas.microsoft.com/office/powerpoint/2010/main" val="21872180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content, photo &amp; call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DA964-E538-461B-AA44-290206FA75AF}"/>
              </a:ext>
            </a:extLst>
          </p:cNvPr>
          <p:cNvSpPr>
            <a:spLocks noGrp="1"/>
          </p:cNvSpPr>
          <p:nvPr>
            <p:ph type="title"/>
          </p:nvPr>
        </p:nvSpPr>
        <p:spPr>
          <a:xfrm>
            <a:off x="495300" y="457200"/>
            <a:ext cx="8296275" cy="64008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8514877A-C895-4F19-844A-EAE30800195C}"/>
              </a:ext>
            </a:extLst>
          </p:cNvPr>
          <p:cNvSpPr>
            <a:spLocks noGrp="1"/>
          </p:cNvSpPr>
          <p:nvPr>
            <p:ph idx="1"/>
          </p:nvPr>
        </p:nvSpPr>
        <p:spPr>
          <a:xfrm>
            <a:off x="495300" y="1485900"/>
            <a:ext cx="8296275" cy="47640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3F2EBE-CDAC-4364-8D98-889265C01516}"/>
              </a:ext>
            </a:extLst>
          </p:cNvPr>
          <p:cNvSpPr>
            <a:spLocks noGrp="1"/>
          </p:cNvSpPr>
          <p:nvPr>
            <p:ph type="dt" sz="half" idx="10"/>
          </p:nvPr>
        </p:nvSpPr>
        <p:spPr/>
        <p:txBody>
          <a:bodyPr/>
          <a:lstStyle/>
          <a:p>
            <a:fld id="{04021807-1C55-45AC-9EBD-E11C057D343E}" type="datetime1">
              <a:rPr lang="en-US" smtClean="0"/>
              <a:t>9/14/2023</a:t>
            </a:fld>
            <a:endParaRPr lang="en-US"/>
          </a:p>
        </p:txBody>
      </p:sp>
      <p:sp>
        <p:nvSpPr>
          <p:cNvPr id="5" name="Footer Placeholder 4">
            <a:extLst>
              <a:ext uri="{FF2B5EF4-FFF2-40B4-BE49-F238E27FC236}">
                <a16:creationId xmlns:a16="http://schemas.microsoft.com/office/drawing/2014/main" id="{4E765FF8-9920-470E-851B-DF35648484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469B7B-9E8F-4032-9781-75443F831FCF}"/>
              </a:ext>
            </a:extLst>
          </p:cNvPr>
          <p:cNvSpPr>
            <a:spLocks noGrp="1"/>
          </p:cNvSpPr>
          <p:nvPr>
            <p:ph type="sldNum" sz="quarter" idx="12"/>
          </p:nvPr>
        </p:nvSpPr>
        <p:spPr/>
        <p:txBody>
          <a:bodyPr/>
          <a:lstStyle/>
          <a:p>
            <a:fld id="{B5915699-0F63-4C61-80D8-C6D5EC39C3C1}" type="slidenum">
              <a:rPr lang="en-US" smtClean="0"/>
              <a:t>‹#›</a:t>
            </a:fld>
            <a:endParaRPr lang="en-US"/>
          </a:p>
        </p:txBody>
      </p:sp>
      <p:sp>
        <p:nvSpPr>
          <p:cNvPr id="12" name="Picture Placeholder 11">
            <a:extLst>
              <a:ext uri="{FF2B5EF4-FFF2-40B4-BE49-F238E27FC236}">
                <a16:creationId xmlns:a16="http://schemas.microsoft.com/office/drawing/2014/main" id="{7AC8B374-B020-4234-AE35-F4E4EC29E3E0}"/>
              </a:ext>
            </a:extLst>
          </p:cNvPr>
          <p:cNvSpPr>
            <a:spLocks noGrp="1"/>
          </p:cNvSpPr>
          <p:nvPr>
            <p:ph type="pic" sz="quarter" idx="13"/>
          </p:nvPr>
        </p:nvSpPr>
        <p:spPr>
          <a:xfrm>
            <a:off x="8791576" y="1"/>
            <a:ext cx="3400425" cy="3367473"/>
          </a:xfrm>
          <a:custGeom>
            <a:avLst/>
            <a:gdLst>
              <a:gd name="connsiteX0" fmla="*/ 428976 w 3400425"/>
              <a:gd name="connsiteY0" fmla="*/ 0 h 3367473"/>
              <a:gd name="connsiteX1" fmla="*/ 3400425 w 3400425"/>
              <a:gd name="connsiteY1" fmla="*/ 0 h 3367473"/>
              <a:gd name="connsiteX2" fmla="*/ 3400425 w 3400425"/>
              <a:gd name="connsiteY2" fmla="*/ 2913856 h 3367473"/>
              <a:gd name="connsiteX3" fmla="*/ 3273302 w 3400425"/>
              <a:gd name="connsiteY3" fmla="*/ 3008917 h 3367473"/>
              <a:gd name="connsiteX4" fmla="*/ 2099469 w 3400425"/>
              <a:gd name="connsiteY4" fmla="*/ 3367473 h 3367473"/>
              <a:gd name="connsiteX5" fmla="*/ 0 w 3400425"/>
              <a:gd name="connsiteY5" fmla="*/ 1268004 h 3367473"/>
              <a:gd name="connsiteX6" fmla="*/ 358556 w 3400425"/>
              <a:gd name="connsiteY6" fmla="*/ 94171 h 3367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00425" h="3367473">
                <a:moveTo>
                  <a:pt x="428976" y="0"/>
                </a:moveTo>
                <a:lnTo>
                  <a:pt x="3400425" y="0"/>
                </a:lnTo>
                <a:lnTo>
                  <a:pt x="3400425" y="2913856"/>
                </a:lnTo>
                <a:lnTo>
                  <a:pt x="3273302" y="3008917"/>
                </a:lnTo>
                <a:cubicBezTo>
                  <a:pt x="2938225" y="3235291"/>
                  <a:pt x="2534283" y="3367473"/>
                  <a:pt x="2099469" y="3367473"/>
                </a:cubicBezTo>
                <a:cubicBezTo>
                  <a:pt x="939964" y="3367473"/>
                  <a:pt x="0" y="2427509"/>
                  <a:pt x="0" y="1268004"/>
                </a:cubicBezTo>
                <a:cubicBezTo>
                  <a:pt x="0" y="833190"/>
                  <a:pt x="132183" y="429248"/>
                  <a:pt x="358556" y="94171"/>
                </a:cubicBezTo>
                <a:close/>
              </a:path>
            </a:pathLst>
          </a:custGeom>
          <a:solidFill>
            <a:schemeClr val="bg1">
              <a:lumMod val="95000"/>
            </a:schemeClr>
          </a:solidFill>
        </p:spPr>
        <p:txBody>
          <a:bodyPr wrap="square" anchor="ctr" anchorCtr="0">
            <a:noAutofit/>
          </a:bodyPr>
          <a:lstStyle>
            <a:lvl1pPr marL="0" indent="0" algn="ctr">
              <a:buNone/>
              <a:defRPr/>
            </a:lvl1pPr>
          </a:lstStyle>
          <a:p>
            <a:endParaRPr lang="en-US"/>
          </a:p>
        </p:txBody>
      </p:sp>
      <p:sp>
        <p:nvSpPr>
          <p:cNvPr id="13" name="Arc 12">
            <a:extLst>
              <a:ext uri="{FF2B5EF4-FFF2-40B4-BE49-F238E27FC236}">
                <a16:creationId xmlns:a16="http://schemas.microsoft.com/office/drawing/2014/main" id="{0460E7E6-F751-4C6F-82B4-920161AF76D0}"/>
              </a:ext>
            </a:extLst>
          </p:cNvPr>
          <p:cNvSpPr/>
          <p:nvPr userDrawn="1"/>
        </p:nvSpPr>
        <p:spPr>
          <a:xfrm>
            <a:off x="8586598" y="-857249"/>
            <a:ext cx="4568570" cy="4568570"/>
          </a:xfrm>
          <a:prstGeom prst="arc">
            <a:avLst>
              <a:gd name="adj1" fmla="val 4766645"/>
              <a:gd name="adj2" fmla="val 10487584"/>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Arc 9">
            <a:extLst>
              <a:ext uri="{FF2B5EF4-FFF2-40B4-BE49-F238E27FC236}">
                <a16:creationId xmlns:a16="http://schemas.microsoft.com/office/drawing/2014/main" id="{251798A2-B42F-4A01-A8F1-61E525D15C63}"/>
              </a:ext>
            </a:extLst>
          </p:cNvPr>
          <p:cNvSpPr/>
          <p:nvPr userDrawn="1"/>
        </p:nvSpPr>
        <p:spPr>
          <a:xfrm>
            <a:off x="8379334" y="-1064513"/>
            <a:ext cx="4983098" cy="4983098"/>
          </a:xfrm>
          <a:prstGeom prst="arc">
            <a:avLst>
              <a:gd name="adj1" fmla="val 3945693"/>
              <a:gd name="adj2" fmla="val 11422654"/>
            </a:avLst>
          </a:prstGeom>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Text Placeholder 14">
            <a:extLst>
              <a:ext uri="{FF2B5EF4-FFF2-40B4-BE49-F238E27FC236}">
                <a16:creationId xmlns:a16="http://schemas.microsoft.com/office/drawing/2014/main" id="{DC1934F7-D09B-4404-B236-74B94B935827}"/>
              </a:ext>
            </a:extLst>
          </p:cNvPr>
          <p:cNvSpPr>
            <a:spLocks noGrp="1"/>
          </p:cNvSpPr>
          <p:nvPr>
            <p:ph type="body" sz="quarter" idx="14"/>
          </p:nvPr>
        </p:nvSpPr>
        <p:spPr>
          <a:xfrm>
            <a:off x="9204542" y="2904423"/>
            <a:ext cx="2028322" cy="2028323"/>
          </a:xfrm>
          <a:prstGeom prst="ellipse">
            <a:avLst/>
          </a:prstGeom>
          <a:solidFill>
            <a:schemeClr val="accent1">
              <a:alpha val="90000"/>
            </a:schemeClr>
          </a:solidFill>
        </p:spPr>
        <p:txBody>
          <a:bodyPr lIns="45720" rIns="45720" anchor="ctr" anchorCtr="0">
            <a:noAutofit/>
          </a:bodyPr>
          <a:lstStyle>
            <a:lvl1pPr marL="0" indent="0" algn="ctr">
              <a:lnSpc>
                <a:spcPct val="100000"/>
              </a:lnSpc>
              <a:spcBef>
                <a:spcPts val="0"/>
              </a:spcBef>
              <a:buNone/>
              <a:defRPr sz="180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38098938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resenter bio">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09C57F67-7878-4527-B292-8E053B77907C}"/>
              </a:ext>
            </a:extLst>
          </p:cNvPr>
          <p:cNvSpPr/>
          <p:nvPr userDrawn="1"/>
        </p:nvSpPr>
        <p:spPr>
          <a:xfrm>
            <a:off x="2924175" y="2724150"/>
            <a:ext cx="1772920" cy="177292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1DA964-E538-461B-AA44-290206FA75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14877A-C895-4F19-844A-EAE30800195C}"/>
              </a:ext>
            </a:extLst>
          </p:cNvPr>
          <p:cNvSpPr>
            <a:spLocks noGrp="1"/>
          </p:cNvSpPr>
          <p:nvPr>
            <p:ph idx="1"/>
          </p:nvPr>
        </p:nvSpPr>
        <p:spPr>
          <a:xfrm>
            <a:off x="5052060" y="2028826"/>
            <a:ext cx="6619875" cy="4233798"/>
          </a:xfrm>
        </p:spPr>
        <p:txBody>
          <a:bodyPr numCol="2" spcCol="365760">
            <a:normAutofit/>
          </a:bodyPr>
          <a:lstStyle>
            <a:lvl1pPr marL="0" indent="0">
              <a:lnSpc>
                <a:spcPct val="113000"/>
              </a:lnSpc>
              <a:buNone/>
              <a:defRPr sz="1400"/>
            </a:lvl1pPr>
            <a:lvl2pPr>
              <a:defRPr sz="1400"/>
            </a:lvl2pPr>
          </a:lstStyle>
          <a:p>
            <a:pPr lvl="0"/>
            <a:r>
              <a:rPr lang="en-US" dirty="0"/>
              <a:t>Click to edit Master text styles</a:t>
            </a:r>
          </a:p>
          <a:p>
            <a:pPr lvl="1"/>
            <a:r>
              <a:rPr lang="en-US" dirty="0"/>
              <a:t>Second level</a:t>
            </a:r>
          </a:p>
        </p:txBody>
      </p:sp>
      <p:sp>
        <p:nvSpPr>
          <p:cNvPr id="4" name="Date Placeholder 3">
            <a:extLst>
              <a:ext uri="{FF2B5EF4-FFF2-40B4-BE49-F238E27FC236}">
                <a16:creationId xmlns:a16="http://schemas.microsoft.com/office/drawing/2014/main" id="{DD3F2EBE-CDAC-4364-8D98-889265C01516}"/>
              </a:ext>
            </a:extLst>
          </p:cNvPr>
          <p:cNvSpPr>
            <a:spLocks noGrp="1"/>
          </p:cNvSpPr>
          <p:nvPr>
            <p:ph type="dt" sz="half" idx="10"/>
          </p:nvPr>
        </p:nvSpPr>
        <p:spPr/>
        <p:txBody>
          <a:bodyPr/>
          <a:lstStyle/>
          <a:p>
            <a:fld id="{04021807-1C55-45AC-9EBD-E11C057D343E}" type="datetime1">
              <a:rPr lang="en-US" smtClean="0"/>
              <a:t>9/14/2023</a:t>
            </a:fld>
            <a:endParaRPr lang="en-US"/>
          </a:p>
        </p:txBody>
      </p:sp>
      <p:sp>
        <p:nvSpPr>
          <p:cNvPr id="5" name="Footer Placeholder 4">
            <a:extLst>
              <a:ext uri="{FF2B5EF4-FFF2-40B4-BE49-F238E27FC236}">
                <a16:creationId xmlns:a16="http://schemas.microsoft.com/office/drawing/2014/main" id="{4E765FF8-9920-470E-851B-DF35648484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469B7B-9E8F-4032-9781-75443F831FCF}"/>
              </a:ext>
            </a:extLst>
          </p:cNvPr>
          <p:cNvSpPr>
            <a:spLocks noGrp="1"/>
          </p:cNvSpPr>
          <p:nvPr>
            <p:ph type="sldNum" sz="quarter" idx="12"/>
          </p:nvPr>
        </p:nvSpPr>
        <p:spPr/>
        <p:txBody>
          <a:bodyPr/>
          <a:lstStyle/>
          <a:p>
            <a:fld id="{B5915699-0F63-4C61-80D8-C6D5EC39C3C1}" type="slidenum">
              <a:rPr lang="en-US" smtClean="0"/>
              <a:t>‹#›</a:t>
            </a:fld>
            <a:endParaRPr lang="en-US"/>
          </a:p>
        </p:txBody>
      </p:sp>
      <p:sp>
        <p:nvSpPr>
          <p:cNvPr id="8" name="Picture Placeholder 7">
            <a:extLst>
              <a:ext uri="{FF2B5EF4-FFF2-40B4-BE49-F238E27FC236}">
                <a16:creationId xmlns:a16="http://schemas.microsoft.com/office/drawing/2014/main" id="{AEF898A1-DDC9-4F8B-BC1A-96D5E9075DBD}"/>
              </a:ext>
            </a:extLst>
          </p:cNvPr>
          <p:cNvSpPr>
            <a:spLocks noGrp="1"/>
          </p:cNvSpPr>
          <p:nvPr>
            <p:ph type="pic" sz="quarter" idx="13"/>
          </p:nvPr>
        </p:nvSpPr>
        <p:spPr>
          <a:xfrm>
            <a:off x="845820" y="1485899"/>
            <a:ext cx="2667000" cy="2667000"/>
          </a:xfrm>
          <a:prstGeom prst="ellipse">
            <a:avLst/>
          </a:prstGeom>
          <a:solidFill>
            <a:schemeClr val="bg1">
              <a:lumMod val="95000"/>
            </a:schemeClr>
          </a:solidFill>
        </p:spPr>
        <p:txBody>
          <a:bodyPr anchor="ctr" anchorCtr="0">
            <a:normAutofit/>
          </a:bodyPr>
          <a:lstStyle>
            <a:lvl1pPr marL="0" indent="0" algn="ctr">
              <a:buNone/>
              <a:defRPr sz="1800"/>
            </a:lvl1pPr>
          </a:lstStyle>
          <a:p>
            <a:endParaRPr lang="en-US"/>
          </a:p>
        </p:txBody>
      </p:sp>
      <p:sp>
        <p:nvSpPr>
          <p:cNvPr id="10" name="Arc 9">
            <a:extLst>
              <a:ext uri="{FF2B5EF4-FFF2-40B4-BE49-F238E27FC236}">
                <a16:creationId xmlns:a16="http://schemas.microsoft.com/office/drawing/2014/main" id="{35E1E5A6-12AA-42D3-9A6D-DB3306364A98}"/>
              </a:ext>
            </a:extLst>
          </p:cNvPr>
          <p:cNvSpPr/>
          <p:nvPr userDrawn="1"/>
        </p:nvSpPr>
        <p:spPr>
          <a:xfrm>
            <a:off x="674371" y="1314451"/>
            <a:ext cx="3009900" cy="3009898"/>
          </a:xfrm>
          <a:prstGeom prst="arc">
            <a:avLst>
              <a:gd name="adj1" fmla="val 6153649"/>
              <a:gd name="adj2" fmla="val 133047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 Placeholder 11">
            <a:extLst>
              <a:ext uri="{FF2B5EF4-FFF2-40B4-BE49-F238E27FC236}">
                <a16:creationId xmlns:a16="http://schemas.microsoft.com/office/drawing/2014/main" id="{E0BEDF70-860C-4597-9501-A5128A14F372}"/>
              </a:ext>
            </a:extLst>
          </p:cNvPr>
          <p:cNvSpPr>
            <a:spLocks noGrp="1"/>
          </p:cNvSpPr>
          <p:nvPr>
            <p:ph type="body" sz="quarter" idx="14"/>
          </p:nvPr>
        </p:nvSpPr>
        <p:spPr>
          <a:xfrm>
            <a:off x="5052061" y="1498600"/>
            <a:ext cx="6644640" cy="396875"/>
          </a:xfrm>
        </p:spPr>
        <p:txBody>
          <a:bodyPr>
            <a:normAutofit/>
          </a:bodyPr>
          <a:lstStyle>
            <a:lvl1pPr marL="0" indent="0">
              <a:buNone/>
              <a:defRPr sz="1800" b="1">
                <a:solidFill>
                  <a:schemeClr val="accent1"/>
                </a:solidFill>
              </a:defRPr>
            </a:lvl1pPr>
            <a:lvl2pPr marL="285750" indent="0">
              <a:buNone/>
              <a:defRPr/>
            </a:lvl2pPr>
          </a:lstStyle>
          <a:p>
            <a:pPr lvl="0"/>
            <a:r>
              <a:rPr lang="en-US" dirty="0"/>
              <a:t>Click to edit Master text styles</a:t>
            </a:r>
          </a:p>
        </p:txBody>
      </p:sp>
      <p:sp>
        <p:nvSpPr>
          <p:cNvPr id="11" name="Arc 10">
            <a:extLst>
              <a:ext uri="{FF2B5EF4-FFF2-40B4-BE49-F238E27FC236}">
                <a16:creationId xmlns:a16="http://schemas.microsoft.com/office/drawing/2014/main" id="{83E2B6C1-C261-4C36-B0F1-29608144B4EC}"/>
              </a:ext>
            </a:extLst>
          </p:cNvPr>
          <p:cNvSpPr/>
          <p:nvPr userDrawn="1"/>
        </p:nvSpPr>
        <p:spPr>
          <a:xfrm>
            <a:off x="502921" y="1143001"/>
            <a:ext cx="3352800" cy="3352798"/>
          </a:xfrm>
          <a:prstGeom prst="arc">
            <a:avLst>
              <a:gd name="adj1" fmla="val 3764528"/>
              <a:gd name="adj2" fmla="val 14275120"/>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2620744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Content &amp;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DA964-E538-461B-AA44-290206FA75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14877A-C895-4F19-844A-EAE30800195C}"/>
              </a:ext>
            </a:extLst>
          </p:cNvPr>
          <p:cNvSpPr>
            <a:spLocks noGrp="1"/>
          </p:cNvSpPr>
          <p:nvPr>
            <p:ph idx="1"/>
          </p:nvPr>
        </p:nvSpPr>
        <p:spPr>
          <a:xfrm>
            <a:off x="495300" y="1485900"/>
            <a:ext cx="8229600" cy="47640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3F2EBE-CDAC-4364-8D98-889265C01516}"/>
              </a:ext>
            </a:extLst>
          </p:cNvPr>
          <p:cNvSpPr>
            <a:spLocks noGrp="1"/>
          </p:cNvSpPr>
          <p:nvPr>
            <p:ph type="dt" sz="half" idx="10"/>
          </p:nvPr>
        </p:nvSpPr>
        <p:spPr/>
        <p:txBody>
          <a:bodyPr/>
          <a:lstStyle/>
          <a:p>
            <a:fld id="{04021807-1C55-45AC-9EBD-E11C057D343E}" type="datetime1">
              <a:rPr lang="en-US" smtClean="0"/>
              <a:t>9/14/2023</a:t>
            </a:fld>
            <a:endParaRPr lang="en-US"/>
          </a:p>
        </p:txBody>
      </p:sp>
      <p:sp>
        <p:nvSpPr>
          <p:cNvPr id="5" name="Footer Placeholder 4">
            <a:extLst>
              <a:ext uri="{FF2B5EF4-FFF2-40B4-BE49-F238E27FC236}">
                <a16:creationId xmlns:a16="http://schemas.microsoft.com/office/drawing/2014/main" id="{4E765FF8-9920-470E-851B-DF35648484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469B7B-9E8F-4032-9781-75443F831FCF}"/>
              </a:ext>
            </a:extLst>
          </p:cNvPr>
          <p:cNvSpPr>
            <a:spLocks noGrp="1"/>
          </p:cNvSpPr>
          <p:nvPr>
            <p:ph type="sldNum" sz="quarter" idx="12"/>
          </p:nvPr>
        </p:nvSpPr>
        <p:spPr/>
        <p:txBody>
          <a:bodyPr/>
          <a:lstStyle/>
          <a:p>
            <a:fld id="{B5915699-0F63-4C61-80D8-C6D5EC39C3C1}" type="slidenum">
              <a:rPr lang="en-US" smtClean="0"/>
              <a:t>‹#›</a:t>
            </a:fld>
            <a:endParaRPr lang="en-US"/>
          </a:p>
        </p:txBody>
      </p:sp>
      <p:sp>
        <p:nvSpPr>
          <p:cNvPr id="11" name="Picture Placeholder 10">
            <a:extLst>
              <a:ext uri="{FF2B5EF4-FFF2-40B4-BE49-F238E27FC236}">
                <a16:creationId xmlns:a16="http://schemas.microsoft.com/office/drawing/2014/main" id="{3244790C-31A1-439F-9FF8-EAD55AB510E9}"/>
              </a:ext>
            </a:extLst>
          </p:cNvPr>
          <p:cNvSpPr>
            <a:spLocks noGrp="1"/>
          </p:cNvSpPr>
          <p:nvPr>
            <p:ph type="pic" sz="quarter" idx="13"/>
          </p:nvPr>
        </p:nvSpPr>
        <p:spPr>
          <a:xfrm>
            <a:off x="8619362" y="1256536"/>
            <a:ext cx="3572639" cy="3962400"/>
          </a:xfrm>
          <a:custGeom>
            <a:avLst/>
            <a:gdLst>
              <a:gd name="connsiteX0" fmla="*/ 1981200 w 3572639"/>
              <a:gd name="connsiteY0" fmla="*/ 0 h 3962400"/>
              <a:gd name="connsiteX1" fmla="*/ 3509990 w 3572639"/>
              <a:gd name="connsiteY1" fmla="*/ 720973 h 3962400"/>
              <a:gd name="connsiteX2" fmla="*/ 3572639 w 3572639"/>
              <a:gd name="connsiteY2" fmla="*/ 804752 h 3962400"/>
              <a:gd name="connsiteX3" fmla="*/ 3572639 w 3572639"/>
              <a:gd name="connsiteY3" fmla="*/ 3157649 h 3962400"/>
              <a:gd name="connsiteX4" fmla="*/ 3509990 w 3572639"/>
              <a:gd name="connsiteY4" fmla="*/ 3241428 h 3962400"/>
              <a:gd name="connsiteX5" fmla="*/ 1981200 w 3572639"/>
              <a:gd name="connsiteY5" fmla="*/ 3962400 h 3962400"/>
              <a:gd name="connsiteX6" fmla="*/ 0 w 3572639"/>
              <a:gd name="connsiteY6" fmla="*/ 1981200 h 3962400"/>
              <a:gd name="connsiteX7" fmla="*/ 1981200 w 3572639"/>
              <a:gd name="connsiteY7" fmla="*/ 0 h 396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72639" h="3962400">
                <a:moveTo>
                  <a:pt x="1981200" y="0"/>
                </a:moveTo>
                <a:cubicBezTo>
                  <a:pt x="2596680" y="0"/>
                  <a:pt x="3146609" y="280657"/>
                  <a:pt x="3509990" y="720973"/>
                </a:cubicBezTo>
                <a:lnTo>
                  <a:pt x="3572639" y="804752"/>
                </a:lnTo>
                <a:lnTo>
                  <a:pt x="3572639" y="3157649"/>
                </a:lnTo>
                <a:lnTo>
                  <a:pt x="3509990" y="3241428"/>
                </a:lnTo>
                <a:cubicBezTo>
                  <a:pt x="3146609" y="3681744"/>
                  <a:pt x="2596680" y="3962400"/>
                  <a:pt x="1981200" y="3962400"/>
                </a:cubicBezTo>
                <a:cubicBezTo>
                  <a:pt x="887013" y="3962400"/>
                  <a:pt x="0" y="3075387"/>
                  <a:pt x="0" y="1981200"/>
                </a:cubicBezTo>
                <a:cubicBezTo>
                  <a:pt x="0" y="887013"/>
                  <a:pt x="887013" y="0"/>
                  <a:pt x="1981200" y="0"/>
                </a:cubicBezTo>
                <a:close/>
              </a:path>
            </a:pathLst>
          </a:custGeom>
          <a:solidFill>
            <a:schemeClr val="bg1">
              <a:lumMod val="95000"/>
            </a:schemeClr>
          </a:solidFill>
        </p:spPr>
        <p:txBody>
          <a:bodyPr wrap="square" anchor="ctr" anchorCtr="0">
            <a:noAutofit/>
          </a:bodyPr>
          <a:lstStyle>
            <a:lvl1pPr marL="0" indent="0" algn="ctr">
              <a:buNone/>
              <a:defRPr/>
            </a:lvl1pPr>
          </a:lstStyle>
          <a:p>
            <a:endParaRPr lang="en-US"/>
          </a:p>
        </p:txBody>
      </p:sp>
      <p:sp>
        <p:nvSpPr>
          <p:cNvPr id="9" name="Arc 8">
            <a:extLst>
              <a:ext uri="{FF2B5EF4-FFF2-40B4-BE49-F238E27FC236}">
                <a16:creationId xmlns:a16="http://schemas.microsoft.com/office/drawing/2014/main" id="{1B366663-935B-443B-95EC-0984024602A6}"/>
              </a:ext>
            </a:extLst>
          </p:cNvPr>
          <p:cNvSpPr/>
          <p:nvPr userDrawn="1"/>
        </p:nvSpPr>
        <p:spPr>
          <a:xfrm>
            <a:off x="8218550" y="855725"/>
            <a:ext cx="4764023" cy="4764023"/>
          </a:xfrm>
          <a:prstGeom prst="arc">
            <a:avLst>
              <a:gd name="adj1" fmla="val 4144231"/>
              <a:gd name="adj2" fmla="val 13619249"/>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Arc 9">
            <a:extLst>
              <a:ext uri="{FF2B5EF4-FFF2-40B4-BE49-F238E27FC236}">
                <a16:creationId xmlns:a16="http://schemas.microsoft.com/office/drawing/2014/main" id="{6CE76404-4F35-428F-ADE4-32D0EA6C09B2}"/>
              </a:ext>
            </a:extLst>
          </p:cNvPr>
          <p:cNvSpPr/>
          <p:nvPr userDrawn="1"/>
        </p:nvSpPr>
        <p:spPr>
          <a:xfrm>
            <a:off x="8399524" y="1036700"/>
            <a:ext cx="4402076" cy="4402074"/>
          </a:xfrm>
          <a:prstGeom prst="arc">
            <a:avLst>
              <a:gd name="adj1" fmla="val 4955923"/>
              <a:gd name="adj2" fmla="val 12190314"/>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0694241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pic>
        <p:nvPicPr>
          <p:cNvPr id="12" name="Picture 11" descr="A picture containing indoor, several, arranged&#10;&#10;Description automatically generated">
            <a:extLst>
              <a:ext uri="{FF2B5EF4-FFF2-40B4-BE49-F238E27FC236}">
                <a16:creationId xmlns:a16="http://schemas.microsoft.com/office/drawing/2014/main" id="{63DA2A1E-756D-448B-A1A9-A85986F459E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5625"/>
          <a:stretch/>
        </p:blipFill>
        <p:spPr>
          <a:xfrm rot="5400000">
            <a:off x="2667001" y="-2666998"/>
            <a:ext cx="6857998" cy="12191998"/>
          </a:xfrm>
          <a:prstGeom prst="rect">
            <a:avLst/>
          </a:prstGeom>
        </p:spPr>
      </p:pic>
      <p:sp>
        <p:nvSpPr>
          <p:cNvPr id="25" name="Rectangle 24">
            <a:extLst>
              <a:ext uri="{FF2B5EF4-FFF2-40B4-BE49-F238E27FC236}">
                <a16:creationId xmlns:a16="http://schemas.microsoft.com/office/drawing/2014/main" id="{D68B11BF-6238-484B-B9A8-3030FE37A159}"/>
              </a:ext>
            </a:extLst>
          </p:cNvPr>
          <p:cNvSpPr/>
          <p:nvPr userDrawn="1"/>
        </p:nvSpPr>
        <p:spPr>
          <a:xfrm>
            <a:off x="1" y="0"/>
            <a:ext cx="12191999" cy="6858000"/>
          </a:xfrm>
          <a:prstGeom prst="rect">
            <a:avLst/>
          </a:prstGeom>
          <a:gradFill flip="none" rotWithShape="1">
            <a:gsLst>
              <a:gs pos="7000">
                <a:schemeClr val="tx1">
                  <a:alpha val="96000"/>
                </a:schemeClr>
              </a:gs>
              <a:gs pos="100000">
                <a:schemeClr val="tx2">
                  <a:alpha val="5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96B389-F985-4CB9-A0FE-EDA93E1F37E8}"/>
              </a:ext>
            </a:extLst>
          </p:cNvPr>
          <p:cNvSpPr>
            <a:spLocks noGrp="1"/>
          </p:cNvSpPr>
          <p:nvPr>
            <p:ph type="title" hasCustomPrompt="1"/>
          </p:nvPr>
        </p:nvSpPr>
        <p:spPr>
          <a:xfrm>
            <a:off x="3370521" y="2794981"/>
            <a:ext cx="8821478" cy="830997"/>
          </a:xfrm>
          <a:solidFill>
            <a:schemeClr val="accent1">
              <a:alpha val="83000"/>
            </a:schemeClr>
          </a:solidFill>
        </p:spPr>
        <p:txBody>
          <a:bodyPr wrap="square" lIns="182880" anchor="ctr" anchorCtr="0">
            <a:spAutoFit/>
          </a:bodyPr>
          <a:lstStyle>
            <a:lvl1pPr algn="l">
              <a:lnSpc>
                <a:spcPct val="100000"/>
              </a:lnSpc>
              <a:defRPr sz="4800">
                <a:solidFill>
                  <a:schemeClr val="bg1"/>
                </a:solidFill>
              </a:defRPr>
            </a:lvl1pPr>
          </a:lstStyle>
          <a:p>
            <a:r>
              <a:rPr lang="en-US" dirty="0"/>
              <a:t>Click to edit title</a:t>
            </a:r>
          </a:p>
        </p:txBody>
      </p:sp>
      <p:sp>
        <p:nvSpPr>
          <p:cNvPr id="3" name="Text Placeholder 2">
            <a:extLst>
              <a:ext uri="{FF2B5EF4-FFF2-40B4-BE49-F238E27FC236}">
                <a16:creationId xmlns:a16="http://schemas.microsoft.com/office/drawing/2014/main" id="{3A4DE681-E2E5-42DA-B246-7916E6E0B7AF}"/>
              </a:ext>
            </a:extLst>
          </p:cNvPr>
          <p:cNvSpPr>
            <a:spLocks noGrp="1"/>
          </p:cNvSpPr>
          <p:nvPr>
            <p:ph type="body" idx="1"/>
          </p:nvPr>
        </p:nvSpPr>
        <p:spPr>
          <a:xfrm>
            <a:off x="4412512" y="3774559"/>
            <a:ext cx="7779486" cy="414670"/>
          </a:xfrm>
          <a:solidFill>
            <a:schemeClr val="tx1">
              <a:alpha val="52000"/>
            </a:schemeClr>
          </a:solidFill>
        </p:spPr>
        <p:txBody>
          <a:bodyPr anchor="ctr" anchorCtr="0">
            <a:normAutofit/>
          </a:bodyPr>
          <a:lstStyle>
            <a:lvl1pPr marL="0" indent="0" algn="l">
              <a:lnSpc>
                <a:spcPct val="100000"/>
              </a:lnSpc>
              <a:spcBef>
                <a:spcPts val="0"/>
              </a:spcBef>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40362537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80D2F-C3AF-4433-8B93-2749CEB8AF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D9E876-B336-4B1C-ACE8-0E1D6BC2EAEB}"/>
              </a:ext>
            </a:extLst>
          </p:cNvPr>
          <p:cNvSpPr>
            <a:spLocks noGrp="1"/>
          </p:cNvSpPr>
          <p:nvPr>
            <p:ph sz="half" idx="1"/>
          </p:nvPr>
        </p:nvSpPr>
        <p:spPr>
          <a:xfrm>
            <a:off x="495300" y="1485899"/>
            <a:ext cx="5524500" cy="476402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BDA12746-D088-46FF-A0B5-496507E6BC1F}"/>
              </a:ext>
            </a:extLst>
          </p:cNvPr>
          <p:cNvSpPr>
            <a:spLocks noGrp="1"/>
          </p:cNvSpPr>
          <p:nvPr>
            <p:ph sz="half" idx="2"/>
          </p:nvPr>
        </p:nvSpPr>
        <p:spPr>
          <a:xfrm>
            <a:off x="6172200" y="1485899"/>
            <a:ext cx="5524500" cy="47640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2CE463D-1D15-4C8E-8904-FB1015E32750}"/>
              </a:ext>
            </a:extLst>
          </p:cNvPr>
          <p:cNvSpPr>
            <a:spLocks noGrp="1"/>
          </p:cNvSpPr>
          <p:nvPr>
            <p:ph type="dt" sz="half" idx="10"/>
          </p:nvPr>
        </p:nvSpPr>
        <p:spPr/>
        <p:txBody>
          <a:bodyPr/>
          <a:lstStyle/>
          <a:p>
            <a:fld id="{017153DD-18CF-451E-A68A-C837A50CA867}" type="datetime1">
              <a:rPr lang="en-US" smtClean="0"/>
              <a:t>9/14/2023</a:t>
            </a:fld>
            <a:endParaRPr lang="en-US"/>
          </a:p>
        </p:txBody>
      </p:sp>
      <p:sp>
        <p:nvSpPr>
          <p:cNvPr id="6" name="Footer Placeholder 5">
            <a:extLst>
              <a:ext uri="{FF2B5EF4-FFF2-40B4-BE49-F238E27FC236}">
                <a16:creationId xmlns:a16="http://schemas.microsoft.com/office/drawing/2014/main" id="{A867834A-E3EB-4D55-8696-548EFFECDE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984DCF-BBB5-4E65-B279-A2351F1066B1}"/>
              </a:ext>
            </a:extLst>
          </p:cNvPr>
          <p:cNvSpPr>
            <a:spLocks noGrp="1"/>
          </p:cNvSpPr>
          <p:nvPr>
            <p:ph type="sldNum" sz="quarter" idx="12"/>
          </p:nvPr>
        </p:nvSpPr>
        <p:spPr/>
        <p:txBody>
          <a:bodyPr/>
          <a:lstStyle/>
          <a:p>
            <a:fld id="{B5915699-0F63-4C61-80D8-C6D5EC39C3C1}" type="slidenum">
              <a:rPr lang="en-US" smtClean="0"/>
              <a:t>‹#›</a:t>
            </a:fld>
            <a:endParaRPr lang="en-US"/>
          </a:p>
        </p:txBody>
      </p:sp>
    </p:spTree>
    <p:extLst>
      <p:ext uri="{BB962C8B-B14F-4D97-AF65-F5344CB8AC3E}">
        <p14:creationId xmlns:p14="http://schemas.microsoft.com/office/powerpoint/2010/main" val="40073841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FC91C-80A3-4B52-B579-11C632E77F6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C467AB-EF55-4F72-9B85-B8EC69A6B46E}"/>
              </a:ext>
            </a:extLst>
          </p:cNvPr>
          <p:cNvSpPr>
            <a:spLocks noGrp="1"/>
          </p:cNvSpPr>
          <p:nvPr>
            <p:ph type="dt" sz="half" idx="10"/>
          </p:nvPr>
        </p:nvSpPr>
        <p:spPr/>
        <p:txBody>
          <a:bodyPr/>
          <a:lstStyle/>
          <a:p>
            <a:fld id="{1CD4D292-55DA-4D08-B17E-ACE5FA50D9C1}" type="datetime1">
              <a:rPr lang="en-US" smtClean="0"/>
              <a:t>9/14/2023</a:t>
            </a:fld>
            <a:endParaRPr lang="en-US"/>
          </a:p>
        </p:txBody>
      </p:sp>
      <p:sp>
        <p:nvSpPr>
          <p:cNvPr id="4" name="Footer Placeholder 3">
            <a:extLst>
              <a:ext uri="{FF2B5EF4-FFF2-40B4-BE49-F238E27FC236}">
                <a16:creationId xmlns:a16="http://schemas.microsoft.com/office/drawing/2014/main" id="{CA783CA8-E341-4099-A391-671AE35314B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D4C484B-A738-42FF-B046-03CBEC0DF75E}"/>
              </a:ext>
            </a:extLst>
          </p:cNvPr>
          <p:cNvSpPr>
            <a:spLocks noGrp="1"/>
          </p:cNvSpPr>
          <p:nvPr>
            <p:ph type="sldNum" sz="quarter" idx="12"/>
          </p:nvPr>
        </p:nvSpPr>
        <p:spPr/>
        <p:txBody>
          <a:bodyPr/>
          <a:lstStyle/>
          <a:p>
            <a:fld id="{B5915699-0F63-4C61-80D8-C6D5EC39C3C1}" type="slidenum">
              <a:rPr lang="en-US" smtClean="0"/>
              <a:t>‹#›</a:t>
            </a:fld>
            <a:endParaRPr lang="en-US"/>
          </a:p>
        </p:txBody>
      </p:sp>
    </p:spTree>
    <p:extLst>
      <p:ext uri="{BB962C8B-B14F-4D97-AF65-F5344CB8AC3E}">
        <p14:creationId xmlns:p14="http://schemas.microsoft.com/office/powerpoint/2010/main" val="2589831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ne Thin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997B4352-D1BB-4505-834E-666925B7C3CC}"/>
              </a:ext>
            </a:extLst>
          </p:cNvPr>
          <p:cNvSpPr>
            <a:spLocks noGrp="1"/>
          </p:cNvSpPr>
          <p:nvPr>
            <p:ph type="pic" sz="quarter" idx="13"/>
          </p:nvPr>
        </p:nvSpPr>
        <p:spPr>
          <a:xfrm>
            <a:off x="0" y="1"/>
            <a:ext cx="6532646" cy="5470357"/>
          </a:xfrm>
          <a:custGeom>
            <a:avLst/>
            <a:gdLst>
              <a:gd name="connsiteX0" fmla="*/ 0 w 6532646"/>
              <a:gd name="connsiteY0" fmla="*/ 0 h 5470357"/>
              <a:gd name="connsiteX1" fmla="*/ 6000618 w 6532646"/>
              <a:gd name="connsiteY1" fmla="*/ 0 h 5470357"/>
              <a:gd name="connsiteX2" fmla="*/ 6098727 w 6532646"/>
              <a:gd name="connsiteY2" fmla="*/ 161492 h 5470357"/>
              <a:gd name="connsiteX3" fmla="*/ 6532646 w 6532646"/>
              <a:gd name="connsiteY3" fmla="*/ 1875171 h 5470357"/>
              <a:gd name="connsiteX4" fmla="*/ 2937460 w 6532646"/>
              <a:gd name="connsiteY4" fmla="*/ 5470357 h 5470357"/>
              <a:gd name="connsiteX5" fmla="*/ 163240 w 6532646"/>
              <a:gd name="connsiteY5" fmla="*/ 4162043 h 5470357"/>
              <a:gd name="connsiteX6" fmla="*/ 0 w 6532646"/>
              <a:gd name="connsiteY6" fmla="*/ 3943746 h 5470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32646" h="5470357">
                <a:moveTo>
                  <a:pt x="0" y="0"/>
                </a:moveTo>
                <a:lnTo>
                  <a:pt x="6000618" y="0"/>
                </a:lnTo>
                <a:lnTo>
                  <a:pt x="6098727" y="161492"/>
                </a:lnTo>
                <a:cubicBezTo>
                  <a:pt x="6375457" y="670906"/>
                  <a:pt x="6532646" y="1254682"/>
                  <a:pt x="6532646" y="1875171"/>
                </a:cubicBezTo>
                <a:cubicBezTo>
                  <a:pt x="6532646" y="3860737"/>
                  <a:pt x="4923026" y="5470357"/>
                  <a:pt x="2937460" y="5470357"/>
                </a:cubicBezTo>
                <a:cubicBezTo>
                  <a:pt x="1820579" y="5470357"/>
                  <a:pt x="822650" y="4961063"/>
                  <a:pt x="163240" y="4162043"/>
                </a:cubicBezTo>
                <a:lnTo>
                  <a:pt x="0" y="3943746"/>
                </a:lnTo>
                <a:close/>
              </a:path>
            </a:pathLst>
          </a:custGeom>
          <a:solidFill>
            <a:schemeClr val="bg1">
              <a:lumMod val="95000"/>
            </a:schemeClr>
          </a:solidFill>
          <a:ln>
            <a:noFill/>
          </a:ln>
        </p:spPr>
        <p:txBody>
          <a:bodyPr wrap="square" anchor="ctr" anchorCtr="0">
            <a:noAutofit/>
          </a:bodyPr>
          <a:lstStyle>
            <a:lvl1pPr marL="0" indent="0" algn="ctr">
              <a:buNone/>
              <a:defRPr/>
            </a:lvl1pPr>
          </a:lstStyle>
          <a:p>
            <a:endParaRPr lang="en-US"/>
          </a:p>
        </p:txBody>
      </p:sp>
      <p:sp>
        <p:nvSpPr>
          <p:cNvPr id="2" name="Title 1">
            <a:extLst>
              <a:ext uri="{FF2B5EF4-FFF2-40B4-BE49-F238E27FC236}">
                <a16:creationId xmlns:a16="http://schemas.microsoft.com/office/drawing/2014/main" id="{74CFC91C-80A3-4B52-B579-11C632E77F6E}"/>
              </a:ext>
            </a:extLst>
          </p:cNvPr>
          <p:cNvSpPr>
            <a:spLocks noGrp="1"/>
          </p:cNvSpPr>
          <p:nvPr>
            <p:ph type="title"/>
          </p:nvPr>
        </p:nvSpPr>
        <p:spPr>
          <a:xfrm>
            <a:off x="7074650" y="3698973"/>
            <a:ext cx="5117350" cy="640080"/>
          </a:xfrm>
        </p:spPr>
        <p:txBody>
          <a:bodyPr>
            <a:noAutofit/>
          </a:bodyPr>
          <a:lstStyle>
            <a:lvl1pPr>
              <a:defRPr sz="5400" cap="all" baseline="0"/>
            </a:lvl1pPr>
          </a:lstStyle>
          <a:p>
            <a:r>
              <a:rPr lang="en-US" dirty="0"/>
              <a:t>Click to edit</a:t>
            </a:r>
          </a:p>
        </p:txBody>
      </p:sp>
      <p:sp>
        <p:nvSpPr>
          <p:cNvPr id="3" name="Date Placeholder 2">
            <a:extLst>
              <a:ext uri="{FF2B5EF4-FFF2-40B4-BE49-F238E27FC236}">
                <a16:creationId xmlns:a16="http://schemas.microsoft.com/office/drawing/2014/main" id="{10C467AB-EF55-4F72-9B85-B8EC69A6B46E}"/>
              </a:ext>
            </a:extLst>
          </p:cNvPr>
          <p:cNvSpPr>
            <a:spLocks noGrp="1"/>
          </p:cNvSpPr>
          <p:nvPr>
            <p:ph type="dt" sz="half" idx="10"/>
          </p:nvPr>
        </p:nvSpPr>
        <p:spPr/>
        <p:txBody>
          <a:bodyPr/>
          <a:lstStyle/>
          <a:p>
            <a:fld id="{1CD4D292-55DA-4D08-B17E-ACE5FA50D9C1}" type="datetime1">
              <a:rPr lang="en-US" smtClean="0"/>
              <a:t>9/14/2023</a:t>
            </a:fld>
            <a:endParaRPr lang="en-US"/>
          </a:p>
        </p:txBody>
      </p:sp>
      <p:sp>
        <p:nvSpPr>
          <p:cNvPr id="4" name="Footer Placeholder 3">
            <a:extLst>
              <a:ext uri="{FF2B5EF4-FFF2-40B4-BE49-F238E27FC236}">
                <a16:creationId xmlns:a16="http://schemas.microsoft.com/office/drawing/2014/main" id="{CA783CA8-E341-4099-A391-671AE35314B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D4C484B-A738-42FF-B046-03CBEC0DF75E}"/>
              </a:ext>
            </a:extLst>
          </p:cNvPr>
          <p:cNvSpPr>
            <a:spLocks noGrp="1"/>
          </p:cNvSpPr>
          <p:nvPr>
            <p:ph type="sldNum" sz="quarter" idx="12"/>
          </p:nvPr>
        </p:nvSpPr>
        <p:spPr/>
        <p:txBody>
          <a:bodyPr/>
          <a:lstStyle/>
          <a:p>
            <a:fld id="{B5915699-0F63-4C61-80D8-C6D5EC39C3C1}" type="slidenum">
              <a:rPr lang="en-US" smtClean="0"/>
              <a:t>‹#›</a:t>
            </a:fld>
            <a:endParaRPr lang="en-US"/>
          </a:p>
        </p:txBody>
      </p:sp>
      <p:sp>
        <p:nvSpPr>
          <p:cNvPr id="6" name="Oval 5">
            <a:extLst>
              <a:ext uri="{FF2B5EF4-FFF2-40B4-BE49-F238E27FC236}">
                <a16:creationId xmlns:a16="http://schemas.microsoft.com/office/drawing/2014/main" id="{755A2FB0-9CD1-48A1-ADF9-A919F02759B3}"/>
              </a:ext>
            </a:extLst>
          </p:cNvPr>
          <p:cNvSpPr/>
          <p:nvPr userDrawn="1"/>
        </p:nvSpPr>
        <p:spPr>
          <a:xfrm>
            <a:off x="6096000" y="3563567"/>
            <a:ext cx="942975" cy="94297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latin typeface="Arial Black" panose="020B0A04020102020204" pitchFamily="34" charset="0"/>
              </a:rPr>
              <a:t>1</a:t>
            </a:r>
          </a:p>
        </p:txBody>
      </p:sp>
      <p:sp>
        <p:nvSpPr>
          <p:cNvPr id="15" name="Text Placeholder 14">
            <a:extLst>
              <a:ext uri="{FF2B5EF4-FFF2-40B4-BE49-F238E27FC236}">
                <a16:creationId xmlns:a16="http://schemas.microsoft.com/office/drawing/2014/main" id="{57D95B0D-8F05-430D-B872-D3B51CE4AB39}"/>
              </a:ext>
            </a:extLst>
          </p:cNvPr>
          <p:cNvSpPr>
            <a:spLocks noGrp="1"/>
          </p:cNvSpPr>
          <p:nvPr>
            <p:ph type="body" sz="quarter" idx="14" hasCustomPrompt="1"/>
          </p:nvPr>
        </p:nvSpPr>
        <p:spPr>
          <a:xfrm>
            <a:off x="7176977" y="4392853"/>
            <a:ext cx="4710223" cy="640080"/>
          </a:xfrm>
        </p:spPr>
        <p:txBody>
          <a:bodyPr>
            <a:normAutofit/>
          </a:bodyPr>
          <a:lstStyle>
            <a:lvl1pPr marL="0" indent="0">
              <a:buNone/>
              <a:defRPr sz="3200"/>
            </a:lvl1pPr>
          </a:lstStyle>
          <a:p>
            <a:pPr lvl="0"/>
            <a:r>
              <a:rPr lang="en-US" dirty="0"/>
              <a:t>Click to edit text styles</a:t>
            </a:r>
          </a:p>
        </p:txBody>
      </p:sp>
    </p:spTree>
    <p:extLst>
      <p:ext uri="{BB962C8B-B14F-4D97-AF65-F5344CB8AC3E}">
        <p14:creationId xmlns:p14="http://schemas.microsoft.com/office/powerpoint/2010/main" val="37128239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7" name="Picture 16" descr="A close up of a yellow surface&#10;&#10;Description automatically generated with low confidence">
            <a:extLst>
              <a:ext uri="{FF2B5EF4-FFF2-40B4-BE49-F238E27FC236}">
                <a16:creationId xmlns:a16="http://schemas.microsoft.com/office/drawing/2014/main" id="{01CDD7BF-5523-4041-8061-9344446639CB}"/>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t="24786" r="480" b="68187"/>
          <a:stretch/>
        </p:blipFill>
        <p:spPr>
          <a:xfrm>
            <a:off x="4279900" y="6485860"/>
            <a:ext cx="7912100" cy="372140"/>
          </a:xfrm>
          <a:prstGeom prst="rect">
            <a:avLst/>
          </a:prstGeom>
        </p:spPr>
      </p:pic>
      <p:sp>
        <p:nvSpPr>
          <p:cNvPr id="8" name="Rectangle 7">
            <a:extLst>
              <a:ext uri="{FF2B5EF4-FFF2-40B4-BE49-F238E27FC236}">
                <a16:creationId xmlns:a16="http://schemas.microsoft.com/office/drawing/2014/main" id="{9DB7EDB3-1F32-4125-8CB3-0EEFA3751E49}"/>
              </a:ext>
            </a:extLst>
          </p:cNvPr>
          <p:cNvSpPr/>
          <p:nvPr userDrawn="1"/>
        </p:nvSpPr>
        <p:spPr>
          <a:xfrm>
            <a:off x="0" y="6485860"/>
            <a:ext cx="9962707" cy="372140"/>
          </a:xfrm>
          <a:prstGeom prst="rect">
            <a:avLst/>
          </a:prstGeom>
          <a:gradFill flip="none" rotWithShape="1">
            <a:gsLst>
              <a:gs pos="61000">
                <a:schemeClr val="accent1"/>
              </a:gs>
              <a:gs pos="100000">
                <a:schemeClr val="accent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5434CD2C-CABF-4687-A303-B09BF6804338}"/>
              </a:ext>
            </a:extLst>
          </p:cNvPr>
          <p:cNvSpPr>
            <a:spLocks noGrp="1"/>
          </p:cNvSpPr>
          <p:nvPr>
            <p:ph type="title"/>
          </p:nvPr>
        </p:nvSpPr>
        <p:spPr>
          <a:xfrm>
            <a:off x="495300" y="457200"/>
            <a:ext cx="11201400" cy="640080"/>
          </a:xfrm>
          <a:prstGeom prst="rect">
            <a:avLst/>
          </a:prstGeom>
        </p:spPr>
        <p:txBody>
          <a:bodyPr vert="horz" lIns="91440" tIns="45720" rIns="91440" bIns="45720" rtlCol="0" anchor="t" anchorCtr="0">
            <a:normAutofit/>
          </a:bodyPr>
          <a:lstStyle/>
          <a:p>
            <a:r>
              <a:rPr lang="en-US" dirty="0"/>
              <a:t>Click to edit Master title style</a:t>
            </a:r>
          </a:p>
        </p:txBody>
      </p:sp>
      <p:sp>
        <p:nvSpPr>
          <p:cNvPr id="3" name="Text Placeholder 2">
            <a:extLst>
              <a:ext uri="{FF2B5EF4-FFF2-40B4-BE49-F238E27FC236}">
                <a16:creationId xmlns:a16="http://schemas.microsoft.com/office/drawing/2014/main" id="{FF8B073B-8565-4118-BD9A-4526647FF59A}"/>
              </a:ext>
            </a:extLst>
          </p:cNvPr>
          <p:cNvSpPr>
            <a:spLocks noGrp="1"/>
          </p:cNvSpPr>
          <p:nvPr>
            <p:ph type="body" idx="1"/>
          </p:nvPr>
        </p:nvSpPr>
        <p:spPr>
          <a:xfrm>
            <a:off x="495300" y="1485900"/>
            <a:ext cx="11201400" cy="476402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B0F99A6F-D0FF-429A-B74B-988691ACFD6A}"/>
              </a:ext>
            </a:extLst>
          </p:cNvPr>
          <p:cNvSpPr>
            <a:spLocks noGrp="1"/>
          </p:cNvSpPr>
          <p:nvPr>
            <p:ph type="ftr" sz="quarter" idx="3"/>
          </p:nvPr>
        </p:nvSpPr>
        <p:spPr>
          <a:xfrm>
            <a:off x="2362200" y="6559169"/>
            <a:ext cx="3566160" cy="219456"/>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6" name="Slide Number Placeholder 5">
            <a:extLst>
              <a:ext uri="{FF2B5EF4-FFF2-40B4-BE49-F238E27FC236}">
                <a16:creationId xmlns:a16="http://schemas.microsoft.com/office/drawing/2014/main" id="{5ABBC873-8801-48F4-81EC-CC141B104D84}"/>
              </a:ext>
            </a:extLst>
          </p:cNvPr>
          <p:cNvSpPr>
            <a:spLocks noGrp="1"/>
          </p:cNvSpPr>
          <p:nvPr>
            <p:ph type="sldNum" sz="quarter" idx="4"/>
          </p:nvPr>
        </p:nvSpPr>
        <p:spPr>
          <a:xfrm>
            <a:off x="11138526" y="6559169"/>
            <a:ext cx="481974" cy="219456"/>
          </a:xfrm>
          <a:prstGeom prst="rect">
            <a:avLst/>
          </a:prstGeom>
          <a:noFill/>
        </p:spPr>
        <p:txBody>
          <a:bodyPr vert="horz" lIns="91440" tIns="45720" rIns="91440" bIns="45720" rtlCol="0" anchor="ctr"/>
          <a:lstStyle>
            <a:lvl1pPr algn="r">
              <a:defRPr sz="1200">
                <a:solidFill>
                  <a:schemeClr val="bg1"/>
                </a:solidFill>
              </a:defRPr>
            </a:lvl1pPr>
          </a:lstStyle>
          <a:p>
            <a:fld id="{B5915699-0F63-4C61-80D8-C6D5EC39C3C1}" type="slidenum">
              <a:rPr lang="en-US" smtClean="0"/>
              <a:pPr/>
              <a:t>‹#›</a:t>
            </a:fld>
            <a:endParaRPr lang="en-US" dirty="0"/>
          </a:p>
        </p:txBody>
      </p:sp>
      <p:sp>
        <p:nvSpPr>
          <p:cNvPr id="4" name="Date Placeholder 3">
            <a:extLst>
              <a:ext uri="{FF2B5EF4-FFF2-40B4-BE49-F238E27FC236}">
                <a16:creationId xmlns:a16="http://schemas.microsoft.com/office/drawing/2014/main" id="{B0858534-20FF-428C-A5B5-E792690EEFB4}"/>
              </a:ext>
            </a:extLst>
          </p:cNvPr>
          <p:cNvSpPr>
            <a:spLocks noGrp="1"/>
          </p:cNvSpPr>
          <p:nvPr>
            <p:ph type="dt" sz="half" idx="2"/>
          </p:nvPr>
        </p:nvSpPr>
        <p:spPr>
          <a:xfrm>
            <a:off x="1457325" y="6559169"/>
            <a:ext cx="914400" cy="219456"/>
          </a:xfrm>
          <a:prstGeom prst="rect">
            <a:avLst/>
          </a:prstGeom>
        </p:spPr>
        <p:txBody>
          <a:bodyPr vert="horz" lIns="91440" tIns="45720" rIns="91440" bIns="45720" rtlCol="0" anchor="ctr"/>
          <a:lstStyle>
            <a:lvl1pPr algn="l">
              <a:defRPr sz="1200">
                <a:solidFill>
                  <a:schemeClr val="bg1"/>
                </a:solidFill>
              </a:defRPr>
            </a:lvl1pPr>
          </a:lstStyle>
          <a:p>
            <a:fld id="{2E00B8AE-DF69-4F86-ADE3-928BC0E92655}" type="datetime1">
              <a:rPr lang="en-US" smtClean="0"/>
              <a:t>9/14/2023</a:t>
            </a:fld>
            <a:endParaRPr lang="en-US"/>
          </a:p>
        </p:txBody>
      </p:sp>
      <p:pic>
        <p:nvPicPr>
          <p:cNvPr id="10" name="Picture 9" descr="Logo&#10;&#10;Description automatically generated">
            <a:extLst>
              <a:ext uri="{FF2B5EF4-FFF2-40B4-BE49-F238E27FC236}">
                <a16:creationId xmlns:a16="http://schemas.microsoft.com/office/drawing/2014/main" id="{376DEE15-4979-469B-8A1E-7FC35BE4BE9A}"/>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35255" y="5939940"/>
            <a:ext cx="1188720" cy="830557"/>
          </a:xfrm>
          <a:prstGeom prst="rect">
            <a:avLst/>
          </a:prstGeom>
        </p:spPr>
      </p:pic>
    </p:spTree>
    <p:extLst>
      <p:ext uri="{BB962C8B-B14F-4D97-AF65-F5344CB8AC3E}">
        <p14:creationId xmlns:p14="http://schemas.microsoft.com/office/powerpoint/2010/main" val="34444951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9" r:id="rId3"/>
    <p:sldLayoutId id="2147483658" r:id="rId4"/>
    <p:sldLayoutId id="2147483656" r:id="rId5"/>
    <p:sldLayoutId id="2147483651" r:id="rId6"/>
    <p:sldLayoutId id="2147483652" r:id="rId7"/>
    <p:sldLayoutId id="2147483654" r:id="rId8"/>
    <p:sldLayoutId id="2147483661" r:id="rId9"/>
    <p:sldLayoutId id="2147483660" r:id="rId10"/>
    <p:sldLayoutId id="2147483657" r:id="rId11"/>
    <p:sldLayoutId id="2147483655" r:id="rId12"/>
    <p:sldLayoutId id="2147483664" r:id="rId13"/>
  </p:sldLayoutIdLst>
  <p:hf hdr="0" ftr="0" dt="0"/>
  <p:txStyles>
    <p:titleStyle>
      <a:lvl1pPr algn="l" defTabSz="914400" rtl="0" eaLnBrk="1" latinLnBrk="0" hangingPunct="1">
        <a:lnSpc>
          <a:spcPct val="90000"/>
        </a:lnSpc>
        <a:spcBef>
          <a:spcPct val="0"/>
        </a:spcBef>
        <a:buNone/>
        <a:defRPr sz="32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400" kern="1200">
          <a:solidFill>
            <a:schemeClr val="tx1">
              <a:lumMod val="65000"/>
              <a:lumOff val="35000"/>
            </a:schemeClr>
          </a:solidFill>
          <a:latin typeface="+mn-lt"/>
          <a:ea typeface="+mn-ea"/>
          <a:cs typeface="+mn-cs"/>
        </a:defRPr>
      </a:lvl1pPr>
      <a:lvl2pPr marL="51435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857250" indent="-228600" algn="l" defTabSz="914400" rtl="0" eaLnBrk="1" latinLnBrk="0" hangingPunct="1">
        <a:lnSpc>
          <a:spcPct val="90000"/>
        </a:lnSpc>
        <a:spcBef>
          <a:spcPts val="500"/>
        </a:spcBef>
        <a:buClr>
          <a:schemeClr val="accent1">
            <a:lumMod val="60000"/>
            <a:lumOff val="40000"/>
          </a:schemeClr>
        </a:buClr>
        <a:buFont typeface="Wingdings" panose="05000000000000000000" pitchFamily="2" charset="2"/>
        <a:buChar char="§"/>
        <a:defRPr sz="1800" kern="1200">
          <a:solidFill>
            <a:schemeClr val="tx1">
              <a:lumMod val="65000"/>
              <a:lumOff val="35000"/>
            </a:schemeClr>
          </a:solidFill>
          <a:latin typeface="+mn-lt"/>
          <a:ea typeface="+mn-ea"/>
          <a:cs typeface="+mn-cs"/>
        </a:defRPr>
      </a:lvl3pPr>
      <a:lvl4pPr marL="1200150" indent="-228600" algn="l" defTabSz="914400" rtl="0" eaLnBrk="1" latinLnBrk="0" hangingPunct="1">
        <a:lnSpc>
          <a:spcPct val="90000"/>
        </a:lnSpc>
        <a:spcBef>
          <a:spcPts val="500"/>
        </a:spcBef>
        <a:buFont typeface="Courier New" panose="02070309020205020404" pitchFamily="49" charset="0"/>
        <a:buChar char="o"/>
        <a:defRPr sz="1600" kern="1200">
          <a:solidFill>
            <a:schemeClr val="tx1">
              <a:lumMod val="65000"/>
              <a:lumOff val="35000"/>
            </a:schemeClr>
          </a:solidFill>
          <a:latin typeface="+mn-lt"/>
          <a:ea typeface="+mn-ea"/>
          <a:cs typeface="+mn-cs"/>
        </a:defRPr>
      </a:lvl4pPr>
      <a:lvl5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 userDrawn="1">
          <p15:clr>
            <a:srgbClr val="F26B43"/>
          </p15:clr>
        </p15:guide>
        <p15:guide id="2" pos="312" userDrawn="1">
          <p15:clr>
            <a:srgbClr val="F26B43"/>
          </p15:clr>
        </p15:guide>
        <p15:guide id="3" pos="7368" userDrawn="1">
          <p15:clr>
            <a:srgbClr val="F26B43"/>
          </p15:clr>
        </p15:guide>
        <p15:guide id="4" orient="horz" pos="936"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customXml" Target="../ink/ink33.xml"/><Relationship Id="rId13"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7.png"/><Relationship Id="rId12" Type="http://schemas.openxmlformats.org/officeDocument/2006/relationships/customXml" Target="../ink/ink35.xml"/><Relationship Id="rId17" Type="http://schemas.openxmlformats.org/officeDocument/2006/relationships/image" Target="../media/image52.png"/><Relationship Id="rId2" Type="http://schemas.openxmlformats.org/officeDocument/2006/relationships/customXml" Target="../ink/ink30.xml"/><Relationship Id="rId16" Type="http://schemas.openxmlformats.org/officeDocument/2006/relationships/customXml" Target="../ink/ink37.xml"/><Relationship Id="rId1" Type="http://schemas.openxmlformats.org/officeDocument/2006/relationships/slideLayout" Target="../slideLayouts/slideLayout2.xml"/><Relationship Id="rId6" Type="http://schemas.openxmlformats.org/officeDocument/2006/relationships/customXml" Target="../ink/ink32.xml"/><Relationship Id="rId11" Type="http://schemas.openxmlformats.org/officeDocument/2006/relationships/image" Target="../media/image49.png"/><Relationship Id="rId5" Type="http://schemas.openxmlformats.org/officeDocument/2006/relationships/image" Target="../media/image46.png"/><Relationship Id="rId15" Type="http://schemas.openxmlformats.org/officeDocument/2006/relationships/image" Target="../media/image51.png"/><Relationship Id="rId10" Type="http://schemas.openxmlformats.org/officeDocument/2006/relationships/customXml" Target="../ink/ink34.xml"/><Relationship Id="rId4" Type="http://schemas.openxmlformats.org/officeDocument/2006/relationships/customXml" Target="../ink/ink31.xml"/><Relationship Id="rId9" Type="http://schemas.openxmlformats.org/officeDocument/2006/relationships/image" Target="../media/image48.png"/><Relationship Id="rId14" Type="http://schemas.openxmlformats.org/officeDocument/2006/relationships/customXml" Target="../ink/ink3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6.xml"/><Relationship Id="rId4" Type="http://schemas.openxmlformats.org/officeDocument/2006/relationships/image" Target="../media/image55.jpeg"/></Relationships>
</file>

<file path=ppt/slides/_rels/slide1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8.png"/><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5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8.jpe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3" Type="http://schemas.openxmlformats.org/officeDocument/2006/relationships/image" Target="../media/image14.png"/><Relationship Id="rId18" Type="http://schemas.openxmlformats.org/officeDocument/2006/relationships/customXml" Target="../ink/ink8.xml"/><Relationship Id="rId26" Type="http://schemas.openxmlformats.org/officeDocument/2006/relationships/customXml" Target="../ink/ink12.xml"/><Relationship Id="rId39" Type="http://schemas.openxmlformats.org/officeDocument/2006/relationships/image" Target="../media/image27.png"/><Relationship Id="rId21" Type="http://schemas.openxmlformats.org/officeDocument/2006/relationships/image" Target="../media/image18.png"/><Relationship Id="rId34" Type="http://schemas.openxmlformats.org/officeDocument/2006/relationships/customXml" Target="../ink/ink16.xml"/><Relationship Id="rId42" Type="http://schemas.openxmlformats.org/officeDocument/2006/relationships/customXml" Target="../ink/ink20.xml"/><Relationship Id="rId7" Type="http://schemas.openxmlformats.org/officeDocument/2006/relationships/image" Target="../media/image110.png"/><Relationship Id="rId2" Type="http://schemas.openxmlformats.org/officeDocument/2006/relationships/image" Target="../media/image10.png"/><Relationship Id="rId16" Type="http://schemas.openxmlformats.org/officeDocument/2006/relationships/customXml" Target="../ink/ink7.xml"/><Relationship Id="rId29" Type="http://schemas.openxmlformats.org/officeDocument/2006/relationships/image" Target="../media/image22.png"/><Relationship Id="rId1" Type="http://schemas.openxmlformats.org/officeDocument/2006/relationships/slideLayout" Target="../slideLayouts/slideLayout8.xml"/><Relationship Id="rId6" Type="http://schemas.openxmlformats.org/officeDocument/2006/relationships/customXml" Target="../ink/ink2.xml"/><Relationship Id="rId11" Type="http://schemas.openxmlformats.org/officeDocument/2006/relationships/image" Target="../media/image13.png"/><Relationship Id="rId24" Type="http://schemas.openxmlformats.org/officeDocument/2006/relationships/customXml" Target="../ink/ink11.xml"/><Relationship Id="rId32" Type="http://schemas.openxmlformats.org/officeDocument/2006/relationships/customXml" Target="../ink/ink15.xml"/><Relationship Id="rId37" Type="http://schemas.openxmlformats.org/officeDocument/2006/relationships/image" Target="../media/image26.png"/><Relationship Id="rId40" Type="http://schemas.openxmlformats.org/officeDocument/2006/relationships/customXml" Target="../ink/ink19.xml"/><Relationship Id="rId45" Type="http://schemas.openxmlformats.org/officeDocument/2006/relationships/image" Target="../media/image30.png"/><Relationship Id="rId5" Type="http://schemas.openxmlformats.org/officeDocument/2006/relationships/image" Target="../media/image100.png"/><Relationship Id="rId15" Type="http://schemas.openxmlformats.org/officeDocument/2006/relationships/image" Target="../media/image15.png"/><Relationship Id="rId23" Type="http://schemas.openxmlformats.org/officeDocument/2006/relationships/image" Target="../media/image19.png"/><Relationship Id="rId28" Type="http://schemas.openxmlformats.org/officeDocument/2006/relationships/customXml" Target="../ink/ink13.xml"/><Relationship Id="rId36" Type="http://schemas.openxmlformats.org/officeDocument/2006/relationships/customXml" Target="../ink/ink17.xml"/><Relationship Id="rId10" Type="http://schemas.openxmlformats.org/officeDocument/2006/relationships/customXml" Target="../ink/ink4.xml"/><Relationship Id="rId19" Type="http://schemas.openxmlformats.org/officeDocument/2006/relationships/image" Target="../media/image17.png"/><Relationship Id="rId31" Type="http://schemas.openxmlformats.org/officeDocument/2006/relationships/image" Target="../media/image23.png"/><Relationship Id="rId44" Type="http://schemas.openxmlformats.org/officeDocument/2006/relationships/customXml" Target="../ink/ink21.xml"/><Relationship Id="rId4" Type="http://schemas.openxmlformats.org/officeDocument/2006/relationships/customXml" Target="../ink/ink1.xml"/><Relationship Id="rId9" Type="http://schemas.openxmlformats.org/officeDocument/2006/relationships/image" Target="../media/image12.png"/><Relationship Id="rId14" Type="http://schemas.openxmlformats.org/officeDocument/2006/relationships/customXml" Target="../ink/ink6.xml"/><Relationship Id="rId22" Type="http://schemas.openxmlformats.org/officeDocument/2006/relationships/customXml" Target="../ink/ink10.xml"/><Relationship Id="rId27" Type="http://schemas.openxmlformats.org/officeDocument/2006/relationships/image" Target="../media/image21.png"/><Relationship Id="rId30" Type="http://schemas.openxmlformats.org/officeDocument/2006/relationships/customXml" Target="../ink/ink14.xml"/><Relationship Id="rId35" Type="http://schemas.openxmlformats.org/officeDocument/2006/relationships/image" Target="../media/image25.png"/><Relationship Id="rId43" Type="http://schemas.openxmlformats.org/officeDocument/2006/relationships/image" Target="../media/image29.png"/><Relationship Id="rId8" Type="http://schemas.openxmlformats.org/officeDocument/2006/relationships/customXml" Target="../ink/ink3.xml"/><Relationship Id="rId3" Type="http://schemas.openxmlformats.org/officeDocument/2006/relationships/image" Target="../media/image11.png"/><Relationship Id="rId12" Type="http://schemas.openxmlformats.org/officeDocument/2006/relationships/customXml" Target="../ink/ink5.xml"/><Relationship Id="rId17" Type="http://schemas.openxmlformats.org/officeDocument/2006/relationships/image" Target="../media/image16.png"/><Relationship Id="rId25" Type="http://schemas.openxmlformats.org/officeDocument/2006/relationships/image" Target="../media/image20.png"/><Relationship Id="rId33" Type="http://schemas.openxmlformats.org/officeDocument/2006/relationships/image" Target="../media/image24.png"/><Relationship Id="rId38" Type="http://schemas.openxmlformats.org/officeDocument/2006/relationships/customXml" Target="../ink/ink18.xml"/><Relationship Id="rId20" Type="http://schemas.openxmlformats.org/officeDocument/2006/relationships/customXml" Target="../ink/ink9.xml"/><Relationship Id="rId41" Type="http://schemas.openxmlformats.org/officeDocument/2006/relationships/image" Target="../media/image28.png"/></Relationships>
</file>

<file path=ppt/slides/_rels/slide4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hyperlink" Target="mailto:Steve.Gonzalez@sapporo-stonebrewing.com" TargetMode="External"/><Relationship Id="rId1" Type="http://schemas.openxmlformats.org/officeDocument/2006/relationships/slideLayout" Target="../slideLayouts/slideLayout2.xml"/><Relationship Id="rId6" Type="http://schemas.openxmlformats.org/officeDocument/2006/relationships/image" Target="../media/image93.jpg"/><Relationship Id="rId5" Type="http://schemas.openxmlformats.org/officeDocument/2006/relationships/image" Target="../media/image92.jpg"/><Relationship Id="rId4" Type="http://schemas.openxmlformats.org/officeDocument/2006/relationships/image" Target="../media/image91.jpg"/></Relationships>
</file>

<file path=ppt/slides/_rels/slide4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95.svg"/></Relationships>
</file>

<file path=ppt/slides/_rels/slide5.xml.rels><?xml version="1.0" encoding="UTF-8" standalone="yes"?>
<Relationships xmlns="http://schemas.openxmlformats.org/package/2006/relationships"><Relationship Id="rId8" Type="http://schemas.openxmlformats.org/officeDocument/2006/relationships/customXml" Target="../ink/ink24.xml"/><Relationship Id="rId13" Type="http://schemas.openxmlformats.org/officeDocument/2006/relationships/image" Target="../media/image37.png"/><Relationship Id="rId18" Type="http://schemas.openxmlformats.org/officeDocument/2006/relationships/customXml" Target="../ink/ink29.xml"/><Relationship Id="rId3" Type="http://schemas.openxmlformats.org/officeDocument/2006/relationships/image" Target="../media/image32.png"/><Relationship Id="rId7" Type="http://schemas.openxmlformats.org/officeDocument/2006/relationships/image" Target="../media/image34.png"/><Relationship Id="rId12" Type="http://schemas.openxmlformats.org/officeDocument/2006/relationships/customXml" Target="../ink/ink26.xml"/><Relationship Id="rId17" Type="http://schemas.openxmlformats.org/officeDocument/2006/relationships/image" Target="../media/image39.png"/><Relationship Id="rId2" Type="http://schemas.openxmlformats.org/officeDocument/2006/relationships/image" Target="../media/image31.png"/><Relationship Id="rId16" Type="http://schemas.openxmlformats.org/officeDocument/2006/relationships/customXml" Target="../ink/ink28.xml"/><Relationship Id="rId20"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customXml" Target="../ink/ink23.xml"/><Relationship Id="rId11" Type="http://schemas.openxmlformats.org/officeDocument/2006/relationships/image" Target="../media/image36.png"/><Relationship Id="rId5" Type="http://schemas.openxmlformats.org/officeDocument/2006/relationships/image" Target="../media/image33.png"/><Relationship Id="rId15" Type="http://schemas.openxmlformats.org/officeDocument/2006/relationships/image" Target="../media/image38.png"/><Relationship Id="rId10" Type="http://schemas.openxmlformats.org/officeDocument/2006/relationships/customXml" Target="../ink/ink25.xml"/><Relationship Id="rId19" Type="http://schemas.openxmlformats.org/officeDocument/2006/relationships/image" Target="../media/image40.png"/><Relationship Id="rId4" Type="http://schemas.openxmlformats.org/officeDocument/2006/relationships/customXml" Target="../ink/ink22.xml"/><Relationship Id="rId9" Type="http://schemas.openxmlformats.org/officeDocument/2006/relationships/image" Target="../media/image35.png"/><Relationship Id="rId14" Type="http://schemas.openxmlformats.org/officeDocument/2006/relationships/customXml" Target="../ink/ink27.xml"/></Relationships>
</file>

<file path=ppt/slides/_rels/slide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itle 4">
            <a:extLst>
              <a:ext uri="{FF2B5EF4-FFF2-40B4-BE49-F238E27FC236}">
                <a16:creationId xmlns:a16="http://schemas.microsoft.com/office/drawing/2014/main" id="{E77CF201-8082-64D1-F0D4-7B45A2BD8D76}"/>
              </a:ext>
            </a:extLst>
          </p:cNvPr>
          <p:cNvSpPr>
            <a:spLocks noGrp="1"/>
          </p:cNvSpPr>
          <p:nvPr>
            <p:ph type="ctrTitle"/>
          </p:nvPr>
        </p:nvSpPr>
        <p:spPr>
          <a:xfrm>
            <a:off x="2118360" y="2250040"/>
            <a:ext cx="7868121" cy="3166022"/>
          </a:xfrm>
        </p:spPr>
        <p:txBody>
          <a:bodyPr vert="horz" lIns="91440" tIns="45720" rIns="91440" bIns="45720" rtlCol="0" anchor="ctr">
            <a:normAutofit fontScale="90000"/>
          </a:bodyPr>
          <a:lstStyle/>
          <a:p>
            <a:pPr algn="ctr"/>
            <a:r>
              <a:rPr lang="en-US" sz="5400" dirty="0">
                <a:solidFill>
                  <a:schemeClr val="bg1">
                    <a:lumMod val="95000"/>
                    <a:lumOff val="5000"/>
                  </a:schemeClr>
                </a:solidFill>
              </a:rPr>
              <a:t>Analyzing Beer with Botanical Adds Using GC-MS-O</a:t>
            </a:r>
            <a:br>
              <a:rPr lang="en-US" sz="5400" dirty="0">
                <a:solidFill>
                  <a:schemeClr val="bg1">
                    <a:lumMod val="95000"/>
                    <a:lumOff val="5000"/>
                  </a:schemeClr>
                </a:solidFill>
              </a:rPr>
            </a:br>
            <a:r>
              <a:rPr lang="en-US" sz="2200" dirty="0">
                <a:solidFill>
                  <a:schemeClr val="bg1">
                    <a:lumMod val="95000"/>
                    <a:lumOff val="5000"/>
                  </a:schemeClr>
                </a:solidFill>
              </a:rPr>
              <a:t>Steve Gonzalez, MSc Brewing &amp; Distilling, Heriot-Watt University </a:t>
            </a:r>
            <a:br>
              <a:rPr lang="en-US" sz="2200" dirty="0">
                <a:solidFill>
                  <a:schemeClr val="bg1">
                    <a:lumMod val="95000"/>
                    <a:lumOff val="5000"/>
                  </a:schemeClr>
                </a:solidFill>
              </a:rPr>
            </a:br>
            <a:r>
              <a:rPr lang="en-US" sz="2200" dirty="0">
                <a:solidFill>
                  <a:schemeClr val="bg1">
                    <a:lumMod val="95000"/>
                    <a:lumOff val="5000"/>
                  </a:schemeClr>
                </a:solidFill>
              </a:rPr>
              <a:t>Senior Manager of Brewing &amp; Innovation, Stone Brewing</a:t>
            </a:r>
          </a:p>
        </p:txBody>
      </p:sp>
      <p:sp>
        <p:nvSpPr>
          <p:cNvPr id="4" name="Slide Number Placeholder 3">
            <a:extLst>
              <a:ext uri="{FF2B5EF4-FFF2-40B4-BE49-F238E27FC236}">
                <a16:creationId xmlns:a16="http://schemas.microsoft.com/office/drawing/2014/main" id="{E000EB6C-AA9D-5939-C8FC-BAF56D5E5422}"/>
              </a:ext>
            </a:extLst>
          </p:cNvPr>
          <p:cNvSpPr>
            <a:spLocks noGrp="1"/>
          </p:cNvSpPr>
          <p:nvPr>
            <p:ph type="sldNum" sz="quarter" idx="4294967295"/>
          </p:nvPr>
        </p:nvSpPr>
        <p:spPr>
          <a:xfrm>
            <a:off x="11000232" y="6108192"/>
            <a:ext cx="548640" cy="548640"/>
          </a:xfrm>
          <a:prstGeom prst="ellipse">
            <a:avLst/>
          </a:prstGeom>
          <a:solidFill>
            <a:srgbClr val="7F7F7F"/>
          </a:solidFill>
        </p:spPr>
        <p:txBody>
          <a:bodyPr vert="horz" lIns="91440" tIns="45720" rIns="91440" bIns="45720" rtlCol="0" anchor="ctr">
            <a:normAutofit/>
          </a:bodyPr>
          <a:lstStyle/>
          <a:p>
            <a:pPr algn="ctr" defTabSz="457200">
              <a:spcAft>
                <a:spcPts val="600"/>
              </a:spcAft>
            </a:pPr>
            <a:fld id="{B5915699-0F63-4C61-80D8-C6D5EC39C3C1}" type="slidenum">
              <a:rPr lang="en-US" sz="1500">
                <a:solidFill>
                  <a:srgbClr val="FFFFFF"/>
                </a:solidFill>
              </a:rPr>
              <a:pPr algn="ctr" defTabSz="457200">
                <a:spcAft>
                  <a:spcPts val="600"/>
                </a:spcAft>
              </a:pPr>
              <a:t>1</a:t>
            </a:fld>
            <a:endParaRPr lang="en-US" sz="1500">
              <a:solidFill>
                <a:srgbClr val="FFFFFF"/>
              </a:solidFill>
            </a:endParaRPr>
          </a:p>
        </p:txBody>
      </p:sp>
    </p:spTree>
    <p:extLst>
      <p:ext uri="{BB962C8B-B14F-4D97-AF65-F5344CB8AC3E}">
        <p14:creationId xmlns:p14="http://schemas.microsoft.com/office/powerpoint/2010/main" val="81456804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4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2A314-2ECF-F7F3-F9C9-0831C5C57F33}"/>
              </a:ext>
            </a:extLst>
          </p:cNvPr>
          <p:cNvSpPr>
            <a:spLocks noGrp="1"/>
          </p:cNvSpPr>
          <p:nvPr>
            <p:ph type="title"/>
          </p:nvPr>
        </p:nvSpPr>
        <p:spPr/>
        <p:txBody>
          <a:bodyPr>
            <a:normAutofit fontScale="90000"/>
          </a:bodyPr>
          <a:lstStyle/>
          <a:p>
            <a:r>
              <a:rPr lang="en-US" dirty="0"/>
              <a:t>Sunset Sherbert Special Creation Sensory Results: 9 Point Scale in Draught Lab</a:t>
            </a:r>
          </a:p>
        </p:txBody>
      </p:sp>
      <p:graphicFrame>
        <p:nvGraphicFramePr>
          <p:cNvPr id="5" name="Content Placeholder 4">
            <a:extLst>
              <a:ext uri="{FF2B5EF4-FFF2-40B4-BE49-F238E27FC236}">
                <a16:creationId xmlns:a16="http://schemas.microsoft.com/office/drawing/2014/main" id="{6EF02DF4-617A-FA8A-125D-0F2DE2023DBC}"/>
              </a:ext>
            </a:extLst>
          </p:cNvPr>
          <p:cNvGraphicFramePr>
            <a:graphicFrameLocks noGrp="1"/>
          </p:cNvGraphicFramePr>
          <p:nvPr>
            <p:ph idx="1"/>
            <p:extLst>
              <p:ext uri="{D42A27DB-BD31-4B8C-83A1-F6EECF244321}">
                <p14:modId xmlns:p14="http://schemas.microsoft.com/office/powerpoint/2010/main" val="1183902800"/>
              </p:ext>
            </p:extLst>
          </p:nvPr>
        </p:nvGraphicFramePr>
        <p:xfrm>
          <a:off x="1785258" y="1345654"/>
          <a:ext cx="10199913" cy="5146586"/>
        </p:xfrm>
        <a:graphic>
          <a:graphicData uri="http://schemas.openxmlformats.org/drawingml/2006/table">
            <a:tbl>
              <a:tblPr/>
              <a:tblGrid>
                <a:gridCol w="620484">
                  <a:extLst>
                    <a:ext uri="{9D8B030D-6E8A-4147-A177-3AD203B41FA5}">
                      <a16:colId xmlns:a16="http://schemas.microsoft.com/office/drawing/2014/main" val="253471637"/>
                    </a:ext>
                  </a:extLst>
                </a:gridCol>
                <a:gridCol w="326572">
                  <a:extLst>
                    <a:ext uri="{9D8B030D-6E8A-4147-A177-3AD203B41FA5}">
                      <a16:colId xmlns:a16="http://schemas.microsoft.com/office/drawing/2014/main" val="3104143393"/>
                    </a:ext>
                  </a:extLst>
                </a:gridCol>
                <a:gridCol w="892628">
                  <a:extLst>
                    <a:ext uri="{9D8B030D-6E8A-4147-A177-3AD203B41FA5}">
                      <a16:colId xmlns:a16="http://schemas.microsoft.com/office/drawing/2014/main" val="2115057177"/>
                    </a:ext>
                  </a:extLst>
                </a:gridCol>
                <a:gridCol w="8360229">
                  <a:extLst>
                    <a:ext uri="{9D8B030D-6E8A-4147-A177-3AD203B41FA5}">
                      <a16:colId xmlns:a16="http://schemas.microsoft.com/office/drawing/2014/main" val="3724985160"/>
                    </a:ext>
                  </a:extLst>
                </a:gridCol>
              </a:tblGrid>
              <a:tr h="137471">
                <a:tc>
                  <a:txBody>
                    <a:bodyPr/>
                    <a:lstStyle/>
                    <a:p>
                      <a:pPr algn="l" fontAlgn="b"/>
                      <a:r>
                        <a:rPr lang="en-US" sz="700" b="1" i="0" u="none" strike="noStrike">
                          <a:effectLst/>
                          <a:latin typeface="Calibri" panose="020F0502020204030204" pitchFamily="34" charset="0"/>
                        </a:rPr>
                        <a:t>Rating Date</a:t>
                      </a:r>
                    </a:p>
                  </a:txBody>
                  <a:tcPr marL="4740" marR="4740" marT="4740" marB="28442" anchor="b">
                    <a:lnL>
                      <a:noFill/>
                    </a:lnL>
                    <a:lnR>
                      <a:noFill/>
                    </a:lnR>
                    <a:lnT>
                      <a:noFill/>
                    </a:lnT>
                    <a:lnB w="12700" cap="flat" cmpd="sng" algn="ctr">
                      <a:solidFill>
                        <a:srgbClr val="000000"/>
                      </a:solidFill>
                      <a:prstDash val="solid"/>
                      <a:round/>
                      <a:headEnd type="none" w="med" len="med"/>
                      <a:tailEnd type="none" w="med" len="med"/>
                    </a:lnB>
                    <a:solidFill>
                      <a:srgbClr val="EDB5AB"/>
                    </a:solidFill>
                  </a:tcPr>
                </a:tc>
                <a:tc>
                  <a:txBody>
                    <a:bodyPr/>
                    <a:lstStyle/>
                    <a:p>
                      <a:pPr algn="l" fontAlgn="b"/>
                      <a:r>
                        <a:rPr lang="en-US" sz="700" b="1" i="0" u="none" strike="noStrike">
                          <a:effectLst/>
                          <a:latin typeface="Calibri" panose="020F0502020204030204" pitchFamily="34" charset="0"/>
                        </a:rPr>
                        <a:t>Value</a:t>
                      </a:r>
                    </a:p>
                  </a:txBody>
                  <a:tcPr marL="4740" marR="4740" marT="4740" marB="28442" anchor="b">
                    <a:lnL>
                      <a:noFill/>
                    </a:lnL>
                    <a:lnR>
                      <a:noFill/>
                    </a:lnR>
                    <a:lnT>
                      <a:noFill/>
                    </a:lnT>
                    <a:lnB w="12700" cap="flat" cmpd="sng" algn="ctr">
                      <a:solidFill>
                        <a:srgbClr val="000000"/>
                      </a:solidFill>
                      <a:prstDash val="solid"/>
                      <a:round/>
                      <a:headEnd type="none" w="med" len="med"/>
                      <a:tailEnd type="none" w="med" len="med"/>
                    </a:lnB>
                    <a:solidFill>
                      <a:srgbClr val="EDB5AB"/>
                    </a:solidFill>
                  </a:tcPr>
                </a:tc>
                <a:tc>
                  <a:txBody>
                    <a:bodyPr/>
                    <a:lstStyle/>
                    <a:p>
                      <a:pPr algn="l" fontAlgn="b"/>
                      <a:r>
                        <a:rPr lang="en-US" sz="700" b="1" i="0" u="none" strike="noStrike">
                          <a:effectLst/>
                          <a:latin typeface="Calibri" panose="020F0502020204030204" pitchFamily="34" charset="0"/>
                        </a:rPr>
                        <a:t>Preference</a:t>
                      </a:r>
                    </a:p>
                  </a:txBody>
                  <a:tcPr marL="4740" marR="4740" marT="4740" marB="28442" anchor="b">
                    <a:lnL>
                      <a:noFill/>
                    </a:lnL>
                    <a:lnR>
                      <a:noFill/>
                    </a:lnR>
                    <a:lnT>
                      <a:noFill/>
                    </a:lnT>
                    <a:lnB w="12700" cap="flat" cmpd="sng" algn="ctr">
                      <a:solidFill>
                        <a:srgbClr val="000000"/>
                      </a:solidFill>
                      <a:prstDash val="solid"/>
                      <a:round/>
                      <a:headEnd type="none" w="med" len="med"/>
                      <a:tailEnd type="none" w="med" len="med"/>
                    </a:lnB>
                    <a:solidFill>
                      <a:srgbClr val="EDB5AB"/>
                    </a:solidFill>
                  </a:tcPr>
                </a:tc>
                <a:tc>
                  <a:txBody>
                    <a:bodyPr/>
                    <a:lstStyle/>
                    <a:p>
                      <a:pPr algn="l" fontAlgn="b"/>
                      <a:r>
                        <a:rPr lang="en-US" sz="700" b="1" i="0" u="none" strike="noStrike">
                          <a:effectLst/>
                          <a:latin typeface="Calibri" panose="020F0502020204030204" pitchFamily="34" charset="0"/>
                        </a:rPr>
                        <a:t>Comment</a:t>
                      </a:r>
                    </a:p>
                  </a:txBody>
                  <a:tcPr marL="4740" marR="4740" marT="4740" marB="28442" anchor="b">
                    <a:lnL>
                      <a:noFill/>
                    </a:lnL>
                    <a:lnR>
                      <a:noFill/>
                    </a:lnR>
                    <a:lnT>
                      <a:noFill/>
                    </a:lnT>
                    <a:lnB w="12700" cap="flat" cmpd="sng" algn="ctr">
                      <a:solidFill>
                        <a:srgbClr val="000000"/>
                      </a:solidFill>
                      <a:prstDash val="solid"/>
                      <a:round/>
                      <a:headEnd type="none" w="med" len="med"/>
                      <a:tailEnd type="none" w="med" len="med"/>
                    </a:lnB>
                    <a:solidFill>
                      <a:srgbClr val="EDB5AB"/>
                    </a:solidFill>
                  </a:tcPr>
                </a:tc>
                <a:extLst>
                  <a:ext uri="{0D108BD9-81ED-4DB2-BD59-A6C34878D82A}">
                    <a16:rowId xmlns:a16="http://schemas.microsoft.com/office/drawing/2014/main" val="2166258477"/>
                  </a:ext>
                </a:extLst>
              </a:tr>
              <a:tr h="241760">
                <a:tc>
                  <a:txBody>
                    <a:bodyPr/>
                    <a:lstStyle/>
                    <a:p>
                      <a:pPr algn="r" fontAlgn="b"/>
                      <a:r>
                        <a:rPr lang="en-US" sz="700" b="0" i="0" u="none" strike="noStrike">
                          <a:effectLst/>
                          <a:latin typeface="Calibri" panose="020F0502020204030204" pitchFamily="34" charset="0"/>
                        </a:rPr>
                        <a:t>11/30/22</a:t>
                      </a:r>
                    </a:p>
                  </a:txBody>
                  <a:tcPr marL="4740" marR="4740" marT="4740" marB="28442"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en-US" sz="1100" b="1" i="0" u="none" strike="noStrike" dirty="0">
                          <a:effectLst/>
                          <a:latin typeface="Calibri" panose="020F0502020204030204" pitchFamily="34" charset="0"/>
                        </a:rPr>
                        <a:t>7</a:t>
                      </a:r>
                    </a:p>
                  </a:txBody>
                  <a:tcPr marL="4740" marR="4740" marT="4740" marB="28442"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700" b="0" i="0" u="none" strike="noStrike">
                          <a:effectLst/>
                          <a:latin typeface="Calibri" panose="020F0502020204030204" pitchFamily="34" charset="0"/>
                        </a:rPr>
                        <a:t>Like Moderately</a:t>
                      </a:r>
                    </a:p>
                  </a:txBody>
                  <a:tcPr marL="4740" marR="4740" marT="4740" marB="28442"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1000" b="1" i="0" u="none" strike="noStrike" dirty="0">
                          <a:effectLst/>
                          <a:latin typeface="Calibri" panose="020F0502020204030204" pitchFamily="34" charset="0"/>
                        </a:rPr>
                        <a:t>Coming together nicely as it moves along.  Less dank than it was.</a:t>
                      </a:r>
                    </a:p>
                  </a:txBody>
                  <a:tcPr marL="4740" marR="4740" marT="4740" marB="28442"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091524868"/>
                  </a:ext>
                </a:extLst>
              </a:tr>
              <a:tr h="241760">
                <a:tc>
                  <a:txBody>
                    <a:bodyPr/>
                    <a:lstStyle/>
                    <a:p>
                      <a:pPr algn="r" fontAlgn="b"/>
                      <a:r>
                        <a:rPr lang="en-US" sz="700" b="0" i="0" u="none" strike="noStrike">
                          <a:effectLst/>
                          <a:latin typeface="Calibri" panose="020F0502020204030204" pitchFamily="34" charset="0"/>
                        </a:rPr>
                        <a:t>11/30/22</a:t>
                      </a:r>
                    </a:p>
                  </a:txBody>
                  <a:tcPr marL="4740" marR="4740" marT="4740" marB="28442" anchor="b">
                    <a:lnL>
                      <a:noFill/>
                    </a:lnL>
                    <a:lnR>
                      <a:noFill/>
                    </a:lnR>
                    <a:lnT>
                      <a:noFill/>
                    </a:lnT>
                    <a:lnB>
                      <a:noFill/>
                    </a:lnB>
                  </a:tcPr>
                </a:tc>
                <a:tc>
                  <a:txBody>
                    <a:bodyPr/>
                    <a:lstStyle/>
                    <a:p>
                      <a:pPr algn="ctr" fontAlgn="b"/>
                      <a:r>
                        <a:rPr lang="en-US" sz="1100" b="1" i="0" u="none" strike="noStrike" dirty="0">
                          <a:effectLst/>
                          <a:latin typeface="Calibri" panose="020F0502020204030204" pitchFamily="34" charset="0"/>
                        </a:rPr>
                        <a:t>4</a:t>
                      </a:r>
                    </a:p>
                  </a:txBody>
                  <a:tcPr marL="4740" marR="4740" marT="4740" marB="28442" anchor="b">
                    <a:lnL>
                      <a:noFill/>
                    </a:lnL>
                    <a:lnR>
                      <a:noFill/>
                    </a:lnR>
                    <a:lnT>
                      <a:noFill/>
                    </a:lnT>
                    <a:lnB>
                      <a:noFill/>
                    </a:lnB>
                  </a:tcPr>
                </a:tc>
                <a:tc>
                  <a:txBody>
                    <a:bodyPr/>
                    <a:lstStyle/>
                    <a:p>
                      <a:pPr algn="l" fontAlgn="b"/>
                      <a:r>
                        <a:rPr lang="en-US" sz="700" b="0" i="0" u="none" strike="noStrike">
                          <a:effectLst/>
                          <a:latin typeface="Calibri" panose="020F0502020204030204" pitchFamily="34" charset="0"/>
                        </a:rPr>
                        <a:t>Dislike Slightly</a:t>
                      </a:r>
                    </a:p>
                  </a:txBody>
                  <a:tcPr marL="4740" marR="4740" marT="4740" marB="28442" anchor="b">
                    <a:lnL>
                      <a:noFill/>
                    </a:lnL>
                    <a:lnR>
                      <a:noFill/>
                    </a:lnR>
                    <a:lnT>
                      <a:noFill/>
                    </a:lnT>
                    <a:lnB>
                      <a:noFill/>
                    </a:lnB>
                  </a:tcPr>
                </a:tc>
                <a:tc>
                  <a:txBody>
                    <a:bodyPr/>
                    <a:lstStyle/>
                    <a:p>
                      <a:pPr algn="l" fontAlgn="b"/>
                      <a:r>
                        <a:rPr lang="en-US" sz="1000" b="1" i="0" u="none" strike="noStrike" dirty="0">
                          <a:effectLst/>
                          <a:latin typeface="Calibri" panose="020F0502020204030204" pitchFamily="34" charset="0"/>
                        </a:rPr>
                        <a:t>Not really very good. Astringent character and slightly off putting fresh rubber aroma.</a:t>
                      </a:r>
                    </a:p>
                  </a:txBody>
                  <a:tcPr marL="4740" marR="4740" marT="4740" marB="28442" anchor="b">
                    <a:lnL>
                      <a:noFill/>
                    </a:lnL>
                    <a:lnR>
                      <a:noFill/>
                    </a:lnR>
                    <a:lnT>
                      <a:noFill/>
                    </a:lnT>
                    <a:lnB>
                      <a:noFill/>
                    </a:lnB>
                  </a:tcPr>
                </a:tc>
                <a:extLst>
                  <a:ext uri="{0D108BD9-81ED-4DB2-BD59-A6C34878D82A}">
                    <a16:rowId xmlns:a16="http://schemas.microsoft.com/office/drawing/2014/main" val="3314360031"/>
                  </a:ext>
                </a:extLst>
              </a:tr>
              <a:tr h="137471">
                <a:tc>
                  <a:txBody>
                    <a:bodyPr/>
                    <a:lstStyle/>
                    <a:p>
                      <a:pPr algn="r" fontAlgn="b"/>
                      <a:r>
                        <a:rPr lang="en-US" sz="700" b="0" i="0" u="none" strike="noStrike">
                          <a:effectLst/>
                          <a:latin typeface="Calibri" panose="020F0502020204030204" pitchFamily="34" charset="0"/>
                        </a:rPr>
                        <a:t>11/30/22</a:t>
                      </a:r>
                    </a:p>
                  </a:txBody>
                  <a:tcPr marL="4740" marR="4740" marT="4740" marB="28442" anchor="b">
                    <a:lnL>
                      <a:noFill/>
                    </a:lnL>
                    <a:lnR>
                      <a:noFill/>
                    </a:lnR>
                    <a:lnT>
                      <a:noFill/>
                    </a:lnT>
                    <a:lnB>
                      <a:noFill/>
                    </a:lnB>
                  </a:tcPr>
                </a:tc>
                <a:tc>
                  <a:txBody>
                    <a:bodyPr/>
                    <a:lstStyle/>
                    <a:p>
                      <a:pPr algn="ctr" fontAlgn="b"/>
                      <a:r>
                        <a:rPr lang="en-US" sz="1100" b="1" i="0" u="none" strike="noStrike" dirty="0">
                          <a:effectLst/>
                          <a:latin typeface="Calibri" panose="020F0502020204030204" pitchFamily="34" charset="0"/>
                        </a:rPr>
                        <a:t>8</a:t>
                      </a:r>
                    </a:p>
                  </a:txBody>
                  <a:tcPr marL="4740" marR="4740" marT="4740" marB="28442" anchor="b">
                    <a:lnL>
                      <a:noFill/>
                    </a:lnL>
                    <a:lnR>
                      <a:noFill/>
                    </a:lnR>
                    <a:lnT>
                      <a:noFill/>
                    </a:lnT>
                    <a:lnB>
                      <a:noFill/>
                    </a:lnB>
                  </a:tcPr>
                </a:tc>
                <a:tc>
                  <a:txBody>
                    <a:bodyPr/>
                    <a:lstStyle/>
                    <a:p>
                      <a:pPr algn="l" fontAlgn="b"/>
                      <a:r>
                        <a:rPr lang="en-US" sz="700" b="0" i="0" u="none" strike="noStrike">
                          <a:effectLst/>
                          <a:latin typeface="Calibri" panose="020F0502020204030204" pitchFamily="34" charset="0"/>
                        </a:rPr>
                        <a:t>Like Very Much</a:t>
                      </a:r>
                    </a:p>
                  </a:txBody>
                  <a:tcPr marL="4740" marR="4740" marT="4740" marB="28442" anchor="b">
                    <a:lnL>
                      <a:noFill/>
                    </a:lnL>
                    <a:lnR>
                      <a:noFill/>
                    </a:lnR>
                    <a:lnT>
                      <a:noFill/>
                    </a:lnT>
                    <a:lnB>
                      <a:noFill/>
                    </a:lnB>
                  </a:tcPr>
                </a:tc>
                <a:tc>
                  <a:txBody>
                    <a:bodyPr/>
                    <a:lstStyle/>
                    <a:p>
                      <a:pPr algn="l" fontAlgn="b"/>
                      <a:r>
                        <a:rPr lang="en-US" sz="1000" b="1" i="0" u="none" strike="noStrike" dirty="0">
                          <a:effectLst/>
                          <a:latin typeface="Calibri" panose="020F0502020204030204" pitchFamily="34" charset="0"/>
                        </a:rPr>
                        <a:t>Pleasant storm dank aromas. </a:t>
                      </a:r>
                      <a:r>
                        <a:rPr lang="en-US" sz="1000" b="1" i="0" u="none" strike="noStrike" dirty="0" err="1">
                          <a:effectLst/>
                          <a:latin typeface="Calibri" panose="020F0502020204030204" pitchFamily="34" charset="0"/>
                        </a:rPr>
                        <a:t>Sl</a:t>
                      </a:r>
                      <a:r>
                        <a:rPr lang="en-US" sz="1000" b="1" i="0" u="none" strike="noStrike" dirty="0">
                          <a:effectLst/>
                          <a:latin typeface="Calibri" panose="020F0502020204030204" pitchFamily="34" charset="0"/>
                        </a:rPr>
                        <a:t> astringent bitterness</a:t>
                      </a:r>
                    </a:p>
                  </a:txBody>
                  <a:tcPr marL="4740" marR="4740" marT="4740" marB="28442" anchor="b">
                    <a:lnL>
                      <a:noFill/>
                    </a:lnL>
                    <a:lnR>
                      <a:noFill/>
                    </a:lnR>
                    <a:lnT>
                      <a:noFill/>
                    </a:lnT>
                    <a:lnB>
                      <a:noFill/>
                    </a:lnB>
                  </a:tcPr>
                </a:tc>
                <a:extLst>
                  <a:ext uri="{0D108BD9-81ED-4DB2-BD59-A6C34878D82A}">
                    <a16:rowId xmlns:a16="http://schemas.microsoft.com/office/drawing/2014/main" val="52697188"/>
                  </a:ext>
                </a:extLst>
              </a:tr>
              <a:tr h="346048">
                <a:tc>
                  <a:txBody>
                    <a:bodyPr/>
                    <a:lstStyle/>
                    <a:p>
                      <a:pPr algn="r" fontAlgn="b"/>
                      <a:r>
                        <a:rPr lang="en-US" sz="700" b="0" i="0" u="none" strike="noStrike">
                          <a:effectLst/>
                          <a:latin typeface="Calibri" panose="020F0502020204030204" pitchFamily="34" charset="0"/>
                        </a:rPr>
                        <a:t>11/30/22</a:t>
                      </a:r>
                    </a:p>
                  </a:txBody>
                  <a:tcPr marL="4740" marR="4740" marT="4740" marB="28442" anchor="b">
                    <a:lnL>
                      <a:noFill/>
                    </a:lnL>
                    <a:lnR>
                      <a:noFill/>
                    </a:lnR>
                    <a:lnT>
                      <a:noFill/>
                    </a:lnT>
                    <a:lnB>
                      <a:noFill/>
                    </a:lnB>
                  </a:tcPr>
                </a:tc>
                <a:tc>
                  <a:txBody>
                    <a:bodyPr/>
                    <a:lstStyle/>
                    <a:p>
                      <a:pPr algn="ctr" fontAlgn="b"/>
                      <a:r>
                        <a:rPr lang="en-US" sz="1100" b="1" i="0" u="none" strike="noStrike" dirty="0">
                          <a:effectLst/>
                          <a:latin typeface="Calibri" panose="020F0502020204030204" pitchFamily="34" charset="0"/>
                        </a:rPr>
                        <a:t>6</a:t>
                      </a:r>
                    </a:p>
                  </a:txBody>
                  <a:tcPr marL="4740" marR="4740" marT="4740" marB="28442" anchor="b">
                    <a:lnL>
                      <a:noFill/>
                    </a:lnL>
                    <a:lnR>
                      <a:noFill/>
                    </a:lnR>
                    <a:lnT>
                      <a:noFill/>
                    </a:lnT>
                    <a:lnB>
                      <a:noFill/>
                    </a:lnB>
                  </a:tcPr>
                </a:tc>
                <a:tc>
                  <a:txBody>
                    <a:bodyPr/>
                    <a:lstStyle/>
                    <a:p>
                      <a:pPr algn="l" fontAlgn="b"/>
                      <a:r>
                        <a:rPr lang="en-US" sz="700" b="0" i="0" u="none" strike="noStrike">
                          <a:effectLst/>
                          <a:latin typeface="Calibri" panose="020F0502020204030204" pitchFamily="34" charset="0"/>
                        </a:rPr>
                        <a:t>Like Slightly</a:t>
                      </a:r>
                    </a:p>
                  </a:txBody>
                  <a:tcPr marL="4740" marR="4740" marT="4740" marB="28442" anchor="b">
                    <a:lnL>
                      <a:noFill/>
                    </a:lnL>
                    <a:lnR>
                      <a:noFill/>
                    </a:lnR>
                    <a:lnT>
                      <a:noFill/>
                    </a:lnT>
                    <a:lnB>
                      <a:noFill/>
                    </a:lnB>
                  </a:tcPr>
                </a:tc>
                <a:tc>
                  <a:txBody>
                    <a:bodyPr/>
                    <a:lstStyle/>
                    <a:p>
                      <a:pPr algn="l" fontAlgn="b"/>
                      <a:r>
                        <a:rPr lang="en-US" sz="1000" b="1" i="0" u="none" strike="noStrike" dirty="0">
                          <a:effectLst/>
                          <a:latin typeface="Calibri" panose="020F0502020204030204" pitchFamily="34" charset="0"/>
                        </a:rPr>
                        <a:t>Stale bong water. It’s progressed but not on a positive note. Some nice citrus. Think about not showing unless for the conversation.</a:t>
                      </a:r>
                    </a:p>
                  </a:txBody>
                  <a:tcPr marL="4740" marR="4740" marT="4740" marB="28442" anchor="b">
                    <a:lnL>
                      <a:noFill/>
                    </a:lnL>
                    <a:lnR>
                      <a:noFill/>
                    </a:lnR>
                    <a:lnT>
                      <a:noFill/>
                    </a:lnT>
                    <a:lnB>
                      <a:noFill/>
                    </a:lnB>
                  </a:tcPr>
                </a:tc>
                <a:extLst>
                  <a:ext uri="{0D108BD9-81ED-4DB2-BD59-A6C34878D82A}">
                    <a16:rowId xmlns:a16="http://schemas.microsoft.com/office/drawing/2014/main" val="896968438"/>
                  </a:ext>
                </a:extLst>
              </a:tr>
              <a:tr h="241760">
                <a:tc>
                  <a:txBody>
                    <a:bodyPr/>
                    <a:lstStyle/>
                    <a:p>
                      <a:pPr algn="r" fontAlgn="b"/>
                      <a:r>
                        <a:rPr lang="en-US" sz="700" b="0" i="0" u="none" strike="noStrike">
                          <a:effectLst/>
                          <a:latin typeface="Calibri" panose="020F0502020204030204" pitchFamily="34" charset="0"/>
                        </a:rPr>
                        <a:t>10/31/22</a:t>
                      </a:r>
                    </a:p>
                  </a:txBody>
                  <a:tcPr marL="4740" marR="4740" marT="4740" marB="28442" anchor="b">
                    <a:lnL>
                      <a:noFill/>
                    </a:lnL>
                    <a:lnR>
                      <a:noFill/>
                    </a:lnR>
                    <a:lnT>
                      <a:noFill/>
                    </a:lnT>
                    <a:lnB>
                      <a:noFill/>
                    </a:lnB>
                  </a:tcPr>
                </a:tc>
                <a:tc>
                  <a:txBody>
                    <a:bodyPr/>
                    <a:lstStyle/>
                    <a:p>
                      <a:pPr algn="ctr" fontAlgn="b"/>
                      <a:r>
                        <a:rPr lang="en-US" sz="1100" b="1" i="0" u="none" strike="noStrike" dirty="0">
                          <a:effectLst/>
                          <a:latin typeface="Calibri" panose="020F0502020204030204" pitchFamily="34" charset="0"/>
                        </a:rPr>
                        <a:t>8</a:t>
                      </a:r>
                    </a:p>
                  </a:txBody>
                  <a:tcPr marL="4740" marR="4740" marT="4740" marB="28442" anchor="b">
                    <a:lnL>
                      <a:noFill/>
                    </a:lnL>
                    <a:lnR>
                      <a:noFill/>
                    </a:lnR>
                    <a:lnT>
                      <a:noFill/>
                    </a:lnT>
                    <a:lnB>
                      <a:noFill/>
                    </a:lnB>
                  </a:tcPr>
                </a:tc>
                <a:tc>
                  <a:txBody>
                    <a:bodyPr/>
                    <a:lstStyle/>
                    <a:p>
                      <a:pPr algn="l" fontAlgn="b"/>
                      <a:r>
                        <a:rPr lang="en-US" sz="700" b="0" i="0" u="none" strike="noStrike">
                          <a:effectLst/>
                          <a:latin typeface="Calibri" panose="020F0502020204030204" pitchFamily="34" charset="0"/>
                        </a:rPr>
                        <a:t>Like Very Much</a:t>
                      </a:r>
                    </a:p>
                  </a:txBody>
                  <a:tcPr marL="4740" marR="4740" marT="4740" marB="28442" anchor="b">
                    <a:lnL>
                      <a:noFill/>
                    </a:lnL>
                    <a:lnR>
                      <a:noFill/>
                    </a:lnR>
                    <a:lnT>
                      <a:noFill/>
                    </a:lnT>
                    <a:lnB>
                      <a:noFill/>
                    </a:lnB>
                  </a:tcPr>
                </a:tc>
                <a:tc>
                  <a:txBody>
                    <a:bodyPr/>
                    <a:lstStyle/>
                    <a:p>
                      <a:pPr algn="l" fontAlgn="b"/>
                      <a:r>
                        <a:rPr lang="en-US" sz="1000" b="1" i="0" u="none" strike="noStrike" dirty="0">
                          <a:effectLst/>
                          <a:latin typeface="Calibri" panose="020F0502020204030204" pitchFamily="34" charset="0"/>
                        </a:rPr>
                        <a:t>Dank, tropical, a bit of oil, nice bitterness, </a:t>
                      </a:r>
                      <a:r>
                        <a:rPr lang="en-US" sz="1000" b="1" i="0" u="none" strike="noStrike" dirty="0" err="1">
                          <a:effectLst/>
                          <a:latin typeface="Calibri" panose="020F0502020204030204" pitchFamily="34" charset="0"/>
                        </a:rPr>
                        <a:t>sl</a:t>
                      </a:r>
                      <a:r>
                        <a:rPr lang="en-US" sz="1000" b="1" i="0" u="none" strike="noStrike" dirty="0">
                          <a:effectLst/>
                          <a:latin typeface="Calibri" panose="020F0502020204030204" pitchFamily="34" charset="0"/>
                        </a:rPr>
                        <a:t> sweet.   Love it</a:t>
                      </a:r>
                    </a:p>
                  </a:txBody>
                  <a:tcPr marL="4740" marR="4740" marT="4740" marB="28442" anchor="b">
                    <a:lnL>
                      <a:noFill/>
                    </a:lnL>
                    <a:lnR>
                      <a:noFill/>
                    </a:lnR>
                    <a:lnT>
                      <a:noFill/>
                    </a:lnT>
                    <a:lnB>
                      <a:noFill/>
                    </a:lnB>
                  </a:tcPr>
                </a:tc>
                <a:extLst>
                  <a:ext uri="{0D108BD9-81ED-4DB2-BD59-A6C34878D82A}">
                    <a16:rowId xmlns:a16="http://schemas.microsoft.com/office/drawing/2014/main" val="2208481092"/>
                  </a:ext>
                </a:extLst>
              </a:tr>
              <a:tr h="346048">
                <a:tc>
                  <a:txBody>
                    <a:bodyPr/>
                    <a:lstStyle/>
                    <a:p>
                      <a:pPr algn="r" fontAlgn="b"/>
                      <a:r>
                        <a:rPr lang="en-US" sz="700" b="0" i="0" u="none" strike="noStrike">
                          <a:effectLst/>
                          <a:latin typeface="Calibri" panose="020F0502020204030204" pitchFamily="34" charset="0"/>
                        </a:rPr>
                        <a:t>10/31/22</a:t>
                      </a:r>
                    </a:p>
                  </a:txBody>
                  <a:tcPr marL="4740" marR="4740" marT="4740" marB="28442" anchor="b">
                    <a:lnL>
                      <a:noFill/>
                    </a:lnL>
                    <a:lnR>
                      <a:noFill/>
                    </a:lnR>
                    <a:lnT>
                      <a:noFill/>
                    </a:lnT>
                    <a:lnB>
                      <a:noFill/>
                    </a:lnB>
                  </a:tcPr>
                </a:tc>
                <a:tc>
                  <a:txBody>
                    <a:bodyPr/>
                    <a:lstStyle/>
                    <a:p>
                      <a:pPr algn="ctr" fontAlgn="b"/>
                      <a:r>
                        <a:rPr lang="en-US" sz="1100" b="1" i="0" u="none" strike="noStrike" dirty="0">
                          <a:effectLst/>
                          <a:latin typeface="Calibri" panose="020F0502020204030204" pitchFamily="34" charset="0"/>
                        </a:rPr>
                        <a:t>6</a:t>
                      </a:r>
                    </a:p>
                  </a:txBody>
                  <a:tcPr marL="4740" marR="4740" marT="4740" marB="28442" anchor="b">
                    <a:lnL>
                      <a:noFill/>
                    </a:lnL>
                    <a:lnR>
                      <a:noFill/>
                    </a:lnR>
                    <a:lnT>
                      <a:noFill/>
                    </a:lnT>
                    <a:lnB>
                      <a:noFill/>
                    </a:lnB>
                  </a:tcPr>
                </a:tc>
                <a:tc>
                  <a:txBody>
                    <a:bodyPr/>
                    <a:lstStyle/>
                    <a:p>
                      <a:pPr algn="l" fontAlgn="b"/>
                      <a:r>
                        <a:rPr lang="en-US" sz="700" b="0" i="0" u="none" strike="noStrike">
                          <a:effectLst/>
                          <a:latin typeface="Calibri" panose="020F0502020204030204" pitchFamily="34" charset="0"/>
                        </a:rPr>
                        <a:t>Like Slightly</a:t>
                      </a:r>
                    </a:p>
                  </a:txBody>
                  <a:tcPr marL="4740" marR="4740" marT="4740" marB="28442" anchor="b">
                    <a:lnL>
                      <a:noFill/>
                    </a:lnL>
                    <a:lnR>
                      <a:noFill/>
                    </a:lnR>
                    <a:lnT>
                      <a:noFill/>
                    </a:lnT>
                    <a:lnB>
                      <a:noFill/>
                    </a:lnB>
                  </a:tcPr>
                </a:tc>
                <a:tc>
                  <a:txBody>
                    <a:bodyPr/>
                    <a:lstStyle/>
                    <a:p>
                      <a:pPr algn="l" fontAlgn="b"/>
                      <a:r>
                        <a:rPr lang="en-US" sz="1000" b="1" i="0" u="none" strike="noStrike" dirty="0">
                          <a:effectLst/>
                          <a:latin typeface="Calibri" panose="020F0502020204030204" pitchFamily="34" charset="0"/>
                        </a:rPr>
                        <a:t>Smells and tastes like cut peppers and cucumbers. Kind of has a menthol note in aroma. Despite all that it's still cool and interesting.</a:t>
                      </a:r>
                    </a:p>
                  </a:txBody>
                  <a:tcPr marL="4740" marR="4740" marT="4740" marB="28442" anchor="b">
                    <a:lnL>
                      <a:noFill/>
                    </a:lnL>
                    <a:lnR>
                      <a:noFill/>
                    </a:lnR>
                    <a:lnT>
                      <a:noFill/>
                    </a:lnT>
                    <a:lnB>
                      <a:noFill/>
                    </a:lnB>
                  </a:tcPr>
                </a:tc>
                <a:extLst>
                  <a:ext uri="{0D108BD9-81ED-4DB2-BD59-A6C34878D82A}">
                    <a16:rowId xmlns:a16="http://schemas.microsoft.com/office/drawing/2014/main" val="4033442485"/>
                  </a:ext>
                </a:extLst>
              </a:tr>
              <a:tr h="137471">
                <a:tc>
                  <a:txBody>
                    <a:bodyPr/>
                    <a:lstStyle/>
                    <a:p>
                      <a:pPr algn="r" fontAlgn="b"/>
                      <a:r>
                        <a:rPr lang="en-US" sz="700" b="0" i="0" u="none" strike="noStrike">
                          <a:effectLst/>
                          <a:latin typeface="Calibri" panose="020F0502020204030204" pitchFamily="34" charset="0"/>
                        </a:rPr>
                        <a:t>10/31/22</a:t>
                      </a:r>
                    </a:p>
                  </a:txBody>
                  <a:tcPr marL="4740" marR="4740" marT="4740" marB="28442" anchor="b">
                    <a:lnL>
                      <a:noFill/>
                    </a:lnL>
                    <a:lnR>
                      <a:noFill/>
                    </a:lnR>
                    <a:lnT>
                      <a:noFill/>
                    </a:lnT>
                    <a:lnB>
                      <a:noFill/>
                    </a:lnB>
                  </a:tcPr>
                </a:tc>
                <a:tc>
                  <a:txBody>
                    <a:bodyPr/>
                    <a:lstStyle/>
                    <a:p>
                      <a:pPr algn="ctr" fontAlgn="b"/>
                      <a:r>
                        <a:rPr lang="en-US" sz="1100" b="1" i="0" u="none" strike="noStrike" dirty="0">
                          <a:effectLst/>
                          <a:latin typeface="Calibri" panose="020F0502020204030204" pitchFamily="34" charset="0"/>
                        </a:rPr>
                        <a:t>7</a:t>
                      </a:r>
                    </a:p>
                  </a:txBody>
                  <a:tcPr marL="4740" marR="4740" marT="4740" marB="28442" anchor="b">
                    <a:lnL>
                      <a:noFill/>
                    </a:lnL>
                    <a:lnR>
                      <a:noFill/>
                    </a:lnR>
                    <a:lnT>
                      <a:noFill/>
                    </a:lnT>
                    <a:lnB>
                      <a:noFill/>
                    </a:lnB>
                  </a:tcPr>
                </a:tc>
                <a:tc>
                  <a:txBody>
                    <a:bodyPr/>
                    <a:lstStyle/>
                    <a:p>
                      <a:pPr algn="l" fontAlgn="b"/>
                      <a:r>
                        <a:rPr lang="en-US" sz="700" b="0" i="0" u="none" strike="noStrike">
                          <a:effectLst/>
                          <a:latin typeface="Calibri" panose="020F0502020204030204" pitchFamily="34" charset="0"/>
                        </a:rPr>
                        <a:t>Like Moderately</a:t>
                      </a:r>
                    </a:p>
                  </a:txBody>
                  <a:tcPr marL="4740" marR="4740" marT="4740" marB="28442" anchor="b">
                    <a:lnL>
                      <a:noFill/>
                    </a:lnL>
                    <a:lnR>
                      <a:noFill/>
                    </a:lnR>
                    <a:lnT>
                      <a:noFill/>
                    </a:lnT>
                    <a:lnB>
                      <a:noFill/>
                    </a:lnB>
                  </a:tcPr>
                </a:tc>
                <a:tc>
                  <a:txBody>
                    <a:bodyPr/>
                    <a:lstStyle/>
                    <a:p>
                      <a:pPr algn="l" fontAlgn="b"/>
                      <a:r>
                        <a:rPr lang="en-US" sz="1000" b="1" i="0" u="none" strike="noStrike">
                          <a:effectLst/>
                          <a:latin typeface="Calibri" panose="020F0502020204030204" pitchFamily="34" charset="0"/>
                        </a:rPr>
                        <a:t>Very dank in flavor and aroma</a:t>
                      </a:r>
                    </a:p>
                  </a:txBody>
                  <a:tcPr marL="4740" marR="4740" marT="4740" marB="28442" anchor="b">
                    <a:lnL>
                      <a:noFill/>
                    </a:lnL>
                    <a:lnR>
                      <a:noFill/>
                    </a:lnR>
                    <a:lnT>
                      <a:noFill/>
                    </a:lnT>
                    <a:lnB>
                      <a:noFill/>
                    </a:lnB>
                  </a:tcPr>
                </a:tc>
                <a:extLst>
                  <a:ext uri="{0D108BD9-81ED-4DB2-BD59-A6C34878D82A}">
                    <a16:rowId xmlns:a16="http://schemas.microsoft.com/office/drawing/2014/main" val="2925289502"/>
                  </a:ext>
                </a:extLst>
              </a:tr>
              <a:tr h="346048">
                <a:tc>
                  <a:txBody>
                    <a:bodyPr/>
                    <a:lstStyle/>
                    <a:p>
                      <a:pPr algn="r" fontAlgn="b"/>
                      <a:r>
                        <a:rPr lang="en-US" sz="700" b="0" i="0" u="none" strike="noStrike">
                          <a:effectLst/>
                          <a:latin typeface="Calibri" panose="020F0502020204030204" pitchFamily="34" charset="0"/>
                        </a:rPr>
                        <a:t>10/31/22</a:t>
                      </a:r>
                    </a:p>
                  </a:txBody>
                  <a:tcPr marL="4740" marR="4740" marT="4740" marB="28442" anchor="b">
                    <a:lnL>
                      <a:noFill/>
                    </a:lnL>
                    <a:lnR>
                      <a:noFill/>
                    </a:lnR>
                    <a:lnT>
                      <a:noFill/>
                    </a:lnT>
                    <a:lnB>
                      <a:noFill/>
                    </a:lnB>
                  </a:tcPr>
                </a:tc>
                <a:tc>
                  <a:txBody>
                    <a:bodyPr/>
                    <a:lstStyle/>
                    <a:p>
                      <a:pPr algn="ctr" fontAlgn="b"/>
                      <a:r>
                        <a:rPr lang="en-US" sz="1100" b="1" i="0" u="none" strike="noStrike" dirty="0">
                          <a:effectLst/>
                          <a:latin typeface="Calibri" panose="020F0502020204030204" pitchFamily="34" charset="0"/>
                        </a:rPr>
                        <a:t>7</a:t>
                      </a:r>
                    </a:p>
                  </a:txBody>
                  <a:tcPr marL="4740" marR="4740" marT="4740" marB="28442" anchor="b">
                    <a:lnL>
                      <a:noFill/>
                    </a:lnL>
                    <a:lnR>
                      <a:noFill/>
                    </a:lnR>
                    <a:lnT>
                      <a:noFill/>
                    </a:lnT>
                    <a:lnB>
                      <a:noFill/>
                    </a:lnB>
                  </a:tcPr>
                </a:tc>
                <a:tc>
                  <a:txBody>
                    <a:bodyPr/>
                    <a:lstStyle/>
                    <a:p>
                      <a:pPr algn="l" fontAlgn="b"/>
                      <a:r>
                        <a:rPr lang="en-US" sz="700" b="0" i="0" u="none" strike="noStrike">
                          <a:effectLst/>
                          <a:latin typeface="Calibri" panose="020F0502020204030204" pitchFamily="34" charset="0"/>
                        </a:rPr>
                        <a:t>Like Moderately</a:t>
                      </a:r>
                    </a:p>
                  </a:txBody>
                  <a:tcPr marL="4740" marR="4740" marT="4740" marB="28442" anchor="b">
                    <a:lnL>
                      <a:noFill/>
                    </a:lnL>
                    <a:lnR>
                      <a:noFill/>
                    </a:lnR>
                    <a:lnT>
                      <a:noFill/>
                    </a:lnT>
                    <a:lnB>
                      <a:noFill/>
                    </a:lnB>
                  </a:tcPr>
                </a:tc>
                <a:tc>
                  <a:txBody>
                    <a:bodyPr/>
                    <a:lstStyle/>
                    <a:p>
                      <a:pPr algn="l" fontAlgn="b"/>
                      <a:r>
                        <a:rPr lang="en-US" sz="1000" b="1" i="0" u="none" strike="noStrike" dirty="0">
                          <a:effectLst/>
                          <a:latin typeface="Calibri" panose="020F0502020204030204" pitchFamily="34" charset="0"/>
                        </a:rPr>
                        <a:t>This does seem to be getting better. More citrus than last week. Back end pith though is not pleasant (back to my previous bong-water comment).</a:t>
                      </a:r>
                    </a:p>
                  </a:txBody>
                  <a:tcPr marL="4740" marR="4740" marT="4740" marB="28442" anchor="b">
                    <a:lnL>
                      <a:noFill/>
                    </a:lnL>
                    <a:lnR>
                      <a:noFill/>
                    </a:lnR>
                    <a:lnT>
                      <a:noFill/>
                    </a:lnT>
                    <a:lnB>
                      <a:noFill/>
                    </a:lnB>
                  </a:tcPr>
                </a:tc>
                <a:extLst>
                  <a:ext uri="{0D108BD9-81ED-4DB2-BD59-A6C34878D82A}">
                    <a16:rowId xmlns:a16="http://schemas.microsoft.com/office/drawing/2014/main" val="1712869250"/>
                  </a:ext>
                </a:extLst>
              </a:tr>
              <a:tr h="241760">
                <a:tc>
                  <a:txBody>
                    <a:bodyPr/>
                    <a:lstStyle/>
                    <a:p>
                      <a:pPr algn="r" fontAlgn="b"/>
                      <a:r>
                        <a:rPr lang="en-US" sz="700" b="0" i="0" u="none" strike="noStrike">
                          <a:effectLst/>
                          <a:latin typeface="Calibri" panose="020F0502020204030204" pitchFamily="34" charset="0"/>
                        </a:rPr>
                        <a:t>10/28/22</a:t>
                      </a:r>
                    </a:p>
                  </a:txBody>
                  <a:tcPr marL="4740" marR="4740" marT="4740" marB="28442" anchor="b">
                    <a:lnL>
                      <a:noFill/>
                    </a:lnL>
                    <a:lnR>
                      <a:noFill/>
                    </a:lnR>
                    <a:lnT>
                      <a:noFill/>
                    </a:lnT>
                    <a:lnB>
                      <a:noFill/>
                    </a:lnB>
                  </a:tcPr>
                </a:tc>
                <a:tc>
                  <a:txBody>
                    <a:bodyPr/>
                    <a:lstStyle/>
                    <a:p>
                      <a:pPr algn="ctr" fontAlgn="b"/>
                      <a:r>
                        <a:rPr lang="en-US" sz="1100" b="1" i="0" u="none" strike="noStrike" dirty="0">
                          <a:effectLst/>
                          <a:latin typeface="Calibri" panose="020F0502020204030204" pitchFamily="34" charset="0"/>
                        </a:rPr>
                        <a:t>8</a:t>
                      </a:r>
                    </a:p>
                  </a:txBody>
                  <a:tcPr marL="4740" marR="4740" marT="4740" marB="28442" anchor="b">
                    <a:lnL>
                      <a:noFill/>
                    </a:lnL>
                    <a:lnR>
                      <a:noFill/>
                    </a:lnR>
                    <a:lnT>
                      <a:noFill/>
                    </a:lnT>
                    <a:lnB>
                      <a:noFill/>
                    </a:lnB>
                  </a:tcPr>
                </a:tc>
                <a:tc>
                  <a:txBody>
                    <a:bodyPr/>
                    <a:lstStyle/>
                    <a:p>
                      <a:pPr algn="l" fontAlgn="b"/>
                      <a:r>
                        <a:rPr lang="en-US" sz="700" b="0" i="0" u="none" strike="noStrike">
                          <a:effectLst/>
                          <a:latin typeface="Calibri" panose="020F0502020204030204" pitchFamily="34" charset="0"/>
                        </a:rPr>
                        <a:t>Like Very Much</a:t>
                      </a:r>
                    </a:p>
                  </a:txBody>
                  <a:tcPr marL="4740" marR="4740" marT="4740" marB="28442" anchor="b">
                    <a:lnL>
                      <a:noFill/>
                    </a:lnL>
                    <a:lnR>
                      <a:noFill/>
                    </a:lnR>
                    <a:lnT>
                      <a:noFill/>
                    </a:lnT>
                    <a:lnB>
                      <a:noFill/>
                    </a:lnB>
                  </a:tcPr>
                </a:tc>
                <a:tc>
                  <a:txBody>
                    <a:bodyPr/>
                    <a:lstStyle/>
                    <a:p>
                      <a:pPr algn="l" fontAlgn="b"/>
                      <a:r>
                        <a:rPr lang="en-US" sz="1000" b="1" i="0" u="none" strike="noStrike">
                          <a:effectLst/>
                          <a:latin typeface="Calibri" panose="020F0502020204030204" pitchFamily="34" charset="0"/>
                        </a:rPr>
                        <a:t>I like this more and more each time.  Love the dankness, love the fruit, a little harsh on the end.  </a:t>
                      </a:r>
                    </a:p>
                  </a:txBody>
                  <a:tcPr marL="4740" marR="4740" marT="4740" marB="28442" anchor="b">
                    <a:lnL>
                      <a:noFill/>
                    </a:lnL>
                    <a:lnR>
                      <a:noFill/>
                    </a:lnR>
                    <a:lnT>
                      <a:noFill/>
                    </a:lnT>
                    <a:lnB>
                      <a:noFill/>
                    </a:lnB>
                  </a:tcPr>
                </a:tc>
                <a:extLst>
                  <a:ext uri="{0D108BD9-81ED-4DB2-BD59-A6C34878D82A}">
                    <a16:rowId xmlns:a16="http://schemas.microsoft.com/office/drawing/2014/main" val="3794425682"/>
                  </a:ext>
                </a:extLst>
              </a:tr>
              <a:tr h="137471">
                <a:tc>
                  <a:txBody>
                    <a:bodyPr/>
                    <a:lstStyle/>
                    <a:p>
                      <a:pPr algn="r" fontAlgn="b"/>
                      <a:r>
                        <a:rPr lang="en-US" sz="700" b="0" i="0" u="none" strike="noStrike">
                          <a:effectLst/>
                          <a:latin typeface="Calibri" panose="020F0502020204030204" pitchFamily="34" charset="0"/>
                        </a:rPr>
                        <a:t>10/28/22</a:t>
                      </a:r>
                    </a:p>
                  </a:txBody>
                  <a:tcPr marL="4740" marR="4740" marT="4740" marB="28442" anchor="b">
                    <a:lnL>
                      <a:noFill/>
                    </a:lnL>
                    <a:lnR>
                      <a:noFill/>
                    </a:lnR>
                    <a:lnT>
                      <a:noFill/>
                    </a:lnT>
                    <a:lnB>
                      <a:noFill/>
                    </a:lnB>
                  </a:tcPr>
                </a:tc>
                <a:tc>
                  <a:txBody>
                    <a:bodyPr/>
                    <a:lstStyle/>
                    <a:p>
                      <a:pPr algn="ctr" fontAlgn="b"/>
                      <a:r>
                        <a:rPr lang="en-US" sz="1100" b="1" i="0" u="none" strike="noStrike" dirty="0">
                          <a:effectLst/>
                          <a:latin typeface="Calibri" panose="020F0502020204030204" pitchFamily="34" charset="0"/>
                        </a:rPr>
                        <a:t>6</a:t>
                      </a:r>
                    </a:p>
                  </a:txBody>
                  <a:tcPr marL="4740" marR="4740" marT="4740" marB="28442" anchor="b">
                    <a:lnL>
                      <a:noFill/>
                    </a:lnL>
                    <a:lnR>
                      <a:noFill/>
                    </a:lnR>
                    <a:lnT>
                      <a:noFill/>
                    </a:lnT>
                    <a:lnB>
                      <a:noFill/>
                    </a:lnB>
                  </a:tcPr>
                </a:tc>
                <a:tc>
                  <a:txBody>
                    <a:bodyPr/>
                    <a:lstStyle/>
                    <a:p>
                      <a:pPr algn="l" fontAlgn="b"/>
                      <a:r>
                        <a:rPr lang="en-US" sz="700" b="0" i="0" u="none" strike="noStrike">
                          <a:effectLst/>
                          <a:latin typeface="Calibri" panose="020F0502020204030204" pitchFamily="34" charset="0"/>
                        </a:rPr>
                        <a:t>Like Slightly</a:t>
                      </a:r>
                    </a:p>
                  </a:txBody>
                  <a:tcPr marL="4740" marR="4740" marT="4740" marB="28442" anchor="b">
                    <a:lnL>
                      <a:noFill/>
                    </a:lnL>
                    <a:lnR>
                      <a:noFill/>
                    </a:lnR>
                    <a:lnT>
                      <a:noFill/>
                    </a:lnT>
                    <a:lnB>
                      <a:noFill/>
                    </a:lnB>
                  </a:tcPr>
                </a:tc>
                <a:tc>
                  <a:txBody>
                    <a:bodyPr/>
                    <a:lstStyle/>
                    <a:p>
                      <a:pPr algn="l" fontAlgn="b"/>
                      <a:r>
                        <a:rPr lang="en-US" sz="1000" b="1" i="0" u="none" strike="noStrike" dirty="0">
                          <a:effectLst/>
                          <a:latin typeface="Calibri" panose="020F0502020204030204" pitchFamily="34" charset="0"/>
                        </a:rPr>
                        <a:t>It’s dank. The rose petal taste is a bit much.</a:t>
                      </a:r>
                    </a:p>
                  </a:txBody>
                  <a:tcPr marL="4740" marR="4740" marT="4740" marB="28442" anchor="b">
                    <a:lnL>
                      <a:noFill/>
                    </a:lnL>
                    <a:lnR>
                      <a:noFill/>
                    </a:lnR>
                    <a:lnT>
                      <a:noFill/>
                    </a:lnT>
                    <a:lnB>
                      <a:noFill/>
                    </a:lnB>
                  </a:tcPr>
                </a:tc>
                <a:extLst>
                  <a:ext uri="{0D108BD9-81ED-4DB2-BD59-A6C34878D82A}">
                    <a16:rowId xmlns:a16="http://schemas.microsoft.com/office/drawing/2014/main" val="3639962085"/>
                  </a:ext>
                </a:extLst>
              </a:tr>
              <a:tr h="137471">
                <a:tc>
                  <a:txBody>
                    <a:bodyPr/>
                    <a:lstStyle/>
                    <a:p>
                      <a:pPr algn="r" fontAlgn="b"/>
                      <a:r>
                        <a:rPr lang="en-US" sz="700" b="0" i="0" u="none" strike="noStrike">
                          <a:effectLst/>
                          <a:latin typeface="Calibri" panose="020F0502020204030204" pitchFamily="34" charset="0"/>
                        </a:rPr>
                        <a:t>10/28/22</a:t>
                      </a:r>
                    </a:p>
                  </a:txBody>
                  <a:tcPr marL="4740" marR="4740" marT="4740" marB="28442" anchor="b">
                    <a:lnL>
                      <a:noFill/>
                    </a:lnL>
                    <a:lnR>
                      <a:noFill/>
                    </a:lnR>
                    <a:lnT>
                      <a:noFill/>
                    </a:lnT>
                    <a:lnB>
                      <a:noFill/>
                    </a:lnB>
                  </a:tcPr>
                </a:tc>
                <a:tc>
                  <a:txBody>
                    <a:bodyPr/>
                    <a:lstStyle/>
                    <a:p>
                      <a:pPr algn="ctr" fontAlgn="b"/>
                      <a:r>
                        <a:rPr lang="en-US" sz="1100" b="1" i="0" u="none" strike="noStrike" dirty="0">
                          <a:effectLst/>
                          <a:latin typeface="Calibri" panose="020F0502020204030204" pitchFamily="34" charset="0"/>
                        </a:rPr>
                        <a:t>7</a:t>
                      </a:r>
                    </a:p>
                  </a:txBody>
                  <a:tcPr marL="4740" marR="4740" marT="4740" marB="28442" anchor="b">
                    <a:lnL>
                      <a:noFill/>
                    </a:lnL>
                    <a:lnR>
                      <a:noFill/>
                    </a:lnR>
                    <a:lnT>
                      <a:noFill/>
                    </a:lnT>
                    <a:lnB>
                      <a:noFill/>
                    </a:lnB>
                  </a:tcPr>
                </a:tc>
                <a:tc>
                  <a:txBody>
                    <a:bodyPr/>
                    <a:lstStyle/>
                    <a:p>
                      <a:pPr algn="l" fontAlgn="b"/>
                      <a:r>
                        <a:rPr lang="en-US" sz="700" b="0" i="0" u="none" strike="noStrike">
                          <a:effectLst/>
                          <a:latin typeface="Calibri" panose="020F0502020204030204" pitchFamily="34" charset="0"/>
                        </a:rPr>
                        <a:t>Like Moderately</a:t>
                      </a:r>
                    </a:p>
                  </a:txBody>
                  <a:tcPr marL="4740" marR="4740" marT="4740" marB="28442" anchor="b">
                    <a:lnL>
                      <a:noFill/>
                    </a:lnL>
                    <a:lnR>
                      <a:noFill/>
                    </a:lnR>
                    <a:lnT>
                      <a:noFill/>
                    </a:lnT>
                    <a:lnB>
                      <a:noFill/>
                    </a:lnB>
                  </a:tcPr>
                </a:tc>
                <a:tc>
                  <a:txBody>
                    <a:bodyPr/>
                    <a:lstStyle/>
                    <a:p>
                      <a:pPr algn="l" fontAlgn="b"/>
                      <a:r>
                        <a:rPr lang="en-US" sz="1000" b="1" i="0" u="none" strike="noStrike">
                          <a:effectLst/>
                          <a:latin typeface="Calibri" panose="020F0502020204030204" pitchFamily="34" charset="0"/>
                        </a:rPr>
                        <a:t>Generally like but heavy mouthfeel </a:t>
                      </a:r>
                    </a:p>
                  </a:txBody>
                  <a:tcPr marL="4740" marR="4740" marT="4740" marB="28442" anchor="b">
                    <a:lnL>
                      <a:noFill/>
                    </a:lnL>
                    <a:lnR>
                      <a:noFill/>
                    </a:lnR>
                    <a:lnT>
                      <a:noFill/>
                    </a:lnT>
                    <a:lnB>
                      <a:noFill/>
                    </a:lnB>
                  </a:tcPr>
                </a:tc>
                <a:extLst>
                  <a:ext uri="{0D108BD9-81ED-4DB2-BD59-A6C34878D82A}">
                    <a16:rowId xmlns:a16="http://schemas.microsoft.com/office/drawing/2014/main" val="3988193642"/>
                  </a:ext>
                </a:extLst>
              </a:tr>
              <a:tr h="137471">
                <a:tc>
                  <a:txBody>
                    <a:bodyPr/>
                    <a:lstStyle/>
                    <a:p>
                      <a:pPr algn="r" fontAlgn="b"/>
                      <a:r>
                        <a:rPr lang="en-US" sz="700" b="0" i="0" u="none" strike="noStrike">
                          <a:effectLst/>
                          <a:latin typeface="Calibri" panose="020F0502020204030204" pitchFamily="34" charset="0"/>
                        </a:rPr>
                        <a:t>10/28/22</a:t>
                      </a:r>
                    </a:p>
                  </a:txBody>
                  <a:tcPr marL="4740" marR="4740" marT="4740" marB="28442" anchor="b">
                    <a:lnL>
                      <a:noFill/>
                    </a:lnL>
                    <a:lnR>
                      <a:noFill/>
                    </a:lnR>
                    <a:lnT>
                      <a:noFill/>
                    </a:lnT>
                    <a:lnB>
                      <a:noFill/>
                    </a:lnB>
                  </a:tcPr>
                </a:tc>
                <a:tc>
                  <a:txBody>
                    <a:bodyPr/>
                    <a:lstStyle/>
                    <a:p>
                      <a:pPr algn="ctr" fontAlgn="b"/>
                      <a:r>
                        <a:rPr lang="en-US" sz="1100" b="1" i="0" u="none" strike="noStrike" dirty="0">
                          <a:effectLst/>
                          <a:latin typeface="Calibri" panose="020F0502020204030204" pitchFamily="34" charset="0"/>
                        </a:rPr>
                        <a:t>9</a:t>
                      </a:r>
                    </a:p>
                  </a:txBody>
                  <a:tcPr marL="4740" marR="4740" marT="4740" marB="28442" anchor="b">
                    <a:lnL>
                      <a:noFill/>
                    </a:lnL>
                    <a:lnR>
                      <a:noFill/>
                    </a:lnR>
                    <a:lnT>
                      <a:noFill/>
                    </a:lnT>
                    <a:lnB>
                      <a:noFill/>
                    </a:lnB>
                  </a:tcPr>
                </a:tc>
                <a:tc>
                  <a:txBody>
                    <a:bodyPr/>
                    <a:lstStyle/>
                    <a:p>
                      <a:pPr algn="l" fontAlgn="b"/>
                      <a:r>
                        <a:rPr lang="en-US" sz="700" b="0" i="0" u="none" strike="noStrike">
                          <a:effectLst/>
                          <a:latin typeface="Calibri" panose="020F0502020204030204" pitchFamily="34" charset="0"/>
                        </a:rPr>
                        <a:t>Like Extremely</a:t>
                      </a:r>
                    </a:p>
                  </a:txBody>
                  <a:tcPr marL="4740" marR="4740" marT="4740" marB="28442" anchor="b">
                    <a:lnL>
                      <a:noFill/>
                    </a:lnL>
                    <a:lnR>
                      <a:noFill/>
                    </a:lnR>
                    <a:lnT>
                      <a:noFill/>
                    </a:lnT>
                    <a:lnB>
                      <a:noFill/>
                    </a:lnB>
                  </a:tcPr>
                </a:tc>
                <a:tc>
                  <a:txBody>
                    <a:bodyPr/>
                    <a:lstStyle/>
                    <a:p>
                      <a:pPr algn="l" fontAlgn="b"/>
                      <a:r>
                        <a:rPr lang="en-US" sz="1000" b="1" i="0" u="none" strike="noStrike" dirty="0">
                          <a:effectLst/>
                          <a:latin typeface="Calibri" panose="020F0502020204030204" pitchFamily="34" charset="0"/>
                        </a:rPr>
                        <a:t>Dank, super fruity, love it</a:t>
                      </a:r>
                    </a:p>
                  </a:txBody>
                  <a:tcPr marL="4740" marR="4740" marT="4740" marB="28442" anchor="b">
                    <a:lnL>
                      <a:noFill/>
                    </a:lnL>
                    <a:lnR>
                      <a:noFill/>
                    </a:lnR>
                    <a:lnT>
                      <a:noFill/>
                    </a:lnT>
                    <a:lnB>
                      <a:noFill/>
                    </a:lnB>
                  </a:tcPr>
                </a:tc>
                <a:extLst>
                  <a:ext uri="{0D108BD9-81ED-4DB2-BD59-A6C34878D82A}">
                    <a16:rowId xmlns:a16="http://schemas.microsoft.com/office/drawing/2014/main" val="2230452723"/>
                  </a:ext>
                </a:extLst>
              </a:tr>
              <a:tr h="241760">
                <a:tc>
                  <a:txBody>
                    <a:bodyPr/>
                    <a:lstStyle/>
                    <a:p>
                      <a:pPr algn="r" fontAlgn="b"/>
                      <a:r>
                        <a:rPr lang="en-US" sz="700" b="0" i="0" u="none" strike="noStrike">
                          <a:effectLst/>
                          <a:latin typeface="Calibri" panose="020F0502020204030204" pitchFamily="34" charset="0"/>
                        </a:rPr>
                        <a:t>10/28/22</a:t>
                      </a:r>
                    </a:p>
                  </a:txBody>
                  <a:tcPr marL="4740" marR="4740" marT="4740" marB="28442" anchor="b">
                    <a:lnL>
                      <a:noFill/>
                    </a:lnL>
                    <a:lnR>
                      <a:noFill/>
                    </a:lnR>
                    <a:lnT>
                      <a:noFill/>
                    </a:lnT>
                    <a:lnB>
                      <a:noFill/>
                    </a:lnB>
                  </a:tcPr>
                </a:tc>
                <a:tc>
                  <a:txBody>
                    <a:bodyPr/>
                    <a:lstStyle/>
                    <a:p>
                      <a:pPr algn="ctr" fontAlgn="b"/>
                      <a:r>
                        <a:rPr lang="en-US" sz="1100" b="1" i="0" u="none" strike="noStrike" dirty="0">
                          <a:effectLst/>
                          <a:latin typeface="Calibri" panose="020F0502020204030204" pitchFamily="34" charset="0"/>
                        </a:rPr>
                        <a:t>7</a:t>
                      </a:r>
                    </a:p>
                  </a:txBody>
                  <a:tcPr marL="4740" marR="4740" marT="4740" marB="28442" anchor="b">
                    <a:lnL>
                      <a:noFill/>
                    </a:lnL>
                    <a:lnR>
                      <a:noFill/>
                    </a:lnR>
                    <a:lnT>
                      <a:noFill/>
                    </a:lnT>
                    <a:lnB>
                      <a:noFill/>
                    </a:lnB>
                  </a:tcPr>
                </a:tc>
                <a:tc>
                  <a:txBody>
                    <a:bodyPr/>
                    <a:lstStyle/>
                    <a:p>
                      <a:pPr algn="l" fontAlgn="b"/>
                      <a:r>
                        <a:rPr lang="en-US" sz="700" b="0" i="0" u="none" strike="noStrike">
                          <a:effectLst/>
                          <a:latin typeface="Calibri" panose="020F0502020204030204" pitchFamily="34" charset="0"/>
                        </a:rPr>
                        <a:t>Like Moderately</a:t>
                      </a:r>
                    </a:p>
                  </a:txBody>
                  <a:tcPr marL="4740" marR="4740" marT="4740" marB="28442" anchor="b">
                    <a:lnL>
                      <a:noFill/>
                    </a:lnL>
                    <a:lnR>
                      <a:noFill/>
                    </a:lnR>
                    <a:lnT>
                      <a:noFill/>
                    </a:lnT>
                    <a:lnB>
                      <a:noFill/>
                    </a:lnB>
                  </a:tcPr>
                </a:tc>
                <a:tc>
                  <a:txBody>
                    <a:bodyPr/>
                    <a:lstStyle/>
                    <a:p>
                      <a:pPr algn="l" fontAlgn="b"/>
                      <a:r>
                        <a:rPr lang="en-US" sz="1000" b="1" i="0" u="none" strike="noStrike" dirty="0">
                          <a:effectLst/>
                          <a:latin typeface="Calibri" panose="020F0502020204030204" pitchFamily="34" charset="0"/>
                        </a:rPr>
                        <a:t>Dank and </a:t>
                      </a:r>
                      <a:r>
                        <a:rPr lang="en-US" sz="1000" b="1" i="0" u="none" strike="noStrike" dirty="0" err="1">
                          <a:effectLst/>
                          <a:latin typeface="Calibri" panose="020F0502020204030204" pitchFamily="34" charset="0"/>
                        </a:rPr>
                        <a:t>sherberty</a:t>
                      </a:r>
                      <a:r>
                        <a:rPr lang="en-US" sz="1000" b="1" i="0" u="none" strike="noStrike" dirty="0">
                          <a:effectLst/>
                          <a:latin typeface="Calibri" panose="020F0502020204030204" pitchFamily="34" charset="0"/>
                        </a:rPr>
                        <a:t>. Starts off very pleasant but then becomes slightly chemically </a:t>
                      </a:r>
                    </a:p>
                  </a:txBody>
                  <a:tcPr marL="4740" marR="4740" marT="4740" marB="28442" anchor="b">
                    <a:lnL>
                      <a:noFill/>
                    </a:lnL>
                    <a:lnR>
                      <a:noFill/>
                    </a:lnR>
                    <a:lnT>
                      <a:noFill/>
                    </a:lnT>
                    <a:lnB>
                      <a:noFill/>
                    </a:lnB>
                  </a:tcPr>
                </a:tc>
                <a:extLst>
                  <a:ext uri="{0D108BD9-81ED-4DB2-BD59-A6C34878D82A}">
                    <a16:rowId xmlns:a16="http://schemas.microsoft.com/office/drawing/2014/main" val="2913930364"/>
                  </a:ext>
                </a:extLst>
              </a:tr>
              <a:tr h="241760">
                <a:tc>
                  <a:txBody>
                    <a:bodyPr/>
                    <a:lstStyle/>
                    <a:p>
                      <a:pPr algn="r" fontAlgn="b"/>
                      <a:r>
                        <a:rPr lang="en-US" sz="700" b="0" i="0" u="none" strike="noStrike">
                          <a:effectLst/>
                          <a:latin typeface="Calibri" panose="020F0502020204030204" pitchFamily="34" charset="0"/>
                        </a:rPr>
                        <a:t>10/26/22</a:t>
                      </a:r>
                    </a:p>
                  </a:txBody>
                  <a:tcPr marL="4740" marR="4740" marT="4740" marB="28442" anchor="b">
                    <a:lnL>
                      <a:noFill/>
                    </a:lnL>
                    <a:lnR>
                      <a:noFill/>
                    </a:lnR>
                    <a:lnT>
                      <a:noFill/>
                    </a:lnT>
                    <a:lnB>
                      <a:noFill/>
                    </a:lnB>
                  </a:tcPr>
                </a:tc>
                <a:tc>
                  <a:txBody>
                    <a:bodyPr/>
                    <a:lstStyle/>
                    <a:p>
                      <a:pPr algn="ctr" fontAlgn="b"/>
                      <a:r>
                        <a:rPr lang="en-US" sz="1100" b="1" i="0" u="none" strike="noStrike" dirty="0">
                          <a:effectLst/>
                          <a:latin typeface="Calibri" panose="020F0502020204030204" pitchFamily="34" charset="0"/>
                        </a:rPr>
                        <a:t>7</a:t>
                      </a:r>
                    </a:p>
                  </a:txBody>
                  <a:tcPr marL="4740" marR="4740" marT="4740" marB="28442" anchor="b">
                    <a:lnL>
                      <a:noFill/>
                    </a:lnL>
                    <a:lnR>
                      <a:noFill/>
                    </a:lnR>
                    <a:lnT>
                      <a:noFill/>
                    </a:lnT>
                    <a:lnB>
                      <a:noFill/>
                    </a:lnB>
                  </a:tcPr>
                </a:tc>
                <a:tc>
                  <a:txBody>
                    <a:bodyPr/>
                    <a:lstStyle/>
                    <a:p>
                      <a:pPr algn="l" fontAlgn="b"/>
                      <a:r>
                        <a:rPr lang="en-US" sz="700" b="0" i="0" u="none" strike="noStrike">
                          <a:effectLst/>
                          <a:latin typeface="Calibri" panose="020F0502020204030204" pitchFamily="34" charset="0"/>
                        </a:rPr>
                        <a:t>Like Moderately</a:t>
                      </a:r>
                    </a:p>
                  </a:txBody>
                  <a:tcPr marL="4740" marR="4740" marT="4740" marB="28442" anchor="b">
                    <a:lnL>
                      <a:noFill/>
                    </a:lnL>
                    <a:lnR>
                      <a:noFill/>
                    </a:lnR>
                    <a:lnT>
                      <a:noFill/>
                    </a:lnT>
                    <a:lnB>
                      <a:noFill/>
                    </a:lnB>
                  </a:tcPr>
                </a:tc>
                <a:tc>
                  <a:txBody>
                    <a:bodyPr/>
                    <a:lstStyle/>
                    <a:p>
                      <a:pPr algn="l" fontAlgn="b"/>
                      <a:r>
                        <a:rPr lang="en-US" sz="1000" b="1" i="0" u="none" strike="noStrike" dirty="0">
                          <a:effectLst/>
                          <a:latin typeface="Calibri" panose="020F0502020204030204" pitchFamily="34" charset="0"/>
                        </a:rPr>
                        <a:t>Somewhat slick taste and mouthfeel. Tangerine juice taste</a:t>
                      </a:r>
                    </a:p>
                  </a:txBody>
                  <a:tcPr marL="4740" marR="4740" marT="4740" marB="28442" anchor="b">
                    <a:lnL>
                      <a:noFill/>
                    </a:lnL>
                    <a:lnR>
                      <a:noFill/>
                    </a:lnR>
                    <a:lnT>
                      <a:noFill/>
                    </a:lnT>
                    <a:lnB>
                      <a:noFill/>
                    </a:lnB>
                  </a:tcPr>
                </a:tc>
                <a:extLst>
                  <a:ext uri="{0D108BD9-81ED-4DB2-BD59-A6C34878D82A}">
                    <a16:rowId xmlns:a16="http://schemas.microsoft.com/office/drawing/2014/main" val="3703069685"/>
                  </a:ext>
                </a:extLst>
              </a:tr>
              <a:tr h="241760">
                <a:tc>
                  <a:txBody>
                    <a:bodyPr/>
                    <a:lstStyle/>
                    <a:p>
                      <a:pPr algn="r" fontAlgn="b"/>
                      <a:r>
                        <a:rPr lang="en-US" sz="700" b="0" i="0" u="none" strike="noStrike">
                          <a:effectLst/>
                          <a:latin typeface="Calibri" panose="020F0502020204030204" pitchFamily="34" charset="0"/>
                        </a:rPr>
                        <a:t>10/26/22</a:t>
                      </a:r>
                    </a:p>
                  </a:txBody>
                  <a:tcPr marL="4740" marR="4740" marT="4740" marB="28442" anchor="b">
                    <a:lnL>
                      <a:noFill/>
                    </a:lnL>
                    <a:lnR>
                      <a:noFill/>
                    </a:lnR>
                    <a:lnT>
                      <a:noFill/>
                    </a:lnT>
                    <a:lnB>
                      <a:noFill/>
                    </a:lnB>
                  </a:tcPr>
                </a:tc>
                <a:tc>
                  <a:txBody>
                    <a:bodyPr/>
                    <a:lstStyle/>
                    <a:p>
                      <a:pPr algn="ctr" fontAlgn="b"/>
                      <a:r>
                        <a:rPr lang="en-US" sz="1100" b="1" i="0" u="none" strike="noStrike" dirty="0">
                          <a:effectLst/>
                          <a:latin typeface="Calibri" panose="020F0502020204030204" pitchFamily="34" charset="0"/>
                        </a:rPr>
                        <a:t>6</a:t>
                      </a:r>
                    </a:p>
                  </a:txBody>
                  <a:tcPr marL="4740" marR="4740" marT="4740" marB="28442" anchor="b">
                    <a:lnL>
                      <a:noFill/>
                    </a:lnL>
                    <a:lnR>
                      <a:noFill/>
                    </a:lnR>
                    <a:lnT>
                      <a:noFill/>
                    </a:lnT>
                    <a:lnB>
                      <a:noFill/>
                    </a:lnB>
                  </a:tcPr>
                </a:tc>
                <a:tc>
                  <a:txBody>
                    <a:bodyPr/>
                    <a:lstStyle/>
                    <a:p>
                      <a:pPr algn="l" fontAlgn="b"/>
                      <a:r>
                        <a:rPr lang="en-US" sz="700" b="0" i="0" u="none" strike="noStrike">
                          <a:effectLst/>
                          <a:latin typeface="Calibri" panose="020F0502020204030204" pitchFamily="34" charset="0"/>
                        </a:rPr>
                        <a:t>Like Slightly</a:t>
                      </a:r>
                    </a:p>
                  </a:txBody>
                  <a:tcPr marL="4740" marR="4740" marT="4740" marB="28442" anchor="b">
                    <a:lnL>
                      <a:noFill/>
                    </a:lnL>
                    <a:lnR>
                      <a:noFill/>
                    </a:lnR>
                    <a:lnT>
                      <a:noFill/>
                    </a:lnT>
                    <a:lnB>
                      <a:noFill/>
                    </a:lnB>
                  </a:tcPr>
                </a:tc>
                <a:tc>
                  <a:txBody>
                    <a:bodyPr/>
                    <a:lstStyle/>
                    <a:p>
                      <a:pPr algn="l" fontAlgn="b"/>
                      <a:r>
                        <a:rPr lang="en-US" sz="1000" b="1" i="0" u="none" strike="noStrike" dirty="0">
                          <a:effectLst/>
                          <a:latin typeface="Calibri" panose="020F0502020204030204" pitchFamily="34" charset="0"/>
                        </a:rPr>
                        <a:t>Super tangy peppers. Has this Dole mandarin orange fruit cup character.</a:t>
                      </a:r>
                    </a:p>
                  </a:txBody>
                  <a:tcPr marL="4740" marR="4740" marT="4740" marB="28442" anchor="b">
                    <a:lnL>
                      <a:noFill/>
                    </a:lnL>
                    <a:lnR>
                      <a:noFill/>
                    </a:lnR>
                    <a:lnT>
                      <a:noFill/>
                    </a:lnT>
                    <a:lnB>
                      <a:noFill/>
                    </a:lnB>
                  </a:tcPr>
                </a:tc>
                <a:extLst>
                  <a:ext uri="{0D108BD9-81ED-4DB2-BD59-A6C34878D82A}">
                    <a16:rowId xmlns:a16="http://schemas.microsoft.com/office/drawing/2014/main" val="1500332408"/>
                  </a:ext>
                </a:extLst>
              </a:tr>
              <a:tr h="346048">
                <a:tc>
                  <a:txBody>
                    <a:bodyPr/>
                    <a:lstStyle/>
                    <a:p>
                      <a:pPr algn="r" fontAlgn="b"/>
                      <a:r>
                        <a:rPr lang="en-US" sz="700" b="0" i="0" u="none" strike="noStrike">
                          <a:effectLst/>
                          <a:latin typeface="Calibri" panose="020F0502020204030204" pitchFamily="34" charset="0"/>
                        </a:rPr>
                        <a:t>10/21/22</a:t>
                      </a:r>
                    </a:p>
                  </a:txBody>
                  <a:tcPr marL="4740" marR="4740" marT="4740" marB="28442" anchor="b">
                    <a:lnL>
                      <a:noFill/>
                    </a:lnL>
                    <a:lnR>
                      <a:noFill/>
                    </a:lnR>
                    <a:lnT>
                      <a:noFill/>
                    </a:lnT>
                    <a:lnB>
                      <a:noFill/>
                    </a:lnB>
                  </a:tcPr>
                </a:tc>
                <a:tc>
                  <a:txBody>
                    <a:bodyPr/>
                    <a:lstStyle/>
                    <a:p>
                      <a:pPr algn="ctr" fontAlgn="b"/>
                      <a:r>
                        <a:rPr lang="en-US" sz="1100" b="1" i="0" u="none" strike="noStrike" dirty="0">
                          <a:effectLst/>
                          <a:latin typeface="Calibri" panose="020F0502020204030204" pitchFamily="34" charset="0"/>
                        </a:rPr>
                        <a:t>7</a:t>
                      </a:r>
                    </a:p>
                  </a:txBody>
                  <a:tcPr marL="4740" marR="4740" marT="4740" marB="28442" anchor="b">
                    <a:lnL>
                      <a:noFill/>
                    </a:lnL>
                    <a:lnR>
                      <a:noFill/>
                    </a:lnR>
                    <a:lnT>
                      <a:noFill/>
                    </a:lnT>
                    <a:lnB>
                      <a:noFill/>
                    </a:lnB>
                  </a:tcPr>
                </a:tc>
                <a:tc>
                  <a:txBody>
                    <a:bodyPr/>
                    <a:lstStyle/>
                    <a:p>
                      <a:pPr algn="l" fontAlgn="b"/>
                      <a:r>
                        <a:rPr lang="en-US" sz="700" b="0" i="0" u="none" strike="noStrike" dirty="0">
                          <a:effectLst/>
                          <a:latin typeface="Calibri" panose="020F0502020204030204" pitchFamily="34" charset="0"/>
                        </a:rPr>
                        <a:t>Like Moderately</a:t>
                      </a:r>
                    </a:p>
                  </a:txBody>
                  <a:tcPr marL="4740" marR="4740" marT="4740" marB="28442" anchor="b">
                    <a:lnL>
                      <a:noFill/>
                    </a:lnL>
                    <a:lnR>
                      <a:noFill/>
                    </a:lnR>
                    <a:lnT>
                      <a:noFill/>
                    </a:lnT>
                    <a:lnB>
                      <a:noFill/>
                    </a:lnB>
                  </a:tcPr>
                </a:tc>
                <a:tc>
                  <a:txBody>
                    <a:bodyPr/>
                    <a:lstStyle/>
                    <a:p>
                      <a:pPr algn="l" fontAlgn="b"/>
                      <a:r>
                        <a:rPr lang="en-US" sz="1000" b="1" i="0" u="none" strike="noStrike" dirty="0">
                          <a:effectLst/>
                          <a:latin typeface="Calibri" panose="020F0502020204030204" pitchFamily="34" charset="0"/>
                        </a:rPr>
                        <a:t>Definite as some dankness, some oily character, some citrus and melon, </a:t>
                      </a:r>
                      <a:r>
                        <a:rPr lang="en-US" sz="1000" b="1" i="0" u="none" strike="noStrike" dirty="0" err="1">
                          <a:effectLst/>
                          <a:latin typeface="Calibri" panose="020F0502020204030204" pitchFamily="34" charset="0"/>
                        </a:rPr>
                        <a:t>vsl</a:t>
                      </a:r>
                      <a:r>
                        <a:rPr lang="en-US" sz="1000" b="1" i="0" u="none" strike="noStrike" dirty="0">
                          <a:effectLst/>
                          <a:latin typeface="Calibri" panose="020F0502020204030204" pitchFamily="34" charset="0"/>
                        </a:rPr>
                        <a:t> sweet, nice bitterness finish drags a little on the oily side, but I still like it</a:t>
                      </a:r>
                    </a:p>
                  </a:txBody>
                  <a:tcPr marL="4740" marR="4740" marT="4740" marB="28442" anchor="b">
                    <a:lnL>
                      <a:noFill/>
                    </a:lnL>
                    <a:lnR>
                      <a:noFill/>
                    </a:lnR>
                    <a:lnT>
                      <a:noFill/>
                    </a:lnT>
                    <a:lnB>
                      <a:noFill/>
                    </a:lnB>
                  </a:tcPr>
                </a:tc>
                <a:extLst>
                  <a:ext uri="{0D108BD9-81ED-4DB2-BD59-A6C34878D82A}">
                    <a16:rowId xmlns:a16="http://schemas.microsoft.com/office/drawing/2014/main" val="909084384"/>
                  </a:ext>
                </a:extLst>
              </a:tr>
              <a:tr h="137471">
                <a:tc>
                  <a:txBody>
                    <a:bodyPr/>
                    <a:lstStyle/>
                    <a:p>
                      <a:pPr algn="r" fontAlgn="b"/>
                      <a:r>
                        <a:rPr lang="en-US" sz="700" b="0" i="0" u="none" strike="noStrike">
                          <a:effectLst/>
                          <a:latin typeface="Calibri" panose="020F0502020204030204" pitchFamily="34" charset="0"/>
                        </a:rPr>
                        <a:t>10/21/22</a:t>
                      </a:r>
                    </a:p>
                  </a:txBody>
                  <a:tcPr marL="4740" marR="4740" marT="4740" marB="28442" anchor="b">
                    <a:lnL>
                      <a:noFill/>
                    </a:lnL>
                    <a:lnR>
                      <a:noFill/>
                    </a:lnR>
                    <a:lnT>
                      <a:noFill/>
                    </a:lnT>
                    <a:lnB>
                      <a:noFill/>
                    </a:lnB>
                  </a:tcPr>
                </a:tc>
                <a:tc>
                  <a:txBody>
                    <a:bodyPr/>
                    <a:lstStyle/>
                    <a:p>
                      <a:pPr algn="ctr" fontAlgn="b"/>
                      <a:r>
                        <a:rPr lang="en-US" sz="1100" b="1" i="0" u="none" strike="noStrike">
                          <a:effectLst/>
                          <a:latin typeface="Calibri" panose="020F0502020204030204" pitchFamily="34" charset="0"/>
                        </a:rPr>
                        <a:t>8</a:t>
                      </a:r>
                    </a:p>
                  </a:txBody>
                  <a:tcPr marL="4740" marR="4740" marT="4740" marB="28442" anchor="b">
                    <a:lnL>
                      <a:noFill/>
                    </a:lnL>
                    <a:lnR>
                      <a:noFill/>
                    </a:lnR>
                    <a:lnT>
                      <a:noFill/>
                    </a:lnT>
                    <a:lnB>
                      <a:noFill/>
                    </a:lnB>
                  </a:tcPr>
                </a:tc>
                <a:tc>
                  <a:txBody>
                    <a:bodyPr/>
                    <a:lstStyle/>
                    <a:p>
                      <a:pPr algn="l" fontAlgn="b"/>
                      <a:r>
                        <a:rPr lang="en-US" sz="700" b="0" i="0" u="none" strike="noStrike" dirty="0">
                          <a:effectLst/>
                          <a:latin typeface="Calibri" panose="020F0502020204030204" pitchFamily="34" charset="0"/>
                        </a:rPr>
                        <a:t>Like Very Much</a:t>
                      </a:r>
                    </a:p>
                  </a:txBody>
                  <a:tcPr marL="4740" marR="4740" marT="4740" marB="28442" anchor="b">
                    <a:lnL>
                      <a:noFill/>
                    </a:lnL>
                    <a:lnR>
                      <a:noFill/>
                    </a:lnR>
                    <a:lnT>
                      <a:noFill/>
                    </a:lnT>
                    <a:lnB>
                      <a:noFill/>
                    </a:lnB>
                  </a:tcPr>
                </a:tc>
                <a:tc>
                  <a:txBody>
                    <a:bodyPr/>
                    <a:lstStyle/>
                    <a:p>
                      <a:pPr algn="l" fontAlgn="b"/>
                      <a:r>
                        <a:rPr lang="en-US" sz="1000" b="1" i="0" u="none" strike="noStrike" dirty="0">
                          <a:effectLst/>
                          <a:latin typeface="Calibri" panose="020F0502020204030204" pitchFamily="34" charset="0"/>
                        </a:rPr>
                        <a:t>Delivers on the dank. Some really tasty tropical notes.</a:t>
                      </a:r>
                    </a:p>
                  </a:txBody>
                  <a:tcPr marL="4740" marR="4740" marT="4740" marB="28442" anchor="b">
                    <a:lnL>
                      <a:noFill/>
                    </a:lnL>
                    <a:lnR>
                      <a:noFill/>
                    </a:lnR>
                    <a:lnT>
                      <a:noFill/>
                    </a:lnT>
                    <a:lnB>
                      <a:noFill/>
                    </a:lnB>
                  </a:tcPr>
                </a:tc>
                <a:extLst>
                  <a:ext uri="{0D108BD9-81ED-4DB2-BD59-A6C34878D82A}">
                    <a16:rowId xmlns:a16="http://schemas.microsoft.com/office/drawing/2014/main" val="2034642571"/>
                  </a:ext>
                </a:extLst>
              </a:tr>
              <a:tr h="241760">
                <a:tc>
                  <a:txBody>
                    <a:bodyPr/>
                    <a:lstStyle/>
                    <a:p>
                      <a:pPr algn="r" fontAlgn="b"/>
                      <a:r>
                        <a:rPr lang="en-US" sz="700" b="0" i="0" u="none" strike="noStrike">
                          <a:effectLst/>
                          <a:latin typeface="Calibri" panose="020F0502020204030204" pitchFamily="34" charset="0"/>
                        </a:rPr>
                        <a:t>10/21/22</a:t>
                      </a:r>
                    </a:p>
                  </a:txBody>
                  <a:tcPr marL="4740" marR="4740" marT="4740" marB="28442" anchor="b">
                    <a:lnL>
                      <a:noFill/>
                    </a:lnL>
                    <a:lnR>
                      <a:noFill/>
                    </a:lnR>
                    <a:lnT>
                      <a:noFill/>
                    </a:lnT>
                    <a:lnB>
                      <a:noFill/>
                    </a:lnB>
                  </a:tcPr>
                </a:tc>
                <a:tc>
                  <a:txBody>
                    <a:bodyPr/>
                    <a:lstStyle/>
                    <a:p>
                      <a:pPr algn="ctr" fontAlgn="b"/>
                      <a:r>
                        <a:rPr lang="en-US" sz="1100" b="1" i="0" u="none" strike="noStrike" dirty="0">
                          <a:effectLst/>
                          <a:latin typeface="Calibri" panose="020F0502020204030204" pitchFamily="34" charset="0"/>
                        </a:rPr>
                        <a:t>6</a:t>
                      </a:r>
                    </a:p>
                  </a:txBody>
                  <a:tcPr marL="4740" marR="4740" marT="4740" marB="28442" anchor="b">
                    <a:lnL>
                      <a:noFill/>
                    </a:lnL>
                    <a:lnR>
                      <a:noFill/>
                    </a:lnR>
                    <a:lnT>
                      <a:noFill/>
                    </a:lnT>
                    <a:lnB>
                      <a:noFill/>
                    </a:lnB>
                  </a:tcPr>
                </a:tc>
                <a:tc>
                  <a:txBody>
                    <a:bodyPr/>
                    <a:lstStyle/>
                    <a:p>
                      <a:pPr algn="l" fontAlgn="b"/>
                      <a:r>
                        <a:rPr lang="en-US" sz="700" b="0" i="0" u="none" strike="noStrike" dirty="0">
                          <a:effectLst/>
                          <a:latin typeface="Calibri" panose="020F0502020204030204" pitchFamily="34" charset="0"/>
                        </a:rPr>
                        <a:t>Like Slightly</a:t>
                      </a:r>
                    </a:p>
                  </a:txBody>
                  <a:tcPr marL="4740" marR="4740" marT="4740" marB="28442" anchor="b">
                    <a:lnL>
                      <a:noFill/>
                    </a:lnL>
                    <a:lnR>
                      <a:noFill/>
                    </a:lnR>
                    <a:lnT>
                      <a:noFill/>
                    </a:lnT>
                    <a:lnB>
                      <a:noFill/>
                    </a:lnB>
                  </a:tcPr>
                </a:tc>
                <a:tc>
                  <a:txBody>
                    <a:bodyPr/>
                    <a:lstStyle/>
                    <a:p>
                      <a:pPr algn="l" fontAlgn="b"/>
                      <a:r>
                        <a:rPr lang="en-US" sz="1000" b="1" i="0" u="none" strike="noStrike" dirty="0">
                          <a:effectLst/>
                          <a:latin typeface="Calibri" panose="020F0502020204030204" pitchFamily="34" charset="0"/>
                        </a:rPr>
                        <a:t>Buddha hand, lemon pith, lemon seed, peppers. </a:t>
                      </a:r>
                      <a:r>
                        <a:rPr lang="en-US" sz="1000" b="1" i="0" u="none" strike="noStrike" dirty="0" err="1">
                          <a:effectLst/>
                          <a:latin typeface="Calibri" panose="020F0502020204030204" pitchFamily="34" charset="0"/>
                        </a:rPr>
                        <a:t>Sl</a:t>
                      </a:r>
                      <a:r>
                        <a:rPr lang="en-US" sz="1000" b="1" i="0" u="none" strike="noStrike" dirty="0">
                          <a:effectLst/>
                          <a:latin typeface="Calibri" panose="020F0502020204030204" pitchFamily="34" charset="0"/>
                        </a:rPr>
                        <a:t> sandalwood note. Very interesting!</a:t>
                      </a:r>
                    </a:p>
                  </a:txBody>
                  <a:tcPr marL="4740" marR="4740" marT="4740" marB="28442" anchor="b">
                    <a:lnL>
                      <a:noFill/>
                    </a:lnL>
                    <a:lnR>
                      <a:noFill/>
                    </a:lnR>
                    <a:lnT>
                      <a:noFill/>
                    </a:lnT>
                    <a:lnB>
                      <a:noFill/>
                    </a:lnB>
                  </a:tcPr>
                </a:tc>
                <a:extLst>
                  <a:ext uri="{0D108BD9-81ED-4DB2-BD59-A6C34878D82A}">
                    <a16:rowId xmlns:a16="http://schemas.microsoft.com/office/drawing/2014/main" val="489311224"/>
                  </a:ext>
                </a:extLst>
              </a:tr>
              <a:tr h="241760">
                <a:tc>
                  <a:txBody>
                    <a:bodyPr/>
                    <a:lstStyle/>
                    <a:p>
                      <a:pPr algn="r" fontAlgn="b"/>
                      <a:r>
                        <a:rPr lang="en-US" sz="700" b="0" i="0" u="none" strike="noStrike">
                          <a:effectLst/>
                          <a:latin typeface="Calibri" panose="020F0502020204030204" pitchFamily="34" charset="0"/>
                        </a:rPr>
                        <a:t>10/21/22</a:t>
                      </a:r>
                    </a:p>
                  </a:txBody>
                  <a:tcPr marL="4740" marR="4740" marT="4740" marB="28442" anchor="b">
                    <a:lnL>
                      <a:noFill/>
                    </a:lnL>
                    <a:lnR>
                      <a:noFill/>
                    </a:lnR>
                    <a:lnT>
                      <a:noFill/>
                    </a:lnT>
                    <a:lnB>
                      <a:noFill/>
                    </a:lnB>
                  </a:tcPr>
                </a:tc>
                <a:tc>
                  <a:txBody>
                    <a:bodyPr/>
                    <a:lstStyle/>
                    <a:p>
                      <a:pPr algn="ctr" fontAlgn="b"/>
                      <a:r>
                        <a:rPr lang="en-US" sz="1100" b="1" i="0" u="none" strike="noStrike" dirty="0">
                          <a:effectLst/>
                          <a:latin typeface="Calibri" panose="020F0502020204030204" pitchFamily="34" charset="0"/>
                        </a:rPr>
                        <a:t>6</a:t>
                      </a:r>
                    </a:p>
                  </a:txBody>
                  <a:tcPr marL="4740" marR="4740" marT="4740" marB="28442" anchor="b">
                    <a:lnL>
                      <a:noFill/>
                    </a:lnL>
                    <a:lnR>
                      <a:noFill/>
                    </a:lnR>
                    <a:lnT>
                      <a:noFill/>
                    </a:lnT>
                    <a:lnB>
                      <a:noFill/>
                    </a:lnB>
                  </a:tcPr>
                </a:tc>
                <a:tc>
                  <a:txBody>
                    <a:bodyPr/>
                    <a:lstStyle/>
                    <a:p>
                      <a:pPr algn="l" fontAlgn="b"/>
                      <a:r>
                        <a:rPr lang="en-US" sz="700" b="0" i="0" u="none" strike="noStrike">
                          <a:effectLst/>
                          <a:latin typeface="Calibri" panose="020F0502020204030204" pitchFamily="34" charset="0"/>
                        </a:rPr>
                        <a:t>Like Slightly</a:t>
                      </a:r>
                    </a:p>
                  </a:txBody>
                  <a:tcPr marL="4740" marR="4740" marT="4740" marB="28442" anchor="b">
                    <a:lnL>
                      <a:noFill/>
                    </a:lnL>
                    <a:lnR>
                      <a:noFill/>
                    </a:lnR>
                    <a:lnT>
                      <a:noFill/>
                    </a:lnT>
                    <a:lnB>
                      <a:noFill/>
                    </a:lnB>
                  </a:tcPr>
                </a:tc>
                <a:tc>
                  <a:txBody>
                    <a:bodyPr/>
                    <a:lstStyle/>
                    <a:p>
                      <a:pPr algn="l" fontAlgn="b"/>
                      <a:r>
                        <a:rPr lang="en-US" sz="1000" b="1" i="0" u="none" strike="noStrike" dirty="0">
                          <a:effectLst/>
                          <a:latin typeface="Calibri" panose="020F0502020204030204" pitchFamily="34" charset="0"/>
                        </a:rPr>
                        <a:t>Aroma is tropical and catty but pleasant. Bitterness has a slightly chemical/extract taste to it</a:t>
                      </a:r>
                    </a:p>
                  </a:txBody>
                  <a:tcPr marL="4740" marR="4740" marT="4740" marB="28442" anchor="b">
                    <a:lnL>
                      <a:noFill/>
                    </a:lnL>
                    <a:lnR>
                      <a:noFill/>
                    </a:lnR>
                    <a:lnT>
                      <a:noFill/>
                    </a:lnT>
                    <a:lnB>
                      <a:noFill/>
                    </a:lnB>
                  </a:tcPr>
                </a:tc>
                <a:extLst>
                  <a:ext uri="{0D108BD9-81ED-4DB2-BD59-A6C34878D82A}">
                    <a16:rowId xmlns:a16="http://schemas.microsoft.com/office/drawing/2014/main" val="3349384342"/>
                  </a:ext>
                </a:extLst>
              </a:tr>
              <a:tr h="241760">
                <a:tc>
                  <a:txBody>
                    <a:bodyPr/>
                    <a:lstStyle/>
                    <a:p>
                      <a:pPr algn="r" fontAlgn="b"/>
                      <a:r>
                        <a:rPr lang="en-US" sz="700" b="0" i="0" u="none" strike="noStrike">
                          <a:effectLst/>
                          <a:latin typeface="Calibri" panose="020F0502020204030204" pitchFamily="34" charset="0"/>
                        </a:rPr>
                        <a:t>10/21/22</a:t>
                      </a:r>
                    </a:p>
                  </a:txBody>
                  <a:tcPr marL="4740" marR="4740" marT="4740" marB="28442" anchor="b">
                    <a:lnL>
                      <a:noFill/>
                    </a:lnL>
                    <a:lnR>
                      <a:noFill/>
                    </a:lnR>
                    <a:lnT>
                      <a:noFill/>
                    </a:lnT>
                    <a:lnB>
                      <a:noFill/>
                    </a:lnB>
                  </a:tcPr>
                </a:tc>
                <a:tc>
                  <a:txBody>
                    <a:bodyPr/>
                    <a:lstStyle/>
                    <a:p>
                      <a:pPr algn="ctr" fontAlgn="b"/>
                      <a:r>
                        <a:rPr lang="en-US" sz="1100" b="1" i="0" u="none" strike="noStrike" dirty="0">
                          <a:effectLst/>
                          <a:latin typeface="Calibri" panose="020F0502020204030204" pitchFamily="34" charset="0"/>
                        </a:rPr>
                        <a:t>5</a:t>
                      </a:r>
                    </a:p>
                  </a:txBody>
                  <a:tcPr marL="4740" marR="4740" marT="4740" marB="28442" anchor="b">
                    <a:lnL>
                      <a:noFill/>
                    </a:lnL>
                    <a:lnR>
                      <a:noFill/>
                    </a:lnR>
                    <a:lnT>
                      <a:noFill/>
                    </a:lnT>
                    <a:lnB>
                      <a:noFill/>
                    </a:lnB>
                  </a:tcPr>
                </a:tc>
                <a:tc>
                  <a:txBody>
                    <a:bodyPr/>
                    <a:lstStyle/>
                    <a:p>
                      <a:pPr algn="l" fontAlgn="b"/>
                      <a:r>
                        <a:rPr lang="en-US" sz="700" b="0" i="0" u="none" strike="noStrike">
                          <a:effectLst/>
                          <a:latin typeface="Calibri" panose="020F0502020204030204" pitchFamily="34" charset="0"/>
                        </a:rPr>
                        <a:t>Neither Like Nor Dislike</a:t>
                      </a:r>
                    </a:p>
                  </a:txBody>
                  <a:tcPr marL="4740" marR="4740" marT="4740" marB="28442" anchor="b">
                    <a:lnL>
                      <a:noFill/>
                    </a:lnL>
                    <a:lnR>
                      <a:noFill/>
                    </a:lnR>
                    <a:lnT>
                      <a:noFill/>
                    </a:lnT>
                    <a:lnB>
                      <a:noFill/>
                    </a:lnB>
                  </a:tcPr>
                </a:tc>
                <a:tc>
                  <a:txBody>
                    <a:bodyPr/>
                    <a:lstStyle/>
                    <a:p>
                      <a:pPr algn="l" fontAlgn="b"/>
                      <a:r>
                        <a:rPr lang="en-US" sz="1000" b="1" i="0" u="none" strike="noStrike" dirty="0">
                          <a:effectLst/>
                          <a:latin typeface="Calibri" panose="020F0502020204030204" pitchFamily="34" charset="0"/>
                        </a:rPr>
                        <a:t>Bong water aroma (with some fruit). Astringent. Not popping.</a:t>
                      </a:r>
                    </a:p>
                  </a:txBody>
                  <a:tcPr marL="4740" marR="4740" marT="4740" marB="28442" anchor="b">
                    <a:lnL>
                      <a:noFill/>
                    </a:lnL>
                    <a:lnR>
                      <a:noFill/>
                    </a:lnR>
                    <a:lnT>
                      <a:noFill/>
                    </a:lnT>
                    <a:lnB>
                      <a:noFill/>
                    </a:lnB>
                  </a:tcPr>
                </a:tc>
                <a:extLst>
                  <a:ext uri="{0D108BD9-81ED-4DB2-BD59-A6C34878D82A}">
                    <a16:rowId xmlns:a16="http://schemas.microsoft.com/office/drawing/2014/main" val="677063074"/>
                  </a:ext>
                </a:extLst>
              </a:tr>
            </a:tbl>
          </a:graphicData>
        </a:graphic>
      </p:graphicFrame>
      <p:sp>
        <p:nvSpPr>
          <p:cNvPr id="4" name="Slide Number Placeholder 3">
            <a:extLst>
              <a:ext uri="{FF2B5EF4-FFF2-40B4-BE49-F238E27FC236}">
                <a16:creationId xmlns:a16="http://schemas.microsoft.com/office/drawing/2014/main" id="{51414963-64B2-0580-2DB1-E472144FCB05}"/>
              </a:ext>
            </a:extLst>
          </p:cNvPr>
          <p:cNvSpPr>
            <a:spLocks noGrp="1"/>
          </p:cNvSpPr>
          <p:nvPr>
            <p:ph type="sldNum" sz="quarter" idx="12"/>
          </p:nvPr>
        </p:nvSpPr>
        <p:spPr/>
        <p:txBody>
          <a:bodyPr/>
          <a:lstStyle/>
          <a:p>
            <a:fld id="{B5915699-0F63-4C61-80D8-C6D5EC39C3C1}" type="slidenum">
              <a:rPr lang="en-US" smtClean="0"/>
              <a:t>10</a:t>
            </a:fld>
            <a:endParaRPr lang="en-US"/>
          </a:p>
        </p:txBody>
      </p:sp>
      <mc:AlternateContent xmlns:mc="http://schemas.openxmlformats.org/markup-compatibility/2006" xmlns:p14="http://schemas.microsoft.com/office/powerpoint/2010/main">
        <mc:Choice Requires="p14">
          <p:contentPart p14:bwMode="auto" r:id="rId2">
            <p14:nvContentPartPr>
              <p14:cNvPr id="6" name="Ink 5">
                <a:extLst>
                  <a:ext uri="{FF2B5EF4-FFF2-40B4-BE49-F238E27FC236}">
                    <a16:creationId xmlns:a16="http://schemas.microsoft.com/office/drawing/2014/main" id="{28BD9FF0-4206-C2B3-4DC2-E69A2B190AF9}"/>
                  </a:ext>
                </a:extLst>
              </p14:cNvPr>
              <p14:cNvContentPartPr/>
              <p14:nvPr/>
            </p14:nvContentPartPr>
            <p14:xfrm>
              <a:off x="3669102" y="6345900"/>
              <a:ext cx="3504240" cy="109800"/>
            </p14:xfrm>
          </p:contentPart>
        </mc:Choice>
        <mc:Fallback xmlns="">
          <p:pic>
            <p:nvPicPr>
              <p:cNvPr id="6" name="Ink 5">
                <a:extLst>
                  <a:ext uri="{FF2B5EF4-FFF2-40B4-BE49-F238E27FC236}">
                    <a16:creationId xmlns:a16="http://schemas.microsoft.com/office/drawing/2014/main" id="{28BD9FF0-4206-C2B3-4DC2-E69A2B190AF9}"/>
                  </a:ext>
                </a:extLst>
              </p:cNvPr>
              <p:cNvPicPr/>
              <p:nvPr/>
            </p:nvPicPr>
            <p:blipFill>
              <a:blip r:embed="rId3"/>
              <a:stretch>
                <a:fillRect/>
              </a:stretch>
            </p:blipFill>
            <p:spPr>
              <a:xfrm>
                <a:off x="3615462" y="6238260"/>
                <a:ext cx="3611880" cy="32544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A10A4449-8885-0E18-13F9-568E23BE62EA}"/>
                  </a:ext>
                </a:extLst>
              </p14:cNvPr>
              <p14:cNvContentPartPr/>
              <p14:nvPr/>
            </p14:nvContentPartPr>
            <p14:xfrm>
              <a:off x="3477034" y="3743589"/>
              <a:ext cx="5362200" cy="88560"/>
            </p14:xfrm>
          </p:contentPart>
        </mc:Choice>
        <mc:Fallback xmlns="">
          <p:pic>
            <p:nvPicPr>
              <p:cNvPr id="7" name="Ink 6">
                <a:extLst>
                  <a:ext uri="{FF2B5EF4-FFF2-40B4-BE49-F238E27FC236}">
                    <a16:creationId xmlns:a16="http://schemas.microsoft.com/office/drawing/2014/main" id="{A10A4449-8885-0E18-13F9-568E23BE62EA}"/>
                  </a:ext>
                </a:extLst>
              </p:cNvPr>
              <p:cNvPicPr/>
              <p:nvPr/>
            </p:nvPicPr>
            <p:blipFill>
              <a:blip r:embed="rId5"/>
              <a:stretch>
                <a:fillRect/>
              </a:stretch>
            </p:blipFill>
            <p:spPr>
              <a:xfrm>
                <a:off x="3423034" y="3635949"/>
                <a:ext cx="5469840" cy="3042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 name="Ink 7">
                <a:extLst>
                  <a:ext uri="{FF2B5EF4-FFF2-40B4-BE49-F238E27FC236}">
                    <a16:creationId xmlns:a16="http://schemas.microsoft.com/office/drawing/2014/main" id="{2C42B462-76E1-CDC3-B697-345BC320BEE9}"/>
                  </a:ext>
                </a:extLst>
              </p14:cNvPr>
              <p14:cNvContentPartPr/>
              <p14:nvPr/>
            </p14:nvContentPartPr>
            <p14:xfrm>
              <a:off x="3551194" y="4298349"/>
              <a:ext cx="1532520" cy="111240"/>
            </p14:xfrm>
          </p:contentPart>
        </mc:Choice>
        <mc:Fallback xmlns="">
          <p:pic>
            <p:nvPicPr>
              <p:cNvPr id="8" name="Ink 7">
                <a:extLst>
                  <a:ext uri="{FF2B5EF4-FFF2-40B4-BE49-F238E27FC236}">
                    <a16:creationId xmlns:a16="http://schemas.microsoft.com/office/drawing/2014/main" id="{2C42B462-76E1-CDC3-B697-345BC320BEE9}"/>
                  </a:ext>
                </a:extLst>
              </p:cNvPr>
              <p:cNvPicPr/>
              <p:nvPr/>
            </p:nvPicPr>
            <p:blipFill>
              <a:blip r:embed="rId7"/>
              <a:stretch>
                <a:fillRect/>
              </a:stretch>
            </p:blipFill>
            <p:spPr>
              <a:xfrm>
                <a:off x="3497554" y="4190349"/>
                <a:ext cx="1640160" cy="3268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0" name="Ink 9">
                <a:extLst>
                  <a:ext uri="{FF2B5EF4-FFF2-40B4-BE49-F238E27FC236}">
                    <a16:creationId xmlns:a16="http://schemas.microsoft.com/office/drawing/2014/main" id="{8F090E4D-0D5E-120C-38A9-DB9A019B8574}"/>
                  </a:ext>
                </a:extLst>
              </p14:cNvPr>
              <p14:cNvContentPartPr/>
              <p14:nvPr/>
            </p14:nvContentPartPr>
            <p14:xfrm>
              <a:off x="3507994" y="2077869"/>
              <a:ext cx="3067200" cy="99720"/>
            </p14:xfrm>
          </p:contentPart>
        </mc:Choice>
        <mc:Fallback xmlns="">
          <p:pic>
            <p:nvPicPr>
              <p:cNvPr id="10" name="Ink 9">
                <a:extLst>
                  <a:ext uri="{FF2B5EF4-FFF2-40B4-BE49-F238E27FC236}">
                    <a16:creationId xmlns:a16="http://schemas.microsoft.com/office/drawing/2014/main" id="{8F090E4D-0D5E-120C-38A9-DB9A019B8574}"/>
                  </a:ext>
                </a:extLst>
              </p:cNvPr>
              <p:cNvPicPr/>
              <p:nvPr/>
            </p:nvPicPr>
            <p:blipFill>
              <a:blip r:embed="rId9"/>
              <a:stretch>
                <a:fillRect/>
              </a:stretch>
            </p:blipFill>
            <p:spPr>
              <a:xfrm>
                <a:off x="3453994" y="1970229"/>
                <a:ext cx="3174840" cy="3153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1" name="Ink 10">
                <a:extLst>
                  <a:ext uri="{FF2B5EF4-FFF2-40B4-BE49-F238E27FC236}">
                    <a16:creationId xmlns:a16="http://schemas.microsoft.com/office/drawing/2014/main" id="{46987FF2-5745-909F-C171-4FD965A98895}"/>
                  </a:ext>
                </a:extLst>
              </p14:cNvPr>
              <p14:cNvContentPartPr/>
              <p14:nvPr/>
            </p14:nvContentPartPr>
            <p14:xfrm>
              <a:off x="3592594" y="2578989"/>
              <a:ext cx="3341520" cy="175680"/>
            </p14:xfrm>
          </p:contentPart>
        </mc:Choice>
        <mc:Fallback xmlns="">
          <p:pic>
            <p:nvPicPr>
              <p:cNvPr id="11" name="Ink 10">
                <a:extLst>
                  <a:ext uri="{FF2B5EF4-FFF2-40B4-BE49-F238E27FC236}">
                    <a16:creationId xmlns:a16="http://schemas.microsoft.com/office/drawing/2014/main" id="{46987FF2-5745-909F-C171-4FD965A98895}"/>
                  </a:ext>
                </a:extLst>
              </p:cNvPr>
              <p:cNvPicPr/>
              <p:nvPr/>
            </p:nvPicPr>
            <p:blipFill>
              <a:blip r:embed="rId11"/>
              <a:stretch>
                <a:fillRect/>
              </a:stretch>
            </p:blipFill>
            <p:spPr>
              <a:xfrm>
                <a:off x="3538954" y="2471349"/>
                <a:ext cx="3449160" cy="3913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2" name="Ink 11">
                <a:extLst>
                  <a:ext uri="{FF2B5EF4-FFF2-40B4-BE49-F238E27FC236}">
                    <a16:creationId xmlns:a16="http://schemas.microsoft.com/office/drawing/2014/main" id="{1CE526B2-FBE6-F87A-3098-D490C1E614DF}"/>
                  </a:ext>
                </a:extLst>
              </p14:cNvPr>
              <p14:cNvContentPartPr/>
              <p14:nvPr/>
            </p14:nvContentPartPr>
            <p14:xfrm>
              <a:off x="4342834" y="2612469"/>
              <a:ext cx="816120" cy="22320"/>
            </p14:xfrm>
          </p:contentPart>
        </mc:Choice>
        <mc:Fallback xmlns="">
          <p:pic>
            <p:nvPicPr>
              <p:cNvPr id="12" name="Ink 11">
                <a:extLst>
                  <a:ext uri="{FF2B5EF4-FFF2-40B4-BE49-F238E27FC236}">
                    <a16:creationId xmlns:a16="http://schemas.microsoft.com/office/drawing/2014/main" id="{1CE526B2-FBE6-F87A-3098-D490C1E614DF}"/>
                  </a:ext>
                </a:extLst>
              </p:cNvPr>
              <p:cNvPicPr/>
              <p:nvPr/>
            </p:nvPicPr>
            <p:blipFill>
              <a:blip r:embed="rId13"/>
              <a:stretch>
                <a:fillRect/>
              </a:stretch>
            </p:blipFill>
            <p:spPr>
              <a:xfrm>
                <a:off x="4288834" y="2504469"/>
                <a:ext cx="923760" cy="23796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4" name="Ink 13">
                <a:extLst>
                  <a:ext uri="{FF2B5EF4-FFF2-40B4-BE49-F238E27FC236}">
                    <a16:creationId xmlns:a16="http://schemas.microsoft.com/office/drawing/2014/main" id="{6C168D29-9D9C-021B-8172-2DB3FAA44E15}"/>
                  </a:ext>
                </a:extLst>
              </p14:cNvPr>
              <p14:cNvContentPartPr/>
              <p14:nvPr/>
            </p14:nvContentPartPr>
            <p14:xfrm>
              <a:off x="3527434" y="5681469"/>
              <a:ext cx="3156120" cy="45000"/>
            </p14:xfrm>
          </p:contentPart>
        </mc:Choice>
        <mc:Fallback xmlns="">
          <p:pic>
            <p:nvPicPr>
              <p:cNvPr id="14" name="Ink 13">
                <a:extLst>
                  <a:ext uri="{FF2B5EF4-FFF2-40B4-BE49-F238E27FC236}">
                    <a16:creationId xmlns:a16="http://schemas.microsoft.com/office/drawing/2014/main" id="{6C168D29-9D9C-021B-8172-2DB3FAA44E15}"/>
                  </a:ext>
                </a:extLst>
              </p:cNvPr>
              <p:cNvPicPr/>
              <p:nvPr/>
            </p:nvPicPr>
            <p:blipFill>
              <a:blip r:embed="rId15"/>
              <a:stretch>
                <a:fillRect/>
              </a:stretch>
            </p:blipFill>
            <p:spPr>
              <a:xfrm>
                <a:off x="3473794" y="5573469"/>
                <a:ext cx="3263760" cy="26064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5" name="Ink 14">
                <a:extLst>
                  <a:ext uri="{FF2B5EF4-FFF2-40B4-BE49-F238E27FC236}">
                    <a16:creationId xmlns:a16="http://schemas.microsoft.com/office/drawing/2014/main" id="{1C4BF799-5C7C-039B-01B5-B998D6A0155C}"/>
                  </a:ext>
                </a:extLst>
              </p14:cNvPr>
              <p14:cNvContentPartPr/>
              <p14:nvPr/>
            </p14:nvContentPartPr>
            <p14:xfrm>
              <a:off x="3483874" y="1828749"/>
              <a:ext cx="4897800" cy="174240"/>
            </p14:xfrm>
          </p:contentPart>
        </mc:Choice>
        <mc:Fallback xmlns="">
          <p:pic>
            <p:nvPicPr>
              <p:cNvPr id="15" name="Ink 14">
                <a:extLst>
                  <a:ext uri="{FF2B5EF4-FFF2-40B4-BE49-F238E27FC236}">
                    <a16:creationId xmlns:a16="http://schemas.microsoft.com/office/drawing/2014/main" id="{1C4BF799-5C7C-039B-01B5-B998D6A0155C}"/>
                  </a:ext>
                </a:extLst>
              </p:cNvPr>
              <p:cNvPicPr/>
              <p:nvPr/>
            </p:nvPicPr>
            <p:blipFill>
              <a:blip r:embed="rId17"/>
              <a:stretch>
                <a:fillRect/>
              </a:stretch>
            </p:blipFill>
            <p:spPr>
              <a:xfrm>
                <a:off x="3430234" y="1721109"/>
                <a:ext cx="5005440" cy="389880"/>
              </a:xfrm>
              <a:prstGeom prst="rect">
                <a:avLst/>
              </a:prstGeom>
            </p:spPr>
          </p:pic>
        </mc:Fallback>
      </mc:AlternateContent>
    </p:spTree>
    <p:extLst>
      <p:ext uri="{BB962C8B-B14F-4D97-AF65-F5344CB8AC3E}">
        <p14:creationId xmlns:p14="http://schemas.microsoft.com/office/powerpoint/2010/main" val="2480467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7F09D-14A7-C6F8-EABB-DD3BD8342AEC}"/>
              </a:ext>
            </a:extLst>
          </p:cNvPr>
          <p:cNvSpPr>
            <a:spLocks noGrp="1"/>
          </p:cNvSpPr>
          <p:nvPr>
            <p:ph type="title"/>
          </p:nvPr>
        </p:nvSpPr>
        <p:spPr/>
        <p:txBody>
          <a:bodyPr/>
          <a:lstStyle/>
          <a:p>
            <a:r>
              <a:rPr lang="en-US" dirty="0"/>
              <a:t>Conclusions for Stage 1</a:t>
            </a:r>
          </a:p>
        </p:txBody>
      </p:sp>
      <p:sp>
        <p:nvSpPr>
          <p:cNvPr id="3" name="Content Placeholder 2">
            <a:extLst>
              <a:ext uri="{FF2B5EF4-FFF2-40B4-BE49-F238E27FC236}">
                <a16:creationId xmlns:a16="http://schemas.microsoft.com/office/drawing/2014/main" id="{29D75A51-DE26-706F-8341-DFDF438AEC01}"/>
              </a:ext>
            </a:extLst>
          </p:cNvPr>
          <p:cNvSpPr>
            <a:spLocks noGrp="1"/>
          </p:cNvSpPr>
          <p:nvPr>
            <p:ph idx="1"/>
          </p:nvPr>
        </p:nvSpPr>
        <p:spPr/>
        <p:txBody>
          <a:bodyPr/>
          <a:lstStyle/>
          <a:p>
            <a:r>
              <a:rPr lang="en-US" dirty="0"/>
              <a:t>Terpenes produced high quantities of compounds considered positive and favorable to many styles of hoppy beers such as IPA.</a:t>
            </a:r>
          </a:p>
          <a:p>
            <a:r>
              <a:rPr lang="en-US" dirty="0"/>
              <a:t>Some compounds can be perceived as negative.</a:t>
            </a:r>
          </a:p>
          <a:p>
            <a:r>
              <a:rPr lang="en-US" dirty="0"/>
              <a:t>A mix of favorable &amp; unfavorable compounds, detected in high concentrations correlated with sensory findings, and a wide swing of rankings and comments.</a:t>
            </a:r>
          </a:p>
          <a:p>
            <a:r>
              <a:rPr lang="en-US" dirty="0"/>
              <a:t>This is a likely a niche style that some customers will love, as validated by GC-MS-O &amp; Sensory analysis in tandem!</a:t>
            </a:r>
          </a:p>
        </p:txBody>
      </p:sp>
      <p:sp>
        <p:nvSpPr>
          <p:cNvPr id="4" name="Slide Number Placeholder 3">
            <a:extLst>
              <a:ext uri="{FF2B5EF4-FFF2-40B4-BE49-F238E27FC236}">
                <a16:creationId xmlns:a16="http://schemas.microsoft.com/office/drawing/2014/main" id="{87936B23-E872-C8C2-4E70-6232E287C916}"/>
              </a:ext>
            </a:extLst>
          </p:cNvPr>
          <p:cNvSpPr>
            <a:spLocks noGrp="1"/>
          </p:cNvSpPr>
          <p:nvPr>
            <p:ph type="sldNum" sz="quarter" idx="12"/>
          </p:nvPr>
        </p:nvSpPr>
        <p:spPr/>
        <p:txBody>
          <a:bodyPr/>
          <a:lstStyle/>
          <a:p>
            <a:fld id="{B5915699-0F63-4C61-80D8-C6D5EC39C3C1}" type="slidenum">
              <a:rPr lang="en-US" smtClean="0"/>
              <a:t>11</a:t>
            </a:fld>
            <a:endParaRPr lang="en-US"/>
          </a:p>
        </p:txBody>
      </p:sp>
    </p:spTree>
    <p:extLst>
      <p:ext uri="{BB962C8B-B14F-4D97-AF65-F5344CB8AC3E}">
        <p14:creationId xmlns:p14="http://schemas.microsoft.com/office/powerpoint/2010/main" val="23736248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B6CCB-98E8-FCC5-835E-41CD2B46936B}"/>
              </a:ext>
            </a:extLst>
          </p:cNvPr>
          <p:cNvSpPr>
            <a:spLocks noGrp="1"/>
          </p:cNvSpPr>
          <p:nvPr>
            <p:ph type="title"/>
          </p:nvPr>
        </p:nvSpPr>
        <p:spPr>
          <a:xfrm>
            <a:off x="4038600" y="1212351"/>
            <a:ext cx="7644627" cy="3477894"/>
          </a:xfrm>
        </p:spPr>
        <p:txBody>
          <a:bodyPr vert="horz" lIns="91440" tIns="45720" rIns="91440" bIns="45720" rtlCol="0" anchor="b">
            <a:normAutofit fontScale="90000"/>
          </a:bodyPr>
          <a:lstStyle/>
          <a:p>
            <a:pPr algn="r">
              <a:lnSpc>
                <a:spcPct val="90000"/>
              </a:lnSpc>
            </a:pPr>
            <a:r>
              <a:rPr lang="en-US" sz="5100" kern="1200" dirty="0">
                <a:solidFill>
                  <a:schemeClr val="tx1"/>
                </a:solidFill>
                <a:latin typeface="+mj-lt"/>
                <a:ea typeface="+mj-ea"/>
                <a:cs typeface="+mj-cs"/>
              </a:rPr>
              <a:t>Stage 2: Analyzing Beers Brewed with &amp; without Phantasm at San Diego State University</a:t>
            </a:r>
          </a:p>
        </p:txBody>
      </p:sp>
      <p:sp>
        <p:nvSpPr>
          <p:cNvPr id="3" name="Text Placeholder 2">
            <a:extLst>
              <a:ext uri="{FF2B5EF4-FFF2-40B4-BE49-F238E27FC236}">
                <a16:creationId xmlns:a16="http://schemas.microsoft.com/office/drawing/2014/main" id="{3ABC3F1A-0C1B-B4F3-70D4-BA5E9D5E9A5F}"/>
              </a:ext>
            </a:extLst>
          </p:cNvPr>
          <p:cNvSpPr>
            <a:spLocks noGrp="1"/>
          </p:cNvSpPr>
          <p:nvPr>
            <p:ph type="body" idx="1"/>
          </p:nvPr>
        </p:nvSpPr>
        <p:spPr>
          <a:xfrm>
            <a:off x="4038600" y="4782320"/>
            <a:ext cx="7644627" cy="1329443"/>
          </a:xfrm>
        </p:spPr>
        <p:txBody>
          <a:bodyPr vert="horz" lIns="91440" tIns="45720" rIns="91440" bIns="45720" rtlCol="0">
            <a:normAutofit/>
          </a:bodyPr>
          <a:lstStyle/>
          <a:p>
            <a:pPr algn="r">
              <a:lnSpc>
                <a:spcPct val="90000"/>
              </a:lnSpc>
              <a:spcBef>
                <a:spcPts val="1000"/>
              </a:spcBef>
            </a:pPr>
            <a:r>
              <a:rPr lang="en-US" kern="1200" dirty="0">
                <a:latin typeface="+mn-lt"/>
                <a:ea typeface="+mn-ea"/>
                <a:cs typeface="+mn-cs"/>
              </a:rPr>
              <a:t>Practical comparison between beers with and without Phantasm.</a:t>
            </a:r>
          </a:p>
        </p:txBody>
      </p:sp>
      <p:pic>
        <p:nvPicPr>
          <p:cNvPr id="1026" name="Picture 2" descr="Image preview">
            <a:extLst>
              <a:ext uri="{FF2B5EF4-FFF2-40B4-BE49-F238E27FC236}">
                <a16:creationId xmlns:a16="http://schemas.microsoft.com/office/drawing/2014/main" id="{E325AD1B-6D2C-BDA5-FA75-4422B48F20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35" y="4644422"/>
            <a:ext cx="3643116" cy="220300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DD6608C6-4144-A67E-96E7-541C161DB5F9}"/>
              </a:ext>
            </a:extLst>
          </p:cNvPr>
          <p:cNvPicPr>
            <a:picLocks noChangeAspect="1"/>
          </p:cNvPicPr>
          <p:nvPr/>
        </p:nvPicPr>
        <p:blipFill>
          <a:blip r:embed="rId3"/>
          <a:stretch>
            <a:fillRect/>
          </a:stretch>
        </p:blipFill>
        <p:spPr>
          <a:xfrm>
            <a:off x="32684" y="2969231"/>
            <a:ext cx="3982802" cy="1675191"/>
          </a:xfrm>
          <a:prstGeom prst="rect">
            <a:avLst/>
          </a:prstGeom>
        </p:spPr>
      </p:pic>
      <p:pic>
        <p:nvPicPr>
          <p:cNvPr id="9" name="Picture 8" descr="A green can on a bush&#10;&#10;Description automatically generated">
            <a:extLst>
              <a:ext uri="{FF2B5EF4-FFF2-40B4-BE49-F238E27FC236}">
                <a16:creationId xmlns:a16="http://schemas.microsoft.com/office/drawing/2014/main" id="{9BA2052E-5779-0F76-A5E6-78079DECC4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086" y="49155"/>
            <a:ext cx="2369905" cy="2962382"/>
          </a:xfrm>
          <a:prstGeom prst="rect">
            <a:avLst/>
          </a:prstGeom>
        </p:spPr>
      </p:pic>
    </p:spTree>
    <p:extLst>
      <p:ext uri="{BB962C8B-B14F-4D97-AF65-F5344CB8AC3E}">
        <p14:creationId xmlns:p14="http://schemas.microsoft.com/office/powerpoint/2010/main" val="18574562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50628-78C6-3D28-0C68-F79F044D8728}"/>
              </a:ext>
            </a:extLst>
          </p:cNvPr>
          <p:cNvSpPr>
            <a:spLocks noGrp="1"/>
          </p:cNvSpPr>
          <p:nvPr>
            <p:ph type="title"/>
          </p:nvPr>
        </p:nvSpPr>
        <p:spPr/>
        <p:txBody>
          <a:bodyPr>
            <a:normAutofit fontScale="90000"/>
          </a:bodyPr>
          <a:lstStyle/>
          <a:p>
            <a:r>
              <a:rPr lang="en-US" dirty="0"/>
              <a:t>Analyzing Beers with Dr. Jing Zhao &amp; Dr. Ali Reza, SDSU Food Science Lab</a:t>
            </a:r>
          </a:p>
        </p:txBody>
      </p:sp>
      <p:pic>
        <p:nvPicPr>
          <p:cNvPr id="6" name="Content Placeholder 5" descr="A person looking through a microscope&#10;&#10;Description automatically generated">
            <a:extLst>
              <a:ext uri="{FF2B5EF4-FFF2-40B4-BE49-F238E27FC236}">
                <a16:creationId xmlns:a16="http://schemas.microsoft.com/office/drawing/2014/main" id="{AC78813C-41BC-7B26-D419-4C02ECC3242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117486" y="2139594"/>
            <a:ext cx="4503014" cy="3377261"/>
          </a:xfrm>
        </p:spPr>
      </p:pic>
      <p:sp>
        <p:nvSpPr>
          <p:cNvPr id="4" name="Slide Number Placeholder 3">
            <a:extLst>
              <a:ext uri="{FF2B5EF4-FFF2-40B4-BE49-F238E27FC236}">
                <a16:creationId xmlns:a16="http://schemas.microsoft.com/office/drawing/2014/main" id="{2BE0BBDA-30E0-CDB3-AA0B-7E763D9C47D8}"/>
              </a:ext>
            </a:extLst>
          </p:cNvPr>
          <p:cNvSpPr>
            <a:spLocks noGrp="1"/>
          </p:cNvSpPr>
          <p:nvPr>
            <p:ph type="sldNum" sz="quarter" idx="12"/>
          </p:nvPr>
        </p:nvSpPr>
        <p:spPr/>
        <p:txBody>
          <a:bodyPr/>
          <a:lstStyle/>
          <a:p>
            <a:fld id="{B5915699-0F63-4C61-80D8-C6D5EC39C3C1}" type="slidenum">
              <a:rPr lang="en-US" smtClean="0"/>
              <a:t>13</a:t>
            </a:fld>
            <a:endParaRPr lang="en-US"/>
          </a:p>
        </p:txBody>
      </p:sp>
      <p:pic>
        <p:nvPicPr>
          <p:cNvPr id="8" name="Picture 7" descr="A person and person sitting in a room with computers&#10;&#10;Description automatically generated">
            <a:extLst>
              <a:ext uri="{FF2B5EF4-FFF2-40B4-BE49-F238E27FC236}">
                <a16:creationId xmlns:a16="http://schemas.microsoft.com/office/drawing/2014/main" id="{F34D2FDC-4D25-3A08-EBB6-B31A589718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0210" y="2139594"/>
            <a:ext cx="4183702" cy="3137776"/>
          </a:xfrm>
          <a:prstGeom prst="rect">
            <a:avLst/>
          </a:prstGeom>
        </p:spPr>
      </p:pic>
    </p:spTree>
    <p:extLst>
      <p:ext uri="{BB962C8B-B14F-4D97-AF65-F5344CB8AC3E}">
        <p14:creationId xmlns:p14="http://schemas.microsoft.com/office/powerpoint/2010/main" val="3576507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97B3A98-52BD-DB19-045E-E8636E82698F}"/>
              </a:ext>
            </a:extLst>
          </p:cNvPr>
          <p:cNvSpPr>
            <a:spLocks noGrp="1"/>
          </p:cNvSpPr>
          <p:nvPr>
            <p:ph type="title"/>
          </p:nvPr>
        </p:nvSpPr>
        <p:spPr/>
        <p:txBody>
          <a:bodyPr/>
          <a:lstStyle/>
          <a:p>
            <a:r>
              <a:rPr lang="en-US" dirty="0"/>
              <a:t>The Beers Analyzed</a:t>
            </a:r>
          </a:p>
        </p:txBody>
      </p:sp>
      <p:sp>
        <p:nvSpPr>
          <p:cNvPr id="6" name="Content Placeholder 5">
            <a:extLst>
              <a:ext uri="{FF2B5EF4-FFF2-40B4-BE49-F238E27FC236}">
                <a16:creationId xmlns:a16="http://schemas.microsoft.com/office/drawing/2014/main" id="{6E35ED75-E24E-9D9E-B950-3B34B34FF850}"/>
              </a:ext>
            </a:extLst>
          </p:cNvPr>
          <p:cNvSpPr>
            <a:spLocks noGrp="1"/>
          </p:cNvSpPr>
          <p:nvPr>
            <p:ph sz="half" idx="1"/>
          </p:nvPr>
        </p:nvSpPr>
        <p:spPr>
          <a:xfrm>
            <a:off x="495300" y="1485899"/>
            <a:ext cx="3655460" cy="4764024"/>
          </a:xfrm>
        </p:spPr>
        <p:txBody>
          <a:bodyPr/>
          <a:lstStyle/>
          <a:p>
            <a:pPr marL="0" indent="0">
              <a:buNone/>
            </a:pPr>
            <a:r>
              <a:rPr lang="en-US" dirty="0"/>
              <a:t>Stone Patio Magic Double IPA</a:t>
            </a:r>
          </a:p>
          <a:p>
            <a:r>
              <a:rPr lang="en-US" dirty="0"/>
              <a:t>Brewed with US &amp; South African Aroma Varieties</a:t>
            </a:r>
          </a:p>
          <a:p>
            <a:r>
              <a:rPr lang="en-US" b="1" u="sng" dirty="0"/>
              <a:t>Brewed</a:t>
            </a:r>
            <a:r>
              <a:rPr lang="en-US" dirty="0"/>
              <a:t> with Phantasm</a:t>
            </a:r>
          </a:p>
          <a:p>
            <a:r>
              <a:rPr lang="en-US" dirty="0"/>
              <a:t>Brewed with orange peel</a:t>
            </a:r>
          </a:p>
        </p:txBody>
      </p:sp>
      <p:sp>
        <p:nvSpPr>
          <p:cNvPr id="7" name="Content Placeholder 6">
            <a:extLst>
              <a:ext uri="{FF2B5EF4-FFF2-40B4-BE49-F238E27FC236}">
                <a16:creationId xmlns:a16="http://schemas.microsoft.com/office/drawing/2014/main" id="{8546A16A-9759-851B-B689-CDEA11337EDD}"/>
              </a:ext>
            </a:extLst>
          </p:cNvPr>
          <p:cNvSpPr>
            <a:spLocks noGrp="1"/>
          </p:cNvSpPr>
          <p:nvPr>
            <p:ph sz="half" idx="2"/>
          </p:nvPr>
        </p:nvSpPr>
        <p:spPr>
          <a:xfrm>
            <a:off x="4240659" y="1485899"/>
            <a:ext cx="3655460" cy="4764024"/>
          </a:xfrm>
        </p:spPr>
        <p:txBody>
          <a:bodyPr/>
          <a:lstStyle/>
          <a:p>
            <a:pPr marL="0" indent="0">
              <a:buNone/>
            </a:pPr>
            <a:r>
              <a:rPr lang="en-US" dirty="0"/>
              <a:t>Stone Two Kiwis Double IPA</a:t>
            </a:r>
          </a:p>
          <a:p>
            <a:r>
              <a:rPr lang="en-US" dirty="0"/>
              <a:t>Brewed with </a:t>
            </a:r>
            <a:r>
              <a:rPr lang="en-US" dirty="0" err="1"/>
              <a:t>Peacharine</a:t>
            </a:r>
            <a:r>
              <a:rPr lang="en-US" dirty="0"/>
              <a:t> &amp; </a:t>
            </a:r>
            <a:r>
              <a:rPr lang="en-US" dirty="0" err="1"/>
              <a:t>Riwaka</a:t>
            </a:r>
            <a:r>
              <a:rPr lang="en-US" dirty="0"/>
              <a:t> Hops</a:t>
            </a:r>
          </a:p>
          <a:p>
            <a:r>
              <a:rPr lang="en-US" b="1" u="sng" dirty="0"/>
              <a:t>Not</a:t>
            </a:r>
            <a:r>
              <a:rPr lang="en-US" dirty="0"/>
              <a:t> brewed with Phantasm</a:t>
            </a:r>
            <a:endParaRPr lang="en-US" b="1" u="sng" dirty="0"/>
          </a:p>
        </p:txBody>
      </p:sp>
      <p:sp>
        <p:nvSpPr>
          <p:cNvPr id="4" name="Slide Number Placeholder 3">
            <a:extLst>
              <a:ext uri="{FF2B5EF4-FFF2-40B4-BE49-F238E27FC236}">
                <a16:creationId xmlns:a16="http://schemas.microsoft.com/office/drawing/2014/main" id="{77DAF5CB-2E81-270C-B00F-1C6F5312B74B}"/>
              </a:ext>
            </a:extLst>
          </p:cNvPr>
          <p:cNvSpPr>
            <a:spLocks noGrp="1"/>
          </p:cNvSpPr>
          <p:nvPr>
            <p:ph type="sldNum" sz="quarter" idx="12"/>
          </p:nvPr>
        </p:nvSpPr>
        <p:spPr/>
        <p:txBody>
          <a:bodyPr/>
          <a:lstStyle/>
          <a:p>
            <a:fld id="{B5915699-0F63-4C61-80D8-C6D5EC39C3C1}" type="slidenum">
              <a:rPr lang="en-US" smtClean="0"/>
              <a:t>14</a:t>
            </a:fld>
            <a:endParaRPr lang="en-US"/>
          </a:p>
        </p:txBody>
      </p:sp>
      <p:pic>
        <p:nvPicPr>
          <p:cNvPr id="9" name="Picture 8">
            <a:extLst>
              <a:ext uri="{FF2B5EF4-FFF2-40B4-BE49-F238E27FC236}">
                <a16:creationId xmlns:a16="http://schemas.microsoft.com/office/drawing/2014/main" id="{6F1E5791-6423-0042-8174-2F72A6D5998F}"/>
              </a:ext>
            </a:extLst>
          </p:cNvPr>
          <p:cNvPicPr>
            <a:picLocks noChangeAspect="1"/>
          </p:cNvPicPr>
          <p:nvPr/>
        </p:nvPicPr>
        <p:blipFill>
          <a:blip r:embed="rId2"/>
          <a:stretch>
            <a:fillRect/>
          </a:stretch>
        </p:blipFill>
        <p:spPr>
          <a:xfrm>
            <a:off x="7896119" y="1488534"/>
            <a:ext cx="3970533" cy="4761389"/>
          </a:xfrm>
          <a:prstGeom prst="rect">
            <a:avLst/>
          </a:prstGeom>
        </p:spPr>
      </p:pic>
      <p:sp>
        <p:nvSpPr>
          <p:cNvPr id="11" name="TextBox 10">
            <a:extLst>
              <a:ext uri="{FF2B5EF4-FFF2-40B4-BE49-F238E27FC236}">
                <a16:creationId xmlns:a16="http://schemas.microsoft.com/office/drawing/2014/main" id="{64658EAF-3C2F-AEDC-EF6A-5D4E1C63FC68}"/>
              </a:ext>
            </a:extLst>
          </p:cNvPr>
          <p:cNvSpPr txBox="1"/>
          <p:nvPr/>
        </p:nvSpPr>
        <p:spPr>
          <a:xfrm>
            <a:off x="7798085" y="1485898"/>
            <a:ext cx="4263776" cy="2677656"/>
          </a:xfrm>
          <a:prstGeom prst="rect">
            <a:avLst/>
          </a:prstGeom>
          <a:noFill/>
        </p:spPr>
        <p:txBody>
          <a:bodyPr wrap="square">
            <a:spAutoFit/>
          </a:bodyPr>
          <a:lstStyle/>
          <a:p>
            <a:pPr marL="0" indent="0">
              <a:buNone/>
            </a:pPr>
            <a:r>
              <a:rPr lang="en-US" sz="2400" dirty="0">
                <a:solidFill>
                  <a:schemeClr val="tx1">
                    <a:lumMod val="65000"/>
                    <a:lumOff val="35000"/>
                  </a:schemeClr>
                </a:solidFill>
              </a:rPr>
              <a:t>Stone Lemon Shark Double IPA</a:t>
            </a:r>
          </a:p>
          <a:p>
            <a:pPr marL="342900" indent="-342900">
              <a:buFont typeface="Arial" panose="020B0604020202020204" pitchFamily="34" charset="0"/>
              <a:buChar char="•"/>
            </a:pPr>
            <a:r>
              <a:rPr lang="en-US" sz="2400" dirty="0">
                <a:solidFill>
                  <a:schemeClr val="tx1">
                    <a:lumMod val="65000"/>
                    <a:lumOff val="35000"/>
                  </a:schemeClr>
                </a:solidFill>
              </a:rPr>
              <a:t>Brewed with </a:t>
            </a:r>
            <a:r>
              <a:rPr lang="en-US" sz="2400" dirty="0" err="1">
                <a:solidFill>
                  <a:schemeClr val="tx1">
                    <a:lumMod val="65000"/>
                    <a:lumOff val="35000"/>
                  </a:schemeClr>
                </a:solidFill>
              </a:rPr>
              <a:t>Peacharine</a:t>
            </a:r>
            <a:r>
              <a:rPr lang="en-US" sz="2400" dirty="0">
                <a:solidFill>
                  <a:schemeClr val="tx1">
                    <a:lumMod val="65000"/>
                    <a:lumOff val="35000"/>
                  </a:schemeClr>
                </a:solidFill>
              </a:rPr>
              <a:t> &amp; </a:t>
            </a:r>
            <a:r>
              <a:rPr lang="en-US" sz="2400" dirty="0" err="1">
                <a:solidFill>
                  <a:schemeClr val="tx1">
                    <a:lumMod val="65000"/>
                    <a:lumOff val="35000"/>
                  </a:schemeClr>
                </a:solidFill>
              </a:rPr>
              <a:t>Riwaka</a:t>
            </a:r>
            <a:r>
              <a:rPr lang="en-US" sz="2400" dirty="0">
                <a:solidFill>
                  <a:schemeClr val="tx1">
                    <a:lumMod val="65000"/>
                    <a:lumOff val="35000"/>
                  </a:schemeClr>
                </a:solidFill>
              </a:rPr>
              <a:t> Hops (about 50% less than Two Kiwis)</a:t>
            </a:r>
          </a:p>
          <a:p>
            <a:pPr marL="342900" indent="-342900">
              <a:buFont typeface="Arial" panose="020B0604020202020204" pitchFamily="34" charset="0"/>
              <a:buChar char="•"/>
            </a:pPr>
            <a:r>
              <a:rPr lang="en-US" sz="2400" b="1" u="sng" dirty="0">
                <a:solidFill>
                  <a:schemeClr val="tx1">
                    <a:lumMod val="65000"/>
                    <a:lumOff val="35000"/>
                  </a:schemeClr>
                </a:solidFill>
              </a:rPr>
              <a:t>Brewed </a:t>
            </a:r>
            <a:r>
              <a:rPr lang="en-US" sz="2400" dirty="0">
                <a:solidFill>
                  <a:schemeClr val="tx1">
                    <a:lumMod val="65000"/>
                    <a:lumOff val="35000"/>
                  </a:schemeClr>
                </a:solidFill>
              </a:rPr>
              <a:t>with Phantasm</a:t>
            </a:r>
            <a:endParaRPr lang="en-US" sz="2400" b="1" u="sng" dirty="0">
              <a:solidFill>
                <a:schemeClr val="tx1">
                  <a:lumMod val="65000"/>
                  <a:lumOff val="35000"/>
                </a:schemeClr>
              </a:solidFill>
            </a:endParaRPr>
          </a:p>
        </p:txBody>
      </p:sp>
      <p:pic>
        <p:nvPicPr>
          <p:cNvPr id="12" name="Picture 11" descr="A green can on a bush&#10;&#10;Description automatically generated">
            <a:extLst>
              <a:ext uri="{FF2B5EF4-FFF2-40B4-BE49-F238E27FC236}">
                <a16:creationId xmlns:a16="http://schemas.microsoft.com/office/drawing/2014/main" id="{4150148D-47D9-2224-6A61-22CC8D6155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0345" y="4680057"/>
            <a:ext cx="1680466" cy="2100583"/>
          </a:xfrm>
          <a:prstGeom prst="rect">
            <a:avLst/>
          </a:prstGeom>
        </p:spPr>
      </p:pic>
      <p:pic>
        <p:nvPicPr>
          <p:cNvPr id="13" name="Picture 12">
            <a:extLst>
              <a:ext uri="{FF2B5EF4-FFF2-40B4-BE49-F238E27FC236}">
                <a16:creationId xmlns:a16="http://schemas.microsoft.com/office/drawing/2014/main" id="{F8208920-2A2E-CC73-CD5D-6A3005976986}"/>
              </a:ext>
            </a:extLst>
          </p:cNvPr>
          <p:cNvPicPr>
            <a:picLocks noChangeAspect="1"/>
          </p:cNvPicPr>
          <p:nvPr/>
        </p:nvPicPr>
        <p:blipFill>
          <a:blip r:embed="rId4"/>
          <a:stretch>
            <a:fillRect/>
          </a:stretch>
        </p:blipFill>
        <p:spPr>
          <a:xfrm>
            <a:off x="8204870" y="4552172"/>
            <a:ext cx="3987130" cy="1676545"/>
          </a:xfrm>
          <a:prstGeom prst="rect">
            <a:avLst/>
          </a:prstGeom>
        </p:spPr>
      </p:pic>
      <p:pic>
        <p:nvPicPr>
          <p:cNvPr id="14" name="Picture 13">
            <a:extLst>
              <a:ext uri="{FF2B5EF4-FFF2-40B4-BE49-F238E27FC236}">
                <a16:creationId xmlns:a16="http://schemas.microsoft.com/office/drawing/2014/main" id="{6BC63E7B-5B3A-2EC7-F364-A107FC453528}"/>
              </a:ext>
            </a:extLst>
          </p:cNvPr>
          <p:cNvPicPr>
            <a:picLocks noChangeAspect="1"/>
          </p:cNvPicPr>
          <p:nvPr/>
        </p:nvPicPr>
        <p:blipFill>
          <a:blip r:embed="rId5"/>
          <a:stretch>
            <a:fillRect/>
          </a:stretch>
        </p:blipFill>
        <p:spPr>
          <a:xfrm>
            <a:off x="4096020" y="4163554"/>
            <a:ext cx="3645724" cy="2200847"/>
          </a:xfrm>
          <a:prstGeom prst="rect">
            <a:avLst/>
          </a:prstGeom>
        </p:spPr>
      </p:pic>
    </p:spTree>
    <p:extLst>
      <p:ext uri="{BB962C8B-B14F-4D97-AF65-F5344CB8AC3E}">
        <p14:creationId xmlns:p14="http://schemas.microsoft.com/office/powerpoint/2010/main" val="13049860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291F6-8AA8-5708-B228-D933C1F46C0A}"/>
              </a:ext>
            </a:extLst>
          </p:cNvPr>
          <p:cNvSpPr>
            <a:spLocks noGrp="1"/>
          </p:cNvSpPr>
          <p:nvPr>
            <p:ph type="title"/>
          </p:nvPr>
        </p:nvSpPr>
        <p:spPr/>
        <p:txBody>
          <a:bodyPr/>
          <a:lstStyle/>
          <a:p>
            <a:r>
              <a:rPr lang="en-US" dirty="0"/>
              <a:t>Base Analytical for These Three Beers</a:t>
            </a:r>
          </a:p>
        </p:txBody>
      </p:sp>
      <p:graphicFrame>
        <p:nvGraphicFramePr>
          <p:cNvPr id="5" name="Content Placeholder 4">
            <a:extLst>
              <a:ext uri="{FF2B5EF4-FFF2-40B4-BE49-F238E27FC236}">
                <a16:creationId xmlns:a16="http://schemas.microsoft.com/office/drawing/2014/main" id="{678D5B38-9A64-831D-3D16-A1ACEC4BACDC}"/>
              </a:ext>
            </a:extLst>
          </p:cNvPr>
          <p:cNvGraphicFramePr>
            <a:graphicFrameLocks noGrp="1"/>
          </p:cNvGraphicFramePr>
          <p:nvPr>
            <p:ph idx="1"/>
            <p:extLst>
              <p:ext uri="{D42A27DB-BD31-4B8C-83A1-F6EECF244321}">
                <p14:modId xmlns:p14="http://schemas.microsoft.com/office/powerpoint/2010/main" val="2011113097"/>
              </p:ext>
            </p:extLst>
          </p:nvPr>
        </p:nvGraphicFramePr>
        <p:xfrm>
          <a:off x="1425395" y="2121344"/>
          <a:ext cx="8453034" cy="731520"/>
        </p:xfrm>
        <a:graphic>
          <a:graphicData uri="http://schemas.openxmlformats.org/drawingml/2006/table">
            <a:tbl>
              <a:tblPr>
                <a:tableStyleId>{5C22544A-7EE6-4342-B048-85BDC9FD1C3A}</a:tableStyleId>
              </a:tblPr>
              <a:tblGrid>
                <a:gridCol w="2596094">
                  <a:extLst>
                    <a:ext uri="{9D8B030D-6E8A-4147-A177-3AD203B41FA5}">
                      <a16:colId xmlns:a16="http://schemas.microsoft.com/office/drawing/2014/main" val="1917794990"/>
                    </a:ext>
                  </a:extLst>
                </a:gridCol>
                <a:gridCol w="602194">
                  <a:extLst>
                    <a:ext uri="{9D8B030D-6E8A-4147-A177-3AD203B41FA5}">
                      <a16:colId xmlns:a16="http://schemas.microsoft.com/office/drawing/2014/main" val="2180389086"/>
                    </a:ext>
                  </a:extLst>
                </a:gridCol>
                <a:gridCol w="750678">
                  <a:extLst>
                    <a:ext uri="{9D8B030D-6E8A-4147-A177-3AD203B41FA5}">
                      <a16:colId xmlns:a16="http://schemas.microsoft.com/office/drawing/2014/main" val="2704003202"/>
                    </a:ext>
                  </a:extLst>
                </a:gridCol>
                <a:gridCol w="750678">
                  <a:extLst>
                    <a:ext uri="{9D8B030D-6E8A-4147-A177-3AD203B41FA5}">
                      <a16:colId xmlns:a16="http://schemas.microsoft.com/office/drawing/2014/main" val="525123400"/>
                    </a:ext>
                  </a:extLst>
                </a:gridCol>
                <a:gridCol w="750678">
                  <a:extLst>
                    <a:ext uri="{9D8B030D-6E8A-4147-A177-3AD203B41FA5}">
                      <a16:colId xmlns:a16="http://schemas.microsoft.com/office/drawing/2014/main" val="4162403739"/>
                    </a:ext>
                  </a:extLst>
                </a:gridCol>
                <a:gridCol w="750678">
                  <a:extLst>
                    <a:ext uri="{9D8B030D-6E8A-4147-A177-3AD203B41FA5}">
                      <a16:colId xmlns:a16="http://schemas.microsoft.com/office/drawing/2014/main" val="3397205188"/>
                    </a:ext>
                  </a:extLst>
                </a:gridCol>
                <a:gridCol w="750678">
                  <a:extLst>
                    <a:ext uri="{9D8B030D-6E8A-4147-A177-3AD203B41FA5}">
                      <a16:colId xmlns:a16="http://schemas.microsoft.com/office/drawing/2014/main" val="3973114380"/>
                    </a:ext>
                  </a:extLst>
                </a:gridCol>
                <a:gridCol w="750678">
                  <a:extLst>
                    <a:ext uri="{9D8B030D-6E8A-4147-A177-3AD203B41FA5}">
                      <a16:colId xmlns:a16="http://schemas.microsoft.com/office/drawing/2014/main" val="698267504"/>
                    </a:ext>
                  </a:extLst>
                </a:gridCol>
                <a:gridCol w="750678">
                  <a:extLst>
                    <a:ext uri="{9D8B030D-6E8A-4147-A177-3AD203B41FA5}">
                      <a16:colId xmlns:a16="http://schemas.microsoft.com/office/drawing/2014/main" val="1878754052"/>
                    </a:ext>
                  </a:extLst>
                </a:gridCol>
              </a:tblGrid>
              <a:tr h="182880">
                <a:tc>
                  <a:txBody>
                    <a:bodyPr/>
                    <a:lstStyle/>
                    <a:p>
                      <a:pPr algn="ctr" fontAlgn="b"/>
                      <a:r>
                        <a:rPr lang="en-US" sz="1100" u="none" strike="noStrike">
                          <a:effectLst/>
                        </a:rPr>
                        <a:t>Sample Name</a:t>
                      </a:r>
                      <a:endParaRPr lang="en-US" sz="1100" b="1" i="0" u="none" strike="noStrike">
                        <a:solidFill>
                          <a:srgbClr val="FFFFFF"/>
                        </a:solidFill>
                        <a:effectLst/>
                        <a:latin typeface="Calibri" panose="020F0502020204030204" pitchFamily="34" charset="0"/>
                      </a:endParaRPr>
                    </a:p>
                  </a:txBody>
                  <a:tcPr marL="7620" marR="7620" marT="7620" marB="0" anchor="b"/>
                </a:tc>
                <a:tc>
                  <a:txBody>
                    <a:bodyPr/>
                    <a:lstStyle/>
                    <a:p>
                      <a:pPr algn="ctr" fontAlgn="ctr"/>
                      <a:r>
                        <a:rPr lang="en-US" sz="1100" u="none" strike="noStrike">
                          <a:effectLst/>
                        </a:rPr>
                        <a:t>ABV</a:t>
                      </a:r>
                      <a:endParaRPr lang="en-US" sz="1100" b="1" i="0" u="none" strike="noStrike">
                        <a:solidFill>
                          <a:srgbClr val="FFFFFF"/>
                        </a:solidFill>
                        <a:effectLst/>
                        <a:latin typeface="Calibri" panose="020F0502020204030204" pitchFamily="34" charset="0"/>
                      </a:endParaRPr>
                    </a:p>
                  </a:txBody>
                  <a:tcPr marL="7620" marR="7620" marT="7620" marB="0" anchor="ctr"/>
                </a:tc>
                <a:tc>
                  <a:txBody>
                    <a:bodyPr/>
                    <a:lstStyle/>
                    <a:p>
                      <a:pPr algn="ctr" fontAlgn="ctr"/>
                      <a:r>
                        <a:rPr lang="en-US" sz="1100" u="none" strike="noStrike">
                          <a:effectLst/>
                        </a:rPr>
                        <a:t>pH</a:t>
                      </a:r>
                      <a:endParaRPr lang="en-US" sz="1100" b="1" i="0" u="none" strike="noStrike">
                        <a:solidFill>
                          <a:srgbClr val="FFFFFF"/>
                        </a:solidFill>
                        <a:effectLst/>
                        <a:latin typeface="Calibri" panose="020F0502020204030204" pitchFamily="34" charset="0"/>
                      </a:endParaRPr>
                    </a:p>
                  </a:txBody>
                  <a:tcPr marL="7620" marR="7620" marT="7620" marB="0" anchor="ctr"/>
                </a:tc>
                <a:tc>
                  <a:txBody>
                    <a:bodyPr/>
                    <a:lstStyle/>
                    <a:p>
                      <a:pPr algn="ctr" fontAlgn="ctr"/>
                      <a:r>
                        <a:rPr lang="en-US" sz="1100" u="none" strike="noStrike">
                          <a:effectLst/>
                        </a:rPr>
                        <a:t>Ea</a:t>
                      </a:r>
                      <a:endParaRPr lang="en-US" sz="1100" b="1" i="0" u="none" strike="noStrike">
                        <a:solidFill>
                          <a:srgbClr val="FFFFFF"/>
                        </a:solidFill>
                        <a:effectLst/>
                        <a:latin typeface="Calibri" panose="020F0502020204030204" pitchFamily="34" charset="0"/>
                      </a:endParaRPr>
                    </a:p>
                  </a:txBody>
                  <a:tcPr marL="7620" marR="7620" marT="7620" marB="0" anchor="ctr"/>
                </a:tc>
                <a:tc>
                  <a:txBody>
                    <a:bodyPr/>
                    <a:lstStyle/>
                    <a:p>
                      <a:pPr algn="ctr" fontAlgn="ctr"/>
                      <a:r>
                        <a:rPr lang="en-US" sz="1100" u="none" strike="noStrike">
                          <a:effectLst/>
                        </a:rPr>
                        <a:t>OG</a:t>
                      </a:r>
                      <a:endParaRPr lang="en-US" sz="1100" b="1" i="0" u="none" strike="noStrike">
                        <a:solidFill>
                          <a:srgbClr val="FFFFFF"/>
                        </a:solidFill>
                        <a:effectLst/>
                        <a:latin typeface="Calibri" panose="020F0502020204030204" pitchFamily="34" charset="0"/>
                      </a:endParaRPr>
                    </a:p>
                  </a:txBody>
                  <a:tcPr marL="7620" marR="7620" marT="7620" marB="0" anchor="ctr"/>
                </a:tc>
                <a:tc>
                  <a:txBody>
                    <a:bodyPr/>
                    <a:lstStyle/>
                    <a:p>
                      <a:pPr algn="ctr" fontAlgn="ctr"/>
                      <a:r>
                        <a:rPr lang="en-US" sz="1100" u="none" strike="noStrike">
                          <a:effectLst/>
                        </a:rPr>
                        <a:t>RDF</a:t>
                      </a:r>
                      <a:endParaRPr lang="en-US" sz="1100" b="1" i="0" u="none" strike="noStrike">
                        <a:solidFill>
                          <a:srgbClr val="FFFFFF"/>
                        </a:solidFill>
                        <a:effectLst/>
                        <a:latin typeface="Calibri" panose="020F0502020204030204" pitchFamily="34" charset="0"/>
                      </a:endParaRPr>
                    </a:p>
                  </a:txBody>
                  <a:tcPr marL="7620" marR="7620" marT="7620" marB="0" anchor="ctr"/>
                </a:tc>
                <a:tc>
                  <a:txBody>
                    <a:bodyPr/>
                    <a:lstStyle/>
                    <a:p>
                      <a:pPr algn="ctr" fontAlgn="ctr"/>
                      <a:r>
                        <a:rPr lang="en-US" sz="1100" u="none" strike="noStrike">
                          <a:effectLst/>
                        </a:rPr>
                        <a:t>kcal</a:t>
                      </a:r>
                      <a:endParaRPr lang="en-US" sz="1100" b="1" i="0" u="none" strike="noStrike">
                        <a:solidFill>
                          <a:srgbClr val="FFFFFF"/>
                        </a:solidFill>
                        <a:effectLst/>
                        <a:latin typeface="Calibri" panose="020F0502020204030204" pitchFamily="34" charset="0"/>
                      </a:endParaRPr>
                    </a:p>
                  </a:txBody>
                  <a:tcPr marL="7620" marR="7620" marT="7620" marB="0" anchor="ctr"/>
                </a:tc>
                <a:tc>
                  <a:txBody>
                    <a:bodyPr/>
                    <a:lstStyle/>
                    <a:p>
                      <a:pPr algn="ctr" fontAlgn="ctr"/>
                      <a:r>
                        <a:rPr lang="en-US" sz="1100" u="none" strike="noStrike">
                          <a:effectLst/>
                        </a:rPr>
                        <a:t>IBU</a:t>
                      </a:r>
                      <a:endParaRPr lang="en-US" sz="1100" b="1" i="0" u="none" strike="noStrike">
                        <a:solidFill>
                          <a:srgbClr val="FFFFFF"/>
                        </a:solidFill>
                        <a:effectLst/>
                        <a:latin typeface="Calibri" panose="020F0502020204030204" pitchFamily="34" charset="0"/>
                      </a:endParaRPr>
                    </a:p>
                  </a:txBody>
                  <a:tcPr marL="7620" marR="7620" marT="7620" marB="0" anchor="ctr"/>
                </a:tc>
                <a:tc>
                  <a:txBody>
                    <a:bodyPr/>
                    <a:lstStyle/>
                    <a:p>
                      <a:pPr algn="ctr" fontAlgn="ctr"/>
                      <a:r>
                        <a:rPr lang="en-US" sz="1100" u="none" strike="noStrike">
                          <a:effectLst/>
                        </a:rPr>
                        <a:t>Color</a:t>
                      </a:r>
                      <a:endParaRPr lang="en-US" sz="1100" b="1" i="0" u="none" strike="noStrike">
                        <a:solidFill>
                          <a:srgbClr val="FFFFFF"/>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2551605403"/>
                  </a:ext>
                </a:extLst>
              </a:tr>
              <a:tr h="182880">
                <a:tc>
                  <a:txBody>
                    <a:bodyPr/>
                    <a:lstStyle/>
                    <a:p>
                      <a:pPr algn="l" fontAlgn="b"/>
                      <a:r>
                        <a:rPr lang="en-US" sz="1100" u="none" strike="noStrike">
                          <a:effectLst/>
                        </a:rPr>
                        <a:t>Lemon Shark</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ctr"/>
                      <a:r>
                        <a:rPr lang="en-US" sz="1100" u="none" strike="noStrike">
                          <a:effectLst/>
                        </a:rPr>
                        <a:t>8.81</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a:effectLst/>
                        </a:rPr>
                        <a:t>4.65</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a:effectLst/>
                        </a:rPr>
                        <a:t>3.16</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a:effectLst/>
                        </a:rPr>
                        <a:t>19.01</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a:effectLst/>
                        </a:rPr>
                        <a:t>69.68</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a:effectLst/>
                        </a:rPr>
                        <a:t>258.02</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a:effectLst/>
                        </a:rPr>
                        <a:t>45</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a:effectLst/>
                        </a:rPr>
                        <a:t>6.2</a:t>
                      </a:r>
                      <a:endParaRPr lang="en-US" sz="11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805097457"/>
                  </a:ext>
                </a:extLst>
              </a:tr>
              <a:tr h="182880">
                <a:tc>
                  <a:txBody>
                    <a:bodyPr/>
                    <a:lstStyle/>
                    <a:p>
                      <a:pPr algn="l" fontAlgn="b"/>
                      <a:r>
                        <a:rPr lang="en-US" sz="1100" u="none" strike="noStrike">
                          <a:effectLst/>
                        </a:rPr>
                        <a:t>Two Kiwis</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ctr"/>
                      <a:r>
                        <a:rPr lang="en-US" sz="1100" u="none" strike="noStrike">
                          <a:effectLst/>
                        </a:rPr>
                        <a:t>9.67</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a:effectLst/>
                        </a:rPr>
                        <a:t>4.56</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a:effectLst/>
                        </a:rPr>
                        <a:t>3.78</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a:effectLst/>
                        </a:rPr>
                        <a:t>20.94</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a:effectLst/>
                        </a:rPr>
                        <a:t>68.83</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a:effectLst/>
                        </a:rPr>
                        <a:t>287.32</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a:effectLst/>
                        </a:rPr>
                        <a:t>43.5</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a:effectLst/>
                        </a:rPr>
                        <a:t>6.4 </a:t>
                      </a:r>
                      <a:endParaRPr lang="en-US" sz="11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4155916714"/>
                  </a:ext>
                </a:extLst>
              </a:tr>
              <a:tr h="182880">
                <a:tc>
                  <a:txBody>
                    <a:bodyPr/>
                    <a:lstStyle/>
                    <a:p>
                      <a:pPr algn="l" fontAlgn="b"/>
                      <a:r>
                        <a:rPr lang="en-US" sz="1100" u="none" strike="noStrike">
                          <a:effectLst/>
                        </a:rPr>
                        <a:t>Patio Magic</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100" u="none" strike="noStrike" dirty="0">
                          <a:effectLst/>
                        </a:rPr>
                        <a:t>8.88</a:t>
                      </a:r>
                      <a:endParaRPr lang="en-US"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100" u="none" strike="noStrike">
                          <a:effectLst/>
                        </a:rPr>
                        <a:t>4.62</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100" u="none" strike="noStrike">
                          <a:effectLst/>
                        </a:rPr>
                        <a:t>3.21</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100" u="none" strike="noStrike">
                          <a:effectLst/>
                        </a:rPr>
                        <a:t>19.16</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100" u="none" strike="noStrike">
                          <a:effectLst/>
                        </a:rPr>
                        <a:t>69.61</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100" u="none" strike="noStrike">
                          <a:effectLst/>
                        </a:rPr>
                        <a:t>260.28</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100" u="none" strike="noStrike">
                          <a:effectLst/>
                        </a:rPr>
                        <a:t>51</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100" u="none" strike="noStrike" dirty="0">
                          <a:effectLst/>
                        </a:rPr>
                        <a:t>5.2 </a:t>
                      </a:r>
                      <a:endParaRPr lang="en-US" sz="11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669599384"/>
                  </a:ext>
                </a:extLst>
              </a:tr>
            </a:tbl>
          </a:graphicData>
        </a:graphic>
      </p:graphicFrame>
      <p:sp>
        <p:nvSpPr>
          <p:cNvPr id="4" name="Slide Number Placeholder 3">
            <a:extLst>
              <a:ext uri="{FF2B5EF4-FFF2-40B4-BE49-F238E27FC236}">
                <a16:creationId xmlns:a16="http://schemas.microsoft.com/office/drawing/2014/main" id="{A185EA93-17A9-00DC-5C6D-880F498B95A2}"/>
              </a:ext>
            </a:extLst>
          </p:cNvPr>
          <p:cNvSpPr>
            <a:spLocks noGrp="1"/>
          </p:cNvSpPr>
          <p:nvPr>
            <p:ph type="sldNum" sz="quarter" idx="12"/>
          </p:nvPr>
        </p:nvSpPr>
        <p:spPr/>
        <p:txBody>
          <a:bodyPr/>
          <a:lstStyle/>
          <a:p>
            <a:fld id="{B5915699-0F63-4C61-80D8-C6D5EC39C3C1}" type="slidenum">
              <a:rPr lang="en-US" smtClean="0"/>
              <a:t>15</a:t>
            </a:fld>
            <a:endParaRPr lang="en-US"/>
          </a:p>
        </p:txBody>
      </p:sp>
    </p:spTree>
    <p:extLst>
      <p:ext uri="{BB962C8B-B14F-4D97-AF65-F5344CB8AC3E}">
        <p14:creationId xmlns:p14="http://schemas.microsoft.com/office/powerpoint/2010/main" val="7185514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3">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B34308A-3411-B05A-C9E8-5A3C20C5ED76}"/>
              </a:ext>
            </a:extLst>
          </p:cNvPr>
          <p:cNvSpPr>
            <a:spLocks noGrp="1"/>
          </p:cNvSpPr>
          <p:nvPr>
            <p:ph type="title"/>
          </p:nvPr>
        </p:nvSpPr>
        <p:spPr>
          <a:xfrm>
            <a:off x="838200" y="1412488"/>
            <a:ext cx="2899189" cy="4363844"/>
          </a:xfrm>
        </p:spPr>
        <p:txBody>
          <a:bodyPr anchor="t">
            <a:normAutofit fontScale="90000"/>
          </a:bodyPr>
          <a:lstStyle/>
          <a:p>
            <a:r>
              <a:rPr lang="en-US" sz="4000" dirty="0">
                <a:solidFill>
                  <a:srgbClr val="FFFFFF"/>
                </a:solidFill>
              </a:rPr>
              <a:t>Olfactory Results for 2</a:t>
            </a:r>
            <a:r>
              <a:rPr lang="en-US" sz="4000" baseline="30000" dirty="0">
                <a:solidFill>
                  <a:srgbClr val="FFFFFF"/>
                </a:solidFill>
              </a:rPr>
              <a:t>nd</a:t>
            </a:r>
            <a:r>
              <a:rPr lang="en-US" sz="4000" dirty="0">
                <a:solidFill>
                  <a:srgbClr val="FFFFFF"/>
                </a:solidFill>
              </a:rPr>
              <a:t> Stage: Two Kiwis &amp; Lemon Shark (no data for Patio Magic)</a:t>
            </a:r>
          </a:p>
        </p:txBody>
      </p:sp>
      <p:graphicFrame>
        <p:nvGraphicFramePr>
          <p:cNvPr id="10" name="Table 10">
            <a:extLst>
              <a:ext uri="{FF2B5EF4-FFF2-40B4-BE49-F238E27FC236}">
                <a16:creationId xmlns:a16="http://schemas.microsoft.com/office/drawing/2014/main" id="{4C5CF81E-928C-D1B1-7752-4083DF006AAA}"/>
              </a:ext>
            </a:extLst>
          </p:cNvPr>
          <p:cNvGraphicFramePr>
            <a:graphicFrameLocks noGrp="1"/>
          </p:cNvGraphicFramePr>
          <p:nvPr>
            <p:ph sz="half" idx="1"/>
            <p:extLst>
              <p:ext uri="{D42A27DB-BD31-4B8C-83A1-F6EECF244321}">
                <p14:modId xmlns:p14="http://schemas.microsoft.com/office/powerpoint/2010/main" val="2737824040"/>
              </p:ext>
            </p:extLst>
          </p:nvPr>
        </p:nvGraphicFramePr>
        <p:xfrm>
          <a:off x="8371608" y="505857"/>
          <a:ext cx="3788230" cy="5826760"/>
        </p:xfrm>
        <a:graphic>
          <a:graphicData uri="http://schemas.openxmlformats.org/drawingml/2006/table">
            <a:tbl>
              <a:tblPr firstRow="1" bandRow="1">
                <a:tableStyleId>{5C22544A-7EE6-4342-B048-85BDC9FD1C3A}</a:tableStyleId>
              </a:tblPr>
              <a:tblGrid>
                <a:gridCol w="1894115">
                  <a:extLst>
                    <a:ext uri="{9D8B030D-6E8A-4147-A177-3AD203B41FA5}">
                      <a16:colId xmlns:a16="http://schemas.microsoft.com/office/drawing/2014/main" val="10261721"/>
                    </a:ext>
                  </a:extLst>
                </a:gridCol>
                <a:gridCol w="1894115">
                  <a:extLst>
                    <a:ext uri="{9D8B030D-6E8A-4147-A177-3AD203B41FA5}">
                      <a16:colId xmlns:a16="http://schemas.microsoft.com/office/drawing/2014/main" val="417147319"/>
                    </a:ext>
                  </a:extLst>
                </a:gridCol>
              </a:tblGrid>
              <a:tr h="160383">
                <a:tc>
                  <a:txBody>
                    <a:bodyPr/>
                    <a:lstStyle/>
                    <a:p>
                      <a:r>
                        <a:rPr lang="en-US" dirty="0"/>
                        <a:t>Descriptor</a:t>
                      </a:r>
                    </a:p>
                  </a:txBody>
                  <a:tcPr/>
                </a:tc>
                <a:tc>
                  <a:txBody>
                    <a:bodyPr/>
                    <a:lstStyle/>
                    <a:p>
                      <a:r>
                        <a:rPr lang="en-US" dirty="0"/>
                        <a:t>Time</a:t>
                      </a:r>
                    </a:p>
                  </a:txBody>
                  <a:tcPr/>
                </a:tc>
                <a:extLst>
                  <a:ext uri="{0D108BD9-81ED-4DB2-BD59-A6C34878D82A}">
                    <a16:rowId xmlns:a16="http://schemas.microsoft.com/office/drawing/2014/main" val="1719659992"/>
                  </a:ext>
                </a:extLst>
              </a:tr>
              <a:tr h="370840">
                <a:tc>
                  <a:txBody>
                    <a:bodyPr/>
                    <a:lstStyle/>
                    <a:p>
                      <a:r>
                        <a:rPr lang="en-US" dirty="0"/>
                        <a:t>Trash</a:t>
                      </a:r>
                    </a:p>
                  </a:txBody>
                  <a:tcPr/>
                </a:tc>
                <a:tc>
                  <a:txBody>
                    <a:bodyPr/>
                    <a:lstStyle/>
                    <a:p>
                      <a:r>
                        <a:rPr lang="en-US" dirty="0"/>
                        <a:t>5:14</a:t>
                      </a:r>
                    </a:p>
                  </a:txBody>
                  <a:tcPr/>
                </a:tc>
                <a:extLst>
                  <a:ext uri="{0D108BD9-81ED-4DB2-BD59-A6C34878D82A}">
                    <a16:rowId xmlns:a16="http://schemas.microsoft.com/office/drawing/2014/main" val="2575438668"/>
                  </a:ext>
                </a:extLst>
              </a:tr>
              <a:tr h="370840">
                <a:tc>
                  <a:txBody>
                    <a:bodyPr/>
                    <a:lstStyle/>
                    <a:p>
                      <a:r>
                        <a:rPr lang="en-US" dirty="0"/>
                        <a:t>Mild Floral</a:t>
                      </a:r>
                    </a:p>
                  </a:txBody>
                  <a:tcPr/>
                </a:tc>
                <a:tc>
                  <a:txBody>
                    <a:bodyPr/>
                    <a:lstStyle/>
                    <a:p>
                      <a:r>
                        <a:rPr lang="en-US" dirty="0"/>
                        <a:t>7</a:t>
                      </a:r>
                    </a:p>
                  </a:txBody>
                  <a:tcPr/>
                </a:tc>
                <a:extLst>
                  <a:ext uri="{0D108BD9-81ED-4DB2-BD59-A6C34878D82A}">
                    <a16:rowId xmlns:a16="http://schemas.microsoft.com/office/drawing/2014/main" val="3132204607"/>
                  </a:ext>
                </a:extLst>
              </a:tr>
              <a:tr h="370840">
                <a:tc>
                  <a:txBody>
                    <a:bodyPr/>
                    <a:lstStyle/>
                    <a:p>
                      <a:r>
                        <a:rPr lang="en-US" dirty="0"/>
                        <a:t>Bubblegum</a:t>
                      </a:r>
                    </a:p>
                  </a:txBody>
                  <a:tcPr/>
                </a:tc>
                <a:tc>
                  <a:txBody>
                    <a:bodyPr/>
                    <a:lstStyle/>
                    <a:p>
                      <a:r>
                        <a:rPr lang="en-US" dirty="0"/>
                        <a:t>7:6</a:t>
                      </a:r>
                    </a:p>
                  </a:txBody>
                  <a:tcPr/>
                </a:tc>
                <a:extLst>
                  <a:ext uri="{0D108BD9-81ED-4DB2-BD59-A6C34878D82A}">
                    <a16:rowId xmlns:a16="http://schemas.microsoft.com/office/drawing/2014/main" val="252567159"/>
                  </a:ext>
                </a:extLst>
              </a:tr>
              <a:tr h="370840">
                <a:tc>
                  <a:txBody>
                    <a:bodyPr/>
                    <a:lstStyle/>
                    <a:p>
                      <a:r>
                        <a:rPr lang="en-US" dirty="0"/>
                        <a:t>Geranium</a:t>
                      </a:r>
                    </a:p>
                  </a:txBody>
                  <a:tcPr/>
                </a:tc>
                <a:tc>
                  <a:txBody>
                    <a:bodyPr/>
                    <a:lstStyle/>
                    <a:p>
                      <a:r>
                        <a:rPr lang="en-US" dirty="0"/>
                        <a:t>9:2</a:t>
                      </a:r>
                    </a:p>
                  </a:txBody>
                  <a:tcPr/>
                </a:tc>
                <a:extLst>
                  <a:ext uri="{0D108BD9-81ED-4DB2-BD59-A6C34878D82A}">
                    <a16:rowId xmlns:a16="http://schemas.microsoft.com/office/drawing/2014/main" val="1663913141"/>
                  </a:ext>
                </a:extLst>
              </a:tr>
              <a:tr h="370840">
                <a:tc>
                  <a:txBody>
                    <a:bodyPr/>
                    <a:lstStyle/>
                    <a:p>
                      <a:r>
                        <a:rPr lang="en-US" dirty="0"/>
                        <a:t>Jackfruit</a:t>
                      </a:r>
                    </a:p>
                  </a:txBody>
                  <a:tcPr/>
                </a:tc>
                <a:tc>
                  <a:txBody>
                    <a:bodyPr/>
                    <a:lstStyle/>
                    <a:p>
                      <a:r>
                        <a:rPr lang="en-US" dirty="0"/>
                        <a:t>11:1</a:t>
                      </a:r>
                    </a:p>
                  </a:txBody>
                  <a:tcPr/>
                </a:tc>
                <a:extLst>
                  <a:ext uri="{0D108BD9-81ED-4DB2-BD59-A6C34878D82A}">
                    <a16:rowId xmlns:a16="http://schemas.microsoft.com/office/drawing/2014/main" val="62838826"/>
                  </a:ext>
                </a:extLst>
              </a:tr>
              <a:tr h="370840">
                <a:tc>
                  <a:txBody>
                    <a:bodyPr/>
                    <a:lstStyle/>
                    <a:p>
                      <a:r>
                        <a:rPr lang="en-US" dirty="0"/>
                        <a:t>Green Mango</a:t>
                      </a:r>
                    </a:p>
                  </a:txBody>
                  <a:tcPr/>
                </a:tc>
                <a:tc>
                  <a:txBody>
                    <a:bodyPr/>
                    <a:lstStyle/>
                    <a:p>
                      <a:r>
                        <a:rPr lang="en-US" dirty="0"/>
                        <a:t>12:1</a:t>
                      </a:r>
                    </a:p>
                  </a:txBody>
                  <a:tcPr/>
                </a:tc>
                <a:extLst>
                  <a:ext uri="{0D108BD9-81ED-4DB2-BD59-A6C34878D82A}">
                    <a16:rowId xmlns:a16="http://schemas.microsoft.com/office/drawing/2014/main" val="3068554346"/>
                  </a:ext>
                </a:extLst>
              </a:tr>
              <a:tr h="370840">
                <a:tc>
                  <a:txBody>
                    <a:bodyPr/>
                    <a:lstStyle/>
                    <a:p>
                      <a:r>
                        <a:rPr lang="en-US" dirty="0"/>
                        <a:t>Vegetable</a:t>
                      </a:r>
                    </a:p>
                  </a:txBody>
                  <a:tcPr/>
                </a:tc>
                <a:tc>
                  <a:txBody>
                    <a:bodyPr/>
                    <a:lstStyle/>
                    <a:p>
                      <a:r>
                        <a:rPr lang="en-US" dirty="0"/>
                        <a:t>12:4</a:t>
                      </a:r>
                    </a:p>
                  </a:txBody>
                  <a:tcPr/>
                </a:tc>
                <a:extLst>
                  <a:ext uri="{0D108BD9-81ED-4DB2-BD59-A6C34878D82A}">
                    <a16:rowId xmlns:a16="http://schemas.microsoft.com/office/drawing/2014/main" val="834908056"/>
                  </a:ext>
                </a:extLst>
              </a:tr>
              <a:tr h="370840">
                <a:tc>
                  <a:txBody>
                    <a:bodyPr/>
                    <a:lstStyle/>
                    <a:p>
                      <a:r>
                        <a:rPr lang="en-US" dirty="0"/>
                        <a:t>Chemical </a:t>
                      </a:r>
                    </a:p>
                  </a:txBody>
                  <a:tcPr/>
                </a:tc>
                <a:tc>
                  <a:txBody>
                    <a:bodyPr/>
                    <a:lstStyle/>
                    <a:p>
                      <a:r>
                        <a:rPr lang="en-US" dirty="0"/>
                        <a:t>12:5</a:t>
                      </a:r>
                    </a:p>
                  </a:txBody>
                  <a:tcPr/>
                </a:tc>
                <a:extLst>
                  <a:ext uri="{0D108BD9-81ED-4DB2-BD59-A6C34878D82A}">
                    <a16:rowId xmlns:a16="http://schemas.microsoft.com/office/drawing/2014/main" val="4276536376"/>
                  </a:ext>
                </a:extLst>
              </a:tr>
              <a:tr h="370840">
                <a:tc>
                  <a:txBody>
                    <a:bodyPr/>
                    <a:lstStyle/>
                    <a:p>
                      <a:r>
                        <a:rPr lang="en-US" dirty="0"/>
                        <a:t>Vinyl</a:t>
                      </a:r>
                    </a:p>
                  </a:txBody>
                  <a:tcPr/>
                </a:tc>
                <a:tc>
                  <a:txBody>
                    <a:bodyPr/>
                    <a:lstStyle/>
                    <a:p>
                      <a:r>
                        <a:rPr lang="en-US" dirty="0"/>
                        <a:t>12:8</a:t>
                      </a:r>
                    </a:p>
                  </a:txBody>
                  <a:tcPr/>
                </a:tc>
                <a:extLst>
                  <a:ext uri="{0D108BD9-81ED-4DB2-BD59-A6C34878D82A}">
                    <a16:rowId xmlns:a16="http://schemas.microsoft.com/office/drawing/2014/main" val="2562662337"/>
                  </a:ext>
                </a:extLst>
              </a:tr>
              <a:tr h="370840">
                <a:tc>
                  <a:txBody>
                    <a:bodyPr/>
                    <a:lstStyle/>
                    <a:p>
                      <a:r>
                        <a:rPr lang="en-US" dirty="0"/>
                        <a:t>Candy</a:t>
                      </a:r>
                    </a:p>
                  </a:txBody>
                  <a:tcPr/>
                </a:tc>
                <a:tc>
                  <a:txBody>
                    <a:bodyPr/>
                    <a:lstStyle/>
                    <a:p>
                      <a:r>
                        <a:rPr lang="en-US" dirty="0"/>
                        <a:t>14:7</a:t>
                      </a:r>
                    </a:p>
                  </a:txBody>
                  <a:tcPr/>
                </a:tc>
                <a:extLst>
                  <a:ext uri="{0D108BD9-81ED-4DB2-BD59-A6C34878D82A}">
                    <a16:rowId xmlns:a16="http://schemas.microsoft.com/office/drawing/2014/main" val="822691759"/>
                  </a:ext>
                </a:extLst>
              </a:tr>
              <a:tr h="370840">
                <a:tc>
                  <a:txBody>
                    <a:bodyPr/>
                    <a:lstStyle/>
                    <a:p>
                      <a:r>
                        <a:rPr lang="en-US" dirty="0"/>
                        <a:t>Green </a:t>
                      </a:r>
                    </a:p>
                  </a:txBody>
                  <a:tcPr/>
                </a:tc>
                <a:tc>
                  <a:txBody>
                    <a:bodyPr/>
                    <a:lstStyle/>
                    <a:p>
                      <a:r>
                        <a:rPr lang="en-US" dirty="0"/>
                        <a:t>14:9</a:t>
                      </a:r>
                    </a:p>
                  </a:txBody>
                  <a:tcPr/>
                </a:tc>
                <a:extLst>
                  <a:ext uri="{0D108BD9-81ED-4DB2-BD59-A6C34878D82A}">
                    <a16:rowId xmlns:a16="http://schemas.microsoft.com/office/drawing/2014/main" val="1472824537"/>
                  </a:ext>
                </a:extLst>
              </a:tr>
              <a:tr h="370840">
                <a:tc>
                  <a:txBody>
                    <a:bodyPr/>
                    <a:lstStyle/>
                    <a:p>
                      <a:r>
                        <a:rPr lang="en-US" dirty="0"/>
                        <a:t>Sweet</a:t>
                      </a:r>
                    </a:p>
                  </a:txBody>
                  <a:tcPr/>
                </a:tc>
                <a:tc>
                  <a:txBody>
                    <a:bodyPr/>
                    <a:lstStyle/>
                    <a:p>
                      <a:r>
                        <a:rPr lang="en-US" dirty="0"/>
                        <a:t>16:6</a:t>
                      </a:r>
                    </a:p>
                  </a:txBody>
                  <a:tcPr/>
                </a:tc>
                <a:extLst>
                  <a:ext uri="{0D108BD9-81ED-4DB2-BD59-A6C34878D82A}">
                    <a16:rowId xmlns:a16="http://schemas.microsoft.com/office/drawing/2014/main" val="2408052676"/>
                  </a:ext>
                </a:extLst>
              </a:tr>
              <a:tr h="370840">
                <a:tc>
                  <a:txBody>
                    <a:bodyPr/>
                    <a:lstStyle/>
                    <a:p>
                      <a:r>
                        <a:rPr lang="en-US" dirty="0"/>
                        <a:t>Butterscotch</a:t>
                      </a:r>
                    </a:p>
                  </a:txBody>
                  <a:tcPr/>
                </a:tc>
                <a:tc>
                  <a:txBody>
                    <a:bodyPr/>
                    <a:lstStyle/>
                    <a:p>
                      <a:r>
                        <a:rPr lang="en-US" dirty="0"/>
                        <a:t>19:1</a:t>
                      </a:r>
                    </a:p>
                  </a:txBody>
                  <a:tcPr/>
                </a:tc>
                <a:extLst>
                  <a:ext uri="{0D108BD9-81ED-4DB2-BD59-A6C34878D82A}">
                    <a16:rowId xmlns:a16="http://schemas.microsoft.com/office/drawing/2014/main" val="36872572"/>
                  </a:ext>
                </a:extLst>
              </a:tr>
              <a:tr h="370840">
                <a:tc>
                  <a:txBody>
                    <a:bodyPr/>
                    <a:lstStyle/>
                    <a:p>
                      <a:r>
                        <a:rPr lang="en-US" dirty="0"/>
                        <a:t>Sweet, Acrid Chemical</a:t>
                      </a:r>
                    </a:p>
                  </a:txBody>
                  <a:tcPr/>
                </a:tc>
                <a:tc>
                  <a:txBody>
                    <a:bodyPr/>
                    <a:lstStyle/>
                    <a:p>
                      <a:r>
                        <a:rPr lang="en-US" dirty="0"/>
                        <a:t>19:5</a:t>
                      </a:r>
                    </a:p>
                  </a:txBody>
                  <a:tcPr/>
                </a:tc>
                <a:extLst>
                  <a:ext uri="{0D108BD9-81ED-4DB2-BD59-A6C34878D82A}">
                    <a16:rowId xmlns:a16="http://schemas.microsoft.com/office/drawing/2014/main" val="1388742061"/>
                  </a:ext>
                </a:extLst>
              </a:tr>
            </a:tbl>
          </a:graphicData>
        </a:graphic>
      </p:graphicFrame>
      <p:cxnSp>
        <p:nvCxnSpPr>
          <p:cNvPr id="21" name="Straight Connector 15">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aphicFrame>
        <p:nvGraphicFramePr>
          <p:cNvPr id="12" name="Table 12">
            <a:extLst>
              <a:ext uri="{FF2B5EF4-FFF2-40B4-BE49-F238E27FC236}">
                <a16:creationId xmlns:a16="http://schemas.microsoft.com/office/drawing/2014/main" id="{DC425174-4E92-64EE-848A-80ABD75B6714}"/>
              </a:ext>
            </a:extLst>
          </p:cNvPr>
          <p:cNvGraphicFramePr>
            <a:graphicFrameLocks noGrp="1"/>
          </p:cNvGraphicFramePr>
          <p:nvPr>
            <p:ph sz="half" idx="2"/>
            <p:extLst>
              <p:ext uri="{D42A27DB-BD31-4B8C-83A1-F6EECF244321}">
                <p14:modId xmlns:p14="http://schemas.microsoft.com/office/powerpoint/2010/main" val="3041533591"/>
              </p:ext>
            </p:extLst>
          </p:nvPr>
        </p:nvGraphicFramePr>
        <p:xfrm>
          <a:off x="4200345" y="535384"/>
          <a:ext cx="3788230" cy="4251960"/>
        </p:xfrm>
        <a:graphic>
          <a:graphicData uri="http://schemas.openxmlformats.org/drawingml/2006/table">
            <a:tbl>
              <a:tblPr firstRow="1" bandRow="1">
                <a:tableStyleId>{5C22544A-7EE6-4342-B048-85BDC9FD1C3A}</a:tableStyleId>
              </a:tblPr>
              <a:tblGrid>
                <a:gridCol w="1894115">
                  <a:extLst>
                    <a:ext uri="{9D8B030D-6E8A-4147-A177-3AD203B41FA5}">
                      <a16:colId xmlns:a16="http://schemas.microsoft.com/office/drawing/2014/main" val="1864422210"/>
                    </a:ext>
                  </a:extLst>
                </a:gridCol>
                <a:gridCol w="1894115">
                  <a:extLst>
                    <a:ext uri="{9D8B030D-6E8A-4147-A177-3AD203B41FA5}">
                      <a16:colId xmlns:a16="http://schemas.microsoft.com/office/drawing/2014/main" val="3700747531"/>
                    </a:ext>
                  </a:extLst>
                </a:gridCol>
              </a:tblGrid>
              <a:tr h="370840">
                <a:tc>
                  <a:txBody>
                    <a:bodyPr/>
                    <a:lstStyle/>
                    <a:p>
                      <a:r>
                        <a:rPr lang="en-US" dirty="0"/>
                        <a:t>Descriptor</a:t>
                      </a:r>
                    </a:p>
                  </a:txBody>
                  <a:tcPr/>
                </a:tc>
                <a:tc>
                  <a:txBody>
                    <a:bodyPr/>
                    <a:lstStyle/>
                    <a:p>
                      <a:r>
                        <a:rPr lang="en-US" dirty="0"/>
                        <a:t>Time</a:t>
                      </a:r>
                    </a:p>
                  </a:txBody>
                  <a:tcPr/>
                </a:tc>
                <a:extLst>
                  <a:ext uri="{0D108BD9-81ED-4DB2-BD59-A6C34878D82A}">
                    <a16:rowId xmlns:a16="http://schemas.microsoft.com/office/drawing/2014/main" val="2212436046"/>
                  </a:ext>
                </a:extLst>
              </a:tr>
              <a:tr h="370840">
                <a:tc>
                  <a:txBody>
                    <a:bodyPr/>
                    <a:lstStyle/>
                    <a:p>
                      <a:r>
                        <a:rPr lang="en-US" dirty="0"/>
                        <a:t>Acrid</a:t>
                      </a:r>
                    </a:p>
                  </a:txBody>
                  <a:tcPr/>
                </a:tc>
                <a:tc>
                  <a:txBody>
                    <a:bodyPr/>
                    <a:lstStyle/>
                    <a:p>
                      <a:r>
                        <a:rPr lang="en-US" dirty="0"/>
                        <a:t>4:3</a:t>
                      </a:r>
                    </a:p>
                  </a:txBody>
                  <a:tcPr/>
                </a:tc>
                <a:extLst>
                  <a:ext uri="{0D108BD9-81ED-4DB2-BD59-A6C34878D82A}">
                    <a16:rowId xmlns:a16="http://schemas.microsoft.com/office/drawing/2014/main" val="2090519686"/>
                  </a:ext>
                </a:extLst>
              </a:tr>
              <a:tr h="370840">
                <a:tc>
                  <a:txBody>
                    <a:bodyPr/>
                    <a:lstStyle/>
                    <a:p>
                      <a:r>
                        <a:rPr lang="en-US" dirty="0"/>
                        <a:t>Sweet</a:t>
                      </a:r>
                    </a:p>
                  </a:txBody>
                  <a:tcPr/>
                </a:tc>
                <a:tc>
                  <a:txBody>
                    <a:bodyPr/>
                    <a:lstStyle/>
                    <a:p>
                      <a:r>
                        <a:rPr lang="en-US" dirty="0"/>
                        <a:t>7:15</a:t>
                      </a:r>
                    </a:p>
                  </a:txBody>
                  <a:tcPr/>
                </a:tc>
                <a:extLst>
                  <a:ext uri="{0D108BD9-81ED-4DB2-BD59-A6C34878D82A}">
                    <a16:rowId xmlns:a16="http://schemas.microsoft.com/office/drawing/2014/main" val="506996988"/>
                  </a:ext>
                </a:extLst>
              </a:tr>
              <a:tr h="370840">
                <a:tc>
                  <a:txBody>
                    <a:bodyPr/>
                    <a:lstStyle/>
                    <a:p>
                      <a:r>
                        <a:rPr lang="en-US" dirty="0"/>
                        <a:t>Tropical, Mexican Candy</a:t>
                      </a:r>
                    </a:p>
                  </a:txBody>
                  <a:tcPr/>
                </a:tc>
                <a:tc>
                  <a:txBody>
                    <a:bodyPr/>
                    <a:lstStyle/>
                    <a:p>
                      <a:r>
                        <a:rPr lang="en-US" dirty="0"/>
                        <a:t>8:10</a:t>
                      </a:r>
                    </a:p>
                  </a:txBody>
                  <a:tcPr/>
                </a:tc>
                <a:extLst>
                  <a:ext uri="{0D108BD9-81ED-4DB2-BD59-A6C34878D82A}">
                    <a16:rowId xmlns:a16="http://schemas.microsoft.com/office/drawing/2014/main" val="3344078421"/>
                  </a:ext>
                </a:extLst>
              </a:tr>
              <a:tr h="370840">
                <a:tc>
                  <a:txBody>
                    <a:bodyPr/>
                    <a:lstStyle/>
                    <a:p>
                      <a:r>
                        <a:rPr lang="en-US" dirty="0"/>
                        <a:t>Tropical</a:t>
                      </a:r>
                    </a:p>
                  </a:txBody>
                  <a:tcPr/>
                </a:tc>
                <a:tc>
                  <a:txBody>
                    <a:bodyPr/>
                    <a:lstStyle/>
                    <a:p>
                      <a:r>
                        <a:rPr lang="en-US" dirty="0"/>
                        <a:t>11:3</a:t>
                      </a:r>
                    </a:p>
                  </a:txBody>
                  <a:tcPr/>
                </a:tc>
                <a:extLst>
                  <a:ext uri="{0D108BD9-81ED-4DB2-BD59-A6C34878D82A}">
                    <a16:rowId xmlns:a16="http://schemas.microsoft.com/office/drawing/2014/main" val="1614118634"/>
                  </a:ext>
                </a:extLst>
              </a:tr>
              <a:tr h="370840">
                <a:tc>
                  <a:txBody>
                    <a:bodyPr/>
                    <a:lstStyle/>
                    <a:p>
                      <a:r>
                        <a:rPr lang="en-US" dirty="0"/>
                        <a:t>Pineapple</a:t>
                      </a:r>
                    </a:p>
                  </a:txBody>
                  <a:tcPr/>
                </a:tc>
                <a:tc>
                  <a:txBody>
                    <a:bodyPr/>
                    <a:lstStyle/>
                    <a:p>
                      <a:r>
                        <a:rPr lang="en-US" dirty="0"/>
                        <a:t>11:7</a:t>
                      </a:r>
                    </a:p>
                  </a:txBody>
                  <a:tcPr/>
                </a:tc>
                <a:extLst>
                  <a:ext uri="{0D108BD9-81ED-4DB2-BD59-A6C34878D82A}">
                    <a16:rowId xmlns:a16="http://schemas.microsoft.com/office/drawing/2014/main" val="337431347"/>
                  </a:ext>
                </a:extLst>
              </a:tr>
              <a:tr h="370840">
                <a:tc>
                  <a:txBody>
                    <a:bodyPr/>
                    <a:lstStyle/>
                    <a:p>
                      <a:r>
                        <a:rPr lang="en-US" dirty="0"/>
                        <a:t>Golden Apple</a:t>
                      </a:r>
                    </a:p>
                  </a:txBody>
                  <a:tcPr/>
                </a:tc>
                <a:tc>
                  <a:txBody>
                    <a:bodyPr/>
                    <a:lstStyle/>
                    <a:p>
                      <a:r>
                        <a:rPr lang="en-US" dirty="0"/>
                        <a:t>12:9</a:t>
                      </a:r>
                    </a:p>
                  </a:txBody>
                  <a:tcPr/>
                </a:tc>
                <a:extLst>
                  <a:ext uri="{0D108BD9-81ED-4DB2-BD59-A6C34878D82A}">
                    <a16:rowId xmlns:a16="http://schemas.microsoft.com/office/drawing/2014/main" val="3556678320"/>
                  </a:ext>
                </a:extLst>
              </a:tr>
              <a:tr h="370840">
                <a:tc>
                  <a:txBody>
                    <a:bodyPr/>
                    <a:lstStyle/>
                    <a:p>
                      <a:r>
                        <a:rPr lang="en-US" dirty="0"/>
                        <a:t>Pear Skin</a:t>
                      </a:r>
                    </a:p>
                  </a:txBody>
                  <a:tcPr/>
                </a:tc>
                <a:tc>
                  <a:txBody>
                    <a:bodyPr/>
                    <a:lstStyle/>
                    <a:p>
                      <a:r>
                        <a:rPr lang="en-US" dirty="0"/>
                        <a:t>19:5</a:t>
                      </a:r>
                    </a:p>
                  </a:txBody>
                  <a:tcPr/>
                </a:tc>
                <a:extLst>
                  <a:ext uri="{0D108BD9-81ED-4DB2-BD59-A6C34878D82A}">
                    <a16:rowId xmlns:a16="http://schemas.microsoft.com/office/drawing/2014/main" val="3659091300"/>
                  </a:ext>
                </a:extLst>
              </a:tr>
              <a:tr h="370840">
                <a:tc>
                  <a:txBody>
                    <a:bodyPr/>
                    <a:lstStyle/>
                    <a:p>
                      <a:r>
                        <a:rPr lang="en-US" dirty="0"/>
                        <a:t>Asian Pear</a:t>
                      </a:r>
                    </a:p>
                  </a:txBody>
                  <a:tcPr/>
                </a:tc>
                <a:tc>
                  <a:txBody>
                    <a:bodyPr/>
                    <a:lstStyle/>
                    <a:p>
                      <a:r>
                        <a:rPr lang="en-US" dirty="0"/>
                        <a:t>20:5</a:t>
                      </a:r>
                    </a:p>
                  </a:txBody>
                  <a:tcPr/>
                </a:tc>
                <a:extLst>
                  <a:ext uri="{0D108BD9-81ED-4DB2-BD59-A6C34878D82A}">
                    <a16:rowId xmlns:a16="http://schemas.microsoft.com/office/drawing/2014/main" val="3290531186"/>
                  </a:ext>
                </a:extLst>
              </a:tr>
              <a:tr h="370840">
                <a:tc>
                  <a:txBody>
                    <a:bodyPr/>
                    <a:lstStyle/>
                    <a:p>
                      <a:r>
                        <a:rPr lang="en-US" dirty="0"/>
                        <a:t>Lychee</a:t>
                      </a:r>
                    </a:p>
                  </a:txBody>
                  <a:tcPr/>
                </a:tc>
                <a:tc>
                  <a:txBody>
                    <a:bodyPr/>
                    <a:lstStyle/>
                    <a:p>
                      <a:r>
                        <a:rPr lang="en-US" dirty="0"/>
                        <a:t>21:5</a:t>
                      </a:r>
                    </a:p>
                  </a:txBody>
                  <a:tcPr/>
                </a:tc>
                <a:extLst>
                  <a:ext uri="{0D108BD9-81ED-4DB2-BD59-A6C34878D82A}">
                    <a16:rowId xmlns:a16="http://schemas.microsoft.com/office/drawing/2014/main" val="3680116261"/>
                  </a:ext>
                </a:extLst>
              </a:tr>
            </a:tbl>
          </a:graphicData>
        </a:graphic>
      </p:graphicFrame>
      <p:sp>
        <p:nvSpPr>
          <p:cNvPr id="4" name="Slide Number Placeholder 3">
            <a:extLst>
              <a:ext uri="{FF2B5EF4-FFF2-40B4-BE49-F238E27FC236}">
                <a16:creationId xmlns:a16="http://schemas.microsoft.com/office/drawing/2014/main" id="{15AA9CA6-85FB-E180-FF1D-D16EADF21ECE}"/>
              </a:ext>
            </a:extLst>
          </p:cNvPr>
          <p:cNvSpPr>
            <a:spLocks noGrp="1"/>
          </p:cNvSpPr>
          <p:nvPr>
            <p:ph type="sldNum" sz="quarter" idx="12"/>
          </p:nvPr>
        </p:nvSpPr>
        <p:spPr>
          <a:xfrm>
            <a:off x="9202366" y="6356350"/>
            <a:ext cx="2151434" cy="365125"/>
          </a:xfrm>
        </p:spPr>
        <p:txBody>
          <a:bodyPr>
            <a:normAutofit/>
          </a:bodyPr>
          <a:lstStyle/>
          <a:p>
            <a:pPr>
              <a:spcAft>
                <a:spcPts val="600"/>
              </a:spcAft>
            </a:pPr>
            <a:fld id="{B5915699-0F63-4C61-80D8-C6D5EC39C3C1}" type="slidenum">
              <a:rPr lang="en-US" smtClean="0"/>
              <a:pPr>
                <a:spcAft>
                  <a:spcPts val="600"/>
                </a:spcAft>
              </a:pPr>
              <a:t>16</a:t>
            </a:fld>
            <a:endParaRPr lang="en-US"/>
          </a:p>
        </p:txBody>
      </p:sp>
      <p:sp>
        <p:nvSpPr>
          <p:cNvPr id="11" name="TextBox 10">
            <a:extLst>
              <a:ext uri="{FF2B5EF4-FFF2-40B4-BE49-F238E27FC236}">
                <a16:creationId xmlns:a16="http://schemas.microsoft.com/office/drawing/2014/main" id="{DB6F34B3-A773-E860-F0D6-D47749C60885}"/>
              </a:ext>
            </a:extLst>
          </p:cNvPr>
          <p:cNvSpPr txBox="1"/>
          <p:nvPr/>
        </p:nvSpPr>
        <p:spPr>
          <a:xfrm>
            <a:off x="8558140" y="136525"/>
            <a:ext cx="3439886" cy="369332"/>
          </a:xfrm>
          <a:prstGeom prst="rect">
            <a:avLst/>
          </a:prstGeom>
          <a:noFill/>
        </p:spPr>
        <p:txBody>
          <a:bodyPr wrap="square" rtlCol="0">
            <a:spAutoFit/>
          </a:bodyPr>
          <a:lstStyle/>
          <a:p>
            <a:pPr algn="ctr"/>
            <a:r>
              <a:rPr lang="en-US" b="1" dirty="0"/>
              <a:t>Two Kiwis</a:t>
            </a:r>
          </a:p>
        </p:txBody>
      </p:sp>
      <p:sp>
        <p:nvSpPr>
          <p:cNvPr id="13" name="TextBox 12">
            <a:extLst>
              <a:ext uri="{FF2B5EF4-FFF2-40B4-BE49-F238E27FC236}">
                <a16:creationId xmlns:a16="http://schemas.microsoft.com/office/drawing/2014/main" id="{160F5154-CF7B-839E-E83F-A6217FB1B4C7}"/>
              </a:ext>
            </a:extLst>
          </p:cNvPr>
          <p:cNvSpPr txBox="1"/>
          <p:nvPr/>
        </p:nvSpPr>
        <p:spPr>
          <a:xfrm>
            <a:off x="4374517" y="136525"/>
            <a:ext cx="3439886" cy="369332"/>
          </a:xfrm>
          <a:prstGeom prst="rect">
            <a:avLst/>
          </a:prstGeom>
          <a:noFill/>
        </p:spPr>
        <p:txBody>
          <a:bodyPr wrap="square" rtlCol="0">
            <a:spAutoFit/>
          </a:bodyPr>
          <a:lstStyle/>
          <a:p>
            <a:pPr algn="ctr"/>
            <a:r>
              <a:rPr lang="en-US" b="1"/>
              <a:t>Lemon Shark</a:t>
            </a:r>
            <a:endParaRPr lang="en-US" b="1" dirty="0"/>
          </a:p>
        </p:txBody>
      </p:sp>
    </p:spTree>
    <p:extLst>
      <p:ext uri="{BB962C8B-B14F-4D97-AF65-F5344CB8AC3E}">
        <p14:creationId xmlns:p14="http://schemas.microsoft.com/office/powerpoint/2010/main" val="10895850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E0990-71C9-4458-EB84-EF70FD6B17D0}"/>
              </a:ext>
            </a:extLst>
          </p:cNvPr>
          <p:cNvSpPr>
            <a:spLocks noGrp="1"/>
          </p:cNvSpPr>
          <p:nvPr>
            <p:ph type="title"/>
          </p:nvPr>
        </p:nvSpPr>
        <p:spPr/>
        <p:txBody>
          <a:bodyPr/>
          <a:lstStyle/>
          <a:p>
            <a:r>
              <a:rPr lang="en-US" dirty="0"/>
              <a:t>Lemon Shark Results, page 1!</a:t>
            </a:r>
          </a:p>
        </p:txBody>
      </p:sp>
      <p:sp>
        <p:nvSpPr>
          <p:cNvPr id="3" name="Slide Number Placeholder 2">
            <a:extLst>
              <a:ext uri="{FF2B5EF4-FFF2-40B4-BE49-F238E27FC236}">
                <a16:creationId xmlns:a16="http://schemas.microsoft.com/office/drawing/2014/main" id="{DDF4B827-D329-F2FA-BCF3-03A0F714E81B}"/>
              </a:ext>
            </a:extLst>
          </p:cNvPr>
          <p:cNvSpPr>
            <a:spLocks noGrp="1"/>
          </p:cNvSpPr>
          <p:nvPr>
            <p:ph type="sldNum" sz="quarter" idx="12"/>
          </p:nvPr>
        </p:nvSpPr>
        <p:spPr/>
        <p:txBody>
          <a:bodyPr/>
          <a:lstStyle/>
          <a:p>
            <a:fld id="{B5915699-0F63-4C61-80D8-C6D5EC39C3C1}" type="slidenum">
              <a:rPr lang="en-US" smtClean="0"/>
              <a:t>17</a:t>
            </a:fld>
            <a:endParaRPr lang="en-US"/>
          </a:p>
        </p:txBody>
      </p:sp>
      <p:pic>
        <p:nvPicPr>
          <p:cNvPr id="5" name="Picture 4">
            <a:extLst>
              <a:ext uri="{FF2B5EF4-FFF2-40B4-BE49-F238E27FC236}">
                <a16:creationId xmlns:a16="http://schemas.microsoft.com/office/drawing/2014/main" id="{6259E3A1-6E27-F0A7-CEF2-6F56B83B1A22}"/>
              </a:ext>
            </a:extLst>
          </p:cNvPr>
          <p:cNvPicPr>
            <a:picLocks noChangeAspect="1"/>
          </p:cNvPicPr>
          <p:nvPr/>
        </p:nvPicPr>
        <p:blipFill>
          <a:blip r:embed="rId2"/>
          <a:stretch>
            <a:fillRect/>
          </a:stretch>
        </p:blipFill>
        <p:spPr>
          <a:xfrm>
            <a:off x="2219219" y="1095229"/>
            <a:ext cx="8455630" cy="5358373"/>
          </a:xfrm>
          <a:prstGeom prst="rect">
            <a:avLst/>
          </a:prstGeom>
        </p:spPr>
      </p:pic>
    </p:spTree>
    <p:extLst>
      <p:ext uri="{BB962C8B-B14F-4D97-AF65-F5344CB8AC3E}">
        <p14:creationId xmlns:p14="http://schemas.microsoft.com/office/powerpoint/2010/main" val="41571630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36CB0-8652-F7AA-E560-AD0897CF8353}"/>
              </a:ext>
            </a:extLst>
          </p:cNvPr>
          <p:cNvSpPr>
            <a:spLocks noGrp="1"/>
          </p:cNvSpPr>
          <p:nvPr>
            <p:ph type="title"/>
          </p:nvPr>
        </p:nvSpPr>
        <p:spPr>
          <a:xfrm>
            <a:off x="495300" y="457199"/>
            <a:ext cx="11201400" cy="775699"/>
          </a:xfrm>
        </p:spPr>
        <p:txBody>
          <a:bodyPr>
            <a:normAutofit fontScale="90000"/>
          </a:bodyPr>
          <a:lstStyle/>
          <a:p>
            <a:r>
              <a:rPr lang="en-US" dirty="0"/>
              <a:t>Lemon Shark Results, Page 2, 23 Compounds Detected </a:t>
            </a:r>
          </a:p>
        </p:txBody>
      </p:sp>
      <p:pic>
        <p:nvPicPr>
          <p:cNvPr id="6" name="Content Placeholder 5">
            <a:extLst>
              <a:ext uri="{FF2B5EF4-FFF2-40B4-BE49-F238E27FC236}">
                <a16:creationId xmlns:a16="http://schemas.microsoft.com/office/drawing/2014/main" id="{19B1BA46-0D58-9B0C-3A33-8BD50866DA4F}"/>
              </a:ext>
            </a:extLst>
          </p:cNvPr>
          <p:cNvPicPr>
            <a:picLocks noGrp="1" noChangeAspect="1"/>
          </p:cNvPicPr>
          <p:nvPr>
            <p:ph idx="1"/>
          </p:nvPr>
        </p:nvPicPr>
        <p:blipFill>
          <a:blip r:embed="rId2"/>
          <a:stretch>
            <a:fillRect/>
          </a:stretch>
        </p:blipFill>
        <p:spPr>
          <a:xfrm>
            <a:off x="3657600" y="1186313"/>
            <a:ext cx="4828854" cy="5310535"/>
          </a:xfrm>
        </p:spPr>
      </p:pic>
      <p:sp>
        <p:nvSpPr>
          <p:cNvPr id="4" name="Slide Number Placeholder 3">
            <a:extLst>
              <a:ext uri="{FF2B5EF4-FFF2-40B4-BE49-F238E27FC236}">
                <a16:creationId xmlns:a16="http://schemas.microsoft.com/office/drawing/2014/main" id="{C13B4DFF-AC43-B4CB-47D5-3DBE4FA54F20}"/>
              </a:ext>
            </a:extLst>
          </p:cNvPr>
          <p:cNvSpPr>
            <a:spLocks noGrp="1"/>
          </p:cNvSpPr>
          <p:nvPr>
            <p:ph type="sldNum" sz="quarter" idx="12"/>
          </p:nvPr>
        </p:nvSpPr>
        <p:spPr/>
        <p:txBody>
          <a:bodyPr/>
          <a:lstStyle/>
          <a:p>
            <a:fld id="{B5915699-0F63-4C61-80D8-C6D5EC39C3C1}" type="slidenum">
              <a:rPr lang="en-US" smtClean="0"/>
              <a:t>18</a:t>
            </a:fld>
            <a:endParaRPr lang="en-US"/>
          </a:p>
        </p:txBody>
      </p:sp>
    </p:spTree>
    <p:extLst>
      <p:ext uri="{BB962C8B-B14F-4D97-AF65-F5344CB8AC3E}">
        <p14:creationId xmlns:p14="http://schemas.microsoft.com/office/powerpoint/2010/main" val="18146502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E7358-4776-82C7-0E64-D5662C9DB8A8}"/>
              </a:ext>
            </a:extLst>
          </p:cNvPr>
          <p:cNvSpPr>
            <a:spLocks noGrp="1"/>
          </p:cNvSpPr>
          <p:nvPr>
            <p:ph type="title"/>
          </p:nvPr>
        </p:nvSpPr>
        <p:spPr/>
        <p:txBody>
          <a:bodyPr/>
          <a:lstStyle/>
          <a:p>
            <a:r>
              <a:rPr lang="en-US" dirty="0"/>
              <a:t>Two Kiwis Results, Page 1</a:t>
            </a:r>
          </a:p>
        </p:txBody>
      </p:sp>
      <p:pic>
        <p:nvPicPr>
          <p:cNvPr id="6" name="Content Placeholder 5">
            <a:extLst>
              <a:ext uri="{FF2B5EF4-FFF2-40B4-BE49-F238E27FC236}">
                <a16:creationId xmlns:a16="http://schemas.microsoft.com/office/drawing/2014/main" id="{E1C28DDE-8D5A-9A66-6103-85D4D4BD3543}"/>
              </a:ext>
            </a:extLst>
          </p:cNvPr>
          <p:cNvPicPr>
            <a:picLocks noGrp="1" noChangeAspect="1"/>
          </p:cNvPicPr>
          <p:nvPr>
            <p:ph idx="1"/>
          </p:nvPr>
        </p:nvPicPr>
        <p:blipFill>
          <a:blip r:embed="rId2"/>
          <a:stretch>
            <a:fillRect/>
          </a:stretch>
        </p:blipFill>
        <p:spPr>
          <a:xfrm>
            <a:off x="1181528" y="849927"/>
            <a:ext cx="9185097" cy="5640641"/>
          </a:xfrm>
        </p:spPr>
      </p:pic>
      <p:sp>
        <p:nvSpPr>
          <p:cNvPr id="4" name="Slide Number Placeholder 3">
            <a:extLst>
              <a:ext uri="{FF2B5EF4-FFF2-40B4-BE49-F238E27FC236}">
                <a16:creationId xmlns:a16="http://schemas.microsoft.com/office/drawing/2014/main" id="{83F2A553-ACDF-04CA-1486-95C41214FF82}"/>
              </a:ext>
            </a:extLst>
          </p:cNvPr>
          <p:cNvSpPr>
            <a:spLocks noGrp="1"/>
          </p:cNvSpPr>
          <p:nvPr>
            <p:ph type="sldNum" sz="quarter" idx="12"/>
          </p:nvPr>
        </p:nvSpPr>
        <p:spPr/>
        <p:txBody>
          <a:bodyPr/>
          <a:lstStyle/>
          <a:p>
            <a:fld id="{B5915699-0F63-4C61-80D8-C6D5EC39C3C1}" type="slidenum">
              <a:rPr lang="en-US" smtClean="0"/>
              <a:t>19</a:t>
            </a:fld>
            <a:endParaRPr lang="en-US"/>
          </a:p>
        </p:txBody>
      </p:sp>
    </p:spTree>
    <p:extLst>
      <p:ext uri="{BB962C8B-B14F-4D97-AF65-F5344CB8AC3E}">
        <p14:creationId xmlns:p14="http://schemas.microsoft.com/office/powerpoint/2010/main" val="39262164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0">
            <a:extLst>
              <a:ext uri="{FF2B5EF4-FFF2-40B4-BE49-F238E27FC236}">
                <a16:creationId xmlns:a16="http://schemas.microsoft.com/office/drawing/2014/main" id="{F8446B12-7391-4711-8B31-112A0B896C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AB6CCB-98E8-FCC5-835E-41CD2B46936B}"/>
              </a:ext>
            </a:extLst>
          </p:cNvPr>
          <p:cNvSpPr>
            <a:spLocks noGrp="1"/>
          </p:cNvSpPr>
          <p:nvPr>
            <p:ph type="title"/>
          </p:nvPr>
        </p:nvSpPr>
        <p:spPr>
          <a:xfrm>
            <a:off x="838199" y="4428000"/>
            <a:ext cx="6143626" cy="1400400"/>
          </a:xfrm>
        </p:spPr>
        <p:txBody>
          <a:bodyPr vert="horz" wrap="square" lIns="91440" tIns="45720" rIns="91440" bIns="45720" rtlCol="0" anchor="b">
            <a:normAutofit/>
          </a:bodyPr>
          <a:lstStyle/>
          <a:p>
            <a:pPr>
              <a:lnSpc>
                <a:spcPct val="90000"/>
              </a:lnSpc>
            </a:pPr>
            <a:r>
              <a:rPr lang="en-US" sz="3100" kern="1200" dirty="0">
                <a:latin typeface="+mj-lt"/>
                <a:ea typeface="+mj-ea"/>
                <a:cs typeface="+mj-cs"/>
              </a:rPr>
              <a:t>Stage 1: Terpenes from Trinity Terpenes &amp; Analysis by Gerstel </a:t>
            </a:r>
          </a:p>
        </p:txBody>
      </p:sp>
      <p:sp>
        <p:nvSpPr>
          <p:cNvPr id="3" name="Text Placeholder 2">
            <a:extLst>
              <a:ext uri="{FF2B5EF4-FFF2-40B4-BE49-F238E27FC236}">
                <a16:creationId xmlns:a16="http://schemas.microsoft.com/office/drawing/2014/main" id="{3ABC3F1A-0C1B-B4F3-70D4-BA5E9D5E9A5F}"/>
              </a:ext>
            </a:extLst>
          </p:cNvPr>
          <p:cNvSpPr>
            <a:spLocks noGrp="1"/>
          </p:cNvSpPr>
          <p:nvPr>
            <p:ph type="body" idx="1"/>
          </p:nvPr>
        </p:nvSpPr>
        <p:spPr>
          <a:xfrm>
            <a:off x="7859713" y="4716472"/>
            <a:ext cx="3494088" cy="1017896"/>
          </a:xfrm>
        </p:spPr>
        <p:txBody>
          <a:bodyPr vert="horz" lIns="91440" tIns="45720" rIns="91440" bIns="45720" rtlCol="0" anchor="b">
            <a:normAutofit/>
          </a:bodyPr>
          <a:lstStyle/>
          <a:p>
            <a:pPr>
              <a:lnSpc>
                <a:spcPct val="90000"/>
              </a:lnSpc>
              <a:spcBef>
                <a:spcPts val="1000"/>
              </a:spcBef>
            </a:pPr>
            <a:r>
              <a:rPr lang="en-US" sz="2200" kern="1200">
                <a:latin typeface="+mn-lt"/>
                <a:ea typeface="+mn-ea"/>
                <a:cs typeface="+mn-cs"/>
              </a:rPr>
              <a:t>Practical prototyping and analysis approach.</a:t>
            </a:r>
          </a:p>
        </p:txBody>
      </p:sp>
      <p:pic>
        <p:nvPicPr>
          <p:cNvPr id="9" name="Picture 8" descr="A group of small bottles with labels&#10;&#10;Description automatically generated">
            <a:extLst>
              <a:ext uri="{FF2B5EF4-FFF2-40B4-BE49-F238E27FC236}">
                <a16:creationId xmlns:a16="http://schemas.microsoft.com/office/drawing/2014/main" id="{50726880-4E1B-3C2D-C773-8898C6353389}"/>
              </a:ext>
            </a:extLst>
          </p:cNvPr>
          <p:cNvPicPr>
            <a:picLocks noChangeAspect="1"/>
          </p:cNvPicPr>
          <p:nvPr/>
        </p:nvPicPr>
        <p:blipFill rotWithShape="1">
          <a:blip r:embed="rId3">
            <a:extLst>
              <a:ext uri="{28A0092B-C50C-407E-A947-70E740481C1C}">
                <a14:useLocalDpi xmlns:a14="http://schemas.microsoft.com/office/drawing/2010/main" val="0"/>
              </a:ext>
            </a:extLst>
          </a:blip>
          <a:srcRect t="13081" r="1" b="1"/>
          <a:stretch/>
        </p:blipFill>
        <p:spPr>
          <a:xfrm>
            <a:off x="6" y="-1"/>
            <a:ext cx="6000749" cy="3911828"/>
          </a:xfrm>
          <a:custGeom>
            <a:avLst/>
            <a:gdLst/>
            <a:ahLst/>
            <a:cxnLst/>
            <a:rect l="l" t="t" r="r" b="b"/>
            <a:pathLst>
              <a:path w="6000749" h="3911828">
                <a:moveTo>
                  <a:pt x="0" y="0"/>
                </a:moveTo>
                <a:lnTo>
                  <a:pt x="6000749" y="0"/>
                </a:lnTo>
                <a:lnTo>
                  <a:pt x="6000749" y="3767827"/>
                </a:lnTo>
                <a:lnTo>
                  <a:pt x="5572124" y="3740378"/>
                </a:lnTo>
                <a:lnTo>
                  <a:pt x="0" y="3911828"/>
                </a:lnTo>
                <a:close/>
              </a:path>
            </a:pathLst>
          </a:custGeom>
        </p:spPr>
      </p:pic>
      <p:pic>
        <p:nvPicPr>
          <p:cNvPr id="5" name="Picture 4">
            <a:extLst>
              <a:ext uri="{FF2B5EF4-FFF2-40B4-BE49-F238E27FC236}">
                <a16:creationId xmlns:a16="http://schemas.microsoft.com/office/drawing/2014/main" id="{25FCDE22-898A-7653-26B2-5E5B26C778F0}"/>
              </a:ext>
            </a:extLst>
          </p:cNvPr>
          <p:cNvPicPr>
            <a:picLocks noChangeAspect="1"/>
          </p:cNvPicPr>
          <p:nvPr/>
        </p:nvPicPr>
        <p:blipFill rotWithShape="1">
          <a:blip r:embed="rId4"/>
          <a:srcRect t="18047" r="1" b="16759"/>
          <a:stretch/>
        </p:blipFill>
        <p:spPr>
          <a:xfrm>
            <a:off x="8965267" y="1718233"/>
            <a:ext cx="3014591" cy="2003462"/>
          </a:xfrm>
          <a:custGeom>
            <a:avLst/>
            <a:gdLst/>
            <a:ahLst/>
            <a:cxnLst/>
            <a:rect l="l" t="t" r="r" b="b"/>
            <a:pathLst>
              <a:path w="6000750" h="3988028">
                <a:moveTo>
                  <a:pt x="0" y="0"/>
                </a:moveTo>
                <a:lnTo>
                  <a:pt x="6000750" y="0"/>
                </a:lnTo>
                <a:lnTo>
                  <a:pt x="6000750" y="797153"/>
                </a:lnTo>
                <a:lnTo>
                  <a:pt x="6000750" y="2634343"/>
                </a:lnTo>
                <a:lnTo>
                  <a:pt x="6000750" y="3911828"/>
                </a:lnTo>
                <a:lnTo>
                  <a:pt x="3248025" y="3988028"/>
                </a:lnTo>
                <a:lnTo>
                  <a:pt x="0" y="3780026"/>
                </a:lnTo>
                <a:close/>
              </a:path>
            </a:pathLst>
          </a:custGeom>
        </p:spPr>
      </p:pic>
      <p:grpSp>
        <p:nvGrpSpPr>
          <p:cNvPr id="23" name="Group 22">
            <a:extLst>
              <a:ext uri="{FF2B5EF4-FFF2-40B4-BE49-F238E27FC236}">
                <a16:creationId xmlns:a16="http://schemas.microsoft.com/office/drawing/2014/main" id="{AC0B7807-0C83-4963-821A-69B172722E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24" name="Freeform: Shape 23">
              <a:extLst>
                <a:ext uri="{FF2B5EF4-FFF2-40B4-BE49-F238E27FC236}">
                  <a16:creationId xmlns:a16="http://schemas.microsoft.com/office/drawing/2014/main" id="{BB027EC7-3252-48A2-A7A4-1741F72E47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24">
              <a:extLst>
                <a:ext uri="{FF2B5EF4-FFF2-40B4-BE49-F238E27FC236}">
                  <a16:creationId xmlns:a16="http://schemas.microsoft.com/office/drawing/2014/main" id="{4EBC51E4-7477-4290-BBD0-18AD942C36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5">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42811411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BA7EB-866C-5579-4A94-0B9D5B5B129E}"/>
              </a:ext>
            </a:extLst>
          </p:cNvPr>
          <p:cNvSpPr>
            <a:spLocks noGrp="1"/>
          </p:cNvSpPr>
          <p:nvPr>
            <p:ph type="title"/>
          </p:nvPr>
        </p:nvSpPr>
        <p:spPr/>
        <p:txBody>
          <a:bodyPr>
            <a:normAutofit fontScale="90000"/>
          </a:bodyPr>
          <a:lstStyle/>
          <a:p>
            <a:r>
              <a:rPr lang="en-US" dirty="0"/>
              <a:t>Two Kiwis Results, Page 2, 21 Compounds Detected </a:t>
            </a:r>
          </a:p>
        </p:txBody>
      </p:sp>
      <p:pic>
        <p:nvPicPr>
          <p:cNvPr id="6" name="Content Placeholder 5">
            <a:extLst>
              <a:ext uri="{FF2B5EF4-FFF2-40B4-BE49-F238E27FC236}">
                <a16:creationId xmlns:a16="http://schemas.microsoft.com/office/drawing/2014/main" id="{99822043-749B-1F23-F661-1008CF9D099B}"/>
              </a:ext>
            </a:extLst>
          </p:cNvPr>
          <p:cNvPicPr>
            <a:picLocks noGrp="1" noChangeAspect="1"/>
          </p:cNvPicPr>
          <p:nvPr>
            <p:ph idx="1"/>
          </p:nvPr>
        </p:nvPicPr>
        <p:blipFill>
          <a:blip r:embed="rId2"/>
          <a:stretch>
            <a:fillRect/>
          </a:stretch>
        </p:blipFill>
        <p:spPr>
          <a:xfrm>
            <a:off x="3827793" y="1485900"/>
            <a:ext cx="4536413" cy="4764088"/>
          </a:xfrm>
        </p:spPr>
      </p:pic>
      <p:sp>
        <p:nvSpPr>
          <p:cNvPr id="4" name="Slide Number Placeholder 3">
            <a:extLst>
              <a:ext uri="{FF2B5EF4-FFF2-40B4-BE49-F238E27FC236}">
                <a16:creationId xmlns:a16="http://schemas.microsoft.com/office/drawing/2014/main" id="{EA4030B2-8671-8BC4-C58A-CE8D8C1F8287}"/>
              </a:ext>
            </a:extLst>
          </p:cNvPr>
          <p:cNvSpPr>
            <a:spLocks noGrp="1"/>
          </p:cNvSpPr>
          <p:nvPr>
            <p:ph type="sldNum" sz="quarter" idx="12"/>
          </p:nvPr>
        </p:nvSpPr>
        <p:spPr/>
        <p:txBody>
          <a:bodyPr/>
          <a:lstStyle/>
          <a:p>
            <a:fld id="{B5915699-0F63-4C61-80D8-C6D5EC39C3C1}" type="slidenum">
              <a:rPr lang="en-US" smtClean="0"/>
              <a:t>20</a:t>
            </a:fld>
            <a:endParaRPr lang="en-US"/>
          </a:p>
        </p:txBody>
      </p:sp>
    </p:spTree>
    <p:extLst>
      <p:ext uri="{BB962C8B-B14F-4D97-AF65-F5344CB8AC3E}">
        <p14:creationId xmlns:p14="http://schemas.microsoft.com/office/powerpoint/2010/main" val="31967176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C478B-842F-1F28-49C0-C66E447A1287}"/>
              </a:ext>
            </a:extLst>
          </p:cNvPr>
          <p:cNvSpPr>
            <a:spLocks noGrp="1"/>
          </p:cNvSpPr>
          <p:nvPr>
            <p:ph type="title"/>
          </p:nvPr>
        </p:nvSpPr>
        <p:spPr/>
        <p:txBody>
          <a:bodyPr/>
          <a:lstStyle/>
          <a:p>
            <a:r>
              <a:rPr lang="en-US" dirty="0"/>
              <a:t>Patio Magic Results, Page 1</a:t>
            </a:r>
          </a:p>
        </p:txBody>
      </p:sp>
      <p:pic>
        <p:nvPicPr>
          <p:cNvPr id="6" name="Content Placeholder 5">
            <a:extLst>
              <a:ext uri="{FF2B5EF4-FFF2-40B4-BE49-F238E27FC236}">
                <a16:creationId xmlns:a16="http://schemas.microsoft.com/office/drawing/2014/main" id="{0708E3A6-1BEB-57AA-63D7-9C53EAABA499}"/>
              </a:ext>
            </a:extLst>
          </p:cNvPr>
          <p:cNvPicPr>
            <a:picLocks noGrp="1" noChangeAspect="1"/>
          </p:cNvPicPr>
          <p:nvPr>
            <p:ph idx="1"/>
          </p:nvPr>
        </p:nvPicPr>
        <p:blipFill>
          <a:blip r:embed="rId2"/>
          <a:stretch>
            <a:fillRect/>
          </a:stretch>
        </p:blipFill>
        <p:spPr>
          <a:xfrm>
            <a:off x="1500027" y="1183292"/>
            <a:ext cx="8856323" cy="5173256"/>
          </a:xfrm>
        </p:spPr>
      </p:pic>
      <p:sp>
        <p:nvSpPr>
          <p:cNvPr id="4" name="Slide Number Placeholder 3">
            <a:extLst>
              <a:ext uri="{FF2B5EF4-FFF2-40B4-BE49-F238E27FC236}">
                <a16:creationId xmlns:a16="http://schemas.microsoft.com/office/drawing/2014/main" id="{CC645522-B669-26B1-811C-628A0973F687}"/>
              </a:ext>
            </a:extLst>
          </p:cNvPr>
          <p:cNvSpPr>
            <a:spLocks noGrp="1"/>
          </p:cNvSpPr>
          <p:nvPr>
            <p:ph type="sldNum" sz="quarter" idx="12"/>
          </p:nvPr>
        </p:nvSpPr>
        <p:spPr/>
        <p:txBody>
          <a:bodyPr/>
          <a:lstStyle/>
          <a:p>
            <a:fld id="{B5915699-0F63-4C61-80D8-C6D5EC39C3C1}" type="slidenum">
              <a:rPr lang="en-US" smtClean="0"/>
              <a:t>21</a:t>
            </a:fld>
            <a:endParaRPr lang="en-US"/>
          </a:p>
        </p:txBody>
      </p:sp>
    </p:spTree>
    <p:extLst>
      <p:ext uri="{BB962C8B-B14F-4D97-AF65-F5344CB8AC3E}">
        <p14:creationId xmlns:p14="http://schemas.microsoft.com/office/powerpoint/2010/main" val="12816022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F2282-900F-7FD6-491F-F09760F4BE04}"/>
              </a:ext>
            </a:extLst>
          </p:cNvPr>
          <p:cNvSpPr>
            <a:spLocks noGrp="1"/>
          </p:cNvSpPr>
          <p:nvPr>
            <p:ph type="title"/>
          </p:nvPr>
        </p:nvSpPr>
        <p:spPr/>
        <p:txBody>
          <a:bodyPr>
            <a:normAutofit fontScale="90000"/>
          </a:bodyPr>
          <a:lstStyle/>
          <a:p>
            <a:r>
              <a:rPr lang="en-US" dirty="0"/>
              <a:t>Patio Magic Results, Page 2, 28 Compounds Detected </a:t>
            </a:r>
          </a:p>
        </p:txBody>
      </p:sp>
      <p:pic>
        <p:nvPicPr>
          <p:cNvPr id="6" name="Content Placeholder 5">
            <a:extLst>
              <a:ext uri="{FF2B5EF4-FFF2-40B4-BE49-F238E27FC236}">
                <a16:creationId xmlns:a16="http://schemas.microsoft.com/office/drawing/2014/main" id="{001C7EF8-902E-F7B2-5558-8C69BBAC96AD}"/>
              </a:ext>
            </a:extLst>
          </p:cNvPr>
          <p:cNvPicPr>
            <a:picLocks noGrp="1" noChangeAspect="1"/>
          </p:cNvPicPr>
          <p:nvPr>
            <p:ph idx="1"/>
          </p:nvPr>
        </p:nvPicPr>
        <p:blipFill>
          <a:blip r:embed="rId2"/>
          <a:stretch>
            <a:fillRect/>
          </a:stretch>
        </p:blipFill>
        <p:spPr>
          <a:xfrm>
            <a:off x="3472665" y="1079964"/>
            <a:ext cx="5006613" cy="5320836"/>
          </a:xfrm>
        </p:spPr>
      </p:pic>
      <p:sp>
        <p:nvSpPr>
          <p:cNvPr id="4" name="Slide Number Placeholder 3">
            <a:extLst>
              <a:ext uri="{FF2B5EF4-FFF2-40B4-BE49-F238E27FC236}">
                <a16:creationId xmlns:a16="http://schemas.microsoft.com/office/drawing/2014/main" id="{DFF538E0-DB61-A19F-DEAC-9AF86731B425}"/>
              </a:ext>
            </a:extLst>
          </p:cNvPr>
          <p:cNvSpPr>
            <a:spLocks noGrp="1"/>
          </p:cNvSpPr>
          <p:nvPr>
            <p:ph type="sldNum" sz="quarter" idx="12"/>
          </p:nvPr>
        </p:nvSpPr>
        <p:spPr/>
        <p:txBody>
          <a:bodyPr/>
          <a:lstStyle/>
          <a:p>
            <a:fld id="{B5915699-0F63-4C61-80D8-C6D5EC39C3C1}" type="slidenum">
              <a:rPr lang="en-US" smtClean="0"/>
              <a:t>22</a:t>
            </a:fld>
            <a:endParaRPr lang="en-US"/>
          </a:p>
        </p:txBody>
      </p:sp>
    </p:spTree>
    <p:extLst>
      <p:ext uri="{BB962C8B-B14F-4D97-AF65-F5344CB8AC3E}">
        <p14:creationId xmlns:p14="http://schemas.microsoft.com/office/powerpoint/2010/main" val="31512513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ED436-15CA-FB50-A1E1-1F5E416F323E}"/>
              </a:ext>
            </a:extLst>
          </p:cNvPr>
          <p:cNvSpPr>
            <a:spLocks noGrp="1"/>
          </p:cNvSpPr>
          <p:nvPr>
            <p:ph type="title"/>
          </p:nvPr>
        </p:nvSpPr>
        <p:spPr/>
        <p:txBody>
          <a:bodyPr/>
          <a:lstStyle/>
          <a:p>
            <a:r>
              <a:rPr lang="en-US" dirty="0"/>
              <a:t>Compiled Results</a:t>
            </a:r>
          </a:p>
        </p:txBody>
      </p:sp>
      <p:sp>
        <p:nvSpPr>
          <p:cNvPr id="4" name="Slide Number Placeholder 3">
            <a:extLst>
              <a:ext uri="{FF2B5EF4-FFF2-40B4-BE49-F238E27FC236}">
                <a16:creationId xmlns:a16="http://schemas.microsoft.com/office/drawing/2014/main" id="{EDEFC1F7-FDF5-7DA2-41EF-5AC4E1086C6C}"/>
              </a:ext>
            </a:extLst>
          </p:cNvPr>
          <p:cNvSpPr>
            <a:spLocks noGrp="1"/>
          </p:cNvSpPr>
          <p:nvPr>
            <p:ph type="sldNum" sz="quarter" idx="12"/>
          </p:nvPr>
        </p:nvSpPr>
        <p:spPr/>
        <p:txBody>
          <a:bodyPr/>
          <a:lstStyle/>
          <a:p>
            <a:fld id="{B5915699-0F63-4C61-80D8-C6D5EC39C3C1}" type="slidenum">
              <a:rPr lang="en-US" smtClean="0"/>
              <a:t>23</a:t>
            </a:fld>
            <a:endParaRPr lang="en-US"/>
          </a:p>
        </p:txBody>
      </p:sp>
      <p:pic>
        <p:nvPicPr>
          <p:cNvPr id="14" name="Content Placeholder 13">
            <a:extLst>
              <a:ext uri="{FF2B5EF4-FFF2-40B4-BE49-F238E27FC236}">
                <a16:creationId xmlns:a16="http://schemas.microsoft.com/office/drawing/2014/main" id="{49F5684E-404C-554D-2AD0-A82CCA302054}"/>
              </a:ext>
            </a:extLst>
          </p:cNvPr>
          <p:cNvPicPr>
            <a:picLocks noGrp="1" noChangeAspect="1"/>
          </p:cNvPicPr>
          <p:nvPr>
            <p:ph idx="1"/>
          </p:nvPr>
        </p:nvPicPr>
        <p:blipFill>
          <a:blip r:embed="rId3"/>
          <a:stretch>
            <a:fillRect/>
          </a:stretch>
        </p:blipFill>
        <p:spPr>
          <a:xfrm>
            <a:off x="2192676" y="950706"/>
            <a:ext cx="7510409" cy="5450094"/>
          </a:xfrm>
        </p:spPr>
      </p:pic>
      <p:sp>
        <p:nvSpPr>
          <p:cNvPr id="5" name="Oval 4">
            <a:extLst>
              <a:ext uri="{FF2B5EF4-FFF2-40B4-BE49-F238E27FC236}">
                <a16:creationId xmlns:a16="http://schemas.microsoft.com/office/drawing/2014/main" id="{6C7DC457-C547-09E0-FA9F-3012563540AA}"/>
              </a:ext>
            </a:extLst>
          </p:cNvPr>
          <p:cNvSpPr/>
          <p:nvPr/>
        </p:nvSpPr>
        <p:spPr>
          <a:xfrm>
            <a:off x="3058886" y="2209800"/>
            <a:ext cx="1273627" cy="4071257"/>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1D5323B9-C2B6-6925-CAA9-53A8848A9B0B}"/>
              </a:ext>
            </a:extLst>
          </p:cNvPr>
          <p:cNvSpPr/>
          <p:nvPr/>
        </p:nvSpPr>
        <p:spPr>
          <a:xfrm>
            <a:off x="4637314" y="3429000"/>
            <a:ext cx="609600" cy="1785257"/>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BCB09A1-D8BC-352E-DE0C-C4F3E87D1C5D}"/>
              </a:ext>
            </a:extLst>
          </p:cNvPr>
          <p:cNvSpPr/>
          <p:nvPr/>
        </p:nvSpPr>
        <p:spPr>
          <a:xfrm>
            <a:off x="5671457" y="1632857"/>
            <a:ext cx="772886" cy="4274437"/>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627A24DE-3596-7B16-5282-237445815444}"/>
              </a:ext>
            </a:extLst>
          </p:cNvPr>
          <p:cNvSpPr/>
          <p:nvPr/>
        </p:nvSpPr>
        <p:spPr>
          <a:xfrm>
            <a:off x="6868886" y="2536371"/>
            <a:ext cx="1828800" cy="4071257"/>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770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1B5A5-B4C5-E052-D0F0-EAB55D965FAB}"/>
              </a:ext>
            </a:extLst>
          </p:cNvPr>
          <p:cNvSpPr>
            <a:spLocks noGrp="1"/>
          </p:cNvSpPr>
          <p:nvPr>
            <p:ph type="title"/>
          </p:nvPr>
        </p:nvSpPr>
        <p:spPr>
          <a:xfrm>
            <a:off x="419100" y="51298"/>
            <a:ext cx="11201400" cy="640080"/>
          </a:xfrm>
        </p:spPr>
        <p:txBody>
          <a:bodyPr/>
          <a:lstStyle/>
          <a:p>
            <a:r>
              <a:rPr lang="en-US" dirty="0"/>
              <a:t>Sensory Data for the Beers: Lemon Shark</a:t>
            </a:r>
          </a:p>
        </p:txBody>
      </p:sp>
      <p:pic>
        <p:nvPicPr>
          <p:cNvPr id="6" name="Content Placeholder 5">
            <a:extLst>
              <a:ext uri="{FF2B5EF4-FFF2-40B4-BE49-F238E27FC236}">
                <a16:creationId xmlns:a16="http://schemas.microsoft.com/office/drawing/2014/main" id="{9B73ACC9-F5C9-3ECB-0B10-A82CBEFA5DE9}"/>
              </a:ext>
            </a:extLst>
          </p:cNvPr>
          <p:cNvPicPr>
            <a:picLocks noGrp="1" noChangeAspect="1"/>
          </p:cNvPicPr>
          <p:nvPr>
            <p:ph idx="1"/>
          </p:nvPr>
        </p:nvPicPr>
        <p:blipFill>
          <a:blip r:embed="rId2"/>
          <a:stretch>
            <a:fillRect/>
          </a:stretch>
        </p:blipFill>
        <p:spPr>
          <a:xfrm>
            <a:off x="8645152" y="1114611"/>
            <a:ext cx="3546848" cy="3705447"/>
          </a:xfrm>
        </p:spPr>
      </p:pic>
      <p:sp>
        <p:nvSpPr>
          <p:cNvPr id="4" name="Slide Number Placeholder 3">
            <a:extLst>
              <a:ext uri="{FF2B5EF4-FFF2-40B4-BE49-F238E27FC236}">
                <a16:creationId xmlns:a16="http://schemas.microsoft.com/office/drawing/2014/main" id="{A147FF1A-4755-B9B5-25ED-010182D22866}"/>
              </a:ext>
            </a:extLst>
          </p:cNvPr>
          <p:cNvSpPr>
            <a:spLocks noGrp="1"/>
          </p:cNvSpPr>
          <p:nvPr>
            <p:ph type="sldNum" sz="quarter" idx="12"/>
          </p:nvPr>
        </p:nvSpPr>
        <p:spPr/>
        <p:txBody>
          <a:bodyPr/>
          <a:lstStyle/>
          <a:p>
            <a:fld id="{B5915699-0F63-4C61-80D8-C6D5EC39C3C1}" type="slidenum">
              <a:rPr lang="en-US" smtClean="0"/>
              <a:t>24</a:t>
            </a:fld>
            <a:endParaRPr lang="en-US"/>
          </a:p>
        </p:txBody>
      </p:sp>
      <p:graphicFrame>
        <p:nvGraphicFramePr>
          <p:cNvPr id="7" name="Table 6">
            <a:extLst>
              <a:ext uri="{FF2B5EF4-FFF2-40B4-BE49-F238E27FC236}">
                <a16:creationId xmlns:a16="http://schemas.microsoft.com/office/drawing/2014/main" id="{E612EF3C-2E3B-1D42-F632-8FEC874278A5}"/>
              </a:ext>
            </a:extLst>
          </p:cNvPr>
          <p:cNvGraphicFramePr>
            <a:graphicFrameLocks noGrp="1"/>
          </p:cNvGraphicFramePr>
          <p:nvPr>
            <p:extLst>
              <p:ext uri="{D42A27DB-BD31-4B8C-83A1-F6EECF244321}">
                <p14:modId xmlns:p14="http://schemas.microsoft.com/office/powerpoint/2010/main" val="1415367740"/>
              </p:ext>
            </p:extLst>
          </p:nvPr>
        </p:nvGraphicFramePr>
        <p:xfrm>
          <a:off x="860582" y="657297"/>
          <a:ext cx="8145265" cy="5958644"/>
        </p:xfrm>
        <a:graphic>
          <a:graphicData uri="http://schemas.openxmlformats.org/drawingml/2006/table">
            <a:tbl>
              <a:tblPr>
                <a:tableStyleId>{5C22544A-7EE6-4342-B048-85BDC9FD1C3A}</a:tableStyleId>
              </a:tblPr>
              <a:tblGrid>
                <a:gridCol w="737599">
                  <a:extLst>
                    <a:ext uri="{9D8B030D-6E8A-4147-A177-3AD203B41FA5}">
                      <a16:colId xmlns:a16="http://schemas.microsoft.com/office/drawing/2014/main" val="438235098"/>
                    </a:ext>
                  </a:extLst>
                </a:gridCol>
                <a:gridCol w="893852">
                  <a:extLst>
                    <a:ext uri="{9D8B030D-6E8A-4147-A177-3AD203B41FA5}">
                      <a16:colId xmlns:a16="http://schemas.microsoft.com/office/drawing/2014/main" val="1667628097"/>
                    </a:ext>
                  </a:extLst>
                </a:gridCol>
                <a:gridCol w="6513814">
                  <a:extLst>
                    <a:ext uri="{9D8B030D-6E8A-4147-A177-3AD203B41FA5}">
                      <a16:colId xmlns:a16="http://schemas.microsoft.com/office/drawing/2014/main" val="2167867163"/>
                    </a:ext>
                  </a:extLst>
                </a:gridCol>
              </a:tblGrid>
              <a:tr h="107367">
                <a:tc>
                  <a:txBody>
                    <a:bodyPr/>
                    <a:lstStyle/>
                    <a:p>
                      <a:pPr algn="l" fontAlgn="b"/>
                      <a:r>
                        <a:rPr lang="en-US" sz="600" u="none" strike="noStrike">
                          <a:effectLst/>
                        </a:rPr>
                        <a:t>Value</a:t>
                      </a:r>
                      <a:endParaRPr lang="en-US" sz="600" b="1" i="0" u="none" strike="noStrike">
                        <a:effectLst/>
                        <a:latin typeface="Calibri" panose="020F0502020204030204" pitchFamily="34" charset="0"/>
                      </a:endParaRPr>
                    </a:p>
                  </a:txBody>
                  <a:tcPr marL="5173" marR="5173" marT="5173" marB="0" anchor="b"/>
                </a:tc>
                <a:tc>
                  <a:txBody>
                    <a:bodyPr/>
                    <a:lstStyle/>
                    <a:p>
                      <a:pPr algn="l" fontAlgn="b"/>
                      <a:r>
                        <a:rPr lang="en-US" sz="600" u="none" strike="noStrike">
                          <a:effectLst/>
                        </a:rPr>
                        <a:t>Preference</a:t>
                      </a:r>
                      <a:endParaRPr lang="en-US" sz="600" b="1" i="0" u="none" strike="noStrike">
                        <a:effectLst/>
                        <a:latin typeface="Calibri" panose="020F0502020204030204" pitchFamily="34" charset="0"/>
                      </a:endParaRPr>
                    </a:p>
                  </a:txBody>
                  <a:tcPr marL="5173" marR="5173" marT="5173" marB="0" anchor="b"/>
                </a:tc>
                <a:tc>
                  <a:txBody>
                    <a:bodyPr/>
                    <a:lstStyle/>
                    <a:p>
                      <a:pPr algn="l" fontAlgn="b"/>
                      <a:r>
                        <a:rPr lang="en-US" sz="600" u="none" strike="noStrike">
                          <a:effectLst/>
                        </a:rPr>
                        <a:t>Comment</a:t>
                      </a:r>
                      <a:endParaRPr lang="en-US" sz="600" b="1" i="0" u="none" strike="noStrike">
                        <a:effectLst/>
                        <a:latin typeface="Calibri" panose="020F0502020204030204" pitchFamily="34" charset="0"/>
                      </a:endParaRPr>
                    </a:p>
                  </a:txBody>
                  <a:tcPr marL="5173" marR="5173" marT="5173" marB="0" anchor="b"/>
                </a:tc>
                <a:extLst>
                  <a:ext uri="{0D108BD9-81ED-4DB2-BD59-A6C34878D82A}">
                    <a16:rowId xmlns:a16="http://schemas.microsoft.com/office/drawing/2014/main" val="1093833202"/>
                  </a:ext>
                </a:extLst>
              </a:tr>
              <a:tr h="102255">
                <a:tc>
                  <a:txBody>
                    <a:bodyPr/>
                    <a:lstStyle/>
                    <a:p>
                      <a:pPr algn="ctr" fontAlgn="b"/>
                      <a:r>
                        <a:rPr lang="en-US" sz="600" u="none" strike="noStrike">
                          <a:effectLst/>
                        </a:rPr>
                        <a:t>9</a:t>
                      </a:r>
                      <a:endParaRPr lang="en-US" sz="600" b="0" i="0" u="none" strike="noStrike">
                        <a:effectLst/>
                        <a:latin typeface="Calibri" panose="020F0502020204030204" pitchFamily="34" charset="0"/>
                      </a:endParaRPr>
                    </a:p>
                  </a:txBody>
                  <a:tcPr marL="5173" marR="5173" marT="5173" marB="0" anchor="b"/>
                </a:tc>
                <a:tc>
                  <a:txBody>
                    <a:bodyPr/>
                    <a:lstStyle/>
                    <a:p>
                      <a:pPr algn="l" fontAlgn="b"/>
                      <a:r>
                        <a:rPr lang="en-US" sz="600" u="none" strike="noStrike">
                          <a:effectLst/>
                        </a:rPr>
                        <a:t>Like Extremely</a:t>
                      </a:r>
                      <a:endParaRPr lang="en-US" sz="600" b="0" i="0" u="none" strike="noStrike">
                        <a:effectLst/>
                        <a:latin typeface="Calibri" panose="020F0502020204030204" pitchFamily="34" charset="0"/>
                      </a:endParaRPr>
                    </a:p>
                  </a:txBody>
                  <a:tcPr marL="5173" marR="5173" marT="5173" marB="0" anchor="b"/>
                </a:tc>
                <a:tc>
                  <a:txBody>
                    <a:bodyPr/>
                    <a:lstStyle/>
                    <a:p>
                      <a:pPr algn="l" fontAlgn="b"/>
                      <a:endParaRPr lang="en-US" sz="600" b="0" i="0" u="none" strike="noStrike">
                        <a:effectLst/>
                        <a:latin typeface="Calibri" panose="020F0502020204030204" pitchFamily="34" charset="0"/>
                      </a:endParaRPr>
                    </a:p>
                  </a:txBody>
                  <a:tcPr marL="5173" marR="5173" marT="5173" marB="0" anchor="b"/>
                </a:tc>
                <a:extLst>
                  <a:ext uri="{0D108BD9-81ED-4DB2-BD59-A6C34878D82A}">
                    <a16:rowId xmlns:a16="http://schemas.microsoft.com/office/drawing/2014/main" val="2448499947"/>
                  </a:ext>
                </a:extLst>
              </a:tr>
              <a:tr h="102255">
                <a:tc>
                  <a:txBody>
                    <a:bodyPr/>
                    <a:lstStyle/>
                    <a:p>
                      <a:pPr algn="ctr" fontAlgn="b"/>
                      <a:r>
                        <a:rPr lang="en-US" sz="600" u="none" strike="noStrike">
                          <a:effectLst/>
                        </a:rPr>
                        <a:t>9</a:t>
                      </a:r>
                      <a:endParaRPr lang="en-US" sz="600" b="0" i="0" u="none" strike="noStrike">
                        <a:effectLst/>
                        <a:latin typeface="Calibri" panose="020F0502020204030204" pitchFamily="34" charset="0"/>
                      </a:endParaRPr>
                    </a:p>
                  </a:txBody>
                  <a:tcPr marL="5173" marR="5173" marT="5173" marB="0" anchor="b"/>
                </a:tc>
                <a:tc>
                  <a:txBody>
                    <a:bodyPr/>
                    <a:lstStyle/>
                    <a:p>
                      <a:pPr algn="l" fontAlgn="b"/>
                      <a:r>
                        <a:rPr lang="en-US" sz="600" u="none" strike="noStrike">
                          <a:effectLst/>
                        </a:rPr>
                        <a:t>Like Extremely</a:t>
                      </a:r>
                      <a:endParaRPr lang="en-US" sz="600" b="0" i="0" u="none" strike="noStrike">
                        <a:effectLst/>
                        <a:latin typeface="Calibri" panose="020F0502020204030204" pitchFamily="34" charset="0"/>
                      </a:endParaRPr>
                    </a:p>
                  </a:txBody>
                  <a:tcPr marL="5173" marR="5173" marT="5173" marB="0" anchor="b"/>
                </a:tc>
                <a:tc>
                  <a:txBody>
                    <a:bodyPr/>
                    <a:lstStyle/>
                    <a:p>
                      <a:pPr algn="l" fontAlgn="b"/>
                      <a:endParaRPr lang="en-US" sz="800" b="0" i="0" u="none" strike="noStrike">
                        <a:effectLst/>
                        <a:latin typeface="Calibri" panose="020F0502020204030204" pitchFamily="34" charset="0"/>
                      </a:endParaRPr>
                    </a:p>
                  </a:txBody>
                  <a:tcPr marL="5173" marR="5173" marT="5173" marB="0" anchor="b"/>
                </a:tc>
                <a:extLst>
                  <a:ext uri="{0D108BD9-81ED-4DB2-BD59-A6C34878D82A}">
                    <a16:rowId xmlns:a16="http://schemas.microsoft.com/office/drawing/2014/main" val="3770804265"/>
                  </a:ext>
                </a:extLst>
              </a:tr>
              <a:tr h="102255">
                <a:tc>
                  <a:txBody>
                    <a:bodyPr/>
                    <a:lstStyle/>
                    <a:p>
                      <a:pPr algn="ctr" fontAlgn="b"/>
                      <a:r>
                        <a:rPr lang="en-US" sz="600" u="none" strike="noStrike">
                          <a:effectLst/>
                        </a:rPr>
                        <a:t>7</a:t>
                      </a:r>
                      <a:endParaRPr lang="en-US" sz="600" b="0" i="0" u="none" strike="noStrike">
                        <a:effectLst/>
                        <a:latin typeface="Calibri" panose="020F0502020204030204" pitchFamily="34" charset="0"/>
                      </a:endParaRPr>
                    </a:p>
                  </a:txBody>
                  <a:tcPr marL="5173" marR="5173" marT="5173" marB="0" anchor="b"/>
                </a:tc>
                <a:tc>
                  <a:txBody>
                    <a:bodyPr/>
                    <a:lstStyle/>
                    <a:p>
                      <a:pPr algn="l" fontAlgn="b"/>
                      <a:r>
                        <a:rPr lang="en-US" sz="600" u="none" strike="noStrike">
                          <a:effectLst/>
                        </a:rPr>
                        <a:t>Like Moderately</a:t>
                      </a:r>
                      <a:endParaRPr lang="en-US" sz="600" b="0" i="0" u="none" strike="noStrike">
                        <a:effectLst/>
                        <a:latin typeface="Calibri" panose="020F0502020204030204" pitchFamily="34" charset="0"/>
                      </a:endParaRPr>
                    </a:p>
                  </a:txBody>
                  <a:tcPr marL="5173" marR="5173" marT="5173" marB="0" anchor="b"/>
                </a:tc>
                <a:tc>
                  <a:txBody>
                    <a:bodyPr/>
                    <a:lstStyle/>
                    <a:p>
                      <a:pPr algn="l" fontAlgn="b"/>
                      <a:endParaRPr lang="en-US" sz="800" b="0" i="0" u="none" strike="noStrike">
                        <a:effectLst/>
                        <a:latin typeface="Calibri" panose="020F0502020204030204" pitchFamily="34" charset="0"/>
                      </a:endParaRPr>
                    </a:p>
                  </a:txBody>
                  <a:tcPr marL="5173" marR="5173" marT="5173" marB="0" anchor="b"/>
                </a:tc>
                <a:extLst>
                  <a:ext uri="{0D108BD9-81ED-4DB2-BD59-A6C34878D82A}">
                    <a16:rowId xmlns:a16="http://schemas.microsoft.com/office/drawing/2014/main" val="4097166826"/>
                  </a:ext>
                </a:extLst>
              </a:tr>
              <a:tr h="102255">
                <a:tc>
                  <a:txBody>
                    <a:bodyPr/>
                    <a:lstStyle/>
                    <a:p>
                      <a:pPr algn="ctr" fontAlgn="b"/>
                      <a:r>
                        <a:rPr lang="en-US" sz="600" u="none" strike="noStrike">
                          <a:effectLst/>
                        </a:rPr>
                        <a:t>9</a:t>
                      </a:r>
                      <a:endParaRPr lang="en-US" sz="600" b="0" i="0" u="none" strike="noStrike">
                        <a:effectLst/>
                        <a:latin typeface="Calibri" panose="020F0502020204030204" pitchFamily="34" charset="0"/>
                      </a:endParaRPr>
                    </a:p>
                  </a:txBody>
                  <a:tcPr marL="5173" marR="5173" marT="5173" marB="0" anchor="b"/>
                </a:tc>
                <a:tc>
                  <a:txBody>
                    <a:bodyPr/>
                    <a:lstStyle/>
                    <a:p>
                      <a:pPr algn="l" fontAlgn="b"/>
                      <a:r>
                        <a:rPr lang="en-US" sz="600" u="none" strike="noStrike">
                          <a:effectLst/>
                        </a:rPr>
                        <a:t>Like Extremely</a:t>
                      </a:r>
                      <a:endParaRPr lang="en-US" sz="600" b="0" i="0" u="none" strike="noStrike">
                        <a:effectLst/>
                        <a:latin typeface="Calibri" panose="020F0502020204030204" pitchFamily="34" charset="0"/>
                      </a:endParaRPr>
                    </a:p>
                  </a:txBody>
                  <a:tcPr marL="5173" marR="5173" marT="5173" marB="0" anchor="b"/>
                </a:tc>
                <a:tc>
                  <a:txBody>
                    <a:bodyPr/>
                    <a:lstStyle/>
                    <a:p>
                      <a:pPr algn="l" fontAlgn="b"/>
                      <a:r>
                        <a:rPr lang="en-US" sz="800" u="none" strike="noStrike" dirty="0">
                          <a:effectLst/>
                        </a:rPr>
                        <a:t>Strong sweet aromatics, peach, lychee, wine.</a:t>
                      </a:r>
                      <a:endParaRPr lang="en-US" sz="800" b="0" i="0" u="none" strike="noStrike" dirty="0">
                        <a:effectLst/>
                        <a:latin typeface="Calibri" panose="020F0502020204030204" pitchFamily="34" charset="0"/>
                      </a:endParaRPr>
                    </a:p>
                  </a:txBody>
                  <a:tcPr marL="5173" marR="5173" marT="5173" marB="0" anchor="b"/>
                </a:tc>
                <a:extLst>
                  <a:ext uri="{0D108BD9-81ED-4DB2-BD59-A6C34878D82A}">
                    <a16:rowId xmlns:a16="http://schemas.microsoft.com/office/drawing/2014/main" val="3021800905"/>
                  </a:ext>
                </a:extLst>
              </a:tr>
              <a:tr h="102255">
                <a:tc>
                  <a:txBody>
                    <a:bodyPr/>
                    <a:lstStyle/>
                    <a:p>
                      <a:pPr algn="ctr" fontAlgn="b"/>
                      <a:r>
                        <a:rPr lang="en-US" sz="600" u="none" strike="noStrike">
                          <a:effectLst/>
                        </a:rPr>
                        <a:t>9</a:t>
                      </a:r>
                      <a:endParaRPr lang="en-US" sz="600" b="0" i="0" u="none" strike="noStrike">
                        <a:effectLst/>
                        <a:latin typeface="Calibri" panose="020F0502020204030204" pitchFamily="34" charset="0"/>
                      </a:endParaRPr>
                    </a:p>
                  </a:txBody>
                  <a:tcPr marL="5173" marR="5173" marT="5173" marB="0" anchor="b"/>
                </a:tc>
                <a:tc>
                  <a:txBody>
                    <a:bodyPr/>
                    <a:lstStyle/>
                    <a:p>
                      <a:pPr algn="l" fontAlgn="b"/>
                      <a:r>
                        <a:rPr lang="en-US" sz="600" u="none" strike="noStrike">
                          <a:effectLst/>
                        </a:rPr>
                        <a:t>Like Extremely</a:t>
                      </a:r>
                      <a:endParaRPr lang="en-US" sz="600" b="0" i="0" u="none" strike="noStrike">
                        <a:effectLst/>
                        <a:latin typeface="Calibri" panose="020F0502020204030204" pitchFamily="34" charset="0"/>
                      </a:endParaRPr>
                    </a:p>
                  </a:txBody>
                  <a:tcPr marL="5173" marR="5173" marT="5173" marB="0" anchor="b"/>
                </a:tc>
                <a:tc>
                  <a:txBody>
                    <a:bodyPr/>
                    <a:lstStyle/>
                    <a:p>
                      <a:pPr algn="l" fontAlgn="b"/>
                      <a:r>
                        <a:rPr lang="en-US" sz="800" u="none" strike="noStrike" dirty="0">
                          <a:effectLst/>
                        </a:rPr>
                        <a:t>A very tasty beer. Dig the complexity.</a:t>
                      </a:r>
                      <a:endParaRPr lang="en-US" sz="800" b="0" i="0" u="none" strike="noStrike" dirty="0">
                        <a:effectLst/>
                        <a:latin typeface="Calibri" panose="020F0502020204030204" pitchFamily="34" charset="0"/>
                      </a:endParaRPr>
                    </a:p>
                  </a:txBody>
                  <a:tcPr marL="5173" marR="5173" marT="5173" marB="0" anchor="b"/>
                </a:tc>
                <a:extLst>
                  <a:ext uri="{0D108BD9-81ED-4DB2-BD59-A6C34878D82A}">
                    <a16:rowId xmlns:a16="http://schemas.microsoft.com/office/drawing/2014/main" val="638819107"/>
                  </a:ext>
                </a:extLst>
              </a:tr>
              <a:tr h="185872">
                <a:tc>
                  <a:txBody>
                    <a:bodyPr/>
                    <a:lstStyle/>
                    <a:p>
                      <a:pPr algn="ctr" fontAlgn="b"/>
                      <a:r>
                        <a:rPr lang="en-US" sz="600" u="none" strike="noStrike">
                          <a:effectLst/>
                        </a:rPr>
                        <a:t>9</a:t>
                      </a:r>
                      <a:endParaRPr lang="en-US" sz="600" b="0" i="0" u="none" strike="noStrike">
                        <a:effectLst/>
                        <a:latin typeface="Calibri" panose="020F0502020204030204" pitchFamily="34" charset="0"/>
                      </a:endParaRPr>
                    </a:p>
                  </a:txBody>
                  <a:tcPr marL="5173" marR="5173" marT="5173" marB="0" anchor="b"/>
                </a:tc>
                <a:tc>
                  <a:txBody>
                    <a:bodyPr/>
                    <a:lstStyle/>
                    <a:p>
                      <a:pPr algn="l" fontAlgn="b"/>
                      <a:r>
                        <a:rPr lang="en-US" sz="600" u="none" strike="noStrike">
                          <a:effectLst/>
                        </a:rPr>
                        <a:t>Like Extremely</a:t>
                      </a:r>
                      <a:endParaRPr lang="en-US" sz="600" b="0" i="0" u="none" strike="noStrike">
                        <a:effectLst/>
                        <a:latin typeface="Calibri" panose="020F0502020204030204" pitchFamily="34" charset="0"/>
                      </a:endParaRPr>
                    </a:p>
                  </a:txBody>
                  <a:tcPr marL="5173" marR="5173" marT="5173" marB="0" anchor="b"/>
                </a:tc>
                <a:tc>
                  <a:txBody>
                    <a:bodyPr/>
                    <a:lstStyle/>
                    <a:p>
                      <a:pPr algn="l" fontAlgn="b"/>
                      <a:r>
                        <a:rPr lang="en-US" sz="800" u="none" strike="noStrike" dirty="0">
                          <a:effectLst/>
                        </a:rPr>
                        <a:t>It’s a Stone anniversary beer. Intense double IPA. Really good.</a:t>
                      </a:r>
                      <a:endParaRPr lang="en-US" sz="800" b="0" i="0" u="none" strike="noStrike" dirty="0">
                        <a:effectLst/>
                        <a:latin typeface="Calibri" panose="020F0502020204030204" pitchFamily="34" charset="0"/>
                      </a:endParaRPr>
                    </a:p>
                  </a:txBody>
                  <a:tcPr marL="5173" marR="5173" marT="5173" marB="0" anchor="b"/>
                </a:tc>
                <a:extLst>
                  <a:ext uri="{0D108BD9-81ED-4DB2-BD59-A6C34878D82A}">
                    <a16:rowId xmlns:a16="http://schemas.microsoft.com/office/drawing/2014/main" val="4135013201"/>
                  </a:ext>
                </a:extLst>
              </a:tr>
              <a:tr h="102255">
                <a:tc>
                  <a:txBody>
                    <a:bodyPr/>
                    <a:lstStyle/>
                    <a:p>
                      <a:pPr algn="ctr" fontAlgn="b"/>
                      <a:r>
                        <a:rPr lang="en-US" sz="600" u="none" strike="noStrike">
                          <a:effectLst/>
                        </a:rPr>
                        <a:t>9</a:t>
                      </a:r>
                      <a:endParaRPr lang="en-US" sz="600" b="0" i="0" u="none" strike="noStrike">
                        <a:effectLst/>
                        <a:latin typeface="Calibri" panose="020F0502020204030204" pitchFamily="34" charset="0"/>
                      </a:endParaRPr>
                    </a:p>
                  </a:txBody>
                  <a:tcPr marL="5173" marR="5173" marT="5173" marB="0" anchor="b"/>
                </a:tc>
                <a:tc>
                  <a:txBody>
                    <a:bodyPr/>
                    <a:lstStyle/>
                    <a:p>
                      <a:pPr algn="l" fontAlgn="b"/>
                      <a:r>
                        <a:rPr lang="en-US" sz="600" u="none" strike="noStrike">
                          <a:effectLst/>
                        </a:rPr>
                        <a:t>Like Extremely</a:t>
                      </a:r>
                      <a:endParaRPr lang="en-US" sz="600" b="0" i="0" u="none" strike="noStrike">
                        <a:effectLst/>
                        <a:latin typeface="Calibri" panose="020F0502020204030204" pitchFamily="34" charset="0"/>
                      </a:endParaRPr>
                    </a:p>
                  </a:txBody>
                  <a:tcPr marL="5173" marR="5173" marT="5173" marB="0" anchor="b"/>
                </a:tc>
                <a:tc>
                  <a:txBody>
                    <a:bodyPr/>
                    <a:lstStyle/>
                    <a:p>
                      <a:pPr algn="l" fontAlgn="b"/>
                      <a:endParaRPr lang="en-US" sz="800" b="0" i="0" u="none" strike="noStrike" dirty="0">
                        <a:effectLst/>
                        <a:latin typeface="Calibri" panose="020F0502020204030204" pitchFamily="34" charset="0"/>
                      </a:endParaRPr>
                    </a:p>
                  </a:txBody>
                  <a:tcPr marL="5173" marR="5173" marT="5173" marB="0" anchor="b"/>
                </a:tc>
                <a:extLst>
                  <a:ext uri="{0D108BD9-81ED-4DB2-BD59-A6C34878D82A}">
                    <a16:rowId xmlns:a16="http://schemas.microsoft.com/office/drawing/2014/main" val="1568534562"/>
                  </a:ext>
                </a:extLst>
              </a:tr>
              <a:tr h="204509">
                <a:tc>
                  <a:txBody>
                    <a:bodyPr/>
                    <a:lstStyle/>
                    <a:p>
                      <a:pPr algn="ctr" fontAlgn="b"/>
                      <a:r>
                        <a:rPr lang="en-US" sz="600" u="none" strike="noStrike">
                          <a:effectLst/>
                        </a:rPr>
                        <a:t>8</a:t>
                      </a:r>
                      <a:endParaRPr lang="en-US" sz="600" b="0" i="0" u="none" strike="noStrike">
                        <a:effectLst/>
                        <a:latin typeface="Calibri" panose="020F0502020204030204" pitchFamily="34" charset="0"/>
                      </a:endParaRPr>
                    </a:p>
                  </a:txBody>
                  <a:tcPr marL="5173" marR="5173" marT="5173" marB="0" anchor="b"/>
                </a:tc>
                <a:tc>
                  <a:txBody>
                    <a:bodyPr/>
                    <a:lstStyle/>
                    <a:p>
                      <a:pPr algn="l" fontAlgn="b"/>
                      <a:r>
                        <a:rPr lang="en-US" sz="600" u="none" strike="noStrike">
                          <a:effectLst/>
                        </a:rPr>
                        <a:t>Like Very Much</a:t>
                      </a:r>
                      <a:endParaRPr lang="en-US" sz="600" b="0" i="0" u="none" strike="noStrike">
                        <a:effectLst/>
                        <a:latin typeface="Calibri" panose="020F0502020204030204" pitchFamily="34" charset="0"/>
                      </a:endParaRPr>
                    </a:p>
                  </a:txBody>
                  <a:tcPr marL="5173" marR="5173" marT="5173" marB="0" anchor="b"/>
                </a:tc>
                <a:tc>
                  <a:txBody>
                    <a:bodyPr/>
                    <a:lstStyle/>
                    <a:p>
                      <a:pPr algn="l" fontAlgn="b"/>
                      <a:r>
                        <a:rPr lang="en-US" sz="800" u="none" strike="noStrike" dirty="0">
                          <a:effectLst/>
                        </a:rPr>
                        <a:t>More rough around the edges, tastes like the dilution rate was higher, cuts into the mouth feel</a:t>
                      </a:r>
                      <a:endParaRPr lang="en-US" sz="800" b="0" i="0" u="none" strike="noStrike" dirty="0">
                        <a:effectLst/>
                        <a:latin typeface="Calibri" panose="020F0502020204030204" pitchFamily="34" charset="0"/>
                      </a:endParaRPr>
                    </a:p>
                  </a:txBody>
                  <a:tcPr marL="5173" marR="5173" marT="5173" marB="0" anchor="b"/>
                </a:tc>
                <a:extLst>
                  <a:ext uri="{0D108BD9-81ED-4DB2-BD59-A6C34878D82A}">
                    <a16:rowId xmlns:a16="http://schemas.microsoft.com/office/drawing/2014/main" val="3891685254"/>
                  </a:ext>
                </a:extLst>
              </a:tr>
              <a:tr h="102255">
                <a:tc>
                  <a:txBody>
                    <a:bodyPr/>
                    <a:lstStyle/>
                    <a:p>
                      <a:pPr algn="ctr" fontAlgn="b"/>
                      <a:r>
                        <a:rPr lang="en-US" sz="600" u="none" strike="noStrike">
                          <a:effectLst/>
                        </a:rPr>
                        <a:t>7</a:t>
                      </a:r>
                      <a:endParaRPr lang="en-US" sz="600" b="0" i="0" u="none" strike="noStrike">
                        <a:effectLst/>
                        <a:latin typeface="Calibri" panose="020F0502020204030204" pitchFamily="34" charset="0"/>
                      </a:endParaRPr>
                    </a:p>
                  </a:txBody>
                  <a:tcPr marL="5173" marR="5173" marT="5173" marB="0" anchor="b"/>
                </a:tc>
                <a:tc>
                  <a:txBody>
                    <a:bodyPr/>
                    <a:lstStyle/>
                    <a:p>
                      <a:pPr algn="l" fontAlgn="b"/>
                      <a:r>
                        <a:rPr lang="en-US" sz="600" u="none" strike="noStrike">
                          <a:effectLst/>
                        </a:rPr>
                        <a:t>Like Moderately</a:t>
                      </a:r>
                      <a:endParaRPr lang="en-US" sz="600" b="0" i="0" u="none" strike="noStrike">
                        <a:effectLst/>
                        <a:latin typeface="Calibri" panose="020F0502020204030204" pitchFamily="34" charset="0"/>
                      </a:endParaRPr>
                    </a:p>
                  </a:txBody>
                  <a:tcPr marL="5173" marR="5173" marT="5173" marB="0" anchor="b"/>
                </a:tc>
                <a:tc>
                  <a:txBody>
                    <a:bodyPr/>
                    <a:lstStyle/>
                    <a:p>
                      <a:pPr algn="l" fontAlgn="b"/>
                      <a:endParaRPr lang="en-US" sz="800" b="0" i="0" u="none" strike="noStrike">
                        <a:effectLst/>
                        <a:latin typeface="Calibri" panose="020F0502020204030204" pitchFamily="34" charset="0"/>
                      </a:endParaRPr>
                    </a:p>
                  </a:txBody>
                  <a:tcPr marL="5173" marR="5173" marT="5173" marB="0" anchor="b"/>
                </a:tc>
                <a:extLst>
                  <a:ext uri="{0D108BD9-81ED-4DB2-BD59-A6C34878D82A}">
                    <a16:rowId xmlns:a16="http://schemas.microsoft.com/office/drawing/2014/main" val="3569589890"/>
                  </a:ext>
                </a:extLst>
              </a:tr>
              <a:tr h="204509">
                <a:tc>
                  <a:txBody>
                    <a:bodyPr/>
                    <a:lstStyle/>
                    <a:p>
                      <a:pPr algn="ctr" fontAlgn="b"/>
                      <a:r>
                        <a:rPr lang="en-US" sz="600" u="none" strike="noStrike">
                          <a:effectLst/>
                        </a:rPr>
                        <a:t>9</a:t>
                      </a:r>
                      <a:endParaRPr lang="en-US" sz="600" b="0" i="0" u="none" strike="noStrike">
                        <a:effectLst/>
                        <a:latin typeface="Calibri" panose="020F0502020204030204" pitchFamily="34" charset="0"/>
                      </a:endParaRPr>
                    </a:p>
                  </a:txBody>
                  <a:tcPr marL="5173" marR="5173" marT="5173" marB="0" anchor="b"/>
                </a:tc>
                <a:tc>
                  <a:txBody>
                    <a:bodyPr/>
                    <a:lstStyle/>
                    <a:p>
                      <a:pPr algn="l" fontAlgn="b"/>
                      <a:r>
                        <a:rPr lang="en-US" sz="600" u="none" strike="noStrike">
                          <a:effectLst/>
                        </a:rPr>
                        <a:t>Like Extremely</a:t>
                      </a:r>
                      <a:endParaRPr lang="en-US" sz="600" b="0" i="0" u="none" strike="noStrike">
                        <a:effectLst/>
                        <a:latin typeface="Calibri" panose="020F0502020204030204" pitchFamily="34" charset="0"/>
                      </a:endParaRPr>
                    </a:p>
                  </a:txBody>
                  <a:tcPr marL="5173" marR="5173" marT="5173" marB="0" anchor="b"/>
                </a:tc>
                <a:tc>
                  <a:txBody>
                    <a:bodyPr/>
                    <a:lstStyle/>
                    <a:p>
                      <a:pPr algn="l" fontAlgn="b"/>
                      <a:r>
                        <a:rPr lang="en-US" sz="800" u="none" strike="noStrike" dirty="0">
                          <a:effectLst/>
                        </a:rPr>
                        <a:t>Less dank, less sweet aromatics, more pineapple and mango. Better head.</a:t>
                      </a:r>
                      <a:endParaRPr lang="en-US" sz="800" b="0" i="0" u="none" strike="noStrike" dirty="0">
                        <a:effectLst/>
                        <a:latin typeface="Calibri" panose="020F0502020204030204" pitchFamily="34" charset="0"/>
                      </a:endParaRPr>
                    </a:p>
                  </a:txBody>
                  <a:tcPr marL="5173" marR="5173" marT="5173" marB="0" anchor="b"/>
                </a:tc>
                <a:extLst>
                  <a:ext uri="{0D108BD9-81ED-4DB2-BD59-A6C34878D82A}">
                    <a16:rowId xmlns:a16="http://schemas.microsoft.com/office/drawing/2014/main" val="3026408665"/>
                  </a:ext>
                </a:extLst>
              </a:tr>
              <a:tr h="102255">
                <a:tc>
                  <a:txBody>
                    <a:bodyPr/>
                    <a:lstStyle/>
                    <a:p>
                      <a:pPr algn="ctr" fontAlgn="b"/>
                      <a:r>
                        <a:rPr lang="en-US" sz="600" u="none" strike="noStrike">
                          <a:effectLst/>
                        </a:rPr>
                        <a:t>9</a:t>
                      </a:r>
                      <a:endParaRPr lang="en-US" sz="600" b="0" i="0" u="none" strike="noStrike">
                        <a:effectLst/>
                        <a:latin typeface="Calibri" panose="020F0502020204030204" pitchFamily="34" charset="0"/>
                      </a:endParaRPr>
                    </a:p>
                  </a:txBody>
                  <a:tcPr marL="5173" marR="5173" marT="5173" marB="0" anchor="b"/>
                </a:tc>
                <a:tc>
                  <a:txBody>
                    <a:bodyPr/>
                    <a:lstStyle/>
                    <a:p>
                      <a:pPr algn="l" fontAlgn="b"/>
                      <a:r>
                        <a:rPr lang="en-US" sz="600" u="none" strike="noStrike">
                          <a:effectLst/>
                        </a:rPr>
                        <a:t>Like Extremely</a:t>
                      </a:r>
                      <a:endParaRPr lang="en-US" sz="600" b="0" i="0" u="none" strike="noStrike">
                        <a:effectLst/>
                        <a:latin typeface="Calibri" panose="020F0502020204030204" pitchFamily="34" charset="0"/>
                      </a:endParaRPr>
                    </a:p>
                  </a:txBody>
                  <a:tcPr marL="5173" marR="5173" marT="5173" marB="0" anchor="b"/>
                </a:tc>
                <a:tc>
                  <a:txBody>
                    <a:bodyPr/>
                    <a:lstStyle/>
                    <a:p>
                      <a:pPr algn="l" fontAlgn="b"/>
                      <a:r>
                        <a:rPr lang="en-US" sz="800" u="none" strike="noStrike">
                          <a:effectLst/>
                        </a:rPr>
                        <a:t>Like this one equally. Pretty close besides haze. </a:t>
                      </a:r>
                      <a:endParaRPr lang="en-US" sz="800" b="0" i="0" u="none" strike="noStrike">
                        <a:effectLst/>
                        <a:latin typeface="Calibri" panose="020F0502020204030204" pitchFamily="34" charset="0"/>
                      </a:endParaRPr>
                    </a:p>
                  </a:txBody>
                  <a:tcPr marL="5173" marR="5173" marT="5173" marB="0" anchor="b"/>
                </a:tc>
                <a:extLst>
                  <a:ext uri="{0D108BD9-81ED-4DB2-BD59-A6C34878D82A}">
                    <a16:rowId xmlns:a16="http://schemas.microsoft.com/office/drawing/2014/main" val="786056337"/>
                  </a:ext>
                </a:extLst>
              </a:tr>
              <a:tr h="276252">
                <a:tc>
                  <a:txBody>
                    <a:bodyPr/>
                    <a:lstStyle/>
                    <a:p>
                      <a:pPr algn="ctr" fontAlgn="b"/>
                      <a:r>
                        <a:rPr lang="en-US" sz="600" u="none" strike="noStrike">
                          <a:effectLst/>
                        </a:rPr>
                        <a:t>8</a:t>
                      </a:r>
                      <a:endParaRPr lang="en-US" sz="600" b="0" i="0" u="none" strike="noStrike">
                        <a:effectLst/>
                        <a:latin typeface="Calibri" panose="020F0502020204030204" pitchFamily="34" charset="0"/>
                      </a:endParaRPr>
                    </a:p>
                  </a:txBody>
                  <a:tcPr marL="5173" marR="5173" marT="5173" marB="0" anchor="b"/>
                </a:tc>
                <a:tc>
                  <a:txBody>
                    <a:bodyPr/>
                    <a:lstStyle/>
                    <a:p>
                      <a:pPr algn="l" fontAlgn="b"/>
                      <a:r>
                        <a:rPr lang="en-US" sz="600" u="none" strike="noStrike">
                          <a:effectLst/>
                        </a:rPr>
                        <a:t>Like Very Much</a:t>
                      </a:r>
                      <a:endParaRPr lang="en-US" sz="600" b="0" i="0" u="none" strike="noStrike">
                        <a:effectLst/>
                        <a:latin typeface="Calibri" panose="020F0502020204030204" pitchFamily="34" charset="0"/>
                      </a:endParaRPr>
                    </a:p>
                  </a:txBody>
                  <a:tcPr marL="5173" marR="5173" marT="5173" marB="0" anchor="b"/>
                </a:tc>
                <a:tc>
                  <a:txBody>
                    <a:bodyPr/>
                    <a:lstStyle/>
                    <a:p>
                      <a:pPr algn="l" fontAlgn="b"/>
                      <a:r>
                        <a:rPr lang="en-US" sz="800" u="none" strike="noStrike" dirty="0">
                          <a:effectLst/>
                        </a:rPr>
                        <a:t>I have been liking it very much but next to the RVA beer I do prefer that one. More intensity and abv in RVA version.</a:t>
                      </a:r>
                      <a:endParaRPr lang="en-US" sz="800" b="0" i="0" u="none" strike="noStrike" dirty="0">
                        <a:effectLst/>
                        <a:latin typeface="Calibri" panose="020F0502020204030204" pitchFamily="34" charset="0"/>
                      </a:endParaRPr>
                    </a:p>
                  </a:txBody>
                  <a:tcPr marL="5173" marR="5173" marT="5173" marB="0" anchor="b"/>
                </a:tc>
                <a:extLst>
                  <a:ext uri="{0D108BD9-81ED-4DB2-BD59-A6C34878D82A}">
                    <a16:rowId xmlns:a16="http://schemas.microsoft.com/office/drawing/2014/main" val="22886304"/>
                  </a:ext>
                </a:extLst>
              </a:tr>
              <a:tr h="102255">
                <a:tc>
                  <a:txBody>
                    <a:bodyPr/>
                    <a:lstStyle/>
                    <a:p>
                      <a:pPr algn="ctr" fontAlgn="b"/>
                      <a:r>
                        <a:rPr lang="en-US" sz="600" u="none" strike="noStrike">
                          <a:effectLst/>
                        </a:rPr>
                        <a:t>8</a:t>
                      </a:r>
                      <a:endParaRPr lang="en-US" sz="600" b="0" i="0" u="none" strike="noStrike">
                        <a:effectLst/>
                        <a:latin typeface="Calibri" panose="020F0502020204030204" pitchFamily="34" charset="0"/>
                      </a:endParaRPr>
                    </a:p>
                  </a:txBody>
                  <a:tcPr marL="5173" marR="5173" marT="5173" marB="0" anchor="b"/>
                </a:tc>
                <a:tc>
                  <a:txBody>
                    <a:bodyPr/>
                    <a:lstStyle/>
                    <a:p>
                      <a:pPr algn="l" fontAlgn="b"/>
                      <a:r>
                        <a:rPr lang="en-US" sz="600" u="none" strike="noStrike">
                          <a:effectLst/>
                        </a:rPr>
                        <a:t>Like Very Much</a:t>
                      </a:r>
                      <a:endParaRPr lang="en-US" sz="600" b="0" i="0" u="none" strike="noStrike">
                        <a:effectLst/>
                        <a:latin typeface="Calibri" panose="020F0502020204030204" pitchFamily="34" charset="0"/>
                      </a:endParaRPr>
                    </a:p>
                  </a:txBody>
                  <a:tcPr marL="5173" marR="5173" marT="5173" marB="0" anchor="b"/>
                </a:tc>
                <a:tc>
                  <a:txBody>
                    <a:bodyPr/>
                    <a:lstStyle/>
                    <a:p>
                      <a:pPr algn="l" fontAlgn="b"/>
                      <a:endParaRPr lang="en-US" sz="800" b="0" i="0" u="none" strike="noStrike">
                        <a:effectLst/>
                        <a:latin typeface="Calibri" panose="020F0502020204030204" pitchFamily="34" charset="0"/>
                      </a:endParaRPr>
                    </a:p>
                  </a:txBody>
                  <a:tcPr marL="5173" marR="5173" marT="5173" marB="0" anchor="b"/>
                </a:tc>
                <a:extLst>
                  <a:ext uri="{0D108BD9-81ED-4DB2-BD59-A6C34878D82A}">
                    <a16:rowId xmlns:a16="http://schemas.microsoft.com/office/drawing/2014/main" val="2948110355"/>
                  </a:ext>
                </a:extLst>
              </a:tr>
              <a:tr h="102255">
                <a:tc>
                  <a:txBody>
                    <a:bodyPr/>
                    <a:lstStyle/>
                    <a:p>
                      <a:pPr algn="ctr" fontAlgn="b"/>
                      <a:r>
                        <a:rPr lang="en-US" sz="600" u="none" strike="noStrike">
                          <a:effectLst/>
                        </a:rPr>
                        <a:t>7</a:t>
                      </a:r>
                      <a:endParaRPr lang="en-US" sz="600" b="0" i="0" u="none" strike="noStrike">
                        <a:effectLst/>
                        <a:latin typeface="Calibri" panose="020F0502020204030204" pitchFamily="34" charset="0"/>
                      </a:endParaRPr>
                    </a:p>
                  </a:txBody>
                  <a:tcPr marL="5173" marR="5173" marT="5173" marB="0" anchor="b"/>
                </a:tc>
                <a:tc>
                  <a:txBody>
                    <a:bodyPr/>
                    <a:lstStyle/>
                    <a:p>
                      <a:pPr algn="l" fontAlgn="b"/>
                      <a:r>
                        <a:rPr lang="en-US" sz="600" u="none" strike="noStrike">
                          <a:effectLst/>
                        </a:rPr>
                        <a:t>Like Moderately</a:t>
                      </a:r>
                      <a:endParaRPr lang="en-US" sz="600" b="0" i="0" u="none" strike="noStrike">
                        <a:effectLst/>
                        <a:latin typeface="Calibri" panose="020F0502020204030204" pitchFamily="34" charset="0"/>
                      </a:endParaRPr>
                    </a:p>
                  </a:txBody>
                  <a:tcPr marL="5173" marR="5173" marT="5173" marB="0" anchor="b"/>
                </a:tc>
                <a:tc>
                  <a:txBody>
                    <a:bodyPr/>
                    <a:lstStyle/>
                    <a:p>
                      <a:pPr algn="l" fontAlgn="b"/>
                      <a:r>
                        <a:rPr lang="en-US" sz="800" u="none" strike="noStrike">
                          <a:effectLst/>
                        </a:rPr>
                        <a:t>Dried mango. Over riped fruit </a:t>
                      </a:r>
                      <a:endParaRPr lang="en-US" sz="800" b="0" i="0" u="none" strike="noStrike">
                        <a:effectLst/>
                        <a:latin typeface="Calibri" panose="020F0502020204030204" pitchFamily="34" charset="0"/>
                      </a:endParaRPr>
                    </a:p>
                  </a:txBody>
                  <a:tcPr marL="5173" marR="5173" marT="5173" marB="0" anchor="b"/>
                </a:tc>
                <a:extLst>
                  <a:ext uri="{0D108BD9-81ED-4DB2-BD59-A6C34878D82A}">
                    <a16:rowId xmlns:a16="http://schemas.microsoft.com/office/drawing/2014/main" val="1865381043"/>
                  </a:ext>
                </a:extLst>
              </a:tr>
              <a:tr h="185872">
                <a:tc>
                  <a:txBody>
                    <a:bodyPr/>
                    <a:lstStyle/>
                    <a:p>
                      <a:pPr algn="ctr" fontAlgn="b"/>
                      <a:r>
                        <a:rPr lang="en-US" sz="600" u="none" strike="noStrike">
                          <a:effectLst/>
                        </a:rPr>
                        <a:t>9</a:t>
                      </a:r>
                      <a:endParaRPr lang="en-US" sz="600" b="0" i="0" u="none" strike="noStrike">
                        <a:effectLst/>
                        <a:latin typeface="Calibri" panose="020F0502020204030204" pitchFamily="34" charset="0"/>
                      </a:endParaRPr>
                    </a:p>
                  </a:txBody>
                  <a:tcPr marL="5173" marR="5173" marT="5173" marB="0" anchor="b"/>
                </a:tc>
                <a:tc>
                  <a:txBody>
                    <a:bodyPr/>
                    <a:lstStyle/>
                    <a:p>
                      <a:pPr algn="l" fontAlgn="b"/>
                      <a:r>
                        <a:rPr lang="en-US" sz="600" u="none" strike="noStrike">
                          <a:effectLst/>
                        </a:rPr>
                        <a:t>Like Extremely</a:t>
                      </a:r>
                      <a:endParaRPr lang="en-US" sz="600" b="0" i="0" u="none" strike="noStrike">
                        <a:effectLst/>
                        <a:latin typeface="Calibri" panose="020F0502020204030204" pitchFamily="34" charset="0"/>
                      </a:endParaRPr>
                    </a:p>
                  </a:txBody>
                  <a:tcPr marL="5173" marR="5173" marT="5173" marB="0" anchor="b"/>
                </a:tc>
                <a:tc>
                  <a:txBody>
                    <a:bodyPr/>
                    <a:lstStyle/>
                    <a:p>
                      <a:pPr algn="l" fontAlgn="b"/>
                      <a:r>
                        <a:rPr lang="en-US" sz="800" u="none" strike="noStrike">
                          <a:effectLst/>
                        </a:rPr>
                        <a:t>My kind of beer! So fruity, tons of diesel and overall very good.</a:t>
                      </a:r>
                      <a:endParaRPr lang="en-US" sz="800" b="0" i="0" u="none" strike="noStrike">
                        <a:effectLst/>
                        <a:latin typeface="Calibri" panose="020F0502020204030204" pitchFamily="34" charset="0"/>
                      </a:endParaRPr>
                    </a:p>
                  </a:txBody>
                  <a:tcPr marL="5173" marR="5173" marT="5173" marB="0" anchor="b"/>
                </a:tc>
                <a:extLst>
                  <a:ext uri="{0D108BD9-81ED-4DB2-BD59-A6C34878D82A}">
                    <a16:rowId xmlns:a16="http://schemas.microsoft.com/office/drawing/2014/main" val="182284492"/>
                  </a:ext>
                </a:extLst>
              </a:tr>
              <a:tr h="102255">
                <a:tc>
                  <a:txBody>
                    <a:bodyPr/>
                    <a:lstStyle/>
                    <a:p>
                      <a:pPr algn="ctr" fontAlgn="b"/>
                      <a:r>
                        <a:rPr lang="en-US" sz="600" u="none" strike="noStrike">
                          <a:effectLst/>
                        </a:rPr>
                        <a:t>7</a:t>
                      </a:r>
                      <a:endParaRPr lang="en-US" sz="600" b="0" i="0" u="none" strike="noStrike">
                        <a:effectLst/>
                        <a:latin typeface="Calibri" panose="020F0502020204030204" pitchFamily="34" charset="0"/>
                      </a:endParaRPr>
                    </a:p>
                  </a:txBody>
                  <a:tcPr marL="5173" marR="5173" marT="5173" marB="0" anchor="b"/>
                </a:tc>
                <a:tc>
                  <a:txBody>
                    <a:bodyPr/>
                    <a:lstStyle/>
                    <a:p>
                      <a:pPr algn="l" fontAlgn="b"/>
                      <a:r>
                        <a:rPr lang="en-US" sz="600" u="none" strike="noStrike">
                          <a:effectLst/>
                        </a:rPr>
                        <a:t>Like Moderately</a:t>
                      </a:r>
                      <a:endParaRPr lang="en-US" sz="600" b="0" i="0" u="none" strike="noStrike">
                        <a:effectLst/>
                        <a:latin typeface="Calibri" panose="020F0502020204030204" pitchFamily="34" charset="0"/>
                      </a:endParaRPr>
                    </a:p>
                  </a:txBody>
                  <a:tcPr marL="5173" marR="5173" marT="5173" marB="0" anchor="b"/>
                </a:tc>
                <a:tc>
                  <a:txBody>
                    <a:bodyPr/>
                    <a:lstStyle/>
                    <a:p>
                      <a:pPr algn="l" fontAlgn="b"/>
                      <a:r>
                        <a:rPr lang="en-US" sz="800" u="none" strike="noStrike" dirty="0">
                          <a:effectLst/>
                        </a:rPr>
                        <a:t>Pretty good! No complaints. </a:t>
                      </a:r>
                      <a:endParaRPr lang="en-US" sz="800" b="0" i="0" u="none" strike="noStrike" dirty="0">
                        <a:effectLst/>
                        <a:latin typeface="Calibri" panose="020F0502020204030204" pitchFamily="34" charset="0"/>
                      </a:endParaRPr>
                    </a:p>
                  </a:txBody>
                  <a:tcPr marL="5173" marR="5173" marT="5173" marB="0" anchor="b"/>
                </a:tc>
                <a:extLst>
                  <a:ext uri="{0D108BD9-81ED-4DB2-BD59-A6C34878D82A}">
                    <a16:rowId xmlns:a16="http://schemas.microsoft.com/office/drawing/2014/main" val="690752322"/>
                  </a:ext>
                </a:extLst>
              </a:tr>
              <a:tr h="102255">
                <a:tc>
                  <a:txBody>
                    <a:bodyPr/>
                    <a:lstStyle/>
                    <a:p>
                      <a:pPr algn="ctr" fontAlgn="b"/>
                      <a:r>
                        <a:rPr lang="en-US" sz="600" u="none" strike="noStrike">
                          <a:effectLst/>
                        </a:rPr>
                        <a:t>9</a:t>
                      </a:r>
                      <a:endParaRPr lang="en-US" sz="600" b="0" i="0" u="none" strike="noStrike">
                        <a:effectLst/>
                        <a:latin typeface="Calibri" panose="020F0502020204030204" pitchFamily="34" charset="0"/>
                      </a:endParaRPr>
                    </a:p>
                  </a:txBody>
                  <a:tcPr marL="5173" marR="5173" marT="5173" marB="0" anchor="b"/>
                </a:tc>
                <a:tc>
                  <a:txBody>
                    <a:bodyPr/>
                    <a:lstStyle/>
                    <a:p>
                      <a:pPr algn="l" fontAlgn="b"/>
                      <a:r>
                        <a:rPr lang="en-US" sz="600" u="none" strike="noStrike">
                          <a:effectLst/>
                        </a:rPr>
                        <a:t>Like Extremely</a:t>
                      </a:r>
                      <a:endParaRPr lang="en-US" sz="600" b="0" i="0" u="none" strike="noStrike">
                        <a:effectLst/>
                        <a:latin typeface="Calibri" panose="020F0502020204030204" pitchFamily="34" charset="0"/>
                      </a:endParaRPr>
                    </a:p>
                  </a:txBody>
                  <a:tcPr marL="5173" marR="5173" marT="5173" marB="0" anchor="b"/>
                </a:tc>
                <a:tc>
                  <a:txBody>
                    <a:bodyPr/>
                    <a:lstStyle/>
                    <a:p>
                      <a:pPr algn="l" fontAlgn="b"/>
                      <a:endParaRPr lang="en-US" sz="800" b="0" i="0" u="none" strike="noStrike">
                        <a:effectLst/>
                        <a:latin typeface="Calibri" panose="020F0502020204030204" pitchFamily="34" charset="0"/>
                      </a:endParaRPr>
                    </a:p>
                  </a:txBody>
                  <a:tcPr marL="5173" marR="5173" marT="5173" marB="0" anchor="b"/>
                </a:tc>
                <a:extLst>
                  <a:ext uri="{0D108BD9-81ED-4DB2-BD59-A6C34878D82A}">
                    <a16:rowId xmlns:a16="http://schemas.microsoft.com/office/drawing/2014/main" val="3403271544"/>
                  </a:ext>
                </a:extLst>
              </a:tr>
              <a:tr h="102255">
                <a:tc>
                  <a:txBody>
                    <a:bodyPr/>
                    <a:lstStyle/>
                    <a:p>
                      <a:pPr algn="ctr" fontAlgn="b"/>
                      <a:r>
                        <a:rPr lang="en-US" sz="600" u="none" strike="noStrike">
                          <a:effectLst/>
                        </a:rPr>
                        <a:t>3</a:t>
                      </a:r>
                      <a:endParaRPr lang="en-US" sz="600" b="0" i="0" u="none" strike="noStrike">
                        <a:effectLst/>
                        <a:latin typeface="Calibri" panose="020F0502020204030204" pitchFamily="34" charset="0"/>
                      </a:endParaRPr>
                    </a:p>
                  </a:txBody>
                  <a:tcPr marL="5173" marR="5173" marT="5173" marB="0" anchor="b"/>
                </a:tc>
                <a:tc>
                  <a:txBody>
                    <a:bodyPr/>
                    <a:lstStyle/>
                    <a:p>
                      <a:pPr algn="l" fontAlgn="b"/>
                      <a:r>
                        <a:rPr lang="en-US" sz="600" u="none" strike="noStrike">
                          <a:effectLst/>
                        </a:rPr>
                        <a:t>Dislike Moderately</a:t>
                      </a:r>
                      <a:endParaRPr lang="en-US" sz="600" b="0" i="0" u="none" strike="noStrike">
                        <a:effectLst/>
                        <a:latin typeface="Calibri" panose="020F0502020204030204" pitchFamily="34" charset="0"/>
                      </a:endParaRPr>
                    </a:p>
                  </a:txBody>
                  <a:tcPr marL="5173" marR="5173" marT="5173" marB="0" anchor="b"/>
                </a:tc>
                <a:tc>
                  <a:txBody>
                    <a:bodyPr/>
                    <a:lstStyle/>
                    <a:p>
                      <a:pPr algn="l" fontAlgn="b"/>
                      <a:r>
                        <a:rPr lang="en-US" sz="800" u="none" strike="noStrike" dirty="0">
                          <a:effectLst/>
                        </a:rPr>
                        <a:t>Not a fan of the diesel notes </a:t>
                      </a:r>
                      <a:endParaRPr lang="en-US" sz="800" b="0" i="0" u="none" strike="noStrike" dirty="0">
                        <a:effectLst/>
                        <a:latin typeface="Calibri" panose="020F0502020204030204" pitchFamily="34" charset="0"/>
                      </a:endParaRPr>
                    </a:p>
                  </a:txBody>
                  <a:tcPr marL="5173" marR="5173" marT="5173" marB="0" anchor="b"/>
                </a:tc>
                <a:extLst>
                  <a:ext uri="{0D108BD9-81ED-4DB2-BD59-A6C34878D82A}">
                    <a16:rowId xmlns:a16="http://schemas.microsoft.com/office/drawing/2014/main" val="2086384485"/>
                  </a:ext>
                </a:extLst>
              </a:tr>
              <a:tr h="185872">
                <a:tc>
                  <a:txBody>
                    <a:bodyPr/>
                    <a:lstStyle/>
                    <a:p>
                      <a:pPr algn="ctr" fontAlgn="b"/>
                      <a:r>
                        <a:rPr lang="en-US" sz="600" u="none" strike="noStrike">
                          <a:effectLst/>
                        </a:rPr>
                        <a:t>8</a:t>
                      </a:r>
                      <a:endParaRPr lang="en-US" sz="600" b="0" i="0" u="none" strike="noStrike">
                        <a:effectLst/>
                        <a:latin typeface="Calibri" panose="020F0502020204030204" pitchFamily="34" charset="0"/>
                      </a:endParaRPr>
                    </a:p>
                  </a:txBody>
                  <a:tcPr marL="5173" marR="5173" marT="5173" marB="0" anchor="b"/>
                </a:tc>
                <a:tc>
                  <a:txBody>
                    <a:bodyPr/>
                    <a:lstStyle/>
                    <a:p>
                      <a:pPr algn="l" fontAlgn="b"/>
                      <a:r>
                        <a:rPr lang="en-US" sz="600" u="none" strike="noStrike">
                          <a:effectLst/>
                        </a:rPr>
                        <a:t>Like Very Much</a:t>
                      </a:r>
                      <a:endParaRPr lang="en-US" sz="600" b="0" i="0" u="none" strike="noStrike">
                        <a:effectLst/>
                        <a:latin typeface="Calibri" panose="020F0502020204030204" pitchFamily="34" charset="0"/>
                      </a:endParaRPr>
                    </a:p>
                  </a:txBody>
                  <a:tcPr marL="5173" marR="5173" marT="5173" marB="0" anchor="b"/>
                </a:tc>
                <a:tc>
                  <a:txBody>
                    <a:bodyPr/>
                    <a:lstStyle/>
                    <a:p>
                      <a:pPr algn="l" fontAlgn="b"/>
                      <a:r>
                        <a:rPr lang="en-US" sz="800" u="none" strike="noStrike" dirty="0">
                          <a:effectLst/>
                        </a:rPr>
                        <a:t>Great tropical aromas w </a:t>
                      </a:r>
                      <a:r>
                        <a:rPr lang="en-US" sz="800" u="none" strike="noStrike" dirty="0" err="1">
                          <a:effectLst/>
                        </a:rPr>
                        <a:t>vsl</a:t>
                      </a:r>
                      <a:r>
                        <a:rPr lang="en-US" sz="800" u="none" strike="noStrike" dirty="0">
                          <a:effectLst/>
                        </a:rPr>
                        <a:t> diesel. Moderate bitter with great haze</a:t>
                      </a:r>
                      <a:endParaRPr lang="en-US" sz="800" b="0" i="0" u="none" strike="noStrike" dirty="0">
                        <a:effectLst/>
                        <a:latin typeface="Calibri" panose="020F0502020204030204" pitchFamily="34" charset="0"/>
                      </a:endParaRPr>
                    </a:p>
                  </a:txBody>
                  <a:tcPr marL="5173" marR="5173" marT="5173" marB="0" anchor="b"/>
                </a:tc>
                <a:extLst>
                  <a:ext uri="{0D108BD9-81ED-4DB2-BD59-A6C34878D82A}">
                    <a16:rowId xmlns:a16="http://schemas.microsoft.com/office/drawing/2014/main" val="2085032727"/>
                  </a:ext>
                </a:extLst>
              </a:tr>
              <a:tr h="306765">
                <a:tc>
                  <a:txBody>
                    <a:bodyPr/>
                    <a:lstStyle/>
                    <a:p>
                      <a:pPr algn="ctr" fontAlgn="b"/>
                      <a:r>
                        <a:rPr lang="en-US" sz="600" u="none" strike="noStrike">
                          <a:effectLst/>
                        </a:rPr>
                        <a:t>8</a:t>
                      </a:r>
                      <a:endParaRPr lang="en-US" sz="600" b="0" i="0" u="none" strike="noStrike">
                        <a:effectLst/>
                        <a:latin typeface="Calibri" panose="020F0502020204030204" pitchFamily="34" charset="0"/>
                      </a:endParaRPr>
                    </a:p>
                  </a:txBody>
                  <a:tcPr marL="5173" marR="5173" marT="5173" marB="0" anchor="b"/>
                </a:tc>
                <a:tc>
                  <a:txBody>
                    <a:bodyPr/>
                    <a:lstStyle/>
                    <a:p>
                      <a:pPr algn="l" fontAlgn="b"/>
                      <a:r>
                        <a:rPr lang="en-US" sz="600" u="none" strike="noStrike">
                          <a:effectLst/>
                        </a:rPr>
                        <a:t>Like Very Much</a:t>
                      </a:r>
                      <a:endParaRPr lang="en-US" sz="600" b="0" i="0" u="none" strike="noStrike">
                        <a:effectLst/>
                        <a:latin typeface="Calibri" panose="020F0502020204030204" pitchFamily="34" charset="0"/>
                      </a:endParaRPr>
                    </a:p>
                  </a:txBody>
                  <a:tcPr marL="5173" marR="5173" marT="5173" marB="0" anchor="b"/>
                </a:tc>
                <a:tc>
                  <a:txBody>
                    <a:bodyPr/>
                    <a:lstStyle/>
                    <a:p>
                      <a:pPr algn="l" fontAlgn="b"/>
                      <a:r>
                        <a:rPr lang="en-US" sz="800" u="none" strike="noStrike" dirty="0">
                          <a:effectLst/>
                        </a:rPr>
                        <a:t>I said a lot previously. The more you drink the more complexity comes out. There is some hop burn which should soften and let the Phantasm come out more.</a:t>
                      </a:r>
                      <a:endParaRPr lang="en-US" sz="800" b="0" i="0" u="none" strike="noStrike" dirty="0">
                        <a:effectLst/>
                        <a:latin typeface="Calibri" panose="020F0502020204030204" pitchFamily="34" charset="0"/>
                      </a:endParaRPr>
                    </a:p>
                  </a:txBody>
                  <a:tcPr marL="5173" marR="5173" marT="5173" marB="0" anchor="b"/>
                </a:tc>
                <a:extLst>
                  <a:ext uri="{0D108BD9-81ED-4DB2-BD59-A6C34878D82A}">
                    <a16:rowId xmlns:a16="http://schemas.microsoft.com/office/drawing/2014/main" val="2953374333"/>
                  </a:ext>
                </a:extLst>
              </a:tr>
              <a:tr h="185872">
                <a:tc>
                  <a:txBody>
                    <a:bodyPr/>
                    <a:lstStyle/>
                    <a:p>
                      <a:pPr algn="ctr" fontAlgn="b"/>
                      <a:r>
                        <a:rPr lang="en-US" sz="600" u="none" strike="noStrike">
                          <a:effectLst/>
                        </a:rPr>
                        <a:t>7</a:t>
                      </a:r>
                      <a:endParaRPr lang="en-US" sz="600" b="0" i="0" u="none" strike="noStrike">
                        <a:effectLst/>
                        <a:latin typeface="Calibri" panose="020F0502020204030204" pitchFamily="34" charset="0"/>
                      </a:endParaRPr>
                    </a:p>
                  </a:txBody>
                  <a:tcPr marL="5173" marR="5173" marT="5173" marB="0" anchor="b"/>
                </a:tc>
                <a:tc>
                  <a:txBody>
                    <a:bodyPr/>
                    <a:lstStyle/>
                    <a:p>
                      <a:pPr algn="l" fontAlgn="b"/>
                      <a:r>
                        <a:rPr lang="en-US" sz="600" u="none" strike="noStrike">
                          <a:effectLst/>
                        </a:rPr>
                        <a:t>Like Moderately</a:t>
                      </a:r>
                      <a:endParaRPr lang="en-US" sz="600" b="0" i="0" u="none" strike="noStrike">
                        <a:effectLst/>
                        <a:latin typeface="Calibri" panose="020F0502020204030204" pitchFamily="34" charset="0"/>
                      </a:endParaRPr>
                    </a:p>
                  </a:txBody>
                  <a:tcPr marL="5173" marR="5173" marT="5173" marB="0" anchor="b"/>
                </a:tc>
                <a:tc>
                  <a:txBody>
                    <a:bodyPr/>
                    <a:lstStyle/>
                    <a:p>
                      <a:pPr algn="l" fontAlgn="b"/>
                      <a:r>
                        <a:rPr lang="en-US" sz="800" u="none" strike="noStrike">
                          <a:effectLst/>
                        </a:rPr>
                        <a:t>Sl vegetal note upfront, sl sweet, some orange peel, nice bitterness </a:t>
                      </a:r>
                      <a:endParaRPr lang="en-US" sz="800" b="0" i="0" u="none" strike="noStrike">
                        <a:effectLst/>
                        <a:latin typeface="Calibri" panose="020F0502020204030204" pitchFamily="34" charset="0"/>
                      </a:endParaRPr>
                    </a:p>
                  </a:txBody>
                  <a:tcPr marL="5173" marR="5173" marT="5173" marB="0" anchor="b"/>
                </a:tc>
                <a:extLst>
                  <a:ext uri="{0D108BD9-81ED-4DB2-BD59-A6C34878D82A}">
                    <a16:rowId xmlns:a16="http://schemas.microsoft.com/office/drawing/2014/main" val="3078735594"/>
                  </a:ext>
                </a:extLst>
              </a:tr>
              <a:tr h="185872">
                <a:tc>
                  <a:txBody>
                    <a:bodyPr/>
                    <a:lstStyle/>
                    <a:p>
                      <a:pPr algn="ctr" fontAlgn="b"/>
                      <a:r>
                        <a:rPr lang="en-US" sz="600" u="none" strike="noStrike">
                          <a:effectLst/>
                        </a:rPr>
                        <a:t>8</a:t>
                      </a:r>
                      <a:endParaRPr lang="en-US" sz="600" b="0" i="0" u="none" strike="noStrike">
                        <a:effectLst/>
                        <a:latin typeface="Calibri" panose="020F0502020204030204" pitchFamily="34" charset="0"/>
                      </a:endParaRPr>
                    </a:p>
                  </a:txBody>
                  <a:tcPr marL="5173" marR="5173" marT="5173" marB="0" anchor="b"/>
                </a:tc>
                <a:tc>
                  <a:txBody>
                    <a:bodyPr/>
                    <a:lstStyle/>
                    <a:p>
                      <a:pPr algn="l" fontAlgn="b"/>
                      <a:r>
                        <a:rPr lang="en-US" sz="600" u="none" strike="noStrike">
                          <a:effectLst/>
                        </a:rPr>
                        <a:t>Like Very Much</a:t>
                      </a:r>
                      <a:endParaRPr lang="en-US" sz="600" b="0" i="0" u="none" strike="noStrike">
                        <a:effectLst/>
                        <a:latin typeface="Calibri" panose="020F0502020204030204" pitchFamily="34" charset="0"/>
                      </a:endParaRPr>
                    </a:p>
                  </a:txBody>
                  <a:tcPr marL="5173" marR="5173" marT="5173" marB="0" anchor="b"/>
                </a:tc>
                <a:tc>
                  <a:txBody>
                    <a:bodyPr/>
                    <a:lstStyle/>
                    <a:p>
                      <a:pPr algn="l" fontAlgn="b"/>
                      <a:r>
                        <a:rPr lang="en-US" sz="800" u="none" strike="noStrike" dirty="0">
                          <a:effectLst/>
                        </a:rPr>
                        <a:t>White wine is intense! Refreshing, tropical complex finish. </a:t>
                      </a:r>
                      <a:endParaRPr lang="en-US" sz="800" b="0" i="0" u="none" strike="noStrike" dirty="0">
                        <a:effectLst/>
                        <a:latin typeface="Calibri" panose="020F0502020204030204" pitchFamily="34" charset="0"/>
                      </a:endParaRPr>
                    </a:p>
                  </a:txBody>
                  <a:tcPr marL="5173" marR="5173" marT="5173" marB="0" anchor="b"/>
                </a:tc>
                <a:extLst>
                  <a:ext uri="{0D108BD9-81ED-4DB2-BD59-A6C34878D82A}">
                    <a16:rowId xmlns:a16="http://schemas.microsoft.com/office/drawing/2014/main" val="3147412595"/>
                  </a:ext>
                </a:extLst>
              </a:tr>
              <a:tr h="457012">
                <a:tc>
                  <a:txBody>
                    <a:bodyPr/>
                    <a:lstStyle/>
                    <a:p>
                      <a:pPr algn="ctr" fontAlgn="b"/>
                      <a:r>
                        <a:rPr lang="en-US" sz="600" u="none" strike="noStrike">
                          <a:effectLst/>
                        </a:rPr>
                        <a:t>8</a:t>
                      </a:r>
                      <a:endParaRPr lang="en-US" sz="600" b="0" i="0" u="none" strike="noStrike">
                        <a:effectLst/>
                        <a:latin typeface="Calibri" panose="020F0502020204030204" pitchFamily="34" charset="0"/>
                      </a:endParaRPr>
                    </a:p>
                  </a:txBody>
                  <a:tcPr marL="5173" marR="5173" marT="5173" marB="0" anchor="b"/>
                </a:tc>
                <a:tc>
                  <a:txBody>
                    <a:bodyPr/>
                    <a:lstStyle/>
                    <a:p>
                      <a:pPr algn="l" fontAlgn="b"/>
                      <a:r>
                        <a:rPr lang="en-US" sz="600" u="none" strike="noStrike">
                          <a:effectLst/>
                        </a:rPr>
                        <a:t>Like Very Much</a:t>
                      </a:r>
                      <a:endParaRPr lang="en-US" sz="600" b="0" i="0" u="none" strike="noStrike">
                        <a:effectLst/>
                        <a:latin typeface="Calibri" panose="020F0502020204030204" pitchFamily="34" charset="0"/>
                      </a:endParaRPr>
                    </a:p>
                  </a:txBody>
                  <a:tcPr marL="5173" marR="5173" marT="5173" marB="0" anchor="b"/>
                </a:tc>
                <a:tc>
                  <a:txBody>
                    <a:bodyPr/>
                    <a:lstStyle/>
                    <a:p>
                      <a:pPr algn="l" fontAlgn="b"/>
                      <a:r>
                        <a:rPr lang="en-US" sz="800" u="none" strike="noStrike" dirty="0">
                          <a:effectLst/>
                        </a:rPr>
                        <a:t>This has been pretty consistent across all brews despite slight changes to recipe. This one still has that sweet dank funky berry character. Very sweet though. That keeps it from like extremely cause I could only have the one.</a:t>
                      </a:r>
                      <a:endParaRPr lang="en-US" sz="800" b="0" i="0" u="none" strike="noStrike" dirty="0">
                        <a:effectLst/>
                        <a:latin typeface="Calibri" panose="020F0502020204030204" pitchFamily="34" charset="0"/>
                      </a:endParaRPr>
                    </a:p>
                  </a:txBody>
                  <a:tcPr marL="5173" marR="5173" marT="5173" marB="0" anchor="b"/>
                </a:tc>
                <a:extLst>
                  <a:ext uri="{0D108BD9-81ED-4DB2-BD59-A6C34878D82A}">
                    <a16:rowId xmlns:a16="http://schemas.microsoft.com/office/drawing/2014/main" val="2000433815"/>
                  </a:ext>
                </a:extLst>
              </a:tr>
              <a:tr h="102255">
                <a:tc>
                  <a:txBody>
                    <a:bodyPr/>
                    <a:lstStyle/>
                    <a:p>
                      <a:pPr algn="ctr" fontAlgn="b"/>
                      <a:r>
                        <a:rPr lang="en-US" sz="600" u="none" strike="noStrike">
                          <a:effectLst/>
                        </a:rPr>
                        <a:t>9</a:t>
                      </a:r>
                      <a:endParaRPr lang="en-US" sz="600" b="0" i="0" u="none" strike="noStrike">
                        <a:effectLst/>
                        <a:latin typeface="Calibri" panose="020F0502020204030204" pitchFamily="34" charset="0"/>
                      </a:endParaRPr>
                    </a:p>
                  </a:txBody>
                  <a:tcPr marL="5173" marR="5173" marT="5173" marB="0" anchor="b"/>
                </a:tc>
                <a:tc>
                  <a:txBody>
                    <a:bodyPr/>
                    <a:lstStyle/>
                    <a:p>
                      <a:pPr algn="l" fontAlgn="b"/>
                      <a:r>
                        <a:rPr lang="en-US" sz="600" u="none" strike="noStrike">
                          <a:effectLst/>
                        </a:rPr>
                        <a:t>Like Extremely</a:t>
                      </a:r>
                      <a:endParaRPr lang="en-US" sz="600" b="0" i="0" u="none" strike="noStrike">
                        <a:effectLst/>
                        <a:latin typeface="Calibri" panose="020F0502020204030204" pitchFamily="34" charset="0"/>
                      </a:endParaRPr>
                    </a:p>
                  </a:txBody>
                  <a:tcPr marL="5173" marR="5173" marT="5173" marB="0" anchor="b"/>
                </a:tc>
                <a:tc>
                  <a:txBody>
                    <a:bodyPr/>
                    <a:lstStyle/>
                    <a:p>
                      <a:pPr algn="l" fontAlgn="b"/>
                      <a:r>
                        <a:rPr lang="en-US" sz="800" u="none" strike="noStrike" dirty="0">
                          <a:effectLst/>
                        </a:rPr>
                        <a:t>Big citrus, woody, tropical fruit, </a:t>
                      </a:r>
                      <a:r>
                        <a:rPr lang="en-US" sz="800" u="none" strike="noStrike" dirty="0" err="1">
                          <a:effectLst/>
                        </a:rPr>
                        <a:t>sl</a:t>
                      </a:r>
                      <a:r>
                        <a:rPr lang="en-US" sz="800" u="none" strike="noStrike" dirty="0">
                          <a:effectLst/>
                        </a:rPr>
                        <a:t> warm, </a:t>
                      </a:r>
                      <a:endParaRPr lang="en-US" sz="800" b="0" i="0" u="none" strike="noStrike" dirty="0">
                        <a:effectLst/>
                        <a:latin typeface="Calibri" panose="020F0502020204030204" pitchFamily="34" charset="0"/>
                      </a:endParaRPr>
                    </a:p>
                  </a:txBody>
                  <a:tcPr marL="5173" marR="5173" marT="5173" marB="0" anchor="b"/>
                </a:tc>
                <a:extLst>
                  <a:ext uri="{0D108BD9-81ED-4DB2-BD59-A6C34878D82A}">
                    <a16:rowId xmlns:a16="http://schemas.microsoft.com/office/drawing/2014/main" val="492943187"/>
                  </a:ext>
                </a:extLst>
              </a:tr>
              <a:tr h="276252">
                <a:tc>
                  <a:txBody>
                    <a:bodyPr/>
                    <a:lstStyle/>
                    <a:p>
                      <a:pPr algn="ctr" fontAlgn="b"/>
                      <a:r>
                        <a:rPr lang="en-US" sz="600" u="none" strike="noStrike">
                          <a:effectLst/>
                        </a:rPr>
                        <a:t>8</a:t>
                      </a:r>
                      <a:endParaRPr lang="en-US" sz="600" b="0" i="0" u="none" strike="noStrike">
                        <a:effectLst/>
                        <a:latin typeface="Calibri" panose="020F0502020204030204" pitchFamily="34" charset="0"/>
                      </a:endParaRPr>
                    </a:p>
                  </a:txBody>
                  <a:tcPr marL="5173" marR="5173" marT="5173" marB="0" anchor="b"/>
                </a:tc>
                <a:tc>
                  <a:txBody>
                    <a:bodyPr/>
                    <a:lstStyle/>
                    <a:p>
                      <a:pPr algn="l" fontAlgn="b"/>
                      <a:r>
                        <a:rPr lang="en-US" sz="600" u="none" strike="noStrike">
                          <a:effectLst/>
                        </a:rPr>
                        <a:t>Like Very Much</a:t>
                      </a:r>
                      <a:endParaRPr lang="en-US" sz="600" b="0" i="0" u="none" strike="noStrike">
                        <a:effectLst/>
                        <a:latin typeface="Calibri" panose="020F0502020204030204" pitchFamily="34" charset="0"/>
                      </a:endParaRPr>
                    </a:p>
                  </a:txBody>
                  <a:tcPr marL="5173" marR="5173" marT="5173" marB="0" anchor="b"/>
                </a:tc>
                <a:tc>
                  <a:txBody>
                    <a:bodyPr/>
                    <a:lstStyle/>
                    <a:p>
                      <a:pPr algn="l" fontAlgn="b"/>
                      <a:r>
                        <a:rPr lang="en-US" sz="800" u="none" strike="noStrike">
                          <a:effectLst/>
                        </a:rPr>
                        <a:t>Nice lemon and stone fruit hop aromas with just a touch of nutty. Hop flavor and residual sweetness work really well together!</a:t>
                      </a:r>
                      <a:endParaRPr lang="en-US" sz="800" b="0" i="0" u="none" strike="noStrike">
                        <a:effectLst/>
                        <a:latin typeface="Calibri" panose="020F0502020204030204" pitchFamily="34" charset="0"/>
                      </a:endParaRPr>
                    </a:p>
                  </a:txBody>
                  <a:tcPr marL="5173" marR="5173" marT="5173" marB="0" anchor="b"/>
                </a:tc>
                <a:extLst>
                  <a:ext uri="{0D108BD9-81ED-4DB2-BD59-A6C34878D82A}">
                    <a16:rowId xmlns:a16="http://schemas.microsoft.com/office/drawing/2014/main" val="3802098308"/>
                  </a:ext>
                </a:extLst>
              </a:tr>
              <a:tr h="366631">
                <a:tc>
                  <a:txBody>
                    <a:bodyPr/>
                    <a:lstStyle/>
                    <a:p>
                      <a:pPr algn="ctr" fontAlgn="b"/>
                      <a:r>
                        <a:rPr lang="en-US" sz="600" u="none" strike="noStrike">
                          <a:effectLst/>
                        </a:rPr>
                        <a:t>7</a:t>
                      </a:r>
                      <a:endParaRPr lang="en-US" sz="600" b="0" i="0" u="none" strike="noStrike">
                        <a:effectLst/>
                        <a:latin typeface="Calibri" panose="020F0502020204030204" pitchFamily="34" charset="0"/>
                      </a:endParaRPr>
                    </a:p>
                  </a:txBody>
                  <a:tcPr marL="5173" marR="5173" marT="5173" marB="0" anchor="b"/>
                </a:tc>
                <a:tc>
                  <a:txBody>
                    <a:bodyPr/>
                    <a:lstStyle/>
                    <a:p>
                      <a:pPr algn="l" fontAlgn="b"/>
                      <a:r>
                        <a:rPr lang="en-US" sz="600" u="none" strike="noStrike">
                          <a:effectLst/>
                        </a:rPr>
                        <a:t>Like Moderately</a:t>
                      </a:r>
                      <a:endParaRPr lang="en-US" sz="600" b="0" i="0" u="none" strike="noStrike">
                        <a:effectLst/>
                        <a:latin typeface="Calibri" panose="020F0502020204030204" pitchFamily="34" charset="0"/>
                      </a:endParaRPr>
                    </a:p>
                  </a:txBody>
                  <a:tcPr marL="5173" marR="5173" marT="5173" marB="0" anchor="b"/>
                </a:tc>
                <a:tc>
                  <a:txBody>
                    <a:bodyPr/>
                    <a:lstStyle/>
                    <a:p>
                      <a:pPr algn="l" fontAlgn="b"/>
                      <a:r>
                        <a:rPr lang="en-US" sz="800" u="none" strike="noStrike" dirty="0">
                          <a:effectLst/>
                        </a:rPr>
                        <a:t>Lots of tropical /guava and orange peel for a beer named lemon shark.  Great haze, and good smooth/creamy finish.  Really approachable for 9.5%.  Some fusel in the finish. </a:t>
                      </a:r>
                      <a:endParaRPr lang="en-US" sz="800" b="0" i="0" u="none" strike="noStrike" dirty="0">
                        <a:effectLst/>
                        <a:latin typeface="Calibri" panose="020F0502020204030204" pitchFamily="34" charset="0"/>
                      </a:endParaRPr>
                    </a:p>
                  </a:txBody>
                  <a:tcPr marL="5173" marR="5173" marT="5173" marB="0" anchor="b"/>
                </a:tc>
                <a:extLst>
                  <a:ext uri="{0D108BD9-81ED-4DB2-BD59-A6C34878D82A}">
                    <a16:rowId xmlns:a16="http://schemas.microsoft.com/office/drawing/2014/main" val="2890705131"/>
                  </a:ext>
                </a:extLst>
              </a:tr>
              <a:tr h="102255">
                <a:tc>
                  <a:txBody>
                    <a:bodyPr/>
                    <a:lstStyle/>
                    <a:p>
                      <a:pPr algn="ctr" fontAlgn="b"/>
                      <a:r>
                        <a:rPr lang="en-US" sz="600" u="none" strike="noStrike">
                          <a:effectLst/>
                        </a:rPr>
                        <a:t>8</a:t>
                      </a:r>
                      <a:endParaRPr lang="en-US" sz="600" b="0" i="0" u="none" strike="noStrike">
                        <a:effectLst/>
                        <a:latin typeface="Calibri" panose="020F0502020204030204" pitchFamily="34" charset="0"/>
                      </a:endParaRPr>
                    </a:p>
                  </a:txBody>
                  <a:tcPr marL="5173" marR="5173" marT="5173" marB="0" anchor="b"/>
                </a:tc>
                <a:tc>
                  <a:txBody>
                    <a:bodyPr/>
                    <a:lstStyle/>
                    <a:p>
                      <a:pPr algn="l" fontAlgn="b"/>
                      <a:r>
                        <a:rPr lang="en-US" sz="600" u="none" strike="noStrike">
                          <a:effectLst/>
                        </a:rPr>
                        <a:t>Like Very Much</a:t>
                      </a:r>
                      <a:endParaRPr lang="en-US" sz="600" b="0" i="0" u="none" strike="noStrike">
                        <a:effectLst/>
                        <a:latin typeface="Calibri" panose="020F0502020204030204" pitchFamily="34" charset="0"/>
                      </a:endParaRPr>
                    </a:p>
                  </a:txBody>
                  <a:tcPr marL="5173" marR="5173" marT="5173" marB="0" anchor="b"/>
                </a:tc>
                <a:tc>
                  <a:txBody>
                    <a:bodyPr/>
                    <a:lstStyle/>
                    <a:p>
                      <a:pPr algn="l" fontAlgn="b"/>
                      <a:endParaRPr lang="en-US" sz="800" b="0" i="0" u="none" strike="noStrike">
                        <a:effectLst/>
                        <a:latin typeface="Calibri" panose="020F0502020204030204" pitchFamily="34" charset="0"/>
                      </a:endParaRPr>
                    </a:p>
                  </a:txBody>
                  <a:tcPr marL="5173" marR="5173" marT="5173" marB="0" anchor="b"/>
                </a:tc>
                <a:extLst>
                  <a:ext uri="{0D108BD9-81ED-4DB2-BD59-A6C34878D82A}">
                    <a16:rowId xmlns:a16="http://schemas.microsoft.com/office/drawing/2014/main" val="3829645167"/>
                  </a:ext>
                </a:extLst>
              </a:tr>
              <a:tr h="102255">
                <a:tc>
                  <a:txBody>
                    <a:bodyPr/>
                    <a:lstStyle/>
                    <a:p>
                      <a:pPr algn="ctr" fontAlgn="b"/>
                      <a:r>
                        <a:rPr lang="en-US" sz="600" u="none" strike="noStrike">
                          <a:effectLst/>
                        </a:rPr>
                        <a:t>8</a:t>
                      </a:r>
                      <a:endParaRPr lang="en-US" sz="600" b="0" i="0" u="none" strike="noStrike">
                        <a:effectLst/>
                        <a:latin typeface="Calibri" panose="020F0502020204030204" pitchFamily="34" charset="0"/>
                      </a:endParaRPr>
                    </a:p>
                  </a:txBody>
                  <a:tcPr marL="5173" marR="5173" marT="5173" marB="0" anchor="b"/>
                </a:tc>
                <a:tc>
                  <a:txBody>
                    <a:bodyPr/>
                    <a:lstStyle/>
                    <a:p>
                      <a:pPr algn="l" fontAlgn="b"/>
                      <a:r>
                        <a:rPr lang="en-US" sz="600" u="none" strike="noStrike">
                          <a:effectLst/>
                        </a:rPr>
                        <a:t>Like Very Much</a:t>
                      </a:r>
                      <a:endParaRPr lang="en-US" sz="600" b="0" i="0" u="none" strike="noStrike">
                        <a:effectLst/>
                        <a:latin typeface="Calibri" panose="020F0502020204030204" pitchFamily="34" charset="0"/>
                      </a:endParaRPr>
                    </a:p>
                  </a:txBody>
                  <a:tcPr marL="5173" marR="5173" marT="5173" marB="0" anchor="b"/>
                </a:tc>
                <a:tc>
                  <a:txBody>
                    <a:bodyPr/>
                    <a:lstStyle/>
                    <a:p>
                      <a:pPr algn="l" fontAlgn="b"/>
                      <a:r>
                        <a:rPr lang="en-US" sz="800" u="none" strike="noStrike" dirty="0">
                          <a:effectLst/>
                        </a:rPr>
                        <a:t>Dank, juicy, love it.</a:t>
                      </a:r>
                      <a:endParaRPr lang="en-US" sz="800" b="0" i="0" u="none" strike="noStrike" dirty="0">
                        <a:effectLst/>
                        <a:latin typeface="Calibri" panose="020F0502020204030204" pitchFamily="34" charset="0"/>
                      </a:endParaRPr>
                    </a:p>
                  </a:txBody>
                  <a:tcPr marL="5173" marR="5173" marT="5173" marB="0" anchor="b"/>
                </a:tc>
                <a:extLst>
                  <a:ext uri="{0D108BD9-81ED-4DB2-BD59-A6C34878D82A}">
                    <a16:rowId xmlns:a16="http://schemas.microsoft.com/office/drawing/2014/main" val="1931874221"/>
                  </a:ext>
                </a:extLst>
              </a:tr>
              <a:tr h="102255">
                <a:tc>
                  <a:txBody>
                    <a:bodyPr/>
                    <a:lstStyle/>
                    <a:p>
                      <a:pPr algn="ctr" fontAlgn="b"/>
                      <a:r>
                        <a:rPr lang="en-US" sz="600" u="none" strike="noStrike">
                          <a:effectLst/>
                        </a:rPr>
                        <a:t>9</a:t>
                      </a:r>
                      <a:endParaRPr lang="en-US" sz="600" b="0" i="0" u="none" strike="noStrike">
                        <a:effectLst/>
                        <a:latin typeface="Calibri" panose="020F0502020204030204" pitchFamily="34" charset="0"/>
                      </a:endParaRPr>
                    </a:p>
                  </a:txBody>
                  <a:tcPr marL="5173" marR="5173" marT="5173" marB="0" anchor="b"/>
                </a:tc>
                <a:tc>
                  <a:txBody>
                    <a:bodyPr/>
                    <a:lstStyle/>
                    <a:p>
                      <a:pPr algn="l" fontAlgn="b"/>
                      <a:r>
                        <a:rPr lang="en-US" sz="600" u="none" strike="noStrike">
                          <a:effectLst/>
                        </a:rPr>
                        <a:t>Like Extremely</a:t>
                      </a:r>
                      <a:endParaRPr lang="en-US" sz="600" b="0" i="0" u="none" strike="noStrike">
                        <a:effectLst/>
                        <a:latin typeface="Calibri" panose="020F0502020204030204" pitchFamily="34" charset="0"/>
                      </a:endParaRPr>
                    </a:p>
                  </a:txBody>
                  <a:tcPr marL="5173" marR="5173" marT="5173" marB="0" anchor="b"/>
                </a:tc>
                <a:tc>
                  <a:txBody>
                    <a:bodyPr/>
                    <a:lstStyle/>
                    <a:p>
                      <a:pPr algn="l" fontAlgn="b"/>
                      <a:endParaRPr lang="en-US" sz="800" b="0" i="0" u="none" strike="noStrike" dirty="0">
                        <a:effectLst/>
                        <a:latin typeface="Calibri" panose="020F0502020204030204" pitchFamily="34" charset="0"/>
                      </a:endParaRPr>
                    </a:p>
                  </a:txBody>
                  <a:tcPr marL="5173" marR="5173" marT="5173" marB="0" anchor="b"/>
                </a:tc>
                <a:extLst>
                  <a:ext uri="{0D108BD9-81ED-4DB2-BD59-A6C34878D82A}">
                    <a16:rowId xmlns:a16="http://schemas.microsoft.com/office/drawing/2014/main" val="3309012530"/>
                  </a:ext>
                </a:extLst>
              </a:tr>
              <a:tr h="102255">
                <a:tc>
                  <a:txBody>
                    <a:bodyPr/>
                    <a:lstStyle/>
                    <a:p>
                      <a:pPr algn="ctr" fontAlgn="b"/>
                      <a:r>
                        <a:rPr lang="en-US" sz="600" u="none" strike="noStrike">
                          <a:effectLst/>
                        </a:rPr>
                        <a:t>9</a:t>
                      </a:r>
                      <a:endParaRPr lang="en-US" sz="600" b="0" i="0" u="none" strike="noStrike">
                        <a:effectLst/>
                        <a:latin typeface="Calibri" panose="020F0502020204030204" pitchFamily="34" charset="0"/>
                      </a:endParaRPr>
                    </a:p>
                  </a:txBody>
                  <a:tcPr marL="5173" marR="5173" marT="5173" marB="0" anchor="b"/>
                </a:tc>
                <a:tc>
                  <a:txBody>
                    <a:bodyPr/>
                    <a:lstStyle/>
                    <a:p>
                      <a:pPr algn="l" fontAlgn="b"/>
                      <a:r>
                        <a:rPr lang="en-US" sz="600" u="none" strike="noStrike">
                          <a:effectLst/>
                        </a:rPr>
                        <a:t>Like Extremely</a:t>
                      </a:r>
                      <a:endParaRPr lang="en-US" sz="600" b="0" i="0" u="none" strike="noStrike">
                        <a:effectLst/>
                        <a:latin typeface="Calibri" panose="020F0502020204030204" pitchFamily="34" charset="0"/>
                      </a:endParaRPr>
                    </a:p>
                  </a:txBody>
                  <a:tcPr marL="5173" marR="5173" marT="5173" marB="0" anchor="b"/>
                </a:tc>
                <a:tc>
                  <a:txBody>
                    <a:bodyPr/>
                    <a:lstStyle/>
                    <a:p>
                      <a:pPr algn="l" fontAlgn="b"/>
                      <a:endParaRPr lang="en-US" sz="800" b="0" i="0" u="none" strike="noStrike">
                        <a:effectLst/>
                        <a:latin typeface="Calibri" panose="020F0502020204030204" pitchFamily="34" charset="0"/>
                      </a:endParaRPr>
                    </a:p>
                  </a:txBody>
                  <a:tcPr marL="5173" marR="5173" marT="5173" marB="0" anchor="b"/>
                </a:tc>
                <a:extLst>
                  <a:ext uri="{0D108BD9-81ED-4DB2-BD59-A6C34878D82A}">
                    <a16:rowId xmlns:a16="http://schemas.microsoft.com/office/drawing/2014/main" val="4285587879"/>
                  </a:ext>
                </a:extLst>
              </a:tr>
              <a:tr h="102255">
                <a:tc>
                  <a:txBody>
                    <a:bodyPr/>
                    <a:lstStyle/>
                    <a:p>
                      <a:pPr algn="ctr" fontAlgn="b"/>
                      <a:r>
                        <a:rPr lang="en-US" sz="600" u="none" strike="noStrike">
                          <a:effectLst/>
                        </a:rPr>
                        <a:t>7</a:t>
                      </a:r>
                      <a:endParaRPr lang="en-US" sz="600" b="0" i="0" u="none" strike="noStrike">
                        <a:effectLst/>
                        <a:latin typeface="Calibri" panose="020F0502020204030204" pitchFamily="34" charset="0"/>
                      </a:endParaRPr>
                    </a:p>
                  </a:txBody>
                  <a:tcPr marL="5173" marR="5173" marT="5173" marB="0" anchor="b"/>
                </a:tc>
                <a:tc>
                  <a:txBody>
                    <a:bodyPr/>
                    <a:lstStyle/>
                    <a:p>
                      <a:pPr algn="l" fontAlgn="b"/>
                      <a:r>
                        <a:rPr lang="en-US" sz="600" u="none" strike="noStrike">
                          <a:effectLst/>
                        </a:rPr>
                        <a:t>Like Moderately</a:t>
                      </a:r>
                      <a:endParaRPr lang="en-US" sz="600" b="0" i="0" u="none" strike="noStrike">
                        <a:effectLst/>
                        <a:latin typeface="Calibri" panose="020F0502020204030204" pitchFamily="34" charset="0"/>
                      </a:endParaRPr>
                    </a:p>
                  </a:txBody>
                  <a:tcPr marL="5173" marR="5173" marT="5173" marB="0" anchor="b"/>
                </a:tc>
                <a:tc>
                  <a:txBody>
                    <a:bodyPr/>
                    <a:lstStyle/>
                    <a:p>
                      <a:pPr algn="l" fontAlgn="b"/>
                      <a:r>
                        <a:rPr lang="en-US" sz="800" u="none" strike="noStrike" dirty="0">
                          <a:effectLst/>
                        </a:rPr>
                        <a:t>Citrus, stone fruit, creamy, hazy kids should love it</a:t>
                      </a:r>
                      <a:endParaRPr lang="en-US" sz="800" b="0" i="0" u="none" strike="noStrike" dirty="0">
                        <a:effectLst/>
                        <a:latin typeface="Calibri" panose="020F0502020204030204" pitchFamily="34" charset="0"/>
                      </a:endParaRPr>
                    </a:p>
                  </a:txBody>
                  <a:tcPr marL="5173" marR="5173" marT="5173" marB="0" anchor="b"/>
                </a:tc>
                <a:extLst>
                  <a:ext uri="{0D108BD9-81ED-4DB2-BD59-A6C34878D82A}">
                    <a16:rowId xmlns:a16="http://schemas.microsoft.com/office/drawing/2014/main" val="1449882672"/>
                  </a:ext>
                </a:extLst>
              </a:tr>
              <a:tr h="102255">
                <a:tc>
                  <a:txBody>
                    <a:bodyPr/>
                    <a:lstStyle/>
                    <a:p>
                      <a:pPr algn="ctr" fontAlgn="b"/>
                      <a:r>
                        <a:rPr lang="en-US" sz="600" u="none" strike="noStrike">
                          <a:effectLst/>
                        </a:rPr>
                        <a:t>8</a:t>
                      </a:r>
                      <a:endParaRPr lang="en-US" sz="600" b="0" i="0" u="none" strike="noStrike">
                        <a:effectLst/>
                        <a:latin typeface="Calibri" panose="020F0502020204030204" pitchFamily="34" charset="0"/>
                      </a:endParaRPr>
                    </a:p>
                  </a:txBody>
                  <a:tcPr marL="5173" marR="5173" marT="5173" marB="0" anchor="b"/>
                </a:tc>
                <a:tc>
                  <a:txBody>
                    <a:bodyPr/>
                    <a:lstStyle/>
                    <a:p>
                      <a:pPr algn="l" fontAlgn="b"/>
                      <a:r>
                        <a:rPr lang="en-US" sz="600" u="none" strike="noStrike">
                          <a:effectLst/>
                        </a:rPr>
                        <a:t>Like Very Much</a:t>
                      </a:r>
                      <a:endParaRPr lang="en-US" sz="600" b="0" i="0" u="none" strike="noStrike">
                        <a:effectLst/>
                        <a:latin typeface="Calibri" panose="020F0502020204030204" pitchFamily="34" charset="0"/>
                      </a:endParaRPr>
                    </a:p>
                  </a:txBody>
                  <a:tcPr marL="5173" marR="5173" marT="5173" marB="0" anchor="b"/>
                </a:tc>
                <a:tc>
                  <a:txBody>
                    <a:bodyPr/>
                    <a:lstStyle/>
                    <a:p>
                      <a:pPr algn="l" fontAlgn="b"/>
                      <a:endParaRPr lang="en-US" sz="800" b="0" i="0" u="none" strike="noStrike">
                        <a:effectLst/>
                        <a:latin typeface="Calibri" panose="020F0502020204030204" pitchFamily="34" charset="0"/>
                      </a:endParaRPr>
                    </a:p>
                  </a:txBody>
                  <a:tcPr marL="5173" marR="5173" marT="5173" marB="0" anchor="b"/>
                </a:tc>
                <a:extLst>
                  <a:ext uri="{0D108BD9-81ED-4DB2-BD59-A6C34878D82A}">
                    <a16:rowId xmlns:a16="http://schemas.microsoft.com/office/drawing/2014/main" val="1745897979"/>
                  </a:ext>
                </a:extLst>
              </a:tr>
              <a:tr h="185872">
                <a:tc>
                  <a:txBody>
                    <a:bodyPr/>
                    <a:lstStyle/>
                    <a:p>
                      <a:pPr algn="ctr" fontAlgn="b"/>
                      <a:r>
                        <a:rPr lang="en-US" sz="600" u="none" strike="noStrike">
                          <a:effectLst/>
                        </a:rPr>
                        <a:t>9</a:t>
                      </a:r>
                      <a:endParaRPr lang="en-US" sz="600" b="0" i="0" u="none" strike="noStrike">
                        <a:effectLst/>
                        <a:latin typeface="Calibri" panose="020F0502020204030204" pitchFamily="34" charset="0"/>
                      </a:endParaRPr>
                    </a:p>
                  </a:txBody>
                  <a:tcPr marL="5173" marR="5173" marT="5173" marB="0" anchor="b"/>
                </a:tc>
                <a:tc>
                  <a:txBody>
                    <a:bodyPr/>
                    <a:lstStyle/>
                    <a:p>
                      <a:pPr algn="l" fontAlgn="b"/>
                      <a:r>
                        <a:rPr lang="en-US" sz="600" u="none" strike="noStrike">
                          <a:effectLst/>
                        </a:rPr>
                        <a:t>Like Extremely</a:t>
                      </a:r>
                      <a:endParaRPr lang="en-US" sz="600" b="0" i="0" u="none" strike="noStrike">
                        <a:effectLst/>
                        <a:latin typeface="Calibri" panose="020F0502020204030204" pitchFamily="34" charset="0"/>
                      </a:endParaRPr>
                    </a:p>
                  </a:txBody>
                  <a:tcPr marL="5173" marR="5173" marT="5173" marB="0" anchor="b"/>
                </a:tc>
                <a:tc>
                  <a:txBody>
                    <a:bodyPr/>
                    <a:lstStyle/>
                    <a:p>
                      <a:pPr algn="l" fontAlgn="b"/>
                      <a:r>
                        <a:rPr lang="en-US" sz="800" u="none" strike="noStrike" dirty="0">
                          <a:effectLst/>
                        </a:rPr>
                        <a:t>So good! So much fruit! Great complex! Awesome innovative beer.</a:t>
                      </a:r>
                      <a:endParaRPr lang="en-US" sz="800" b="0" i="0" u="none" strike="noStrike" dirty="0">
                        <a:effectLst/>
                        <a:latin typeface="Calibri" panose="020F0502020204030204" pitchFamily="34" charset="0"/>
                      </a:endParaRPr>
                    </a:p>
                  </a:txBody>
                  <a:tcPr marL="5173" marR="5173" marT="5173" marB="0" anchor="b"/>
                </a:tc>
                <a:extLst>
                  <a:ext uri="{0D108BD9-81ED-4DB2-BD59-A6C34878D82A}">
                    <a16:rowId xmlns:a16="http://schemas.microsoft.com/office/drawing/2014/main" val="2017860511"/>
                  </a:ext>
                </a:extLst>
              </a:tr>
              <a:tr h="102255">
                <a:tc>
                  <a:txBody>
                    <a:bodyPr/>
                    <a:lstStyle/>
                    <a:p>
                      <a:pPr algn="l" fontAlgn="b"/>
                      <a:endParaRPr lang="en-US" sz="600" b="0" i="0" u="none" strike="noStrike">
                        <a:effectLst/>
                        <a:latin typeface="Calibri" panose="020F0502020204030204" pitchFamily="34" charset="0"/>
                      </a:endParaRPr>
                    </a:p>
                  </a:txBody>
                  <a:tcPr marL="5173" marR="5173" marT="5173" marB="0" anchor="b"/>
                </a:tc>
                <a:tc>
                  <a:txBody>
                    <a:bodyPr/>
                    <a:lstStyle/>
                    <a:p>
                      <a:pPr algn="r" fontAlgn="ctr"/>
                      <a:r>
                        <a:rPr lang="en-US" sz="600" u="none" strike="noStrike">
                          <a:effectLst/>
                        </a:rPr>
                        <a:t>8.06</a:t>
                      </a:r>
                      <a:endParaRPr lang="en-US" sz="600" b="0" i="0" u="none" strike="noStrike">
                        <a:effectLst/>
                        <a:latin typeface="Calibri" panose="020F0502020204030204" pitchFamily="34" charset="0"/>
                      </a:endParaRPr>
                    </a:p>
                  </a:txBody>
                  <a:tcPr marL="5173" marR="5173" marT="5173" marB="0" anchor="ctr"/>
                </a:tc>
                <a:tc>
                  <a:txBody>
                    <a:bodyPr/>
                    <a:lstStyle/>
                    <a:p>
                      <a:pPr algn="l" fontAlgn="b"/>
                      <a:endParaRPr lang="en-US" sz="800" b="0" i="0" u="none" strike="noStrike" dirty="0">
                        <a:effectLst/>
                        <a:latin typeface="Calibri" panose="020F0502020204030204" pitchFamily="34" charset="0"/>
                      </a:endParaRPr>
                    </a:p>
                  </a:txBody>
                  <a:tcPr marL="5173" marR="5173" marT="5173" marB="0" anchor="b"/>
                </a:tc>
                <a:extLst>
                  <a:ext uri="{0D108BD9-81ED-4DB2-BD59-A6C34878D82A}">
                    <a16:rowId xmlns:a16="http://schemas.microsoft.com/office/drawing/2014/main" val="3634555731"/>
                  </a:ext>
                </a:extLst>
              </a:tr>
            </a:tbl>
          </a:graphicData>
        </a:graphic>
      </p:graphicFrame>
      <p:sp>
        <p:nvSpPr>
          <p:cNvPr id="8" name="Oval 7">
            <a:extLst>
              <a:ext uri="{FF2B5EF4-FFF2-40B4-BE49-F238E27FC236}">
                <a16:creationId xmlns:a16="http://schemas.microsoft.com/office/drawing/2014/main" id="{202ADA1E-BB73-AE29-69C4-DCD9E69B6FF6}"/>
              </a:ext>
            </a:extLst>
          </p:cNvPr>
          <p:cNvSpPr/>
          <p:nvPr/>
        </p:nvSpPr>
        <p:spPr>
          <a:xfrm>
            <a:off x="2053667" y="6449441"/>
            <a:ext cx="575353" cy="219456"/>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26CD732-781F-6803-CF76-565926BF5BA0}"/>
              </a:ext>
            </a:extLst>
          </p:cNvPr>
          <p:cNvSpPr/>
          <p:nvPr/>
        </p:nvSpPr>
        <p:spPr>
          <a:xfrm>
            <a:off x="998215" y="3299289"/>
            <a:ext cx="739739" cy="25942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E0586A4-5E09-1C9E-701A-3FD3E113D7E6}"/>
              </a:ext>
            </a:extLst>
          </p:cNvPr>
          <p:cNvSpPr txBox="1"/>
          <p:nvPr/>
        </p:nvSpPr>
        <p:spPr>
          <a:xfrm>
            <a:off x="5825447" y="2967335"/>
            <a:ext cx="2337921" cy="923330"/>
          </a:xfrm>
          <a:prstGeom prst="rect">
            <a:avLst/>
          </a:prstGeom>
          <a:noFill/>
        </p:spPr>
        <p:txBody>
          <a:bodyPr wrap="square" rtlCol="0">
            <a:spAutoFit/>
          </a:bodyPr>
          <a:lstStyle/>
          <a:p>
            <a:r>
              <a:rPr lang="en-US" dirty="0"/>
              <a:t>Even with low outlier high average score!</a:t>
            </a:r>
          </a:p>
        </p:txBody>
      </p:sp>
      <p:sp>
        <p:nvSpPr>
          <p:cNvPr id="15" name="Rectangle 14">
            <a:extLst>
              <a:ext uri="{FF2B5EF4-FFF2-40B4-BE49-F238E27FC236}">
                <a16:creationId xmlns:a16="http://schemas.microsoft.com/office/drawing/2014/main" id="{5142B40F-78E0-06AC-C3C2-CEE2A58E2790}"/>
              </a:ext>
            </a:extLst>
          </p:cNvPr>
          <p:cNvSpPr/>
          <p:nvPr/>
        </p:nvSpPr>
        <p:spPr>
          <a:xfrm>
            <a:off x="5812879" y="2884572"/>
            <a:ext cx="2363056" cy="986319"/>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A6E21AA4-64CD-5A2E-1876-A9E307C1A42C}"/>
              </a:ext>
            </a:extLst>
          </p:cNvPr>
          <p:cNvCxnSpPr>
            <a:cxnSpLocks/>
          </p:cNvCxnSpPr>
          <p:nvPr/>
        </p:nvCxnSpPr>
        <p:spPr>
          <a:xfrm flipH="1">
            <a:off x="1734392" y="3091364"/>
            <a:ext cx="4078487" cy="3125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90B0959F-0356-FA12-2953-67538D6E6B7E}"/>
              </a:ext>
            </a:extLst>
          </p:cNvPr>
          <p:cNvCxnSpPr>
            <a:cxnSpLocks/>
            <a:stCxn id="14" idx="1"/>
            <a:endCxn id="8" idx="0"/>
          </p:cNvCxnSpPr>
          <p:nvPr/>
        </p:nvCxnSpPr>
        <p:spPr>
          <a:xfrm flipH="1">
            <a:off x="2341344" y="3429000"/>
            <a:ext cx="3484103" cy="30204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8941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CEFF5-AF0B-2204-210E-A2F8CE1C9074}"/>
              </a:ext>
            </a:extLst>
          </p:cNvPr>
          <p:cNvSpPr>
            <a:spLocks noGrp="1"/>
          </p:cNvSpPr>
          <p:nvPr>
            <p:ph type="title"/>
          </p:nvPr>
        </p:nvSpPr>
        <p:spPr/>
        <p:txBody>
          <a:bodyPr/>
          <a:lstStyle/>
          <a:p>
            <a:r>
              <a:rPr lang="en-US" dirty="0"/>
              <a:t>Sensory Data for Beers: Two Kiwis</a:t>
            </a:r>
          </a:p>
        </p:txBody>
      </p:sp>
      <p:pic>
        <p:nvPicPr>
          <p:cNvPr id="6" name="Content Placeholder 5">
            <a:extLst>
              <a:ext uri="{FF2B5EF4-FFF2-40B4-BE49-F238E27FC236}">
                <a16:creationId xmlns:a16="http://schemas.microsoft.com/office/drawing/2014/main" id="{C182914C-1DFF-D8C3-F56E-B83AEBFD174D}"/>
              </a:ext>
            </a:extLst>
          </p:cNvPr>
          <p:cNvPicPr>
            <a:picLocks noGrp="1" noChangeAspect="1"/>
          </p:cNvPicPr>
          <p:nvPr>
            <p:ph idx="1"/>
          </p:nvPr>
        </p:nvPicPr>
        <p:blipFill>
          <a:blip r:embed="rId2"/>
          <a:stretch>
            <a:fillRect/>
          </a:stretch>
        </p:blipFill>
        <p:spPr>
          <a:xfrm>
            <a:off x="8948791" y="1097280"/>
            <a:ext cx="3243209" cy="3482924"/>
          </a:xfrm>
        </p:spPr>
      </p:pic>
      <p:sp>
        <p:nvSpPr>
          <p:cNvPr id="4" name="Slide Number Placeholder 3">
            <a:extLst>
              <a:ext uri="{FF2B5EF4-FFF2-40B4-BE49-F238E27FC236}">
                <a16:creationId xmlns:a16="http://schemas.microsoft.com/office/drawing/2014/main" id="{DD35EA62-80D6-6199-0E8C-DABE0BA2EBC9}"/>
              </a:ext>
            </a:extLst>
          </p:cNvPr>
          <p:cNvSpPr>
            <a:spLocks noGrp="1"/>
          </p:cNvSpPr>
          <p:nvPr>
            <p:ph type="sldNum" sz="quarter" idx="12"/>
          </p:nvPr>
        </p:nvSpPr>
        <p:spPr/>
        <p:txBody>
          <a:bodyPr/>
          <a:lstStyle/>
          <a:p>
            <a:fld id="{B5915699-0F63-4C61-80D8-C6D5EC39C3C1}" type="slidenum">
              <a:rPr lang="en-US" smtClean="0"/>
              <a:t>25</a:t>
            </a:fld>
            <a:endParaRPr lang="en-US"/>
          </a:p>
        </p:txBody>
      </p:sp>
      <p:graphicFrame>
        <p:nvGraphicFramePr>
          <p:cNvPr id="7" name="Table 6">
            <a:extLst>
              <a:ext uri="{FF2B5EF4-FFF2-40B4-BE49-F238E27FC236}">
                <a16:creationId xmlns:a16="http://schemas.microsoft.com/office/drawing/2014/main" id="{110483BC-7B8F-9BA1-B0DF-76DB20A29CDB}"/>
              </a:ext>
            </a:extLst>
          </p:cNvPr>
          <p:cNvGraphicFramePr>
            <a:graphicFrameLocks noGrp="1"/>
          </p:cNvGraphicFramePr>
          <p:nvPr>
            <p:extLst>
              <p:ext uri="{D42A27DB-BD31-4B8C-83A1-F6EECF244321}">
                <p14:modId xmlns:p14="http://schemas.microsoft.com/office/powerpoint/2010/main" val="2820560528"/>
              </p:ext>
            </p:extLst>
          </p:nvPr>
        </p:nvGraphicFramePr>
        <p:xfrm>
          <a:off x="1075836" y="1097280"/>
          <a:ext cx="7030473" cy="4935391"/>
        </p:xfrm>
        <a:graphic>
          <a:graphicData uri="http://schemas.openxmlformats.org/drawingml/2006/table">
            <a:tbl>
              <a:tblPr>
                <a:tableStyleId>{5C22544A-7EE6-4342-B048-85BDC9FD1C3A}</a:tableStyleId>
              </a:tblPr>
              <a:tblGrid>
                <a:gridCol w="1150628">
                  <a:extLst>
                    <a:ext uri="{9D8B030D-6E8A-4147-A177-3AD203B41FA5}">
                      <a16:colId xmlns:a16="http://schemas.microsoft.com/office/drawing/2014/main" val="1280477373"/>
                    </a:ext>
                  </a:extLst>
                </a:gridCol>
                <a:gridCol w="1386918">
                  <a:extLst>
                    <a:ext uri="{9D8B030D-6E8A-4147-A177-3AD203B41FA5}">
                      <a16:colId xmlns:a16="http://schemas.microsoft.com/office/drawing/2014/main" val="893422891"/>
                    </a:ext>
                  </a:extLst>
                </a:gridCol>
                <a:gridCol w="4492927">
                  <a:extLst>
                    <a:ext uri="{9D8B030D-6E8A-4147-A177-3AD203B41FA5}">
                      <a16:colId xmlns:a16="http://schemas.microsoft.com/office/drawing/2014/main" val="3928332316"/>
                    </a:ext>
                  </a:extLst>
                </a:gridCol>
              </a:tblGrid>
              <a:tr h="193437">
                <a:tc>
                  <a:txBody>
                    <a:bodyPr/>
                    <a:lstStyle/>
                    <a:p>
                      <a:pPr algn="l" fontAlgn="b"/>
                      <a:r>
                        <a:rPr lang="en-US" sz="1100" u="none" strike="noStrike">
                          <a:effectLst/>
                        </a:rPr>
                        <a:t>Value</a:t>
                      </a:r>
                      <a:endParaRPr lang="en-US" sz="1100" b="1" i="0" u="none" strike="noStrike">
                        <a:effectLst/>
                        <a:latin typeface="Calibri" panose="020F0502020204030204" pitchFamily="34" charset="0"/>
                      </a:endParaRPr>
                    </a:p>
                  </a:txBody>
                  <a:tcPr marL="9211" marR="9211" marT="9211" marB="0" anchor="b"/>
                </a:tc>
                <a:tc>
                  <a:txBody>
                    <a:bodyPr/>
                    <a:lstStyle/>
                    <a:p>
                      <a:pPr algn="l" fontAlgn="b"/>
                      <a:r>
                        <a:rPr lang="en-US" sz="1100" u="none" strike="noStrike">
                          <a:effectLst/>
                        </a:rPr>
                        <a:t>Preference</a:t>
                      </a:r>
                      <a:endParaRPr lang="en-US" sz="1100" b="1" i="0" u="none" strike="noStrike">
                        <a:effectLst/>
                        <a:latin typeface="Calibri" panose="020F0502020204030204" pitchFamily="34" charset="0"/>
                      </a:endParaRPr>
                    </a:p>
                  </a:txBody>
                  <a:tcPr marL="9211" marR="9211" marT="9211" marB="0" anchor="b"/>
                </a:tc>
                <a:tc>
                  <a:txBody>
                    <a:bodyPr/>
                    <a:lstStyle/>
                    <a:p>
                      <a:pPr algn="l" fontAlgn="b"/>
                      <a:r>
                        <a:rPr lang="en-US" sz="1100" u="none" strike="noStrike">
                          <a:effectLst/>
                        </a:rPr>
                        <a:t>Comment</a:t>
                      </a:r>
                      <a:endParaRPr lang="en-US" sz="1100" b="1" i="0" u="none" strike="noStrike">
                        <a:effectLst/>
                        <a:latin typeface="Calibri" panose="020F0502020204030204" pitchFamily="34" charset="0"/>
                      </a:endParaRPr>
                    </a:p>
                  </a:txBody>
                  <a:tcPr marL="9211" marR="9211" marT="9211" marB="0" anchor="b"/>
                </a:tc>
                <a:extLst>
                  <a:ext uri="{0D108BD9-81ED-4DB2-BD59-A6C34878D82A}">
                    <a16:rowId xmlns:a16="http://schemas.microsoft.com/office/drawing/2014/main" val="4125682982"/>
                  </a:ext>
                </a:extLst>
              </a:tr>
              <a:tr h="368452">
                <a:tc>
                  <a:txBody>
                    <a:bodyPr/>
                    <a:lstStyle/>
                    <a:p>
                      <a:pPr algn="ctr" fontAlgn="b"/>
                      <a:r>
                        <a:rPr lang="en-US" sz="1100" u="none" strike="noStrike">
                          <a:effectLst/>
                        </a:rPr>
                        <a:t>8</a:t>
                      </a:r>
                      <a:endParaRPr lang="en-US" sz="1100" b="0" i="0" u="none" strike="noStrike">
                        <a:effectLst/>
                        <a:latin typeface="Calibri" panose="020F0502020204030204" pitchFamily="34" charset="0"/>
                      </a:endParaRPr>
                    </a:p>
                  </a:txBody>
                  <a:tcPr marL="9211" marR="9211" marT="9211" marB="0" anchor="b"/>
                </a:tc>
                <a:tc>
                  <a:txBody>
                    <a:bodyPr/>
                    <a:lstStyle/>
                    <a:p>
                      <a:pPr algn="l" fontAlgn="b"/>
                      <a:r>
                        <a:rPr lang="en-US" sz="1100" u="none" strike="noStrike">
                          <a:effectLst/>
                        </a:rPr>
                        <a:t>Like Very Much</a:t>
                      </a:r>
                      <a:endParaRPr lang="en-US" sz="1100" b="0" i="0" u="none" strike="noStrike">
                        <a:effectLst/>
                        <a:latin typeface="Calibri" panose="020F0502020204030204" pitchFamily="34" charset="0"/>
                      </a:endParaRPr>
                    </a:p>
                  </a:txBody>
                  <a:tcPr marL="9211" marR="9211" marT="9211" marB="0" anchor="b"/>
                </a:tc>
                <a:tc>
                  <a:txBody>
                    <a:bodyPr/>
                    <a:lstStyle/>
                    <a:p>
                      <a:pPr algn="l" fontAlgn="b"/>
                      <a:r>
                        <a:rPr lang="en-US" sz="1100" u="none" strike="noStrike">
                          <a:effectLst/>
                        </a:rPr>
                        <a:t>Diesel, light onion and garlic, definitely some nice fruit too, tropical, ripe citrus, stone fruit, smooth finish</a:t>
                      </a:r>
                      <a:endParaRPr lang="en-US" sz="1100" b="0" i="0" u="none" strike="noStrike">
                        <a:effectLst/>
                        <a:latin typeface="Calibri" panose="020F0502020204030204" pitchFamily="34" charset="0"/>
                      </a:endParaRPr>
                    </a:p>
                  </a:txBody>
                  <a:tcPr marL="9211" marR="9211" marT="9211" marB="0" anchor="b"/>
                </a:tc>
                <a:extLst>
                  <a:ext uri="{0D108BD9-81ED-4DB2-BD59-A6C34878D82A}">
                    <a16:rowId xmlns:a16="http://schemas.microsoft.com/office/drawing/2014/main" val="328072817"/>
                  </a:ext>
                </a:extLst>
              </a:tr>
              <a:tr h="368452">
                <a:tc>
                  <a:txBody>
                    <a:bodyPr/>
                    <a:lstStyle/>
                    <a:p>
                      <a:pPr algn="ctr" fontAlgn="b"/>
                      <a:r>
                        <a:rPr lang="en-US" sz="1100" u="none" strike="noStrike">
                          <a:effectLst/>
                        </a:rPr>
                        <a:t>7</a:t>
                      </a:r>
                      <a:endParaRPr lang="en-US" sz="1100" b="0" i="0" u="none" strike="noStrike">
                        <a:effectLst/>
                        <a:latin typeface="Calibri" panose="020F0502020204030204" pitchFamily="34" charset="0"/>
                      </a:endParaRPr>
                    </a:p>
                  </a:txBody>
                  <a:tcPr marL="9211" marR="9211" marT="9211" marB="0" anchor="b"/>
                </a:tc>
                <a:tc>
                  <a:txBody>
                    <a:bodyPr/>
                    <a:lstStyle/>
                    <a:p>
                      <a:pPr algn="l" fontAlgn="b"/>
                      <a:r>
                        <a:rPr lang="en-US" sz="1100" u="none" strike="noStrike">
                          <a:effectLst/>
                        </a:rPr>
                        <a:t>Like Moderately</a:t>
                      </a:r>
                      <a:endParaRPr lang="en-US" sz="1100" b="0" i="0" u="none" strike="noStrike">
                        <a:effectLst/>
                        <a:latin typeface="Calibri" panose="020F0502020204030204" pitchFamily="34" charset="0"/>
                      </a:endParaRPr>
                    </a:p>
                  </a:txBody>
                  <a:tcPr marL="9211" marR="9211" marT="9211" marB="0" anchor="b"/>
                </a:tc>
                <a:tc>
                  <a:txBody>
                    <a:bodyPr/>
                    <a:lstStyle/>
                    <a:p>
                      <a:pPr algn="l" fontAlgn="b"/>
                      <a:r>
                        <a:rPr lang="en-US" sz="1100" u="none" strike="noStrike">
                          <a:effectLst/>
                        </a:rPr>
                        <a:t>Vsl pepper note alongside the peachskin and mixed tropical. Some lemon peel too. Sweet finish. Hottt.</a:t>
                      </a:r>
                      <a:endParaRPr lang="en-US" sz="1100" b="0" i="0" u="none" strike="noStrike">
                        <a:effectLst/>
                        <a:latin typeface="Calibri" panose="020F0502020204030204" pitchFamily="34" charset="0"/>
                      </a:endParaRPr>
                    </a:p>
                  </a:txBody>
                  <a:tcPr marL="9211" marR="9211" marT="9211" marB="0" anchor="b"/>
                </a:tc>
                <a:extLst>
                  <a:ext uri="{0D108BD9-81ED-4DB2-BD59-A6C34878D82A}">
                    <a16:rowId xmlns:a16="http://schemas.microsoft.com/office/drawing/2014/main" val="1074232138"/>
                  </a:ext>
                </a:extLst>
              </a:tr>
              <a:tr h="184226">
                <a:tc>
                  <a:txBody>
                    <a:bodyPr/>
                    <a:lstStyle/>
                    <a:p>
                      <a:pPr algn="ctr" fontAlgn="b"/>
                      <a:r>
                        <a:rPr lang="en-US" sz="1100" u="none" strike="noStrike">
                          <a:effectLst/>
                        </a:rPr>
                        <a:t>8</a:t>
                      </a:r>
                      <a:endParaRPr lang="en-US" sz="1100" b="0" i="0" u="none" strike="noStrike">
                        <a:effectLst/>
                        <a:latin typeface="Calibri" panose="020F0502020204030204" pitchFamily="34" charset="0"/>
                      </a:endParaRPr>
                    </a:p>
                  </a:txBody>
                  <a:tcPr marL="9211" marR="9211" marT="9211" marB="0" anchor="b"/>
                </a:tc>
                <a:tc>
                  <a:txBody>
                    <a:bodyPr/>
                    <a:lstStyle/>
                    <a:p>
                      <a:pPr algn="l" fontAlgn="b"/>
                      <a:r>
                        <a:rPr lang="en-US" sz="1100" u="none" strike="noStrike">
                          <a:effectLst/>
                        </a:rPr>
                        <a:t>Like Very Much</a:t>
                      </a:r>
                      <a:endParaRPr lang="en-US" sz="1100" b="0" i="0" u="none" strike="noStrike">
                        <a:effectLst/>
                        <a:latin typeface="Calibri" panose="020F0502020204030204" pitchFamily="34" charset="0"/>
                      </a:endParaRPr>
                    </a:p>
                  </a:txBody>
                  <a:tcPr marL="9211" marR="9211" marT="9211" marB="0" anchor="b"/>
                </a:tc>
                <a:tc>
                  <a:txBody>
                    <a:bodyPr/>
                    <a:lstStyle/>
                    <a:p>
                      <a:pPr algn="l" fontAlgn="b"/>
                      <a:r>
                        <a:rPr lang="en-US" sz="1100" u="none" strike="noStrike">
                          <a:effectLst/>
                        </a:rPr>
                        <a:t>Woody, pine,tropical, diesely </a:t>
                      </a:r>
                      <a:endParaRPr lang="en-US" sz="1100" b="0" i="0" u="none" strike="noStrike">
                        <a:effectLst/>
                        <a:latin typeface="Calibri" panose="020F0502020204030204" pitchFamily="34" charset="0"/>
                      </a:endParaRPr>
                    </a:p>
                  </a:txBody>
                  <a:tcPr marL="9211" marR="9211" marT="9211" marB="0" anchor="b"/>
                </a:tc>
                <a:extLst>
                  <a:ext uri="{0D108BD9-81ED-4DB2-BD59-A6C34878D82A}">
                    <a16:rowId xmlns:a16="http://schemas.microsoft.com/office/drawing/2014/main" val="3612927258"/>
                  </a:ext>
                </a:extLst>
              </a:tr>
              <a:tr h="368452">
                <a:tc>
                  <a:txBody>
                    <a:bodyPr/>
                    <a:lstStyle/>
                    <a:p>
                      <a:pPr algn="ctr" fontAlgn="b"/>
                      <a:r>
                        <a:rPr lang="en-US" sz="1100" u="none" strike="noStrike">
                          <a:effectLst/>
                        </a:rPr>
                        <a:t>9</a:t>
                      </a:r>
                      <a:endParaRPr lang="en-US" sz="1100" b="0" i="0" u="none" strike="noStrike">
                        <a:effectLst/>
                        <a:latin typeface="Calibri" panose="020F0502020204030204" pitchFamily="34" charset="0"/>
                      </a:endParaRPr>
                    </a:p>
                  </a:txBody>
                  <a:tcPr marL="9211" marR="9211" marT="9211" marB="0" anchor="b"/>
                </a:tc>
                <a:tc>
                  <a:txBody>
                    <a:bodyPr/>
                    <a:lstStyle/>
                    <a:p>
                      <a:pPr algn="l" fontAlgn="b"/>
                      <a:r>
                        <a:rPr lang="en-US" sz="1100" u="none" strike="noStrike">
                          <a:effectLst/>
                        </a:rPr>
                        <a:t>Like Extremely</a:t>
                      </a:r>
                      <a:endParaRPr lang="en-US" sz="1100" b="0" i="0" u="none" strike="noStrike">
                        <a:effectLst/>
                        <a:latin typeface="Calibri" panose="020F0502020204030204" pitchFamily="34" charset="0"/>
                      </a:endParaRPr>
                    </a:p>
                  </a:txBody>
                  <a:tcPr marL="9211" marR="9211" marT="9211" marB="0" anchor="b"/>
                </a:tc>
                <a:tc>
                  <a:txBody>
                    <a:bodyPr/>
                    <a:lstStyle/>
                    <a:p>
                      <a:pPr algn="l" fontAlgn="b"/>
                      <a:r>
                        <a:rPr lang="en-US" sz="1100" u="none" strike="noStrike">
                          <a:effectLst/>
                        </a:rPr>
                        <a:t>Big stone fruit aroma pop! Lots of peach. Good hop flavor with moderate lingering bitterness</a:t>
                      </a:r>
                      <a:endParaRPr lang="en-US" sz="1100" b="0" i="0" u="none" strike="noStrike">
                        <a:effectLst/>
                        <a:latin typeface="Calibri" panose="020F0502020204030204" pitchFamily="34" charset="0"/>
                      </a:endParaRPr>
                    </a:p>
                  </a:txBody>
                  <a:tcPr marL="9211" marR="9211" marT="9211" marB="0" anchor="b"/>
                </a:tc>
                <a:extLst>
                  <a:ext uri="{0D108BD9-81ED-4DB2-BD59-A6C34878D82A}">
                    <a16:rowId xmlns:a16="http://schemas.microsoft.com/office/drawing/2014/main" val="1443268542"/>
                  </a:ext>
                </a:extLst>
              </a:tr>
              <a:tr h="552678">
                <a:tc>
                  <a:txBody>
                    <a:bodyPr/>
                    <a:lstStyle/>
                    <a:p>
                      <a:pPr algn="ctr" fontAlgn="b"/>
                      <a:r>
                        <a:rPr lang="en-US" sz="1100" u="none" strike="noStrike">
                          <a:effectLst/>
                        </a:rPr>
                        <a:t>8</a:t>
                      </a:r>
                      <a:endParaRPr lang="en-US" sz="1100" b="0" i="0" u="none" strike="noStrike">
                        <a:effectLst/>
                        <a:latin typeface="Calibri" panose="020F0502020204030204" pitchFamily="34" charset="0"/>
                      </a:endParaRPr>
                    </a:p>
                  </a:txBody>
                  <a:tcPr marL="9211" marR="9211" marT="9211" marB="0" anchor="b"/>
                </a:tc>
                <a:tc>
                  <a:txBody>
                    <a:bodyPr/>
                    <a:lstStyle/>
                    <a:p>
                      <a:pPr algn="l" fontAlgn="b"/>
                      <a:r>
                        <a:rPr lang="en-US" sz="1100" u="none" strike="noStrike">
                          <a:effectLst/>
                        </a:rPr>
                        <a:t>Like Very Much</a:t>
                      </a:r>
                      <a:endParaRPr lang="en-US" sz="1100" b="0" i="0" u="none" strike="noStrike">
                        <a:effectLst/>
                        <a:latin typeface="Calibri" panose="020F0502020204030204" pitchFamily="34" charset="0"/>
                      </a:endParaRPr>
                    </a:p>
                  </a:txBody>
                  <a:tcPr marL="9211" marR="9211" marT="9211" marB="0" anchor="b"/>
                </a:tc>
                <a:tc>
                  <a:txBody>
                    <a:bodyPr/>
                    <a:lstStyle/>
                    <a:p>
                      <a:pPr algn="l" fontAlgn="b"/>
                      <a:r>
                        <a:rPr lang="en-US" sz="1100" u="none" strike="noStrike" dirty="0">
                          <a:effectLst/>
                        </a:rPr>
                        <a:t>Great fruit throughout. Seems sweeter and hotter than previous. More dank components. Still a really-good fruit bomb. Has some fusel at the end.</a:t>
                      </a:r>
                      <a:endParaRPr lang="en-US" sz="1100" b="0" i="0" u="none" strike="noStrike" dirty="0">
                        <a:effectLst/>
                        <a:latin typeface="Calibri" panose="020F0502020204030204" pitchFamily="34" charset="0"/>
                      </a:endParaRPr>
                    </a:p>
                  </a:txBody>
                  <a:tcPr marL="9211" marR="9211" marT="9211" marB="0" anchor="b"/>
                </a:tc>
                <a:extLst>
                  <a:ext uri="{0D108BD9-81ED-4DB2-BD59-A6C34878D82A}">
                    <a16:rowId xmlns:a16="http://schemas.microsoft.com/office/drawing/2014/main" val="4085642955"/>
                  </a:ext>
                </a:extLst>
              </a:tr>
              <a:tr h="333449">
                <a:tc>
                  <a:txBody>
                    <a:bodyPr/>
                    <a:lstStyle/>
                    <a:p>
                      <a:pPr algn="ctr" fontAlgn="b"/>
                      <a:r>
                        <a:rPr lang="en-US" sz="1100" u="none" strike="noStrike">
                          <a:effectLst/>
                        </a:rPr>
                        <a:t>5</a:t>
                      </a:r>
                      <a:endParaRPr lang="en-US" sz="1100" b="0" i="0" u="none" strike="noStrike">
                        <a:effectLst/>
                        <a:latin typeface="Calibri" panose="020F0502020204030204" pitchFamily="34" charset="0"/>
                      </a:endParaRPr>
                    </a:p>
                  </a:txBody>
                  <a:tcPr marL="9211" marR="9211" marT="9211" marB="0" anchor="b"/>
                </a:tc>
                <a:tc>
                  <a:txBody>
                    <a:bodyPr/>
                    <a:lstStyle/>
                    <a:p>
                      <a:pPr algn="l" fontAlgn="b"/>
                      <a:r>
                        <a:rPr lang="en-US" sz="1100" u="none" strike="noStrike">
                          <a:effectLst/>
                        </a:rPr>
                        <a:t>Neither Like Nor Dislike</a:t>
                      </a:r>
                      <a:endParaRPr lang="en-US" sz="1100" b="0" i="0" u="none" strike="noStrike">
                        <a:effectLst/>
                        <a:latin typeface="Calibri" panose="020F0502020204030204" pitchFamily="34" charset="0"/>
                      </a:endParaRPr>
                    </a:p>
                  </a:txBody>
                  <a:tcPr marL="9211" marR="9211" marT="9211" marB="0" anchor="b"/>
                </a:tc>
                <a:tc>
                  <a:txBody>
                    <a:bodyPr/>
                    <a:lstStyle/>
                    <a:p>
                      <a:pPr algn="l" fontAlgn="b"/>
                      <a:r>
                        <a:rPr lang="en-US" sz="1100" u="none" strike="noStrike" dirty="0">
                          <a:effectLst/>
                        </a:rPr>
                        <a:t>Smells like cake frosting, really-hot finish, also high stone fruit. </a:t>
                      </a:r>
                      <a:endParaRPr lang="en-US" sz="1100" b="0" i="0" u="none" strike="noStrike" dirty="0">
                        <a:effectLst/>
                        <a:latin typeface="Calibri" panose="020F0502020204030204" pitchFamily="34" charset="0"/>
                      </a:endParaRPr>
                    </a:p>
                  </a:txBody>
                  <a:tcPr marL="9211" marR="9211" marT="9211" marB="0" anchor="b"/>
                </a:tc>
                <a:extLst>
                  <a:ext uri="{0D108BD9-81ED-4DB2-BD59-A6C34878D82A}">
                    <a16:rowId xmlns:a16="http://schemas.microsoft.com/office/drawing/2014/main" val="2311638427"/>
                  </a:ext>
                </a:extLst>
              </a:tr>
              <a:tr h="184226">
                <a:tc>
                  <a:txBody>
                    <a:bodyPr/>
                    <a:lstStyle/>
                    <a:p>
                      <a:pPr algn="ctr" fontAlgn="b"/>
                      <a:r>
                        <a:rPr lang="en-US" sz="1100" u="none" strike="noStrike">
                          <a:effectLst/>
                        </a:rPr>
                        <a:t>8</a:t>
                      </a:r>
                      <a:endParaRPr lang="en-US" sz="1100" b="0" i="0" u="none" strike="noStrike">
                        <a:effectLst/>
                        <a:latin typeface="Calibri" panose="020F0502020204030204" pitchFamily="34" charset="0"/>
                      </a:endParaRPr>
                    </a:p>
                  </a:txBody>
                  <a:tcPr marL="9211" marR="9211" marT="9211" marB="0" anchor="b"/>
                </a:tc>
                <a:tc>
                  <a:txBody>
                    <a:bodyPr/>
                    <a:lstStyle/>
                    <a:p>
                      <a:pPr algn="l" fontAlgn="b"/>
                      <a:r>
                        <a:rPr lang="en-US" sz="1100" u="none" strike="noStrike">
                          <a:effectLst/>
                        </a:rPr>
                        <a:t>Like Very Much</a:t>
                      </a:r>
                      <a:endParaRPr lang="en-US" sz="1100" b="0" i="0" u="none" strike="noStrike">
                        <a:effectLst/>
                        <a:latin typeface="Calibri" panose="020F0502020204030204" pitchFamily="34" charset="0"/>
                      </a:endParaRPr>
                    </a:p>
                  </a:txBody>
                  <a:tcPr marL="9211" marR="9211" marT="9211" marB="0" anchor="b"/>
                </a:tc>
                <a:tc>
                  <a:txBody>
                    <a:bodyPr/>
                    <a:lstStyle/>
                    <a:p>
                      <a:pPr algn="l" fontAlgn="b"/>
                      <a:r>
                        <a:rPr lang="en-US" sz="1100" u="none" strike="noStrike">
                          <a:effectLst/>
                        </a:rPr>
                        <a:t>Really solid ODB</a:t>
                      </a:r>
                      <a:endParaRPr lang="en-US" sz="1100" b="0" i="0" u="none" strike="noStrike">
                        <a:effectLst/>
                        <a:latin typeface="Calibri" panose="020F0502020204030204" pitchFamily="34" charset="0"/>
                      </a:endParaRPr>
                    </a:p>
                  </a:txBody>
                  <a:tcPr marL="9211" marR="9211" marT="9211" marB="0" anchor="b"/>
                </a:tc>
                <a:extLst>
                  <a:ext uri="{0D108BD9-81ED-4DB2-BD59-A6C34878D82A}">
                    <a16:rowId xmlns:a16="http://schemas.microsoft.com/office/drawing/2014/main" val="3565312887"/>
                  </a:ext>
                </a:extLst>
              </a:tr>
              <a:tr h="184226">
                <a:tc>
                  <a:txBody>
                    <a:bodyPr/>
                    <a:lstStyle/>
                    <a:p>
                      <a:pPr algn="ctr" fontAlgn="b"/>
                      <a:r>
                        <a:rPr lang="en-US" sz="1100" u="none" strike="noStrike">
                          <a:effectLst/>
                        </a:rPr>
                        <a:t>8</a:t>
                      </a:r>
                      <a:endParaRPr lang="en-US" sz="1100" b="0" i="0" u="none" strike="noStrike">
                        <a:effectLst/>
                        <a:latin typeface="Calibri" panose="020F0502020204030204" pitchFamily="34" charset="0"/>
                      </a:endParaRPr>
                    </a:p>
                  </a:txBody>
                  <a:tcPr marL="9211" marR="9211" marT="9211" marB="0" anchor="b"/>
                </a:tc>
                <a:tc>
                  <a:txBody>
                    <a:bodyPr/>
                    <a:lstStyle/>
                    <a:p>
                      <a:pPr algn="l" fontAlgn="b"/>
                      <a:r>
                        <a:rPr lang="en-US" sz="1100" u="none" strike="noStrike">
                          <a:effectLst/>
                        </a:rPr>
                        <a:t>Like Very Much</a:t>
                      </a:r>
                      <a:endParaRPr lang="en-US" sz="1100" b="0" i="0" u="none" strike="noStrike">
                        <a:effectLst/>
                        <a:latin typeface="Calibri" panose="020F0502020204030204" pitchFamily="34" charset="0"/>
                      </a:endParaRPr>
                    </a:p>
                  </a:txBody>
                  <a:tcPr marL="9211" marR="9211" marT="9211" marB="0" anchor="b"/>
                </a:tc>
                <a:tc>
                  <a:txBody>
                    <a:bodyPr/>
                    <a:lstStyle/>
                    <a:p>
                      <a:pPr algn="l" fontAlgn="b"/>
                      <a:endParaRPr lang="en-US" sz="1100" b="0" i="0" u="none" strike="noStrike">
                        <a:effectLst/>
                        <a:latin typeface="Calibri" panose="020F0502020204030204" pitchFamily="34" charset="0"/>
                      </a:endParaRPr>
                    </a:p>
                  </a:txBody>
                  <a:tcPr marL="9211" marR="9211" marT="9211" marB="0" anchor="b"/>
                </a:tc>
                <a:extLst>
                  <a:ext uri="{0D108BD9-81ED-4DB2-BD59-A6C34878D82A}">
                    <a16:rowId xmlns:a16="http://schemas.microsoft.com/office/drawing/2014/main" val="207317680"/>
                  </a:ext>
                </a:extLst>
              </a:tr>
              <a:tr h="184226">
                <a:tc>
                  <a:txBody>
                    <a:bodyPr/>
                    <a:lstStyle/>
                    <a:p>
                      <a:pPr algn="ctr" fontAlgn="b"/>
                      <a:r>
                        <a:rPr lang="en-US" sz="1100" u="none" strike="noStrike">
                          <a:effectLst/>
                        </a:rPr>
                        <a:t>9</a:t>
                      </a:r>
                      <a:endParaRPr lang="en-US" sz="1100" b="0" i="0" u="none" strike="noStrike">
                        <a:effectLst/>
                        <a:latin typeface="Calibri" panose="020F0502020204030204" pitchFamily="34" charset="0"/>
                      </a:endParaRPr>
                    </a:p>
                  </a:txBody>
                  <a:tcPr marL="9211" marR="9211" marT="9211" marB="0" anchor="b"/>
                </a:tc>
                <a:tc>
                  <a:txBody>
                    <a:bodyPr/>
                    <a:lstStyle/>
                    <a:p>
                      <a:pPr algn="l" fontAlgn="b"/>
                      <a:r>
                        <a:rPr lang="en-US" sz="1100" u="none" strike="noStrike">
                          <a:effectLst/>
                        </a:rPr>
                        <a:t>Like Extremely</a:t>
                      </a:r>
                      <a:endParaRPr lang="en-US" sz="1100" b="0" i="0" u="none" strike="noStrike">
                        <a:effectLst/>
                        <a:latin typeface="Calibri" panose="020F0502020204030204" pitchFamily="34" charset="0"/>
                      </a:endParaRPr>
                    </a:p>
                  </a:txBody>
                  <a:tcPr marL="9211" marR="9211" marT="9211" marB="0" anchor="b"/>
                </a:tc>
                <a:tc>
                  <a:txBody>
                    <a:bodyPr/>
                    <a:lstStyle/>
                    <a:p>
                      <a:pPr algn="l" fontAlgn="b"/>
                      <a:endParaRPr lang="en-US" sz="1100" b="0" i="0" u="none" strike="noStrike">
                        <a:effectLst/>
                        <a:latin typeface="Calibri" panose="020F0502020204030204" pitchFamily="34" charset="0"/>
                      </a:endParaRPr>
                    </a:p>
                  </a:txBody>
                  <a:tcPr marL="9211" marR="9211" marT="9211" marB="0" anchor="b"/>
                </a:tc>
                <a:extLst>
                  <a:ext uri="{0D108BD9-81ED-4DB2-BD59-A6C34878D82A}">
                    <a16:rowId xmlns:a16="http://schemas.microsoft.com/office/drawing/2014/main" val="3642280219"/>
                  </a:ext>
                </a:extLst>
              </a:tr>
              <a:tr h="184226">
                <a:tc>
                  <a:txBody>
                    <a:bodyPr/>
                    <a:lstStyle/>
                    <a:p>
                      <a:pPr algn="ctr" fontAlgn="b"/>
                      <a:r>
                        <a:rPr lang="en-US" sz="1100" u="none" strike="noStrike">
                          <a:effectLst/>
                        </a:rPr>
                        <a:t>8</a:t>
                      </a:r>
                      <a:endParaRPr lang="en-US" sz="1100" b="0" i="0" u="none" strike="noStrike">
                        <a:effectLst/>
                        <a:latin typeface="Calibri" panose="020F0502020204030204" pitchFamily="34" charset="0"/>
                      </a:endParaRPr>
                    </a:p>
                  </a:txBody>
                  <a:tcPr marL="9211" marR="9211" marT="9211" marB="0" anchor="b"/>
                </a:tc>
                <a:tc>
                  <a:txBody>
                    <a:bodyPr/>
                    <a:lstStyle/>
                    <a:p>
                      <a:pPr algn="l" fontAlgn="b"/>
                      <a:r>
                        <a:rPr lang="en-US" sz="1100" u="none" strike="noStrike">
                          <a:effectLst/>
                        </a:rPr>
                        <a:t>Like Very Much</a:t>
                      </a:r>
                      <a:endParaRPr lang="en-US" sz="1100" b="0" i="0" u="none" strike="noStrike">
                        <a:effectLst/>
                        <a:latin typeface="Calibri" panose="020F0502020204030204" pitchFamily="34" charset="0"/>
                      </a:endParaRPr>
                    </a:p>
                  </a:txBody>
                  <a:tcPr marL="9211" marR="9211" marT="9211" marB="0" anchor="b"/>
                </a:tc>
                <a:tc>
                  <a:txBody>
                    <a:bodyPr/>
                    <a:lstStyle/>
                    <a:p>
                      <a:pPr algn="l" fontAlgn="b"/>
                      <a:endParaRPr lang="en-US" sz="1100" b="0" i="0" u="none" strike="noStrike">
                        <a:effectLst/>
                        <a:latin typeface="Calibri" panose="020F0502020204030204" pitchFamily="34" charset="0"/>
                      </a:endParaRPr>
                    </a:p>
                  </a:txBody>
                  <a:tcPr marL="9211" marR="9211" marT="9211" marB="0" anchor="b"/>
                </a:tc>
                <a:extLst>
                  <a:ext uri="{0D108BD9-81ED-4DB2-BD59-A6C34878D82A}">
                    <a16:rowId xmlns:a16="http://schemas.microsoft.com/office/drawing/2014/main" val="2039019921"/>
                  </a:ext>
                </a:extLst>
              </a:tr>
              <a:tr h="368452">
                <a:tc>
                  <a:txBody>
                    <a:bodyPr/>
                    <a:lstStyle/>
                    <a:p>
                      <a:pPr algn="ctr" fontAlgn="b"/>
                      <a:r>
                        <a:rPr lang="en-US" sz="1100" u="none" strike="noStrike">
                          <a:effectLst/>
                        </a:rPr>
                        <a:t>7</a:t>
                      </a:r>
                      <a:endParaRPr lang="en-US" sz="1100" b="0" i="0" u="none" strike="noStrike">
                        <a:effectLst/>
                        <a:latin typeface="Calibri" panose="020F0502020204030204" pitchFamily="34" charset="0"/>
                      </a:endParaRPr>
                    </a:p>
                  </a:txBody>
                  <a:tcPr marL="9211" marR="9211" marT="9211" marB="0" anchor="b"/>
                </a:tc>
                <a:tc>
                  <a:txBody>
                    <a:bodyPr/>
                    <a:lstStyle/>
                    <a:p>
                      <a:pPr algn="l" fontAlgn="b"/>
                      <a:r>
                        <a:rPr lang="en-US" sz="1100" u="none" strike="noStrike">
                          <a:effectLst/>
                        </a:rPr>
                        <a:t>Like Moderately</a:t>
                      </a:r>
                      <a:endParaRPr lang="en-US" sz="1100" b="0" i="0" u="none" strike="noStrike">
                        <a:effectLst/>
                        <a:latin typeface="Calibri" panose="020F0502020204030204" pitchFamily="34" charset="0"/>
                      </a:endParaRPr>
                    </a:p>
                  </a:txBody>
                  <a:tcPr marL="9211" marR="9211" marT="9211" marB="0" anchor="b"/>
                </a:tc>
                <a:tc>
                  <a:txBody>
                    <a:bodyPr/>
                    <a:lstStyle/>
                    <a:p>
                      <a:pPr algn="l" fontAlgn="b"/>
                      <a:r>
                        <a:rPr lang="en-US" sz="1100" u="none" strike="noStrike">
                          <a:effectLst/>
                        </a:rPr>
                        <a:t>Some diesel right upfront, sl grassy, floral, touch of sweetness, nice bitter linger</a:t>
                      </a:r>
                      <a:endParaRPr lang="en-US" sz="1100" b="0" i="0" u="none" strike="noStrike">
                        <a:effectLst/>
                        <a:latin typeface="Calibri" panose="020F0502020204030204" pitchFamily="34" charset="0"/>
                      </a:endParaRPr>
                    </a:p>
                  </a:txBody>
                  <a:tcPr marL="9211" marR="9211" marT="9211" marB="0" anchor="b"/>
                </a:tc>
                <a:extLst>
                  <a:ext uri="{0D108BD9-81ED-4DB2-BD59-A6C34878D82A}">
                    <a16:rowId xmlns:a16="http://schemas.microsoft.com/office/drawing/2014/main" val="3187398179"/>
                  </a:ext>
                </a:extLst>
              </a:tr>
              <a:tr h="368452">
                <a:tc>
                  <a:txBody>
                    <a:bodyPr/>
                    <a:lstStyle/>
                    <a:p>
                      <a:pPr algn="ctr" fontAlgn="b"/>
                      <a:r>
                        <a:rPr lang="en-US" sz="1100" u="none" strike="noStrike">
                          <a:effectLst/>
                        </a:rPr>
                        <a:t>8</a:t>
                      </a:r>
                      <a:endParaRPr lang="en-US" sz="1100" b="0" i="0" u="none" strike="noStrike">
                        <a:effectLst/>
                        <a:latin typeface="Calibri" panose="020F0502020204030204" pitchFamily="34" charset="0"/>
                      </a:endParaRPr>
                    </a:p>
                  </a:txBody>
                  <a:tcPr marL="9211" marR="9211" marT="9211" marB="0" anchor="b"/>
                </a:tc>
                <a:tc>
                  <a:txBody>
                    <a:bodyPr/>
                    <a:lstStyle/>
                    <a:p>
                      <a:pPr algn="l" fontAlgn="b"/>
                      <a:r>
                        <a:rPr lang="en-US" sz="1100" u="none" strike="noStrike">
                          <a:effectLst/>
                        </a:rPr>
                        <a:t>Like Very Much</a:t>
                      </a:r>
                      <a:endParaRPr lang="en-US" sz="1100" b="0" i="0" u="none" strike="noStrike">
                        <a:effectLst/>
                        <a:latin typeface="Calibri" panose="020F0502020204030204" pitchFamily="34" charset="0"/>
                      </a:endParaRPr>
                    </a:p>
                  </a:txBody>
                  <a:tcPr marL="9211" marR="9211" marT="9211" marB="0" anchor="b"/>
                </a:tc>
                <a:tc>
                  <a:txBody>
                    <a:bodyPr/>
                    <a:lstStyle/>
                    <a:p>
                      <a:pPr algn="l" fontAlgn="b"/>
                      <a:r>
                        <a:rPr lang="en-US" sz="1100" u="none" strike="noStrike">
                          <a:effectLst/>
                        </a:rPr>
                        <a:t>Tropical and stone fruit. Shocking amounts of mango. Like biting into a fresh mango.</a:t>
                      </a:r>
                      <a:endParaRPr lang="en-US" sz="1100" b="0" i="0" u="none" strike="noStrike">
                        <a:effectLst/>
                        <a:latin typeface="Calibri" panose="020F0502020204030204" pitchFamily="34" charset="0"/>
                      </a:endParaRPr>
                    </a:p>
                  </a:txBody>
                  <a:tcPr marL="9211" marR="9211" marT="9211" marB="0" anchor="b"/>
                </a:tc>
                <a:extLst>
                  <a:ext uri="{0D108BD9-81ED-4DB2-BD59-A6C34878D82A}">
                    <a16:rowId xmlns:a16="http://schemas.microsoft.com/office/drawing/2014/main" val="3644067619"/>
                  </a:ext>
                </a:extLst>
              </a:tr>
              <a:tr h="184226">
                <a:tc>
                  <a:txBody>
                    <a:bodyPr/>
                    <a:lstStyle/>
                    <a:p>
                      <a:pPr algn="ctr" fontAlgn="b"/>
                      <a:r>
                        <a:rPr lang="en-US" sz="1100" u="none" strike="noStrike">
                          <a:effectLst/>
                        </a:rPr>
                        <a:t>8</a:t>
                      </a:r>
                      <a:endParaRPr lang="en-US" sz="1100" b="0" i="0" u="none" strike="noStrike">
                        <a:effectLst/>
                        <a:latin typeface="Calibri" panose="020F0502020204030204" pitchFamily="34" charset="0"/>
                      </a:endParaRPr>
                    </a:p>
                  </a:txBody>
                  <a:tcPr marL="9211" marR="9211" marT="9211" marB="0" anchor="b"/>
                </a:tc>
                <a:tc>
                  <a:txBody>
                    <a:bodyPr/>
                    <a:lstStyle/>
                    <a:p>
                      <a:pPr algn="l" fontAlgn="b"/>
                      <a:r>
                        <a:rPr lang="en-US" sz="1100" u="none" strike="noStrike">
                          <a:effectLst/>
                        </a:rPr>
                        <a:t>Like Very Much</a:t>
                      </a:r>
                      <a:endParaRPr lang="en-US" sz="1100" b="0" i="0" u="none" strike="noStrike">
                        <a:effectLst/>
                        <a:latin typeface="Calibri" panose="020F0502020204030204" pitchFamily="34" charset="0"/>
                      </a:endParaRPr>
                    </a:p>
                  </a:txBody>
                  <a:tcPr marL="9211" marR="9211" marT="9211" marB="0" anchor="b"/>
                </a:tc>
                <a:tc>
                  <a:txBody>
                    <a:bodyPr/>
                    <a:lstStyle/>
                    <a:p>
                      <a:pPr algn="l" fontAlgn="b"/>
                      <a:r>
                        <a:rPr lang="en-US" sz="1100" u="none" strike="noStrike">
                          <a:effectLst/>
                        </a:rPr>
                        <a:t>Intense stone fruit skin and mixed tropical. Sweet floral honey too.</a:t>
                      </a:r>
                      <a:endParaRPr lang="en-US" sz="1100" b="0" i="0" u="none" strike="noStrike">
                        <a:effectLst/>
                        <a:latin typeface="Calibri" panose="020F0502020204030204" pitchFamily="34" charset="0"/>
                      </a:endParaRPr>
                    </a:p>
                  </a:txBody>
                  <a:tcPr marL="9211" marR="9211" marT="9211" marB="0" anchor="b"/>
                </a:tc>
                <a:extLst>
                  <a:ext uri="{0D108BD9-81ED-4DB2-BD59-A6C34878D82A}">
                    <a16:rowId xmlns:a16="http://schemas.microsoft.com/office/drawing/2014/main" val="2242234349"/>
                  </a:ext>
                </a:extLst>
              </a:tr>
              <a:tr h="184226">
                <a:tc>
                  <a:txBody>
                    <a:bodyPr/>
                    <a:lstStyle/>
                    <a:p>
                      <a:pPr algn="ctr" fontAlgn="b"/>
                      <a:r>
                        <a:rPr lang="en-US" sz="1100" u="none" strike="noStrike">
                          <a:effectLst/>
                        </a:rPr>
                        <a:t>8</a:t>
                      </a:r>
                      <a:endParaRPr lang="en-US" sz="1100" b="0" i="0" u="none" strike="noStrike">
                        <a:effectLst/>
                        <a:latin typeface="Calibri" panose="020F0502020204030204" pitchFamily="34" charset="0"/>
                      </a:endParaRPr>
                    </a:p>
                  </a:txBody>
                  <a:tcPr marL="9211" marR="9211" marT="9211" marB="0" anchor="b"/>
                </a:tc>
                <a:tc>
                  <a:txBody>
                    <a:bodyPr/>
                    <a:lstStyle/>
                    <a:p>
                      <a:pPr algn="l" fontAlgn="b"/>
                      <a:r>
                        <a:rPr lang="en-US" sz="1100" u="none" strike="noStrike">
                          <a:effectLst/>
                        </a:rPr>
                        <a:t>Like Very Much</a:t>
                      </a:r>
                      <a:endParaRPr lang="en-US" sz="1100" b="0" i="0" u="none" strike="noStrike">
                        <a:effectLst/>
                        <a:latin typeface="Calibri" panose="020F0502020204030204" pitchFamily="34" charset="0"/>
                      </a:endParaRPr>
                    </a:p>
                  </a:txBody>
                  <a:tcPr marL="9211" marR="9211" marT="9211" marB="0" anchor="b"/>
                </a:tc>
                <a:tc>
                  <a:txBody>
                    <a:bodyPr/>
                    <a:lstStyle/>
                    <a:p>
                      <a:pPr algn="l" fontAlgn="b"/>
                      <a:r>
                        <a:rPr lang="en-US" sz="1100" u="none" strike="noStrike">
                          <a:effectLst/>
                        </a:rPr>
                        <a:t>Lots of mixed berry, sweet, little earthy</a:t>
                      </a:r>
                      <a:endParaRPr lang="en-US" sz="1100" b="0" i="0" u="none" strike="noStrike">
                        <a:effectLst/>
                        <a:latin typeface="Calibri" panose="020F0502020204030204" pitchFamily="34" charset="0"/>
                      </a:endParaRPr>
                    </a:p>
                  </a:txBody>
                  <a:tcPr marL="9211" marR="9211" marT="9211" marB="0" anchor="b"/>
                </a:tc>
                <a:extLst>
                  <a:ext uri="{0D108BD9-81ED-4DB2-BD59-A6C34878D82A}">
                    <a16:rowId xmlns:a16="http://schemas.microsoft.com/office/drawing/2014/main" val="1687483316"/>
                  </a:ext>
                </a:extLst>
              </a:tr>
              <a:tr h="368452">
                <a:tc>
                  <a:txBody>
                    <a:bodyPr/>
                    <a:lstStyle/>
                    <a:p>
                      <a:pPr algn="ctr" fontAlgn="b"/>
                      <a:r>
                        <a:rPr lang="en-US" sz="1100" u="none" strike="noStrike">
                          <a:effectLst/>
                        </a:rPr>
                        <a:t>9</a:t>
                      </a:r>
                      <a:endParaRPr lang="en-US" sz="1100" b="0" i="0" u="none" strike="noStrike">
                        <a:effectLst/>
                        <a:latin typeface="Calibri" panose="020F0502020204030204" pitchFamily="34" charset="0"/>
                      </a:endParaRPr>
                    </a:p>
                  </a:txBody>
                  <a:tcPr marL="9211" marR="9211" marT="9211" marB="0" anchor="b"/>
                </a:tc>
                <a:tc>
                  <a:txBody>
                    <a:bodyPr/>
                    <a:lstStyle/>
                    <a:p>
                      <a:pPr algn="l" fontAlgn="b"/>
                      <a:r>
                        <a:rPr lang="en-US" sz="1100" u="none" strike="noStrike">
                          <a:effectLst/>
                        </a:rPr>
                        <a:t>Like Extremely</a:t>
                      </a:r>
                      <a:endParaRPr lang="en-US" sz="1100" b="0" i="0" u="none" strike="noStrike">
                        <a:effectLst/>
                        <a:latin typeface="Calibri" panose="020F0502020204030204" pitchFamily="34" charset="0"/>
                      </a:endParaRPr>
                    </a:p>
                  </a:txBody>
                  <a:tcPr marL="9211" marR="9211" marT="9211" marB="0" anchor="b"/>
                </a:tc>
                <a:tc>
                  <a:txBody>
                    <a:bodyPr/>
                    <a:lstStyle/>
                    <a:p>
                      <a:pPr algn="l" fontAlgn="b"/>
                      <a:r>
                        <a:rPr lang="en-US" sz="1100" u="none" strike="noStrike">
                          <a:effectLst/>
                        </a:rPr>
                        <a:t>NZ in a glass. Very fruity even with a little age and that brambly dank edge I love from NZ. This is killer.</a:t>
                      </a:r>
                      <a:endParaRPr lang="en-US" sz="1100" b="0" i="0" u="none" strike="noStrike">
                        <a:effectLst/>
                        <a:latin typeface="Calibri" panose="020F0502020204030204" pitchFamily="34" charset="0"/>
                      </a:endParaRPr>
                    </a:p>
                  </a:txBody>
                  <a:tcPr marL="9211" marR="9211" marT="9211" marB="0" anchor="b"/>
                </a:tc>
                <a:extLst>
                  <a:ext uri="{0D108BD9-81ED-4DB2-BD59-A6C34878D82A}">
                    <a16:rowId xmlns:a16="http://schemas.microsoft.com/office/drawing/2014/main" val="2808018895"/>
                  </a:ext>
                </a:extLst>
              </a:tr>
              <a:tr h="184226">
                <a:tc>
                  <a:txBody>
                    <a:bodyPr/>
                    <a:lstStyle/>
                    <a:p>
                      <a:pPr algn="l" fontAlgn="b"/>
                      <a:endParaRPr lang="en-US" sz="1100" b="0" i="0" u="none" strike="noStrike">
                        <a:effectLst/>
                        <a:latin typeface="Calibri" panose="020F0502020204030204" pitchFamily="34" charset="0"/>
                      </a:endParaRPr>
                    </a:p>
                  </a:txBody>
                  <a:tcPr marL="9211" marR="9211" marT="9211" marB="0" anchor="b"/>
                </a:tc>
                <a:tc>
                  <a:txBody>
                    <a:bodyPr/>
                    <a:lstStyle/>
                    <a:p>
                      <a:pPr algn="r" fontAlgn="b"/>
                      <a:r>
                        <a:rPr lang="en-US" sz="1100" u="none" strike="noStrike">
                          <a:effectLst/>
                        </a:rPr>
                        <a:t>7.87</a:t>
                      </a:r>
                      <a:endParaRPr lang="en-US" sz="1100" b="0" i="0" u="none" strike="noStrike">
                        <a:effectLst/>
                        <a:latin typeface="Calibri" panose="020F0502020204030204" pitchFamily="34" charset="0"/>
                      </a:endParaRPr>
                    </a:p>
                  </a:txBody>
                  <a:tcPr marL="9211" marR="9211" marT="9211" marB="0" anchor="b"/>
                </a:tc>
                <a:tc>
                  <a:txBody>
                    <a:bodyPr/>
                    <a:lstStyle/>
                    <a:p>
                      <a:pPr algn="l" fontAlgn="b"/>
                      <a:endParaRPr lang="en-US" sz="1100" b="0" i="0" u="none" strike="noStrike" dirty="0">
                        <a:effectLst/>
                        <a:latin typeface="Calibri" panose="020F0502020204030204" pitchFamily="34" charset="0"/>
                      </a:endParaRPr>
                    </a:p>
                  </a:txBody>
                  <a:tcPr marL="9211" marR="9211" marT="9211" marB="0" anchor="b"/>
                </a:tc>
                <a:extLst>
                  <a:ext uri="{0D108BD9-81ED-4DB2-BD59-A6C34878D82A}">
                    <a16:rowId xmlns:a16="http://schemas.microsoft.com/office/drawing/2014/main" val="1853209707"/>
                  </a:ext>
                </a:extLst>
              </a:tr>
            </a:tbl>
          </a:graphicData>
        </a:graphic>
      </p:graphicFrame>
      <p:sp>
        <p:nvSpPr>
          <p:cNvPr id="8" name="Oval 7">
            <a:extLst>
              <a:ext uri="{FF2B5EF4-FFF2-40B4-BE49-F238E27FC236}">
                <a16:creationId xmlns:a16="http://schemas.microsoft.com/office/drawing/2014/main" id="{A15400EF-2999-40D6-91E3-EC5A2C77436D}"/>
              </a:ext>
            </a:extLst>
          </p:cNvPr>
          <p:cNvSpPr/>
          <p:nvPr/>
        </p:nvSpPr>
        <p:spPr>
          <a:xfrm>
            <a:off x="2928135" y="5845996"/>
            <a:ext cx="821932" cy="339047"/>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ABC62BB-C54C-B743-B246-B4700C3B673D}"/>
              </a:ext>
            </a:extLst>
          </p:cNvPr>
          <p:cNvSpPr txBox="1"/>
          <p:nvPr/>
        </p:nvSpPr>
        <p:spPr>
          <a:xfrm>
            <a:off x="3866033" y="5861877"/>
            <a:ext cx="3472665" cy="646331"/>
          </a:xfrm>
          <a:prstGeom prst="rect">
            <a:avLst/>
          </a:prstGeom>
          <a:noFill/>
          <a:ln>
            <a:solidFill>
              <a:schemeClr val="tx1"/>
            </a:solidFill>
          </a:ln>
        </p:spPr>
        <p:txBody>
          <a:bodyPr wrap="square" rtlCol="0">
            <a:spAutoFit/>
          </a:bodyPr>
          <a:lstStyle/>
          <a:p>
            <a:r>
              <a:rPr lang="en-US" dirty="0"/>
              <a:t>Slightly lower average than Lemon Shark.</a:t>
            </a:r>
          </a:p>
        </p:txBody>
      </p:sp>
      <p:sp>
        <p:nvSpPr>
          <p:cNvPr id="11" name="TextBox 10">
            <a:extLst>
              <a:ext uri="{FF2B5EF4-FFF2-40B4-BE49-F238E27FC236}">
                <a16:creationId xmlns:a16="http://schemas.microsoft.com/office/drawing/2014/main" id="{59BD7F42-0CE0-A3AD-0D2B-30F1C18C8918}"/>
              </a:ext>
            </a:extLst>
          </p:cNvPr>
          <p:cNvSpPr txBox="1"/>
          <p:nvPr/>
        </p:nvSpPr>
        <p:spPr>
          <a:xfrm>
            <a:off x="9195371" y="4580204"/>
            <a:ext cx="2501329" cy="1200329"/>
          </a:xfrm>
          <a:prstGeom prst="rect">
            <a:avLst/>
          </a:prstGeom>
          <a:noFill/>
          <a:ln>
            <a:solidFill>
              <a:schemeClr val="tx1"/>
            </a:solidFill>
          </a:ln>
        </p:spPr>
        <p:txBody>
          <a:bodyPr wrap="square" rtlCol="0">
            <a:spAutoFit/>
          </a:bodyPr>
          <a:lstStyle/>
          <a:p>
            <a:r>
              <a:rPr lang="en-US" dirty="0"/>
              <a:t>Similar Aroma Compound Distribution to Lemon Shark</a:t>
            </a:r>
          </a:p>
        </p:txBody>
      </p:sp>
    </p:spTree>
    <p:extLst>
      <p:ext uri="{BB962C8B-B14F-4D97-AF65-F5344CB8AC3E}">
        <p14:creationId xmlns:p14="http://schemas.microsoft.com/office/powerpoint/2010/main" val="32898964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E55C1-FB1E-F235-1FD6-ABAF32121A3A}"/>
              </a:ext>
            </a:extLst>
          </p:cNvPr>
          <p:cNvSpPr>
            <a:spLocks noGrp="1"/>
          </p:cNvSpPr>
          <p:nvPr>
            <p:ph type="title"/>
          </p:nvPr>
        </p:nvSpPr>
        <p:spPr/>
        <p:txBody>
          <a:bodyPr/>
          <a:lstStyle/>
          <a:p>
            <a:r>
              <a:rPr lang="en-US" dirty="0"/>
              <a:t>Sensory Data for Beers: Patio Magic</a:t>
            </a:r>
          </a:p>
        </p:txBody>
      </p:sp>
      <p:pic>
        <p:nvPicPr>
          <p:cNvPr id="6" name="Content Placeholder 5">
            <a:extLst>
              <a:ext uri="{FF2B5EF4-FFF2-40B4-BE49-F238E27FC236}">
                <a16:creationId xmlns:a16="http://schemas.microsoft.com/office/drawing/2014/main" id="{9D51BC4F-265D-A39A-7925-45A89E462052}"/>
              </a:ext>
            </a:extLst>
          </p:cNvPr>
          <p:cNvPicPr>
            <a:picLocks noGrp="1" noChangeAspect="1"/>
          </p:cNvPicPr>
          <p:nvPr>
            <p:ph idx="1"/>
          </p:nvPr>
        </p:nvPicPr>
        <p:blipFill>
          <a:blip r:embed="rId2"/>
          <a:stretch>
            <a:fillRect/>
          </a:stretch>
        </p:blipFill>
        <p:spPr>
          <a:xfrm>
            <a:off x="585836" y="1446180"/>
            <a:ext cx="4342125" cy="4764088"/>
          </a:xfrm>
        </p:spPr>
      </p:pic>
      <p:sp>
        <p:nvSpPr>
          <p:cNvPr id="4" name="Slide Number Placeholder 3">
            <a:extLst>
              <a:ext uri="{FF2B5EF4-FFF2-40B4-BE49-F238E27FC236}">
                <a16:creationId xmlns:a16="http://schemas.microsoft.com/office/drawing/2014/main" id="{41B5F1F4-B2F2-DBDF-A0D0-6BF5FA655A67}"/>
              </a:ext>
            </a:extLst>
          </p:cNvPr>
          <p:cNvSpPr>
            <a:spLocks noGrp="1"/>
          </p:cNvSpPr>
          <p:nvPr>
            <p:ph type="sldNum" sz="quarter" idx="12"/>
          </p:nvPr>
        </p:nvSpPr>
        <p:spPr/>
        <p:txBody>
          <a:bodyPr/>
          <a:lstStyle/>
          <a:p>
            <a:fld id="{B5915699-0F63-4C61-80D8-C6D5EC39C3C1}" type="slidenum">
              <a:rPr lang="en-US" smtClean="0"/>
              <a:t>26</a:t>
            </a:fld>
            <a:endParaRPr lang="en-US"/>
          </a:p>
        </p:txBody>
      </p:sp>
      <p:pic>
        <p:nvPicPr>
          <p:cNvPr id="8" name="Picture 7">
            <a:extLst>
              <a:ext uri="{FF2B5EF4-FFF2-40B4-BE49-F238E27FC236}">
                <a16:creationId xmlns:a16="http://schemas.microsoft.com/office/drawing/2014/main" id="{034A7137-DEA0-3518-E163-C5AA8CB93B54}"/>
              </a:ext>
            </a:extLst>
          </p:cNvPr>
          <p:cNvPicPr>
            <a:picLocks noChangeAspect="1"/>
          </p:cNvPicPr>
          <p:nvPr/>
        </p:nvPicPr>
        <p:blipFill>
          <a:blip r:embed="rId3"/>
          <a:stretch>
            <a:fillRect/>
          </a:stretch>
        </p:blipFill>
        <p:spPr>
          <a:xfrm>
            <a:off x="4512764" y="1674259"/>
            <a:ext cx="3883360" cy="3509481"/>
          </a:xfrm>
          <a:prstGeom prst="rect">
            <a:avLst/>
          </a:prstGeom>
        </p:spPr>
      </p:pic>
    </p:spTree>
    <p:extLst>
      <p:ext uri="{BB962C8B-B14F-4D97-AF65-F5344CB8AC3E}">
        <p14:creationId xmlns:p14="http://schemas.microsoft.com/office/powerpoint/2010/main" val="40454434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6BA96-EC6B-4DAD-BF19-D259B8FE84E8}"/>
              </a:ext>
            </a:extLst>
          </p:cNvPr>
          <p:cNvSpPr>
            <a:spLocks noGrp="1"/>
          </p:cNvSpPr>
          <p:nvPr>
            <p:ph type="title"/>
          </p:nvPr>
        </p:nvSpPr>
        <p:spPr/>
        <p:txBody>
          <a:bodyPr/>
          <a:lstStyle/>
          <a:p>
            <a:r>
              <a:rPr lang="en-US" dirty="0"/>
              <a:t>Sensory Data for Beers: Patio Magic Continued</a:t>
            </a:r>
          </a:p>
        </p:txBody>
      </p:sp>
      <p:pic>
        <p:nvPicPr>
          <p:cNvPr id="6" name="Content Placeholder 5">
            <a:extLst>
              <a:ext uri="{FF2B5EF4-FFF2-40B4-BE49-F238E27FC236}">
                <a16:creationId xmlns:a16="http://schemas.microsoft.com/office/drawing/2014/main" id="{1557461E-7494-6E1A-1E1A-4287C2558639}"/>
              </a:ext>
            </a:extLst>
          </p:cNvPr>
          <p:cNvPicPr>
            <a:picLocks noGrp="1" noChangeAspect="1"/>
          </p:cNvPicPr>
          <p:nvPr>
            <p:ph idx="1"/>
          </p:nvPr>
        </p:nvPicPr>
        <p:blipFill>
          <a:blip r:embed="rId2"/>
          <a:stretch>
            <a:fillRect/>
          </a:stretch>
        </p:blipFill>
        <p:spPr>
          <a:xfrm>
            <a:off x="1739757" y="1097280"/>
            <a:ext cx="8712485" cy="5132164"/>
          </a:xfrm>
        </p:spPr>
      </p:pic>
      <p:sp>
        <p:nvSpPr>
          <p:cNvPr id="4" name="Slide Number Placeholder 3">
            <a:extLst>
              <a:ext uri="{FF2B5EF4-FFF2-40B4-BE49-F238E27FC236}">
                <a16:creationId xmlns:a16="http://schemas.microsoft.com/office/drawing/2014/main" id="{93633869-6511-312B-EC5F-5761015A5659}"/>
              </a:ext>
            </a:extLst>
          </p:cNvPr>
          <p:cNvSpPr>
            <a:spLocks noGrp="1"/>
          </p:cNvSpPr>
          <p:nvPr>
            <p:ph type="sldNum" sz="quarter" idx="12"/>
          </p:nvPr>
        </p:nvSpPr>
        <p:spPr/>
        <p:txBody>
          <a:bodyPr/>
          <a:lstStyle/>
          <a:p>
            <a:fld id="{B5915699-0F63-4C61-80D8-C6D5EC39C3C1}" type="slidenum">
              <a:rPr lang="en-US" smtClean="0"/>
              <a:t>27</a:t>
            </a:fld>
            <a:endParaRPr lang="en-US"/>
          </a:p>
        </p:txBody>
      </p:sp>
    </p:spTree>
    <p:extLst>
      <p:ext uri="{BB962C8B-B14F-4D97-AF65-F5344CB8AC3E}">
        <p14:creationId xmlns:p14="http://schemas.microsoft.com/office/powerpoint/2010/main" val="10443317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6EC93-89EE-FA8E-3BFA-6400752A81C7}"/>
              </a:ext>
            </a:extLst>
          </p:cNvPr>
          <p:cNvSpPr>
            <a:spLocks noGrp="1"/>
          </p:cNvSpPr>
          <p:nvPr>
            <p:ph type="title"/>
          </p:nvPr>
        </p:nvSpPr>
        <p:spPr/>
        <p:txBody>
          <a:bodyPr/>
          <a:lstStyle/>
          <a:p>
            <a:r>
              <a:rPr lang="en-US" dirty="0"/>
              <a:t>Conclusions</a:t>
            </a:r>
            <a:r>
              <a:rPr lang="en-US"/>
              <a:t>, Phase 2</a:t>
            </a:r>
            <a:endParaRPr lang="en-US" dirty="0"/>
          </a:p>
        </p:txBody>
      </p:sp>
      <p:sp>
        <p:nvSpPr>
          <p:cNvPr id="3" name="Content Placeholder 2">
            <a:extLst>
              <a:ext uri="{FF2B5EF4-FFF2-40B4-BE49-F238E27FC236}">
                <a16:creationId xmlns:a16="http://schemas.microsoft.com/office/drawing/2014/main" id="{12F05FCD-2810-D5D7-24DB-4C6BD7F89DD2}"/>
              </a:ext>
            </a:extLst>
          </p:cNvPr>
          <p:cNvSpPr>
            <a:spLocks noGrp="1"/>
          </p:cNvSpPr>
          <p:nvPr>
            <p:ph idx="1"/>
          </p:nvPr>
        </p:nvSpPr>
        <p:spPr/>
        <p:txBody>
          <a:bodyPr/>
          <a:lstStyle/>
          <a:p>
            <a:r>
              <a:rPr lang="en-US" dirty="0"/>
              <a:t>Lemon Shark was significantly higher than Two Kiwis in fruity compounds using the GC-MS-O data.</a:t>
            </a:r>
          </a:p>
          <a:p>
            <a:r>
              <a:rPr lang="en-US" dirty="0"/>
              <a:t>Strangely Lemon Shark also had much higher beta-Myrcene, even though this beer had fewer hops.</a:t>
            </a:r>
          </a:p>
          <a:p>
            <a:pPr lvl="1"/>
            <a:r>
              <a:rPr lang="en-US" dirty="0"/>
              <a:t>Could be an addition of Mosaic that was not in Two Kiwis?</a:t>
            </a:r>
          </a:p>
          <a:p>
            <a:r>
              <a:rPr lang="en-US" dirty="0"/>
              <a:t>Sulfur compounds were not analyzed as that is a different method, NZ hops are known for high sulfur compound content.</a:t>
            </a:r>
          </a:p>
          <a:p>
            <a:r>
              <a:rPr lang="en-US" dirty="0"/>
              <a:t>Preference extremely high for both beers using our trained panel, comments were radically different!</a:t>
            </a:r>
          </a:p>
          <a:p>
            <a:r>
              <a:rPr lang="en-US" dirty="0"/>
              <a:t>Less but more complex olfactory descriptors for Lemon Shark than Two Kiwis, could be higher intensity and linger?</a:t>
            </a:r>
          </a:p>
        </p:txBody>
      </p:sp>
      <p:sp>
        <p:nvSpPr>
          <p:cNvPr id="4" name="Slide Number Placeholder 3">
            <a:extLst>
              <a:ext uri="{FF2B5EF4-FFF2-40B4-BE49-F238E27FC236}">
                <a16:creationId xmlns:a16="http://schemas.microsoft.com/office/drawing/2014/main" id="{BCDD3F90-DAA0-F7DA-E8CD-666F77BFAE87}"/>
              </a:ext>
            </a:extLst>
          </p:cNvPr>
          <p:cNvSpPr>
            <a:spLocks noGrp="1"/>
          </p:cNvSpPr>
          <p:nvPr>
            <p:ph type="sldNum" sz="quarter" idx="12"/>
          </p:nvPr>
        </p:nvSpPr>
        <p:spPr/>
        <p:txBody>
          <a:bodyPr/>
          <a:lstStyle/>
          <a:p>
            <a:fld id="{B5915699-0F63-4C61-80D8-C6D5EC39C3C1}" type="slidenum">
              <a:rPr lang="en-US" smtClean="0"/>
              <a:t>28</a:t>
            </a:fld>
            <a:endParaRPr lang="en-US"/>
          </a:p>
        </p:txBody>
      </p:sp>
    </p:spTree>
    <p:extLst>
      <p:ext uri="{BB962C8B-B14F-4D97-AF65-F5344CB8AC3E}">
        <p14:creationId xmlns:p14="http://schemas.microsoft.com/office/powerpoint/2010/main" val="20753792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40196-5D63-4806-1E18-E43ACBDB4017}"/>
              </a:ext>
            </a:extLst>
          </p:cNvPr>
          <p:cNvSpPr>
            <a:spLocks noGrp="1"/>
          </p:cNvSpPr>
          <p:nvPr>
            <p:ph type="title"/>
          </p:nvPr>
        </p:nvSpPr>
        <p:spPr/>
        <p:txBody>
          <a:bodyPr>
            <a:normAutofit fontScale="90000"/>
          </a:bodyPr>
          <a:lstStyle/>
          <a:p>
            <a:r>
              <a:rPr lang="en-US" dirty="0"/>
              <a:t>Phase 3: Using Dr. Zhao’s Lab &amp; Sensory Analysis to Analyze Sponsored Hop Candidates</a:t>
            </a:r>
          </a:p>
        </p:txBody>
      </p:sp>
      <p:sp>
        <p:nvSpPr>
          <p:cNvPr id="3" name="Content Placeholder 2">
            <a:extLst>
              <a:ext uri="{FF2B5EF4-FFF2-40B4-BE49-F238E27FC236}">
                <a16:creationId xmlns:a16="http://schemas.microsoft.com/office/drawing/2014/main" id="{CD5BE2C6-9B70-C326-0580-AEE958379B1B}"/>
              </a:ext>
            </a:extLst>
          </p:cNvPr>
          <p:cNvSpPr>
            <a:spLocks noGrp="1"/>
          </p:cNvSpPr>
          <p:nvPr>
            <p:ph idx="1"/>
          </p:nvPr>
        </p:nvSpPr>
        <p:spPr/>
        <p:txBody>
          <a:bodyPr>
            <a:normAutofit/>
          </a:bodyPr>
          <a:lstStyle/>
          <a:p>
            <a:r>
              <a:rPr lang="en-US" dirty="0"/>
              <a:t>In 2023 Stone is looking for a new sponsored hop variety, in partnership with the Hop Breeding Company (HBC).</a:t>
            </a:r>
          </a:p>
          <a:p>
            <a:r>
              <a:rPr lang="en-US" dirty="0"/>
              <a:t>We evaluated lots of HBC samples and settled on 4 favorites.</a:t>
            </a:r>
          </a:p>
          <a:p>
            <a:r>
              <a:rPr lang="en-US" dirty="0"/>
              <a:t>Of these 4 we selected enough material to produce 6-barrel pilot brews.</a:t>
            </a:r>
          </a:p>
          <a:p>
            <a:pPr lvl="1"/>
            <a:r>
              <a:rPr lang="en-US" dirty="0"/>
              <a:t>Varieties were selected from the 3 digit HBC codes, however at the request of HBC will be represented here as HBC A, HBC B, HBC C, and HBC D.</a:t>
            </a:r>
          </a:p>
          <a:p>
            <a:pPr lvl="1"/>
            <a:r>
              <a:rPr lang="en-US" dirty="0"/>
              <a:t>Recipe was our standard 7.7% abv target Hop Engineer West Coast IPA.</a:t>
            </a:r>
          </a:p>
          <a:p>
            <a:pPr lvl="2"/>
            <a:r>
              <a:rPr lang="en-US" dirty="0"/>
              <a:t>We have used this recipe with some slight evolution for 9 years in single hop evaluations; we have found it effective as a hop evaluation research tool.</a:t>
            </a:r>
          </a:p>
        </p:txBody>
      </p:sp>
      <p:sp>
        <p:nvSpPr>
          <p:cNvPr id="4" name="Slide Number Placeholder 3">
            <a:extLst>
              <a:ext uri="{FF2B5EF4-FFF2-40B4-BE49-F238E27FC236}">
                <a16:creationId xmlns:a16="http://schemas.microsoft.com/office/drawing/2014/main" id="{E1BAA096-CFA0-3862-3045-CF52537B6779}"/>
              </a:ext>
            </a:extLst>
          </p:cNvPr>
          <p:cNvSpPr>
            <a:spLocks noGrp="1"/>
          </p:cNvSpPr>
          <p:nvPr>
            <p:ph type="sldNum" sz="quarter" idx="12"/>
          </p:nvPr>
        </p:nvSpPr>
        <p:spPr/>
        <p:txBody>
          <a:bodyPr/>
          <a:lstStyle/>
          <a:p>
            <a:fld id="{B5915699-0F63-4C61-80D8-C6D5EC39C3C1}" type="slidenum">
              <a:rPr lang="en-US" smtClean="0"/>
              <a:t>29</a:t>
            </a:fld>
            <a:endParaRPr lang="en-US"/>
          </a:p>
        </p:txBody>
      </p:sp>
    </p:spTree>
    <p:extLst>
      <p:ext uri="{BB962C8B-B14F-4D97-AF65-F5344CB8AC3E}">
        <p14:creationId xmlns:p14="http://schemas.microsoft.com/office/powerpoint/2010/main" val="35130487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BD887-C82F-FA2C-739B-7B2F4B424A06}"/>
              </a:ext>
            </a:extLst>
          </p:cNvPr>
          <p:cNvSpPr>
            <a:spLocks noGrp="1"/>
          </p:cNvSpPr>
          <p:nvPr>
            <p:ph type="title"/>
          </p:nvPr>
        </p:nvSpPr>
        <p:spPr/>
        <p:txBody>
          <a:bodyPr/>
          <a:lstStyle/>
          <a:p>
            <a:r>
              <a:rPr lang="en-US" dirty="0"/>
              <a:t>Testing of Samples for Sensory</a:t>
            </a:r>
          </a:p>
        </p:txBody>
      </p:sp>
      <p:sp>
        <p:nvSpPr>
          <p:cNvPr id="3" name="Content Placeholder 2">
            <a:extLst>
              <a:ext uri="{FF2B5EF4-FFF2-40B4-BE49-F238E27FC236}">
                <a16:creationId xmlns:a16="http://schemas.microsoft.com/office/drawing/2014/main" id="{C3360C0E-DE40-86D8-C5B5-77AB8C9CB19D}"/>
              </a:ext>
            </a:extLst>
          </p:cNvPr>
          <p:cNvSpPr>
            <a:spLocks noGrp="1"/>
          </p:cNvSpPr>
          <p:nvPr>
            <p:ph idx="1"/>
          </p:nvPr>
        </p:nvSpPr>
        <p:spPr/>
        <p:txBody>
          <a:bodyPr/>
          <a:lstStyle/>
          <a:p>
            <a:r>
              <a:rPr lang="en-US" dirty="0"/>
              <a:t>Terpenes were added to both water &amp; beer at an add rate of 1 ml/liter.</a:t>
            </a:r>
          </a:p>
          <a:p>
            <a:r>
              <a:rPr lang="en-US" dirty="0"/>
              <a:t>Preliminary evaluation by a small group of tasters.</a:t>
            </a:r>
          </a:p>
          <a:p>
            <a:r>
              <a:rPr lang="en-US" dirty="0"/>
              <a:t>Winnowed down to 6 samples.</a:t>
            </a:r>
          </a:p>
          <a:p>
            <a:r>
              <a:rPr lang="en-US" dirty="0"/>
              <a:t>Final evaluation revealed 2 clear standouts that were exceptionally fruity and dank tasting.</a:t>
            </a:r>
          </a:p>
          <a:p>
            <a:pPr lvl="1"/>
            <a:r>
              <a:rPr lang="en-US" dirty="0"/>
              <a:t>OG Kush</a:t>
            </a:r>
          </a:p>
          <a:p>
            <a:pPr lvl="1"/>
            <a:r>
              <a:rPr lang="en-US" dirty="0"/>
              <a:t>Sunset Sherbert</a:t>
            </a:r>
          </a:p>
          <a:p>
            <a:r>
              <a:rPr lang="en-US" dirty="0"/>
              <a:t>These final two samples were replicated in Stone IPA &amp; sent with Control beer to Gerstel for analysis.</a:t>
            </a:r>
          </a:p>
        </p:txBody>
      </p:sp>
      <p:sp>
        <p:nvSpPr>
          <p:cNvPr id="4" name="Slide Number Placeholder 3">
            <a:extLst>
              <a:ext uri="{FF2B5EF4-FFF2-40B4-BE49-F238E27FC236}">
                <a16:creationId xmlns:a16="http://schemas.microsoft.com/office/drawing/2014/main" id="{D8646D6D-DAE7-D218-2B85-610B936F1656}"/>
              </a:ext>
            </a:extLst>
          </p:cNvPr>
          <p:cNvSpPr>
            <a:spLocks noGrp="1"/>
          </p:cNvSpPr>
          <p:nvPr>
            <p:ph type="sldNum" sz="quarter" idx="12"/>
          </p:nvPr>
        </p:nvSpPr>
        <p:spPr/>
        <p:txBody>
          <a:bodyPr/>
          <a:lstStyle/>
          <a:p>
            <a:fld id="{B5915699-0F63-4C61-80D8-C6D5EC39C3C1}" type="slidenum">
              <a:rPr lang="en-US" smtClean="0"/>
              <a:t>3</a:t>
            </a:fld>
            <a:endParaRPr lang="en-US"/>
          </a:p>
        </p:txBody>
      </p:sp>
      <p:pic>
        <p:nvPicPr>
          <p:cNvPr id="7" name="Picture Placeholder 6" descr="A table with different containers of liquid&#10;&#10;Description automatically generated">
            <a:extLst>
              <a:ext uri="{FF2B5EF4-FFF2-40B4-BE49-F238E27FC236}">
                <a16:creationId xmlns:a16="http://schemas.microsoft.com/office/drawing/2014/main" id="{6306D421-BAB7-224F-798F-A6DAE8A4B291}"/>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6196" r="16196"/>
          <a:stretch>
            <a:fillRect/>
          </a:stretch>
        </p:blipFill>
        <p:spPr/>
      </p:pic>
    </p:spTree>
    <p:extLst>
      <p:ext uri="{BB962C8B-B14F-4D97-AF65-F5344CB8AC3E}">
        <p14:creationId xmlns:p14="http://schemas.microsoft.com/office/powerpoint/2010/main" val="5899467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CF68E-FF1A-8E51-14E2-E59B1F9F0807}"/>
              </a:ext>
            </a:extLst>
          </p:cNvPr>
          <p:cNvSpPr>
            <a:spLocks noGrp="1"/>
          </p:cNvSpPr>
          <p:nvPr>
            <p:ph type="title"/>
          </p:nvPr>
        </p:nvSpPr>
        <p:spPr/>
        <p:txBody>
          <a:bodyPr>
            <a:normAutofit fontScale="90000"/>
          </a:bodyPr>
          <a:lstStyle/>
          <a:p>
            <a:r>
              <a:rPr lang="en-US" dirty="0"/>
              <a:t>Phase 3: Using Dr. Zhao’s Lab &amp; Sensory Analysis to Analyze Sponsored Hop Candidates, Continued</a:t>
            </a:r>
          </a:p>
        </p:txBody>
      </p:sp>
      <p:sp>
        <p:nvSpPr>
          <p:cNvPr id="3" name="Content Placeholder 2">
            <a:extLst>
              <a:ext uri="{FF2B5EF4-FFF2-40B4-BE49-F238E27FC236}">
                <a16:creationId xmlns:a16="http://schemas.microsoft.com/office/drawing/2014/main" id="{5D397682-7A1C-F28C-35D5-517BFBF9BFCA}"/>
              </a:ext>
            </a:extLst>
          </p:cNvPr>
          <p:cNvSpPr>
            <a:spLocks noGrp="1"/>
          </p:cNvSpPr>
          <p:nvPr>
            <p:ph idx="1"/>
          </p:nvPr>
        </p:nvSpPr>
        <p:spPr/>
        <p:txBody>
          <a:bodyPr/>
          <a:lstStyle/>
          <a:p>
            <a:r>
              <a:rPr lang="en-US" dirty="0"/>
              <a:t>Enough beer was produced that some was saved for lab analysis and some was sold in our taprooms as is standard practice with these beers.</a:t>
            </a:r>
          </a:p>
          <a:p>
            <a:r>
              <a:rPr lang="en-US" dirty="0"/>
              <a:t>Between 55 and 62 compounds were detected using GC-MS-O for each hop variety prototype.</a:t>
            </a:r>
          </a:p>
          <a:p>
            <a:pPr lvl="1"/>
            <a:r>
              <a:rPr lang="en-US" dirty="0"/>
              <a:t>Not all of these compounds were compounds with known sensory properties.</a:t>
            </a:r>
          </a:p>
          <a:p>
            <a:pPr lvl="2"/>
            <a:r>
              <a:rPr lang="en-US" dirty="0"/>
              <a:t>For our purposes here, not all compounds will be reported in the comparative analysis section of this presentation.</a:t>
            </a:r>
          </a:p>
          <a:p>
            <a:endParaRPr lang="en-US" dirty="0"/>
          </a:p>
        </p:txBody>
      </p:sp>
      <p:sp>
        <p:nvSpPr>
          <p:cNvPr id="4" name="Slide Number Placeholder 3">
            <a:extLst>
              <a:ext uri="{FF2B5EF4-FFF2-40B4-BE49-F238E27FC236}">
                <a16:creationId xmlns:a16="http://schemas.microsoft.com/office/drawing/2014/main" id="{0B6BA53A-A998-917F-A647-5847A3B04507}"/>
              </a:ext>
            </a:extLst>
          </p:cNvPr>
          <p:cNvSpPr>
            <a:spLocks noGrp="1"/>
          </p:cNvSpPr>
          <p:nvPr>
            <p:ph type="sldNum" sz="quarter" idx="12"/>
          </p:nvPr>
        </p:nvSpPr>
        <p:spPr/>
        <p:txBody>
          <a:bodyPr/>
          <a:lstStyle/>
          <a:p>
            <a:fld id="{B5915699-0F63-4C61-80D8-C6D5EC39C3C1}" type="slidenum">
              <a:rPr lang="en-US" smtClean="0"/>
              <a:t>30</a:t>
            </a:fld>
            <a:endParaRPr lang="en-US"/>
          </a:p>
        </p:txBody>
      </p:sp>
    </p:spTree>
    <p:extLst>
      <p:ext uri="{BB962C8B-B14F-4D97-AF65-F5344CB8AC3E}">
        <p14:creationId xmlns:p14="http://schemas.microsoft.com/office/powerpoint/2010/main" val="27878556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838AB-D475-78E8-9BC9-BD702154B05D}"/>
              </a:ext>
            </a:extLst>
          </p:cNvPr>
          <p:cNvSpPr>
            <a:spLocks noGrp="1"/>
          </p:cNvSpPr>
          <p:nvPr>
            <p:ph type="title"/>
          </p:nvPr>
        </p:nvSpPr>
        <p:spPr/>
        <p:txBody>
          <a:bodyPr/>
          <a:lstStyle/>
          <a:p>
            <a:r>
              <a:rPr lang="en-US" dirty="0"/>
              <a:t>HBC A Pilot Brew GC-MS-O Results</a:t>
            </a:r>
          </a:p>
        </p:txBody>
      </p:sp>
      <p:sp>
        <p:nvSpPr>
          <p:cNvPr id="4" name="Slide Number Placeholder 3">
            <a:extLst>
              <a:ext uri="{FF2B5EF4-FFF2-40B4-BE49-F238E27FC236}">
                <a16:creationId xmlns:a16="http://schemas.microsoft.com/office/drawing/2014/main" id="{3E023713-87F6-39A4-AEE0-324667F9D2FE}"/>
              </a:ext>
            </a:extLst>
          </p:cNvPr>
          <p:cNvSpPr>
            <a:spLocks noGrp="1"/>
          </p:cNvSpPr>
          <p:nvPr>
            <p:ph type="sldNum" sz="quarter" idx="12"/>
          </p:nvPr>
        </p:nvSpPr>
        <p:spPr/>
        <p:txBody>
          <a:bodyPr/>
          <a:lstStyle/>
          <a:p>
            <a:fld id="{B5915699-0F63-4C61-80D8-C6D5EC39C3C1}" type="slidenum">
              <a:rPr lang="en-US" smtClean="0"/>
              <a:t>31</a:t>
            </a:fld>
            <a:endParaRPr lang="en-US"/>
          </a:p>
        </p:txBody>
      </p:sp>
      <p:pic>
        <p:nvPicPr>
          <p:cNvPr id="8" name="Content Placeholder 7">
            <a:extLst>
              <a:ext uri="{FF2B5EF4-FFF2-40B4-BE49-F238E27FC236}">
                <a16:creationId xmlns:a16="http://schemas.microsoft.com/office/drawing/2014/main" id="{AAAC7501-370B-BC45-7CC3-B138D846352B}"/>
              </a:ext>
            </a:extLst>
          </p:cNvPr>
          <p:cNvPicPr>
            <a:picLocks noGrp="1" noChangeAspect="1"/>
          </p:cNvPicPr>
          <p:nvPr>
            <p:ph idx="1"/>
          </p:nvPr>
        </p:nvPicPr>
        <p:blipFill>
          <a:blip r:embed="rId2"/>
          <a:stretch>
            <a:fillRect/>
          </a:stretch>
        </p:blipFill>
        <p:spPr>
          <a:xfrm>
            <a:off x="1461982" y="1726058"/>
            <a:ext cx="10113908" cy="4674742"/>
          </a:xfrm>
        </p:spPr>
      </p:pic>
    </p:spTree>
    <p:extLst>
      <p:ext uri="{BB962C8B-B14F-4D97-AF65-F5344CB8AC3E}">
        <p14:creationId xmlns:p14="http://schemas.microsoft.com/office/powerpoint/2010/main" val="39478413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326C7-15A1-DBB4-7501-7F9712178690}"/>
              </a:ext>
            </a:extLst>
          </p:cNvPr>
          <p:cNvSpPr>
            <a:spLocks noGrp="1"/>
          </p:cNvSpPr>
          <p:nvPr>
            <p:ph type="title"/>
          </p:nvPr>
        </p:nvSpPr>
        <p:spPr/>
        <p:txBody>
          <a:bodyPr/>
          <a:lstStyle/>
          <a:p>
            <a:r>
              <a:rPr lang="en-US" dirty="0"/>
              <a:t>HBC A Results Continued</a:t>
            </a:r>
          </a:p>
        </p:txBody>
      </p:sp>
      <p:sp>
        <p:nvSpPr>
          <p:cNvPr id="4" name="Slide Number Placeholder 3">
            <a:extLst>
              <a:ext uri="{FF2B5EF4-FFF2-40B4-BE49-F238E27FC236}">
                <a16:creationId xmlns:a16="http://schemas.microsoft.com/office/drawing/2014/main" id="{95C91530-6C27-447A-C7B5-ACA08DDF7ED7}"/>
              </a:ext>
            </a:extLst>
          </p:cNvPr>
          <p:cNvSpPr>
            <a:spLocks noGrp="1"/>
          </p:cNvSpPr>
          <p:nvPr>
            <p:ph type="sldNum" sz="quarter" idx="12"/>
          </p:nvPr>
        </p:nvSpPr>
        <p:spPr/>
        <p:txBody>
          <a:bodyPr/>
          <a:lstStyle/>
          <a:p>
            <a:fld id="{B5915699-0F63-4C61-80D8-C6D5EC39C3C1}" type="slidenum">
              <a:rPr lang="en-US" smtClean="0"/>
              <a:t>32</a:t>
            </a:fld>
            <a:endParaRPr lang="en-US"/>
          </a:p>
        </p:txBody>
      </p:sp>
      <p:pic>
        <p:nvPicPr>
          <p:cNvPr id="8" name="Picture 7">
            <a:extLst>
              <a:ext uri="{FF2B5EF4-FFF2-40B4-BE49-F238E27FC236}">
                <a16:creationId xmlns:a16="http://schemas.microsoft.com/office/drawing/2014/main" id="{40B9CCB1-BDE0-0A17-373F-75C9FC156AFC}"/>
              </a:ext>
            </a:extLst>
          </p:cNvPr>
          <p:cNvPicPr>
            <a:picLocks noChangeAspect="1"/>
          </p:cNvPicPr>
          <p:nvPr/>
        </p:nvPicPr>
        <p:blipFill>
          <a:blip r:embed="rId2"/>
          <a:stretch>
            <a:fillRect/>
          </a:stretch>
        </p:blipFill>
        <p:spPr>
          <a:xfrm>
            <a:off x="5095554" y="1316643"/>
            <a:ext cx="6172200" cy="2847975"/>
          </a:xfrm>
          <a:prstGeom prst="rect">
            <a:avLst/>
          </a:prstGeom>
        </p:spPr>
      </p:pic>
      <p:pic>
        <p:nvPicPr>
          <p:cNvPr id="9" name="Content Placeholder 8">
            <a:extLst>
              <a:ext uri="{FF2B5EF4-FFF2-40B4-BE49-F238E27FC236}">
                <a16:creationId xmlns:a16="http://schemas.microsoft.com/office/drawing/2014/main" id="{42DBA022-DB6B-F70F-DAA4-C238433831A5}"/>
              </a:ext>
            </a:extLst>
          </p:cNvPr>
          <p:cNvPicPr>
            <a:picLocks noGrp="1" noChangeAspect="1"/>
          </p:cNvPicPr>
          <p:nvPr>
            <p:ph idx="1"/>
          </p:nvPr>
        </p:nvPicPr>
        <p:blipFill>
          <a:blip r:embed="rId3"/>
          <a:stretch>
            <a:fillRect/>
          </a:stretch>
        </p:blipFill>
        <p:spPr>
          <a:xfrm>
            <a:off x="360838" y="1316643"/>
            <a:ext cx="4734716" cy="4764088"/>
          </a:xfrm>
        </p:spPr>
      </p:pic>
    </p:spTree>
    <p:extLst>
      <p:ext uri="{BB962C8B-B14F-4D97-AF65-F5344CB8AC3E}">
        <p14:creationId xmlns:p14="http://schemas.microsoft.com/office/powerpoint/2010/main" val="17334415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2193E-2DFA-633E-988F-AE1F9412B41B}"/>
              </a:ext>
            </a:extLst>
          </p:cNvPr>
          <p:cNvSpPr>
            <a:spLocks noGrp="1"/>
          </p:cNvSpPr>
          <p:nvPr>
            <p:ph type="title"/>
          </p:nvPr>
        </p:nvSpPr>
        <p:spPr/>
        <p:txBody>
          <a:bodyPr/>
          <a:lstStyle/>
          <a:p>
            <a:r>
              <a:rPr lang="en-US" dirty="0"/>
              <a:t>HBC B Pilot Brew GC-MS-O Results</a:t>
            </a:r>
          </a:p>
        </p:txBody>
      </p:sp>
      <p:sp>
        <p:nvSpPr>
          <p:cNvPr id="4" name="Slide Number Placeholder 3">
            <a:extLst>
              <a:ext uri="{FF2B5EF4-FFF2-40B4-BE49-F238E27FC236}">
                <a16:creationId xmlns:a16="http://schemas.microsoft.com/office/drawing/2014/main" id="{EF118BD0-A3B5-D797-9F45-2DD8E445E400}"/>
              </a:ext>
            </a:extLst>
          </p:cNvPr>
          <p:cNvSpPr>
            <a:spLocks noGrp="1"/>
          </p:cNvSpPr>
          <p:nvPr>
            <p:ph type="sldNum" sz="quarter" idx="12"/>
          </p:nvPr>
        </p:nvSpPr>
        <p:spPr/>
        <p:txBody>
          <a:bodyPr/>
          <a:lstStyle/>
          <a:p>
            <a:fld id="{B5915699-0F63-4C61-80D8-C6D5EC39C3C1}" type="slidenum">
              <a:rPr lang="en-US" smtClean="0"/>
              <a:t>33</a:t>
            </a:fld>
            <a:endParaRPr lang="en-US"/>
          </a:p>
        </p:txBody>
      </p:sp>
      <p:pic>
        <p:nvPicPr>
          <p:cNvPr id="8" name="Content Placeholder 7">
            <a:extLst>
              <a:ext uri="{FF2B5EF4-FFF2-40B4-BE49-F238E27FC236}">
                <a16:creationId xmlns:a16="http://schemas.microsoft.com/office/drawing/2014/main" id="{B6D88C2B-92C5-E3A7-4D3B-9B14AF4391D2}"/>
              </a:ext>
            </a:extLst>
          </p:cNvPr>
          <p:cNvPicPr>
            <a:picLocks noGrp="1" noChangeAspect="1"/>
          </p:cNvPicPr>
          <p:nvPr>
            <p:ph idx="1"/>
          </p:nvPr>
        </p:nvPicPr>
        <p:blipFill>
          <a:blip r:embed="rId2"/>
          <a:stretch>
            <a:fillRect/>
          </a:stretch>
        </p:blipFill>
        <p:spPr>
          <a:xfrm>
            <a:off x="760288" y="1232327"/>
            <a:ext cx="10378238" cy="5126411"/>
          </a:xfrm>
        </p:spPr>
      </p:pic>
    </p:spTree>
    <p:extLst>
      <p:ext uri="{BB962C8B-B14F-4D97-AF65-F5344CB8AC3E}">
        <p14:creationId xmlns:p14="http://schemas.microsoft.com/office/powerpoint/2010/main" val="30600998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6B525-067D-FAEE-90C2-6070F22318D3}"/>
              </a:ext>
            </a:extLst>
          </p:cNvPr>
          <p:cNvSpPr>
            <a:spLocks noGrp="1"/>
          </p:cNvSpPr>
          <p:nvPr>
            <p:ph type="title"/>
          </p:nvPr>
        </p:nvSpPr>
        <p:spPr/>
        <p:txBody>
          <a:bodyPr/>
          <a:lstStyle/>
          <a:p>
            <a:r>
              <a:rPr lang="en-US" dirty="0"/>
              <a:t>HBC B Pilot Brew GC-MS-O Results Continued</a:t>
            </a:r>
          </a:p>
        </p:txBody>
      </p:sp>
      <p:sp>
        <p:nvSpPr>
          <p:cNvPr id="4" name="Slide Number Placeholder 3">
            <a:extLst>
              <a:ext uri="{FF2B5EF4-FFF2-40B4-BE49-F238E27FC236}">
                <a16:creationId xmlns:a16="http://schemas.microsoft.com/office/drawing/2014/main" id="{7466FED9-35F7-BE0A-C56C-50E2E6AEB7B8}"/>
              </a:ext>
            </a:extLst>
          </p:cNvPr>
          <p:cNvSpPr>
            <a:spLocks noGrp="1"/>
          </p:cNvSpPr>
          <p:nvPr>
            <p:ph type="sldNum" sz="quarter" idx="12"/>
          </p:nvPr>
        </p:nvSpPr>
        <p:spPr/>
        <p:txBody>
          <a:bodyPr/>
          <a:lstStyle/>
          <a:p>
            <a:fld id="{B5915699-0F63-4C61-80D8-C6D5EC39C3C1}" type="slidenum">
              <a:rPr lang="en-US" smtClean="0"/>
              <a:t>34</a:t>
            </a:fld>
            <a:endParaRPr lang="en-US"/>
          </a:p>
        </p:txBody>
      </p:sp>
      <p:pic>
        <p:nvPicPr>
          <p:cNvPr id="8" name="Picture 7">
            <a:extLst>
              <a:ext uri="{FF2B5EF4-FFF2-40B4-BE49-F238E27FC236}">
                <a16:creationId xmlns:a16="http://schemas.microsoft.com/office/drawing/2014/main" id="{2C23CB9F-6BA6-3BDC-92D0-FB65C567DFCC}"/>
              </a:ext>
            </a:extLst>
          </p:cNvPr>
          <p:cNvPicPr>
            <a:picLocks noChangeAspect="1"/>
          </p:cNvPicPr>
          <p:nvPr/>
        </p:nvPicPr>
        <p:blipFill>
          <a:blip r:embed="rId2"/>
          <a:stretch>
            <a:fillRect/>
          </a:stretch>
        </p:blipFill>
        <p:spPr>
          <a:xfrm>
            <a:off x="5081741" y="1325796"/>
            <a:ext cx="6297772" cy="3821558"/>
          </a:xfrm>
          <a:prstGeom prst="rect">
            <a:avLst/>
          </a:prstGeom>
        </p:spPr>
      </p:pic>
      <p:pic>
        <p:nvPicPr>
          <p:cNvPr id="9" name="Content Placeholder 8">
            <a:extLst>
              <a:ext uri="{FF2B5EF4-FFF2-40B4-BE49-F238E27FC236}">
                <a16:creationId xmlns:a16="http://schemas.microsoft.com/office/drawing/2014/main" id="{0C54CD1F-F091-0402-D44D-911D0E95F31F}"/>
              </a:ext>
            </a:extLst>
          </p:cNvPr>
          <p:cNvPicPr>
            <a:picLocks noGrp="1" noChangeAspect="1"/>
          </p:cNvPicPr>
          <p:nvPr>
            <p:ph idx="1"/>
          </p:nvPr>
        </p:nvPicPr>
        <p:blipFill>
          <a:blip r:embed="rId3"/>
          <a:stretch>
            <a:fillRect/>
          </a:stretch>
        </p:blipFill>
        <p:spPr>
          <a:xfrm>
            <a:off x="369594" y="1325796"/>
            <a:ext cx="4610223" cy="4764088"/>
          </a:xfrm>
        </p:spPr>
      </p:pic>
    </p:spTree>
    <p:extLst>
      <p:ext uri="{BB962C8B-B14F-4D97-AF65-F5344CB8AC3E}">
        <p14:creationId xmlns:p14="http://schemas.microsoft.com/office/powerpoint/2010/main" val="11389411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92287-892F-1BAB-E7E4-796F594F898F}"/>
              </a:ext>
            </a:extLst>
          </p:cNvPr>
          <p:cNvSpPr>
            <a:spLocks noGrp="1"/>
          </p:cNvSpPr>
          <p:nvPr>
            <p:ph type="title"/>
          </p:nvPr>
        </p:nvSpPr>
        <p:spPr/>
        <p:txBody>
          <a:bodyPr/>
          <a:lstStyle/>
          <a:p>
            <a:r>
              <a:rPr lang="en-US" dirty="0"/>
              <a:t>HBC C Pilot Brew GC-MS-O Results</a:t>
            </a:r>
          </a:p>
        </p:txBody>
      </p:sp>
      <p:sp>
        <p:nvSpPr>
          <p:cNvPr id="4" name="Slide Number Placeholder 3">
            <a:extLst>
              <a:ext uri="{FF2B5EF4-FFF2-40B4-BE49-F238E27FC236}">
                <a16:creationId xmlns:a16="http://schemas.microsoft.com/office/drawing/2014/main" id="{EC0947F3-658A-2D9E-FC65-4243C7123E82}"/>
              </a:ext>
            </a:extLst>
          </p:cNvPr>
          <p:cNvSpPr>
            <a:spLocks noGrp="1"/>
          </p:cNvSpPr>
          <p:nvPr>
            <p:ph type="sldNum" sz="quarter" idx="12"/>
          </p:nvPr>
        </p:nvSpPr>
        <p:spPr/>
        <p:txBody>
          <a:bodyPr/>
          <a:lstStyle/>
          <a:p>
            <a:fld id="{B5915699-0F63-4C61-80D8-C6D5EC39C3C1}" type="slidenum">
              <a:rPr lang="en-US" smtClean="0"/>
              <a:t>35</a:t>
            </a:fld>
            <a:endParaRPr lang="en-US"/>
          </a:p>
        </p:txBody>
      </p:sp>
      <p:pic>
        <p:nvPicPr>
          <p:cNvPr id="8" name="Content Placeholder 7">
            <a:extLst>
              <a:ext uri="{FF2B5EF4-FFF2-40B4-BE49-F238E27FC236}">
                <a16:creationId xmlns:a16="http://schemas.microsoft.com/office/drawing/2014/main" id="{857F9726-5A88-526D-A27E-BFA08BA9B028}"/>
              </a:ext>
            </a:extLst>
          </p:cNvPr>
          <p:cNvPicPr>
            <a:picLocks noGrp="1" noChangeAspect="1"/>
          </p:cNvPicPr>
          <p:nvPr>
            <p:ph idx="1"/>
          </p:nvPr>
        </p:nvPicPr>
        <p:blipFill>
          <a:blip r:embed="rId2"/>
          <a:stretch>
            <a:fillRect/>
          </a:stretch>
        </p:blipFill>
        <p:spPr>
          <a:xfrm>
            <a:off x="1233003" y="1397286"/>
            <a:ext cx="9575409" cy="4864812"/>
          </a:xfrm>
        </p:spPr>
      </p:pic>
    </p:spTree>
    <p:extLst>
      <p:ext uri="{BB962C8B-B14F-4D97-AF65-F5344CB8AC3E}">
        <p14:creationId xmlns:p14="http://schemas.microsoft.com/office/powerpoint/2010/main" val="21297618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EAAD9-D594-DD9D-0BD0-BB729DA4A1B7}"/>
              </a:ext>
            </a:extLst>
          </p:cNvPr>
          <p:cNvSpPr>
            <a:spLocks noGrp="1"/>
          </p:cNvSpPr>
          <p:nvPr>
            <p:ph type="title"/>
          </p:nvPr>
        </p:nvSpPr>
        <p:spPr/>
        <p:txBody>
          <a:bodyPr/>
          <a:lstStyle/>
          <a:p>
            <a:r>
              <a:rPr lang="en-US" dirty="0"/>
              <a:t>HBC C Pilot Brew GC-MS-O Results Continued</a:t>
            </a:r>
          </a:p>
        </p:txBody>
      </p:sp>
      <p:sp>
        <p:nvSpPr>
          <p:cNvPr id="4" name="Slide Number Placeholder 3">
            <a:extLst>
              <a:ext uri="{FF2B5EF4-FFF2-40B4-BE49-F238E27FC236}">
                <a16:creationId xmlns:a16="http://schemas.microsoft.com/office/drawing/2014/main" id="{770CD783-C306-BD6C-3F3C-2EEC9D3C27B2}"/>
              </a:ext>
            </a:extLst>
          </p:cNvPr>
          <p:cNvSpPr>
            <a:spLocks noGrp="1"/>
          </p:cNvSpPr>
          <p:nvPr>
            <p:ph type="sldNum" sz="quarter" idx="12"/>
          </p:nvPr>
        </p:nvSpPr>
        <p:spPr/>
        <p:txBody>
          <a:bodyPr/>
          <a:lstStyle/>
          <a:p>
            <a:fld id="{B5915699-0F63-4C61-80D8-C6D5EC39C3C1}" type="slidenum">
              <a:rPr lang="en-US" smtClean="0"/>
              <a:t>36</a:t>
            </a:fld>
            <a:endParaRPr lang="en-US"/>
          </a:p>
        </p:txBody>
      </p:sp>
      <p:pic>
        <p:nvPicPr>
          <p:cNvPr id="8" name="Picture 7">
            <a:extLst>
              <a:ext uri="{FF2B5EF4-FFF2-40B4-BE49-F238E27FC236}">
                <a16:creationId xmlns:a16="http://schemas.microsoft.com/office/drawing/2014/main" id="{4DD639A0-A7D6-F1C0-7494-0BFB00A1E9E4}"/>
              </a:ext>
            </a:extLst>
          </p:cNvPr>
          <p:cNvPicPr>
            <a:picLocks noChangeAspect="1"/>
          </p:cNvPicPr>
          <p:nvPr/>
        </p:nvPicPr>
        <p:blipFill>
          <a:blip r:embed="rId2"/>
          <a:stretch>
            <a:fillRect/>
          </a:stretch>
        </p:blipFill>
        <p:spPr>
          <a:xfrm>
            <a:off x="4796788" y="1421151"/>
            <a:ext cx="5991225" cy="2762250"/>
          </a:xfrm>
          <a:prstGeom prst="rect">
            <a:avLst/>
          </a:prstGeom>
        </p:spPr>
      </p:pic>
      <p:pic>
        <p:nvPicPr>
          <p:cNvPr id="9" name="Content Placeholder 8">
            <a:extLst>
              <a:ext uri="{FF2B5EF4-FFF2-40B4-BE49-F238E27FC236}">
                <a16:creationId xmlns:a16="http://schemas.microsoft.com/office/drawing/2014/main" id="{09F20848-9CF4-3411-67DA-09FD672ABB9C}"/>
              </a:ext>
            </a:extLst>
          </p:cNvPr>
          <p:cNvPicPr>
            <a:picLocks noGrp="1" noChangeAspect="1"/>
          </p:cNvPicPr>
          <p:nvPr>
            <p:ph idx="1"/>
          </p:nvPr>
        </p:nvPicPr>
        <p:blipFill>
          <a:blip r:embed="rId3"/>
          <a:stretch>
            <a:fillRect/>
          </a:stretch>
        </p:blipFill>
        <p:spPr>
          <a:xfrm>
            <a:off x="124302" y="1177675"/>
            <a:ext cx="4701262" cy="4904625"/>
          </a:xfrm>
        </p:spPr>
      </p:pic>
    </p:spTree>
    <p:extLst>
      <p:ext uri="{BB962C8B-B14F-4D97-AF65-F5344CB8AC3E}">
        <p14:creationId xmlns:p14="http://schemas.microsoft.com/office/powerpoint/2010/main" val="30829734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11593-B688-9B11-A5FE-F5347BDED782}"/>
              </a:ext>
            </a:extLst>
          </p:cNvPr>
          <p:cNvSpPr>
            <a:spLocks noGrp="1"/>
          </p:cNvSpPr>
          <p:nvPr>
            <p:ph type="title"/>
          </p:nvPr>
        </p:nvSpPr>
        <p:spPr/>
        <p:txBody>
          <a:bodyPr/>
          <a:lstStyle/>
          <a:p>
            <a:r>
              <a:rPr lang="en-US" dirty="0"/>
              <a:t>HBC D Pilot Brew GC-MS-O Results</a:t>
            </a:r>
          </a:p>
        </p:txBody>
      </p:sp>
      <p:sp>
        <p:nvSpPr>
          <p:cNvPr id="4" name="Slide Number Placeholder 3">
            <a:extLst>
              <a:ext uri="{FF2B5EF4-FFF2-40B4-BE49-F238E27FC236}">
                <a16:creationId xmlns:a16="http://schemas.microsoft.com/office/drawing/2014/main" id="{EF2B4F59-1B29-3D0D-CF20-759ACCC9C2D2}"/>
              </a:ext>
            </a:extLst>
          </p:cNvPr>
          <p:cNvSpPr>
            <a:spLocks noGrp="1"/>
          </p:cNvSpPr>
          <p:nvPr>
            <p:ph type="sldNum" sz="quarter" idx="12"/>
          </p:nvPr>
        </p:nvSpPr>
        <p:spPr/>
        <p:txBody>
          <a:bodyPr/>
          <a:lstStyle/>
          <a:p>
            <a:fld id="{B5915699-0F63-4C61-80D8-C6D5EC39C3C1}" type="slidenum">
              <a:rPr lang="en-US" smtClean="0"/>
              <a:t>37</a:t>
            </a:fld>
            <a:endParaRPr lang="en-US"/>
          </a:p>
        </p:txBody>
      </p:sp>
      <p:pic>
        <p:nvPicPr>
          <p:cNvPr id="8" name="Content Placeholder 7">
            <a:extLst>
              <a:ext uri="{FF2B5EF4-FFF2-40B4-BE49-F238E27FC236}">
                <a16:creationId xmlns:a16="http://schemas.microsoft.com/office/drawing/2014/main" id="{520E1DB1-8626-D0E6-7356-7FDFA5A1C80A}"/>
              </a:ext>
            </a:extLst>
          </p:cNvPr>
          <p:cNvPicPr>
            <a:picLocks noGrp="1" noChangeAspect="1"/>
          </p:cNvPicPr>
          <p:nvPr>
            <p:ph idx="1"/>
          </p:nvPr>
        </p:nvPicPr>
        <p:blipFill>
          <a:blip r:embed="rId2"/>
          <a:stretch>
            <a:fillRect/>
          </a:stretch>
        </p:blipFill>
        <p:spPr>
          <a:xfrm>
            <a:off x="1592494" y="1253879"/>
            <a:ext cx="8876871" cy="5152590"/>
          </a:xfrm>
        </p:spPr>
      </p:pic>
    </p:spTree>
    <p:extLst>
      <p:ext uri="{BB962C8B-B14F-4D97-AF65-F5344CB8AC3E}">
        <p14:creationId xmlns:p14="http://schemas.microsoft.com/office/powerpoint/2010/main" val="31117348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9C8D3-F666-3C52-52BD-9B0BFD078484}"/>
              </a:ext>
            </a:extLst>
          </p:cNvPr>
          <p:cNvSpPr>
            <a:spLocks noGrp="1"/>
          </p:cNvSpPr>
          <p:nvPr>
            <p:ph type="title"/>
          </p:nvPr>
        </p:nvSpPr>
        <p:spPr/>
        <p:txBody>
          <a:bodyPr/>
          <a:lstStyle/>
          <a:p>
            <a:r>
              <a:rPr lang="en-US" dirty="0"/>
              <a:t>HBC D Pilot Brew GC-MS-O Results Continued</a:t>
            </a:r>
          </a:p>
        </p:txBody>
      </p:sp>
      <p:sp>
        <p:nvSpPr>
          <p:cNvPr id="4" name="Slide Number Placeholder 3">
            <a:extLst>
              <a:ext uri="{FF2B5EF4-FFF2-40B4-BE49-F238E27FC236}">
                <a16:creationId xmlns:a16="http://schemas.microsoft.com/office/drawing/2014/main" id="{E193AAFA-A287-8CC5-B120-0D221439A2DB}"/>
              </a:ext>
            </a:extLst>
          </p:cNvPr>
          <p:cNvSpPr>
            <a:spLocks noGrp="1"/>
          </p:cNvSpPr>
          <p:nvPr>
            <p:ph type="sldNum" sz="quarter" idx="12"/>
          </p:nvPr>
        </p:nvSpPr>
        <p:spPr/>
        <p:txBody>
          <a:bodyPr/>
          <a:lstStyle/>
          <a:p>
            <a:fld id="{B5915699-0F63-4C61-80D8-C6D5EC39C3C1}" type="slidenum">
              <a:rPr lang="en-US" smtClean="0"/>
              <a:t>38</a:t>
            </a:fld>
            <a:endParaRPr lang="en-US"/>
          </a:p>
        </p:txBody>
      </p:sp>
      <p:pic>
        <p:nvPicPr>
          <p:cNvPr id="8" name="Picture 7">
            <a:extLst>
              <a:ext uri="{FF2B5EF4-FFF2-40B4-BE49-F238E27FC236}">
                <a16:creationId xmlns:a16="http://schemas.microsoft.com/office/drawing/2014/main" id="{08F4A683-17D0-9A33-C19A-1763C8E90658}"/>
              </a:ext>
            </a:extLst>
          </p:cNvPr>
          <p:cNvPicPr>
            <a:picLocks noChangeAspect="1"/>
          </p:cNvPicPr>
          <p:nvPr/>
        </p:nvPicPr>
        <p:blipFill>
          <a:blip r:embed="rId2"/>
          <a:stretch>
            <a:fillRect/>
          </a:stretch>
        </p:blipFill>
        <p:spPr>
          <a:xfrm>
            <a:off x="4798948" y="1114425"/>
            <a:ext cx="6076950" cy="2314575"/>
          </a:xfrm>
          <a:prstGeom prst="rect">
            <a:avLst/>
          </a:prstGeom>
        </p:spPr>
      </p:pic>
      <p:pic>
        <p:nvPicPr>
          <p:cNvPr id="9" name="Content Placeholder 8">
            <a:extLst>
              <a:ext uri="{FF2B5EF4-FFF2-40B4-BE49-F238E27FC236}">
                <a16:creationId xmlns:a16="http://schemas.microsoft.com/office/drawing/2014/main" id="{C7A1089B-3A81-8BC7-4BA8-C1F9ADBEFA80}"/>
              </a:ext>
            </a:extLst>
          </p:cNvPr>
          <p:cNvPicPr>
            <a:picLocks noGrp="1" noChangeAspect="1"/>
          </p:cNvPicPr>
          <p:nvPr>
            <p:ph idx="1"/>
          </p:nvPr>
        </p:nvPicPr>
        <p:blipFill>
          <a:blip r:embed="rId3"/>
          <a:stretch>
            <a:fillRect/>
          </a:stretch>
        </p:blipFill>
        <p:spPr>
          <a:xfrm>
            <a:off x="79772" y="948664"/>
            <a:ext cx="4719175" cy="5003749"/>
          </a:xfrm>
        </p:spPr>
      </p:pic>
    </p:spTree>
    <p:extLst>
      <p:ext uri="{BB962C8B-B14F-4D97-AF65-F5344CB8AC3E}">
        <p14:creationId xmlns:p14="http://schemas.microsoft.com/office/powerpoint/2010/main" val="17351838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B0B84-7C61-B8B3-68A7-37D47FBEFA9E}"/>
              </a:ext>
            </a:extLst>
          </p:cNvPr>
          <p:cNvSpPr>
            <a:spLocks noGrp="1"/>
          </p:cNvSpPr>
          <p:nvPr>
            <p:ph type="title"/>
          </p:nvPr>
        </p:nvSpPr>
        <p:spPr/>
        <p:txBody>
          <a:bodyPr/>
          <a:lstStyle/>
          <a:p>
            <a:r>
              <a:rPr lang="en-US" dirty="0"/>
              <a:t>Sensory Results HBC A, Positive Results</a:t>
            </a:r>
          </a:p>
        </p:txBody>
      </p:sp>
      <p:sp>
        <p:nvSpPr>
          <p:cNvPr id="4" name="Slide Number Placeholder 3">
            <a:extLst>
              <a:ext uri="{FF2B5EF4-FFF2-40B4-BE49-F238E27FC236}">
                <a16:creationId xmlns:a16="http://schemas.microsoft.com/office/drawing/2014/main" id="{E17A5710-E0D3-E923-F295-EA0B11F74ED7}"/>
              </a:ext>
            </a:extLst>
          </p:cNvPr>
          <p:cNvSpPr>
            <a:spLocks noGrp="1"/>
          </p:cNvSpPr>
          <p:nvPr>
            <p:ph type="sldNum" sz="quarter" idx="12"/>
          </p:nvPr>
        </p:nvSpPr>
        <p:spPr/>
        <p:txBody>
          <a:bodyPr/>
          <a:lstStyle/>
          <a:p>
            <a:fld id="{B5915699-0F63-4C61-80D8-C6D5EC39C3C1}" type="slidenum">
              <a:rPr lang="en-US" smtClean="0"/>
              <a:t>39</a:t>
            </a:fld>
            <a:endParaRPr lang="en-US"/>
          </a:p>
        </p:txBody>
      </p:sp>
      <p:pic>
        <p:nvPicPr>
          <p:cNvPr id="8" name="Content Placeholder 7">
            <a:extLst>
              <a:ext uri="{FF2B5EF4-FFF2-40B4-BE49-F238E27FC236}">
                <a16:creationId xmlns:a16="http://schemas.microsoft.com/office/drawing/2014/main" id="{060E957D-4DB2-5D45-17FA-F4AA2827C6B8}"/>
              </a:ext>
            </a:extLst>
          </p:cNvPr>
          <p:cNvPicPr>
            <a:picLocks noGrp="1" noChangeAspect="1"/>
          </p:cNvPicPr>
          <p:nvPr>
            <p:ph idx="1"/>
          </p:nvPr>
        </p:nvPicPr>
        <p:blipFill>
          <a:blip r:embed="rId2"/>
          <a:stretch>
            <a:fillRect/>
          </a:stretch>
        </p:blipFill>
        <p:spPr>
          <a:xfrm>
            <a:off x="1684962" y="995107"/>
            <a:ext cx="8153727" cy="5487886"/>
          </a:xfrm>
        </p:spPr>
      </p:pic>
    </p:spTree>
    <p:extLst>
      <p:ext uri="{BB962C8B-B14F-4D97-AF65-F5344CB8AC3E}">
        <p14:creationId xmlns:p14="http://schemas.microsoft.com/office/powerpoint/2010/main" val="5850961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2093D-A5A4-89AB-E5A3-6E436A2E5853}"/>
              </a:ext>
            </a:extLst>
          </p:cNvPr>
          <p:cNvSpPr>
            <a:spLocks noGrp="1"/>
          </p:cNvSpPr>
          <p:nvPr>
            <p:ph type="title"/>
          </p:nvPr>
        </p:nvSpPr>
        <p:spPr/>
        <p:txBody>
          <a:bodyPr/>
          <a:lstStyle/>
          <a:p>
            <a:r>
              <a:rPr lang="en-US" dirty="0"/>
              <a:t>Olfactory Results: Control versus OG Kush</a:t>
            </a:r>
          </a:p>
        </p:txBody>
      </p:sp>
      <p:sp>
        <p:nvSpPr>
          <p:cNvPr id="3" name="Slide Number Placeholder 2">
            <a:extLst>
              <a:ext uri="{FF2B5EF4-FFF2-40B4-BE49-F238E27FC236}">
                <a16:creationId xmlns:a16="http://schemas.microsoft.com/office/drawing/2014/main" id="{6B690021-C37C-E58F-D028-800931E19E10}"/>
              </a:ext>
            </a:extLst>
          </p:cNvPr>
          <p:cNvSpPr>
            <a:spLocks noGrp="1"/>
          </p:cNvSpPr>
          <p:nvPr>
            <p:ph type="sldNum" sz="quarter" idx="12"/>
          </p:nvPr>
        </p:nvSpPr>
        <p:spPr/>
        <p:txBody>
          <a:bodyPr/>
          <a:lstStyle/>
          <a:p>
            <a:fld id="{B5915699-0F63-4C61-80D8-C6D5EC39C3C1}" type="slidenum">
              <a:rPr lang="en-US" smtClean="0"/>
              <a:t>4</a:t>
            </a:fld>
            <a:endParaRPr lang="en-US"/>
          </a:p>
        </p:txBody>
      </p:sp>
      <p:pic>
        <p:nvPicPr>
          <p:cNvPr id="5" name="Picture 4">
            <a:extLst>
              <a:ext uri="{FF2B5EF4-FFF2-40B4-BE49-F238E27FC236}">
                <a16:creationId xmlns:a16="http://schemas.microsoft.com/office/drawing/2014/main" id="{7F4FBA46-5574-ADC8-D080-BEA56F94F6EF}"/>
              </a:ext>
            </a:extLst>
          </p:cNvPr>
          <p:cNvPicPr>
            <a:picLocks noChangeAspect="1"/>
          </p:cNvPicPr>
          <p:nvPr/>
        </p:nvPicPr>
        <p:blipFill>
          <a:blip r:embed="rId2"/>
          <a:stretch>
            <a:fillRect/>
          </a:stretch>
        </p:blipFill>
        <p:spPr>
          <a:xfrm>
            <a:off x="162460" y="1197314"/>
            <a:ext cx="6134100" cy="3209925"/>
          </a:xfrm>
          <a:prstGeom prst="rect">
            <a:avLst/>
          </a:prstGeom>
        </p:spPr>
      </p:pic>
      <p:pic>
        <p:nvPicPr>
          <p:cNvPr id="7" name="Picture 6">
            <a:extLst>
              <a:ext uri="{FF2B5EF4-FFF2-40B4-BE49-F238E27FC236}">
                <a16:creationId xmlns:a16="http://schemas.microsoft.com/office/drawing/2014/main" id="{FF418303-9ACB-665E-F5EE-CA9F47BAC994}"/>
              </a:ext>
            </a:extLst>
          </p:cNvPr>
          <p:cNvPicPr>
            <a:picLocks noChangeAspect="1"/>
          </p:cNvPicPr>
          <p:nvPr/>
        </p:nvPicPr>
        <p:blipFill>
          <a:blip r:embed="rId3"/>
          <a:stretch>
            <a:fillRect/>
          </a:stretch>
        </p:blipFill>
        <p:spPr>
          <a:xfrm>
            <a:off x="5486400" y="1346236"/>
            <a:ext cx="6134100" cy="4514850"/>
          </a:xfrm>
          <a:prstGeom prst="rect">
            <a:avLst/>
          </a:prstGeom>
        </p:spPr>
      </p:pic>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F5F50C48-B020-6BC1-0860-BCE530C3E2C5}"/>
                  </a:ext>
                </a:extLst>
              </p14:cNvPr>
              <p14:cNvContentPartPr/>
              <p14:nvPr/>
            </p14:nvContentPartPr>
            <p14:xfrm>
              <a:off x="5996747" y="2228756"/>
              <a:ext cx="4452120" cy="42480"/>
            </p14:xfrm>
          </p:contentPart>
        </mc:Choice>
        <mc:Fallback xmlns="">
          <p:pic>
            <p:nvPicPr>
              <p:cNvPr id="8" name="Ink 7">
                <a:extLst>
                  <a:ext uri="{FF2B5EF4-FFF2-40B4-BE49-F238E27FC236}">
                    <a16:creationId xmlns:a16="http://schemas.microsoft.com/office/drawing/2014/main" id="{F5F50C48-B020-6BC1-0860-BCE530C3E2C5}"/>
                  </a:ext>
                </a:extLst>
              </p:cNvPr>
              <p:cNvPicPr/>
              <p:nvPr/>
            </p:nvPicPr>
            <p:blipFill>
              <a:blip r:embed="rId5"/>
              <a:stretch>
                <a:fillRect/>
              </a:stretch>
            </p:blipFill>
            <p:spPr>
              <a:xfrm>
                <a:off x="5942747" y="2121116"/>
                <a:ext cx="4559760" cy="2581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9" name="Ink 8">
                <a:extLst>
                  <a:ext uri="{FF2B5EF4-FFF2-40B4-BE49-F238E27FC236}">
                    <a16:creationId xmlns:a16="http://schemas.microsoft.com/office/drawing/2014/main" id="{D2CC8DEB-88EB-EC58-4AAD-F164AA8D2A07}"/>
                  </a:ext>
                </a:extLst>
              </p14:cNvPr>
              <p14:cNvContentPartPr/>
              <p14:nvPr/>
            </p14:nvContentPartPr>
            <p14:xfrm>
              <a:off x="638147" y="2917436"/>
              <a:ext cx="4406400" cy="72720"/>
            </p14:xfrm>
          </p:contentPart>
        </mc:Choice>
        <mc:Fallback xmlns="">
          <p:pic>
            <p:nvPicPr>
              <p:cNvPr id="9" name="Ink 8">
                <a:extLst>
                  <a:ext uri="{FF2B5EF4-FFF2-40B4-BE49-F238E27FC236}">
                    <a16:creationId xmlns:a16="http://schemas.microsoft.com/office/drawing/2014/main" id="{D2CC8DEB-88EB-EC58-4AAD-F164AA8D2A07}"/>
                  </a:ext>
                </a:extLst>
              </p:cNvPr>
              <p:cNvPicPr/>
              <p:nvPr/>
            </p:nvPicPr>
            <p:blipFill>
              <a:blip r:embed="rId7"/>
              <a:stretch>
                <a:fillRect/>
              </a:stretch>
            </p:blipFill>
            <p:spPr>
              <a:xfrm>
                <a:off x="584147" y="2809436"/>
                <a:ext cx="4514040" cy="2883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0" name="Ink 9">
                <a:extLst>
                  <a:ext uri="{FF2B5EF4-FFF2-40B4-BE49-F238E27FC236}">
                    <a16:creationId xmlns:a16="http://schemas.microsoft.com/office/drawing/2014/main" id="{CA26CD88-EE1F-36FB-8E4C-3B55AE04637D}"/>
                  </a:ext>
                </a:extLst>
              </p14:cNvPr>
              <p14:cNvContentPartPr/>
              <p14:nvPr/>
            </p14:nvContentPartPr>
            <p14:xfrm>
              <a:off x="5989547" y="4015796"/>
              <a:ext cx="4947120" cy="94680"/>
            </p14:xfrm>
          </p:contentPart>
        </mc:Choice>
        <mc:Fallback xmlns="">
          <p:pic>
            <p:nvPicPr>
              <p:cNvPr id="10" name="Ink 9">
                <a:extLst>
                  <a:ext uri="{FF2B5EF4-FFF2-40B4-BE49-F238E27FC236}">
                    <a16:creationId xmlns:a16="http://schemas.microsoft.com/office/drawing/2014/main" id="{CA26CD88-EE1F-36FB-8E4C-3B55AE04637D}"/>
                  </a:ext>
                </a:extLst>
              </p:cNvPr>
              <p:cNvPicPr/>
              <p:nvPr/>
            </p:nvPicPr>
            <p:blipFill>
              <a:blip r:embed="rId9"/>
              <a:stretch>
                <a:fillRect/>
              </a:stretch>
            </p:blipFill>
            <p:spPr>
              <a:xfrm>
                <a:off x="5935907" y="3908156"/>
                <a:ext cx="5054760" cy="3103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1" name="Ink 10">
                <a:extLst>
                  <a:ext uri="{FF2B5EF4-FFF2-40B4-BE49-F238E27FC236}">
                    <a16:creationId xmlns:a16="http://schemas.microsoft.com/office/drawing/2014/main" id="{4B330A20-40C4-C13F-92A2-A9BBA09397A5}"/>
                  </a:ext>
                </a:extLst>
              </p14:cNvPr>
              <p14:cNvContentPartPr/>
              <p14:nvPr/>
            </p14:nvContentPartPr>
            <p14:xfrm>
              <a:off x="5999987" y="3820676"/>
              <a:ext cx="4562280" cy="74520"/>
            </p14:xfrm>
          </p:contentPart>
        </mc:Choice>
        <mc:Fallback xmlns="">
          <p:pic>
            <p:nvPicPr>
              <p:cNvPr id="11" name="Ink 10">
                <a:extLst>
                  <a:ext uri="{FF2B5EF4-FFF2-40B4-BE49-F238E27FC236}">
                    <a16:creationId xmlns:a16="http://schemas.microsoft.com/office/drawing/2014/main" id="{4B330A20-40C4-C13F-92A2-A9BBA09397A5}"/>
                  </a:ext>
                </a:extLst>
              </p:cNvPr>
              <p:cNvPicPr/>
              <p:nvPr/>
            </p:nvPicPr>
            <p:blipFill>
              <a:blip r:embed="rId11"/>
              <a:stretch>
                <a:fillRect/>
              </a:stretch>
            </p:blipFill>
            <p:spPr>
              <a:xfrm>
                <a:off x="5945987" y="3713036"/>
                <a:ext cx="4669920" cy="2901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2" name="Ink 11">
                <a:extLst>
                  <a:ext uri="{FF2B5EF4-FFF2-40B4-BE49-F238E27FC236}">
                    <a16:creationId xmlns:a16="http://schemas.microsoft.com/office/drawing/2014/main" id="{D778AB9A-0955-F529-6728-7D1A9D652808}"/>
                  </a:ext>
                </a:extLst>
              </p14:cNvPr>
              <p14:cNvContentPartPr/>
              <p14:nvPr/>
            </p14:nvContentPartPr>
            <p14:xfrm>
              <a:off x="5999987" y="3605036"/>
              <a:ext cx="4511160" cy="124920"/>
            </p14:xfrm>
          </p:contentPart>
        </mc:Choice>
        <mc:Fallback xmlns="">
          <p:pic>
            <p:nvPicPr>
              <p:cNvPr id="12" name="Ink 11">
                <a:extLst>
                  <a:ext uri="{FF2B5EF4-FFF2-40B4-BE49-F238E27FC236}">
                    <a16:creationId xmlns:a16="http://schemas.microsoft.com/office/drawing/2014/main" id="{D778AB9A-0955-F529-6728-7D1A9D652808}"/>
                  </a:ext>
                </a:extLst>
              </p:cNvPr>
              <p:cNvPicPr/>
              <p:nvPr/>
            </p:nvPicPr>
            <p:blipFill>
              <a:blip r:embed="rId13"/>
              <a:stretch>
                <a:fillRect/>
              </a:stretch>
            </p:blipFill>
            <p:spPr>
              <a:xfrm>
                <a:off x="5945987" y="3497036"/>
                <a:ext cx="4618800" cy="34056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3" name="Ink 12">
                <a:extLst>
                  <a:ext uri="{FF2B5EF4-FFF2-40B4-BE49-F238E27FC236}">
                    <a16:creationId xmlns:a16="http://schemas.microsoft.com/office/drawing/2014/main" id="{C96DE417-ACEC-0E2C-345D-0729BBEAA88A}"/>
                  </a:ext>
                </a:extLst>
              </p14:cNvPr>
              <p14:cNvContentPartPr/>
              <p14:nvPr/>
            </p14:nvContentPartPr>
            <p14:xfrm>
              <a:off x="5968667" y="4179956"/>
              <a:ext cx="4602240" cy="43920"/>
            </p14:xfrm>
          </p:contentPart>
        </mc:Choice>
        <mc:Fallback xmlns="">
          <p:pic>
            <p:nvPicPr>
              <p:cNvPr id="13" name="Ink 12">
                <a:extLst>
                  <a:ext uri="{FF2B5EF4-FFF2-40B4-BE49-F238E27FC236}">
                    <a16:creationId xmlns:a16="http://schemas.microsoft.com/office/drawing/2014/main" id="{C96DE417-ACEC-0E2C-345D-0729BBEAA88A}"/>
                  </a:ext>
                </a:extLst>
              </p:cNvPr>
              <p:cNvPicPr/>
              <p:nvPr/>
            </p:nvPicPr>
            <p:blipFill>
              <a:blip r:embed="rId15"/>
              <a:stretch>
                <a:fillRect/>
              </a:stretch>
            </p:blipFill>
            <p:spPr>
              <a:xfrm>
                <a:off x="5915027" y="4072316"/>
                <a:ext cx="4709880" cy="25956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4" name="Ink 13">
                <a:extLst>
                  <a:ext uri="{FF2B5EF4-FFF2-40B4-BE49-F238E27FC236}">
                    <a16:creationId xmlns:a16="http://schemas.microsoft.com/office/drawing/2014/main" id="{AAAB4EF5-764B-0C97-7036-33466ADA5066}"/>
                  </a:ext>
                </a:extLst>
              </p14:cNvPr>
              <p14:cNvContentPartPr/>
              <p14:nvPr/>
            </p14:nvContentPartPr>
            <p14:xfrm>
              <a:off x="616547" y="3029396"/>
              <a:ext cx="4232880" cy="166680"/>
            </p14:xfrm>
          </p:contentPart>
        </mc:Choice>
        <mc:Fallback xmlns="">
          <p:pic>
            <p:nvPicPr>
              <p:cNvPr id="14" name="Ink 13">
                <a:extLst>
                  <a:ext uri="{FF2B5EF4-FFF2-40B4-BE49-F238E27FC236}">
                    <a16:creationId xmlns:a16="http://schemas.microsoft.com/office/drawing/2014/main" id="{AAAB4EF5-764B-0C97-7036-33466ADA5066}"/>
                  </a:ext>
                </a:extLst>
              </p:cNvPr>
              <p:cNvPicPr/>
              <p:nvPr/>
            </p:nvPicPr>
            <p:blipFill>
              <a:blip r:embed="rId17"/>
              <a:stretch>
                <a:fillRect/>
              </a:stretch>
            </p:blipFill>
            <p:spPr>
              <a:xfrm>
                <a:off x="562547" y="2921756"/>
                <a:ext cx="4340520" cy="38232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5" name="Ink 14">
                <a:extLst>
                  <a:ext uri="{FF2B5EF4-FFF2-40B4-BE49-F238E27FC236}">
                    <a16:creationId xmlns:a16="http://schemas.microsoft.com/office/drawing/2014/main" id="{2F83911F-AC62-CA49-0BBC-3200EAA7E8B7}"/>
                  </a:ext>
                </a:extLst>
              </p14:cNvPr>
              <p14:cNvContentPartPr/>
              <p14:nvPr/>
            </p14:nvContentPartPr>
            <p14:xfrm>
              <a:off x="5999987" y="4457516"/>
              <a:ext cx="4735800" cy="115560"/>
            </p14:xfrm>
          </p:contentPart>
        </mc:Choice>
        <mc:Fallback xmlns="">
          <p:pic>
            <p:nvPicPr>
              <p:cNvPr id="15" name="Ink 14">
                <a:extLst>
                  <a:ext uri="{FF2B5EF4-FFF2-40B4-BE49-F238E27FC236}">
                    <a16:creationId xmlns:a16="http://schemas.microsoft.com/office/drawing/2014/main" id="{2F83911F-AC62-CA49-0BBC-3200EAA7E8B7}"/>
                  </a:ext>
                </a:extLst>
              </p:cNvPr>
              <p:cNvPicPr/>
              <p:nvPr/>
            </p:nvPicPr>
            <p:blipFill>
              <a:blip r:embed="rId19"/>
              <a:stretch>
                <a:fillRect/>
              </a:stretch>
            </p:blipFill>
            <p:spPr>
              <a:xfrm>
                <a:off x="5945987" y="4349876"/>
                <a:ext cx="4843440" cy="3312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6" name="Ink 15">
                <a:extLst>
                  <a:ext uri="{FF2B5EF4-FFF2-40B4-BE49-F238E27FC236}">
                    <a16:creationId xmlns:a16="http://schemas.microsoft.com/office/drawing/2014/main" id="{B96F870D-DBB2-D1FB-F7A8-A5754C52E088}"/>
                  </a:ext>
                </a:extLst>
              </p14:cNvPr>
              <p14:cNvContentPartPr/>
              <p14:nvPr/>
            </p14:nvContentPartPr>
            <p14:xfrm>
              <a:off x="525107" y="3748316"/>
              <a:ext cx="4344480" cy="249120"/>
            </p14:xfrm>
          </p:contentPart>
        </mc:Choice>
        <mc:Fallback xmlns="">
          <p:pic>
            <p:nvPicPr>
              <p:cNvPr id="16" name="Ink 15">
                <a:extLst>
                  <a:ext uri="{FF2B5EF4-FFF2-40B4-BE49-F238E27FC236}">
                    <a16:creationId xmlns:a16="http://schemas.microsoft.com/office/drawing/2014/main" id="{B96F870D-DBB2-D1FB-F7A8-A5754C52E088}"/>
                  </a:ext>
                </a:extLst>
              </p:cNvPr>
              <p:cNvPicPr/>
              <p:nvPr/>
            </p:nvPicPr>
            <p:blipFill>
              <a:blip r:embed="rId21"/>
              <a:stretch>
                <a:fillRect/>
              </a:stretch>
            </p:blipFill>
            <p:spPr>
              <a:xfrm>
                <a:off x="471107" y="3640676"/>
                <a:ext cx="4452120" cy="46476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7" name="Ink 16">
                <a:extLst>
                  <a:ext uri="{FF2B5EF4-FFF2-40B4-BE49-F238E27FC236}">
                    <a16:creationId xmlns:a16="http://schemas.microsoft.com/office/drawing/2014/main" id="{ADAF9AA1-09A4-F58D-4E7D-FA5CFE50FEBD}"/>
                  </a:ext>
                </a:extLst>
              </p14:cNvPr>
              <p14:cNvContentPartPr/>
              <p14:nvPr/>
            </p14:nvContentPartPr>
            <p14:xfrm>
              <a:off x="667307" y="3853796"/>
              <a:ext cx="1538280" cy="40320"/>
            </p14:xfrm>
          </p:contentPart>
        </mc:Choice>
        <mc:Fallback xmlns="">
          <p:pic>
            <p:nvPicPr>
              <p:cNvPr id="17" name="Ink 16">
                <a:extLst>
                  <a:ext uri="{FF2B5EF4-FFF2-40B4-BE49-F238E27FC236}">
                    <a16:creationId xmlns:a16="http://schemas.microsoft.com/office/drawing/2014/main" id="{ADAF9AA1-09A4-F58D-4E7D-FA5CFE50FEBD}"/>
                  </a:ext>
                </a:extLst>
              </p:cNvPr>
              <p:cNvPicPr/>
              <p:nvPr/>
            </p:nvPicPr>
            <p:blipFill>
              <a:blip r:embed="rId23"/>
              <a:stretch>
                <a:fillRect/>
              </a:stretch>
            </p:blipFill>
            <p:spPr>
              <a:xfrm>
                <a:off x="613667" y="3746156"/>
                <a:ext cx="1645920" cy="25596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8" name="Ink 17">
                <a:extLst>
                  <a:ext uri="{FF2B5EF4-FFF2-40B4-BE49-F238E27FC236}">
                    <a16:creationId xmlns:a16="http://schemas.microsoft.com/office/drawing/2014/main" id="{452CFE86-522F-C09C-3F16-46F6A2B5A8D2}"/>
                  </a:ext>
                </a:extLst>
              </p14:cNvPr>
              <p14:cNvContentPartPr/>
              <p14:nvPr/>
            </p14:nvContentPartPr>
            <p14:xfrm>
              <a:off x="5958587" y="5074916"/>
              <a:ext cx="4499280" cy="167040"/>
            </p14:xfrm>
          </p:contentPart>
        </mc:Choice>
        <mc:Fallback xmlns="">
          <p:pic>
            <p:nvPicPr>
              <p:cNvPr id="18" name="Ink 17">
                <a:extLst>
                  <a:ext uri="{FF2B5EF4-FFF2-40B4-BE49-F238E27FC236}">
                    <a16:creationId xmlns:a16="http://schemas.microsoft.com/office/drawing/2014/main" id="{452CFE86-522F-C09C-3F16-46F6A2B5A8D2}"/>
                  </a:ext>
                </a:extLst>
              </p:cNvPr>
              <p:cNvPicPr/>
              <p:nvPr/>
            </p:nvPicPr>
            <p:blipFill>
              <a:blip r:embed="rId25"/>
              <a:stretch>
                <a:fillRect/>
              </a:stretch>
            </p:blipFill>
            <p:spPr>
              <a:xfrm>
                <a:off x="5904947" y="4967276"/>
                <a:ext cx="4606920" cy="38268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9" name="Ink 18">
                <a:extLst>
                  <a:ext uri="{FF2B5EF4-FFF2-40B4-BE49-F238E27FC236}">
                    <a16:creationId xmlns:a16="http://schemas.microsoft.com/office/drawing/2014/main" id="{2927DD85-A11D-CA73-A526-F46CBCF45033}"/>
                  </a:ext>
                </a:extLst>
              </p14:cNvPr>
              <p14:cNvContentPartPr/>
              <p14:nvPr/>
            </p14:nvContentPartPr>
            <p14:xfrm>
              <a:off x="5895227" y="5053676"/>
              <a:ext cx="4430520" cy="198360"/>
            </p14:xfrm>
          </p:contentPart>
        </mc:Choice>
        <mc:Fallback xmlns="">
          <p:pic>
            <p:nvPicPr>
              <p:cNvPr id="19" name="Ink 18">
                <a:extLst>
                  <a:ext uri="{FF2B5EF4-FFF2-40B4-BE49-F238E27FC236}">
                    <a16:creationId xmlns:a16="http://schemas.microsoft.com/office/drawing/2014/main" id="{2927DD85-A11D-CA73-A526-F46CBCF45033}"/>
                  </a:ext>
                </a:extLst>
              </p:cNvPr>
              <p:cNvPicPr/>
              <p:nvPr/>
            </p:nvPicPr>
            <p:blipFill>
              <a:blip r:embed="rId27"/>
              <a:stretch>
                <a:fillRect/>
              </a:stretch>
            </p:blipFill>
            <p:spPr>
              <a:xfrm>
                <a:off x="5841227" y="4945676"/>
                <a:ext cx="4538160" cy="4140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0" name="Ink 19">
                <a:extLst>
                  <a:ext uri="{FF2B5EF4-FFF2-40B4-BE49-F238E27FC236}">
                    <a16:creationId xmlns:a16="http://schemas.microsoft.com/office/drawing/2014/main" id="{E8CE3F9F-8597-85DC-6803-FF92A5FAFDE8}"/>
                  </a:ext>
                </a:extLst>
              </p14:cNvPr>
              <p14:cNvContentPartPr/>
              <p14:nvPr/>
            </p14:nvContentPartPr>
            <p14:xfrm>
              <a:off x="5999987" y="5567396"/>
              <a:ext cx="4469040" cy="53280"/>
            </p14:xfrm>
          </p:contentPart>
        </mc:Choice>
        <mc:Fallback xmlns="">
          <p:pic>
            <p:nvPicPr>
              <p:cNvPr id="20" name="Ink 19">
                <a:extLst>
                  <a:ext uri="{FF2B5EF4-FFF2-40B4-BE49-F238E27FC236}">
                    <a16:creationId xmlns:a16="http://schemas.microsoft.com/office/drawing/2014/main" id="{E8CE3F9F-8597-85DC-6803-FF92A5FAFDE8}"/>
                  </a:ext>
                </a:extLst>
              </p:cNvPr>
              <p:cNvPicPr/>
              <p:nvPr/>
            </p:nvPicPr>
            <p:blipFill>
              <a:blip r:embed="rId29"/>
              <a:stretch>
                <a:fillRect/>
              </a:stretch>
            </p:blipFill>
            <p:spPr>
              <a:xfrm>
                <a:off x="5945987" y="5459396"/>
                <a:ext cx="4576680" cy="26892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1" name="Ink 20">
                <a:extLst>
                  <a:ext uri="{FF2B5EF4-FFF2-40B4-BE49-F238E27FC236}">
                    <a16:creationId xmlns:a16="http://schemas.microsoft.com/office/drawing/2014/main" id="{D1F9E125-E8B5-FA04-1D85-428D74EBC3DB}"/>
                  </a:ext>
                </a:extLst>
              </p14:cNvPr>
              <p14:cNvContentPartPr/>
              <p14:nvPr/>
            </p14:nvContentPartPr>
            <p14:xfrm>
              <a:off x="6051467" y="5741276"/>
              <a:ext cx="4541760" cy="53640"/>
            </p14:xfrm>
          </p:contentPart>
        </mc:Choice>
        <mc:Fallback xmlns="">
          <p:pic>
            <p:nvPicPr>
              <p:cNvPr id="21" name="Ink 20">
                <a:extLst>
                  <a:ext uri="{FF2B5EF4-FFF2-40B4-BE49-F238E27FC236}">
                    <a16:creationId xmlns:a16="http://schemas.microsoft.com/office/drawing/2014/main" id="{D1F9E125-E8B5-FA04-1D85-428D74EBC3DB}"/>
                  </a:ext>
                </a:extLst>
              </p:cNvPr>
              <p:cNvPicPr/>
              <p:nvPr/>
            </p:nvPicPr>
            <p:blipFill>
              <a:blip r:embed="rId31"/>
              <a:stretch>
                <a:fillRect/>
              </a:stretch>
            </p:blipFill>
            <p:spPr>
              <a:xfrm>
                <a:off x="5997467" y="5633276"/>
                <a:ext cx="4649400" cy="26928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2" name="Ink 21">
                <a:extLst>
                  <a:ext uri="{FF2B5EF4-FFF2-40B4-BE49-F238E27FC236}">
                    <a16:creationId xmlns:a16="http://schemas.microsoft.com/office/drawing/2014/main" id="{31DC1AF3-0DF9-335D-6F2B-8555E3ED9323}"/>
                  </a:ext>
                </a:extLst>
              </p14:cNvPr>
              <p14:cNvContentPartPr/>
              <p14:nvPr/>
            </p14:nvContentPartPr>
            <p14:xfrm>
              <a:off x="359147" y="4633196"/>
              <a:ext cx="1222200" cy="72720"/>
            </p14:xfrm>
          </p:contentPart>
        </mc:Choice>
        <mc:Fallback xmlns="">
          <p:pic>
            <p:nvPicPr>
              <p:cNvPr id="22" name="Ink 21">
                <a:extLst>
                  <a:ext uri="{FF2B5EF4-FFF2-40B4-BE49-F238E27FC236}">
                    <a16:creationId xmlns:a16="http://schemas.microsoft.com/office/drawing/2014/main" id="{31DC1AF3-0DF9-335D-6F2B-8555E3ED9323}"/>
                  </a:ext>
                </a:extLst>
              </p:cNvPr>
              <p:cNvPicPr/>
              <p:nvPr/>
            </p:nvPicPr>
            <p:blipFill>
              <a:blip r:embed="rId33"/>
              <a:stretch>
                <a:fillRect/>
              </a:stretch>
            </p:blipFill>
            <p:spPr>
              <a:xfrm>
                <a:off x="305147" y="4525196"/>
                <a:ext cx="1329840" cy="28836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3" name="Ink 22">
                <a:extLst>
                  <a:ext uri="{FF2B5EF4-FFF2-40B4-BE49-F238E27FC236}">
                    <a16:creationId xmlns:a16="http://schemas.microsoft.com/office/drawing/2014/main" id="{8A253E51-0550-2602-DD94-9B97AE297C54}"/>
                  </a:ext>
                </a:extLst>
              </p14:cNvPr>
              <p14:cNvContentPartPr/>
              <p14:nvPr/>
            </p14:nvContentPartPr>
            <p14:xfrm>
              <a:off x="287147" y="4714196"/>
              <a:ext cx="1375920" cy="83880"/>
            </p14:xfrm>
          </p:contentPart>
        </mc:Choice>
        <mc:Fallback xmlns="">
          <p:pic>
            <p:nvPicPr>
              <p:cNvPr id="23" name="Ink 22">
                <a:extLst>
                  <a:ext uri="{FF2B5EF4-FFF2-40B4-BE49-F238E27FC236}">
                    <a16:creationId xmlns:a16="http://schemas.microsoft.com/office/drawing/2014/main" id="{8A253E51-0550-2602-DD94-9B97AE297C54}"/>
                  </a:ext>
                </a:extLst>
              </p:cNvPr>
              <p:cNvPicPr/>
              <p:nvPr/>
            </p:nvPicPr>
            <p:blipFill>
              <a:blip r:embed="rId35"/>
              <a:stretch>
                <a:fillRect/>
              </a:stretch>
            </p:blipFill>
            <p:spPr>
              <a:xfrm>
                <a:off x="233507" y="4606196"/>
                <a:ext cx="1483560" cy="29952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24" name="Ink 23">
                <a:extLst>
                  <a:ext uri="{FF2B5EF4-FFF2-40B4-BE49-F238E27FC236}">
                    <a16:creationId xmlns:a16="http://schemas.microsoft.com/office/drawing/2014/main" id="{6547E1C4-05D1-3727-6D69-E926C78726A5}"/>
                  </a:ext>
                </a:extLst>
              </p14:cNvPr>
              <p14:cNvContentPartPr/>
              <p14:nvPr/>
            </p14:nvContentPartPr>
            <p14:xfrm>
              <a:off x="10766747" y="5524916"/>
              <a:ext cx="779400" cy="105840"/>
            </p14:xfrm>
          </p:contentPart>
        </mc:Choice>
        <mc:Fallback xmlns="">
          <p:pic>
            <p:nvPicPr>
              <p:cNvPr id="24" name="Ink 23">
                <a:extLst>
                  <a:ext uri="{FF2B5EF4-FFF2-40B4-BE49-F238E27FC236}">
                    <a16:creationId xmlns:a16="http://schemas.microsoft.com/office/drawing/2014/main" id="{6547E1C4-05D1-3727-6D69-E926C78726A5}"/>
                  </a:ext>
                </a:extLst>
              </p:cNvPr>
              <p:cNvPicPr/>
              <p:nvPr/>
            </p:nvPicPr>
            <p:blipFill>
              <a:blip r:embed="rId37"/>
              <a:stretch>
                <a:fillRect/>
              </a:stretch>
            </p:blipFill>
            <p:spPr>
              <a:xfrm>
                <a:off x="10713107" y="5416916"/>
                <a:ext cx="887040" cy="32148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25" name="Ink 24">
                <a:extLst>
                  <a:ext uri="{FF2B5EF4-FFF2-40B4-BE49-F238E27FC236}">
                    <a16:creationId xmlns:a16="http://schemas.microsoft.com/office/drawing/2014/main" id="{39BD5B5F-1D4D-1B95-571D-D776556BC225}"/>
                  </a:ext>
                </a:extLst>
              </p14:cNvPr>
              <p14:cNvContentPartPr/>
              <p14:nvPr/>
            </p14:nvContentPartPr>
            <p14:xfrm>
              <a:off x="10838747" y="5721836"/>
              <a:ext cx="683280" cy="73080"/>
            </p14:xfrm>
          </p:contentPart>
        </mc:Choice>
        <mc:Fallback xmlns="">
          <p:pic>
            <p:nvPicPr>
              <p:cNvPr id="25" name="Ink 24">
                <a:extLst>
                  <a:ext uri="{FF2B5EF4-FFF2-40B4-BE49-F238E27FC236}">
                    <a16:creationId xmlns:a16="http://schemas.microsoft.com/office/drawing/2014/main" id="{39BD5B5F-1D4D-1B95-571D-D776556BC225}"/>
                  </a:ext>
                </a:extLst>
              </p:cNvPr>
              <p:cNvPicPr/>
              <p:nvPr/>
            </p:nvPicPr>
            <p:blipFill>
              <a:blip r:embed="rId39"/>
              <a:stretch>
                <a:fillRect/>
              </a:stretch>
            </p:blipFill>
            <p:spPr>
              <a:xfrm>
                <a:off x="10784747" y="5614196"/>
                <a:ext cx="790920" cy="28872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26" name="Ink 25">
                <a:extLst>
                  <a:ext uri="{FF2B5EF4-FFF2-40B4-BE49-F238E27FC236}">
                    <a16:creationId xmlns:a16="http://schemas.microsoft.com/office/drawing/2014/main" id="{7D911CE2-4D85-7A95-CE51-B6327CC6FBED}"/>
                  </a:ext>
                </a:extLst>
              </p14:cNvPr>
              <p14:cNvContentPartPr/>
              <p14:nvPr/>
            </p14:nvContentPartPr>
            <p14:xfrm>
              <a:off x="10766747" y="3616556"/>
              <a:ext cx="749160" cy="74160"/>
            </p14:xfrm>
          </p:contentPart>
        </mc:Choice>
        <mc:Fallback xmlns="">
          <p:pic>
            <p:nvPicPr>
              <p:cNvPr id="26" name="Ink 25">
                <a:extLst>
                  <a:ext uri="{FF2B5EF4-FFF2-40B4-BE49-F238E27FC236}">
                    <a16:creationId xmlns:a16="http://schemas.microsoft.com/office/drawing/2014/main" id="{7D911CE2-4D85-7A95-CE51-B6327CC6FBED}"/>
                  </a:ext>
                </a:extLst>
              </p:cNvPr>
              <p:cNvPicPr/>
              <p:nvPr/>
            </p:nvPicPr>
            <p:blipFill>
              <a:blip r:embed="rId41"/>
              <a:stretch>
                <a:fillRect/>
              </a:stretch>
            </p:blipFill>
            <p:spPr>
              <a:xfrm>
                <a:off x="10713107" y="3508556"/>
                <a:ext cx="856800" cy="28980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27" name="Ink 26">
                <a:extLst>
                  <a:ext uri="{FF2B5EF4-FFF2-40B4-BE49-F238E27FC236}">
                    <a16:creationId xmlns:a16="http://schemas.microsoft.com/office/drawing/2014/main" id="{102503C0-2E75-9EBD-8885-945DA140BF0F}"/>
                  </a:ext>
                </a:extLst>
              </p14:cNvPr>
              <p14:cNvContentPartPr/>
              <p14:nvPr/>
            </p14:nvContentPartPr>
            <p14:xfrm>
              <a:off x="10798067" y="3777836"/>
              <a:ext cx="713520" cy="84600"/>
            </p14:xfrm>
          </p:contentPart>
        </mc:Choice>
        <mc:Fallback xmlns="">
          <p:pic>
            <p:nvPicPr>
              <p:cNvPr id="27" name="Ink 26">
                <a:extLst>
                  <a:ext uri="{FF2B5EF4-FFF2-40B4-BE49-F238E27FC236}">
                    <a16:creationId xmlns:a16="http://schemas.microsoft.com/office/drawing/2014/main" id="{102503C0-2E75-9EBD-8885-945DA140BF0F}"/>
                  </a:ext>
                </a:extLst>
              </p:cNvPr>
              <p:cNvPicPr/>
              <p:nvPr/>
            </p:nvPicPr>
            <p:blipFill>
              <a:blip r:embed="rId43"/>
              <a:stretch>
                <a:fillRect/>
              </a:stretch>
            </p:blipFill>
            <p:spPr>
              <a:xfrm>
                <a:off x="10744067" y="3670196"/>
                <a:ext cx="821160" cy="30024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28" name="Ink 27">
                <a:extLst>
                  <a:ext uri="{FF2B5EF4-FFF2-40B4-BE49-F238E27FC236}">
                    <a16:creationId xmlns:a16="http://schemas.microsoft.com/office/drawing/2014/main" id="{866A891D-9E4F-DA1C-11A8-2B419FE44B63}"/>
                  </a:ext>
                </a:extLst>
              </p14:cNvPr>
              <p14:cNvContentPartPr/>
              <p14:nvPr/>
            </p14:nvContentPartPr>
            <p14:xfrm>
              <a:off x="205067" y="5289476"/>
              <a:ext cx="1685880" cy="227880"/>
            </p14:xfrm>
          </p:contentPart>
        </mc:Choice>
        <mc:Fallback xmlns="">
          <p:pic>
            <p:nvPicPr>
              <p:cNvPr id="28" name="Ink 27">
                <a:extLst>
                  <a:ext uri="{FF2B5EF4-FFF2-40B4-BE49-F238E27FC236}">
                    <a16:creationId xmlns:a16="http://schemas.microsoft.com/office/drawing/2014/main" id="{866A891D-9E4F-DA1C-11A8-2B419FE44B63}"/>
                  </a:ext>
                </a:extLst>
              </p:cNvPr>
              <p:cNvPicPr/>
              <p:nvPr/>
            </p:nvPicPr>
            <p:blipFill>
              <a:blip r:embed="rId45"/>
              <a:stretch>
                <a:fillRect/>
              </a:stretch>
            </p:blipFill>
            <p:spPr>
              <a:xfrm>
                <a:off x="151427" y="5181836"/>
                <a:ext cx="1793520" cy="443520"/>
              </a:xfrm>
              <a:prstGeom prst="rect">
                <a:avLst/>
              </a:prstGeom>
            </p:spPr>
          </p:pic>
        </mc:Fallback>
      </mc:AlternateContent>
      <p:sp>
        <p:nvSpPr>
          <p:cNvPr id="29" name="TextBox 28">
            <a:extLst>
              <a:ext uri="{FF2B5EF4-FFF2-40B4-BE49-F238E27FC236}">
                <a16:creationId xmlns:a16="http://schemas.microsoft.com/office/drawing/2014/main" id="{BFA7E875-8975-CA29-7104-E88EC4092105}"/>
              </a:ext>
            </a:extLst>
          </p:cNvPr>
          <p:cNvSpPr txBox="1"/>
          <p:nvPr/>
        </p:nvSpPr>
        <p:spPr>
          <a:xfrm>
            <a:off x="1993304" y="4570845"/>
            <a:ext cx="2979979" cy="369332"/>
          </a:xfrm>
          <a:prstGeom prst="rect">
            <a:avLst/>
          </a:prstGeom>
          <a:noFill/>
        </p:spPr>
        <p:txBody>
          <a:bodyPr wrap="square" rtlCol="0">
            <a:spAutoFit/>
          </a:bodyPr>
          <a:lstStyle/>
          <a:p>
            <a:r>
              <a:rPr lang="en-US" dirty="0"/>
              <a:t>Additional Attributes</a:t>
            </a:r>
          </a:p>
        </p:txBody>
      </p:sp>
      <p:sp>
        <p:nvSpPr>
          <p:cNvPr id="30" name="TextBox 29">
            <a:extLst>
              <a:ext uri="{FF2B5EF4-FFF2-40B4-BE49-F238E27FC236}">
                <a16:creationId xmlns:a16="http://schemas.microsoft.com/office/drawing/2014/main" id="{BAFBDCB2-A519-1199-164B-691CEE2F1869}"/>
              </a:ext>
            </a:extLst>
          </p:cNvPr>
          <p:cNvSpPr txBox="1"/>
          <p:nvPr/>
        </p:nvSpPr>
        <p:spPr>
          <a:xfrm>
            <a:off x="1993304" y="5241956"/>
            <a:ext cx="2763979" cy="646331"/>
          </a:xfrm>
          <a:prstGeom prst="rect">
            <a:avLst/>
          </a:prstGeom>
          <a:noFill/>
        </p:spPr>
        <p:txBody>
          <a:bodyPr wrap="square" rtlCol="0">
            <a:spAutoFit/>
          </a:bodyPr>
          <a:lstStyle/>
          <a:p>
            <a:r>
              <a:rPr lang="en-US" dirty="0"/>
              <a:t>Possible Negative Additional Attributes</a:t>
            </a:r>
          </a:p>
        </p:txBody>
      </p:sp>
    </p:spTree>
    <p:extLst>
      <p:ext uri="{BB962C8B-B14F-4D97-AF65-F5344CB8AC3E}">
        <p14:creationId xmlns:p14="http://schemas.microsoft.com/office/powerpoint/2010/main" val="6318025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E795C-38CF-46FC-E113-3527D1B3C9AA}"/>
              </a:ext>
            </a:extLst>
          </p:cNvPr>
          <p:cNvSpPr>
            <a:spLocks noGrp="1"/>
          </p:cNvSpPr>
          <p:nvPr>
            <p:ph type="title"/>
          </p:nvPr>
        </p:nvSpPr>
        <p:spPr/>
        <p:txBody>
          <a:bodyPr/>
          <a:lstStyle/>
          <a:p>
            <a:r>
              <a:rPr lang="en-US" dirty="0"/>
              <a:t>Sensory Results HBC B, Middling Results</a:t>
            </a:r>
          </a:p>
        </p:txBody>
      </p:sp>
      <p:sp>
        <p:nvSpPr>
          <p:cNvPr id="4" name="Slide Number Placeholder 3">
            <a:extLst>
              <a:ext uri="{FF2B5EF4-FFF2-40B4-BE49-F238E27FC236}">
                <a16:creationId xmlns:a16="http://schemas.microsoft.com/office/drawing/2014/main" id="{68BF6D8B-9464-47EB-2A34-9BEB43D9BD97}"/>
              </a:ext>
            </a:extLst>
          </p:cNvPr>
          <p:cNvSpPr>
            <a:spLocks noGrp="1"/>
          </p:cNvSpPr>
          <p:nvPr>
            <p:ph type="sldNum" sz="quarter" idx="12"/>
          </p:nvPr>
        </p:nvSpPr>
        <p:spPr/>
        <p:txBody>
          <a:bodyPr/>
          <a:lstStyle/>
          <a:p>
            <a:fld id="{B5915699-0F63-4C61-80D8-C6D5EC39C3C1}" type="slidenum">
              <a:rPr lang="en-US" smtClean="0"/>
              <a:t>40</a:t>
            </a:fld>
            <a:endParaRPr lang="en-US"/>
          </a:p>
        </p:txBody>
      </p:sp>
      <p:pic>
        <p:nvPicPr>
          <p:cNvPr id="8" name="Content Placeholder 7">
            <a:extLst>
              <a:ext uri="{FF2B5EF4-FFF2-40B4-BE49-F238E27FC236}">
                <a16:creationId xmlns:a16="http://schemas.microsoft.com/office/drawing/2014/main" id="{E419AEF8-C10E-3B6E-113F-4E2B71FCC714}"/>
              </a:ext>
            </a:extLst>
          </p:cNvPr>
          <p:cNvPicPr>
            <a:picLocks noGrp="1" noChangeAspect="1"/>
          </p:cNvPicPr>
          <p:nvPr>
            <p:ph idx="1"/>
          </p:nvPr>
        </p:nvPicPr>
        <p:blipFill>
          <a:blip r:embed="rId2"/>
          <a:stretch>
            <a:fillRect/>
          </a:stretch>
        </p:blipFill>
        <p:spPr>
          <a:xfrm>
            <a:off x="2280863" y="1164705"/>
            <a:ext cx="7389809" cy="5236095"/>
          </a:xfrm>
        </p:spPr>
      </p:pic>
    </p:spTree>
    <p:extLst>
      <p:ext uri="{BB962C8B-B14F-4D97-AF65-F5344CB8AC3E}">
        <p14:creationId xmlns:p14="http://schemas.microsoft.com/office/powerpoint/2010/main" val="5934561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A90D7-3103-59D5-CD4D-07F24D7FFA81}"/>
              </a:ext>
            </a:extLst>
          </p:cNvPr>
          <p:cNvSpPr>
            <a:spLocks noGrp="1"/>
          </p:cNvSpPr>
          <p:nvPr>
            <p:ph type="title"/>
          </p:nvPr>
        </p:nvSpPr>
        <p:spPr/>
        <p:txBody>
          <a:bodyPr>
            <a:normAutofit fontScale="90000"/>
          </a:bodyPr>
          <a:lstStyle/>
          <a:p>
            <a:r>
              <a:rPr lang="en-US" dirty="0"/>
              <a:t>Sensory Results HBC C, Better Results, High Score</a:t>
            </a:r>
          </a:p>
        </p:txBody>
      </p:sp>
      <p:sp>
        <p:nvSpPr>
          <p:cNvPr id="4" name="Slide Number Placeholder 3">
            <a:extLst>
              <a:ext uri="{FF2B5EF4-FFF2-40B4-BE49-F238E27FC236}">
                <a16:creationId xmlns:a16="http://schemas.microsoft.com/office/drawing/2014/main" id="{751BBFF7-4392-5012-CBEC-AE1A8084DE0E}"/>
              </a:ext>
            </a:extLst>
          </p:cNvPr>
          <p:cNvSpPr>
            <a:spLocks noGrp="1"/>
          </p:cNvSpPr>
          <p:nvPr>
            <p:ph type="sldNum" sz="quarter" idx="12"/>
          </p:nvPr>
        </p:nvSpPr>
        <p:spPr/>
        <p:txBody>
          <a:bodyPr/>
          <a:lstStyle/>
          <a:p>
            <a:fld id="{B5915699-0F63-4C61-80D8-C6D5EC39C3C1}" type="slidenum">
              <a:rPr lang="en-US" smtClean="0"/>
              <a:t>41</a:t>
            </a:fld>
            <a:endParaRPr lang="en-US"/>
          </a:p>
        </p:txBody>
      </p:sp>
      <p:pic>
        <p:nvPicPr>
          <p:cNvPr id="8" name="Content Placeholder 7">
            <a:extLst>
              <a:ext uri="{FF2B5EF4-FFF2-40B4-BE49-F238E27FC236}">
                <a16:creationId xmlns:a16="http://schemas.microsoft.com/office/drawing/2014/main" id="{A0C71E48-D260-84C7-AA48-8FDF551C3C39}"/>
              </a:ext>
            </a:extLst>
          </p:cNvPr>
          <p:cNvPicPr>
            <a:picLocks noGrp="1" noChangeAspect="1"/>
          </p:cNvPicPr>
          <p:nvPr>
            <p:ph idx="1"/>
          </p:nvPr>
        </p:nvPicPr>
        <p:blipFill>
          <a:blip r:embed="rId2"/>
          <a:stretch>
            <a:fillRect/>
          </a:stretch>
        </p:blipFill>
        <p:spPr>
          <a:xfrm>
            <a:off x="2404153" y="1148165"/>
            <a:ext cx="7119991" cy="5245287"/>
          </a:xfrm>
        </p:spPr>
      </p:pic>
    </p:spTree>
    <p:extLst>
      <p:ext uri="{BB962C8B-B14F-4D97-AF65-F5344CB8AC3E}">
        <p14:creationId xmlns:p14="http://schemas.microsoft.com/office/powerpoint/2010/main" val="33808938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9BB5D-4298-F96C-2875-AEB61C37A0FB}"/>
              </a:ext>
            </a:extLst>
          </p:cNvPr>
          <p:cNvSpPr>
            <a:spLocks noGrp="1"/>
          </p:cNvSpPr>
          <p:nvPr>
            <p:ph type="title"/>
          </p:nvPr>
        </p:nvSpPr>
        <p:spPr/>
        <p:txBody>
          <a:bodyPr/>
          <a:lstStyle/>
          <a:p>
            <a:r>
              <a:rPr lang="en-US" dirty="0"/>
              <a:t>Sensory Results HBC D, Poor Results</a:t>
            </a:r>
          </a:p>
        </p:txBody>
      </p:sp>
      <p:sp>
        <p:nvSpPr>
          <p:cNvPr id="4" name="Slide Number Placeholder 3">
            <a:extLst>
              <a:ext uri="{FF2B5EF4-FFF2-40B4-BE49-F238E27FC236}">
                <a16:creationId xmlns:a16="http://schemas.microsoft.com/office/drawing/2014/main" id="{CE8EC5FF-7A05-A526-683E-017BC04563C4}"/>
              </a:ext>
            </a:extLst>
          </p:cNvPr>
          <p:cNvSpPr>
            <a:spLocks noGrp="1"/>
          </p:cNvSpPr>
          <p:nvPr>
            <p:ph type="sldNum" sz="quarter" idx="12"/>
          </p:nvPr>
        </p:nvSpPr>
        <p:spPr/>
        <p:txBody>
          <a:bodyPr/>
          <a:lstStyle/>
          <a:p>
            <a:fld id="{B5915699-0F63-4C61-80D8-C6D5EC39C3C1}" type="slidenum">
              <a:rPr lang="en-US" smtClean="0"/>
              <a:t>42</a:t>
            </a:fld>
            <a:endParaRPr lang="en-US"/>
          </a:p>
        </p:txBody>
      </p:sp>
      <p:pic>
        <p:nvPicPr>
          <p:cNvPr id="8" name="Content Placeholder 7">
            <a:extLst>
              <a:ext uri="{FF2B5EF4-FFF2-40B4-BE49-F238E27FC236}">
                <a16:creationId xmlns:a16="http://schemas.microsoft.com/office/drawing/2014/main" id="{3B854BA1-FF8C-13D8-1EB4-BEA4BCAAC876}"/>
              </a:ext>
            </a:extLst>
          </p:cNvPr>
          <p:cNvPicPr>
            <a:picLocks noGrp="1" noChangeAspect="1"/>
          </p:cNvPicPr>
          <p:nvPr>
            <p:ph idx="1"/>
          </p:nvPr>
        </p:nvPicPr>
        <p:blipFill>
          <a:blip r:embed="rId2"/>
          <a:stretch>
            <a:fillRect/>
          </a:stretch>
        </p:blipFill>
        <p:spPr>
          <a:xfrm>
            <a:off x="3051424" y="1097280"/>
            <a:ext cx="6337323" cy="5332504"/>
          </a:xfrm>
        </p:spPr>
      </p:pic>
    </p:spTree>
    <p:extLst>
      <p:ext uri="{BB962C8B-B14F-4D97-AF65-F5344CB8AC3E}">
        <p14:creationId xmlns:p14="http://schemas.microsoft.com/office/powerpoint/2010/main" val="11541197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75D99-9417-E6A4-5902-45AC2CFA7F28}"/>
              </a:ext>
            </a:extLst>
          </p:cNvPr>
          <p:cNvSpPr>
            <a:spLocks noGrp="1"/>
          </p:cNvSpPr>
          <p:nvPr>
            <p:ph type="title"/>
          </p:nvPr>
        </p:nvSpPr>
        <p:spPr/>
        <p:txBody>
          <a:bodyPr/>
          <a:lstStyle/>
          <a:p>
            <a:r>
              <a:rPr lang="en-US" dirty="0"/>
              <a:t>Comparative GC-MS Data for HBC Hops</a:t>
            </a:r>
          </a:p>
        </p:txBody>
      </p:sp>
      <p:sp>
        <p:nvSpPr>
          <p:cNvPr id="4" name="Slide Number Placeholder 3">
            <a:extLst>
              <a:ext uri="{FF2B5EF4-FFF2-40B4-BE49-F238E27FC236}">
                <a16:creationId xmlns:a16="http://schemas.microsoft.com/office/drawing/2014/main" id="{D6B7C7E4-955F-AC0A-1FE4-6300542337E6}"/>
              </a:ext>
            </a:extLst>
          </p:cNvPr>
          <p:cNvSpPr>
            <a:spLocks noGrp="1"/>
          </p:cNvSpPr>
          <p:nvPr>
            <p:ph type="sldNum" sz="quarter" idx="12"/>
          </p:nvPr>
        </p:nvSpPr>
        <p:spPr/>
        <p:txBody>
          <a:bodyPr/>
          <a:lstStyle/>
          <a:p>
            <a:fld id="{B5915699-0F63-4C61-80D8-C6D5EC39C3C1}" type="slidenum">
              <a:rPr lang="en-US" smtClean="0"/>
              <a:t>43</a:t>
            </a:fld>
            <a:endParaRPr lang="en-US"/>
          </a:p>
        </p:txBody>
      </p:sp>
      <p:pic>
        <p:nvPicPr>
          <p:cNvPr id="11" name="Content Placeholder 10">
            <a:extLst>
              <a:ext uri="{FF2B5EF4-FFF2-40B4-BE49-F238E27FC236}">
                <a16:creationId xmlns:a16="http://schemas.microsoft.com/office/drawing/2014/main" id="{732550BA-00A0-8CB0-3BFF-783B2D62F577}"/>
              </a:ext>
            </a:extLst>
          </p:cNvPr>
          <p:cNvPicPr>
            <a:picLocks noGrp="1" noChangeAspect="1"/>
          </p:cNvPicPr>
          <p:nvPr>
            <p:ph idx="1"/>
          </p:nvPr>
        </p:nvPicPr>
        <p:blipFill>
          <a:blip r:embed="rId2"/>
          <a:stretch>
            <a:fillRect/>
          </a:stretch>
        </p:blipFill>
        <p:spPr>
          <a:xfrm>
            <a:off x="1847687" y="986808"/>
            <a:ext cx="8436744" cy="5431005"/>
          </a:xfrm>
        </p:spPr>
      </p:pic>
      <p:sp>
        <p:nvSpPr>
          <p:cNvPr id="12" name="Oval 11">
            <a:extLst>
              <a:ext uri="{FF2B5EF4-FFF2-40B4-BE49-F238E27FC236}">
                <a16:creationId xmlns:a16="http://schemas.microsoft.com/office/drawing/2014/main" id="{66EDD49D-7658-1765-EDB2-FE21ECC38E2A}"/>
              </a:ext>
            </a:extLst>
          </p:cNvPr>
          <p:cNvSpPr/>
          <p:nvPr/>
        </p:nvSpPr>
        <p:spPr>
          <a:xfrm>
            <a:off x="6791217" y="1972638"/>
            <a:ext cx="462337" cy="442816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1DE6583-57DA-3E70-83F4-744B9F02E27B}"/>
              </a:ext>
            </a:extLst>
          </p:cNvPr>
          <p:cNvSpPr/>
          <p:nvPr/>
        </p:nvSpPr>
        <p:spPr>
          <a:xfrm>
            <a:off x="7161088" y="2517169"/>
            <a:ext cx="462337" cy="3780889"/>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C6AD7EA-9538-F536-1B34-D50EC98E1036}"/>
              </a:ext>
            </a:extLst>
          </p:cNvPr>
          <p:cNvSpPr/>
          <p:nvPr/>
        </p:nvSpPr>
        <p:spPr>
          <a:xfrm>
            <a:off x="9287838" y="3215811"/>
            <a:ext cx="369870" cy="288703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22051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6E60B-728B-3E32-EDE1-889BEDEC35ED}"/>
              </a:ext>
            </a:extLst>
          </p:cNvPr>
          <p:cNvSpPr>
            <a:spLocks noGrp="1"/>
          </p:cNvSpPr>
          <p:nvPr>
            <p:ph type="title"/>
          </p:nvPr>
        </p:nvSpPr>
        <p:spPr/>
        <p:txBody>
          <a:bodyPr/>
          <a:lstStyle/>
          <a:p>
            <a:r>
              <a:rPr lang="en-US" dirty="0"/>
              <a:t>HBC Hop Comparison Conclusions</a:t>
            </a:r>
          </a:p>
        </p:txBody>
      </p:sp>
      <p:sp>
        <p:nvSpPr>
          <p:cNvPr id="3" name="Content Placeholder 2">
            <a:extLst>
              <a:ext uri="{FF2B5EF4-FFF2-40B4-BE49-F238E27FC236}">
                <a16:creationId xmlns:a16="http://schemas.microsoft.com/office/drawing/2014/main" id="{9EA9F303-396F-3C64-5F18-FD6D2AAAD494}"/>
              </a:ext>
            </a:extLst>
          </p:cNvPr>
          <p:cNvSpPr>
            <a:spLocks noGrp="1"/>
          </p:cNvSpPr>
          <p:nvPr>
            <p:ph idx="1"/>
          </p:nvPr>
        </p:nvSpPr>
        <p:spPr/>
        <p:txBody>
          <a:bodyPr/>
          <a:lstStyle/>
          <a:p>
            <a:r>
              <a:rPr lang="en-US" dirty="0"/>
              <a:t>Least preferred HBC D had lowest overall peak intensity.</a:t>
            </a:r>
          </a:p>
          <a:p>
            <a:r>
              <a:rPr lang="en-US" dirty="0"/>
              <a:t>Most preferred HBC A &amp; HBC C did not have highest overall peak intensity for positive fruity &amp; floral hop compounds, but were lower than HBC B.</a:t>
            </a:r>
          </a:p>
          <a:p>
            <a:pPr lvl="1"/>
            <a:r>
              <a:rPr lang="en-US" dirty="0"/>
              <a:t>HBC A was much lower in peak area for Octanoic Acid, than HBC B, and Octanoic Acid was not detected at all in HBC C.</a:t>
            </a:r>
          </a:p>
          <a:p>
            <a:pPr lvl="1"/>
            <a:r>
              <a:rPr lang="en-US" dirty="0"/>
              <a:t>Octanoic Acid is a vegetal compound, it’s absence in HBC C may account for our preference for that variety.</a:t>
            </a:r>
          </a:p>
          <a:p>
            <a:r>
              <a:rPr lang="en-US" dirty="0"/>
              <a:t>Overall the process was exhaustive, once we determined which hops were our favorites and brewed, there seemed to be a correlation with balanced intensity of peak areas for preference.</a:t>
            </a:r>
          </a:p>
          <a:p>
            <a:r>
              <a:rPr lang="en-US" dirty="0"/>
              <a:t>There seems to be an inverse correlation between peak intensity for Octanoic Acid &amp; preference.</a:t>
            </a:r>
          </a:p>
          <a:p>
            <a:endParaRPr lang="en-US" dirty="0"/>
          </a:p>
        </p:txBody>
      </p:sp>
      <p:sp>
        <p:nvSpPr>
          <p:cNvPr id="4" name="Slide Number Placeholder 3">
            <a:extLst>
              <a:ext uri="{FF2B5EF4-FFF2-40B4-BE49-F238E27FC236}">
                <a16:creationId xmlns:a16="http://schemas.microsoft.com/office/drawing/2014/main" id="{D927442C-F34C-8EF0-5EF0-0527C055552A}"/>
              </a:ext>
            </a:extLst>
          </p:cNvPr>
          <p:cNvSpPr>
            <a:spLocks noGrp="1"/>
          </p:cNvSpPr>
          <p:nvPr>
            <p:ph type="sldNum" sz="quarter" idx="12"/>
          </p:nvPr>
        </p:nvSpPr>
        <p:spPr/>
        <p:txBody>
          <a:bodyPr/>
          <a:lstStyle/>
          <a:p>
            <a:fld id="{B5915699-0F63-4C61-80D8-C6D5EC39C3C1}" type="slidenum">
              <a:rPr lang="en-US" smtClean="0"/>
              <a:t>44</a:t>
            </a:fld>
            <a:endParaRPr lang="en-US"/>
          </a:p>
        </p:txBody>
      </p:sp>
    </p:spTree>
    <p:extLst>
      <p:ext uri="{BB962C8B-B14F-4D97-AF65-F5344CB8AC3E}">
        <p14:creationId xmlns:p14="http://schemas.microsoft.com/office/powerpoint/2010/main" val="7604766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076F4-C2E9-C339-CE22-FC78A83CC70E}"/>
              </a:ext>
            </a:extLst>
          </p:cNvPr>
          <p:cNvSpPr>
            <a:spLocks noGrp="1"/>
          </p:cNvSpPr>
          <p:nvPr>
            <p:ph type="title"/>
          </p:nvPr>
        </p:nvSpPr>
        <p:spPr/>
        <p:txBody>
          <a:bodyPr/>
          <a:lstStyle/>
          <a:p>
            <a:r>
              <a:rPr lang="en-US" dirty="0"/>
              <a:t>Overall Conclusions	</a:t>
            </a:r>
          </a:p>
        </p:txBody>
      </p:sp>
      <p:sp>
        <p:nvSpPr>
          <p:cNvPr id="3" name="Content Placeholder 2">
            <a:extLst>
              <a:ext uri="{FF2B5EF4-FFF2-40B4-BE49-F238E27FC236}">
                <a16:creationId xmlns:a16="http://schemas.microsoft.com/office/drawing/2014/main" id="{8D5EA2C3-0668-8041-A191-0B19CBAB5B91}"/>
              </a:ext>
            </a:extLst>
          </p:cNvPr>
          <p:cNvSpPr>
            <a:spLocks noGrp="1"/>
          </p:cNvSpPr>
          <p:nvPr>
            <p:ph idx="1"/>
          </p:nvPr>
        </p:nvSpPr>
        <p:spPr/>
        <p:txBody>
          <a:bodyPr/>
          <a:lstStyle/>
          <a:p>
            <a:r>
              <a:rPr lang="en-US" dirty="0"/>
              <a:t>GC-MS and GC-MS-O in tandem with traditional sensory can be a powerful predictive tool.</a:t>
            </a:r>
          </a:p>
          <a:p>
            <a:r>
              <a:rPr lang="en-US" dirty="0"/>
              <a:t>We are still figuring out how to use this tool!</a:t>
            </a:r>
          </a:p>
          <a:p>
            <a:r>
              <a:rPr lang="en-US" dirty="0"/>
              <a:t>If we can determine what our reaction criteria are utilizing GC-MS and GC-MS-O using key analytical markers, we could possible innovate more rapidly.</a:t>
            </a:r>
          </a:p>
          <a:p>
            <a:r>
              <a:rPr lang="en-US" dirty="0"/>
              <a:t>Botanical analysis analyzed by GC-MS-O and sensory analysis shows these as innovative ingredients that create distinctly different beers.</a:t>
            </a:r>
          </a:p>
        </p:txBody>
      </p:sp>
      <p:sp>
        <p:nvSpPr>
          <p:cNvPr id="4" name="Slide Number Placeholder 3">
            <a:extLst>
              <a:ext uri="{FF2B5EF4-FFF2-40B4-BE49-F238E27FC236}">
                <a16:creationId xmlns:a16="http://schemas.microsoft.com/office/drawing/2014/main" id="{0D65A314-369A-C087-02D7-1AF50251A834}"/>
              </a:ext>
            </a:extLst>
          </p:cNvPr>
          <p:cNvSpPr>
            <a:spLocks noGrp="1"/>
          </p:cNvSpPr>
          <p:nvPr>
            <p:ph type="sldNum" sz="quarter" idx="12"/>
          </p:nvPr>
        </p:nvSpPr>
        <p:spPr/>
        <p:txBody>
          <a:bodyPr/>
          <a:lstStyle/>
          <a:p>
            <a:fld id="{B5915699-0F63-4C61-80D8-C6D5EC39C3C1}" type="slidenum">
              <a:rPr lang="en-US" smtClean="0"/>
              <a:t>45</a:t>
            </a:fld>
            <a:endParaRPr lang="en-US"/>
          </a:p>
        </p:txBody>
      </p:sp>
    </p:spTree>
    <p:extLst>
      <p:ext uri="{BB962C8B-B14F-4D97-AF65-F5344CB8AC3E}">
        <p14:creationId xmlns:p14="http://schemas.microsoft.com/office/powerpoint/2010/main" val="16959427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0AA5C-3BE9-B602-9703-7EBDB45544E1}"/>
              </a:ext>
            </a:extLst>
          </p:cNvPr>
          <p:cNvSpPr>
            <a:spLocks noGrp="1"/>
          </p:cNvSpPr>
          <p:nvPr>
            <p:ph type="title"/>
          </p:nvPr>
        </p:nvSpPr>
        <p:spPr/>
        <p:txBody>
          <a:bodyPr/>
          <a:lstStyle/>
          <a:p>
            <a:r>
              <a:rPr lang="en-US" dirty="0"/>
              <a:t>Acknowledgements</a:t>
            </a:r>
          </a:p>
        </p:txBody>
      </p:sp>
      <p:sp>
        <p:nvSpPr>
          <p:cNvPr id="5" name="Content Placeholder 4">
            <a:extLst>
              <a:ext uri="{FF2B5EF4-FFF2-40B4-BE49-F238E27FC236}">
                <a16:creationId xmlns:a16="http://schemas.microsoft.com/office/drawing/2014/main" id="{9BAE393F-6D0C-B962-5F39-1CA3F2822C1B}"/>
              </a:ext>
            </a:extLst>
          </p:cNvPr>
          <p:cNvSpPr>
            <a:spLocks noGrp="1"/>
          </p:cNvSpPr>
          <p:nvPr>
            <p:ph sz="half" idx="1"/>
          </p:nvPr>
        </p:nvSpPr>
        <p:spPr/>
        <p:txBody>
          <a:bodyPr/>
          <a:lstStyle/>
          <a:p>
            <a:pPr marL="0" indent="0">
              <a:buNone/>
            </a:pPr>
            <a:r>
              <a:rPr lang="en-US" dirty="0"/>
              <a:t>Dr. Jing Zhao &amp; Dr. Ali Amari of SDSU </a:t>
            </a:r>
          </a:p>
          <a:p>
            <a:pPr marL="0" indent="0">
              <a:buNone/>
            </a:pPr>
            <a:r>
              <a:rPr lang="en-US" dirty="0"/>
              <a:t>Dr. Wayne Green &amp; Dr. Amanda Green of Trinity Terpenes</a:t>
            </a:r>
          </a:p>
          <a:p>
            <a:pPr marL="0" indent="0">
              <a:buNone/>
            </a:pPr>
            <a:r>
              <a:rPr lang="en-US" dirty="0"/>
              <a:t>Jos </a:t>
            </a:r>
            <a:r>
              <a:rPr lang="en-US" dirty="0" err="1"/>
              <a:t>Ruffel</a:t>
            </a:r>
            <a:r>
              <a:rPr lang="en-US" dirty="0"/>
              <a:t> of Phantasm</a:t>
            </a:r>
          </a:p>
          <a:p>
            <a:pPr marL="0" indent="0">
              <a:buNone/>
            </a:pPr>
            <a:r>
              <a:rPr lang="en-US" dirty="0"/>
              <a:t>Jason Perrault and the entire Hop Breeding Company Team, you guys crush it!</a:t>
            </a:r>
          </a:p>
        </p:txBody>
      </p:sp>
      <p:sp>
        <p:nvSpPr>
          <p:cNvPr id="6" name="Content Placeholder 5">
            <a:extLst>
              <a:ext uri="{FF2B5EF4-FFF2-40B4-BE49-F238E27FC236}">
                <a16:creationId xmlns:a16="http://schemas.microsoft.com/office/drawing/2014/main" id="{C0797695-9D69-2E25-C119-2C9FC474F51A}"/>
              </a:ext>
            </a:extLst>
          </p:cNvPr>
          <p:cNvSpPr>
            <a:spLocks noGrp="1"/>
          </p:cNvSpPr>
          <p:nvPr>
            <p:ph sz="half" idx="2"/>
          </p:nvPr>
        </p:nvSpPr>
        <p:spPr>
          <a:xfrm>
            <a:off x="6172202" y="1446212"/>
            <a:ext cx="5524500" cy="4764024"/>
          </a:xfrm>
        </p:spPr>
        <p:txBody>
          <a:bodyPr/>
          <a:lstStyle/>
          <a:p>
            <a:pPr marL="0" indent="0">
              <a:buNone/>
            </a:pPr>
            <a:r>
              <a:rPr lang="en-US" dirty="0"/>
              <a:t>Team Stone, for the support, including my Innovation Team Cecil Menasco, </a:t>
            </a:r>
            <a:r>
              <a:rPr lang="en-US" dirty="0" err="1"/>
              <a:t>Fritzi</a:t>
            </a:r>
            <a:r>
              <a:rPr lang="en-US" dirty="0"/>
              <a:t> Lara Lino, Laura Ulrich, the Escondido Lab Goats &amp; the Richmond Nerd Herd, especially Stephen Moser for the unbiased sensory data, and really everybody in Production</a:t>
            </a:r>
          </a:p>
          <a:p>
            <a:endParaRPr lang="en-US" dirty="0"/>
          </a:p>
        </p:txBody>
      </p:sp>
      <p:sp>
        <p:nvSpPr>
          <p:cNvPr id="4" name="Slide Number Placeholder 3">
            <a:extLst>
              <a:ext uri="{FF2B5EF4-FFF2-40B4-BE49-F238E27FC236}">
                <a16:creationId xmlns:a16="http://schemas.microsoft.com/office/drawing/2014/main" id="{8348A65C-F3EC-9021-C880-57DC138F3A2C}"/>
              </a:ext>
            </a:extLst>
          </p:cNvPr>
          <p:cNvSpPr>
            <a:spLocks noGrp="1"/>
          </p:cNvSpPr>
          <p:nvPr>
            <p:ph type="sldNum" sz="quarter" idx="12"/>
          </p:nvPr>
        </p:nvSpPr>
        <p:spPr/>
        <p:txBody>
          <a:bodyPr/>
          <a:lstStyle/>
          <a:p>
            <a:fld id="{B5915699-0F63-4C61-80D8-C6D5EC39C3C1}" type="slidenum">
              <a:rPr lang="en-US" smtClean="0"/>
              <a:t>46</a:t>
            </a:fld>
            <a:endParaRPr lang="en-US"/>
          </a:p>
        </p:txBody>
      </p:sp>
    </p:spTree>
    <p:extLst>
      <p:ext uri="{BB962C8B-B14F-4D97-AF65-F5344CB8AC3E}">
        <p14:creationId xmlns:p14="http://schemas.microsoft.com/office/powerpoint/2010/main" val="26646931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F093B-C522-3A1A-C553-8BC8081FBB35}"/>
              </a:ext>
            </a:extLst>
          </p:cNvPr>
          <p:cNvSpPr>
            <a:spLocks noGrp="1"/>
          </p:cNvSpPr>
          <p:nvPr>
            <p:ph type="title"/>
          </p:nvPr>
        </p:nvSpPr>
        <p:spPr>
          <a:xfrm>
            <a:off x="889388" y="572569"/>
            <a:ext cx="4304050" cy="1642956"/>
          </a:xfrm>
        </p:spPr>
        <p:txBody>
          <a:bodyPr anchor="b">
            <a:normAutofit/>
          </a:bodyPr>
          <a:lstStyle/>
          <a:p>
            <a:r>
              <a:rPr lang="en-US" sz="3600">
                <a:solidFill>
                  <a:schemeClr val="tx2"/>
                </a:solidFill>
              </a:rPr>
              <a:t>Further Inquiries</a:t>
            </a:r>
          </a:p>
        </p:txBody>
      </p:sp>
      <p:sp>
        <p:nvSpPr>
          <p:cNvPr id="3" name="Content Placeholder 2">
            <a:extLst>
              <a:ext uri="{FF2B5EF4-FFF2-40B4-BE49-F238E27FC236}">
                <a16:creationId xmlns:a16="http://schemas.microsoft.com/office/drawing/2014/main" id="{BC1821EE-D62A-4CA1-9047-0186F0685DF7}"/>
              </a:ext>
            </a:extLst>
          </p:cNvPr>
          <p:cNvSpPr>
            <a:spLocks noGrp="1"/>
          </p:cNvSpPr>
          <p:nvPr>
            <p:ph idx="1"/>
          </p:nvPr>
        </p:nvSpPr>
        <p:spPr>
          <a:xfrm>
            <a:off x="897726" y="2596243"/>
            <a:ext cx="4297061" cy="3575957"/>
          </a:xfrm>
        </p:spPr>
        <p:txBody>
          <a:bodyPr>
            <a:normAutofit/>
          </a:bodyPr>
          <a:lstStyle/>
          <a:p>
            <a:pPr marL="0" indent="0">
              <a:buNone/>
            </a:pPr>
            <a:r>
              <a:rPr lang="en-US" sz="1600">
                <a:solidFill>
                  <a:schemeClr val="tx2"/>
                </a:solidFill>
                <a:hlinkClick r:id="rId2"/>
              </a:rPr>
              <a:t>Steve.Gonzalez@sapporo-stonebrewing.com</a:t>
            </a:r>
            <a:endParaRPr lang="en-US" sz="1600">
              <a:solidFill>
                <a:schemeClr val="tx2"/>
              </a:solidFill>
            </a:endParaRPr>
          </a:p>
          <a:p>
            <a:pPr marL="0" indent="0">
              <a:buNone/>
            </a:pPr>
            <a:r>
              <a:rPr lang="en-US" sz="1600">
                <a:solidFill>
                  <a:schemeClr val="tx2"/>
                </a:solidFill>
              </a:rPr>
              <a:t>Inspiration can come from so many sources!</a:t>
            </a:r>
          </a:p>
        </p:txBody>
      </p:sp>
      <p:pic>
        <p:nvPicPr>
          <p:cNvPr id="12" name="Picture 11">
            <a:extLst>
              <a:ext uri="{FF2B5EF4-FFF2-40B4-BE49-F238E27FC236}">
                <a16:creationId xmlns:a16="http://schemas.microsoft.com/office/drawing/2014/main" id="{807E2ECB-4CA1-CBBC-D7BF-8310360E441C}"/>
              </a:ext>
            </a:extLst>
          </p:cNvPr>
          <p:cNvPicPr>
            <a:picLocks noChangeAspect="1"/>
          </p:cNvPicPr>
          <p:nvPr/>
        </p:nvPicPr>
        <p:blipFill rotWithShape="1">
          <a:blip r:embed="rId3"/>
          <a:srcRect l="14451" r="38523" b="-1"/>
          <a:stretch/>
        </p:blipFill>
        <p:spPr>
          <a:xfrm>
            <a:off x="6096000" y="10"/>
            <a:ext cx="3044111" cy="3430831"/>
          </a:xfrm>
          <a:prstGeom prst="rect">
            <a:avLst/>
          </a:prstGeom>
        </p:spPr>
      </p:pic>
      <p:pic>
        <p:nvPicPr>
          <p:cNvPr id="8" name="Picture 7">
            <a:extLst>
              <a:ext uri="{FF2B5EF4-FFF2-40B4-BE49-F238E27FC236}">
                <a16:creationId xmlns:a16="http://schemas.microsoft.com/office/drawing/2014/main" id="{17F4E0D6-3DDC-15B3-ADDE-3A4825DB374D}"/>
              </a:ext>
            </a:extLst>
          </p:cNvPr>
          <p:cNvPicPr>
            <a:picLocks noChangeAspect="1"/>
          </p:cNvPicPr>
          <p:nvPr/>
        </p:nvPicPr>
        <p:blipFill rotWithShape="1">
          <a:blip r:embed="rId4">
            <a:extLst>
              <a:ext uri="{28A0092B-C50C-407E-A947-70E740481C1C}">
                <a14:useLocalDpi xmlns:a14="http://schemas.microsoft.com/office/drawing/2010/main" val="0"/>
              </a:ext>
            </a:extLst>
          </a:blip>
          <a:srcRect l="17775" r="22969" b="2"/>
          <a:stretch/>
        </p:blipFill>
        <p:spPr>
          <a:xfrm>
            <a:off x="6096000" y="3430840"/>
            <a:ext cx="3044111" cy="3429000"/>
          </a:xfrm>
          <a:prstGeom prst="rect">
            <a:avLst/>
          </a:prstGeom>
        </p:spPr>
      </p:pic>
      <p:pic>
        <p:nvPicPr>
          <p:cNvPr id="10" name="Picture 9" descr="A person standing next to a table with a table full of boxes&#10;&#10;Description automatically generated">
            <a:extLst>
              <a:ext uri="{FF2B5EF4-FFF2-40B4-BE49-F238E27FC236}">
                <a16:creationId xmlns:a16="http://schemas.microsoft.com/office/drawing/2014/main" id="{32231390-36FE-9E55-446B-922F5E43AC93}"/>
              </a:ext>
            </a:extLst>
          </p:cNvPr>
          <p:cNvPicPr>
            <a:picLocks noChangeAspect="1"/>
          </p:cNvPicPr>
          <p:nvPr/>
        </p:nvPicPr>
        <p:blipFill rotWithShape="1">
          <a:blip r:embed="rId5">
            <a:extLst>
              <a:ext uri="{28A0092B-C50C-407E-A947-70E740481C1C}">
                <a14:useLocalDpi xmlns:a14="http://schemas.microsoft.com/office/drawing/2010/main" val="0"/>
              </a:ext>
            </a:extLst>
          </a:blip>
          <a:srcRect t="14253" b="22343"/>
          <a:stretch/>
        </p:blipFill>
        <p:spPr>
          <a:xfrm>
            <a:off x="9140111" y="-4630"/>
            <a:ext cx="3051889" cy="3440069"/>
          </a:xfrm>
          <a:prstGeom prst="rect">
            <a:avLst/>
          </a:prstGeom>
        </p:spPr>
      </p:pic>
      <p:pic>
        <p:nvPicPr>
          <p:cNvPr id="6" name="Picture 5" descr="A person in a hat and face mask in a forest&#10;&#10;Description automatically generated">
            <a:extLst>
              <a:ext uri="{FF2B5EF4-FFF2-40B4-BE49-F238E27FC236}">
                <a16:creationId xmlns:a16="http://schemas.microsoft.com/office/drawing/2014/main" id="{142A4F3B-1E4F-0006-7712-BACABAF6987F}"/>
              </a:ext>
            </a:extLst>
          </p:cNvPr>
          <p:cNvPicPr>
            <a:picLocks noChangeAspect="1"/>
          </p:cNvPicPr>
          <p:nvPr/>
        </p:nvPicPr>
        <p:blipFill rotWithShape="1">
          <a:blip r:embed="rId6">
            <a:extLst>
              <a:ext uri="{28A0092B-C50C-407E-A947-70E740481C1C}">
                <a14:useLocalDpi xmlns:a14="http://schemas.microsoft.com/office/drawing/2010/main" val="0"/>
              </a:ext>
            </a:extLst>
          </a:blip>
          <a:srcRect l="13585" r="19663"/>
          <a:stretch/>
        </p:blipFill>
        <p:spPr>
          <a:xfrm>
            <a:off x="9140111" y="3430840"/>
            <a:ext cx="3051889" cy="3429000"/>
          </a:xfrm>
          <a:prstGeom prst="rect">
            <a:avLst/>
          </a:prstGeom>
        </p:spPr>
      </p:pic>
      <p:sp>
        <p:nvSpPr>
          <p:cNvPr id="4" name="Slide Number Placeholder 3">
            <a:extLst>
              <a:ext uri="{FF2B5EF4-FFF2-40B4-BE49-F238E27FC236}">
                <a16:creationId xmlns:a16="http://schemas.microsoft.com/office/drawing/2014/main" id="{FA57A48D-3CE5-A29C-423C-4D8371EBF7D5}"/>
              </a:ext>
            </a:extLst>
          </p:cNvPr>
          <p:cNvSpPr>
            <a:spLocks noGrp="1"/>
          </p:cNvSpPr>
          <p:nvPr>
            <p:ph type="sldNum" sz="quarter" idx="12"/>
          </p:nvPr>
        </p:nvSpPr>
        <p:spPr>
          <a:xfrm>
            <a:off x="11445238" y="6356350"/>
            <a:ext cx="548640" cy="365125"/>
          </a:xfrm>
        </p:spPr>
        <p:txBody>
          <a:bodyPr>
            <a:normAutofit/>
          </a:bodyPr>
          <a:lstStyle/>
          <a:p>
            <a:pPr>
              <a:spcAft>
                <a:spcPts val="600"/>
              </a:spcAft>
            </a:pPr>
            <a:fld id="{B5915699-0F63-4C61-80D8-C6D5EC39C3C1}" type="slidenum">
              <a:rPr lang="en-US">
                <a:solidFill>
                  <a:srgbClr val="FFFFFF"/>
                </a:solidFill>
              </a:rPr>
              <a:pPr>
                <a:spcAft>
                  <a:spcPts val="600"/>
                </a:spcAft>
              </a:pPr>
              <a:t>47</a:t>
            </a:fld>
            <a:endParaRPr lang="en-US">
              <a:solidFill>
                <a:srgbClr val="FFFFFF"/>
              </a:solidFill>
            </a:endParaRPr>
          </a:p>
        </p:txBody>
      </p:sp>
    </p:spTree>
    <p:extLst>
      <p:ext uri="{BB962C8B-B14F-4D97-AF65-F5344CB8AC3E}">
        <p14:creationId xmlns:p14="http://schemas.microsoft.com/office/powerpoint/2010/main" val="17206542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30D182D-C513-4C6A-AC19-B642E7FBCF83}"/>
              </a:ext>
            </a:extLst>
          </p:cNvPr>
          <p:cNvSpPr>
            <a:spLocks noGrp="1"/>
          </p:cNvSpPr>
          <p:nvPr>
            <p:ph type="sldNum" sz="quarter" idx="12"/>
          </p:nvPr>
        </p:nvSpPr>
        <p:spPr/>
        <p:txBody>
          <a:bodyPr/>
          <a:lstStyle/>
          <a:p>
            <a:fld id="{B5915699-0F63-4C61-80D8-C6D5EC39C3C1}" type="slidenum">
              <a:rPr lang="en-US" smtClean="0"/>
              <a:t>48</a:t>
            </a:fld>
            <a:endParaRPr lang="en-US"/>
          </a:p>
        </p:txBody>
      </p:sp>
      <p:grpSp>
        <p:nvGrpSpPr>
          <p:cNvPr id="11" name="Group 10">
            <a:extLst>
              <a:ext uri="{FF2B5EF4-FFF2-40B4-BE49-F238E27FC236}">
                <a16:creationId xmlns:a16="http://schemas.microsoft.com/office/drawing/2014/main" id="{8F61FA3A-9039-4A6D-904A-72DD6E5C8D96}"/>
              </a:ext>
            </a:extLst>
          </p:cNvPr>
          <p:cNvGrpSpPr/>
          <p:nvPr/>
        </p:nvGrpSpPr>
        <p:grpSpPr>
          <a:xfrm>
            <a:off x="3890573" y="1472873"/>
            <a:ext cx="4410854" cy="3862805"/>
            <a:chOff x="3481975" y="1472873"/>
            <a:chExt cx="4410854" cy="3862805"/>
          </a:xfrm>
        </p:grpSpPr>
        <p:sp>
          <p:nvSpPr>
            <p:cNvPr id="6" name="Oval 5">
              <a:extLst>
                <a:ext uri="{FF2B5EF4-FFF2-40B4-BE49-F238E27FC236}">
                  <a16:creationId xmlns:a16="http://schemas.microsoft.com/office/drawing/2014/main" id="{0E4F169C-5D28-409C-9DC9-A1A4CB8B8299}"/>
                </a:ext>
              </a:extLst>
            </p:cNvPr>
            <p:cNvSpPr/>
            <p:nvPr/>
          </p:nvSpPr>
          <p:spPr>
            <a:xfrm>
              <a:off x="5246906" y="2689755"/>
              <a:ext cx="2645923" cy="264592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800" b="1" dirty="0">
                  <a:latin typeface="+mj-lt"/>
                </a:rPr>
                <a:t>A</a:t>
              </a:r>
            </a:p>
          </p:txBody>
        </p:sp>
        <p:sp>
          <p:nvSpPr>
            <p:cNvPr id="4" name="Oval 3">
              <a:extLst>
                <a:ext uri="{FF2B5EF4-FFF2-40B4-BE49-F238E27FC236}">
                  <a16:creationId xmlns:a16="http://schemas.microsoft.com/office/drawing/2014/main" id="{7E0D9557-9426-4171-8675-285C557410FA}"/>
                </a:ext>
              </a:extLst>
            </p:cNvPr>
            <p:cNvSpPr/>
            <p:nvPr/>
          </p:nvSpPr>
          <p:spPr>
            <a:xfrm>
              <a:off x="3481975" y="1472873"/>
              <a:ext cx="2645923" cy="2645923"/>
            </a:xfrm>
            <a:prstGeom prst="ellipse">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182880" bIns="274320" rtlCol="0" anchor="ctr"/>
            <a:lstStyle/>
            <a:p>
              <a:pPr algn="ctr"/>
              <a:r>
                <a:rPr lang="en-US" sz="13800" b="1" dirty="0">
                  <a:latin typeface="+mj-lt"/>
                </a:rPr>
                <a:t>Q</a:t>
              </a:r>
            </a:p>
          </p:txBody>
        </p:sp>
        <p:pic>
          <p:nvPicPr>
            <p:cNvPr id="8" name="Graphic 7">
              <a:extLst>
                <a:ext uri="{FF2B5EF4-FFF2-40B4-BE49-F238E27FC236}">
                  <a16:creationId xmlns:a16="http://schemas.microsoft.com/office/drawing/2014/main" id="{C03415D3-2D64-49E6-B51A-EEEC7FFAA4C4}"/>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679557" y="2061516"/>
              <a:ext cx="1109332" cy="1235213"/>
            </a:xfrm>
            <a:prstGeom prst="rect">
              <a:avLst/>
            </a:prstGeom>
          </p:spPr>
        </p:pic>
      </p:grpSp>
      <p:sp>
        <p:nvSpPr>
          <p:cNvPr id="7" name="TextBox 6">
            <a:extLst>
              <a:ext uri="{FF2B5EF4-FFF2-40B4-BE49-F238E27FC236}">
                <a16:creationId xmlns:a16="http://schemas.microsoft.com/office/drawing/2014/main" id="{095BC04D-C539-4CBA-B396-096E28FE731C}"/>
              </a:ext>
            </a:extLst>
          </p:cNvPr>
          <p:cNvSpPr txBox="1"/>
          <p:nvPr/>
        </p:nvSpPr>
        <p:spPr>
          <a:xfrm>
            <a:off x="10798921" y="136525"/>
            <a:ext cx="1422184" cy="369332"/>
          </a:xfrm>
          <a:prstGeom prst="rect">
            <a:avLst/>
          </a:prstGeom>
          <a:noFill/>
        </p:spPr>
        <p:txBody>
          <a:bodyPr wrap="none" rtlCol="0">
            <a:spAutoFit/>
          </a:bodyPr>
          <a:lstStyle/>
          <a:p>
            <a:r>
              <a:rPr lang="en-US" dirty="0"/>
              <a:t>REQUIRED</a:t>
            </a:r>
          </a:p>
        </p:txBody>
      </p:sp>
    </p:spTree>
    <p:extLst>
      <p:ext uri="{BB962C8B-B14F-4D97-AF65-F5344CB8AC3E}">
        <p14:creationId xmlns:p14="http://schemas.microsoft.com/office/powerpoint/2010/main" val="12530797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C306A-AA24-AAA3-82F8-1454DB3A1548}"/>
              </a:ext>
            </a:extLst>
          </p:cNvPr>
          <p:cNvSpPr>
            <a:spLocks noGrp="1"/>
          </p:cNvSpPr>
          <p:nvPr>
            <p:ph type="title"/>
          </p:nvPr>
        </p:nvSpPr>
        <p:spPr/>
        <p:txBody>
          <a:bodyPr>
            <a:normAutofit fontScale="90000"/>
          </a:bodyPr>
          <a:lstStyle/>
          <a:p>
            <a:r>
              <a:rPr lang="en-US" dirty="0"/>
              <a:t>Olfactory Results: Control versus Sunset Sherbert</a:t>
            </a:r>
          </a:p>
        </p:txBody>
      </p:sp>
      <p:pic>
        <p:nvPicPr>
          <p:cNvPr id="6" name="Content Placeholder 5">
            <a:extLst>
              <a:ext uri="{FF2B5EF4-FFF2-40B4-BE49-F238E27FC236}">
                <a16:creationId xmlns:a16="http://schemas.microsoft.com/office/drawing/2014/main" id="{1233456E-1C5E-7037-A9E1-D271CFCC817F}"/>
              </a:ext>
            </a:extLst>
          </p:cNvPr>
          <p:cNvPicPr>
            <a:picLocks noGrp="1" noChangeAspect="1"/>
          </p:cNvPicPr>
          <p:nvPr>
            <p:ph idx="1"/>
          </p:nvPr>
        </p:nvPicPr>
        <p:blipFill>
          <a:blip r:embed="rId2"/>
          <a:stretch>
            <a:fillRect/>
          </a:stretch>
        </p:blipFill>
        <p:spPr>
          <a:xfrm>
            <a:off x="0" y="1097280"/>
            <a:ext cx="6343650" cy="3219450"/>
          </a:xfrm>
        </p:spPr>
      </p:pic>
      <p:sp>
        <p:nvSpPr>
          <p:cNvPr id="4" name="Slide Number Placeholder 3">
            <a:extLst>
              <a:ext uri="{FF2B5EF4-FFF2-40B4-BE49-F238E27FC236}">
                <a16:creationId xmlns:a16="http://schemas.microsoft.com/office/drawing/2014/main" id="{EA4AF3B0-D708-3886-3A55-963DE5E07DF0}"/>
              </a:ext>
            </a:extLst>
          </p:cNvPr>
          <p:cNvSpPr>
            <a:spLocks noGrp="1"/>
          </p:cNvSpPr>
          <p:nvPr>
            <p:ph type="sldNum" sz="quarter" idx="12"/>
          </p:nvPr>
        </p:nvSpPr>
        <p:spPr/>
        <p:txBody>
          <a:bodyPr/>
          <a:lstStyle/>
          <a:p>
            <a:fld id="{B5915699-0F63-4C61-80D8-C6D5EC39C3C1}" type="slidenum">
              <a:rPr lang="en-US" smtClean="0"/>
              <a:t>5</a:t>
            </a:fld>
            <a:endParaRPr lang="en-US"/>
          </a:p>
        </p:txBody>
      </p:sp>
      <p:pic>
        <p:nvPicPr>
          <p:cNvPr id="8" name="Picture 7">
            <a:extLst>
              <a:ext uri="{FF2B5EF4-FFF2-40B4-BE49-F238E27FC236}">
                <a16:creationId xmlns:a16="http://schemas.microsoft.com/office/drawing/2014/main" id="{BF1E0682-1F37-56D0-B3F0-BCF6E1321D7F}"/>
              </a:ext>
            </a:extLst>
          </p:cNvPr>
          <p:cNvPicPr>
            <a:picLocks noChangeAspect="1"/>
          </p:cNvPicPr>
          <p:nvPr/>
        </p:nvPicPr>
        <p:blipFill>
          <a:blip r:embed="rId3"/>
          <a:stretch>
            <a:fillRect/>
          </a:stretch>
        </p:blipFill>
        <p:spPr>
          <a:xfrm>
            <a:off x="5487952" y="1466850"/>
            <a:ext cx="6353175" cy="4933950"/>
          </a:xfrm>
          <a:prstGeom prst="rect">
            <a:avLst/>
          </a:prstGeom>
        </p:spPr>
      </p:pic>
      <mc:AlternateContent xmlns:mc="http://schemas.openxmlformats.org/markup-compatibility/2006" xmlns:p14="http://schemas.microsoft.com/office/powerpoint/2010/main">
        <mc:Choice Requires="p14">
          <p:contentPart p14:bwMode="auto" r:id="rId4">
            <p14:nvContentPartPr>
              <p14:cNvPr id="9" name="Ink 8">
                <a:extLst>
                  <a:ext uri="{FF2B5EF4-FFF2-40B4-BE49-F238E27FC236}">
                    <a16:creationId xmlns:a16="http://schemas.microsoft.com/office/drawing/2014/main" id="{B0DDD21B-B5B7-F509-8D43-0AC902480E03}"/>
                  </a:ext>
                </a:extLst>
              </p14:cNvPr>
              <p14:cNvContentPartPr/>
              <p14:nvPr/>
            </p14:nvContentPartPr>
            <p14:xfrm>
              <a:off x="5958947" y="3821396"/>
              <a:ext cx="4243320" cy="83520"/>
            </p14:xfrm>
          </p:contentPart>
        </mc:Choice>
        <mc:Fallback xmlns="">
          <p:pic>
            <p:nvPicPr>
              <p:cNvPr id="9" name="Ink 8">
                <a:extLst>
                  <a:ext uri="{FF2B5EF4-FFF2-40B4-BE49-F238E27FC236}">
                    <a16:creationId xmlns:a16="http://schemas.microsoft.com/office/drawing/2014/main" id="{B0DDD21B-B5B7-F509-8D43-0AC902480E03}"/>
                  </a:ext>
                </a:extLst>
              </p:cNvPr>
              <p:cNvPicPr/>
              <p:nvPr/>
            </p:nvPicPr>
            <p:blipFill>
              <a:blip r:embed="rId5"/>
              <a:stretch>
                <a:fillRect/>
              </a:stretch>
            </p:blipFill>
            <p:spPr>
              <a:xfrm>
                <a:off x="5905307" y="3713396"/>
                <a:ext cx="4350960" cy="2991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0" name="Ink 9">
                <a:extLst>
                  <a:ext uri="{FF2B5EF4-FFF2-40B4-BE49-F238E27FC236}">
                    <a16:creationId xmlns:a16="http://schemas.microsoft.com/office/drawing/2014/main" id="{B3F3248B-0E11-4902-4AF7-1D8F6CA86B03}"/>
                  </a:ext>
                </a:extLst>
              </p14:cNvPr>
              <p14:cNvContentPartPr/>
              <p14:nvPr/>
            </p14:nvContentPartPr>
            <p14:xfrm>
              <a:off x="5999987" y="4324316"/>
              <a:ext cx="4663440" cy="84960"/>
            </p14:xfrm>
          </p:contentPart>
        </mc:Choice>
        <mc:Fallback xmlns="">
          <p:pic>
            <p:nvPicPr>
              <p:cNvPr id="10" name="Ink 9">
                <a:extLst>
                  <a:ext uri="{FF2B5EF4-FFF2-40B4-BE49-F238E27FC236}">
                    <a16:creationId xmlns:a16="http://schemas.microsoft.com/office/drawing/2014/main" id="{B3F3248B-0E11-4902-4AF7-1D8F6CA86B03}"/>
                  </a:ext>
                </a:extLst>
              </p:cNvPr>
              <p:cNvPicPr/>
              <p:nvPr/>
            </p:nvPicPr>
            <p:blipFill>
              <a:blip r:embed="rId7"/>
              <a:stretch>
                <a:fillRect/>
              </a:stretch>
            </p:blipFill>
            <p:spPr>
              <a:xfrm>
                <a:off x="5945987" y="4216316"/>
                <a:ext cx="4771080" cy="3006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1" name="Ink 10">
                <a:extLst>
                  <a:ext uri="{FF2B5EF4-FFF2-40B4-BE49-F238E27FC236}">
                    <a16:creationId xmlns:a16="http://schemas.microsoft.com/office/drawing/2014/main" id="{A63F3BEC-39B2-D7D4-B4CC-56EF7CF67CB1}"/>
                  </a:ext>
                </a:extLst>
              </p14:cNvPr>
              <p14:cNvContentPartPr/>
              <p14:nvPr/>
            </p14:nvContentPartPr>
            <p14:xfrm>
              <a:off x="5846627" y="4499276"/>
              <a:ext cx="4653720" cy="113760"/>
            </p14:xfrm>
          </p:contentPart>
        </mc:Choice>
        <mc:Fallback xmlns="">
          <p:pic>
            <p:nvPicPr>
              <p:cNvPr id="11" name="Ink 10">
                <a:extLst>
                  <a:ext uri="{FF2B5EF4-FFF2-40B4-BE49-F238E27FC236}">
                    <a16:creationId xmlns:a16="http://schemas.microsoft.com/office/drawing/2014/main" id="{A63F3BEC-39B2-D7D4-B4CC-56EF7CF67CB1}"/>
                  </a:ext>
                </a:extLst>
              </p:cNvPr>
              <p:cNvPicPr/>
              <p:nvPr/>
            </p:nvPicPr>
            <p:blipFill>
              <a:blip r:embed="rId9"/>
              <a:stretch>
                <a:fillRect/>
              </a:stretch>
            </p:blipFill>
            <p:spPr>
              <a:xfrm>
                <a:off x="5792627" y="4391636"/>
                <a:ext cx="4761360" cy="3294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2" name="Ink 11">
                <a:extLst>
                  <a:ext uri="{FF2B5EF4-FFF2-40B4-BE49-F238E27FC236}">
                    <a16:creationId xmlns:a16="http://schemas.microsoft.com/office/drawing/2014/main" id="{6EF22939-50D7-9A1A-A58A-DD246DCA5353}"/>
                  </a:ext>
                </a:extLst>
              </p14:cNvPr>
              <p14:cNvContentPartPr/>
              <p14:nvPr/>
            </p14:nvContentPartPr>
            <p14:xfrm>
              <a:off x="5789027" y="5321516"/>
              <a:ext cx="4587840" cy="177120"/>
            </p14:xfrm>
          </p:contentPart>
        </mc:Choice>
        <mc:Fallback xmlns="">
          <p:pic>
            <p:nvPicPr>
              <p:cNvPr id="12" name="Ink 11">
                <a:extLst>
                  <a:ext uri="{FF2B5EF4-FFF2-40B4-BE49-F238E27FC236}">
                    <a16:creationId xmlns:a16="http://schemas.microsoft.com/office/drawing/2014/main" id="{6EF22939-50D7-9A1A-A58A-DD246DCA5353}"/>
                  </a:ext>
                </a:extLst>
              </p:cNvPr>
              <p:cNvPicPr/>
              <p:nvPr/>
            </p:nvPicPr>
            <p:blipFill>
              <a:blip r:embed="rId11"/>
              <a:stretch>
                <a:fillRect/>
              </a:stretch>
            </p:blipFill>
            <p:spPr>
              <a:xfrm>
                <a:off x="5735387" y="5213876"/>
                <a:ext cx="4695480" cy="3927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3" name="Ink 12">
                <a:extLst>
                  <a:ext uri="{FF2B5EF4-FFF2-40B4-BE49-F238E27FC236}">
                    <a16:creationId xmlns:a16="http://schemas.microsoft.com/office/drawing/2014/main" id="{02954FF9-8FF9-FE98-E36A-425A7B96B198}"/>
                  </a:ext>
                </a:extLst>
              </p14:cNvPr>
              <p14:cNvContentPartPr/>
              <p14:nvPr/>
            </p14:nvContentPartPr>
            <p14:xfrm>
              <a:off x="6092147" y="5699516"/>
              <a:ext cx="4365720" cy="126360"/>
            </p14:xfrm>
          </p:contentPart>
        </mc:Choice>
        <mc:Fallback xmlns="">
          <p:pic>
            <p:nvPicPr>
              <p:cNvPr id="13" name="Ink 12">
                <a:extLst>
                  <a:ext uri="{FF2B5EF4-FFF2-40B4-BE49-F238E27FC236}">
                    <a16:creationId xmlns:a16="http://schemas.microsoft.com/office/drawing/2014/main" id="{02954FF9-8FF9-FE98-E36A-425A7B96B198}"/>
                  </a:ext>
                </a:extLst>
              </p:cNvPr>
              <p:cNvPicPr/>
              <p:nvPr/>
            </p:nvPicPr>
            <p:blipFill>
              <a:blip r:embed="rId13"/>
              <a:stretch>
                <a:fillRect/>
              </a:stretch>
            </p:blipFill>
            <p:spPr>
              <a:xfrm>
                <a:off x="6038147" y="5591876"/>
                <a:ext cx="4473360" cy="342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4" name="Ink 13">
                <a:extLst>
                  <a:ext uri="{FF2B5EF4-FFF2-40B4-BE49-F238E27FC236}">
                    <a16:creationId xmlns:a16="http://schemas.microsoft.com/office/drawing/2014/main" id="{05526299-FFFF-136B-ED6C-ECEEA027D77D}"/>
                  </a:ext>
                </a:extLst>
              </p14:cNvPr>
              <p14:cNvContentPartPr/>
              <p14:nvPr/>
            </p14:nvContentPartPr>
            <p14:xfrm>
              <a:off x="5726747" y="6112436"/>
              <a:ext cx="4588560" cy="52920"/>
            </p14:xfrm>
          </p:contentPart>
        </mc:Choice>
        <mc:Fallback xmlns="">
          <p:pic>
            <p:nvPicPr>
              <p:cNvPr id="14" name="Ink 13">
                <a:extLst>
                  <a:ext uri="{FF2B5EF4-FFF2-40B4-BE49-F238E27FC236}">
                    <a16:creationId xmlns:a16="http://schemas.microsoft.com/office/drawing/2014/main" id="{05526299-FFFF-136B-ED6C-ECEEA027D77D}"/>
                  </a:ext>
                </a:extLst>
              </p:cNvPr>
              <p:cNvPicPr/>
              <p:nvPr/>
            </p:nvPicPr>
            <p:blipFill>
              <a:blip r:embed="rId15"/>
              <a:stretch>
                <a:fillRect/>
              </a:stretch>
            </p:blipFill>
            <p:spPr>
              <a:xfrm>
                <a:off x="5673107" y="6004796"/>
                <a:ext cx="4696200" cy="26856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5" name="Ink 14">
                <a:extLst>
                  <a:ext uri="{FF2B5EF4-FFF2-40B4-BE49-F238E27FC236}">
                    <a16:creationId xmlns:a16="http://schemas.microsoft.com/office/drawing/2014/main" id="{4A91F6F9-AB5F-4A54-81C2-6364092F737A}"/>
                  </a:ext>
                </a:extLst>
              </p14:cNvPr>
              <p14:cNvContentPartPr/>
              <p14:nvPr/>
            </p14:nvContentPartPr>
            <p14:xfrm>
              <a:off x="8352587" y="3754436"/>
              <a:ext cx="1063440" cy="102600"/>
            </p14:xfrm>
          </p:contentPart>
        </mc:Choice>
        <mc:Fallback xmlns="">
          <p:pic>
            <p:nvPicPr>
              <p:cNvPr id="15" name="Ink 14">
                <a:extLst>
                  <a:ext uri="{FF2B5EF4-FFF2-40B4-BE49-F238E27FC236}">
                    <a16:creationId xmlns:a16="http://schemas.microsoft.com/office/drawing/2014/main" id="{4A91F6F9-AB5F-4A54-81C2-6364092F737A}"/>
                  </a:ext>
                </a:extLst>
              </p:cNvPr>
              <p:cNvPicPr/>
              <p:nvPr/>
            </p:nvPicPr>
            <p:blipFill>
              <a:blip r:embed="rId17"/>
              <a:stretch>
                <a:fillRect/>
              </a:stretch>
            </p:blipFill>
            <p:spPr>
              <a:xfrm>
                <a:off x="8298587" y="3646436"/>
                <a:ext cx="1171080" cy="31824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6" name="Ink 15">
                <a:extLst>
                  <a:ext uri="{FF2B5EF4-FFF2-40B4-BE49-F238E27FC236}">
                    <a16:creationId xmlns:a16="http://schemas.microsoft.com/office/drawing/2014/main" id="{73DDA722-935A-4E22-F668-4F0302702E35}"/>
                  </a:ext>
                </a:extLst>
              </p14:cNvPr>
              <p14:cNvContentPartPr/>
              <p14:nvPr/>
            </p14:nvContentPartPr>
            <p14:xfrm>
              <a:off x="8311187" y="4334756"/>
              <a:ext cx="1160640" cy="54000"/>
            </p14:xfrm>
          </p:contentPart>
        </mc:Choice>
        <mc:Fallback xmlns="">
          <p:pic>
            <p:nvPicPr>
              <p:cNvPr id="16" name="Ink 15">
                <a:extLst>
                  <a:ext uri="{FF2B5EF4-FFF2-40B4-BE49-F238E27FC236}">
                    <a16:creationId xmlns:a16="http://schemas.microsoft.com/office/drawing/2014/main" id="{73DDA722-935A-4E22-F668-4F0302702E35}"/>
                  </a:ext>
                </a:extLst>
              </p:cNvPr>
              <p:cNvPicPr/>
              <p:nvPr/>
            </p:nvPicPr>
            <p:blipFill>
              <a:blip r:embed="rId19"/>
              <a:stretch>
                <a:fillRect/>
              </a:stretch>
            </p:blipFill>
            <p:spPr>
              <a:xfrm>
                <a:off x="8257547" y="4227116"/>
                <a:ext cx="1268280" cy="269640"/>
              </a:xfrm>
              <a:prstGeom prst="rect">
                <a:avLst/>
              </a:prstGeom>
            </p:spPr>
          </p:pic>
        </mc:Fallback>
      </mc:AlternateContent>
      <p:pic>
        <p:nvPicPr>
          <p:cNvPr id="18" name="Picture 17">
            <a:extLst>
              <a:ext uri="{FF2B5EF4-FFF2-40B4-BE49-F238E27FC236}">
                <a16:creationId xmlns:a16="http://schemas.microsoft.com/office/drawing/2014/main" id="{2FD51B18-3886-9B62-F507-F817BB65248B}"/>
              </a:ext>
            </a:extLst>
          </p:cNvPr>
          <p:cNvPicPr>
            <a:picLocks noChangeAspect="1"/>
          </p:cNvPicPr>
          <p:nvPr/>
        </p:nvPicPr>
        <p:blipFill>
          <a:blip r:embed="rId20"/>
          <a:stretch>
            <a:fillRect/>
          </a:stretch>
        </p:blipFill>
        <p:spPr>
          <a:xfrm>
            <a:off x="495300" y="4499276"/>
            <a:ext cx="4210050" cy="1219200"/>
          </a:xfrm>
          <a:prstGeom prst="rect">
            <a:avLst/>
          </a:prstGeom>
        </p:spPr>
      </p:pic>
    </p:spTree>
    <p:extLst>
      <p:ext uri="{BB962C8B-B14F-4D97-AF65-F5344CB8AC3E}">
        <p14:creationId xmlns:p14="http://schemas.microsoft.com/office/powerpoint/2010/main" val="21468795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55ED3-F430-EA01-FC3B-CACEE70CAD3D}"/>
              </a:ext>
            </a:extLst>
          </p:cNvPr>
          <p:cNvSpPr>
            <a:spLocks noGrp="1"/>
          </p:cNvSpPr>
          <p:nvPr>
            <p:ph type="title"/>
          </p:nvPr>
        </p:nvSpPr>
        <p:spPr/>
        <p:txBody>
          <a:bodyPr>
            <a:normAutofit/>
          </a:bodyPr>
          <a:lstStyle/>
          <a:p>
            <a:r>
              <a:rPr lang="en-US" dirty="0"/>
              <a:t>Peak Absorbance Results: Control</a:t>
            </a:r>
          </a:p>
        </p:txBody>
      </p:sp>
      <p:pic>
        <p:nvPicPr>
          <p:cNvPr id="6" name="Content Placeholder 5">
            <a:extLst>
              <a:ext uri="{FF2B5EF4-FFF2-40B4-BE49-F238E27FC236}">
                <a16:creationId xmlns:a16="http://schemas.microsoft.com/office/drawing/2014/main" id="{2EED30DA-797A-81F3-287C-684B350B587F}"/>
              </a:ext>
            </a:extLst>
          </p:cNvPr>
          <p:cNvPicPr>
            <a:picLocks noGrp="1" noChangeAspect="1"/>
          </p:cNvPicPr>
          <p:nvPr>
            <p:ph idx="1"/>
          </p:nvPr>
        </p:nvPicPr>
        <p:blipFill>
          <a:blip r:embed="rId2"/>
          <a:stretch>
            <a:fillRect/>
          </a:stretch>
        </p:blipFill>
        <p:spPr>
          <a:xfrm>
            <a:off x="495300" y="1270143"/>
            <a:ext cx="8135352" cy="4764088"/>
          </a:xfrm>
        </p:spPr>
      </p:pic>
      <p:sp>
        <p:nvSpPr>
          <p:cNvPr id="4" name="Slide Number Placeholder 3">
            <a:extLst>
              <a:ext uri="{FF2B5EF4-FFF2-40B4-BE49-F238E27FC236}">
                <a16:creationId xmlns:a16="http://schemas.microsoft.com/office/drawing/2014/main" id="{F06425EA-4F04-FC9F-C15D-C86F59B7E406}"/>
              </a:ext>
            </a:extLst>
          </p:cNvPr>
          <p:cNvSpPr>
            <a:spLocks noGrp="1"/>
          </p:cNvSpPr>
          <p:nvPr>
            <p:ph type="sldNum" sz="quarter" idx="12"/>
          </p:nvPr>
        </p:nvSpPr>
        <p:spPr/>
        <p:txBody>
          <a:bodyPr/>
          <a:lstStyle/>
          <a:p>
            <a:fld id="{B5915699-0F63-4C61-80D8-C6D5EC39C3C1}" type="slidenum">
              <a:rPr lang="en-US" smtClean="0"/>
              <a:t>6</a:t>
            </a:fld>
            <a:endParaRPr lang="en-US"/>
          </a:p>
        </p:txBody>
      </p:sp>
      <p:sp>
        <p:nvSpPr>
          <p:cNvPr id="7" name="TextBox 6">
            <a:extLst>
              <a:ext uri="{FF2B5EF4-FFF2-40B4-BE49-F238E27FC236}">
                <a16:creationId xmlns:a16="http://schemas.microsoft.com/office/drawing/2014/main" id="{39DDB45F-FDB7-74CB-43F8-6298A0CD0011}"/>
              </a:ext>
            </a:extLst>
          </p:cNvPr>
          <p:cNvSpPr txBox="1"/>
          <p:nvPr/>
        </p:nvSpPr>
        <p:spPr>
          <a:xfrm>
            <a:off x="8825501" y="1232899"/>
            <a:ext cx="3256908" cy="2031325"/>
          </a:xfrm>
          <a:prstGeom prst="rect">
            <a:avLst/>
          </a:prstGeom>
          <a:noFill/>
        </p:spPr>
        <p:txBody>
          <a:bodyPr wrap="square" rtlCol="0">
            <a:spAutoFit/>
          </a:bodyPr>
          <a:lstStyle/>
          <a:p>
            <a:pPr marL="285750" indent="-285750">
              <a:buFont typeface="Arial" panose="020B0604020202020204" pitchFamily="34" charset="0"/>
              <a:buChar char="•"/>
            </a:pPr>
            <a:r>
              <a:rPr lang="en-US" dirty="0"/>
              <a:t>Compound with maximum absorbance was Ethanol</a:t>
            </a:r>
          </a:p>
          <a:p>
            <a:pPr marL="285750" indent="-285750">
              <a:buFont typeface="Arial" panose="020B0604020202020204" pitchFamily="34" charset="0"/>
              <a:buChar char="•"/>
            </a:pPr>
            <a:r>
              <a:rPr lang="en-US" dirty="0"/>
              <a:t>Multiple esters detected.</a:t>
            </a:r>
          </a:p>
          <a:p>
            <a:pPr marL="285750" indent="-285750">
              <a:buFont typeface="Arial" panose="020B0604020202020204" pitchFamily="34" charset="0"/>
              <a:buChar char="•"/>
            </a:pPr>
            <a:r>
              <a:rPr lang="en-US" dirty="0"/>
              <a:t>Hop derived compounds detected.</a:t>
            </a:r>
          </a:p>
        </p:txBody>
      </p:sp>
    </p:spTree>
    <p:extLst>
      <p:ext uri="{BB962C8B-B14F-4D97-AF65-F5344CB8AC3E}">
        <p14:creationId xmlns:p14="http://schemas.microsoft.com/office/powerpoint/2010/main" val="17191512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76475-6F1B-589A-BE5F-D8944C04887F}"/>
              </a:ext>
            </a:extLst>
          </p:cNvPr>
          <p:cNvSpPr>
            <a:spLocks noGrp="1"/>
          </p:cNvSpPr>
          <p:nvPr>
            <p:ph type="title"/>
          </p:nvPr>
        </p:nvSpPr>
        <p:spPr/>
        <p:txBody>
          <a:bodyPr/>
          <a:lstStyle/>
          <a:p>
            <a:r>
              <a:rPr lang="en-US" dirty="0"/>
              <a:t>Peak Absorbance Results: OG Kush</a:t>
            </a:r>
          </a:p>
        </p:txBody>
      </p:sp>
      <p:pic>
        <p:nvPicPr>
          <p:cNvPr id="6" name="Content Placeholder 5">
            <a:extLst>
              <a:ext uri="{FF2B5EF4-FFF2-40B4-BE49-F238E27FC236}">
                <a16:creationId xmlns:a16="http://schemas.microsoft.com/office/drawing/2014/main" id="{3E00EFE8-12C3-F49F-408F-582016EDAEE4}"/>
              </a:ext>
            </a:extLst>
          </p:cNvPr>
          <p:cNvPicPr>
            <a:picLocks noGrp="1" noChangeAspect="1"/>
          </p:cNvPicPr>
          <p:nvPr>
            <p:ph idx="1"/>
          </p:nvPr>
        </p:nvPicPr>
        <p:blipFill>
          <a:blip r:embed="rId2"/>
          <a:stretch>
            <a:fillRect/>
          </a:stretch>
        </p:blipFill>
        <p:spPr>
          <a:xfrm>
            <a:off x="105087" y="1097280"/>
            <a:ext cx="7995451" cy="4764088"/>
          </a:xfrm>
        </p:spPr>
      </p:pic>
      <p:sp>
        <p:nvSpPr>
          <p:cNvPr id="4" name="Slide Number Placeholder 3">
            <a:extLst>
              <a:ext uri="{FF2B5EF4-FFF2-40B4-BE49-F238E27FC236}">
                <a16:creationId xmlns:a16="http://schemas.microsoft.com/office/drawing/2014/main" id="{FC6009D3-4D44-8F5E-019A-DCB47FACAF1F}"/>
              </a:ext>
            </a:extLst>
          </p:cNvPr>
          <p:cNvSpPr>
            <a:spLocks noGrp="1"/>
          </p:cNvSpPr>
          <p:nvPr>
            <p:ph type="sldNum" sz="quarter" idx="12"/>
          </p:nvPr>
        </p:nvSpPr>
        <p:spPr/>
        <p:txBody>
          <a:bodyPr/>
          <a:lstStyle/>
          <a:p>
            <a:fld id="{B5915699-0F63-4C61-80D8-C6D5EC39C3C1}" type="slidenum">
              <a:rPr lang="en-US" smtClean="0"/>
              <a:t>7</a:t>
            </a:fld>
            <a:endParaRPr lang="en-US"/>
          </a:p>
        </p:txBody>
      </p:sp>
      <p:sp>
        <p:nvSpPr>
          <p:cNvPr id="7" name="TextBox 6">
            <a:extLst>
              <a:ext uri="{FF2B5EF4-FFF2-40B4-BE49-F238E27FC236}">
                <a16:creationId xmlns:a16="http://schemas.microsoft.com/office/drawing/2014/main" id="{023FB9EC-1787-F25F-AC0D-54E2AF0871FF}"/>
              </a:ext>
            </a:extLst>
          </p:cNvPr>
          <p:cNvSpPr txBox="1"/>
          <p:nvPr/>
        </p:nvSpPr>
        <p:spPr>
          <a:xfrm>
            <a:off x="8496728" y="1097280"/>
            <a:ext cx="3369924" cy="2862322"/>
          </a:xfrm>
          <a:prstGeom prst="rect">
            <a:avLst/>
          </a:prstGeom>
          <a:noFill/>
        </p:spPr>
        <p:txBody>
          <a:bodyPr wrap="square" rtlCol="0">
            <a:spAutoFit/>
          </a:bodyPr>
          <a:lstStyle/>
          <a:p>
            <a:pPr marL="285750" indent="-285750">
              <a:buFont typeface="Arial" panose="020B0604020202020204" pitchFamily="34" charset="0"/>
              <a:buChar char="•"/>
            </a:pPr>
            <a:r>
              <a:rPr lang="en-US" dirty="0"/>
              <a:t>High absorbance for compounds such as Caryophyllene, Linalool, &amp; Humulene that are also associated with hops.</a:t>
            </a:r>
          </a:p>
          <a:p>
            <a:pPr marL="285750" indent="-285750">
              <a:buFont typeface="Arial" panose="020B0604020202020204" pitchFamily="34" charset="0"/>
              <a:buChar char="•"/>
            </a:pPr>
            <a:r>
              <a:rPr lang="en-US" dirty="0"/>
              <a:t>High content of other compounds such as Limonene associated with other botanicals.</a:t>
            </a:r>
          </a:p>
        </p:txBody>
      </p:sp>
    </p:spTree>
    <p:extLst>
      <p:ext uri="{BB962C8B-B14F-4D97-AF65-F5344CB8AC3E}">
        <p14:creationId xmlns:p14="http://schemas.microsoft.com/office/powerpoint/2010/main" val="11727262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3C306-427F-E04D-AEF8-46B11390DC36}"/>
              </a:ext>
            </a:extLst>
          </p:cNvPr>
          <p:cNvSpPr>
            <a:spLocks noGrp="1"/>
          </p:cNvSpPr>
          <p:nvPr>
            <p:ph type="title"/>
          </p:nvPr>
        </p:nvSpPr>
        <p:spPr/>
        <p:txBody>
          <a:bodyPr/>
          <a:lstStyle/>
          <a:p>
            <a:r>
              <a:rPr lang="en-US" dirty="0"/>
              <a:t>Peak Absorbance Results: Sunset Sherbert </a:t>
            </a:r>
          </a:p>
        </p:txBody>
      </p:sp>
      <p:pic>
        <p:nvPicPr>
          <p:cNvPr id="6" name="Content Placeholder 5">
            <a:extLst>
              <a:ext uri="{FF2B5EF4-FFF2-40B4-BE49-F238E27FC236}">
                <a16:creationId xmlns:a16="http://schemas.microsoft.com/office/drawing/2014/main" id="{7E8E3EAD-770E-F3B9-6351-5B10999A0216}"/>
              </a:ext>
            </a:extLst>
          </p:cNvPr>
          <p:cNvPicPr>
            <a:picLocks noGrp="1" noChangeAspect="1"/>
          </p:cNvPicPr>
          <p:nvPr>
            <p:ph idx="1"/>
          </p:nvPr>
        </p:nvPicPr>
        <p:blipFill>
          <a:blip r:embed="rId2"/>
          <a:stretch>
            <a:fillRect/>
          </a:stretch>
        </p:blipFill>
        <p:spPr>
          <a:xfrm>
            <a:off x="0" y="1239321"/>
            <a:ext cx="7878174" cy="4764088"/>
          </a:xfrm>
        </p:spPr>
      </p:pic>
      <p:sp>
        <p:nvSpPr>
          <p:cNvPr id="4" name="Slide Number Placeholder 3">
            <a:extLst>
              <a:ext uri="{FF2B5EF4-FFF2-40B4-BE49-F238E27FC236}">
                <a16:creationId xmlns:a16="http://schemas.microsoft.com/office/drawing/2014/main" id="{37DD6B04-CA95-6CE9-23D1-2B2318850F9C}"/>
              </a:ext>
            </a:extLst>
          </p:cNvPr>
          <p:cNvSpPr>
            <a:spLocks noGrp="1"/>
          </p:cNvSpPr>
          <p:nvPr>
            <p:ph type="sldNum" sz="quarter" idx="12"/>
          </p:nvPr>
        </p:nvSpPr>
        <p:spPr/>
        <p:txBody>
          <a:bodyPr/>
          <a:lstStyle/>
          <a:p>
            <a:fld id="{B5915699-0F63-4C61-80D8-C6D5EC39C3C1}" type="slidenum">
              <a:rPr lang="en-US" smtClean="0"/>
              <a:t>8</a:t>
            </a:fld>
            <a:endParaRPr lang="en-US"/>
          </a:p>
        </p:txBody>
      </p:sp>
      <p:sp>
        <p:nvSpPr>
          <p:cNvPr id="7" name="TextBox 6">
            <a:extLst>
              <a:ext uri="{FF2B5EF4-FFF2-40B4-BE49-F238E27FC236}">
                <a16:creationId xmlns:a16="http://schemas.microsoft.com/office/drawing/2014/main" id="{3AE02FFF-008E-4812-DB8B-F416DF179B1E}"/>
              </a:ext>
            </a:extLst>
          </p:cNvPr>
          <p:cNvSpPr txBox="1"/>
          <p:nvPr/>
        </p:nvSpPr>
        <p:spPr>
          <a:xfrm>
            <a:off x="8054939" y="1387011"/>
            <a:ext cx="3904180" cy="923330"/>
          </a:xfrm>
          <a:prstGeom prst="rect">
            <a:avLst/>
          </a:prstGeom>
          <a:noFill/>
        </p:spPr>
        <p:txBody>
          <a:bodyPr wrap="square" rtlCol="0">
            <a:spAutoFit/>
          </a:bodyPr>
          <a:lstStyle/>
          <a:p>
            <a:pPr marL="285750" indent="-285750">
              <a:buFont typeface="Arial" panose="020B0604020202020204" pitchFamily="34" charset="0"/>
              <a:buChar char="•"/>
            </a:pPr>
            <a:r>
              <a:rPr lang="en-US" dirty="0"/>
              <a:t>Similar results to OG Kush with notable differences such as absence of Linalool peak.</a:t>
            </a:r>
          </a:p>
        </p:txBody>
      </p:sp>
    </p:spTree>
    <p:extLst>
      <p:ext uri="{BB962C8B-B14F-4D97-AF65-F5344CB8AC3E}">
        <p14:creationId xmlns:p14="http://schemas.microsoft.com/office/powerpoint/2010/main" val="34311554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AA789-2960-2416-7C77-56E5BEE35ACF}"/>
              </a:ext>
            </a:extLst>
          </p:cNvPr>
          <p:cNvSpPr>
            <a:spLocks noGrp="1"/>
          </p:cNvSpPr>
          <p:nvPr>
            <p:ph type="title"/>
          </p:nvPr>
        </p:nvSpPr>
        <p:spPr>
          <a:xfrm>
            <a:off x="495300" y="457200"/>
            <a:ext cx="11201400" cy="849086"/>
          </a:xfrm>
        </p:spPr>
        <p:txBody>
          <a:bodyPr>
            <a:normAutofit fontScale="90000"/>
          </a:bodyPr>
          <a:lstStyle/>
          <a:p>
            <a:r>
              <a:rPr lang="en-US" dirty="0"/>
              <a:t>Scale-Up for Commercial Launch with Sunset Sherbert!</a:t>
            </a:r>
          </a:p>
        </p:txBody>
      </p:sp>
      <p:sp>
        <p:nvSpPr>
          <p:cNvPr id="3" name="Content Placeholder 2">
            <a:extLst>
              <a:ext uri="{FF2B5EF4-FFF2-40B4-BE49-F238E27FC236}">
                <a16:creationId xmlns:a16="http://schemas.microsoft.com/office/drawing/2014/main" id="{7FD9DBDB-DE87-BCEE-CE9D-4B6FD154A160}"/>
              </a:ext>
            </a:extLst>
          </p:cNvPr>
          <p:cNvSpPr>
            <a:spLocks noGrp="1"/>
          </p:cNvSpPr>
          <p:nvPr>
            <p:ph idx="1"/>
          </p:nvPr>
        </p:nvSpPr>
        <p:spPr/>
        <p:txBody>
          <a:bodyPr/>
          <a:lstStyle/>
          <a:p>
            <a:r>
              <a:rPr lang="en-US" dirty="0"/>
              <a:t>Small scale pilot brew for our local San Diego Market.</a:t>
            </a:r>
          </a:p>
          <a:p>
            <a:r>
              <a:rPr lang="en-US" dirty="0"/>
              <a:t>Sensory results were mostly favorable; this is a niche market!</a:t>
            </a:r>
          </a:p>
        </p:txBody>
      </p:sp>
      <p:sp>
        <p:nvSpPr>
          <p:cNvPr id="4" name="Slide Number Placeholder 3">
            <a:extLst>
              <a:ext uri="{FF2B5EF4-FFF2-40B4-BE49-F238E27FC236}">
                <a16:creationId xmlns:a16="http://schemas.microsoft.com/office/drawing/2014/main" id="{598BC0FB-60E0-CC35-FFB8-E8DC78042AC7}"/>
              </a:ext>
            </a:extLst>
          </p:cNvPr>
          <p:cNvSpPr>
            <a:spLocks noGrp="1"/>
          </p:cNvSpPr>
          <p:nvPr>
            <p:ph type="sldNum" sz="quarter" idx="12"/>
          </p:nvPr>
        </p:nvSpPr>
        <p:spPr/>
        <p:txBody>
          <a:bodyPr/>
          <a:lstStyle/>
          <a:p>
            <a:fld id="{B5915699-0F63-4C61-80D8-C6D5EC39C3C1}" type="slidenum">
              <a:rPr lang="en-US" smtClean="0"/>
              <a:t>9</a:t>
            </a:fld>
            <a:endParaRPr lang="en-US"/>
          </a:p>
        </p:txBody>
      </p:sp>
    </p:spTree>
    <p:extLst>
      <p:ext uri="{BB962C8B-B14F-4D97-AF65-F5344CB8AC3E}">
        <p14:creationId xmlns:p14="http://schemas.microsoft.com/office/powerpoint/2010/main" val="3336262499"/>
      </p:ext>
    </p:extLst>
  </p:cSld>
  <p:clrMapOvr>
    <a:masterClrMapping/>
  </p:clrMapOvr>
</p:sld>
</file>

<file path=ppt/theme/theme1.xml><?xml version="1.0" encoding="utf-8"?>
<a:theme xmlns:a="http://schemas.openxmlformats.org/drawingml/2006/main" name="Office Theme">
  <a:themeElements>
    <a:clrScheme name="Master Brewers">
      <a:dk1>
        <a:sysClr val="windowText" lastClr="000000"/>
      </a:dk1>
      <a:lt1>
        <a:sysClr val="window" lastClr="FFFFFF"/>
      </a:lt1>
      <a:dk2>
        <a:srgbClr val="545759"/>
      </a:dk2>
      <a:lt2>
        <a:srgbClr val="D8D8D8"/>
      </a:lt2>
      <a:accent1>
        <a:srgbClr val="CD9700"/>
      </a:accent1>
      <a:accent2>
        <a:srgbClr val="000000"/>
      </a:accent2>
      <a:accent3>
        <a:srgbClr val="A42035"/>
      </a:accent3>
      <a:accent4>
        <a:srgbClr val="545759"/>
      </a:accent4>
      <a:accent5>
        <a:srgbClr val="A5A5A5"/>
      </a:accent5>
      <a:accent6>
        <a:srgbClr val="D8D8D8"/>
      </a:accent6>
      <a:hlink>
        <a:srgbClr val="CD9700"/>
      </a:hlink>
      <a:folHlink>
        <a:srgbClr val="A42035"/>
      </a:folHlink>
    </a:clrScheme>
    <a:fontScheme name="Custom 18">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798E48DF207BC498FDEC5380BE41383" ma:contentTypeVersion="2" ma:contentTypeDescription="Create a new document." ma:contentTypeScope="" ma:versionID="9a851b1bfb6feb8cb72be1ea783b5e8e">
  <xsd:schema xmlns:xsd="http://www.w3.org/2001/XMLSchema" xmlns:xs="http://www.w3.org/2001/XMLSchema" xmlns:p="http://schemas.microsoft.com/office/2006/metadata/properties" xmlns:ns1="http://schemas.microsoft.com/sharepoint/v3" targetNamespace="http://schemas.microsoft.com/office/2006/metadata/properties" ma:root="true" ma:fieldsID="76306148d0f7b992e79f2d9b1f249a81"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C2DBB57-E9EC-4DD0-9316-79AC8A6CAC0B}"/>
</file>

<file path=customXml/itemProps2.xml><?xml version="1.0" encoding="utf-8"?>
<ds:datastoreItem xmlns:ds="http://schemas.openxmlformats.org/officeDocument/2006/customXml" ds:itemID="{27172419-F87E-4B72-AB63-B15DCEF3A989}"/>
</file>

<file path=customXml/itemProps3.xml><?xml version="1.0" encoding="utf-8"?>
<ds:datastoreItem xmlns:ds="http://schemas.openxmlformats.org/officeDocument/2006/customXml" ds:itemID="{D30C31E0-472C-45D0-BDC0-17F194B915A8}"/>
</file>

<file path=docProps/app.xml><?xml version="1.0" encoding="utf-8"?>
<Properties xmlns="http://schemas.openxmlformats.org/officeDocument/2006/extended-properties" xmlns:vt="http://schemas.openxmlformats.org/officeDocument/2006/docPropsVTypes">
  <TotalTime>7435</TotalTime>
  <Words>2638</Words>
  <Application>Microsoft Office PowerPoint</Application>
  <PresentationFormat>Widescreen</PresentationFormat>
  <Paragraphs>483</Paragraphs>
  <Slides>48</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48</vt:i4>
      </vt:variant>
    </vt:vector>
  </HeadingPairs>
  <TitlesOfParts>
    <vt:vector size="55" baseType="lpstr">
      <vt:lpstr>Arial</vt:lpstr>
      <vt:lpstr>Arial Black</vt:lpstr>
      <vt:lpstr>Calibri</vt:lpstr>
      <vt:lpstr>Courier New</vt:lpstr>
      <vt:lpstr>Verdana</vt:lpstr>
      <vt:lpstr>Wingdings</vt:lpstr>
      <vt:lpstr>Office Theme</vt:lpstr>
      <vt:lpstr>Analyzing Beer with Botanical Adds Using GC-MS-O Steve Gonzalez, MSc Brewing &amp; Distilling, Heriot-Watt University  Senior Manager of Brewing &amp; Innovation, Stone Brewing</vt:lpstr>
      <vt:lpstr>Stage 1: Terpenes from Trinity Terpenes &amp; Analysis by Gerstel </vt:lpstr>
      <vt:lpstr>Testing of Samples for Sensory</vt:lpstr>
      <vt:lpstr>Olfactory Results: Control versus OG Kush</vt:lpstr>
      <vt:lpstr>Olfactory Results: Control versus Sunset Sherbert</vt:lpstr>
      <vt:lpstr>Peak Absorbance Results: Control</vt:lpstr>
      <vt:lpstr>Peak Absorbance Results: OG Kush</vt:lpstr>
      <vt:lpstr>Peak Absorbance Results: Sunset Sherbert </vt:lpstr>
      <vt:lpstr>Scale-Up for Commercial Launch with Sunset Sherbert!</vt:lpstr>
      <vt:lpstr>Sunset Sherbert Special Creation Sensory Results: 9 Point Scale in Draught Lab</vt:lpstr>
      <vt:lpstr>Conclusions for Stage 1</vt:lpstr>
      <vt:lpstr>Stage 2: Analyzing Beers Brewed with &amp; without Phantasm at San Diego State University</vt:lpstr>
      <vt:lpstr>Analyzing Beers with Dr. Jing Zhao &amp; Dr. Ali Reza, SDSU Food Science Lab</vt:lpstr>
      <vt:lpstr>The Beers Analyzed</vt:lpstr>
      <vt:lpstr>Base Analytical for These Three Beers</vt:lpstr>
      <vt:lpstr>Olfactory Results for 2nd Stage: Two Kiwis &amp; Lemon Shark (no data for Patio Magic)</vt:lpstr>
      <vt:lpstr>Lemon Shark Results, page 1!</vt:lpstr>
      <vt:lpstr>Lemon Shark Results, Page 2, 23 Compounds Detected </vt:lpstr>
      <vt:lpstr>Two Kiwis Results, Page 1</vt:lpstr>
      <vt:lpstr>Two Kiwis Results, Page 2, 21 Compounds Detected </vt:lpstr>
      <vt:lpstr>Patio Magic Results, Page 1</vt:lpstr>
      <vt:lpstr>Patio Magic Results, Page 2, 28 Compounds Detected </vt:lpstr>
      <vt:lpstr>Compiled Results</vt:lpstr>
      <vt:lpstr>Sensory Data for the Beers: Lemon Shark</vt:lpstr>
      <vt:lpstr>Sensory Data for Beers: Two Kiwis</vt:lpstr>
      <vt:lpstr>Sensory Data for Beers: Patio Magic</vt:lpstr>
      <vt:lpstr>Sensory Data for Beers: Patio Magic Continued</vt:lpstr>
      <vt:lpstr>Conclusions, Phase 2</vt:lpstr>
      <vt:lpstr>Phase 3: Using Dr. Zhao’s Lab &amp; Sensory Analysis to Analyze Sponsored Hop Candidates</vt:lpstr>
      <vt:lpstr>Phase 3: Using Dr. Zhao’s Lab &amp; Sensory Analysis to Analyze Sponsored Hop Candidates, Continued</vt:lpstr>
      <vt:lpstr>HBC A Pilot Brew GC-MS-O Results</vt:lpstr>
      <vt:lpstr>HBC A Results Continued</vt:lpstr>
      <vt:lpstr>HBC B Pilot Brew GC-MS-O Results</vt:lpstr>
      <vt:lpstr>HBC B Pilot Brew GC-MS-O Results Continued</vt:lpstr>
      <vt:lpstr>HBC C Pilot Brew GC-MS-O Results</vt:lpstr>
      <vt:lpstr>HBC C Pilot Brew GC-MS-O Results Continued</vt:lpstr>
      <vt:lpstr>HBC D Pilot Brew GC-MS-O Results</vt:lpstr>
      <vt:lpstr>HBC D Pilot Brew GC-MS-O Results Continued</vt:lpstr>
      <vt:lpstr>Sensory Results HBC A, Positive Results</vt:lpstr>
      <vt:lpstr>Sensory Results HBC B, Middling Results</vt:lpstr>
      <vt:lpstr>Sensory Results HBC C, Better Results, High Score</vt:lpstr>
      <vt:lpstr>Sensory Results HBC D, Poor Results</vt:lpstr>
      <vt:lpstr>Comparative GC-MS Data for HBC Hops</vt:lpstr>
      <vt:lpstr>HBC Hop Comparison Conclusions</vt:lpstr>
      <vt:lpstr>Overall Conclusions </vt:lpstr>
      <vt:lpstr>Acknowledgements</vt:lpstr>
      <vt:lpstr>Further Inquiries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Catherine</dc:creator>
  <cp:lastModifiedBy>Steve Gonzalez</cp:lastModifiedBy>
  <cp:revision>112</cp:revision>
  <dcterms:created xsi:type="dcterms:W3CDTF">2021-04-21T17:24:54Z</dcterms:created>
  <dcterms:modified xsi:type="dcterms:W3CDTF">2023-09-14T17:22:55Z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0x0101006798E48DF207BC498FDEC5380BE41383</vt:lpwstr>
  </property>
</Properties>
</file>