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36.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30.xml" ContentType="application/vnd.openxmlformats-officedocument.presentationml.slide+xml"/>
  <Override PartName="/ppt/slides/slide19.xml" ContentType="application/vnd.openxmlformats-officedocument.presentationml.slide+xml"/>
  <Override PartName="/ppt/slides/slide31.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4.xml" ContentType="application/vnd.openxmlformats-officedocument.presentationml.notesSlide+xml"/>
  <Override PartName="/ppt/slideMasters/slideMaster1.xml" ContentType="application/vnd.openxmlformats-officedocument.presentationml.slideMaster+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8"/>
  </p:notesMasterIdLst>
  <p:handoutMasterIdLst>
    <p:handoutMasterId r:id="rId39"/>
  </p:handoutMasterIdLst>
  <p:sldIdLst>
    <p:sldId id="286" r:id="rId2"/>
    <p:sldId id="500" r:id="rId3"/>
    <p:sldId id="501" r:id="rId4"/>
    <p:sldId id="502" r:id="rId5"/>
    <p:sldId id="638" r:id="rId6"/>
    <p:sldId id="504" r:id="rId7"/>
    <p:sldId id="505" r:id="rId8"/>
    <p:sldId id="506" r:id="rId9"/>
    <p:sldId id="507" r:id="rId10"/>
    <p:sldId id="508" r:id="rId11"/>
    <p:sldId id="509" r:id="rId12"/>
    <p:sldId id="510" r:id="rId13"/>
    <p:sldId id="512" r:id="rId14"/>
    <p:sldId id="514" r:id="rId15"/>
    <p:sldId id="516" r:id="rId16"/>
    <p:sldId id="515" r:id="rId17"/>
    <p:sldId id="517" r:id="rId18"/>
    <p:sldId id="650" r:id="rId19"/>
    <p:sldId id="513" r:id="rId20"/>
    <p:sldId id="640" r:id="rId21"/>
    <p:sldId id="646" r:id="rId22"/>
    <p:sldId id="641" r:id="rId23"/>
    <p:sldId id="549" r:id="rId24"/>
    <p:sldId id="642" r:id="rId25"/>
    <p:sldId id="560" r:id="rId26"/>
    <p:sldId id="651" r:id="rId27"/>
    <p:sldId id="565" r:id="rId28"/>
    <p:sldId id="562" r:id="rId29"/>
    <p:sldId id="537" r:id="rId30"/>
    <p:sldId id="520" r:id="rId31"/>
    <p:sldId id="518" r:id="rId32"/>
    <p:sldId id="519" r:id="rId33"/>
    <p:sldId id="627" r:id="rId34"/>
    <p:sldId id="579" r:id="rId35"/>
    <p:sldId id="629" r:id="rId36"/>
    <p:sldId id="630" r:id="rId37"/>
  </p:sldIdLst>
  <p:sldSz cx="9144000" cy="6858000" type="letter"/>
  <p:notesSz cx="6858000" cy="9144000"/>
  <p:defaultTextStyle>
    <a:defPPr>
      <a:defRPr lang="en-US"/>
    </a:defPPr>
    <a:lvl1pPr algn="ctr" rtl="0" eaLnBrk="0" fontAlgn="base" hangingPunct="0">
      <a:spcBef>
        <a:spcPct val="50000"/>
      </a:spcBef>
      <a:spcAft>
        <a:spcPct val="0"/>
      </a:spcAft>
      <a:defRPr sz="2000" b="1" kern="1200">
        <a:solidFill>
          <a:schemeClr val="tx2"/>
        </a:solidFill>
        <a:latin typeface="Century Schoolbook" pitchFamily="18" charset="0"/>
        <a:ea typeface="SimSun" pitchFamily="2" charset="-122"/>
        <a:cs typeface="+mn-cs"/>
      </a:defRPr>
    </a:lvl1pPr>
    <a:lvl2pPr marL="457200" algn="ctr" rtl="0" eaLnBrk="0" fontAlgn="base" hangingPunct="0">
      <a:spcBef>
        <a:spcPct val="50000"/>
      </a:spcBef>
      <a:spcAft>
        <a:spcPct val="0"/>
      </a:spcAft>
      <a:defRPr sz="2000" b="1" kern="1200">
        <a:solidFill>
          <a:schemeClr val="tx2"/>
        </a:solidFill>
        <a:latin typeface="Century Schoolbook" pitchFamily="18" charset="0"/>
        <a:ea typeface="SimSun" pitchFamily="2" charset="-122"/>
        <a:cs typeface="+mn-cs"/>
      </a:defRPr>
    </a:lvl2pPr>
    <a:lvl3pPr marL="914400" algn="ctr" rtl="0" eaLnBrk="0" fontAlgn="base" hangingPunct="0">
      <a:spcBef>
        <a:spcPct val="50000"/>
      </a:spcBef>
      <a:spcAft>
        <a:spcPct val="0"/>
      </a:spcAft>
      <a:defRPr sz="2000" b="1" kern="1200">
        <a:solidFill>
          <a:schemeClr val="tx2"/>
        </a:solidFill>
        <a:latin typeface="Century Schoolbook" pitchFamily="18" charset="0"/>
        <a:ea typeface="SimSun" pitchFamily="2" charset="-122"/>
        <a:cs typeface="+mn-cs"/>
      </a:defRPr>
    </a:lvl3pPr>
    <a:lvl4pPr marL="1371600" algn="ctr" rtl="0" eaLnBrk="0" fontAlgn="base" hangingPunct="0">
      <a:spcBef>
        <a:spcPct val="50000"/>
      </a:spcBef>
      <a:spcAft>
        <a:spcPct val="0"/>
      </a:spcAft>
      <a:defRPr sz="2000" b="1" kern="1200">
        <a:solidFill>
          <a:schemeClr val="tx2"/>
        </a:solidFill>
        <a:latin typeface="Century Schoolbook" pitchFamily="18" charset="0"/>
        <a:ea typeface="SimSun" pitchFamily="2" charset="-122"/>
        <a:cs typeface="+mn-cs"/>
      </a:defRPr>
    </a:lvl4pPr>
    <a:lvl5pPr marL="1828800" algn="ctr" rtl="0" eaLnBrk="0" fontAlgn="base" hangingPunct="0">
      <a:spcBef>
        <a:spcPct val="50000"/>
      </a:spcBef>
      <a:spcAft>
        <a:spcPct val="0"/>
      </a:spcAft>
      <a:defRPr sz="2000" b="1" kern="1200">
        <a:solidFill>
          <a:schemeClr val="tx2"/>
        </a:solidFill>
        <a:latin typeface="Century Schoolbook" pitchFamily="18" charset="0"/>
        <a:ea typeface="SimSun" pitchFamily="2" charset="-122"/>
        <a:cs typeface="+mn-cs"/>
      </a:defRPr>
    </a:lvl5pPr>
    <a:lvl6pPr marL="2286000" algn="l" defTabSz="914400" rtl="0" eaLnBrk="1" latinLnBrk="0" hangingPunct="1">
      <a:defRPr sz="2000" b="1" kern="1200">
        <a:solidFill>
          <a:schemeClr val="tx2"/>
        </a:solidFill>
        <a:latin typeface="Century Schoolbook" pitchFamily="18" charset="0"/>
        <a:ea typeface="SimSun" pitchFamily="2" charset="-122"/>
        <a:cs typeface="+mn-cs"/>
      </a:defRPr>
    </a:lvl6pPr>
    <a:lvl7pPr marL="2743200" algn="l" defTabSz="914400" rtl="0" eaLnBrk="1" latinLnBrk="0" hangingPunct="1">
      <a:defRPr sz="2000" b="1" kern="1200">
        <a:solidFill>
          <a:schemeClr val="tx2"/>
        </a:solidFill>
        <a:latin typeface="Century Schoolbook" pitchFamily="18" charset="0"/>
        <a:ea typeface="SimSun" pitchFamily="2" charset="-122"/>
        <a:cs typeface="+mn-cs"/>
      </a:defRPr>
    </a:lvl7pPr>
    <a:lvl8pPr marL="3200400" algn="l" defTabSz="914400" rtl="0" eaLnBrk="1" latinLnBrk="0" hangingPunct="1">
      <a:defRPr sz="2000" b="1" kern="1200">
        <a:solidFill>
          <a:schemeClr val="tx2"/>
        </a:solidFill>
        <a:latin typeface="Century Schoolbook" pitchFamily="18" charset="0"/>
        <a:ea typeface="SimSun" pitchFamily="2" charset="-122"/>
        <a:cs typeface="+mn-cs"/>
      </a:defRPr>
    </a:lvl8pPr>
    <a:lvl9pPr marL="3657600" algn="l" defTabSz="914400" rtl="0" eaLnBrk="1" latinLnBrk="0" hangingPunct="1">
      <a:defRPr sz="2000" b="1" kern="1200">
        <a:solidFill>
          <a:schemeClr val="tx2"/>
        </a:solidFill>
        <a:latin typeface="Century Schoolbook" pitchFamily="18"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000"/>
    <a:srgbClr val="F7F7F7"/>
    <a:srgbClr val="0000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221" autoAdjust="0"/>
    <p:restoredTop sz="88368" autoAdjust="0"/>
  </p:normalViewPr>
  <p:slideViewPr>
    <p:cSldViewPr>
      <p:cViewPr>
        <p:scale>
          <a:sx n="70" d="100"/>
          <a:sy n="70" d="100"/>
        </p:scale>
        <p:origin x="-96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80" d="100"/>
          <a:sy n="80" d="100"/>
        </p:scale>
        <p:origin x="-163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057525" y="8704263"/>
            <a:ext cx="742950" cy="2667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4450" rIns="87312" bIns="44450">
            <a:spAutoFit/>
          </a:bodyPr>
          <a:lstStyle>
            <a:lvl1pPr algn="l" defTabSz="868363">
              <a:spcBef>
                <a:spcPct val="0"/>
              </a:spcBef>
              <a:defRPr sz="2400">
                <a:solidFill>
                  <a:schemeClr val="tx1"/>
                </a:solidFill>
                <a:latin typeface="Times" pitchFamily="48" charset="0"/>
              </a:defRPr>
            </a:lvl1pPr>
            <a:lvl2pPr marL="434975" algn="l" defTabSz="868363">
              <a:spcBef>
                <a:spcPct val="0"/>
              </a:spcBef>
              <a:defRPr sz="2400">
                <a:solidFill>
                  <a:schemeClr val="tx1"/>
                </a:solidFill>
                <a:latin typeface="Times" pitchFamily="48" charset="0"/>
              </a:defRPr>
            </a:lvl2pPr>
            <a:lvl3pPr marL="868363" algn="l" defTabSz="868363">
              <a:spcBef>
                <a:spcPct val="0"/>
              </a:spcBef>
              <a:defRPr sz="2400">
                <a:solidFill>
                  <a:schemeClr val="tx1"/>
                </a:solidFill>
                <a:latin typeface="Times" pitchFamily="48" charset="0"/>
              </a:defRPr>
            </a:lvl3pPr>
            <a:lvl4pPr marL="1303338" algn="l" defTabSz="868363">
              <a:spcBef>
                <a:spcPct val="0"/>
              </a:spcBef>
              <a:defRPr sz="2400">
                <a:solidFill>
                  <a:schemeClr val="tx1"/>
                </a:solidFill>
                <a:latin typeface="Times" pitchFamily="48" charset="0"/>
              </a:defRPr>
            </a:lvl4pPr>
            <a:lvl5pPr marL="1736725" algn="l" defTabSz="868363">
              <a:spcBef>
                <a:spcPct val="0"/>
              </a:spcBef>
              <a:defRPr sz="2400">
                <a:solidFill>
                  <a:schemeClr val="tx1"/>
                </a:solidFill>
                <a:latin typeface="Times" pitchFamily="48" charset="0"/>
              </a:defRPr>
            </a:lvl5pPr>
            <a:lvl6pPr marL="2193925" defTabSz="868363" eaLnBrk="0" fontAlgn="base" hangingPunct="0">
              <a:spcBef>
                <a:spcPct val="0"/>
              </a:spcBef>
              <a:spcAft>
                <a:spcPct val="0"/>
              </a:spcAft>
              <a:defRPr sz="2400">
                <a:solidFill>
                  <a:schemeClr val="tx1"/>
                </a:solidFill>
                <a:latin typeface="Times" pitchFamily="48" charset="0"/>
              </a:defRPr>
            </a:lvl6pPr>
            <a:lvl7pPr marL="2651125" defTabSz="868363" eaLnBrk="0" fontAlgn="base" hangingPunct="0">
              <a:spcBef>
                <a:spcPct val="0"/>
              </a:spcBef>
              <a:spcAft>
                <a:spcPct val="0"/>
              </a:spcAft>
              <a:defRPr sz="2400">
                <a:solidFill>
                  <a:schemeClr val="tx1"/>
                </a:solidFill>
                <a:latin typeface="Times" pitchFamily="48" charset="0"/>
              </a:defRPr>
            </a:lvl7pPr>
            <a:lvl8pPr marL="3108325" defTabSz="868363" eaLnBrk="0" fontAlgn="base" hangingPunct="0">
              <a:spcBef>
                <a:spcPct val="0"/>
              </a:spcBef>
              <a:spcAft>
                <a:spcPct val="0"/>
              </a:spcAft>
              <a:defRPr sz="2400">
                <a:solidFill>
                  <a:schemeClr val="tx1"/>
                </a:solidFill>
                <a:latin typeface="Times" pitchFamily="48" charset="0"/>
              </a:defRPr>
            </a:lvl8pPr>
            <a:lvl9pPr marL="3565525" defTabSz="868363" eaLnBrk="0" fontAlgn="base" hangingPunct="0">
              <a:spcBef>
                <a:spcPct val="0"/>
              </a:spcBef>
              <a:spcAft>
                <a:spcPct val="0"/>
              </a:spcAft>
              <a:defRPr sz="2400">
                <a:solidFill>
                  <a:schemeClr val="tx1"/>
                </a:solidFill>
                <a:latin typeface="Times" pitchFamily="48" charset="0"/>
              </a:defRPr>
            </a:lvl9pPr>
          </a:lstStyle>
          <a:p>
            <a:pPr algn="ctr">
              <a:lnSpc>
                <a:spcPct val="90000"/>
              </a:lnSpc>
            </a:pPr>
            <a:r>
              <a:rPr lang="en-US" altLang="zh-CN" sz="1200" b="0">
                <a:latin typeface="Century Schoolbook" pitchFamily="18" charset="0"/>
              </a:rPr>
              <a:t>Page </a:t>
            </a:r>
            <a:fld id="{1822BB5E-DA93-44A8-931E-BF0285B9ECC4}" type="slidenum">
              <a:rPr lang="en-US" altLang="zh-CN" sz="1200" b="0">
                <a:latin typeface="Century Schoolbook" pitchFamily="18" charset="0"/>
              </a:rPr>
              <a:pPr algn="ctr">
                <a:lnSpc>
                  <a:spcPct val="90000"/>
                </a:lnSpc>
              </a:pPr>
              <a:t>‹#›</a:t>
            </a:fld>
            <a:endParaRPr lang="en-US" altLang="zh-CN" sz="1200" b="0">
              <a:latin typeface="Century Schoolbook" pitchFamily="18" charset="0"/>
            </a:endParaRPr>
          </a:p>
        </p:txBody>
      </p:sp>
    </p:spTree>
    <p:extLst>
      <p:ext uri="{BB962C8B-B14F-4D97-AF65-F5344CB8AC3E}">
        <p14:creationId xmlns:p14="http://schemas.microsoft.com/office/powerpoint/2010/main" val="3277393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altLang="zh-CN" smtClean="0"/>
              <a:t>Body Text</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051" name="Rectangle 3"/>
          <p:cNvSpPr>
            <a:spLocks noChangeArrowheads="1"/>
          </p:cNvSpPr>
          <p:nvPr/>
        </p:nvSpPr>
        <p:spPr bwMode="auto">
          <a:xfrm>
            <a:off x="3063875" y="8704263"/>
            <a:ext cx="725488" cy="254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4450" rIns="87312" bIns="44450">
            <a:spAutoFit/>
          </a:bodyPr>
          <a:lstStyle>
            <a:lvl1pPr algn="l" defTabSz="868363">
              <a:spcBef>
                <a:spcPct val="0"/>
              </a:spcBef>
              <a:defRPr sz="2400">
                <a:solidFill>
                  <a:schemeClr val="tx1"/>
                </a:solidFill>
                <a:latin typeface="Times" pitchFamily="48" charset="0"/>
              </a:defRPr>
            </a:lvl1pPr>
            <a:lvl2pPr marL="434975" algn="l" defTabSz="868363">
              <a:spcBef>
                <a:spcPct val="0"/>
              </a:spcBef>
              <a:defRPr sz="2400">
                <a:solidFill>
                  <a:schemeClr val="tx1"/>
                </a:solidFill>
                <a:latin typeface="Times" pitchFamily="48" charset="0"/>
              </a:defRPr>
            </a:lvl2pPr>
            <a:lvl3pPr marL="868363" algn="l" defTabSz="868363">
              <a:spcBef>
                <a:spcPct val="0"/>
              </a:spcBef>
              <a:defRPr sz="2400">
                <a:solidFill>
                  <a:schemeClr val="tx1"/>
                </a:solidFill>
                <a:latin typeface="Times" pitchFamily="48" charset="0"/>
              </a:defRPr>
            </a:lvl3pPr>
            <a:lvl4pPr marL="1303338" algn="l" defTabSz="868363">
              <a:spcBef>
                <a:spcPct val="0"/>
              </a:spcBef>
              <a:defRPr sz="2400">
                <a:solidFill>
                  <a:schemeClr val="tx1"/>
                </a:solidFill>
                <a:latin typeface="Times" pitchFamily="48" charset="0"/>
              </a:defRPr>
            </a:lvl4pPr>
            <a:lvl5pPr marL="1736725" algn="l" defTabSz="868363">
              <a:spcBef>
                <a:spcPct val="0"/>
              </a:spcBef>
              <a:defRPr sz="2400">
                <a:solidFill>
                  <a:schemeClr val="tx1"/>
                </a:solidFill>
                <a:latin typeface="Times" pitchFamily="48" charset="0"/>
              </a:defRPr>
            </a:lvl5pPr>
            <a:lvl6pPr marL="2193925" defTabSz="868363" eaLnBrk="0" fontAlgn="base" hangingPunct="0">
              <a:spcBef>
                <a:spcPct val="0"/>
              </a:spcBef>
              <a:spcAft>
                <a:spcPct val="0"/>
              </a:spcAft>
              <a:defRPr sz="2400">
                <a:solidFill>
                  <a:schemeClr val="tx1"/>
                </a:solidFill>
                <a:latin typeface="Times" pitchFamily="48" charset="0"/>
              </a:defRPr>
            </a:lvl6pPr>
            <a:lvl7pPr marL="2651125" defTabSz="868363" eaLnBrk="0" fontAlgn="base" hangingPunct="0">
              <a:spcBef>
                <a:spcPct val="0"/>
              </a:spcBef>
              <a:spcAft>
                <a:spcPct val="0"/>
              </a:spcAft>
              <a:defRPr sz="2400">
                <a:solidFill>
                  <a:schemeClr val="tx1"/>
                </a:solidFill>
                <a:latin typeface="Times" pitchFamily="48" charset="0"/>
              </a:defRPr>
            </a:lvl7pPr>
            <a:lvl8pPr marL="3108325" defTabSz="868363" eaLnBrk="0" fontAlgn="base" hangingPunct="0">
              <a:spcBef>
                <a:spcPct val="0"/>
              </a:spcBef>
              <a:spcAft>
                <a:spcPct val="0"/>
              </a:spcAft>
              <a:defRPr sz="2400">
                <a:solidFill>
                  <a:schemeClr val="tx1"/>
                </a:solidFill>
                <a:latin typeface="Times" pitchFamily="48" charset="0"/>
              </a:defRPr>
            </a:lvl8pPr>
            <a:lvl9pPr marL="3565525" defTabSz="868363" eaLnBrk="0" fontAlgn="base" hangingPunct="0">
              <a:spcBef>
                <a:spcPct val="0"/>
              </a:spcBef>
              <a:spcAft>
                <a:spcPct val="0"/>
              </a:spcAft>
              <a:defRPr sz="2400">
                <a:solidFill>
                  <a:schemeClr val="tx1"/>
                </a:solidFill>
                <a:latin typeface="Times" pitchFamily="48" charset="0"/>
              </a:defRPr>
            </a:lvl9pPr>
          </a:lstStyle>
          <a:p>
            <a:pPr algn="ctr">
              <a:lnSpc>
                <a:spcPct val="90000"/>
              </a:lnSpc>
            </a:pPr>
            <a:r>
              <a:rPr lang="en-US" altLang="zh-CN" sz="1200" b="0">
                <a:latin typeface="Century Schoolbook" pitchFamily="18" charset="0"/>
              </a:rPr>
              <a:t>Page </a:t>
            </a:r>
            <a:fld id="{92CAF370-F392-4B0D-8004-C716C8FF9A8F}" type="slidenum">
              <a:rPr lang="en-US" altLang="zh-CN" sz="1200" b="0">
                <a:latin typeface="Century Schoolbook" pitchFamily="18" charset="0"/>
              </a:rPr>
              <a:pPr algn="ctr">
                <a:lnSpc>
                  <a:spcPct val="90000"/>
                </a:lnSpc>
              </a:pPr>
              <a:t>‹#›</a:t>
            </a:fld>
            <a:endParaRPr lang="en-US" altLang="zh-CN" sz="1200" b="0">
              <a:latin typeface="Century Schoolbook" pitchFamily="18" charset="0"/>
            </a:endParaRPr>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003860435"/>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entury Schoolbook" pitchFamily="18"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entury Schoolbook" pitchFamily="18"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entury Schoolbook" pitchFamily="18"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entury Schoolbook" pitchFamily="18"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entury Schoolbook"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lvl="1" algn="just"/>
            <a:r>
              <a:rPr lang="en-US" altLang="en-US" b="1">
                <a:solidFill>
                  <a:srgbClr val="000000"/>
                </a:solidFill>
                <a:latin typeface="Times" pitchFamily="48" charset="0"/>
              </a:rPr>
              <a:t>Malt fermentability and premature yeast flocculation: Pros and Cons.</a:t>
            </a:r>
          </a:p>
          <a:p>
            <a:pPr lvl="1" algn="just"/>
            <a:endParaRPr lang="en-US" altLang="en-US" b="1">
              <a:solidFill>
                <a:srgbClr val="000000"/>
              </a:solidFill>
              <a:latin typeface="Times" pitchFamily="48" charset="0"/>
            </a:endParaRPr>
          </a:p>
          <a:p>
            <a:pPr lvl="1" algn="just"/>
            <a:endParaRPr lang="en-US" altLang="en-US">
              <a:solidFill>
                <a:srgbClr val="333333"/>
              </a:solidFill>
              <a:latin typeface="Times" pitchFamily="48" charset="0"/>
            </a:endParaRPr>
          </a:p>
          <a:p>
            <a:pPr lvl="1" algn="just"/>
            <a:r>
              <a:rPr lang="en-US" altLang="en-US">
                <a:solidFill>
                  <a:srgbClr val="000000"/>
                </a:solidFill>
                <a:latin typeface="Times" pitchFamily="48" charset="0"/>
              </a:rPr>
              <a:t>Our current knowledge of the malt fermentability and premature yeast flocculation will be discussed from a brewing science perspective. New findings regarding the interactions of malt/wort substances and yeast during the fermentation process and it’s effect on premature yeast flocculation will be introduced. Existing methods of fermentability measurement and the limitations of these methods will also be discussed. The effect of fermenter shear on yeast flocculation and yeast in suspension at the plant and lab-scale will be highlighted. The appropriateness of a use of a new downsized (15 mL) fermentation assay for malt screening will be reviewed. </a:t>
            </a:r>
          </a:p>
          <a:p>
            <a:pPr lvl="1" algn="just"/>
            <a:endParaRPr lang="en-US" altLang="en-US">
              <a:solidFill>
                <a:srgbClr val="000000"/>
              </a:solidFill>
              <a:latin typeface="Times" pitchFamily="48" charset="0"/>
            </a:endParaRPr>
          </a:p>
          <a:p>
            <a:pPr lvl="1" algn="just"/>
            <a:endParaRPr lang="en-US" altLang="en-US">
              <a:solidFill>
                <a:srgbClr val="000000"/>
              </a:solidFill>
              <a:latin typeface="Times" pitchFamily="48" charset="0"/>
            </a:endParaRPr>
          </a:p>
          <a:p>
            <a:endParaRPr lang="en-CA" altLang="en-US" i="1" baseline="30000">
              <a:solidFill>
                <a:srgbClr val="000000"/>
              </a:solidFill>
              <a:latin typeface="Times" pitchFamily="48" charset="0"/>
            </a:endParaRPr>
          </a:p>
          <a:p>
            <a:r>
              <a:rPr lang="en-CA" altLang="en-US">
                <a:solidFill>
                  <a:srgbClr val="000000"/>
                </a:solidFill>
                <a:latin typeface="Times" pitchFamily="48" charset="0"/>
              </a:rPr>
              <a:t>R. Alex Speers, </a:t>
            </a:r>
          </a:p>
          <a:p>
            <a:r>
              <a:rPr lang="en-CA" altLang="en-US">
                <a:solidFill>
                  <a:srgbClr val="000000"/>
                </a:solidFill>
                <a:latin typeface="Times" pitchFamily="48" charset="0"/>
              </a:rPr>
              <a:t>Food Science and Technology, Dalhousie University, </a:t>
            </a:r>
          </a:p>
          <a:p>
            <a:r>
              <a:rPr lang="en-CA" altLang="en-US">
                <a:solidFill>
                  <a:srgbClr val="000000"/>
                </a:solidFill>
                <a:latin typeface="Times" pitchFamily="48" charset="0"/>
              </a:rPr>
              <a:t>P.O. Box 1000</a:t>
            </a:r>
          </a:p>
          <a:p>
            <a:r>
              <a:rPr lang="en-CA" altLang="en-US">
                <a:solidFill>
                  <a:srgbClr val="000000"/>
                </a:solidFill>
                <a:latin typeface="Times" pitchFamily="48" charset="0"/>
              </a:rPr>
              <a:t>Halifax, CAN</a:t>
            </a:r>
          </a:p>
          <a:p>
            <a:r>
              <a:rPr lang="en-CA" altLang="en-US">
                <a:solidFill>
                  <a:srgbClr val="000000"/>
                </a:solidFill>
                <a:latin typeface="Times" pitchFamily="48" charset="0"/>
              </a:rPr>
              <a:t>B3J 2X4</a:t>
            </a:r>
          </a:p>
          <a:p>
            <a:r>
              <a:rPr lang="en-CA" altLang="en-US">
                <a:solidFill>
                  <a:srgbClr val="000000"/>
                </a:solidFill>
                <a:latin typeface="Times" pitchFamily="48" charset="0"/>
              </a:rPr>
              <a:t>&lt;Alex.Speers@Dal.CA&gt; </a:t>
            </a:r>
            <a:br>
              <a:rPr lang="en-CA" altLang="en-US">
                <a:solidFill>
                  <a:srgbClr val="000000"/>
                </a:solidFill>
                <a:latin typeface="Times" pitchFamily="48" charset="0"/>
              </a:rPr>
            </a:br>
            <a:endParaRPr lang="en-CA" altLang="en-US">
              <a:latin typeface="Times New Roman" pitchFamily="18" charset="0"/>
            </a:endParaRPr>
          </a:p>
          <a:p>
            <a:pPr algn="just"/>
            <a:endParaRPr lang="en-US" altLang="en-US">
              <a:solidFill>
                <a:srgbClr val="000000"/>
              </a:solidFill>
              <a:latin typeface="Times New Roman" pitchFamily="18" charset="0"/>
            </a:endParaRPr>
          </a:p>
          <a:p>
            <a:pPr algn="just"/>
            <a:r>
              <a:rPr lang="en-CA" altLang="en-US" b="1">
                <a:latin typeface="Times New Roman" pitchFamily="18" charset="0"/>
              </a:rPr>
              <a:t>Dr. Alex Speers</a:t>
            </a:r>
            <a:r>
              <a:rPr lang="en-CA" altLang="en-US">
                <a:latin typeface="Times New Roman" pitchFamily="18" charset="0"/>
              </a:rPr>
              <a:t> is a Professor in the Food Science and Technology program at Dalhousie University, Halifax. He began his career by working for five summers at Columbia Breweries in Creston, BC while gaining his B.Sc. (Agr.). After employment in the Quality Assurance department of Molson Brewery in Vancouver he gained a Ph.D. while examining of the intriguing phenomenon of brewing yeast flocculation. Dr. Speers’ current research encompasses various aspects of the brewing process including yeast flocculation, premature yeast flocculation, fermentability and the properties/problems of malt beta-glucans and arabinoxylans. He has participated in brewing workshops in Changzhou, Qingdao and Yangzhou China (1997, 2004, 2005) and Toronto (2002).</a:t>
            </a:r>
            <a:r>
              <a:rPr lang="en-CA" altLang="en-US">
                <a:solidFill>
                  <a:srgbClr val="000000"/>
                </a:solidFill>
                <a:latin typeface="Times New Roman" pitchFamily="18" charset="0"/>
              </a:rPr>
              <a:t> Alex is a member of the editorial boards of Food Res. Int., J. Am. Soc. Brew. Chem, J. Inst. Brew. and was recently appointed chair of the MBAA TQ Editorial Board. He </a:t>
            </a:r>
            <a:r>
              <a:rPr lang="en-CA" altLang="en-US">
                <a:latin typeface="Times New Roman" pitchFamily="18" charset="0"/>
              </a:rPr>
              <a:t>has published and presented over 100 papers.</a:t>
            </a:r>
          </a:p>
          <a:p>
            <a:endParaRPr lang="en-CA" altLang="en-US">
              <a:latin typeface="Times New Roman" pitchFamily="18" charset="0"/>
            </a:endParaRPr>
          </a:p>
          <a:p>
            <a:endParaRPr lang="en-US" altLang="zh-CN"/>
          </a:p>
        </p:txBody>
      </p:sp>
      <p:pic>
        <p:nvPicPr>
          <p:cNvPr id="655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905000"/>
            <a:ext cx="29337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10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53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601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852" y="8685862"/>
            <a:ext cx="2971593" cy="456575"/>
          </a:xfrm>
          <a:prstGeom prst="rect">
            <a:avLst/>
          </a:prstGeom>
        </p:spPr>
        <p:txBody>
          <a:bodyPr lIns="89867" tIns="44934" rIns="89867" bIns="44934"/>
          <a:lstStyle/>
          <a:p>
            <a:pPr>
              <a:defRPr/>
            </a:pPr>
            <a:fld id="{6BD7C285-A259-C347-96BF-D1974F4B5345}" type="slidenum">
              <a:rPr lang="en-US"/>
              <a:pPr>
                <a:defRPr/>
              </a:pPr>
              <a:t>23</a:t>
            </a:fld>
            <a:endParaRPr lang="en-US" dirty="0"/>
          </a:p>
        </p:txBody>
      </p:sp>
      <p:sp>
        <p:nvSpPr>
          <p:cNvPr id="1443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4387" name="Rectangle 3"/>
          <p:cNvSpPr>
            <a:spLocks noGrp="1" noChangeArrowheads="1"/>
          </p:cNvSpPr>
          <p:nvPr>
            <p:ph type="body" idx="1"/>
          </p:nvPr>
        </p:nvSpPr>
        <p:spPr/>
        <p:txBody>
          <a:bodyPr/>
          <a:lstStyle/>
          <a:p>
            <a:pPr eaLnBrk="1" hangingPunct="1">
              <a:defRPr/>
            </a:pPr>
            <a:r>
              <a:rPr lang="en-US" sz="1400" b="1" dirty="0">
                <a:cs typeface="+mn-cs"/>
              </a:rPr>
              <a:t>At the same time that this is a tale heavily weighted in empirical observations and tenuous relationships – this was definitely not a version of the apple falling onto Sir Isaac Newton</a:t>
            </a:r>
            <a:r>
              <a:rPr lang="ja-JP" altLang="en-US" sz="1400" b="1">
                <a:latin typeface="Arial"/>
                <a:cs typeface="+mn-cs"/>
              </a:rPr>
              <a:t>’</a:t>
            </a:r>
            <a:r>
              <a:rPr lang="en-US" sz="1400" b="1" dirty="0">
                <a:cs typeface="+mn-cs"/>
              </a:rPr>
              <a:t>s head while sitting under a tree. </a:t>
            </a:r>
          </a:p>
          <a:p>
            <a:pPr eaLnBrk="1" hangingPunct="1">
              <a:defRPr/>
            </a:pPr>
            <a:r>
              <a:rPr lang="en-US" sz="1400" b="1" dirty="0">
                <a:cs typeface="+mn-cs"/>
              </a:rPr>
              <a:t>There was no sudden epiphany around PYF malt – this is more a long slow tale of torture – of questioning everything you are doing – double check, triple check – track and compare – try to find relationships.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p:cNvSpPr>
          <p:nvPr>
            <p:ph type="sldImg"/>
          </p:nvPr>
        </p:nvSpPr>
        <p:spPr>
          <a:solidFill>
            <a:srgbClr val="FFFFFF"/>
          </a:solidFill>
          <a:ln/>
        </p:spPr>
      </p:sp>
      <p:sp>
        <p:nvSpPr>
          <p:cNvPr id="378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D84B2E2-081E-4F4A-88E8-87963F5A9D9D}" type="slidenum">
              <a:rPr lang="en-CA" smtClean="0">
                <a:solidFill>
                  <a:prstClr val="black"/>
                </a:solidFill>
                <a:latin typeface="Calibri"/>
              </a:rPr>
              <a:pPr/>
              <a:t>26</a:t>
            </a:fld>
            <a:endParaRPr lang="en-CA" dirty="0">
              <a:solidFill>
                <a:prstClr val="black"/>
              </a:solidFill>
              <a:latin typeface="Calibri"/>
            </a:endParaRPr>
          </a:p>
        </p:txBody>
      </p:sp>
    </p:spTree>
    <p:extLst>
      <p:ext uri="{BB962C8B-B14F-4D97-AF65-F5344CB8AC3E}">
        <p14:creationId xmlns:p14="http://schemas.microsoft.com/office/powerpoint/2010/main" val="488771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852" y="8685862"/>
            <a:ext cx="2971593" cy="456575"/>
          </a:xfrm>
          <a:prstGeom prst="rect">
            <a:avLst/>
          </a:prstGeom>
        </p:spPr>
        <p:txBody>
          <a:bodyPr lIns="89867" tIns="44934" rIns="89867" bIns="44934"/>
          <a:lstStyle/>
          <a:p>
            <a:pPr>
              <a:defRPr/>
            </a:pPr>
            <a:fld id="{FE7E99B4-B17C-C74A-A9E1-8C5B7A38E577}" type="slidenum">
              <a:rPr lang="en-US"/>
              <a:pPr>
                <a:defRPr/>
              </a:pPr>
              <a:t>2</a:t>
            </a:fld>
            <a:endParaRPr lang="en-US" dirty="0"/>
          </a:p>
        </p:txBody>
      </p:sp>
      <p:sp>
        <p:nvSpPr>
          <p:cNvPr id="716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1683" name="Rectangle 3"/>
          <p:cNvSpPr>
            <a:spLocks noGrp="1" noChangeArrowheads="1"/>
          </p:cNvSpPr>
          <p:nvPr>
            <p:ph type="body" idx="1"/>
          </p:nvPr>
        </p:nvSpPr>
        <p:spPr/>
        <p:txBody>
          <a:bodyPr/>
          <a:lstStyle/>
          <a:p>
            <a:pPr eaLnBrk="1" hangingPunct="1">
              <a:defRPr/>
            </a:pPr>
            <a:r>
              <a:rPr lang="en-US" sz="1400" b="1" dirty="0">
                <a:cs typeface="+mn-cs"/>
              </a:rPr>
              <a:t>Now … you may ask … Was it not something about beer that we were going to talk about here in the Great White North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Rot="1" noChangeAspect="1" noChangeArrowheads="1" noTextEdit="1"/>
          </p:cNvSpPr>
          <p:nvPr>
            <p:ph type="sldImg"/>
          </p:nvPr>
        </p:nvSpPr>
        <p:spPr>
          <a:ln/>
        </p:spPr>
      </p:sp>
      <p:sp>
        <p:nvSpPr>
          <p:cNvPr id="5447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p:cNvSpPr>
            <a:spLocks noGrp="1" noRot="1" noChangeAspect="1" noChangeArrowheads="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6922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a:t>http://www.alfalaval.com/thermal/customers/thbca1r.htm</a:t>
            </a:r>
          </a:p>
        </p:txBody>
      </p:sp>
      <p:pic>
        <p:nvPicPr>
          <p:cNvPr id="692228" name="Picture 4"/>
          <p:cNvPicPr>
            <a:picLocks noChangeAspect="1" noChangeArrowheads="1"/>
          </p:cNvPicPr>
          <p:nvPr/>
        </p:nvPicPr>
        <p:blipFill>
          <a:blip r:embed="rId3"/>
          <a:srcRect/>
          <a:stretch>
            <a:fillRect/>
          </a:stretch>
        </p:blipFill>
        <p:spPr bwMode="auto">
          <a:xfrm>
            <a:off x="2590800" y="1905000"/>
            <a:ext cx="2933700" cy="1981200"/>
          </a:xfrm>
          <a:prstGeom prst="rect">
            <a:avLst/>
          </a:prstGeom>
          <a:noFill/>
          <a:ln w="9525">
            <a:noFill/>
            <a:miter lim="800000"/>
            <a:headEnd/>
            <a:tailEnd/>
          </a:ln>
          <a:effectLst/>
        </p:spPr>
      </p:pic>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546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http://www.alfalaval.com/thermal/customers/thbca1r.htm</a:t>
            </a:r>
          </a:p>
        </p:txBody>
      </p:sp>
      <p:pic>
        <p:nvPicPr>
          <p:cNvPr id="4546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905000"/>
            <a:ext cx="29337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283"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http://www.alfalaval.com/thermal/customers/thbca1r.htm</a:t>
            </a:r>
          </a:p>
        </p:txBody>
      </p:sp>
      <p:pic>
        <p:nvPicPr>
          <p:cNvPr id="481284"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905000"/>
            <a:ext cx="29337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p:cNvSpPr>
          <p:nvPr>
            <p:ph type="sldImg"/>
          </p:nvPr>
        </p:nvSpPr>
        <p:spPr>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120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ltLang="zh-CN">
                <a:latin typeface="Century Schoolbook" charset="0"/>
                <a:ea typeface="SimSun" charset="0"/>
                <a:cs typeface="SimSun" charset="0"/>
              </a:rPr>
              <a:t>http://www.alfalaval.com/thermal/customers/thbca1r.htm</a:t>
            </a:r>
          </a:p>
        </p:txBody>
      </p:sp>
      <p:pic>
        <p:nvPicPr>
          <p:cNvPr id="512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905000"/>
            <a:ext cx="29337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2227"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altLang="zh-CN">
                <a:latin typeface="Calibri" charset="0"/>
                <a:ea typeface="SimSun" charset="0"/>
                <a:cs typeface="SimSun" charset="0"/>
              </a:rPr>
              <a:t>http://www.alfalaval.com/thermal/customers/thbca1r.htm</a:t>
            </a:r>
          </a:p>
        </p:txBody>
      </p:sp>
      <p:pic>
        <p:nvPicPr>
          <p:cNvPr id="283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905000"/>
            <a:ext cx="29337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r>
              <a:rPr lang="en-US" altLang="zh-CN"/>
              <a:t>http://www.alfalaval.com/thermal/customers/thbca1r.htm</a:t>
            </a:r>
          </a:p>
        </p:txBody>
      </p:sp>
      <p:pic>
        <p:nvPicPr>
          <p:cNvPr id="3276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905000"/>
            <a:ext cx="29337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85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Rot="1" noChangeAspect="1" noChangeArrowheads="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5416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Rot="1" noChangeAspect="1" noChangeArrowheads="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5857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Rot="1" noChangeAspect="1" noChangeArrowheads="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7168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0803"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35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0770" name="Group 2"/>
          <p:cNvGrpSpPr>
            <a:grpSpLocks/>
          </p:cNvGrpSpPr>
          <p:nvPr/>
        </p:nvGrpSpPr>
        <p:grpSpPr bwMode="auto">
          <a:xfrm>
            <a:off x="-7758113" y="1463675"/>
            <a:ext cx="16902113" cy="10795000"/>
            <a:chOff x="-4887" y="922"/>
            <a:chExt cx="10647" cy="6800"/>
          </a:xfrm>
        </p:grpSpPr>
        <p:sp>
          <p:nvSpPr>
            <p:cNvPr id="160771"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160772" name="Arc 4"/>
            <p:cNvSpPr>
              <a:spLocks/>
            </p:cNvSpPr>
            <p:nvPr/>
          </p:nvSpPr>
          <p:spPr bwMode="auto">
            <a:xfrm>
              <a:off x="-4887" y="922"/>
              <a:ext cx="8474" cy="6800"/>
            </a:xfrm>
            <a:custGeom>
              <a:avLst/>
              <a:gdLst>
                <a:gd name="G0" fmla="+- 21600 0 0"/>
                <a:gd name="G1" fmla="+- 21600 0 0"/>
                <a:gd name="G2" fmla="+- 21600 0 0"/>
                <a:gd name="T0" fmla="*/ 43200 w 43200"/>
                <a:gd name="T1" fmla="*/ 21600 h 43200"/>
                <a:gd name="T2" fmla="*/ 24979 w 43200"/>
                <a:gd name="T3" fmla="*/ 266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lnTo>
                    <a:pt x="21600" y="21600"/>
                  </a:lnTo>
                  <a:close/>
                </a:path>
              </a:pathLst>
            </a:custGeom>
            <a:noFill/>
            <a:ln w="12700" cap="sq">
              <a:solidFill>
                <a:schemeClr val="fo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grpSp>
      <p:sp>
        <p:nvSpPr>
          <p:cNvPr id="160773"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en-US" altLang="zh-CN" noProof="0" smtClean="0"/>
              <a:t>Click to edit Master title style</a:t>
            </a:r>
          </a:p>
        </p:txBody>
      </p:sp>
      <p:sp>
        <p:nvSpPr>
          <p:cNvPr id="160774" name="Rectangle 6"/>
          <p:cNvSpPr>
            <a:spLocks noGrp="1" noChangeArrowheads="1"/>
          </p:cNvSpPr>
          <p:nvPr>
            <p:ph type="subTitle" sz="quarter" idx="1"/>
          </p:nvPr>
        </p:nvSpPr>
        <p:spPr>
          <a:xfrm>
            <a:off x="3429000" y="2085975"/>
            <a:ext cx="5638800" cy="1038225"/>
          </a:xfrm>
        </p:spPr>
        <p:txBody>
          <a:bodyPr lIns="92075" rIns="92075"/>
          <a:lstStyle>
            <a:lvl1pPr marL="0" indent="0">
              <a:lnSpc>
                <a:spcPct val="70000"/>
              </a:lnSpc>
              <a:buFont typeface="Wingdings" pitchFamily="2" charset="2"/>
              <a:buNone/>
              <a:defRPr/>
            </a:lvl1pPr>
          </a:lstStyle>
          <a:p>
            <a:pPr lvl="0"/>
            <a:r>
              <a:rPr lang="en-US" altLang="zh-CN" noProof="0" smtClean="0"/>
              <a:t>Click to edit Master subtitle style</a:t>
            </a:r>
          </a:p>
        </p:txBody>
      </p:sp>
      <p:sp>
        <p:nvSpPr>
          <p:cNvPr id="160775" name="Rectangle 7"/>
          <p:cNvSpPr>
            <a:spLocks noGrp="1" noChangeArrowheads="1"/>
          </p:cNvSpPr>
          <p:nvPr>
            <p:ph type="dt" sz="quarter" idx="2"/>
          </p:nvPr>
        </p:nvSpPr>
        <p:spPr/>
        <p:txBody>
          <a:bodyPr/>
          <a:lstStyle>
            <a:lvl1pPr>
              <a:defRPr/>
            </a:lvl1pPr>
          </a:lstStyle>
          <a:p>
            <a:endParaRPr lang="en-US" altLang="zh-CN"/>
          </a:p>
        </p:txBody>
      </p:sp>
      <p:sp>
        <p:nvSpPr>
          <p:cNvPr id="160776" name="Rectangle 8"/>
          <p:cNvSpPr>
            <a:spLocks noGrp="1" noChangeArrowheads="1"/>
          </p:cNvSpPr>
          <p:nvPr>
            <p:ph type="ftr" sz="quarter" idx="3"/>
          </p:nvPr>
        </p:nvSpPr>
        <p:spPr>
          <a:xfrm>
            <a:off x="1295400" y="6365875"/>
            <a:ext cx="4267200" cy="457200"/>
          </a:xfrm>
        </p:spPr>
        <p:txBody>
          <a:bodyPr/>
          <a:lstStyle>
            <a:lvl1pPr>
              <a:defRPr/>
            </a:lvl1pPr>
          </a:lstStyle>
          <a:p>
            <a:endParaRPr lang="en-US" altLang="zh-CN"/>
          </a:p>
        </p:txBody>
      </p:sp>
      <p:sp>
        <p:nvSpPr>
          <p:cNvPr id="160777" name="Rectangle 9"/>
          <p:cNvSpPr>
            <a:spLocks noGrp="1" noChangeArrowheads="1"/>
          </p:cNvSpPr>
          <p:nvPr>
            <p:ph type="sldNum" sz="quarter" idx="4"/>
          </p:nvPr>
        </p:nvSpPr>
        <p:spPr/>
        <p:txBody>
          <a:bodyPr/>
          <a:lstStyle>
            <a:lvl2pPr lvl="1">
              <a:defRPr>
                <a:latin typeface="+mn-lt"/>
              </a:defRPr>
            </a:lvl2pPr>
          </a:lstStyle>
          <a:p>
            <a:pPr lvl="1"/>
            <a:fld id="{9DE475B4-33EA-4DC9-BCF0-C0CE11F63E3F}" type="slidenum">
              <a:rPr lang="en-US" altLang="zh-CN"/>
              <a:pPr lvl="1"/>
              <a:t>‹#›</a:t>
            </a:fld>
            <a:endParaRPr lang="en-US" altLang="zh-C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2pPr lvl="1">
              <a:defRPr/>
            </a:lvl2pPr>
          </a:lstStyle>
          <a:p>
            <a:pPr lvl="1"/>
            <a:fld id="{C7E334B9-9336-4BC6-876B-D24B7C8C9025}" type="slidenum">
              <a:rPr lang="en-US" altLang="zh-CN"/>
              <a:pPr lvl="1"/>
              <a:t>‹#›</a:t>
            </a:fld>
            <a:endParaRPr lang="en-US" altLang="zh-CN">
              <a:latin typeface="+mn-lt"/>
            </a:endParaRPr>
          </a:p>
        </p:txBody>
      </p:sp>
    </p:spTree>
    <p:extLst>
      <p:ext uri="{BB962C8B-B14F-4D97-AF65-F5344CB8AC3E}">
        <p14:creationId xmlns:p14="http://schemas.microsoft.com/office/powerpoint/2010/main" val="283110397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2625" y="609600"/>
            <a:ext cx="5908675"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2pPr lvl="1">
              <a:defRPr/>
            </a:lvl2pPr>
          </a:lstStyle>
          <a:p>
            <a:pPr lvl="1"/>
            <a:fld id="{F13A5047-893C-4B21-B584-06D419629D27}" type="slidenum">
              <a:rPr lang="en-US" altLang="zh-CN"/>
              <a:pPr lvl="1"/>
              <a:t>‹#›</a:t>
            </a:fld>
            <a:endParaRPr lang="en-US" altLang="zh-CN">
              <a:latin typeface="+mn-lt"/>
            </a:endParaRPr>
          </a:p>
        </p:txBody>
      </p:sp>
    </p:spTree>
    <p:extLst>
      <p:ext uri="{BB962C8B-B14F-4D97-AF65-F5344CB8AC3E}">
        <p14:creationId xmlns:p14="http://schemas.microsoft.com/office/powerpoint/2010/main" val="55824393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2625" y="609600"/>
            <a:ext cx="8080375"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2625"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hart Placeholder 3"/>
          <p:cNvSpPr>
            <a:spLocks noGrp="1"/>
          </p:cNvSpPr>
          <p:nvPr>
            <p:ph type="chart" sz="half" idx="2"/>
          </p:nvPr>
        </p:nvSpPr>
        <p:spPr>
          <a:xfrm>
            <a:off x="4645025" y="1981200"/>
            <a:ext cx="3810000" cy="4114800"/>
          </a:xfrm>
        </p:spPr>
        <p:txBody>
          <a:bodyPr/>
          <a:lstStyle/>
          <a:p>
            <a:endParaRPr lang="en-CA"/>
          </a:p>
        </p:txBody>
      </p:sp>
      <p:sp>
        <p:nvSpPr>
          <p:cNvPr id="5" name="Date Placeholder 4"/>
          <p:cNvSpPr>
            <a:spLocks noGrp="1"/>
          </p:cNvSpPr>
          <p:nvPr>
            <p:ph type="dt" sz="half" idx="10"/>
          </p:nvPr>
        </p:nvSpPr>
        <p:spPr>
          <a:xfrm>
            <a:off x="7215188" y="6442075"/>
            <a:ext cx="1905000" cy="381000"/>
          </a:xfrm>
        </p:spPr>
        <p:txBody>
          <a:bodyPr/>
          <a:lstStyle>
            <a:lvl1pPr>
              <a:defRPr/>
            </a:lvl1pPr>
          </a:lstStyle>
          <a:p>
            <a:endParaRPr lang="en-US" altLang="zh-CN"/>
          </a:p>
        </p:txBody>
      </p:sp>
      <p:sp>
        <p:nvSpPr>
          <p:cNvPr id="6" name="Footer Placeholder 5"/>
          <p:cNvSpPr>
            <a:spLocks noGrp="1"/>
          </p:cNvSpPr>
          <p:nvPr>
            <p:ph type="ftr" sz="quarter" idx="11"/>
          </p:nvPr>
        </p:nvSpPr>
        <p:spPr>
          <a:xfrm>
            <a:off x="682625" y="6365875"/>
            <a:ext cx="4267200" cy="457200"/>
          </a:xfrm>
        </p:spPr>
        <p:txBody>
          <a:bodyPr/>
          <a:lstStyle>
            <a:lvl1pPr>
              <a:defRPr/>
            </a:lvl1pPr>
          </a:lstStyle>
          <a:p>
            <a:endParaRPr lang="en-US" altLang="zh-CN"/>
          </a:p>
        </p:txBody>
      </p:sp>
      <p:sp>
        <p:nvSpPr>
          <p:cNvPr id="7" name="Slide Number Placeholder 6"/>
          <p:cNvSpPr>
            <a:spLocks noGrp="1"/>
          </p:cNvSpPr>
          <p:nvPr>
            <p:ph type="sldNum" sz="quarter" idx="12"/>
          </p:nvPr>
        </p:nvSpPr>
        <p:spPr>
          <a:xfrm>
            <a:off x="7199313" y="6148388"/>
            <a:ext cx="1905000" cy="381000"/>
          </a:xfrm>
        </p:spPr>
        <p:txBody>
          <a:bodyPr/>
          <a:lstStyle>
            <a:lvl2pPr lvl="1">
              <a:defRPr/>
            </a:lvl2pPr>
          </a:lstStyle>
          <a:p>
            <a:pPr lvl="1"/>
            <a:fld id="{8983820C-56A5-482A-8FCD-25BDDE537C1A}" type="slidenum">
              <a:rPr lang="en-US" altLang="zh-CN"/>
              <a:pPr lvl="1"/>
              <a:t>‹#›</a:t>
            </a:fld>
            <a:endParaRPr lang="en-US" altLang="zh-CN">
              <a:latin typeface="+mn-lt"/>
            </a:endParaRPr>
          </a:p>
        </p:txBody>
      </p:sp>
    </p:spTree>
    <p:extLst>
      <p:ext uri="{BB962C8B-B14F-4D97-AF65-F5344CB8AC3E}">
        <p14:creationId xmlns:p14="http://schemas.microsoft.com/office/powerpoint/2010/main" val="42922375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2625" y="609600"/>
            <a:ext cx="8080375"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682625" y="1981200"/>
            <a:ext cx="7772400" cy="4114800"/>
          </a:xfrm>
        </p:spPr>
        <p:txBody>
          <a:bodyPr/>
          <a:lstStyle/>
          <a:p>
            <a:endParaRPr lang="en-CA"/>
          </a:p>
        </p:txBody>
      </p:sp>
      <p:sp>
        <p:nvSpPr>
          <p:cNvPr id="4" name="Date Placeholder 3"/>
          <p:cNvSpPr>
            <a:spLocks noGrp="1"/>
          </p:cNvSpPr>
          <p:nvPr>
            <p:ph type="dt" sz="half" idx="10"/>
          </p:nvPr>
        </p:nvSpPr>
        <p:spPr>
          <a:xfrm>
            <a:off x="7215188" y="6442075"/>
            <a:ext cx="1905000" cy="381000"/>
          </a:xfrm>
        </p:spPr>
        <p:txBody>
          <a:bodyPr/>
          <a:lstStyle>
            <a:lvl1pPr>
              <a:defRPr/>
            </a:lvl1pPr>
          </a:lstStyle>
          <a:p>
            <a:endParaRPr lang="en-US" altLang="zh-CN"/>
          </a:p>
        </p:txBody>
      </p:sp>
      <p:sp>
        <p:nvSpPr>
          <p:cNvPr id="5" name="Footer Placeholder 4"/>
          <p:cNvSpPr>
            <a:spLocks noGrp="1"/>
          </p:cNvSpPr>
          <p:nvPr>
            <p:ph type="ftr" sz="quarter" idx="11"/>
          </p:nvPr>
        </p:nvSpPr>
        <p:spPr>
          <a:xfrm>
            <a:off x="682625" y="6365875"/>
            <a:ext cx="4267200" cy="457200"/>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7199313" y="6148388"/>
            <a:ext cx="1905000" cy="381000"/>
          </a:xfrm>
        </p:spPr>
        <p:txBody>
          <a:bodyPr/>
          <a:lstStyle>
            <a:lvl2pPr lvl="1">
              <a:defRPr/>
            </a:lvl2pPr>
          </a:lstStyle>
          <a:p>
            <a:pPr lvl="1"/>
            <a:fld id="{98CDE868-FC48-4E5F-BD16-C19A48E26CF9}" type="slidenum">
              <a:rPr lang="en-US" altLang="zh-CN"/>
              <a:pPr lvl="1"/>
              <a:t>‹#›</a:t>
            </a:fld>
            <a:endParaRPr lang="en-US" altLang="zh-CN">
              <a:latin typeface="+mn-lt"/>
            </a:endParaRPr>
          </a:p>
        </p:txBody>
      </p:sp>
    </p:spTree>
    <p:extLst>
      <p:ext uri="{BB962C8B-B14F-4D97-AF65-F5344CB8AC3E}">
        <p14:creationId xmlns:p14="http://schemas.microsoft.com/office/powerpoint/2010/main" val="400133837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2625" y="609600"/>
            <a:ext cx="8080375"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2625"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5025"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7215188" y="6442075"/>
            <a:ext cx="1905000" cy="381000"/>
          </a:xfrm>
        </p:spPr>
        <p:txBody>
          <a:bodyPr/>
          <a:lstStyle>
            <a:lvl1pPr>
              <a:defRPr/>
            </a:lvl1pPr>
          </a:lstStyle>
          <a:p>
            <a:endParaRPr lang="en-US" altLang="zh-CN"/>
          </a:p>
        </p:txBody>
      </p:sp>
      <p:sp>
        <p:nvSpPr>
          <p:cNvPr id="6" name="Footer Placeholder 5"/>
          <p:cNvSpPr>
            <a:spLocks noGrp="1"/>
          </p:cNvSpPr>
          <p:nvPr>
            <p:ph type="ftr" sz="quarter" idx="11"/>
          </p:nvPr>
        </p:nvSpPr>
        <p:spPr>
          <a:xfrm>
            <a:off x="682625" y="6365875"/>
            <a:ext cx="4267200" cy="457200"/>
          </a:xfrm>
        </p:spPr>
        <p:txBody>
          <a:bodyPr/>
          <a:lstStyle>
            <a:lvl1pPr>
              <a:defRPr/>
            </a:lvl1pPr>
          </a:lstStyle>
          <a:p>
            <a:endParaRPr lang="en-US" altLang="zh-CN"/>
          </a:p>
        </p:txBody>
      </p:sp>
      <p:sp>
        <p:nvSpPr>
          <p:cNvPr id="7" name="Slide Number Placeholder 6"/>
          <p:cNvSpPr>
            <a:spLocks noGrp="1"/>
          </p:cNvSpPr>
          <p:nvPr>
            <p:ph type="sldNum" sz="quarter" idx="12"/>
          </p:nvPr>
        </p:nvSpPr>
        <p:spPr>
          <a:xfrm>
            <a:off x="7199313" y="6148388"/>
            <a:ext cx="1905000" cy="381000"/>
          </a:xfrm>
        </p:spPr>
        <p:txBody>
          <a:bodyPr/>
          <a:lstStyle>
            <a:lvl2pPr lvl="1">
              <a:defRPr/>
            </a:lvl2pPr>
          </a:lstStyle>
          <a:p>
            <a:pPr lvl="1"/>
            <a:fld id="{6E2FA00F-6DEE-4055-9ADF-592AA7E67A5D}" type="slidenum">
              <a:rPr lang="en-US" altLang="zh-CN"/>
              <a:pPr lvl="1"/>
              <a:t>‹#›</a:t>
            </a:fld>
            <a:endParaRPr lang="en-US" altLang="zh-CN">
              <a:latin typeface="+mn-lt"/>
            </a:endParaRPr>
          </a:p>
        </p:txBody>
      </p:sp>
    </p:spTree>
    <p:extLst>
      <p:ext uri="{BB962C8B-B14F-4D97-AF65-F5344CB8AC3E}">
        <p14:creationId xmlns:p14="http://schemas.microsoft.com/office/powerpoint/2010/main" val="427313153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2625" y="609600"/>
            <a:ext cx="8080375"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2625"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5025"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5025"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7215188" y="6442075"/>
            <a:ext cx="1905000" cy="381000"/>
          </a:xfrm>
        </p:spPr>
        <p:txBody>
          <a:bodyPr/>
          <a:lstStyle>
            <a:lvl1pPr>
              <a:defRPr/>
            </a:lvl1pPr>
          </a:lstStyle>
          <a:p>
            <a:endParaRPr lang="en-US" altLang="zh-CN"/>
          </a:p>
        </p:txBody>
      </p:sp>
      <p:sp>
        <p:nvSpPr>
          <p:cNvPr id="7" name="Footer Placeholder 6"/>
          <p:cNvSpPr>
            <a:spLocks noGrp="1"/>
          </p:cNvSpPr>
          <p:nvPr>
            <p:ph type="ftr" sz="quarter" idx="11"/>
          </p:nvPr>
        </p:nvSpPr>
        <p:spPr>
          <a:xfrm>
            <a:off x="682625" y="6365875"/>
            <a:ext cx="4267200" cy="457200"/>
          </a:xfrm>
        </p:spPr>
        <p:txBody>
          <a:bodyPr/>
          <a:lstStyle>
            <a:lvl1pPr>
              <a:defRPr/>
            </a:lvl1pPr>
          </a:lstStyle>
          <a:p>
            <a:endParaRPr lang="en-US" altLang="zh-CN"/>
          </a:p>
        </p:txBody>
      </p:sp>
      <p:sp>
        <p:nvSpPr>
          <p:cNvPr id="8" name="Slide Number Placeholder 7"/>
          <p:cNvSpPr>
            <a:spLocks noGrp="1"/>
          </p:cNvSpPr>
          <p:nvPr>
            <p:ph type="sldNum" sz="quarter" idx="12"/>
          </p:nvPr>
        </p:nvSpPr>
        <p:spPr>
          <a:xfrm>
            <a:off x="7199313" y="6148388"/>
            <a:ext cx="1905000" cy="381000"/>
          </a:xfrm>
        </p:spPr>
        <p:txBody>
          <a:bodyPr/>
          <a:lstStyle>
            <a:lvl2pPr lvl="1">
              <a:defRPr/>
            </a:lvl2pPr>
          </a:lstStyle>
          <a:p>
            <a:pPr lvl="1"/>
            <a:fld id="{9AF5588E-1BCB-4AD4-9ED0-AC24C09FE591}" type="slidenum">
              <a:rPr lang="en-US" altLang="zh-CN"/>
              <a:pPr lvl="1"/>
              <a:t>‹#›</a:t>
            </a:fld>
            <a:endParaRPr lang="en-US" altLang="zh-CN">
              <a:latin typeface="+mn-lt"/>
            </a:endParaRPr>
          </a:p>
        </p:txBody>
      </p:sp>
    </p:spTree>
    <p:extLst>
      <p:ext uri="{BB962C8B-B14F-4D97-AF65-F5344CB8AC3E}">
        <p14:creationId xmlns:p14="http://schemas.microsoft.com/office/powerpoint/2010/main" val="289276518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2pPr lvl="1">
              <a:defRPr/>
            </a:lvl2pPr>
          </a:lstStyle>
          <a:p>
            <a:pPr lvl="1"/>
            <a:fld id="{BB85739C-4C94-46BA-A56E-E3E8585958EA}" type="slidenum">
              <a:rPr lang="en-US" altLang="zh-CN"/>
              <a:pPr lvl="1"/>
              <a:t>‹#›</a:t>
            </a:fld>
            <a:endParaRPr lang="en-US" altLang="zh-CN">
              <a:latin typeface="+mn-lt"/>
            </a:endParaRPr>
          </a:p>
        </p:txBody>
      </p:sp>
    </p:spTree>
    <p:extLst>
      <p:ext uri="{BB962C8B-B14F-4D97-AF65-F5344CB8AC3E}">
        <p14:creationId xmlns:p14="http://schemas.microsoft.com/office/powerpoint/2010/main" val="69306330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2pPr lvl="1">
              <a:defRPr/>
            </a:lvl2pPr>
          </a:lstStyle>
          <a:p>
            <a:pPr lvl="1"/>
            <a:fld id="{CD6660BF-D18F-4A53-97EA-65A77373BAD6}" type="slidenum">
              <a:rPr lang="en-US" altLang="zh-CN"/>
              <a:pPr lvl="1"/>
              <a:t>‹#›</a:t>
            </a:fld>
            <a:endParaRPr lang="en-US" altLang="zh-CN">
              <a:latin typeface="+mn-lt"/>
            </a:endParaRPr>
          </a:p>
        </p:txBody>
      </p:sp>
    </p:spTree>
    <p:extLst>
      <p:ext uri="{BB962C8B-B14F-4D97-AF65-F5344CB8AC3E}">
        <p14:creationId xmlns:p14="http://schemas.microsoft.com/office/powerpoint/2010/main" val="117482313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2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5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2pPr lvl="1">
              <a:defRPr/>
            </a:lvl2pPr>
          </a:lstStyle>
          <a:p>
            <a:pPr lvl="1"/>
            <a:fld id="{9E45FAB2-4A25-4CBB-9FAF-02D94490DA55}" type="slidenum">
              <a:rPr lang="en-US" altLang="zh-CN"/>
              <a:pPr lvl="1"/>
              <a:t>‹#›</a:t>
            </a:fld>
            <a:endParaRPr lang="en-US" altLang="zh-CN">
              <a:latin typeface="+mn-lt"/>
            </a:endParaRPr>
          </a:p>
        </p:txBody>
      </p:sp>
    </p:spTree>
    <p:extLst>
      <p:ext uri="{BB962C8B-B14F-4D97-AF65-F5344CB8AC3E}">
        <p14:creationId xmlns:p14="http://schemas.microsoft.com/office/powerpoint/2010/main" val="5706871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endParaRPr lang="en-US" altLang="zh-CN"/>
          </a:p>
        </p:txBody>
      </p:sp>
      <p:sp>
        <p:nvSpPr>
          <p:cNvPr id="9" name="Slide Number Placeholder 8"/>
          <p:cNvSpPr>
            <a:spLocks noGrp="1"/>
          </p:cNvSpPr>
          <p:nvPr>
            <p:ph type="sldNum" sz="quarter" idx="12"/>
          </p:nvPr>
        </p:nvSpPr>
        <p:spPr/>
        <p:txBody>
          <a:bodyPr/>
          <a:lstStyle>
            <a:lvl2pPr lvl="1">
              <a:defRPr/>
            </a:lvl2pPr>
          </a:lstStyle>
          <a:p>
            <a:pPr lvl="1"/>
            <a:fld id="{2A99A425-DC75-4CF0-8BDC-DF8609158725}" type="slidenum">
              <a:rPr lang="en-US" altLang="zh-CN"/>
              <a:pPr lvl="1"/>
              <a:t>‹#›</a:t>
            </a:fld>
            <a:endParaRPr lang="en-US" altLang="zh-CN">
              <a:latin typeface="+mn-lt"/>
            </a:endParaRPr>
          </a:p>
        </p:txBody>
      </p:sp>
    </p:spTree>
    <p:extLst>
      <p:ext uri="{BB962C8B-B14F-4D97-AF65-F5344CB8AC3E}">
        <p14:creationId xmlns:p14="http://schemas.microsoft.com/office/powerpoint/2010/main" val="95246476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endParaRPr lang="en-US" altLang="zh-CN"/>
          </a:p>
        </p:txBody>
      </p:sp>
      <p:sp>
        <p:nvSpPr>
          <p:cNvPr id="5" name="Slide Number Placeholder 4"/>
          <p:cNvSpPr>
            <a:spLocks noGrp="1"/>
          </p:cNvSpPr>
          <p:nvPr>
            <p:ph type="sldNum" sz="quarter" idx="12"/>
          </p:nvPr>
        </p:nvSpPr>
        <p:spPr/>
        <p:txBody>
          <a:bodyPr/>
          <a:lstStyle>
            <a:lvl2pPr lvl="1">
              <a:defRPr/>
            </a:lvl2pPr>
          </a:lstStyle>
          <a:p>
            <a:pPr lvl="1"/>
            <a:fld id="{2AD754EE-6512-4605-A81B-4EC7DEB82A20}" type="slidenum">
              <a:rPr lang="en-US" altLang="zh-CN"/>
              <a:pPr lvl="1"/>
              <a:t>‹#›</a:t>
            </a:fld>
            <a:endParaRPr lang="en-US" altLang="zh-CN">
              <a:latin typeface="+mn-lt"/>
            </a:endParaRPr>
          </a:p>
        </p:txBody>
      </p:sp>
    </p:spTree>
    <p:extLst>
      <p:ext uri="{BB962C8B-B14F-4D97-AF65-F5344CB8AC3E}">
        <p14:creationId xmlns:p14="http://schemas.microsoft.com/office/powerpoint/2010/main" val="344099565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endParaRPr lang="en-US" altLang="zh-CN"/>
          </a:p>
        </p:txBody>
      </p:sp>
      <p:sp>
        <p:nvSpPr>
          <p:cNvPr id="4" name="Slide Number Placeholder 3"/>
          <p:cNvSpPr>
            <a:spLocks noGrp="1"/>
          </p:cNvSpPr>
          <p:nvPr>
            <p:ph type="sldNum" sz="quarter" idx="12"/>
          </p:nvPr>
        </p:nvSpPr>
        <p:spPr/>
        <p:txBody>
          <a:bodyPr/>
          <a:lstStyle>
            <a:lvl2pPr lvl="1">
              <a:defRPr/>
            </a:lvl2pPr>
          </a:lstStyle>
          <a:p>
            <a:pPr lvl="1"/>
            <a:fld id="{716C6A94-FA34-42C6-B762-C4B1DE807C48}" type="slidenum">
              <a:rPr lang="en-US" altLang="zh-CN"/>
              <a:pPr lvl="1"/>
              <a:t>‹#›</a:t>
            </a:fld>
            <a:endParaRPr lang="en-US" altLang="zh-CN">
              <a:latin typeface="+mn-lt"/>
            </a:endParaRPr>
          </a:p>
        </p:txBody>
      </p:sp>
    </p:spTree>
    <p:extLst>
      <p:ext uri="{BB962C8B-B14F-4D97-AF65-F5344CB8AC3E}">
        <p14:creationId xmlns:p14="http://schemas.microsoft.com/office/powerpoint/2010/main" val="21184303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2pPr lvl="1">
              <a:defRPr/>
            </a:lvl2pPr>
          </a:lstStyle>
          <a:p>
            <a:pPr lvl="1"/>
            <a:fld id="{11E9DF6B-F9D1-4028-84D8-C5708C69800E}" type="slidenum">
              <a:rPr lang="en-US" altLang="zh-CN"/>
              <a:pPr lvl="1"/>
              <a:t>‹#›</a:t>
            </a:fld>
            <a:endParaRPr lang="en-US" altLang="zh-CN">
              <a:latin typeface="+mn-lt"/>
            </a:endParaRPr>
          </a:p>
        </p:txBody>
      </p:sp>
    </p:spTree>
    <p:extLst>
      <p:ext uri="{BB962C8B-B14F-4D97-AF65-F5344CB8AC3E}">
        <p14:creationId xmlns:p14="http://schemas.microsoft.com/office/powerpoint/2010/main" val="299916067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2pPr lvl="1">
              <a:defRPr/>
            </a:lvl2pPr>
          </a:lstStyle>
          <a:p>
            <a:pPr lvl="1"/>
            <a:fld id="{638F7508-3BDB-41AB-A4CA-E585022D5255}" type="slidenum">
              <a:rPr lang="en-US" altLang="zh-CN"/>
              <a:pPr lvl="1"/>
              <a:t>‹#›</a:t>
            </a:fld>
            <a:endParaRPr lang="en-US" altLang="zh-CN">
              <a:latin typeface="+mn-lt"/>
            </a:endParaRPr>
          </a:p>
        </p:txBody>
      </p:sp>
    </p:spTree>
    <p:extLst>
      <p:ext uri="{BB962C8B-B14F-4D97-AF65-F5344CB8AC3E}">
        <p14:creationId xmlns:p14="http://schemas.microsoft.com/office/powerpoint/2010/main" val="14713434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grpSp>
        <p:nvGrpSpPr>
          <p:cNvPr id="159746" name="Group 2"/>
          <p:cNvGrpSpPr>
            <a:grpSpLocks/>
          </p:cNvGrpSpPr>
          <p:nvPr/>
        </p:nvGrpSpPr>
        <p:grpSpPr bwMode="auto">
          <a:xfrm>
            <a:off x="-8405813" y="4763"/>
            <a:ext cx="17538701" cy="13690600"/>
            <a:chOff x="-5295" y="3"/>
            <a:chExt cx="11048" cy="8624"/>
          </a:xfrm>
        </p:grpSpPr>
        <p:sp>
          <p:nvSpPr>
            <p:cNvPr id="159747"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159748" name="Arc 4"/>
            <p:cNvSpPr>
              <a:spLocks/>
            </p:cNvSpPr>
            <p:nvPr/>
          </p:nvSpPr>
          <p:spPr bwMode="auto">
            <a:xfrm>
              <a:off x="-5295" y="3"/>
              <a:ext cx="10596" cy="8624"/>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close/>
                </a:path>
              </a:pathLst>
            </a:custGeom>
            <a:noFill/>
            <a:ln w="12700" cap="sq">
              <a:solidFill>
                <a:schemeClr val="fo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grpSp>
      <p:sp>
        <p:nvSpPr>
          <p:cNvPr id="159749" name="Rectangle 5"/>
          <p:cNvSpPr>
            <a:spLocks noGrp="1" noChangeArrowheads="1"/>
          </p:cNvSpPr>
          <p:nvPr>
            <p:ph type="title"/>
          </p:nvPr>
        </p:nvSpPr>
        <p:spPr bwMode="auto">
          <a:xfrm>
            <a:off x="682625" y="609600"/>
            <a:ext cx="80803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zh-CN" smtClean="0"/>
              <a:t>Click to edit Master title style</a:t>
            </a:r>
          </a:p>
        </p:txBody>
      </p:sp>
      <p:sp>
        <p:nvSpPr>
          <p:cNvPr id="159750" name="Rectangle 6"/>
          <p:cNvSpPr>
            <a:spLocks noGrp="1" noChangeArrowheads="1"/>
          </p:cNvSpPr>
          <p:nvPr>
            <p:ph type="body" idx="1"/>
          </p:nvPr>
        </p:nvSpPr>
        <p:spPr bwMode="auto">
          <a:xfrm>
            <a:off x="682625"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82562" tIns="46038" rIns="182562" bIns="46038"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59751" name="Rectangle 7"/>
          <p:cNvSpPr>
            <a:spLocks noGrp="1" noChangeArrowheads="1"/>
          </p:cNvSpPr>
          <p:nvPr>
            <p:ph type="dt" sz="half" idx="2"/>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r" eaLnBrk="1" hangingPunct="1">
              <a:spcBef>
                <a:spcPct val="0"/>
              </a:spcBef>
              <a:defRPr sz="1400" b="0">
                <a:solidFill>
                  <a:schemeClr val="tx1"/>
                </a:solidFill>
                <a:latin typeface="+mn-lt"/>
              </a:defRPr>
            </a:lvl1pPr>
          </a:lstStyle>
          <a:p>
            <a:endParaRPr lang="en-US" altLang="zh-CN"/>
          </a:p>
        </p:txBody>
      </p:sp>
      <p:sp>
        <p:nvSpPr>
          <p:cNvPr id="159752" name="Rectangle 8"/>
          <p:cNvSpPr>
            <a:spLocks noGrp="1" noChangeArrowheads="1"/>
          </p:cNvSpPr>
          <p:nvPr>
            <p:ph type="ftr" sz="quarter" idx="3"/>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l" eaLnBrk="1" hangingPunct="1">
              <a:spcBef>
                <a:spcPct val="0"/>
              </a:spcBef>
              <a:defRPr sz="1400" b="0">
                <a:solidFill>
                  <a:schemeClr val="tx1"/>
                </a:solidFill>
                <a:latin typeface="+mn-lt"/>
              </a:defRPr>
            </a:lvl1pPr>
          </a:lstStyle>
          <a:p>
            <a:endParaRPr lang="en-US" altLang="zh-CN"/>
          </a:p>
        </p:txBody>
      </p:sp>
      <p:sp>
        <p:nvSpPr>
          <p:cNvPr id="159753" name="Rectangle 9"/>
          <p:cNvSpPr>
            <a:spLocks noGrp="1" noChangeArrowheads="1"/>
          </p:cNvSpPr>
          <p:nvPr>
            <p:ph type="sldNum" sz="quarter" idx="4"/>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0" rIns="92075" bIns="0" numCol="1" anchor="b" anchorCtr="0" compatLnSpc="1">
            <a:prstTxWarp prst="textNoShape">
              <a:avLst/>
            </a:prstTxWarp>
          </a:bodyPr>
          <a:lstStyle>
            <a:lvl2pPr lvl="1" algn="r" eaLnBrk="1" hangingPunct="1">
              <a:spcBef>
                <a:spcPct val="0"/>
              </a:spcBef>
              <a:defRPr sz="1400" b="0">
                <a:solidFill>
                  <a:schemeClr val="tx1"/>
                </a:solidFill>
                <a:latin typeface="+mj-lt"/>
              </a:defRPr>
            </a:lvl2pPr>
          </a:lstStyle>
          <a:p>
            <a:pPr lvl="1"/>
            <a:fld id="{FA3F3F9B-3F2A-41B3-8235-C631A4BBD54E}" type="slidenum">
              <a:rPr lang="en-US" altLang="zh-CN"/>
              <a:pPr lvl="1"/>
              <a:t>‹#›</a:t>
            </a:fld>
            <a:endParaRPr lang="en-US" altLang="zh-CN">
              <a:latin typeface="+mn-lt"/>
            </a:endParaRPr>
          </a:p>
        </p:txBody>
      </p:sp>
    </p:spTree>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p:transition/>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fontAlgn="base">
        <a:lnSpc>
          <a:spcPct val="90000"/>
        </a:lnSpc>
        <a:spcBef>
          <a:spcPct val="20000"/>
        </a:spcBef>
        <a:spcAft>
          <a:spcPct val="0"/>
        </a:spcAft>
        <a:buClr>
          <a:schemeClr val="tx2"/>
        </a:buClr>
        <a:buSzPct val="75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latin typeface="+mn-lt"/>
        </a:defRPr>
      </a:lvl2pPr>
      <a:lvl3pPr marL="1143000" indent="-228600" algn="l" rtl="0" fontAlgn="base">
        <a:spcBef>
          <a:spcPct val="20000"/>
        </a:spcBef>
        <a:spcAft>
          <a:spcPct val="0"/>
        </a:spcAft>
        <a:buClr>
          <a:srgbClr val="00CCFF"/>
        </a:buClr>
        <a:buSzPct val="65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tx1"/>
        </a:buClr>
        <a:buChar char="–"/>
        <a:defRPr sz="2000">
          <a:solidFill>
            <a:schemeClr val="tx1"/>
          </a:solidFill>
          <a:latin typeface="+mn-lt"/>
        </a:defRPr>
      </a:lvl4pPr>
      <a:lvl5pPr marL="2057400" indent="-228600" algn="l" rtl="0" fontAlgn="base">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79512" y="692717"/>
            <a:ext cx="7019801" cy="1143000"/>
          </a:xfrm>
        </p:spPr>
        <p:txBody>
          <a:bodyPr/>
          <a:lstStyle/>
          <a:p>
            <a:pPr algn="ctr"/>
            <a:r>
              <a:rPr lang="en-US" sz="4000" b="1" dirty="0" smtClean="0">
                <a:effectLst/>
                <a:latin typeface="Times" panose="02020603050405020304" pitchFamily="18" charset="0"/>
                <a:cs typeface="Times" panose="02020603050405020304" pitchFamily="18" charset="0"/>
              </a:rPr>
              <a:t>Yeast Settling:</a:t>
            </a:r>
            <a:br>
              <a:rPr lang="en-US" sz="4000" b="1" dirty="0" smtClean="0">
                <a:effectLst/>
                <a:latin typeface="Times" panose="02020603050405020304" pitchFamily="18" charset="0"/>
                <a:cs typeface="Times" panose="02020603050405020304" pitchFamily="18" charset="0"/>
              </a:rPr>
            </a:br>
            <a:r>
              <a:rPr lang="en-US" sz="4000" b="1" dirty="0" smtClean="0">
                <a:effectLst/>
                <a:latin typeface="Times" panose="02020603050405020304" pitchFamily="18" charset="0"/>
                <a:cs typeface="Times" panose="02020603050405020304" pitchFamily="18" charset="0"/>
              </a:rPr>
              <a:t>Shutting down the party</a:t>
            </a:r>
            <a:r>
              <a:rPr lang="en-US" altLang="en-US" sz="4000" dirty="0">
                <a:effectLst/>
              </a:rPr>
              <a:t/>
            </a:r>
            <a:br>
              <a:rPr lang="en-US" altLang="en-US" sz="4000" dirty="0">
                <a:effectLst/>
              </a:rPr>
            </a:br>
            <a:endParaRPr lang="zh-CN" altLang="en-US" sz="1400" dirty="0">
              <a:solidFill>
                <a:srgbClr val="000000"/>
              </a:solidFill>
              <a:effectLst/>
              <a:ea typeface="SimSun" pitchFamily="2" charset="-122"/>
            </a:endParaRPr>
          </a:p>
        </p:txBody>
      </p:sp>
      <p:sp>
        <p:nvSpPr>
          <p:cNvPr id="64515" name="Rectangle 3"/>
          <p:cNvSpPr>
            <a:spLocks noGrp="1" noChangeArrowheads="1"/>
          </p:cNvSpPr>
          <p:nvPr>
            <p:ph type="body" idx="1"/>
          </p:nvPr>
        </p:nvSpPr>
        <p:spPr/>
        <p:txBody>
          <a:bodyPr/>
          <a:lstStyle/>
          <a:p>
            <a:pPr algn="ctr">
              <a:buFont typeface="Wingdings" pitchFamily="2" charset="2"/>
              <a:buNone/>
            </a:pPr>
            <a:endParaRPr lang="en-US" altLang="en-US" dirty="0">
              <a:latin typeface="Times" pitchFamily="48" charset="0"/>
              <a:ea typeface="SimSun" pitchFamily="2" charset="-122"/>
            </a:endParaRPr>
          </a:p>
          <a:p>
            <a:pPr algn="ctr">
              <a:spcBef>
                <a:spcPct val="5000"/>
              </a:spcBef>
              <a:spcAft>
                <a:spcPts val="1200"/>
              </a:spcAft>
              <a:buFont typeface="Wingdings" pitchFamily="2" charset="2"/>
              <a:buNone/>
            </a:pPr>
            <a:r>
              <a:rPr lang="en-US" altLang="en-US" sz="2400" dirty="0">
                <a:latin typeface="Times" pitchFamily="48" charset="0"/>
                <a:ea typeface="SimSun" pitchFamily="2" charset="-122"/>
              </a:rPr>
              <a:t> </a:t>
            </a:r>
          </a:p>
          <a:p>
            <a:pPr marL="533400" indent="-533400" algn="ctr" eaLnBrk="1" hangingPunct="1">
              <a:lnSpc>
                <a:spcPct val="80000"/>
              </a:lnSpc>
              <a:buFont typeface="Wingdings" charset="0"/>
              <a:buNone/>
              <a:defRPr/>
            </a:pPr>
            <a:endParaRPr lang="en-US" sz="2400" dirty="0"/>
          </a:p>
          <a:p>
            <a:pPr marL="0" indent="0" algn="ctr">
              <a:buNone/>
            </a:pPr>
            <a:r>
              <a:rPr lang="en-US" sz="2400" dirty="0" smtClean="0"/>
              <a:t>Professor Alex Speers, </a:t>
            </a:r>
            <a:r>
              <a:rPr lang="en-US" sz="2400" dirty="0" err="1" smtClean="0"/>
              <a:t>F.I.B.D</a:t>
            </a:r>
            <a:r>
              <a:rPr lang="en-US" sz="2400" dirty="0" smtClean="0"/>
              <a:t>., </a:t>
            </a:r>
            <a:r>
              <a:rPr lang="en-US" sz="2400" dirty="0" err="1" smtClean="0"/>
              <a:t>C.Sci</a:t>
            </a:r>
            <a:r>
              <a:rPr lang="en-US" sz="2400" dirty="0" smtClean="0"/>
              <a:t>.</a:t>
            </a:r>
          </a:p>
          <a:p>
            <a:pPr marL="0" indent="0" algn="ctr">
              <a:buNone/>
            </a:pPr>
            <a:r>
              <a:rPr lang="en-US" sz="2400" dirty="0" smtClean="0"/>
              <a:t>Heriot-Watt University, Edinburgh</a:t>
            </a:r>
            <a:br>
              <a:rPr lang="en-US" sz="2400" dirty="0" smtClean="0"/>
            </a:br>
            <a:endParaRPr lang="en-US" sz="2400" dirty="0" smtClean="0"/>
          </a:p>
          <a:p>
            <a:pPr marL="533400" indent="-533400" algn="ctr" eaLnBrk="1" hangingPunct="1">
              <a:lnSpc>
                <a:spcPct val="80000"/>
              </a:lnSpc>
              <a:buNone/>
              <a:defRPr/>
            </a:pPr>
            <a:r>
              <a:rPr lang="en-US" sz="2400" dirty="0"/>
              <a:t>Oct 2015</a:t>
            </a:r>
          </a:p>
          <a:p>
            <a:pPr marL="533400" indent="-533400" algn="ctr" eaLnBrk="1" hangingPunct="1">
              <a:lnSpc>
                <a:spcPct val="80000"/>
              </a:lnSpc>
              <a:spcBef>
                <a:spcPct val="30000"/>
              </a:spcBef>
              <a:buFont typeface="Wingdings" charset="0"/>
              <a:buNone/>
              <a:defRPr/>
            </a:pPr>
            <a:endParaRPr lang="en-US" sz="2400" dirty="0"/>
          </a:p>
          <a:p>
            <a:pPr marL="533400" indent="-533400" algn="ctr" eaLnBrk="1" hangingPunct="1">
              <a:lnSpc>
                <a:spcPct val="80000"/>
              </a:lnSpc>
              <a:spcBef>
                <a:spcPct val="30000"/>
              </a:spcBef>
              <a:buFont typeface="Wingdings" charset="0"/>
              <a:buNone/>
              <a:defRPr/>
            </a:pPr>
            <a:endParaRPr lang="en-US" sz="2400" dirty="0"/>
          </a:p>
          <a:p>
            <a:pPr marL="533400" indent="-533400" algn="ctr" eaLnBrk="1" hangingPunct="1">
              <a:lnSpc>
                <a:spcPct val="80000"/>
              </a:lnSpc>
              <a:buFont typeface="Times" charset="0"/>
              <a:buNone/>
              <a:defRPr/>
            </a:pPr>
            <a:r>
              <a:rPr lang="en-US" sz="2400" dirty="0" err="1"/>
              <a:t>MBAA</a:t>
            </a:r>
            <a:r>
              <a:rPr lang="en-US" sz="2400" dirty="0"/>
              <a:t> Conference</a:t>
            </a:r>
          </a:p>
          <a:p>
            <a:pPr marL="533400" indent="-533400" algn="ctr" eaLnBrk="1" hangingPunct="1">
              <a:lnSpc>
                <a:spcPct val="80000"/>
              </a:lnSpc>
              <a:buFontTx/>
              <a:buNone/>
              <a:defRPr/>
            </a:pPr>
            <a:r>
              <a:rPr lang="en-US" sz="2400" dirty="0"/>
              <a:t>Jacksonville, FL</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9313" y="0"/>
            <a:ext cx="194468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a:xfrm>
            <a:off x="298996" y="422672"/>
            <a:ext cx="8080375" cy="1143000"/>
          </a:xfrm>
        </p:spPr>
        <p:txBody>
          <a:bodyPr/>
          <a:lstStyle/>
          <a:p>
            <a:pPr algn="ctr"/>
            <a:r>
              <a:rPr lang="en-US" sz="4000" dirty="0"/>
              <a:t>Flocculation Factors</a:t>
            </a:r>
            <a:endParaRPr lang="en-US" dirty="0"/>
          </a:p>
        </p:txBody>
      </p:sp>
      <p:sp>
        <p:nvSpPr>
          <p:cNvPr id="540675" name="AutoShape 3"/>
          <p:cNvSpPr>
            <a:spLocks noChangeArrowheads="1"/>
          </p:cNvSpPr>
          <p:nvPr/>
        </p:nvSpPr>
        <p:spPr bwMode="auto">
          <a:xfrm>
            <a:off x="2394496" y="2314972"/>
            <a:ext cx="3810000" cy="2971800"/>
          </a:xfrm>
          <a:custGeom>
            <a:avLst/>
            <a:gdLst>
              <a:gd name="G0" fmla="+- 1112 0 0"/>
              <a:gd name="G1" fmla="+- 21600 0 1112"/>
              <a:gd name="G2" fmla="+- 21600 0 111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12" y="10800"/>
                </a:moveTo>
                <a:cubicBezTo>
                  <a:pt x="1112" y="16151"/>
                  <a:pt x="5449" y="20488"/>
                  <a:pt x="10800" y="20488"/>
                </a:cubicBezTo>
                <a:cubicBezTo>
                  <a:pt x="16151" y="20488"/>
                  <a:pt x="20488" y="16151"/>
                  <a:pt x="20488" y="10800"/>
                </a:cubicBezTo>
                <a:cubicBezTo>
                  <a:pt x="20488" y="5449"/>
                  <a:pt x="16151" y="1112"/>
                  <a:pt x="10800" y="1112"/>
                </a:cubicBezTo>
                <a:cubicBezTo>
                  <a:pt x="5449" y="1112"/>
                  <a:pt x="1112" y="5449"/>
                  <a:pt x="1112" y="10800"/>
                </a:cubicBezTo>
                <a:close/>
              </a:path>
            </a:pathLst>
          </a:custGeom>
          <a:solidFill>
            <a:schemeClr val="accent1"/>
          </a:solidFill>
          <a:ln w="9525">
            <a:solidFill>
              <a:schemeClr val="tx1"/>
            </a:solidFill>
            <a:round/>
            <a:headEnd/>
            <a:tailEnd/>
          </a:ln>
          <a:effectLst/>
        </p:spPr>
        <p:txBody>
          <a:bodyPr wrap="none" anchor="ctr"/>
          <a:lstStyle/>
          <a:p>
            <a:endParaRPr lang="en-US" dirty="0"/>
          </a:p>
        </p:txBody>
      </p:sp>
      <p:sp>
        <p:nvSpPr>
          <p:cNvPr id="540682" name="Text Box 10"/>
          <p:cNvSpPr txBox="1">
            <a:spLocks noChangeArrowheads="1"/>
          </p:cNvSpPr>
          <p:nvPr/>
        </p:nvSpPr>
        <p:spPr bwMode="auto">
          <a:xfrm>
            <a:off x="2711996" y="3229372"/>
            <a:ext cx="1600200" cy="1190625"/>
          </a:xfrm>
          <a:prstGeom prst="rect">
            <a:avLst/>
          </a:prstGeom>
          <a:noFill/>
          <a:ln w="9525">
            <a:noFill/>
            <a:miter lim="800000"/>
            <a:headEnd/>
            <a:tailEnd/>
          </a:ln>
          <a:effectLst/>
        </p:spPr>
        <p:txBody>
          <a:bodyPr>
            <a:spAutoFit/>
          </a:bodyPr>
          <a:lstStyle/>
          <a:p>
            <a:pPr algn="l" eaLnBrk="1" hangingPunct="1">
              <a:spcBef>
                <a:spcPct val="0"/>
              </a:spcBef>
            </a:pPr>
            <a:r>
              <a:rPr lang="en-US" sz="1800" b="0" dirty="0">
                <a:solidFill>
                  <a:schemeClr val="tx1"/>
                </a:solidFill>
                <a:latin typeface="Arial" pitchFamily="34" charset="0"/>
              </a:rPr>
              <a:t>FLO &amp; other Cell Surface Genes</a:t>
            </a:r>
          </a:p>
          <a:p>
            <a:pPr algn="l" eaLnBrk="1" hangingPunct="1">
              <a:spcBef>
                <a:spcPct val="0"/>
              </a:spcBef>
            </a:pPr>
            <a:endParaRPr lang="en-US" sz="1800" b="0" dirty="0">
              <a:solidFill>
                <a:schemeClr val="tx1"/>
              </a:solidFill>
              <a:latin typeface="Arial" pitchFamily="34" charset="0"/>
            </a:endParaRPr>
          </a:p>
        </p:txBody>
      </p:sp>
      <p:sp>
        <p:nvSpPr>
          <p:cNvPr id="540683" name="Text Box 11"/>
          <p:cNvSpPr txBox="1">
            <a:spLocks noChangeArrowheads="1"/>
          </p:cNvSpPr>
          <p:nvPr/>
        </p:nvSpPr>
        <p:spPr bwMode="auto">
          <a:xfrm>
            <a:off x="4413796" y="3164285"/>
            <a:ext cx="1600200" cy="915987"/>
          </a:xfrm>
          <a:prstGeom prst="rect">
            <a:avLst/>
          </a:prstGeom>
          <a:noFill/>
          <a:ln w="9525">
            <a:noFill/>
            <a:miter lim="800000"/>
            <a:headEnd/>
            <a:tailEnd/>
          </a:ln>
          <a:effectLst/>
        </p:spPr>
        <p:txBody>
          <a:bodyPr>
            <a:spAutoFit/>
          </a:bodyPr>
          <a:lstStyle/>
          <a:p>
            <a:pPr algn="r" eaLnBrk="1" hangingPunct="1">
              <a:spcBef>
                <a:spcPct val="0"/>
              </a:spcBef>
            </a:pPr>
            <a:r>
              <a:rPr lang="en-US" sz="1800" b="0" dirty="0">
                <a:solidFill>
                  <a:schemeClr val="tx1"/>
                </a:solidFill>
                <a:latin typeface="Arial" pitchFamily="34" charset="0"/>
              </a:rPr>
              <a:t>Zymolectins</a:t>
            </a:r>
            <a:endParaRPr lang="en-US" sz="1400" b="0" dirty="0">
              <a:solidFill>
                <a:schemeClr val="tx1"/>
              </a:solidFill>
              <a:latin typeface="Arial" pitchFamily="34" charset="0"/>
            </a:endParaRPr>
          </a:p>
          <a:p>
            <a:pPr algn="r" eaLnBrk="1" hangingPunct="1">
              <a:spcBef>
                <a:spcPct val="0"/>
              </a:spcBef>
            </a:pPr>
            <a:r>
              <a:rPr lang="en-US" sz="1800" b="0" dirty="0">
                <a:solidFill>
                  <a:schemeClr val="tx1"/>
                </a:solidFill>
                <a:latin typeface="Arial" pitchFamily="34" charset="0"/>
              </a:rPr>
              <a:t>Mannan</a:t>
            </a:r>
          </a:p>
          <a:p>
            <a:pPr algn="r" eaLnBrk="1" hangingPunct="1">
              <a:spcBef>
                <a:spcPct val="0"/>
              </a:spcBef>
            </a:pPr>
            <a:r>
              <a:rPr lang="en-US" sz="1800" b="0" dirty="0">
                <a:solidFill>
                  <a:schemeClr val="tx1"/>
                </a:solidFill>
                <a:latin typeface="Arial" pitchFamily="34" charset="0"/>
              </a:rPr>
              <a:t>Oxylipins</a:t>
            </a:r>
            <a:endParaRPr lang="en-US" sz="1400" b="0" dirty="0">
              <a:solidFill>
                <a:schemeClr val="tx1"/>
              </a:solidFill>
              <a:latin typeface="Arial" pitchFamily="34" charset="0"/>
            </a:endParaRPr>
          </a:p>
        </p:txBody>
      </p:sp>
      <p:sp>
        <p:nvSpPr>
          <p:cNvPr id="540687" name="AutoShape 15"/>
          <p:cNvSpPr>
            <a:spLocks noChangeArrowheads="1"/>
          </p:cNvSpPr>
          <p:nvPr/>
        </p:nvSpPr>
        <p:spPr bwMode="auto">
          <a:xfrm>
            <a:off x="4257204" y="3479056"/>
            <a:ext cx="389631" cy="381000"/>
          </a:xfrm>
          <a:prstGeom prst="rightArrow">
            <a:avLst>
              <a:gd name="adj1" fmla="val 50000"/>
              <a:gd name="adj2" fmla="val 39063"/>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540688" name="Text Box 16"/>
          <p:cNvSpPr txBox="1">
            <a:spLocks noChangeArrowheads="1"/>
          </p:cNvSpPr>
          <p:nvPr/>
        </p:nvSpPr>
        <p:spPr bwMode="auto">
          <a:xfrm>
            <a:off x="6732240" y="1484784"/>
            <a:ext cx="2107062" cy="3513269"/>
          </a:xfrm>
          <a:prstGeom prst="rect">
            <a:avLst/>
          </a:prstGeom>
          <a:noFill/>
          <a:ln w="9525">
            <a:noFill/>
            <a:miter lim="800000"/>
            <a:headEnd/>
            <a:tailEnd/>
          </a:ln>
          <a:effectLst/>
        </p:spPr>
        <p:txBody>
          <a:bodyPr wrap="square">
            <a:spAutoFit/>
          </a:bodyPr>
          <a:lstStyle/>
          <a:p>
            <a:pPr eaLnBrk="1" hangingPunct="1">
              <a:spcAft>
                <a:spcPct val="25000"/>
              </a:spcAft>
            </a:pPr>
            <a:r>
              <a:rPr lang="en-US" sz="1800" b="0" dirty="0">
                <a:latin typeface="Arial" pitchFamily="34" charset="0"/>
              </a:rPr>
              <a:t>Sugars,</a:t>
            </a:r>
          </a:p>
          <a:p>
            <a:pPr algn="l" eaLnBrk="1" hangingPunct="1">
              <a:spcBef>
                <a:spcPct val="0"/>
              </a:spcBef>
              <a:spcAft>
                <a:spcPct val="25000"/>
              </a:spcAft>
            </a:pPr>
            <a:r>
              <a:rPr lang="en-US" sz="1800" b="0" dirty="0" smtClean="0">
                <a:solidFill>
                  <a:schemeClr val="tx1"/>
                </a:solidFill>
                <a:latin typeface="Arial" pitchFamily="34" charset="0"/>
              </a:rPr>
              <a:t>CO</a:t>
            </a:r>
            <a:r>
              <a:rPr lang="en-US" sz="1800" b="0" baseline="-25000" dirty="0" smtClean="0">
                <a:solidFill>
                  <a:schemeClr val="tx1"/>
                </a:solidFill>
                <a:latin typeface="Arial" pitchFamily="34" charset="0"/>
              </a:rPr>
              <a:t>2</a:t>
            </a:r>
            <a:r>
              <a:rPr lang="en-US" sz="1800" b="0" dirty="0" smtClean="0">
                <a:solidFill>
                  <a:schemeClr val="tx1"/>
                </a:solidFill>
                <a:latin typeface="Arial" pitchFamily="34" charset="0"/>
              </a:rPr>
              <a:t>/Turbulence</a:t>
            </a:r>
            <a:r>
              <a:rPr lang="en-US" sz="1800" b="0" dirty="0">
                <a:solidFill>
                  <a:schemeClr val="tx1"/>
                </a:solidFill>
                <a:latin typeface="Arial" pitchFamily="34" charset="0"/>
              </a:rPr>
              <a:t>, </a:t>
            </a:r>
          </a:p>
          <a:p>
            <a:pPr algn="l" eaLnBrk="1" hangingPunct="1">
              <a:spcBef>
                <a:spcPct val="0"/>
              </a:spcBef>
              <a:spcAft>
                <a:spcPct val="25000"/>
              </a:spcAft>
            </a:pPr>
            <a:r>
              <a:rPr lang="en-US" sz="1800" b="0" dirty="0">
                <a:solidFill>
                  <a:schemeClr val="tx1"/>
                </a:solidFill>
                <a:latin typeface="Arial" pitchFamily="34" charset="0"/>
              </a:rPr>
              <a:t>cell size,</a:t>
            </a:r>
          </a:p>
          <a:p>
            <a:pPr algn="l" eaLnBrk="1" hangingPunct="1">
              <a:spcBef>
                <a:spcPct val="0"/>
              </a:spcBef>
              <a:spcAft>
                <a:spcPct val="25000"/>
              </a:spcAft>
            </a:pPr>
            <a:r>
              <a:rPr lang="en-US" sz="1800" b="0" dirty="0">
                <a:solidFill>
                  <a:schemeClr val="tx1"/>
                </a:solidFill>
                <a:latin typeface="Arial" pitchFamily="34" charset="0"/>
              </a:rPr>
              <a:t>Cell age??</a:t>
            </a:r>
          </a:p>
          <a:p>
            <a:pPr algn="l" eaLnBrk="1" hangingPunct="1">
              <a:spcBef>
                <a:spcPct val="0"/>
              </a:spcBef>
              <a:spcAft>
                <a:spcPct val="25000"/>
              </a:spcAft>
            </a:pPr>
            <a:r>
              <a:rPr lang="en-US" sz="1800" b="0" dirty="0">
                <a:solidFill>
                  <a:schemeClr val="tx1"/>
                </a:solidFill>
                <a:latin typeface="Arial" pitchFamily="34" charset="0"/>
              </a:rPr>
              <a:t>Fimbriae</a:t>
            </a:r>
          </a:p>
          <a:p>
            <a:pPr algn="l" eaLnBrk="1" hangingPunct="1">
              <a:spcBef>
                <a:spcPct val="0"/>
              </a:spcBef>
              <a:spcAft>
                <a:spcPct val="25000"/>
              </a:spcAft>
            </a:pPr>
            <a:r>
              <a:rPr lang="en-US" sz="1800" b="0" dirty="0">
                <a:solidFill>
                  <a:schemeClr val="tx1"/>
                </a:solidFill>
                <a:latin typeface="Arial" pitchFamily="34" charset="0"/>
              </a:rPr>
              <a:t>Temperature</a:t>
            </a:r>
          </a:p>
          <a:p>
            <a:pPr algn="l" eaLnBrk="1" hangingPunct="1">
              <a:spcBef>
                <a:spcPct val="0"/>
              </a:spcBef>
              <a:spcAft>
                <a:spcPct val="25000"/>
              </a:spcAft>
            </a:pPr>
            <a:r>
              <a:rPr lang="en-US" sz="1800" b="0" dirty="0">
                <a:solidFill>
                  <a:schemeClr val="tx1"/>
                </a:solidFill>
                <a:latin typeface="Arial" pitchFamily="34" charset="0"/>
              </a:rPr>
              <a:t>CSH, </a:t>
            </a:r>
          </a:p>
          <a:p>
            <a:pPr algn="l" eaLnBrk="1" hangingPunct="1">
              <a:spcBef>
                <a:spcPct val="0"/>
              </a:spcBef>
              <a:spcAft>
                <a:spcPct val="25000"/>
              </a:spcAft>
            </a:pPr>
            <a:r>
              <a:rPr lang="en-US" sz="1800" b="0" dirty="0">
                <a:solidFill>
                  <a:schemeClr val="tx1"/>
                </a:solidFill>
                <a:latin typeface="Arial" pitchFamily="34" charset="0"/>
              </a:rPr>
              <a:t>pH,</a:t>
            </a:r>
          </a:p>
          <a:p>
            <a:pPr algn="l" eaLnBrk="1" hangingPunct="1">
              <a:spcBef>
                <a:spcPct val="0"/>
              </a:spcBef>
              <a:spcAft>
                <a:spcPct val="25000"/>
              </a:spcAft>
            </a:pPr>
            <a:r>
              <a:rPr lang="en-US" sz="1800" b="0" dirty="0">
                <a:solidFill>
                  <a:schemeClr val="tx1"/>
                </a:solidFill>
                <a:latin typeface="Arial" pitchFamily="34" charset="0"/>
              </a:rPr>
              <a:t>Ethanol,</a:t>
            </a:r>
          </a:p>
          <a:p>
            <a:pPr algn="l" eaLnBrk="1" hangingPunct="1">
              <a:spcBef>
                <a:spcPct val="10000"/>
              </a:spcBef>
            </a:pPr>
            <a:r>
              <a:rPr lang="en-US" sz="1800" b="0" dirty="0" smtClean="0">
                <a:solidFill>
                  <a:schemeClr val="tx1"/>
                </a:solidFill>
                <a:latin typeface="Arial" pitchFamily="34" charset="0"/>
              </a:rPr>
              <a:t>Ca</a:t>
            </a:r>
            <a:r>
              <a:rPr lang="en-US" sz="1800" b="0" baseline="30000" dirty="0" smtClean="0">
                <a:solidFill>
                  <a:schemeClr val="tx1"/>
                </a:solidFill>
                <a:latin typeface="Arial" pitchFamily="34" charset="0"/>
              </a:rPr>
              <a:t>2</a:t>
            </a:r>
            <a:r>
              <a:rPr lang="en-US" sz="1800" b="0" baseline="30000" dirty="0">
                <a:solidFill>
                  <a:schemeClr val="tx1"/>
                </a:solidFill>
                <a:latin typeface="Arial" pitchFamily="34" charset="0"/>
              </a:rPr>
              <a:t>+</a:t>
            </a:r>
            <a:endParaRPr lang="en-US" sz="1800" b="0" dirty="0">
              <a:solidFill>
                <a:schemeClr val="tx1"/>
              </a:solidFill>
              <a:latin typeface="Arial" pitchFamily="34" charset="0"/>
            </a:endParaRPr>
          </a:p>
        </p:txBody>
      </p:sp>
      <p:sp>
        <p:nvSpPr>
          <p:cNvPr id="540694" name="Text Box 22"/>
          <p:cNvSpPr txBox="1">
            <a:spLocks noChangeArrowheads="1"/>
          </p:cNvSpPr>
          <p:nvPr/>
        </p:nvSpPr>
        <p:spPr bwMode="auto">
          <a:xfrm>
            <a:off x="0" y="5805264"/>
            <a:ext cx="2724150" cy="641350"/>
          </a:xfrm>
          <a:prstGeom prst="rect">
            <a:avLst/>
          </a:prstGeom>
          <a:noFill/>
          <a:ln w="9525">
            <a:noFill/>
            <a:miter lim="800000"/>
            <a:headEnd/>
            <a:tailEnd/>
          </a:ln>
          <a:effectLst/>
        </p:spPr>
        <p:txBody>
          <a:bodyPr wrap="none">
            <a:spAutoFit/>
          </a:bodyPr>
          <a:lstStyle/>
          <a:p>
            <a:pPr algn="l" eaLnBrk="1" hangingPunct="1">
              <a:spcBef>
                <a:spcPct val="0"/>
              </a:spcBef>
            </a:pPr>
            <a:r>
              <a:rPr lang="en-US" sz="1800" dirty="0">
                <a:solidFill>
                  <a:schemeClr val="tx1"/>
                </a:solidFill>
                <a:latin typeface="Arial" pitchFamily="34" charset="0"/>
              </a:rPr>
              <a:t>Factors affecting</a:t>
            </a:r>
          </a:p>
          <a:p>
            <a:pPr algn="l" eaLnBrk="1" hangingPunct="1">
              <a:spcBef>
                <a:spcPct val="0"/>
              </a:spcBef>
            </a:pPr>
            <a:r>
              <a:rPr lang="en-US" sz="1800" dirty="0">
                <a:solidFill>
                  <a:schemeClr val="tx1"/>
                </a:solidFill>
                <a:latin typeface="Arial" pitchFamily="34" charset="0"/>
              </a:rPr>
              <a:t>FLO/other gene activity</a:t>
            </a:r>
            <a:endParaRPr lang="en-US" dirty="0">
              <a:solidFill>
                <a:schemeClr val="tx1"/>
              </a:solidFill>
              <a:latin typeface="Arial" pitchFamily="34" charset="0"/>
            </a:endParaRPr>
          </a:p>
        </p:txBody>
      </p:sp>
      <p:sp>
        <p:nvSpPr>
          <p:cNvPr id="540696" name="Text Box 24"/>
          <p:cNvSpPr txBox="1">
            <a:spLocks noChangeArrowheads="1"/>
          </p:cNvSpPr>
          <p:nvPr/>
        </p:nvSpPr>
        <p:spPr bwMode="auto">
          <a:xfrm>
            <a:off x="6588224" y="5733256"/>
            <a:ext cx="2025650" cy="915988"/>
          </a:xfrm>
          <a:prstGeom prst="rect">
            <a:avLst/>
          </a:prstGeom>
          <a:noFill/>
          <a:ln w="9525">
            <a:noFill/>
            <a:miter lim="800000"/>
            <a:headEnd/>
            <a:tailEnd/>
          </a:ln>
          <a:effectLst/>
        </p:spPr>
        <p:txBody>
          <a:bodyPr wrap="none">
            <a:spAutoFit/>
          </a:bodyPr>
          <a:lstStyle/>
          <a:p>
            <a:pPr algn="l" eaLnBrk="1" hangingPunct="1">
              <a:spcBef>
                <a:spcPct val="0"/>
              </a:spcBef>
            </a:pPr>
            <a:r>
              <a:rPr lang="en-US" sz="1800" dirty="0">
                <a:solidFill>
                  <a:schemeClr val="tx1"/>
                </a:solidFill>
                <a:latin typeface="Arial" pitchFamily="34" charset="0"/>
              </a:rPr>
              <a:t>Factors affecting</a:t>
            </a:r>
          </a:p>
          <a:p>
            <a:pPr algn="l" eaLnBrk="1" hangingPunct="1">
              <a:spcBef>
                <a:spcPct val="0"/>
              </a:spcBef>
            </a:pPr>
            <a:r>
              <a:rPr lang="en-US" sz="1800" dirty="0">
                <a:solidFill>
                  <a:schemeClr val="tx1"/>
                </a:solidFill>
                <a:latin typeface="Arial" pitchFamily="34" charset="0"/>
              </a:rPr>
              <a:t> cell to cell </a:t>
            </a:r>
          </a:p>
          <a:p>
            <a:pPr algn="l" eaLnBrk="1" hangingPunct="1">
              <a:spcBef>
                <a:spcPct val="0"/>
              </a:spcBef>
            </a:pPr>
            <a:r>
              <a:rPr lang="en-US" sz="1800" dirty="0">
                <a:solidFill>
                  <a:schemeClr val="tx1"/>
                </a:solidFill>
                <a:latin typeface="Arial" pitchFamily="34" charset="0"/>
              </a:rPr>
              <a:t>interaction</a:t>
            </a:r>
            <a:endParaRPr lang="en-US" dirty="0">
              <a:solidFill>
                <a:schemeClr val="tx1"/>
              </a:solidFill>
              <a:latin typeface="Arial" pitchFamily="34" charset="0"/>
            </a:endParaRPr>
          </a:p>
        </p:txBody>
      </p:sp>
      <p:sp>
        <p:nvSpPr>
          <p:cNvPr id="540697" name="Rectangle 25"/>
          <p:cNvSpPr>
            <a:spLocks noChangeArrowheads="1"/>
          </p:cNvSpPr>
          <p:nvPr/>
        </p:nvSpPr>
        <p:spPr bwMode="auto">
          <a:xfrm>
            <a:off x="1794421" y="-229791"/>
            <a:ext cx="184150" cy="396875"/>
          </a:xfrm>
          <a:prstGeom prst="rect">
            <a:avLst/>
          </a:prstGeom>
          <a:noFill/>
          <a:ln w="12700">
            <a:noFill/>
            <a:miter lim="800000"/>
            <a:headEnd type="none" w="sm" len="sm"/>
            <a:tailEnd type="none" w="sm" len="sm"/>
          </a:ln>
          <a:effectLst/>
        </p:spPr>
        <p:txBody>
          <a:bodyPr wrap="none">
            <a:spAutoFit/>
          </a:bodyPr>
          <a:lstStyle/>
          <a:p>
            <a:pPr algn="l">
              <a:spcBef>
                <a:spcPct val="0"/>
              </a:spcBef>
            </a:pPr>
            <a:endParaRPr lang="en-US" dirty="0">
              <a:solidFill>
                <a:schemeClr val="tx1"/>
              </a:solidFill>
            </a:endParaRPr>
          </a:p>
        </p:txBody>
      </p:sp>
      <p:sp>
        <p:nvSpPr>
          <p:cNvPr id="540702" name="Rectangle 30"/>
          <p:cNvSpPr>
            <a:spLocks noChangeArrowheads="1"/>
          </p:cNvSpPr>
          <p:nvPr/>
        </p:nvSpPr>
        <p:spPr bwMode="auto">
          <a:xfrm>
            <a:off x="425996" y="2276872"/>
            <a:ext cx="1570038" cy="2562225"/>
          </a:xfrm>
          <a:prstGeom prst="rect">
            <a:avLst/>
          </a:prstGeom>
          <a:noFill/>
          <a:ln w="12700">
            <a:noFill/>
            <a:miter lim="800000"/>
            <a:headEnd/>
            <a:tailEnd/>
          </a:ln>
          <a:effectLst/>
        </p:spPr>
        <p:txBody>
          <a:bodyPr wrap="none">
            <a:spAutoFit/>
          </a:bodyPr>
          <a:lstStyle/>
          <a:p>
            <a:pPr algn="l">
              <a:spcBef>
                <a:spcPct val="0"/>
              </a:spcBef>
              <a:spcAft>
                <a:spcPct val="25000"/>
              </a:spcAft>
            </a:pPr>
            <a:r>
              <a:rPr lang="en-US" sz="1800" b="0" dirty="0">
                <a:solidFill>
                  <a:schemeClr val="tx1"/>
                </a:solidFill>
                <a:latin typeface="Arial" pitchFamily="34" charset="0"/>
              </a:rPr>
              <a:t>Oxygen,</a:t>
            </a:r>
          </a:p>
          <a:p>
            <a:pPr algn="l">
              <a:spcBef>
                <a:spcPct val="0"/>
              </a:spcBef>
              <a:spcAft>
                <a:spcPct val="25000"/>
              </a:spcAft>
            </a:pPr>
            <a:r>
              <a:rPr lang="en-US" sz="1800" b="0" dirty="0">
                <a:solidFill>
                  <a:schemeClr val="tx1"/>
                </a:solidFill>
                <a:latin typeface="Arial" pitchFamily="34" charset="0"/>
              </a:rPr>
              <a:t>Carbon, </a:t>
            </a:r>
          </a:p>
          <a:p>
            <a:pPr algn="l">
              <a:spcBef>
                <a:spcPct val="0"/>
              </a:spcBef>
            </a:pPr>
            <a:r>
              <a:rPr lang="en-US" sz="1800" b="0" dirty="0">
                <a:solidFill>
                  <a:schemeClr val="tx1"/>
                </a:solidFill>
                <a:latin typeface="Arial" pitchFamily="34" charset="0"/>
              </a:rPr>
              <a:t>Nitrogen </a:t>
            </a:r>
          </a:p>
          <a:p>
            <a:pPr algn="l">
              <a:spcBef>
                <a:spcPct val="0"/>
              </a:spcBef>
              <a:spcAft>
                <a:spcPct val="25000"/>
              </a:spcAft>
            </a:pPr>
            <a:r>
              <a:rPr lang="en-US" sz="1800" b="0" dirty="0">
                <a:solidFill>
                  <a:schemeClr val="tx1"/>
                </a:solidFill>
                <a:latin typeface="Arial" pitchFamily="34" charset="0"/>
              </a:rPr>
              <a:t>sources,</a:t>
            </a:r>
          </a:p>
          <a:p>
            <a:pPr algn="l">
              <a:spcBef>
                <a:spcPct val="0"/>
              </a:spcBef>
              <a:spcAft>
                <a:spcPct val="25000"/>
              </a:spcAft>
            </a:pPr>
            <a:r>
              <a:rPr lang="en-US" sz="1800" b="0" dirty="0">
                <a:solidFill>
                  <a:schemeClr val="tx1"/>
                </a:solidFill>
                <a:latin typeface="Arial" pitchFamily="34" charset="0"/>
              </a:rPr>
              <a:t>Temperature,</a:t>
            </a:r>
          </a:p>
          <a:p>
            <a:pPr algn="l" eaLnBrk="1" hangingPunct="1">
              <a:spcBef>
                <a:spcPct val="0"/>
              </a:spcBef>
            </a:pPr>
            <a:r>
              <a:rPr lang="en-US" sz="1800" b="0" dirty="0">
                <a:solidFill>
                  <a:schemeClr val="tx1"/>
                </a:solidFill>
                <a:latin typeface="Arial" pitchFamily="34" charset="0"/>
              </a:rPr>
              <a:t>Ethanol &amp;</a:t>
            </a:r>
          </a:p>
          <a:p>
            <a:pPr algn="l" eaLnBrk="1" hangingPunct="1">
              <a:spcBef>
                <a:spcPct val="0"/>
              </a:spcBef>
            </a:pPr>
            <a:r>
              <a:rPr lang="en-US" sz="1800" b="0" dirty="0">
                <a:solidFill>
                  <a:schemeClr val="tx1"/>
                </a:solidFill>
                <a:latin typeface="Arial" pitchFamily="34" charset="0"/>
              </a:rPr>
              <a:t>other</a:t>
            </a:r>
          </a:p>
          <a:p>
            <a:pPr algn="l" eaLnBrk="1" hangingPunct="1">
              <a:spcBef>
                <a:spcPct val="0"/>
              </a:spcBef>
            </a:pPr>
            <a:r>
              <a:rPr lang="en-US" sz="1800" b="0" dirty="0">
                <a:solidFill>
                  <a:schemeClr val="tx1"/>
                </a:solidFill>
                <a:latin typeface="Arial" pitchFamily="34" charset="0"/>
              </a:rPr>
              <a:t>end products.</a:t>
            </a:r>
          </a:p>
        </p:txBody>
      </p:sp>
      <p:sp>
        <p:nvSpPr>
          <p:cNvPr id="540706" name="AutoShape 34"/>
          <p:cNvSpPr>
            <a:spLocks/>
          </p:cNvSpPr>
          <p:nvPr/>
        </p:nvSpPr>
        <p:spPr bwMode="auto">
          <a:xfrm>
            <a:off x="7283996" y="3800872"/>
            <a:ext cx="152400" cy="914400"/>
          </a:xfrm>
          <a:prstGeom prst="leftBrace">
            <a:avLst>
              <a:gd name="adj1" fmla="val 50000"/>
              <a:gd name="adj2" fmla="val 50000"/>
            </a:avLst>
          </a:prstGeom>
          <a:noFill/>
          <a:ln w="12700">
            <a:noFill/>
            <a:round/>
            <a:headEnd/>
            <a:tailEnd/>
          </a:ln>
          <a:effectLst/>
        </p:spPr>
        <p:txBody>
          <a:bodyPr wrap="none" anchor="ctr">
            <a:spAutoFit/>
          </a:bodyPr>
          <a:lstStyle/>
          <a:p>
            <a:endParaRPr lang="en-US" dirty="0"/>
          </a:p>
        </p:txBody>
      </p:sp>
      <p:sp>
        <p:nvSpPr>
          <p:cNvPr id="540707" name="AutoShape 35"/>
          <p:cNvSpPr>
            <a:spLocks/>
          </p:cNvSpPr>
          <p:nvPr/>
        </p:nvSpPr>
        <p:spPr bwMode="auto">
          <a:xfrm>
            <a:off x="6369596" y="1870472"/>
            <a:ext cx="304800" cy="3352800"/>
          </a:xfrm>
          <a:prstGeom prst="leftBrace">
            <a:avLst>
              <a:gd name="adj1" fmla="val 91667"/>
              <a:gd name="adj2" fmla="val 51042"/>
            </a:avLst>
          </a:prstGeom>
          <a:noFill/>
          <a:ln w="31750">
            <a:solidFill>
              <a:schemeClr val="accent1"/>
            </a:solidFill>
            <a:round/>
            <a:headEnd/>
            <a:tailEnd/>
          </a:ln>
          <a:effectLst/>
        </p:spPr>
        <p:txBody>
          <a:bodyPr anchor="ctr">
            <a:spAutoFit/>
          </a:bodyPr>
          <a:lstStyle/>
          <a:p>
            <a:endParaRPr lang="en-US" dirty="0"/>
          </a:p>
        </p:txBody>
      </p:sp>
      <p:sp>
        <p:nvSpPr>
          <p:cNvPr id="540708" name="AutoShape 36"/>
          <p:cNvSpPr>
            <a:spLocks/>
          </p:cNvSpPr>
          <p:nvPr/>
        </p:nvSpPr>
        <p:spPr bwMode="auto">
          <a:xfrm flipH="1">
            <a:off x="2026196" y="2353072"/>
            <a:ext cx="152400" cy="2514600"/>
          </a:xfrm>
          <a:prstGeom prst="leftBrace">
            <a:avLst>
              <a:gd name="adj1" fmla="val 137500"/>
              <a:gd name="adj2" fmla="val 52083"/>
            </a:avLst>
          </a:prstGeom>
          <a:noFill/>
          <a:ln w="31750">
            <a:solidFill>
              <a:schemeClr val="accent1"/>
            </a:solidFill>
            <a:round/>
            <a:headEnd/>
            <a:tailEnd/>
          </a:ln>
          <a:effectLst/>
        </p:spPr>
        <p:txBody>
          <a:bodyPr anchor="ctr">
            <a:spAutoFit/>
          </a:bodyPr>
          <a:lstStyle/>
          <a:p>
            <a:endParaRPr lang="en-US" dirty="0"/>
          </a:p>
        </p:txBody>
      </p:sp>
    </p:spTree>
    <p:extLst>
      <p:ext uri="{BB962C8B-B14F-4D97-AF65-F5344CB8AC3E}">
        <p14:creationId xmlns:p14="http://schemas.microsoft.com/office/powerpoint/2010/main" val="17309268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540688">
                                            <p:txEl>
                                              <p:pRg st="0" end="0"/>
                                            </p:txEl>
                                          </p:spTgt>
                                        </p:tgtEl>
                                        <p:attrNameLst>
                                          <p:attrName>style.color</p:attrName>
                                        </p:attrNameLst>
                                      </p:cBhvr>
                                      <p:to>
                                        <a:schemeClr val="accent2"/>
                                      </p:to>
                                    </p:animClr>
                                    <p:animClr clrSpc="rgb" dir="cw">
                                      <p:cBhvr>
                                        <p:cTn id="7" dur="500" fill="hold"/>
                                        <p:tgtEl>
                                          <p:spTgt spid="540688">
                                            <p:txEl>
                                              <p:pRg st="0" end="0"/>
                                            </p:txEl>
                                          </p:spTgt>
                                        </p:tgtEl>
                                        <p:attrNameLst>
                                          <p:attrName>fillcolor</p:attrName>
                                        </p:attrNameLst>
                                      </p:cBhvr>
                                      <p:to>
                                        <a:schemeClr val="accent2"/>
                                      </p:to>
                                    </p:animClr>
                                    <p:set>
                                      <p:cBhvr>
                                        <p:cTn id="8" dur="500" fill="hold"/>
                                        <p:tgtEl>
                                          <p:spTgt spid="540688">
                                            <p:txEl>
                                              <p:pRg st="0" end="0"/>
                                            </p:txEl>
                                          </p:spTgt>
                                        </p:tgtEl>
                                        <p:attrNameLst>
                                          <p:attrName>fill.type</p:attrName>
                                        </p:attrNameLst>
                                      </p:cBhvr>
                                      <p:to>
                                        <p:strVal val="solid"/>
                                      </p:to>
                                    </p:set>
                                    <p:anim to="1.5" calcmode="lin" valueType="num">
                                      <p:cBhvr override="childStyle">
                                        <p:cTn id="9" dur="500" fill="hold"/>
                                        <p:tgtEl>
                                          <p:spTgt spid="540688">
                                            <p:txEl>
                                              <p:pRg st="0" end="0"/>
                                            </p:txEl>
                                          </p:spTgt>
                                        </p:tgtEl>
                                        <p:attrNameLst>
                                          <p:attrName>style.fontSize</p:attrName>
                                        </p:attrNameLst>
                                      </p:cBhvr>
                                    </p:anim>
                                  </p:childTnLst>
                                </p:cTn>
                              </p:par>
                              <p:par>
                                <p:cTn id="10" presetID="28" presetClass="emph" presetSubtype="0" fill="hold" nodeType="withEffect">
                                  <p:stCondLst>
                                    <p:cond delay="0"/>
                                  </p:stCondLst>
                                  <p:iterate type="lt">
                                    <p:tmPct val="10000"/>
                                  </p:iterate>
                                  <p:childTnLst>
                                    <p:animClr clrSpc="rgb" dir="cw">
                                      <p:cBhvr override="childStyle">
                                        <p:cTn id="11" dur="500" fill="hold"/>
                                        <p:tgtEl>
                                          <p:spTgt spid="540688">
                                            <p:txEl>
                                              <p:pRg st="1" end="1"/>
                                            </p:txEl>
                                          </p:spTgt>
                                        </p:tgtEl>
                                        <p:attrNameLst>
                                          <p:attrName>style.color</p:attrName>
                                        </p:attrNameLst>
                                      </p:cBhvr>
                                      <p:to>
                                        <a:schemeClr val="accent2"/>
                                      </p:to>
                                    </p:animClr>
                                    <p:animClr clrSpc="rgb" dir="cw">
                                      <p:cBhvr>
                                        <p:cTn id="12" dur="500" fill="hold"/>
                                        <p:tgtEl>
                                          <p:spTgt spid="540688">
                                            <p:txEl>
                                              <p:pRg st="1" end="1"/>
                                            </p:txEl>
                                          </p:spTgt>
                                        </p:tgtEl>
                                        <p:attrNameLst>
                                          <p:attrName>fillcolor</p:attrName>
                                        </p:attrNameLst>
                                      </p:cBhvr>
                                      <p:to>
                                        <a:schemeClr val="accent2"/>
                                      </p:to>
                                    </p:animClr>
                                    <p:set>
                                      <p:cBhvr>
                                        <p:cTn id="13" dur="500" fill="hold"/>
                                        <p:tgtEl>
                                          <p:spTgt spid="540688">
                                            <p:txEl>
                                              <p:pRg st="1" end="1"/>
                                            </p:txEl>
                                          </p:spTgt>
                                        </p:tgtEl>
                                        <p:attrNameLst>
                                          <p:attrName>fill.type</p:attrName>
                                        </p:attrNameLst>
                                      </p:cBhvr>
                                      <p:to>
                                        <p:strVal val="solid"/>
                                      </p:to>
                                    </p:set>
                                    <p:anim to="1.5" calcmode="lin" valueType="num">
                                      <p:cBhvr override="childStyle">
                                        <p:cTn id="14" dur="500" fill="hold"/>
                                        <p:tgtEl>
                                          <p:spTgt spid="540688">
                                            <p:txEl>
                                              <p:pRg st="1" end="1"/>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ChangeArrowheads="1"/>
          </p:cNvSpPr>
          <p:nvPr/>
        </p:nvSpPr>
        <p:spPr bwMode="auto">
          <a:xfrm>
            <a:off x="990600" y="2286000"/>
            <a:ext cx="5562600" cy="2438400"/>
          </a:xfrm>
          <a:prstGeom prst="rect">
            <a:avLst/>
          </a:prstGeom>
          <a:noFill/>
          <a:ln w="12700">
            <a:noFill/>
            <a:miter lim="800000"/>
            <a:headEnd/>
            <a:tailEnd/>
          </a:ln>
          <a:effectLst/>
        </p:spPr>
        <p:txBody>
          <a:bodyPr lIns="90487" tIns="44450" rIns="90487" bIns="44450"/>
          <a:lstStyle/>
          <a:p>
            <a:pPr marL="285750" indent="-285750" algn="l">
              <a:lnSpc>
                <a:spcPct val="200000"/>
              </a:lnSpc>
              <a:spcBef>
                <a:spcPct val="30000"/>
              </a:spcBef>
              <a:spcAft>
                <a:spcPct val="70000"/>
              </a:spcAft>
              <a:buClr>
                <a:schemeClr val="tx1"/>
              </a:buClr>
              <a:buSzPct val="75000"/>
              <a:buFont typeface="Symbol" pitchFamily="18" charset="2"/>
              <a:buChar char=""/>
            </a:pPr>
            <a:endParaRPr lang="en-US" sz="2400" dirty="0">
              <a:solidFill>
                <a:schemeClr val="tx1"/>
              </a:solidFill>
              <a:effectLst>
                <a:outerShdw blurRad="38100" dist="38100" dir="2700000" algn="tl">
                  <a:srgbClr val="000000"/>
                </a:outerShdw>
              </a:effectLst>
            </a:endParaRPr>
          </a:p>
        </p:txBody>
      </p:sp>
      <p:sp>
        <p:nvSpPr>
          <p:cNvPr id="584707" name="Rectangle 3"/>
          <p:cNvSpPr>
            <a:spLocks noGrp="1" noChangeArrowheads="1"/>
          </p:cNvSpPr>
          <p:nvPr>
            <p:ph type="title"/>
          </p:nvPr>
        </p:nvSpPr>
        <p:spPr/>
        <p:txBody>
          <a:bodyPr/>
          <a:lstStyle/>
          <a:p>
            <a:pPr algn="ctr"/>
            <a:r>
              <a:rPr lang="en-US" dirty="0"/>
              <a:t>Theories Explaining Flocculation</a:t>
            </a:r>
          </a:p>
        </p:txBody>
      </p:sp>
      <p:sp>
        <p:nvSpPr>
          <p:cNvPr id="584708" name="Rectangle 4"/>
          <p:cNvSpPr>
            <a:spLocks noGrp="1" noChangeArrowheads="1"/>
          </p:cNvSpPr>
          <p:nvPr>
            <p:ph type="body" idx="1"/>
          </p:nvPr>
        </p:nvSpPr>
        <p:spPr>
          <a:xfrm>
            <a:off x="609600" y="2132856"/>
            <a:ext cx="8534400" cy="4420344"/>
          </a:xfrm>
        </p:spPr>
        <p:txBody>
          <a:bodyPr/>
          <a:lstStyle/>
          <a:p>
            <a:pPr marL="292100" indent="-292100">
              <a:lnSpc>
                <a:spcPct val="100000"/>
              </a:lnSpc>
              <a:spcBef>
                <a:spcPct val="0"/>
              </a:spcBef>
              <a:spcAft>
                <a:spcPct val="10000"/>
              </a:spcAft>
            </a:pPr>
            <a:r>
              <a:rPr kumimoji="1" lang="en-US" dirty="0"/>
              <a:t>Biochemical</a:t>
            </a:r>
          </a:p>
          <a:p>
            <a:pPr marL="692150" lvl="1" indent="-292100">
              <a:spcBef>
                <a:spcPct val="0"/>
              </a:spcBef>
              <a:spcAft>
                <a:spcPct val="10000"/>
              </a:spcAft>
            </a:pPr>
            <a:r>
              <a:rPr kumimoji="1" lang="en-US" sz="3200" dirty="0" err="1"/>
              <a:t>Zymolectin</a:t>
            </a:r>
            <a:r>
              <a:rPr kumimoji="1" lang="en-US" sz="3200" dirty="0"/>
              <a:t> binding</a:t>
            </a:r>
          </a:p>
          <a:p>
            <a:pPr marL="692150" lvl="1" indent="-292100">
              <a:spcBef>
                <a:spcPct val="0"/>
              </a:spcBef>
              <a:spcAft>
                <a:spcPct val="10000"/>
              </a:spcAft>
            </a:pPr>
            <a:r>
              <a:rPr kumimoji="1" lang="en-US" sz="3200" dirty="0"/>
              <a:t>Hydrophobic </a:t>
            </a:r>
            <a:r>
              <a:rPr kumimoji="1" lang="en-US" sz="3200" dirty="0" smtClean="0"/>
              <a:t>interactions</a:t>
            </a:r>
            <a:endParaRPr kumimoji="1" lang="en-US" dirty="0" smtClean="0"/>
          </a:p>
          <a:p>
            <a:pPr marL="692150" lvl="1" indent="-292100">
              <a:spcBef>
                <a:spcPct val="0"/>
              </a:spcBef>
              <a:spcAft>
                <a:spcPct val="10000"/>
              </a:spcAft>
            </a:pPr>
            <a:r>
              <a:rPr kumimoji="1" lang="en-US" sz="3200" dirty="0" smtClean="0"/>
              <a:t>CO</a:t>
            </a:r>
            <a:r>
              <a:rPr kumimoji="1" lang="en-US" sz="3200" baseline="-25000" dirty="0" smtClean="0"/>
              <a:t>2</a:t>
            </a:r>
            <a:r>
              <a:rPr kumimoji="1" lang="en-US" sz="3200" dirty="0" smtClean="0"/>
              <a:t> </a:t>
            </a:r>
            <a:r>
              <a:rPr kumimoji="1" lang="en-US" sz="3200" dirty="0"/>
              <a:t>Shearing flow</a:t>
            </a:r>
          </a:p>
          <a:p>
            <a:pPr marL="692150" lvl="1" indent="-292100">
              <a:spcBef>
                <a:spcPct val="0"/>
              </a:spcBef>
              <a:spcAft>
                <a:spcPct val="10000"/>
              </a:spcAft>
            </a:pPr>
            <a:r>
              <a:rPr kumimoji="1" lang="en-US" sz="3200" dirty="0"/>
              <a:t>Surface charge</a:t>
            </a:r>
          </a:p>
          <a:p>
            <a:pPr marL="692150" lvl="1" indent="-292100">
              <a:spcBef>
                <a:spcPct val="0"/>
              </a:spcBef>
              <a:spcAft>
                <a:spcPct val="10000"/>
              </a:spcAft>
            </a:pPr>
            <a:r>
              <a:rPr kumimoji="1" lang="en-US" sz="3200" dirty="0"/>
              <a:t>Bridging </a:t>
            </a:r>
            <a:r>
              <a:rPr kumimoji="1" lang="en-US" sz="3200" dirty="0" smtClean="0"/>
              <a:t>factors </a:t>
            </a:r>
            <a:r>
              <a:rPr kumimoji="1" lang="en-US" sz="3200" dirty="0" err="1" smtClean="0"/>
              <a:t>PYF</a:t>
            </a:r>
            <a:endParaRPr kumimoji="1" lang="en-US" sz="3200" dirty="0" smtClean="0"/>
          </a:p>
        </p:txBody>
      </p:sp>
    </p:spTree>
    <p:extLst>
      <p:ext uri="{BB962C8B-B14F-4D97-AF65-F5344CB8AC3E}">
        <p14:creationId xmlns:p14="http://schemas.microsoft.com/office/powerpoint/2010/main" val="3956134538"/>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ChangeArrowheads="1"/>
          </p:cNvSpPr>
          <p:nvPr/>
        </p:nvSpPr>
        <p:spPr bwMode="auto">
          <a:xfrm>
            <a:off x="685800" y="1676400"/>
            <a:ext cx="8020050" cy="4413250"/>
          </a:xfrm>
          <a:prstGeom prst="rect">
            <a:avLst/>
          </a:prstGeom>
          <a:gradFill rotWithShape="0">
            <a:gsLst>
              <a:gs pos="0">
                <a:srgbClr val="0003EC"/>
              </a:gs>
              <a:gs pos="100000">
                <a:srgbClr val="0003EC">
                  <a:gamma/>
                  <a:tint val="20000"/>
                  <a:invGamma/>
                </a:srgbClr>
              </a:gs>
            </a:gsLst>
            <a:lin ang="5400000" scaled="1"/>
          </a:gradFill>
          <a:ln w="12700">
            <a:noFill/>
            <a:miter lim="800000"/>
            <a:headEnd/>
            <a:tailEnd/>
          </a:ln>
          <a:effectLst/>
        </p:spPr>
        <p:txBody>
          <a:bodyPr wrap="none" anchor="ctr"/>
          <a:lstStyle/>
          <a:p>
            <a:pPr>
              <a:spcBef>
                <a:spcPct val="0"/>
              </a:spcBef>
            </a:pPr>
            <a:r>
              <a:rPr lang="en-US" altLang="zh-CN" sz="1000" dirty="0">
                <a:latin typeface="Times" charset="0"/>
              </a:rPr>
              <a:t>S-S</a:t>
            </a:r>
          </a:p>
        </p:txBody>
      </p:sp>
      <p:sp>
        <p:nvSpPr>
          <p:cNvPr id="715779" name="Rectangle 3"/>
          <p:cNvSpPr>
            <a:spLocks noChangeArrowheads="1"/>
          </p:cNvSpPr>
          <p:nvPr/>
        </p:nvSpPr>
        <p:spPr bwMode="auto">
          <a:xfrm>
            <a:off x="1155700" y="762000"/>
            <a:ext cx="7162800" cy="1143000"/>
          </a:xfrm>
          <a:prstGeom prst="rect">
            <a:avLst/>
          </a:prstGeom>
          <a:noFill/>
          <a:ln w="12700">
            <a:noFill/>
            <a:miter lim="800000"/>
            <a:headEnd/>
            <a:tailEnd/>
          </a:ln>
          <a:effectLst/>
        </p:spPr>
        <p:txBody>
          <a:bodyPr lIns="90487" tIns="44450" rIns="90487" bIns="44450" anchor="ctr"/>
          <a:lstStyle/>
          <a:p>
            <a:pPr>
              <a:lnSpc>
                <a:spcPct val="90000"/>
              </a:lnSpc>
              <a:spcBef>
                <a:spcPct val="0"/>
              </a:spcBef>
            </a:pPr>
            <a:endParaRPr lang="zh-CN" altLang="en-US" sz="3600">
              <a:effectLst>
                <a:outerShdw blurRad="38100" dist="38100" dir="2700000" algn="tl">
                  <a:srgbClr val="000000"/>
                </a:outerShdw>
              </a:effectLst>
              <a:latin typeface="Arial" pitchFamily="34" charset="0"/>
            </a:endParaRPr>
          </a:p>
        </p:txBody>
      </p:sp>
      <p:sp>
        <p:nvSpPr>
          <p:cNvPr id="715780" name="Line 4"/>
          <p:cNvSpPr>
            <a:spLocks noChangeShapeType="1"/>
          </p:cNvSpPr>
          <p:nvPr/>
        </p:nvSpPr>
        <p:spPr bwMode="auto">
          <a:xfrm>
            <a:off x="4718050" y="4316413"/>
            <a:ext cx="296863" cy="352425"/>
          </a:xfrm>
          <a:prstGeom prst="line">
            <a:avLst/>
          </a:prstGeom>
          <a:noFill/>
          <a:ln w="76200">
            <a:noFill/>
            <a:round/>
            <a:headEnd/>
            <a:tailEnd/>
          </a:ln>
          <a:effectLst/>
        </p:spPr>
        <p:txBody>
          <a:bodyPr wrap="none" anchor="ctr"/>
          <a:lstStyle/>
          <a:p>
            <a:endParaRPr lang="en-US" dirty="0"/>
          </a:p>
        </p:txBody>
      </p:sp>
      <p:sp>
        <p:nvSpPr>
          <p:cNvPr id="715781" name="Freeform 5"/>
          <p:cNvSpPr>
            <a:spLocks/>
          </p:cNvSpPr>
          <p:nvPr/>
        </p:nvSpPr>
        <p:spPr bwMode="auto">
          <a:xfrm>
            <a:off x="3732213" y="4197350"/>
            <a:ext cx="401637" cy="392113"/>
          </a:xfrm>
          <a:custGeom>
            <a:avLst/>
            <a:gdLst/>
            <a:ahLst/>
            <a:cxnLst>
              <a:cxn ang="0">
                <a:pos x="96" y="246"/>
              </a:cxn>
              <a:cxn ang="0">
                <a:pos x="150" y="108"/>
              </a:cxn>
              <a:cxn ang="0">
                <a:pos x="0" y="180"/>
              </a:cxn>
              <a:cxn ang="0">
                <a:pos x="174" y="96"/>
              </a:cxn>
              <a:cxn ang="0">
                <a:pos x="252" y="0"/>
              </a:cxn>
              <a:cxn ang="0">
                <a:pos x="252" y="0"/>
              </a:cxn>
            </a:cxnLst>
            <a:rect l="0" t="0" r="r" b="b"/>
            <a:pathLst>
              <a:path w="253" h="247">
                <a:moveTo>
                  <a:pt x="96" y="246"/>
                </a:moveTo>
                <a:lnTo>
                  <a:pt x="150" y="108"/>
                </a:lnTo>
                <a:lnTo>
                  <a:pt x="0" y="180"/>
                </a:lnTo>
                <a:lnTo>
                  <a:pt x="174" y="96"/>
                </a:lnTo>
                <a:lnTo>
                  <a:pt x="252" y="0"/>
                </a:lnTo>
                <a:lnTo>
                  <a:pt x="252" y="0"/>
                </a:lnTo>
              </a:path>
            </a:pathLst>
          </a:custGeom>
          <a:noFill/>
          <a:ln w="25400" cap="rnd" cmpd="sng">
            <a:noFill/>
            <a:prstDash val="solid"/>
            <a:round/>
            <a:headEnd type="none" w="med" len="med"/>
            <a:tailEnd type="none" w="med" len="med"/>
          </a:ln>
          <a:effectLst/>
        </p:spPr>
        <p:txBody>
          <a:bodyPr/>
          <a:lstStyle/>
          <a:p>
            <a:endParaRPr lang="en-US" dirty="0"/>
          </a:p>
        </p:txBody>
      </p:sp>
      <p:sp>
        <p:nvSpPr>
          <p:cNvPr id="715782" name="Line 6"/>
          <p:cNvSpPr>
            <a:spLocks noChangeShapeType="1"/>
          </p:cNvSpPr>
          <p:nvPr/>
        </p:nvSpPr>
        <p:spPr bwMode="auto">
          <a:xfrm flipH="1">
            <a:off x="5208588" y="5308600"/>
            <a:ext cx="203200" cy="234950"/>
          </a:xfrm>
          <a:prstGeom prst="line">
            <a:avLst/>
          </a:prstGeom>
          <a:noFill/>
          <a:ln w="12700">
            <a:solidFill>
              <a:schemeClr val="bg1"/>
            </a:solidFill>
            <a:round/>
            <a:headEnd/>
            <a:tailEnd type="triangle" w="med" len="med"/>
          </a:ln>
          <a:effectLst/>
        </p:spPr>
        <p:txBody>
          <a:bodyPr wrap="none" anchor="ctr"/>
          <a:lstStyle/>
          <a:p>
            <a:endParaRPr lang="en-US" dirty="0"/>
          </a:p>
        </p:txBody>
      </p:sp>
      <p:sp>
        <p:nvSpPr>
          <p:cNvPr id="715783" name="Oval 7"/>
          <p:cNvSpPr>
            <a:spLocks noChangeArrowheads="1"/>
          </p:cNvSpPr>
          <p:nvPr/>
        </p:nvSpPr>
        <p:spPr bwMode="auto">
          <a:xfrm>
            <a:off x="5118100" y="4002088"/>
            <a:ext cx="1344613" cy="1449387"/>
          </a:xfrm>
          <a:prstGeom prst="ellipse">
            <a:avLst/>
          </a:prstGeom>
          <a:solidFill>
            <a:schemeClr val="accent1"/>
          </a:solidFill>
          <a:ln w="28575">
            <a:solidFill>
              <a:srgbClr val="FF6600"/>
            </a:solidFill>
            <a:round/>
            <a:headEnd/>
            <a:tailEnd/>
          </a:ln>
          <a:effectLst/>
        </p:spPr>
        <p:txBody>
          <a:bodyPr wrap="none" anchor="ctr"/>
          <a:lstStyle/>
          <a:p>
            <a:r>
              <a:rPr lang="en-US" dirty="0">
                <a:solidFill>
                  <a:schemeClr val="tx1"/>
                </a:solidFill>
              </a:rPr>
              <a:t> </a:t>
            </a:r>
          </a:p>
        </p:txBody>
      </p:sp>
      <p:sp>
        <p:nvSpPr>
          <p:cNvPr id="715784" name="Line 8"/>
          <p:cNvSpPr>
            <a:spLocks noChangeShapeType="1"/>
          </p:cNvSpPr>
          <p:nvPr/>
        </p:nvSpPr>
        <p:spPr bwMode="auto">
          <a:xfrm>
            <a:off x="5949950" y="5435600"/>
            <a:ext cx="88900" cy="274638"/>
          </a:xfrm>
          <a:prstGeom prst="line">
            <a:avLst/>
          </a:prstGeom>
          <a:noFill/>
          <a:ln w="12700">
            <a:solidFill>
              <a:schemeClr val="hlink"/>
            </a:solidFill>
            <a:round/>
            <a:headEnd/>
            <a:tailEnd type="triangle" w="med" len="med"/>
          </a:ln>
          <a:effectLst/>
        </p:spPr>
        <p:txBody>
          <a:bodyPr wrap="none" anchor="ctr"/>
          <a:lstStyle/>
          <a:p>
            <a:endParaRPr lang="en-US" dirty="0"/>
          </a:p>
        </p:txBody>
      </p:sp>
      <p:sp>
        <p:nvSpPr>
          <p:cNvPr id="715785" name="Line 9"/>
          <p:cNvSpPr>
            <a:spLocks noChangeShapeType="1"/>
          </p:cNvSpPr>
          <p:nvPr/>
        </p:nvSpPr>
        <p:spPr bwMode="auto">
          <a:xfrm>
            <a:off x="6475413" y="5089525"/>
            <a:ext cx="179387" cy="71438"/>
          </a:xfrm>
          <a:prstGeom prst="line">
            <a:avLst/>
          </a:prstGeom>
          <a:noFill/>
          <a:ln w="12700">
            <a:solidFill>
              <a:schemeClr val="bg1"/>
            </a:solidFill>
            <a:round/>
            <a:headEnd/>
            <a:tailEnd type="triangle" w="med" len="med"/>
          </a:ln>
          <a:effectLst/>
        </p:spPr>
        <p:txBody>
          <a:bodyPr wrap="none" anchor="ctr"/>
          <a:lstStyle/>
          <a:p>
            <a:endParaRPr lang="en-US" dirty="0"/>
          </a:p>
        </p:txBody>
      </p:sp>
      <p:sp>
        <p:nvSpPr>
          <p:cNvPr id="715786" name="Line 10"/>
          <p:cNvSpPr>
            <a:spLocks noChangeShapeType="1"/>
          </p:cNvSpPr>
          <p:nvPr/>
        </p:nvSpPr>
        <p:spPr bwMode="auto">
          <a:xfrm flipV="1">
            <a:off x="6361113" y="4097338"/>
            <a:ext cx="190500" cy="176212"/>
          </a:xfrm>
          <a:prstGeom prst="line">
            <a:avLst/>
          </a:prstGeom>
          <a:noFill/>
          <a:ln w="12700">
            <a:solidFill>
              <a:schemeClr val="bg1"/>
            </a:solidFill>
            <a:round/>
            <a:headEnd/>
            <a:tailEnd type="triangle" w="med" len="med"/>
          </a:ln>
          <a:effectLst/>
        </p:spPr>
        <p:txBody>
          <a:bodyPr wrap="none" anchor="ctr"/>
          <a:lstStyle/>
          <a:p>
            <a:endParaRPr lang="en-US" dirty="0"/>
          </a:p>
        </p:txBody>
      </p:sp>
      <p:sp>
        <p:nvSpPr>
          <p:cNvPr id="715787" name="Line 11"/>
          <p:cNvSpPr>
            <a:spLocks noChangeShapeType="1"/>
          </p:cNvSpPr>
          <p:nvPr/>
        </p:nvSpPr>
        <p:spPr bwMode="auto">
          <a:xfrm flipV="1">
            <a:off x="5872163" y="3671888"/>
            <a:ext cx="6350" cy="258762"/>
          </a:xfrm>
          <a:prstGeom prst="line">
            <a:avLst/>
          </a:prstGeom>
          <a:noFill/>
          <a:ln w="12700">
            <a:solidFill>
              <a:schemeClr val="hlink"/>
            </a:solidFill>
            <a:round/>
            <a:headEnd/>
            <a:tailEnd type="triangle" w="med" len="med"/>
          </a:ln>
          <a:effectLst/>
        </p:spPr>
        <p:txBody>
          <a:bodyPr wrap="none" anchor="ctr"/>
          <a:lstStyle/>
          <a:p>
            <a:endParaRPr lang="en-US" dirty="0"/>
          </a:p>
        </p:txBody>
      </p:sp>
      <p:sp>
        <p:nvSpPr>
          <p:cNvPr id="715788" name="Line 12"/>
          <p:cNvSpPr>
            <a:spLocks noChangeShapeType="1"/>
          </p:cNvSpPr>
          <p:nvPr/>
        </p:nvSpPr>
        <p:spPr bwMode="auto">
          <a:xfrm flipH="1" flipV="1">
            <a:off x="4851400" y="4492625"/>
            <a:ext cx="319088" cy="93663"/>
          </a:xfrm>
          <a:prstGeom prst="line">
            <a:avLst/>
          </a:prstGeom>
          <a:noFill/>
          <a:ln w="12700">
            <a:solidFill>
              <a:schemeClr val="bg1"/>
            </a:solidFill>
            <a:round/>
            <a:headEnd/>
            <a:tailEnd type="triangle" w="med" len="med"/>
          </a:ln>
          <a:effectLst/>
        </p:spPr>
        <p:txBody>
          <a:bodyPr wrap="none" anchor="ctr"/>
          <a:lstStyle/>
          <a:p>
            <a:endParaRPr lang="en-US" dirty="0"/>
          </a:p>
        </p:txBody>
      </p:sp>
      <p:sp>
        <p:nvSpPr>
          <p:cNvPr id="715789" name="Line 13"/>
          <p:cNvSpPr>
            <a:spLocks noChangeShapeType="1"/>
          </p:cNvSpPr>
          <p:nvPr/>
        </p:nvSpPr>
        <p:spPr bwMode="auto">
          <a:xfrm flipH="1" flipV="1">
            <a:off x="5256213" y="3868738"/>
            <a:ext cx="146050" cy="228600"/>
          </a:xfrm>
          <a:prstGeom prst="line">
            <a:avLst/>
          </a:prstGeom>
          <a:noFill/>
          <a:ln w="12700">
            <a:solidFill>
              <a:schemeClr val="bg1"/>
            </a:solidFill>
            <a:round/>
            <a:headEnd/>
            <a:tailEnd type="triangle" w="med" len="med"/>
          </a:ln>
          <a:effectLst/>
        </p:spPr>
        <p:txBody>
          <a:bodyPr wrap="none" anchor="ctr"/>
          <a:lstStyle/>
          <a:p>
            <a:endParaRPr lang="en-US" dirty="0"/>
          </a:p>
        </p:txBody>
      </p:sp>
      <p:sp>
        <p:nvSpPr>
          <p:cNvPr id="715790" name="Line 14"/>
          <p:cNvSpPr>
            <a:spLocks noChangeShapeType="1"/>
          </p:cNvSpPr>
          <p:nvPr/>
        </p:nvSpPr>
        <p:spPr bwMode="auto">
          <a:xfrm flipH="1">
            <a:off x="4767263" y="4906963"/>
            <a:ext cx="355600" cy="322262"/>
          </a:xfrm>
          <a:prstGeom prst="line">
            <a:avLst/>
          </a:prstGeom>
          <a:noFill/>
          <a:ln w="76200">
            <a:noFill/>
            <a:round/>
            <a:headEnd/>
            <a:tailEnd/>
          </a:ln>
          <a:effectLst/>
        </p:spPr>
        <p:txBody>
          <a:bodyPr wrap="none" anchor="ctr"/>
          <a:lstStyle/>
          <a:p>
            <a:endParaRPr lang="en-US" dirty="0"/>
          </a:p>
        </p:txBody>
      </p:sp>
      <p:sp>
        <p:nvSpPr>
          <p:cNvPr id="715791" name="Freeform 15"/>
          <p:cNvSpPr>
            <a:spLocks/>
          </p:cNvSpPr>
          <p:nvPr/>
        </p:nvSpPr>
        <p:spPr bwMode="auto">
          <a:xfrm>
            <a:off x="4808538" y="3906838"/>
            <a:ext cx="398462" cy="438150"/>
          </a:xfrm>
          <a:custGeom>
            <a:avLst/>
            <a:gdLst/>
            <a:ahLst/>
            <a:cxnLst>
              <a:cxn ang="0">
                <a:pos x="0" y="105"/>
              </a:cxn>
              <a:cxn ang="0">
                <a:pos x="140" y="164"/>
              </a:cxn>
              <a:cxn ang="0">
                <a:pos x="67" y="0"/>
              </a:cxn>
              <a:cxn ang="0">
                <a:pos x="152" y="190"/>
              </a:cxn>
              <a:cxn ang="0">
                <a:pos x="250" y="275"/>
              </a:cxn>
              <a:cxn ang="0">
                <a:pos x="250" y="275"/>
              </a:cxn>
            </a:cxnLst>
            <a:rect l="0" t="0" r="r" b="b"/>
            <a:pathLst>
              <a:path w="251" h="276">
                <a:moveTo>
                  <a:pt x="0" y="105"/>
                </a:moveTo>
                <a:lnTo>
                  <a:pt x="140" y="164"/>
                </a:lnTo>
                <a:lnTo>
                  <a:pt x="67" y="0"/>
                </a:lnTo>
                <a:lnTo>
                  <a:pt x="152" y="190"/>
                </a:lnTo>
                <a:lnTo>
                  <a:pt x="250" y="275"/>
                </a:lnTo>
                <a:lnTo>
                  <a:pt x="250" y="275"/>
                </a:lnTo>
              </a:path>
            </a:pathLst>
          </a:custGeom>
          <a:noFill/>
          <a:ln w="25400" cap="rnd" cmpd="sng">
            <a:solidFill>
              <a:schemeClr val="hlink"/>
            </a:solidFill>
            <a:prstDash val="solid"/>
            <a:round/>
            <a:headEnd type="none" w="med" len="med"/>
            <a:tailEnd type="none" w="med" len="med"/>
          </a:ln>
          <a:effectLst/>
        </p:spPr>
        <p:txBody>
          <a:bodyPr/>
          <a:lstStyle/>
          <a:p>
            <a:endParaRPr lang="en-US" dirty="0"/>
          </a:p>
        </p:txBody>
      </p:sp>
      <p:sp>
        <p:nvSpPr>
          <p:cNvPr id="715792" name="Freeform 16"/>
          <p:cNvSpPr>
            <a:spLocks/>
          </p:cNvSpPr>
          <p:nvPr/>
        </p:nvSpPr>
        <p:spPr bwMode="auto">
          <a:xfrm>
            <a:off x="6515100" y="4324350"/>
            <a:ext cx="387350" cy="396875"/>
          </a:xfrm>
          <a:custGeom>
            <a:avLst/>
            <a:gdLst/>
            <a:ahLst/>
            <a:cxnLst>
              <a:cxn ang="0">
                <a:pos x="150" y="0"/>
              </a:cxn>
              <a:cxn ang="0">
                <a:pos x="98" y="140"/>
              </a:cxn>
              <a:cxn ang="0">
                <a:pos x="243" y="67"/>
              </a:cxn>
              <a:cxn ang="0">
                <a:pos x="75" y="152"/>
              </a:cxn>
              <a:cxn ang="0">
                <a:pos x="0" y="249"/>
              </a:cxn>
              <a:cxn ang="0">
                <a:pos x="0" y="249"/>
              </a:cxn>
            </a:cxnLst>
            <a:rect l="0" t="0" r="r" b="b"/>
            <a:pathLst>
              <a:path w="244" h="250">
                <a:moveTo>
                  <a:pt x="150" y="0"/>
                </a:moveTo>
                <a:lnTo>
                  <a:pt x="98" y="140"/>
                </a:lnTo>
                <a:lnTo>
                  <a:pt x="243" y="67"/>
                </a:lnTo>
                <a:lnTo>
                  <a:pt x="75" y="152"/>
                </a:lnTo>
                <a:lnTo>
                  <a:pt x="0" y="249"/>
                </a:lnTo>
                <a:lnTo>
                  <a:pt x="0" y="249"/>
                </a:lnTo>
              </a:path>
            </a:pathLst>
          </a:custGeom>
          <a:noFill/>
          <a:ln w="25400" cap="rnd" cmpd="sng">
            <a:solidFill>
              <a:schemeClr val="hlink"/>
            </a:solidFill>
            <a:prstDash val="solid"/>
            <a:round/>
            <a:headEnd type="none" w="med" len="med"/>
            <a:tailEnd type="none" w="med" len="med"/>
          </a:ln>
          <a:effectLst/>
        </p:spPr>
        <p:txBody>
          <a:bodyPr/>
          <a:lstStyle/>
          <a:p>
            <a:endParaRPr lang="en-US" dirty="0"/>
          </a:p>
        </p:txBody>
      </p:sp>
      <p:sp>
        <p:nvSpPr>
          <p:cNvPr id="715793" name="Freeform 17"/>
          <p:cNvSpPr>
            <a:spLocks/>
          </p:cNvSpPr>
          <p:nvPr/>
        </p:nvSpPr>
        <p:spPr bwMode="auto">
          <a:xfrm>
            <a:off x="6256338" y="5291138"/>
            <a:ext cx="406400" cy="427037"/>
          </a:xfrm>
          <a:custGeom>
            <a:avLst/>
            <a:gdLst/>
            <a:ahLst/>
            <a:cxnLst>
              <a:cxn ang="0">
                <a:pos x="158" y="268"/>
              </a:cxn>
              <a:cxn ang="0">
                <a:pos x="103" y="118"/>
              </a:cxn>
              <a:cxn ang="0">
                <a:pos x="255" y="196"/>
              </a:cxn>
              <a:cxn ang="0">
                <a:pos x="79" y="105"/>
              </a:cxn>
              <a:cxn ang="0">
                <a:pos x="0" y="0"/>
              </a:cxn>
              <a:cxn ang="0">
                <a:pos x="0" y="0"/>
              </a:cxn>
            </a:cxnLst>
            <a:rect l="0" t="0" r="r" b="b"/>
            <a:pathLst>
              <a:path w="256" h="269">
                <a:moveTo>
                  <a:pt x="158" y="268"/>
                </a:moveTo>
                <a:lnTo>
                  <a:pt x="103" y="118"/>
                </a:lnTo>
                <a:lnTo>
                  <a:pt x="255" y="196"/>
                </a:lnTo>
                <a:lnTo>
                  <a:pt x="79" y="105"/>
                </a:lnTo>
                <a:lnTo>
                  <a:pt x="0" y="0"/>
                </a:lnTo>
                <a:lnTo>
                  <a:pt x="0" y="0"/>
                </a:lnTo>
              </a:path>
            </a:pathLst>
          </a:custGeom>
          <a:noFill/>
          <a:ln w="25400" cap="rnd" cmpd="sng">
            <a:solidFill>
              <a:schemeClr val="hlink"/>
            </a:solidFill>
            <a:prstDash val="solid"/>
            <a:round/>
            <a:headEnd type="none" w="med" len="med"/>
            <a:tailEnd type="none" w="med" len="med"/>
          </a:ln>
          <a:effectLst/>
        </p:spPr>
        <p:txBody>
          <a:bodyPr/>
          <a:lstStyle/>
          <a:p>
            <a:endParaRPr lang="en-US" dirty="0"/>
          </a:p>
        </p:txBody>
      </p:sp>
      <p:sp>
        <p:nvSpPr>
          <p:cNvPr id="715794" name="Freeform 18"/>
          <p:cNvSpPr>
            <a:spLocks/>
          </p:cNvSpPr>
          <p:nvPr/>
        </p:nvSpPr>
        <p:spPr bwMode="auto">
          <a:xfrm>
            <a:off x="6142038" y="3692525"/>
            <a:ext cx="406400" cy="428625"/>
          </a:xfrm>
          <a:custGeom>
            <a:avLst/>
            <a:gdLst/>
            <a:ahLst/>
            <a:cxnLst>
              <a:cxn ang="0">
                <a:pos x="158" y="0"/>
              </a:cxn>
              <a:cxn ang="0">
                <a:pos x="103" y="151"/>
              </a:cxn>
              <a:cxn ang="0">
                <a:pos x="255" y="72"/>
              </a:cxn>
              <a:cxn ang="0">
                <a:pos x="79" y="164"/>
              </a:cxn>
              <a:cxn ang="0">
                <a:pos x="0" y="269"/>
              </a:cxn>
              <a:cxn ang="0">
                <a:pos x="0" y="269"/>
              </a:cxn>
            </a:cxnLst>
            <a:rect l="0" t="0" r="r" b="b"/>
            <a:pathLst>
              <a:path w="256" h="270">
                <a:moveTo>
                  <a:pt x="158" y="0"/>
                </a:moveTo>
                <a:lnTo>
                  <a:pt x="103" y="151"/>
                </a:lnTo>
                <a:lnTo>
                  <a:pt x="255" y="72"/>
                </a:lnTo>
                <a:lnTo>
                  <a:pt x="79" y="164"/>
                </a:lnTo>
                <a:lnTo>
                  <a:pt x="0" y="269"/>
                </a:lnTo>
                <a:lnTo>
                  <a:pt x="0" y="269"/>
                </a:lnTo>
              </a:path>
            </a:pathLst>
          </a:custGeom>
          <a:noFill/>
          <a:ln w="25400" cap="rnd" cmpd="sng">
            <a:solidFill>
              <a:schemeClr val="bg1"/>
            </a:solidFill>
            <a:prstDash val="solid"/>
            <a:round/>
            <a:headEnd type="none" w="med" len="med"/>
            <a:tailEnd type="none" w="med" len="med"/>
          </a:ln>
          <a:effectLst/>
        </p:spPr>
        <p:txBody>
          <a:bodyPr/>
          <a:lstStyle/>
          <a:p>
            <a:endParaRPr lang="en-US" dirty="0"/>
          </a:p>
        </p:txBody>
      </p:sp>
      <p:sp>
        <p:nvSpPr>
          <p:cNvPr id="715795" name="Line 19"/>
          <p:cNvSpPr>
            <a:spLocks noChangeShapeType="1"/>
          </p:cNvSpPr>
          <p:nvPr/>
        </p:nvSpPr>
        <p:spPr bwMode="auto">
          <a:xfrm>
            <a:off x="4691063" y="3878263"/>
            <a:ext cx="234950" cy="188912"/>
          </a:xfrm>
          <a:prstGeom prst="line">
            <a:avLst/>
          </a:prstGeom>
          <a:noFill/>
          <a:ln w="12700">
            <a:solidFill>
              <a:schemeClr val="hlink"/>
            </a:solidFill>
            <a:round/>
            <a:headEnd/>
            <a:tailEnd type="triangle" w="med" len="med"/>
          </a:ln>
          <a:effectLst/>
        </p:spPr>
        <p:txBody>
          <a:bodyPr wrap="none" anchor="ctr"/>
          <a:lstStyle/>
          <a:p>
            <a:endParaRPr lang="en-US" dirty="0"/>
          </a:p>
        </p:txBody>
      </p:sp>
      <p:sp>
        <p:nvSpPr>
          <p:cNvPr id="715796" name="Oval 20"/>
          <p:cNvSpPr>
            <a:spLocks noChangeArrowheads="1"/>
          </p:cNvSpPr>
          <p:nvPr/>
        </p:nvSpPr>
        <p:spPr bwMode="auto">
          <a:xfrm>
            <a:off x="3352800" y="2819400"/>
            <a:ext cx="1449388" cy="1344613"/>
          </a:xfrm>
          <a:prstGeom prst="ellipse">
            <a:avLst/>
          </a:prstGeom>
          <a:solidFill>
            <a:schemeClr val="accent1"/>
          </a:solidFill>
          <a:ln w="28575">
            <a:solidFill>
              <a:srgbClr val="FF6600"/>
            </a:solidFill>
            <a:round/>
            <a:headEnd/>
            <a:tailEnd/>
          </a:ln>
          <a:effectLst/>
        </p:spPr>
        <p:txBody>
          <a:bodyPr wrap="none" anchor="ctr"/>
          <a:lstStyle/>
          <a:p>
            <a:endParaRPr lang="en-US" dirty="0"/>
          </a:p>
        </p:txBody>
      </p:sp>
      <p:sp>
        <p:nvSpPr>
          <p:cNvPr id="715797" name="Line 21"/>
          <p:cNvSpPr>
            <a:spLocks noChangeShapeType="1"/>
          </p:cNvSpPr>
          <p:nvPr/>
        </p:nvSpPr>
        <p:spPr bwMode="auto">
          <a:xfrm flipV="1">
            <a:off x="4419600" y="2620963"/>
            <a:ext cx="125413" cy="274637"/>
          </a:xfrm>
          <a:prstGeom prst="line">
            <a:avLst/>
          </a:prstGeom>
          <a:noFill/>
          <a:ln w="12700">
            <a:solidFill>
              <a:schemeClr val="hlink"/>
            </a:solidFill>
            <a:round/>
            <a:headEnd/>
            <a:tailEnd type="triangle" w="med" len="med"/>
          </a:ln>
          <a:effectLst/>
        </p:spPr>
        <p:txBody>
          <a:bodyPr wrap="none" anchor="ctr"/>
          <a:lstStyle/>
          <a:p>
            <a:endParaRPr lang="en-US" dirty="0"/>
          </a:p>
        </p:txBody>
      </p:sp>
      <p:sp>
        <p:nvSpPr>
          <p:cNvPr id="715798" name="Line 22"/>
          <p:cNvSpPr>
            <a:spLocks noChangeShapeType="1"/>
          </p:cNvSpPr>
          <p:nvPr/>
        </p:nvSpPr>
        <p:spPr bwMode="auto">
          <a:xfrm flipH="1" flipV="1">
            <a:off x="3479800" y="2725738"/>
            <a:ext cx="177800" cy="246062"/>
          </a:xfrm>
          <a:prstGeom prst="line">
            <a:avLst/>
          </a:prstGeom>
          <a:noFill/>
          <a:ln w="12700">
            <a:solidFill>
              <a:schemeClr val="bg1"/>
            </a:solidFill>
            <a:round/>
            <a:headEnd/>
            <a:tailEnd type="triangle" w="med" len="med"/>
          </a:ln>
          <a:effectLst/>
        </p:spPr>
        <p:txBody>
          <a:bodyPr wrap="none" anchor="ctr"/>
          <a:lstStyle/>
          <a:p>
            <a:endParaRPr lang="en-US" dirty="0"/>
          </a:p>
        </p:txBody>
      </p:sp>
      <p:sp>
        <p:nvSpPr>
          <p:cNvPr id="715799" name="Line 23"/>
          <p:cNvSpPr>
            <a:spLocks noChangeShapeType="1"/>
          </p:cNvSpPr>
          <p:nvPr/>
        </p:nvSpPr>
        <p:spPr bwMode="auto">
          <a:xfrm flipH="1" flipV="1">
            <a:off x="3054350" y="3400425"/>
            <a:ext cx="334963" cy="31750"/>
          </a:xfrm>
          <a:prstGeom prst="line">
            <a:avLst/>
          </a:prstGeom>
          <a:noFill/>
          <a:ln w="12700">
            <a:solidFill>
              <a:schemeClr val="hlink"/>
            </a:solidFill>
            <a:round/>
            <a:headEnd/>
            <a:tailEnd type="triangle" w="med" len="med"/>
          </a:ln>
          <a:effectLst/>
        </p:spPr>
        <p:txBody>
          <a:bodyPr wrap="none" anchor="ctr"/>
          <a:lstStyle/>
          <a:p>
            <a:endParaRPr lang="en-US" dirty="0"/>
          </a:p>
        </p:txBody>
      </p:sp>
      <p:sp>
        <p:nvSpPr>
          <p:cNvPr id="715800" name="Line 24"/>
          <p:cNvSpPr>
            <a:spLocks noChangeShapeType="1"/>
          </p:cNvSpPr>
          <p:nvPr/>
        </p:nvSpPr>
        <p:spPr bwMode="auto">
          <a:xfrm flipH="1">
            <a:off x="3886200" y="4191000"/>
            <a:ext cx="76200" cy="306388"/>
          </a:xfrm>
          <a:prstGeom prst="line">
            <a:avLst/>
          </a:prstGeom>
          <a:noFill/>
          <a:ln w="12700">
            <a:solidFill>
              <a:schemeClr val="bg1"/>
            </a:solidFill>
            <a:round/>
            <a:headEnd/>
            <a:tailEnd type="triangle" w="med" len="med"/>
          </a:ln>
          <a:effectLst/>
        </p:spPr>
        <p:txBody>
          <a:bodyPr wrap="none" anchor="ctr"/>
          <a:lstStyle/>
          <a:p>
            <a:endParaRPr lang="en-US" dirty="0"/>
          </a:p>
        </p:txBody>
      </p:sp>
      <p:sp>
        <p:nvSpPr>
          <p:cNvPr id="715801" name="Line 25"/>
          <p:cNvSpPr>
            <a:spLocks noChangeShapeType="1"/>
          </p:cNvSpPr>
          <p:nvPr/>
        </p:nvSpPr>
        <p:spPr bwMode="auto">
          <a:xfrm flipH="1">
            <a:off x="3251200" y="3886200"/>
            <a:ext cx="254000" cy="133350"/>
          </a:xfrm>
          <a:prstGeom prst="line">
            <a:avLst/>
          </a:prstGeom>
          <a:noFill/>
          <a:ln w="12700">
            <a:solidFill>
              <a:schemeClr val="bg1"/>
            </a:solidFill>
            <a:round/>
            <a:headEnd/>
            <a:tailEnd type="triangle" w="med" len="med"/>
          </a:ln>
          <a:effectLst/>
        </p:spPr>
        <p:txBody>
          <a:bodyPr wrap="none" anchor="ctr"/>
          <a:lstStyle/>
          <a:p>
            <a:endParaRPr lang="en-US" dirty="0"/>
          </a:p>
        </p:txBody>
      </p:sp>
      <p:sp>
        <p:nvSpPr>
          <p:cNvPr id="715802" name="Freeform 26"/>
          <p:cNvSpPr>
            <a:spLocks/>
          </p:cNvSpPr>
          <p:nvPr/>
        </p:nvSpPr>
        <p:spPr bwMode="auto">
          <a:xfrm>
            <a:off x="3289300" y="4078288"/>
            <a:ext cx="438150" cy="396875"/>
          </a:xfrm>
          <a:custGeom>
            <a:avLst/>
            <a:gdLst/>
            <a:ahLst/>
            <a:cxnLst>
              <a:cxn ang="0">
                <a:pos x="105" y="249"/>
              </a:cxn>
              <a:cxn ang="0">
                <a:pos x="164" y="109"/>
              </a:cxn>
              <a:cxn ang="0">
                <a:pos x="0" y="182"/>
              </a:cxn>
              <a:cxn ang="0">
                <a:pos x="190" y="97"/>
              </a:cxn>
              <a:cxn ang="0">
                <a:pos x="275" y="0"/>
              </a:cxn>
              <a:cxn ang="0">
                <a:pos x="275" y="0"/>
              </a:cxn>
            </a:cxnLst>
            <a:rect l="0" t="0" r="r" b="b"/>
            <a:pathLst>
              <a:path w="276" h="250">
                <a:moveTo>
                  <a:pt x="105" y="249"/>
                </a:moveTo>
                <a:lnTo>
                  <a:pt x="164" y="109"/>
                </a:lnTo>
                <a:lnTo>
                  <a:pt x="0" y="182"/>
                </a:lnTo>
                <a:lnTo>
                  <a:pt x="190" y="97"/>
                </a:lnTo>
                <a:lnTo>
                  <a:pt x="275" y="0"/>
                </a:lnTo>
                <a:lnTo>
                  <a:pt x="275" y="0"/>
                </a:lnTo>
              </a:path>
            </a:pathLst>
          </a:custGeom>
          <a:noFill/>
          <a:ln w="25400" cap="rnd" cmpd="sng">
            <a:solidFill>
              <a:schemeClr val="bg1"/>
            </a:solidFill>
            <a:prstDash val="solid"/>
            <a:round/>
            <a:headEnd type="none" w="med" len="med"/>
            <a:tailEnd type="none" w="med" len="med"/>
          </a:ln>
          <a:effectLst/>
        </p:spPr>
        <p:txBody>
          <a:bodyPr/>
          <a:lstStyle/>
          <a:p>
            <a:endParaRPr lang="en-US" dirty="0"/>
          </a:p>
        </p:txBody>
      </p:sp>
      <p:sp>
        <p:nvSpPr>
          <p:cNvPr id="715803" name="Freeform 27"/>
          <p:cNvSpPr>
            <a:spLocks/>
          </p:cNvSpPr>
          <p:nvPr/>
        </p:nvSpPr>
        <p:spPr bwMode="auto">
          <a:xfrm>
            <a:off x="3217863" y="4040188"/>
            <a:ext cx="434975" cy="396875"/>
          </a:xfrm>
          <a:custGeom>
            <a:avLst/>
            <a:gdLst/>
            <a:ahLst/>
            <a:cxnLst>
              <a:cxn ang="0">
                <a:pos x="104" y="249"/>
              </a:cxn>
              <a:cxn ang="0">
                <a:pos x="163" y="109"/>
              </a:cxn>
              <a:cxn ang="0">
                <a:pos x="0" y="182"/>
              </a:cxn>
              <a:cxn ang="0">
                <a:pos x="189" y="97"/>
              </a:cxn>
              <a:cxn ang="0">
                <a:pos x="273" y="0"/>
              </a:cxn>
              <a:cxn ang="0">
                <a:pos x="273" y="0"/>
              </a:cxn>
            </a:cxnLst>
            <a:rect l="0" t="0" r="r" b="b"/>
            <a:pathLst>
              <a:path w="274" h="250">
                <a:moveTo>
                  <a:pt x="104" y="249"/>
                </a:moveTo>
                <a:lnTo>
                  <a:pt x="163" y="109"/>
                </a:lnTo>
                <a:lnTo>
                  <a:pt x="0" y="182"/>
                </a:lnTo>
                <a:lnTo>
                  <a:pt x="189" y="97"/>
                </a:lnTo>
                <a:lnTo>
                  <a:pt x="273" y="0"/>
                </a:lnTo>
                <a:lnTo>
                  <a:pt x="273" y="0"/>
                </a:lnTo>
              </a:path>
            </a:pathLst>
          </a:custGeom>
          <a:noFill/>
          <a:ln w="25400" cap="rnd" cmpd="sng">
            <a:noFill/>
            <a:prstDash val="solid"/>
            <a:round/>
            <a:headEnd type="none" w="med" len="med"/>
            <a:tailEnd type="none" w="med" len="med"/>
          </a:ln>
          <a:effectLst/>
        </p:spPr>
        <p:txBody>
          <a:bodyPr/>
          <a:lstStyle/>
          <a:p>
            <a:endParaRPr lang="en-US" dirty="0"/>
          </a:p>
        </p:txBody>
      </p:sp>
      <p:sp>
        <p:nvSpPr>
          <p:cNvPr id="715804" name="Freeform 28"/>
          <p:cNvSpPr>
            <a:spLocks/>
          </p:cNvSpPr>
          <p:nvPr/>
        </p:nvSpPr>
        <p:spPr bwMode="auto">
          <a:xfrm>
            <a:off x="4673600" y="2620963"/>
            <a:ext cx="427038" cy="406400"/>
          </a:xfrm>
          <a:custGeom>
            <a:avLst/>
            <a:gdLst/>
            <a:ahLst/>
            <a:cxnLst>
              <a:cxn ang="0">
                <a:pos x="268" y="97"/>
              </a:cxn>
              <a:cxn ang="0">
                <a:pos x="118" y="152"/>
              </a:cxn>
              <a:cxn ang="0">
                <a:pos x="196" y="0"/>
              </a:cxn>
              <a:cxn ang="0">
                <a:pos x="105" y="176"/>
              </a:cxn>
              <a:cxn ang="0">
                <a:pos x="0" y="255"/>
              </a:cxn>
              <a:cxn ang="0">
                <a:pos x="0" y="255"/>
              </a:cxn>
            </a:cxnLst>
            <a:rect l="0" t="0" r="r" b="b"/>
            <a:pathLst>
              <a:path w="269" h="256">
                <a:moveTo>
                  <a:pt x="268" y="97"/>
                </a:moveTo>
                <a:lnTo>
                  <a:pt x="118" y="152"/>
                </a:lnTo>
                <a:lnTo>
                  <a:pt x="196" y="0"/>
                </a:lnTo>
                <a:lnTo>
                  <a:pt x="105" y="176"/>
                </a:lnTo>
                <a:lnTo>
                  <a:pt x="0" y="255"/>
                </a:lnTo>
                <a:lnTo>
                  <a:pt x="0" y="255"/>
                </a:lnTo>
              </a:path>
            </a:pathLst>
          </a:custGeom>
          <a:noFill/>
          <a:ln w="25400" cap="rnd" cmpd="sng">
            <a:solidFill>
              <a:schemeClr val="hlink"/>
            </a:solidFill>
            <a:prstDash val="solid"/>
            <a:round/>
            <a:headEnd type="none" w="med" len="med"/>
            <a:tailEnd type="none" w="med" len="med"/>
          </a:ln>
          <a:effectLst/>
        </p:spPr>
        <p:txBody>
          <a:bodyPr/>
          <a:lstStyle/>
          <a:p>
            <a:endParaRPr lang="en-US" dirty="0"/>
          </a:p>
        </p:txBody>
      </p:sp>
      <p:sp>
        <p:nvSpPr>
          <p:cNvPr id="715805" name="Freeform 29"/>
          <p:cNvSpPr>
            <a:spLocks/>
          </p:cNvSpPr>
          <p:nvPr/>
        </p:nvSpPr>
        <p:spPr bwMode="auto">
          <a:xfrm>
            <a:off x="3074988" y="2735263"/>
            <a:ext cx="430212" cy="406400"/>
          </a:xfrm>
          <a:custGeom>
            <a:avLst/>
            <a:gdLst/>
            <a:ahLst/>
            <a:cxnLst>
              <a:cxn ang="0">
                <a:pos x="0" y="97"/>
              </a:cxn>
              <a:cxn ang="0">
                <a:pos x="151" y="152"/>
              </a:cxn>
              <a:cxn ang="0">
                <a:pos x="72" y="0"/>
              </a:cxn>
              <a:cxn ang="0">
                <a:pos x="165" y="176"/>
              </a:cxn>
              <a:cxn ang="0">
                <a:pos x="270" y="255"/>
              </a:cxn>
              <a:cxn ang="0">
                <a:pos x="270" y="255"/>
              </a:cxn>
            </a:cxnLst>
            <a:rect l="0" t="0" r="r" b="b"/>
            <a:pathLst>
              <a:path w="271" h="256">
                <a:moveTo>
                  <a:pt x="0" y="97"/>
                </a:moveTo>
                <a:lnTo>
                  <a:pt x="151" y="152"/>
                </a:lnTo>
                <a:lnTo>
                  <a:pt x="72" y="0"/>
                </a:lnTo>
                <a:lnTo>
                  <a:pt x="165" y="176"/>
                </a:lnTo>
                <a:lnTo>
                  <a:pt x="270" y="255"/>
                </a:lnTo>
                <a:lnTo>
                  <a:pt x="270" y="255"/>
                </a:lnTo>
              </a:path>
            </a:pathLst>
          </a:custGeom>
          <a:noFill/>
          <a:ln w="25400" cap="rnd" cmpd="sng">
            <a:solidFill>
              <a:schemeClr val="hlink"/>
            </a:solidFill>
            <a:prstDash val="solid"/>
            <a:round/>
            <a:headEnd type="none" w="med" len="med"/>
            <a:tailEnd type="none" w="med" len="med"/>
          </a:ln>
          <a:effectLst/>
        </p:spPr>
        <p:txBody>
          <a:bodyPr/>
          <a:lstStyle/>
          <a:p>
            <a:endParaRPr lang="en-US" dirty="0"/>
          </a:p>
        </p:txBody>
      </p:sp>
      <p:sp>
        <p:nvSpPr>
          <p:cNvPr id="715806" name="Rectangle 30"/>
          <p:cNvSpPr>
            <a:spLocks noChangeArrowheads="1"/>
          </p:cNvSpPr>
          <p:nvPr/>
        </p:nvSpPr>
        <p:spPr bwMode="auto">
          <a:xfrm>
            <a:off x="4868863" y="4013200"/>
            <a:ext cx="430212" cy="241300"/>
          </a:xfrm>
          <a:prstGeom prst="rect">
            <a:avLst/>
          </a:prstGeom>
          <a:noFill/>
          <a:ln w="50800">
            <a:noFill/>
            <a:miter lim="800000"/>
            <a:headEnd/>
            <a:tailEnd/>
          </a:ln>
          <a:effectLst/>
        </p:spPr>
        <p:txBody>
          <a:bodyPr wrap="none" lIns="90487" tIns="44450" rIns="90487" bIns="44450">
            <a:spAutoFit/>
          </a:bodyPr>
          <a:lstStyle/>
          <a:p>
            <a:pPr algn="l">
              <a:spcBef>
                <a:spcPct val="0"/>
              </a:spcBef>
            </a:pPr>
            <a:r>
              <a:rPr lang="en-US" altLang="zh-CN" sz="1000" dirty="0">
                <a:latin typeface="Times" charset="0"/>
              </a:rPr>
              <a:t>Ca</a:t>
            </a:r>
            <a:r>
              <a:rPr lang="en-US" altLang="zh-CN" sz="1000" baseline="30000" dirty="0">
                <a:latin typeface="Symbol" pitchFamily="18" charset="2"/>
              </a:rPr>
              <a:t></a:t>
            </a:r>
          </a:p>
        </p:txBody>
      </p:sp>
      <p:sp>
        <p:nvSpPr>
          <p:cNvPr id="715807" name="Rectangle 31"/>
          <p:cNvSpPr>
            <a:spLocks noChangeArrowheads="1"/>
          </p:cNvSpPr>
          <p:nvPr/>
        </p:nvSpPr>
        <p:spPr bwMode="auto">
          <a:xfrm>
            <a:off x="3471863" y="4025900"/>
            <a:ext cx="365125" cy="241300"/>
          </a:xfrm>
          <a:prstGeom prst="rect">
            <a:avLst/>
          </a:prstGeom>
          <a:noFill/>
          <a:ln w="50800">
            <a:noFill/>
            <a:miter lim="800000"/>
            <a:headEnd/>
            <a:tailEnd/>
          </a:ln>
          <a:effectLst/>
        </p:spPr>
        <p:txBody>
          <a:bodyPr wrap="none" lIns="90487" tIns="44450" rIns="90487" bIns="44450">
            <a:spAutoFit/>
          </a:bodyPr>
          <a:lstStyle/>
          <a:p>
            <a:pPr algn="l">
              <a:spcBef>
                <a:spcPct val="0"/>
              </a:spcBef>
            </a:pPr>
            <a:r>
              <a:rPr lang="en-US" altLang="zh-CN" sz="1000" dirty="0">
                <a:latin typeface="Times" charset="0"/>
              </a:rPr>
              <a:t>S-S</a:t>
            </a:r>
          </a:p>
        </p:txBody>
      </p:sp>
      <p:sp>
        <p:nvSpPr>
          <p:cNvPr id="715808" name="Rectangle 32"/>
          <p:cNvSpPr>
            <a:spLocks noChangeArrowheads="1"/>
          </p:cNvSpPr>
          <p:nvPr/>
        </p:nvSpPr>
        <p:spPr bwMode="auto">
          <a:xfrm>
            <a:off x="3224213" y="2933700"/>
            <a:ext cx="365125" cy="241300"/>
          </a:xfrm>
          <a:prstGeom prst="rect">
            <a:avLst/>
          </a:prstGeom>
          <a:noFill/>
          <a:ln w="50800">
            <a:noFill/>
            <a:miter lim="800000"/>
            <a:headEnd/>
            <a:tailEnd/>
          </a:ln>
          <a:effectLst/>
        </p:spPr>
        <p:txBody>
          <a:bodyPr wrap="none" lIns="90487" tIns="44450" rIns="90487" bIns="44450">
            <a:spAutoFit/>
          </a:bodyPr>
          <a:lstStyle/>
          <a:p>
            <a:pPr algn="l">
              <a:spcBef>
                <a:spcPct val="0"/>
              </a:spcBef>
            </a:pPr>
            <a:r>
              <a:rPr lang="en-US" altLang="zh-CN" sz="1000" dirty="0">
                <a:latin typeface="Times" charset="0"/>
              </a:rPr>
              <a:t>S-S</a:t>
            </a:r>
          </a:p>
        </p:txBody>
      </p:sp>
      <p:sp>
        <p:nvSpPr>
          <p:cNvPr id="715809" name="Rectangle 33"/>
          <p:cNvSpPr>
            <a:spLocks noChangeArrowheads="1"/>
          </p:cNvSpPr>
          <p:nvPr/>
        </p:nvSpPr>
        <p:spPr bwMode="auto">
          <a:xfrm>
            <a:off x="4576763" y="2832100"/>
            <a:ext cx="365125" cy="241300"/>
          </a:xfrm>
          <a:prstGeom prst="rect">
            <a:avLst/>
          </a:prstGeom>
          <a:noFill/>
          <a:ln w="50800">
            <a:noFill/>
            <a:miter lim="800000"/>
            <a:headEnd/>
            <a:tailEnd/>
          </a:ln>
          <a:effectLst/>
        </p:spPr>
        <p:txBody>
          <a:bodyPr wrap="none" lIns="90487" tIns="44450" rIns="90487" bIns="44450">
            <a:spAutoFit/>
          </a:bodyPr>
          <a:lstStyle/>
          <a:p>
            <a:pPr algn="l">
              <a:spcBef>
                <a:spcPct val="0"/>
              </a:spcBef>
            </a:pPr>
            <a:r>
              <a:rPr lang="en-US" altLang="zh-CN" sz="1000" dirty="0">
                <a:latin typeface="Times" charset="0"/>
              </a:rPr>
              <a:t>S-S</a:t>
            </a:r>
          </a:p>
        </p:txBody>
      </p:sp>
      <p:sp>
        <p:nvSpPr>
          <p:cNvPr id="715810" name="Rectangle 34"/>
          <p:cNvSpPr>
            <a:spLocks noChangeArrowheads="1"/>
          </p:cNvSpPr>
          <p:nvPr/>
        </p:nvSpPr>
        <p:spPr bwMode="auto">
          <a:xfrm>
            <a:off x="6030913" y="3905250"/>
            <a:ext cx="365125" cy="241300"/>
          </a:xfrm>
          <a:prstGeom prst="rect">
            <a:avLst/>
          </a:prstGeom>
          <a:noFill/>
          <a:ln w="50800">
            <a:noFill/>
            <a:miter lim="800000"/>
            <a:headEnd/>
            <a:tailEnd/>
          </a:ln>
          <a:effectLst/>
        </p:spPr>
        <p:txBody>
          <a:bodyPr wrap="none" lIns="90487" tIns="44450" rIns="90487" bIns="44450">
            <a:spAutoFit/>
          </a:bodyPr>
          <a:lstStyle/>
          <a:p>
            <a:pPr algn="l">
              <a:spcBef>
                <a:spcPct val="0"/>
              </a:spcBef>
            </a:pPr>
            <a:r>
              <a:rPr lang="en-US" altLang="zh-CN" sz="1000" dirty="0">
                <a:latin typeface="Times" charset="0"/>
              </a:rPr>
              <a:t>S-S</a:t>
            </a:r>
          </a:p>
        </p:txBody>
      </p:sp>
      <p:sp>
        <p:nvSpPr>
          <p:cNvPr id="715811" name="Rectangle 35"/>
          <p:cNvSpPr>
            <a:spLocks noChangeArrowheads="1"/>
          </p:cNvSpPr>
          <p:nvPr/>
        </p:nvSpPr>
        <p:spPr bwMode="auto">
          <a:xfrm>
            <a:off x="6151563" y="5270500"/>
            <a:ext cx="365125" cy="241300"/>
          </a:xfrm>
          <a:prstGeom prst="rect">
            <a:avLst/>
          </a:prstGeom>
          <a:noFill/>
          <a:ln w="50800">
            <a:noFill/>
            <a:miter lim="800000"/>
            <a:headEnd/>
            <a:tailEnd/>
          </a:ln>
          <a:effectLst/>
        </p:spPr>
        <p:txBody>
          <a:bodyPr wrap="none" lIns="90487" tIns="44450" rIns="90487" bIns="44450">
            <a:spAutoFit/>
          </a:bodyPr>
          <a:lstStyle/>
          <a:p>
            <a:pPr algn="l">
              <a:spcBef>
                <a:spcPct val="0"/>
              </a:spcBef>
            </a:pPr>
            <a:r>
              <a:rPr lang="en-US" altLang="zh-CN" sz="1000" dirty="0">
                <a:latin typeface="Times" charset="0"/>
              </a:rPr>
              <a:t>S-S</a:t>
            </a:r>
          </a:p>
        </p:txBody>
      </p:sp>
      <p:sp>
        <p:nvSpPr>
          <p:cNvPr id="715812" name="Freeform 36"/>
          <p:cNvSpPr>
            <a:spLocks/>
          </p:cNvSpPr>
          <p:nvPr/>
        </p:nvSpPr>
        <p:spPr bwMode="auto">
          <a:xfrm>
            <a:off x="4519613" y="4113213"/>
            <a:ext cx="439737" cy="396875"/>
          </a:xfrm>
          <a:custGeom>
            <a:avLst/>
            <a:gdLst/>
            <a:ahLst/>
            <a:cxnLst>
              <a:cxn ang="0">
                <a:pos x="171" y="249"/>
              </a:cxn>
              <a:cxn ang="0">
                <a:pos x="112" y="109"/>
              </a:cxn>
              <a:cxn ang="0">
                <a:pos x="276" y="182"/>
              </a:cxn>
              <a:cxn ang="0">
                <a:pos x="85" y="97"/>
              </a:cxn>
              <a:cxn ang="0">
                <a:pos x="0" y="0"/>
              </a:cxn>
              <a:cxn ang="0">
                <a:pos x="0" y="0"/>
              </a:cxn>
            </a:cxnLst>
            <a:rect l="0" t="0" r="r" b="b"/>
            <a:pathLst>
              <a:path w="277" h="250">
                <a:moveTo>
                  <a:pt x="171" y="249"/>
                </a:moveTo>
                <a:lnTo>
                  <a:pt x="112" y="109"/>
                </a:lnTo>
                <a:lnTo>
                  <a:pt x="276" y="182"/>
                </a:lnTo>
                <a:lnTo>
                  <a:pt x="85" y="97"/>
                </a:lnTo>
                <a:lnTo>
                  <a:pt x="0" y="0"/>
                </a:lnTo>
                <a:lnTo>
                  <a:pt x="0" y="0"/>
                </a:lnTo>
              </a:path>
            </a:pathLst>
          </a:custGeom>
          <a:noFill/>
          <a:ln w="25400" cap="rnd" cmpd="sng">
            <a:solidFill>
              <a:schemeClr val="bg1"/>
            </a:solidFill>
            <a:prstDash val="solid"/>
            <a:round/>
            <a:headEnd type="none" w="med" len="med"/>
            <a:tailEnd type="none" w="med" len="med"/>
          </a:ln>
          <a:effectLst/>
        </p:spPr>
        <p:txBody>
          <a:bodyPr/>
          <a:lstStyle/>
          <a:p>
            <a:endParaRPr lang="en-US" dirty="0"/>
          </a:p>
        </p:txBody>
      </p:sp>
      <p:sp>
        <p:nvSpPr>
          <p:cNvPr id="715813" name="Rectangle 37"/>
          <p:cNvSpPr>
            <a:spLocks noChangeArrowheads="1"/>
          </p:cNvSpPr>
          <p:nvPr/>
        </p:nvSpPr>
        <p:spPr bwMode="auto">
          <a:xfrm>
            <a:off x="4405313" y="4064000"/>
            <a:ext cx="365125" cy="241300"/>
          </a:xfrm>
          <a:prstGeom prst="rect">
            <a:avLst/>
          </a:prstGeom>
          <a:noFill/>
          <a:ln w="50800">
            <a:noFill/>
            <a:miter lim="800000"/>
            <a:headEnd/>
            <a:tailEnd/>
          </a:ln>
          <a:effectLst/>
        </p:spPr>
        <p:txBody>
          <a:bodyPr wrap="none" lIns="90487" tIns="44450" rIns="90487" bIns="44450">
            <a:spAutoFit/>
          </a:bodyPr>
          <a:lstStyle/>
          <a:p>
            <a:pPr algn="l">
              <a:spcBef>
                <a:spcPct val="0"/>
              </a:spcBef>
            </a:pPr>
            <a:r>
              <a:rPr lang="en-US" altLang="zh-CN" sz="1000" dirty="0">
                <a:latin typeface="Times" charset="0"/>
              </a:rPr>
              <a:t>S-S</a:t>
            </a:r>
          </a:p>
        </p:txBody>
      </p:sp>
      <p:sp>
        <p:nvSpPr>
          <p:cNvPr id="715814" name="Freeform 38"/>
          <p:cNvSpPr>
            <a:spLocks/>
          </p:cNvSpPr>
          <p:nvPr/>
        </p:nvSpPr>
        <p:spPr bwMode="auto">
          <a:xfrm>
            <a:off x="4711700" y="4967288"/>
            <a:ext cx="438150" cy="396875"/>
          </a:xfrm>
          <a:custGeom>
            <a:avLst/>
            <a:gdLst/>
            <a:ahLst/>
            <a:cxnLst>
              <a:cxn ang="0">
                <a:pos x="105" y="249"/>
              </a:cxn>
              <a:cxn ang="0">
                <a:pos x="164" y="109"/>
              </a:cxn>
              <a:cxn ang="0">
                <a:pos x="0" y="182"/>
              </a:cxn>
              <a:cxn ang="0">
                <a:pos x="190" y="97"/>
              </a:cxn>
              <a:cxn ang="0">
                <a:pos x="275" y="0"/>
              </a:cxn>
              <a:cxn ang="0">
                <a:pos x="275" y="0"/>
              </a:cxn>
            </a:cxnLst>
            <a:rect l="0" t="0" r="r" b="b"/>
            <a:pathLst>
              <a:path w="276" h="250">
                <a:moveTo>
                  <a:pt x="105" y="249"/>
                </a:moveTo>
                <a:lnTo>
                  <a:pt x="164" y="109"/>
                </a:lnTo>
                <a:lnTo>
                  <a:pt x="0" y="182"/>
                </a:lnTo>
                <a:lnTo>
                  <a:pt x="190" y="97"/>
                </a:lnTo>
                <a:lnTo>
                  <a:pt x="275" y="0"/>
                </a:lnTo>
                <a:lnTo>
                  <a:pt x="275" y="0"/>
                </a:lnTo>
              </a:path>
            </a:pathLst>
          </a:custGeom>
          <a:noFill/>
          <a:ln w="25400" cap="rnd" cmpd="sng">
            <a:solidFill>
              <a:schemeClr val="bg1"/>
            </a:solidFill>
            <a:prstDash val="solid"/>
            <a:round/>
            <a:headEnd type="none" w="med" len="med"/>
            <a:tailEnd type="none" w="med" len="med"/>
          </a:ln>
          <a:effectLst/>
        </p:spPr>
        <p:txBody>
          <a:bodyPr/>
          <a:lstStyle/>
          <a:p>
            <a:endParaRPr lang="en-US" dirty="0"/>
          </a:p>
        </p:txBody>
      </p:sp>
      <p:sp>
        <p:nvSpPr>
          <p:cNvPr id="715815" name="Rectangle 39"/>
          <p:cNvSpPr>
            <a:spLocks noChangeArrowheads="1"/>
          </p:cNvSpPr>
          <p:nvPr/>
        </p:nvSpPr>
        <p:spPr bwMode="auto">
          <a:xfrm>
            <a:off x="4862513" y="4959350"/>
            <a:ext cx="365125" cy="241300"/>
          </a:xfrm>
          <a:prstGeom prst="rect">
            <a:avLst/>
          </a:prstGeom>
          <a:noFill/>
          <a:ln w="50800">
            <a:noFill/>
            <a:miter lim="800000"/>
            <a:headEnd/>
            <a:tailEnd/>
          </a:ln>
          <a:effectLst/>
        </p:spPr>
        <p:txBody>
          <a:bodyPr wrap="none" lIns="90487" tIns="44450" rIns="90487" bIns="44450">
            <a:spAutoFit/>
          </a:bodyPr>
          <a:lstStyle/>
          <a:p>
            <a:pPr algn="l">
              <a:spcBef>
                <a:spcPct val="0"/>
              </a:spcBef>
            </a:pPr>
            <a:r>
              <a:rPr lang="en-US" altLang="zh-CN" sz="1000" dirty="0">
                <a:latin typeface="Times" charset="0"/>
              </a:rPr>
              <a:t>S-S</a:t>
            </a:r>
          </a:p>
        </p:txBody>
      </p:sp>
      <p:sp>
        <p:nvSpPr>
          <p:cNvPr id="715816" name="Rectangle 40"/>
          <p:cNvSpPr>
            <a:spLocks noChangeArrowheads="1"/>
          </p:cNvSpPr>
          <p:nvPr/>
        </p:nvSpPr>
        <p:spPr bwMode="auto">
          <a:xfrm>
            <a:off x="4932363" y="4171950"/>
            <a:ext cx="365125" cy="241300"/>
          </a:xfrm>
          <a:prstGeom prst="rect">
            <a:avLst/>
          </a:prstGeom>
          <a:noFill/>
          <a:ln w="12700">
            <a:noFill/>
            <a:miter lim="800000"/>
            <a:headEnd/>
            <a:tailEnd/>
          </a:ln>
          <a:effectLst/>
        </p:spPr>
        <p:txBody>
          <a:bodyPr wrap="none" lIns="90487" tIns="44450" rIns="90487" bIns="44450">
            <a:spAutoFit/>
          </a:bodyPr>
          <a:lstStyle/>
          <a:p>
            <a:pPr algn="l">
              <a:spcBef>
                <a:spcPct val="0"/>
              </a:spcBef>
            </a:pPr>
            <a:r>
              <a:rPr lang="en-US" altLang="zh-CN" sz="1000" dirty="0">
                <a:latin typeface="Times" charset="0"/>
              </a:rPr>
              <a:t>S-S</a:t>
            </a:r>
          </a:p>
        </p:txBody>
      </p:sp>
      <p:sp>
        <p:nvSpPr>
          <p:cNvPr id="715817" name="Rectangle 41"/>
          <p:cNvSpPr>
            <a:spLocks noChangeArrowheads="1"/>
          </p:cNvSpPr>
          <p:nvPr/>
        </p:nvSpPr>
        <p:spPr bwMode="auto">
          <a:xfrm>
            <a:off x="4576763" y="4178300"/>
            <a:ext cx="430212" cy="241300"/>
          </a:xfrm>
          <a:prstGeom prst="rect">
            <a:avLst/>
          </a:prstGeom>
          <a:noFill/>
          <a:ln w="50800">
            <a:noFill/>
            <a:miter lim="800000"/>
            <a:headEnd/>
            <a:tailEnd/>
          </a:ln>
          <a:effectLst/>
        </p:spPr>
        <p:txBody>
          <a:bodyPr wrap="none" lIns="90487" tIns="44450" rIns="90487" bIns="44450">
            <a:spAutoFit/>
          </a:bodyPr>
          <a:lstStyle/>
          <a:p>
            <a:pPr algn="l">
              <a:spcBef>
                <a:spcPct val="0"/>
              </a:spcBef>
            </a:pPr>
            <a:r>
              <a:rPr lang="en-US" altLang="zh-CN" sz="1000" dirty="0">
                <a:latin typeface="Times" charset="0"/>
              </a:rPr>
              <a:t>Ca</a:t>
            </a:r>
            <a:r>
              <a:rPr lang="en-US" altLang="zh-CN" sz="1000" baseline="30000" dirty="0">
                <a:latin typeface="Symbol" pitchFamily="18" charset="2"/>
              </a:rPr>
              <a:t></a:t>
            </a:r>
          </a:p>
        </p:txBody>
      </p:sp>
      <p:sp>
        <p:nvSpPr>
          <p:cNvPr id="715818" name="Freeform 42"/>
          <p:cNvSpPr>
            <a:spLocks/>
          </p:cNvSpPr>
          <p:nvPr/>
        </p:nvSpPr>
        <p:spPr bwMode="auto">
          <a:xfrm>
            <a:off x="2019300" y="4102100"/>
            <a:ext cx="1131888" cy="217488"/>
          </a:xfrm>
          <a:custGeom>
            <a:avLst/>
            <a:gdLst/>
            <a:ahLst/>
            <a:cxnLst>
              <a:cxn ang="0">
                <a:pos x="0" y="0"/>
              </a:cxn>
              <a:cxn ang="0">
                <a:pos x="227" y="101"/>
              </a:cxn>
              <a:cxn ang="0">
                <a:pos x="712" y="136"/>
              </a:cxn>
            </a:cxnLst>
            <a:rect l="0" t="0" r="r" b="b"/>
            <a:pathLst>
              <a:path w="713" h="137">
                <a:moveTo>
                  <a:pt x="0" y="0"/>
                </a:moveTo>
                <a:lnTo>
                  <a:pt x="227" y="101"/>
                </a:lnTo>
                <a:lnTo>
                  <a:pt x="712" y="136"/>
                </a:lnTo>
              </a:path>
            </a:pathLst>
          </a:custGeom>
          <a:noFill/>
          <a:ln w="12700" cap="rnd" cmpd="sng">
            <a:solidFill>
              <a:schemeClr val="tx2"/>
            </a:solidFill>
            <a:prstDash val="solid"/>
            <a:round/>
            <a:headEnd type="none" w="med" len="med"/>
            <a:tailEnd type="triangle" w="med" len="med"/>
          </a:ln>
          <a:effectLst/>
        </p:spPr>
        <p:txBody>
          <a:bodyPr/>
          <a:lstStyle/>
          <a:p>
            <a:endParaRPr lang="en-US" dirty="0"/>
          </a:p>
        </p:txBody>
      </p:sp>
      <p:sp>
        <p:nvSpPr>
          <p:cNvPr id="715819" name="Rectangle 43"/>
          <p:cNvSpPr>
            <a:spLocks noChangeArrowheads="1"/>
          </p:cNvSpPr>
          <p:nvPr/>
        </p:nvSpPr>
        <p:spPr bwMode="auto">
          <a:xfrm>
            <a:off x="1090613" y="3656013"/>
            <a:ext cx="1849864" cy="520655"/>
          </a:xfrm>
          <a:prstGeom prst="rect">
            <a:avLst/>
          </a:prstGeom>
          <a:noFill/>
          <a:ln w="12700">
            <a:noFill/>
            <a:miter lim="800000"/>
            <a:headEnd/>
            <a:tailEnd/>
          </a:ln>
          <a:effectLst/>
        </p:spPr>
        <p:txBody>
          <a:bodyPr wrap="none" lIns="90487" tIns="44450" rIns="90487" bIns="44450">
            <a:spAutoFit/>
          </a:bodyPr>
          <a:lstStyle/>
          <a:p>
            <a:pPr algn="l">
              <a:spcBef>
                <a:spcPct val="0"/>
              </a:spcBef>
            </a:pPr>
            <a:r>
              <a:rPr lang="en-US" altLang="zh-CN" sz="1400" dirty="0">
                <a:effectLst>
                  <a:outerShdw blurRad="38100" dist="38100" dir="2700000" algn="tl">
                    <a:srgbClr val="000000"/>
                  </a:outerShdw>
                </a:effectLst>
                <a:latin typeface="Arial" pitchFamily="34" charset="0"/>
              </a:rPr>
              <a:t>Zymoectin receptor</a:t>
            </a:r>
          </a:p>
          <a:p>
            <a:pPr algn="l">
              <a:spcBef>
                <a:spcPct val="0"/>
              </a:spcBef>
            </a:pPr>
            <a:r>
              <a:rPr lang="en-US" altLang="zh-CN" sz="1400" dirty="0">
                <a:effectLst>
                  <a:outerShdw blurRad="38100" dist="38100" dir="2700000" algn="tl">
                    <a:srgbClr val="000000"/>
                  </a:outerShdw>
                </a:effectLst>
                <a:latin typeface="Arial" pitchFamily="34" charset="0"/>
              </a:rPr>
              <a:t>(mannose specific)</a:t>
            </a:r>
          </a:p>
        </p:txBody>
      </p:sp>
      <p:sp>
        <p:nvSpPr>
          <p:cNvPr id="715820" name="Rectangle 44"/>
          <p:cNvSpPr>
            <a:spLocks noChangeArrowheads="1"/>
          </p:cNvSpPr>
          <p:nvPr/>
        </p:nvSpPr>
        <p:spPr bwMode="auto">
          <a:xfrm>
            <a:off x="5332413" y="2811463"/>
            <a:ext cx="1939925" cy="301625"/>
          </a:xfrm>
          <a:prstGeom prst="rect">
            <a:avLst/>
          </a:prstGeom>
          <a:noFill/>
          <a:ln w="12700">
            <a:noFill/>
            <a:miter lim="800000"/>
            <a:headEnd/>
            <a:tailEnd/>
          </a:ln>
          <a:effectLst/>
        </p:spPr>
        <p:txBody>
          <a:bodyPr lIns="90487" tIns="44450" rIns="90487" bIns="44450">
            <a:spAutoFit/>
          </a:bodyPr>
          <a:lstStyle/>
          <a:p>
            <a:pPr algn="l">
              <a:spcBef>
                <a:spcPct val="0"/>
              </a:spcBef>
            </a:pPr>
            <a:r>
              <a:rPr lang="en-US" altLang="zh-CN" sz="1400" dirty="0">
                <a:effectLst>
                  <a:outerShdw blurRad="38100" dist="38100" dir="2700000" algn="tl">
                    <a:srgbClr val="000000"/>
                  </a:outerShdw>
                </a:effectLst>
                <a:latin typeface="Arial" pitchFamily="34" charset="0"/>
              </a:rPr>
              <a:t>Mannose type ligand</a:t>
            </a:r>
          </a:p>
        </p:txBody>
      </p:sp>
      <p:sp>
        <p:nvSpPr>
          <p:cNvPr id="715821" name="Rectangle 45"/>
          <p:cNvSpPr>
            <a:spLocks noChangeArrowheads="1"/>
          </p:cNvSpPr>
          <p:nvPr/>
        </p:nvSpPr>
        <p:spPr bwMode="auto">
          <a:xfrm>
            <a:off x="1179513" y="2132013"/>
            <a:ext cx="2437553" cy="520655"/>
          </a:xfrm>
          <a:prstGeom prst="rect">
            <a:avLst/>
          </a:prstGeom>
          <a:noFill/>
          <a:ln w="12700">
            <a:noFill/>
            <a:miter lim="800000"/>
            <a:headEnd/>
            <a:tailEnd/>
          </a:ln>
          <a:effectLst/>
        </p:spPr>
        <p:txBody>
          <a:bodyPr wrap="none" lIns="90487" tIns="44450" rIns="90487" bIns="44450">
            <a:spAutoFit/>
          </a:bodyPr>
          <a:lstStyle/>
          <a:p>
            <a:pPr algn="l">
              <a:spcBef>
                <a:spcPct val="0"/>
              </a:spcBef>
            </a:pPr>
            <a:r>
              <a:rPr lang="en-US" altLang="zh-CN" sz="1400" dirty="0">
                <a:effectLst>
                  <a:outerShdw blurRad="38100" dist="38100" dir="2700000" algn="tl">
                    <a:srgbClr val="000000"/>
                  </a:outerShdw>
                </a:effectLst>
                <a:latin typeface="Arial" pitchFamily="34" charset="0"/>
              </a:rPr>
              <a:t>Zymolectin receptor</a:t>
            </a:r>
          </a:p>
          <a:p>
            <a:pPr algn="l">
              <a:spcBef>
                <a:spcPct val="0"/>
              </a:spcBef>
            </a:pPr>
            <a:r>
              <a:rPr lang="en-US" altLang="zh-CN" sz="1400" dirty="0">
                <a:effectLst>
                  <a:outerShdw blurRad="38100" dist="38100" dir="2700000" algn="tl">
                    <a:srgbClr val="000000"/>
                  </a:outerShdw>
                </a:effectLst>
                <a:latin typeface="Arial" pitchFamily="34" charset="0"/>
              </a:rPr>
              <a:t>(glucose-manose specific)</a:t>
            </a:r>
          </a:p>
        </p:txBody>
      </p:sp>
      <p:sp>
        <p:nvSpPr>
          <p:cNvPr id="715822" name="Freeform 46"/>
          <p:cNvSpPr>
            <a:spLocks/>
          </p:cNvSpPr>
          <p:nvPr/>
        </p:nvSpPr>
        <p:spPr bwMode="auto">
          <a:xfrm>
            <a:off x="2241550" y="2660650"/>
            <a:ext cx="909638" cy="211138"/>
          </a:xfrm>
          <a:custGeom>
            <a:avLst/>
            <a:gdLst/>
            <a:ahLst/>
            <a:cxnLst>
              <a:cxn ang="0">
                <a:pos x="0" y="0"/>
              </a:cxn>
              <a:cxn ang="0">
                <a:pos x="182" y="98"/>
              </a:cxn>
              <a:cxn ang="0">
                <a:pos x="572" y="132"/>
              </a:cxn>
            </a:cxnLst>
            <a:rect l="0" t="0" r="r" b="b"/>
            <a:pathLst>
              <a:path w="573" h="133">
                <a:moveTo>
                  <a:pt x="0" y="0"/>
                </a:moveTo>
                <a:lnTo>
                  <a:pt x="182" y="98"/>
                </a:lnTo>
                <a:lnTo>
                  <a:pt x="572" y="132"/>
                </a:lnTo>
              </a:path>
            </a:pathLst>
          </a:custGeom>
          <a:noFill/>
          <a:ln w="12700" cap="rnd" cmpd="sng">
            <a:solidFill>
              <a:schemeClr val="tx2"/>
            </a:solidFill>
            <a:prstDash val="solid"/>
            <a:round/>
            <a:headEnd type="none" w="med" len="med"/>
            <a:tailEnd type="triangle" w="med" len="med"/>
          </a:ln>
          <a:effectLst/>
        </p:spPr>
        <p:txBody>
          <a:bodyPr/>
          <a:lstStyle/>
          <a:p>
            <a:endParaRPr lang="en-US" dirty="0"/>
          </a:p>
        </p:txBody>
      </p:sp>
      <p:sp>
        <p:nvSpPr>
          <p:cNvPr id="715823" name="Rectangle 47"/>
          <p:cNvSpPr>
            <a:spLocks noChangeArrowheads="1"/>
          </p:cNvSpPr>
          <p:nvPr/>
        </p:nvSpPr>
        <p:spPr bwMode="auto">
          <a:xfrm>
            <a:off x="5334000" y="2209800"/>
            <a:ext cx="2136775" cy="514350"/>
          </a:xfrm>
          <a:prstGeom prst="rect">
            <a:avLst/>
          </a:prstGeom>
          <a:noFill/>
          <a:ln w="12700">
            <a:noFill/>
            <a:miter lim="800000"/>
            <a:headEnd/>
            <a:tailEnd/>
          </a:ln>
          <a:effectLst/>
        </p:spPr>
        <p:txBody>
          <a:bodyPr wrap="none" lIns="90487" tIns="44450" rIns="90487" bIns="44450">
            <a:spAutoFit/>
          </a:bodyPr>
          <a:lstStyle/>
          <a:p>
            <a:pPr algn="l">
              <a:spcBef>
                <a:spcPct val="0"/>
              </a:spcBef>
            </a:pPr>
            <a:r>
              <a:rPr lang="en-US" altLang="zh-CN" sz="1400" dirty="0">
                <a:effectLst>
                  <a:outerShdw blurRad="38100" dist="38100" dir="2700000" algn="tl">
                    <a:srgbClr val="000000"/>
                  </a:outerShdw>
                </a:effectLst>
                <a:latin typeface="Arial" pitchFamily="34" charset="0"/>
              </a:rPr>
              <a:t>Glucose-mannose type</a:t>
            </a:r>
          </a:p>
          <a:p>
            <a:pPr algn="l">
              <a:spcBef>
                <a:spcPct val="0"/>
              </a:spcBef>
            </a:pPr>
            <a:r>
              <a:rPr lang="en-US" altLang="zh-CN" sz="1400" dirty="0">
                <a:effectLst>
                  <a:outerShdw blurRad="38100" dist="38100" dir="2700000" algn="tl">
                    <a:srgbClr val="000000"/>
                  </a:outerShdw>
                </a:effectLst>
                <a:latin typeface="Arial" pitchFamily="34" charset="0"/>
              </a:rPr>
              <a:t>ligand</a:t>
            </a:r>
          </a:p>
        </p:txBody>
      </p:sp>
      <p:sp>
        <p:nvSpPr>
          <p:cNvPr id="715824" name="Freeform 48"/>
          <p:cNvSpPr>
            <a:spLocks/>
          </p:cNvSpPr>
          <p:nvPr/>
        </p:nvSpPr>
        <p:spPr bwMode="auto">
          <a:xfrm>
            <a:off x="4686300" y="2470150"/>
            <a:ext cx="642938" cy="141288"/>
          </a:xfrm>
          <a:custGeom>
            <a:avLst/>
            <a:gdLst/>
            <a:ahLst/>
            <a:cxnLst>
              <a:cxn ang="0">
                <a:pos x="404" y="0"/>
              </a:cxn>
              <a:cxn ang="0">
                <a:pos x="163" y="0"/>
              </a:cxn>
              <a:cxn ang="0">
                <a:pos x="0" y="88"/>
              </a:cxn>
              <a:cxn ang="0">
                <a:pos x="0" y="88"/>
              </a:cxn>
            </a:cxnLst>
            <a:rect l="0" t="0" r="r" b="b"/>
            <a:pathLst>
              <a:path w="405" h="89">
                <a:moveTo>
                  <a:pt x="404" y="0"/>
                </a:moveTo>
                <a:lnTo>
                  <a:pt x="163" y="0"/>
                </a:lnTo>
                <a:lnTo>
                  <a:pt x="0" y="88"/>
                </a:lnTo>
                <a:lnTo>
                  <a:pt x="0" y="88"/>
                </a:lnTo>
              </a:path>
            </a:pathLst>
          </a:custGeom>
          <a:noFill/>
          <a:ln w="12700" cap="rnd" cmpd="sng">
            <a:solidFill>
              <a:schemeClr val="tx2"/>
            </a:solidFill>
            <a:prstDash val="solid"/>
            <a:round/>
            <a:headEnd type="none" w="med" len="med"/>
            <a:tailEnd type="triangle" w="med" len="med"/>
          </a:ln>
          <a:effectLst/>
        </p:spPr>
        <p:txBody>
          <a:bodyPr/>
          <a:lstStyle/>
          <a:p>
            <a:endParaRPr lang="en-US" dirty="0"/>
          </a:p>
        </p:txBody>
      </p:sp>
      <p:sp>
        <p:nvSpPr>
          <p:cNvPr id="715825" name="Freeform 49"/>
          <p:cNvSpPr>
            <a:spLocks/>
          </p:cNvSpPr>
          <p:nvPr/>
        </p:nvSpPr>
        <p:spPr bwMode="auto">
          <a:xfrm>
            <a:off x="5257800" y="2971800"/>
            <a:ext cx="84138" cy="914400"/>
          </a:xfrm>
          <a:custGeom>
            <a:avLst/>
            <a:gdLst/>
            <a:ahLst/>
            <a:cxnLst>
              <a:cxn ang="0">
                <a:pos x="276" y="0"/>
              </a:cxn>
              <a:cxn ang="0">
                <a:pos x="112" y="0"/>
              </a:cxn>
              <a:cxn ang="0">
                <a:pos x="0" y="120"/>
              </a:cxn>
              <a:cxn ang="0">
                <a:pos x="0" y="120"/>
              </a:cxn>
            </a:cxnLst>
            <a:rect l="0" t="0" r="r" b="b"/>
            <a:pathLst>
              <a:path w="277" h="121">
                <a:moveTo>
                  <a:pt x="276" y="0"/>
                </a:moveTo>
                <a:lnTo>
                  <a:pt x="112" y="0"/>
                </a:lnTo>
                <a:lnTo>
                  <a:pt x="0" y="120"/>
                </a:lnTo>
                <a:lnTo>
                  <a:pt x="0" y="120"/>
                </a:lnTo>
              </a:path>
            </a:pathLst>
          </a:custGeom>
          <a:noFill/>
          <a:ln w="12700" cap="rnd" cmpd="sng">
            <a:solidFill>
              <a:schemeClr val="tx2"/>
            </a:solidFill>
            <a:prstDash val="solid"/>
            <a:round/>
            <a:headEnd type="none" w="med" len="med"/>
            <a:tailEnd type="triangle" w="med" len="med"/>
          </a:ln>
          <a:effectLst/>
        </p:spPr>
        <p:txBody>
          <a:bodyPr/>
          <a:lstStyle/>
          <a:p>
            <a:endParaRPr lang="en-US" dirty="0"/>
          </a:p>
        </p:txBody>
      </p:sp>
      <p:sp>
        <p:nvSpPr>
          <p:cNvPr id="715826" name="Rectangle 50"/>
          <p:cNvSpPr>
            <a:spLocks noGrp="1" noChangeArrowheads="1"/>
          </p:cNvSpPr>
          <p:nvPr>
            <p:ph type="title"/>
          </p:nvPr>
        </p:nvSpPr>
        <p:spPr/>
        <p:txBody>
          <a:bodyPr/>
          <a:lstStyle/>
          <a:p>
            <a:pPr algn="ctr" eaLnBrk="0" hangingPunct="0"/>
            <a:r>
              <a:rPr kumimoji="1" lang="en-US" altLang="zh-CN" sz="4000" dirty="0">
                <a:ea typeface="宋体" charset="-122"/>
              </a:rPr>
              <a:t>Zymolectin Flocculation</a:t>
            </a:r>
            <a:endParaRPr kumimoji="1" lang="en-US" altLang="zh-CN" dirty="0">
              <a:ea typeface="宋体" charset="-122"/>
            </a:endParaRPr>
          </a:p>
        </p:txBody>
      </p:sp>
      <p:sp>
        <p:nvSpPr>
          <p:cNvPr id="715827" name="Rectangle 51"/>
          <p:cNvSpPr>
            <a:spLocks noChangeArrowheads="1"/>
          </p:cNvSpPr>
          <p:nvPr/>
        </p:nvSpPr>
        <p:spPr bwMode="auto">
          <a:xfrm>
            <a:off x="3429000" y="2708275"/>
            <a:ext cx="368300" cy="244475"/>
          </a:xfrm>
          <a:prstGeom prst="rect">
            <a:avLst/>
          </a:prstGeom>
          <a:noFill/>
          <a:ln w="12700">
            <a:noFill/>
            <a:miter lim="800000"/>
            <a:headEnd type="none" w="sm" len="sm"/>
            <a:tailEnd type="none" w="sm" len="sm"/>
          </a:ln>
          <a:effectLst/>
        </p:spPr>
        <p:txBody>
          <a:bodyPr wrap="none">
            <a:spAutoFit/>
          </a:bodyPr>
          <a:lstStyle/>
          <a:p>
            <a:pPr algn="l">
              <a:spcBef>
                <a:spcPct val="0"/>
              </a:spcBef>
            </a:pPr>
            <a:r>
              <a:rPr lang="en-US" altLang="zh-CN" sz="1000" dirty="0">
                <a:latin typeface="Times" charset="0"/>
              </a:rPr>
              <a:t>S-S</a:t>
            </a:r>
          </a:p>
        </p:txBody>
      </p:sp>
      <p:sp>
        <p:nvSpPr>
          <p:cNvPr id="715828" name="Text Box 52"/>
          <p:cNvSpPr txBox="1">
            <a:spLocks noChangeArrowheads="1"/>
          </p:cNvSpPr>
          <p:nvPr/>
        </p:nvSpPr>
        <p:spPr bwMode="auto">
          <a:xfrm>
            <a:off x="6477000" y="4572000"/>
            <a:ext cx="368300" cy="244475"/>
          </a:xfrm>
          <a:prstGeom prst="rect">
            <a:avLst/>
          </a:prstGeom>
          <a:noFill/>
          <a:ln w="12700">
            <a:noFill/>
            <a:miter lim="800000"/>
            <a:headEnd type="none" w="sm" len="sm"/>
            <a:tailEnd type="none" w="sm" len="sm"/>
          </a:ln>
          <a:effectLst/>
        </p:spPr>
        <p:txBody>
          <a:bodyPr wrap="none">
            <a:spAutoFit/>
          </a:bodyPr>
          <a:lstStyle/>
          <a:p>
            <a:pPr algn="l">
              <a:spcBef>
                <a:spcPct val="0"/>
              </a:spcBef>
            </a:pPr>
            <a:r>
              <a:rPr lang="en-US" altLang="zh-CN" sz="1000" dirty="0">
                <a:latin typeface="Times" charset="0"/>
              </a:rPr>
              <a:t>S-S</a:t>
            </a:r>
          </a:p>
        </p:txBody>
      </p:sp>
      <p:sp>
        <p:nvSpPr>
          <p:cNvPr id="715829" name="Text Box 53"/>
          <p:cNvSpPr txBox="1">
            <a:spLocks noChangeArrowheads="1"/>
          </p:cNvSpPr>
          <p:nvPr/>
        </p:nvSpPr>
        <p:spPr bwMode="auto">
          <a:xfrm>
            <a:off x="1676400" y="5715000"/>
            <a:ext cx="6324600" cy="336550"/>
          </a:xfrm>
          <a:prstGeom prst="rect">
            <a:avLst/>
          </a:prstGeom>
          <a:solidFill>
            <a:schemeClr val="bg1"/>
          </a:solidFill>
          <a:ln w="12700">
            <a:noFill/>
            <a:miter lim="800000"/>
            <a:headEnd/>
            <a:tailEnd/>
          </a:ln>
          <a:effectLst/>
        </p:spPr>
        <p:txBody>
          <a:bodyPr>
            <a:spAutoFit/>
          </a:bodyPr>
          <a:lstStyle/>
          <a:p>
            <a:r>
              <a:rPr lang="en-US" sz="1600" dirty="0"/>
              <a:t>Note: Complex e.g.,  FLO 11 hydrophobic &amp; self-binding</a:t>
            </a:r>
            <a:endParaRPr lang="en-US" dirty="0"/>
          </a:p>
        </p:txBody>
      </p:sp>
    </p:spTree>
    <p:extLst>
      <p:ext uri="{BB962C8B-B14F-4D97-AF65-F5344CB8AC3E}">
        <p14:creationId xmlns:p14="http://schemas.microsoft.com/office/powerpoint/2010/main" val="5197904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715783"/>
                                        </p:tgtEl>
                                        <p:attrNameLst>
                                          <p:attrName>style.color</p:attrName>
                                        </p:attrNameLst>
                                      </p:cBhvr>
                                      <p:to>
                                        <a:schemeClr val="accent2"/>
                                      </p:to>
                                    </p:animClr>
                                    <p:animClr clrSpc="rgb" dir="cw">
                                      <p:cBhvr>
                                        <p:cTn id="7" dur="500" fill="hold"/>
                                        <p:tgtEl>
                                          <p:spTgt spid="715783"/>
                                        </p:tgtEl>
                                        <p:attrNameLst>
                                          <p:attrName>fillcolor</p:attrName>
                                        </p:attrNameLst>
                                      </p:cBhvr>
                                      <p:to>
                                        <a:schemeClr val="accent2"/>
                                      </p:to>
                                    </p:animClr>
                                    <p:set>
                                      <p:cBhvr>
                                        <p:cTn id="8" dur="500" fill="hold"/>
                                        <p:tgtEl>
                                          <p:spTgt spid="715783"/>
                                        </p:tgtEl>
                                        <p:attrNameLst>
                                          <p:attrName>fill.type</p:attrName>
                                        </p:attrNameLst>
                                      </p:cBhvr>
                                      <p:to>
                                        <p:strVal val="solid"/>
                                      </p:to>
                                    </p:set>
                                    <p:set>
                                      <p:cBhvr>
                                        <p:cTn id="9" dur="500" fill="hold"/>
                                        <p:tgtEl>
                                          <p:spTgt spid="715783"/>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grpId="0" nodeType="clickEffect">
                                  <p:stCondLst>
                                    <p:cond delay="0"/>
                                  </p:stCondLst>
                                  <p:childTnLst>
                                    <p:animClr clrSpc="rgb" dir="cw">
                                      <p:cBhvr override="childStyle">
                                        <p:cTn id="13" dur="500" fill="hold"/>
                                        <p:tgtEl>
                                          <p:spTgt spid="715796"/>
                                        </p:tgtEl>
                                        <p:attrNameLst>
                                          <p:attrName>style.color</p:attrName>
                                        </p:attrNameLst>
                                      </p:cBhvr>
                                      <p:to>
                                        <a:schemeClr val="accent2"/>
                                      </p:to>
                                    </p:animClr>
                                    <p:animClr clrSpc="rgb" dir="cw">
                                      <p:cBhvr>
                                        <p:cTn id="14" dur="500" fill="hold"/>
                                        <p:tgtEl>
                                          <p:spTgt spid="715796"/>
                                        </p:tgtEl>
                                        <p:attrNameLst>
                                          <p:attrName>fillcolor</p:attrName>
                                        </p:attrNameLst>
                                      </p:cBhvr>
                                      <p:to>
                                        <a:schemeClr val="accent2"/>
                                      </p:to>
                                    </p:animClr>
                                    <p:set>
                                      <p:cBhvr>
                                        <p:cTn id="15" dur="500" fill="hold"/>
                                        <p:tgtEl>
                                          <p:spTgt spid="715796"/>
                                        </p:tgtEl>
                                        <p:attrNameLst>
                                          <p:attrName>fill.type</p:attrName>
                                        </p:attrNameLst>
                                      </p:cBhvr>
                                      <p:to>
                                        <p:strVal val="solid"/>
                                      </p:to>
                                    </p:set>
                                    <p:set>
                                      <p:cBhvr>
                                        <p:cTn id="16" dur="500" fill="hold"/>
                                        <p:tgtEl>
                                          <p:spTgt spid="71579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5783" grpId="0" animBg="1"/>
      <p:bldP spid="71579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ChangeArrowheads="1"/>
          </p:cNvSpPr>
          <p:nvPr/>
        </p:nvSpPr>
        <p:spPr bwMode="auto">
          <a:xfrm>
            <a:off x="1828800" y="609600"/>
            <a:ext cx="655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lgn="l">
              <a:spcBef>
                <a:spcPct val="0"/>
              </a:spcBef>
              <a:defRPr sz="2400">
                <a:solidFill>
                  <a:schemeClr val="tx1"/>
                </a:solidFill>
                <a:latin typeface="Times" pitchFamily="48" charset="0"/>
              </a:defRPr>
            </a:lvl1pPr>
            <a:lvl2pPr algn="l">
              <a:spcBef>
                <a:spcPct val="0"/>
              </a:spcBef>
              <a:defRPr sz="2400">
                <a:solidFill>
                  <a:schemeClr val="tx1"/>
                </a:solidFill>
                <a:latin typeface="Times" pitchFamily="48" charset="0"/>
              </a:defRPr>
            </a:lvl2pPr>
            <a:lvl3pPr algn="l">
              <a:spcBef>
                <a:spcPct val="0"/>
              </a:spcBef>
              <a:defRPr sz="2400">
                <a:solidFill>
                  <a:schemeClr val="tx1"/>
                </a:solidFill>
                <a:latin typeface="Times" pitchFamily="48" charset="0"/>
              </a:defRPr>
            </a:lvl3pPr>
            <a:lvl4pPr algn="l">
              <a:spcBef>
                <a:spcPct val="0"/>
              </a:spcBef>
              <a:defRPr sz="2400">
                <a:solidFill>
                  <a:schemeClr val="tx1"/>
                </a:solidFill>
                <a:latin typeface="Times" pitchFamily="48" charset="0"/>
              </a:defRPr>
            </a:lvl4pPr>
            <a:lvl5pPr algn="l">
              <a:spcBef>
                <a:spcPct val="0"/>
              </a:spcBef>
              <a:defRPr sz="2400">
                <a:solidFill>
                  <a:schemeClr val="tx1"/>
                </a:solidFill>
                <a:latin typeface="Times" pitchFamily="48" charset="0"/>
              </a:defRPr>
            </a:lvl5pPr>
            <a:lvl6pPr marL="457200" eaLnBrk="0" fontAlgn="base" hangingPunct="0">
              <a:spcBef>
                <a:spcPct val="0"/>
              </a:spcBef>
              <a:spcAft>
                <a:spcPct val="0"/>
              </a:spcAft>
              <a:defRPr sz="2400">
                <a:solidFill>
                  <a:schemeClr val="tx1"/>
                </a:solidFill>
                <a:latin typeface="Times" pitchFamily="48" charset="0"/>
              </a:defRPr>
            </a:lvl6pPr>
            <a:lvl7pPr marL="914400" eaLnBrk="0" fontAlgn="base" hangingPunct="0">
              <a:spcBef>
                <a:spcPct val="0"/>
              </a:spcBef>
              <a:spcAft>
                <a:spcPct val="0"/>
              </a:spcAft>
              <a:defRPr sz="2400">
                <a:solidFill>
                  <a:schemeClr val="tx1"/>
                </a:solidFill>
                <a:latin typeface="Times" pitchFamily="48" charset="0"/>
              </a:defRPr>
            </a:lvl7pPr>
            <a:lvl8pPr marL="1371600" eaLnBrk="0" fontAlgn="base" hangingPunct="0">
              <a:spcBef>
                <a:spcPct val="0"/>
              </a:spcBef>
              <a:spcAft>
                <a:spcPct val="0"/>
              </a:spcAft>
              <a:defRPr sz="2400">
                <a:solidFill>
                  <a:schemeClr val="tx1"/>
                </a:solidFill>
                <a:latin typeface="Times" pitchFamily="48" charset="0"/>
              </a:defRPr>
            </a:lvl8pPr>
            <a:lvl9pPr marL="1828800" eaLnBrk="0" fontAlgn="base" hangingPunct="0">
              <a:spcBef>
                <a:spcPct val="0"/>
              </a:spcBef>
              <a:spcAft>
                <a:spcPct val="0"/>
              </a:spcAft>
              <a:defRPr sz="2400">
                <a:solidFill>
                  <a:schemeClr val="tx1"/>
                </a:solidFill>
                <a:latin typeface="Times" pitchFamily="48" charset="0"/>
              </a:defRPr>
            </a:lvl9pPr>
          </a:lstStyle>
          <a:p>
            <a:pPr algn="ctr" eaLnBrk="1" hangingPunct="1"/>
            <a:r>
              <a:rPr lang="en-US" altLang="zh-CN" sz="3200" b="0" dirty="0" smtClean="0">
                <a:solidFill>
                  <a:schemeClr val="tx2"/>
                </a:solidFill>
                <a:effectLst>
                  <a:outerShdw blurRad="38100" dist="38100" dir="2700000" algn="tl">
                    <a:srgbClr val="000000"/>
                  </a:outerShdw>
                </a:effectLst>
                <a:latin typeface="Arial" pitchFamily="34" charset="0"/>
              </a:rPr>
              <a:t>Fermenter Flocculence </a:t>
            </a:r>
            <a:endParaRPr lang="zh-CN" altLang="en-US" sz="3200" b="0" dirty="0">
              <a:solidFill>
                <a:schemeClr val="tx2"/>
              </a:solidFill>
              <a:effectLst>
                <a:outerShdw blurRad="38100" dist="38100" dir="2700000" algn="tl">
                  <a:srgbClr val="000000"/>
                </a:outerShdw>
              </a:effectLst>
              <a:latin typeface="Arial" pitchFamily="34" charset="0"/>
            </a:endParaRPr>
          </a:p>
        </p:txBody>
      </p:sp>
      <p:graphicFrame>
        <p:nvGraphicFramePr>
          <p:cNvPr id="459779" name="Object 3"/>
          <p:cNvGraphicFramePr>
            <a:graphicFrameLocks/>
          </p:cNvGraphicFramePr>
          <p:nvPr>
            <p:extLst>
              <p:ext uri="{D42A27DB-BD31-4B8C-83A1-F6EECF244321}">
                <p14:modId xmlns:p14="http://schemas.microsoft.com/office/powerpoint/2010/main" val="3394778806"/>
              </p:ext>
            </p:extLst>
          </p:nvPr>
        </p:nvGraphicFramePr>
        <p:xfrm>
          <a:off x="1547664" y="1628801"/>
          <a:ext cx="7029935" cy="4595788"/>
        </p:xfrm>
        <a:graphic>
          <a:graphicData uri="http://schemas.openxmlformats.org/presentationml/2006/ole">
            <mc:AlternateContent xmlns:mc="http://schemas.openxmlformats.org/markup-compatibility/2006">
              <mc:Choice xmlns:v="urn:schemas-microsoft-com:vml" Requires="v">
                <p:oleObj spid="_x0000_s570378" name="SPW 5.0 Graph" r:id="rId4" imgW="4713480" imgH="4420800" progId="SigmaPlotGraphicObject.3">
                  <p:embed/>
                </p:oleObj>
              </mc:Choice>
              <mc:Fallback>
                <p:oleObj name="SPW 5.0 Graph" r:id="rId4" imgW="4713480" imgH="4420800" progId="SigmaPlotGraphicObject.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l="6596" t="21925" r="6013" b="7654"/>
                      <a:stretch>
                        <a:fillRect/>
                      </a:stretch>
                    </p:blipFill>
                    <p:spPr bwMode="auto">
                      <a:xfrm>
                        <a:off x="1547664" y="1628801"/>
                        <a:ext cx="7029935" cy="4595788"/>
                      </a:xfrm>
                      <a:prstGeom prst="rect">
                        <a:avLst/>
                      </a:prstGeom>
                      <a:noFill/>
                      <a:ln>
                        <a:noFill/>
                      </a:ln>
                      <a:effectLst/>
                    </p:spPr>
                  </p:pic>
                </p:oleObj>
              </mc:Fallback>
            </mc:AlternateContent>
          </a:graphicData>
        </a:graphic>
      </p:graphicFrame>
      <p:sp>
        <p:nvSpPr>
          <p:cNvPr id="459780" name="Text Box 4"/>
          <p:cNvSpPr txBox="1">
            <a:spLocks noChangeArrowheads="1"/>
          </p:cNvSpPr>
          <p:nvPr/>
        </p:nvSpPr>
        <p:spPr bwMode="auto">
          <a:xfrm>
            <a:off x="822325" y="374173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endParaRPr lang="en-US" altLang="en-US"/>
          </a:p>
        </p:txBody>
      </p:sp>
    </p:spTree>
    <p:extLst>
      <p:ext uri="{BB962C8B-B14F-4D97-AF65-F5344CB8AC3E}">
        <p14:creationId xmlns:p14="http://schemas.microsoft.com/office/powerpoint/2010/main" val="322496545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a:xfrm>
            <a:off x="0" y="152400"/>
            <a:ext cx="9296400" cy="990600"/>
          </a:xfrm>
        </p:spPr>
        <p:txBody>
          <a:bodyPr/>
          <a:lstStyle/>
          <a:p>
            <a:pPr algn="ctr"/>
            <a:r>
              <a:rPr lang="en-US" altLang="zh-CN" sz="4000" dirty="0" smtClean="0">
                <a:ea typeface="SimSun" pitchFamily="2" charset="-122"/>
              </a:rPr>
              <a:t>Cell Flocculence</a:t>
            </a:r>
            <a:endParaRPr lang="en-US" altLang="zh-CN" sz="3200" dirty="0">
              <a:ea typeface="SimSun" pitchFamily="2" charset="-122"/>
            </a:endParaRPr>
          </a:p>
        </p:txBody>
      </p:sp>
      <p:pic>
        <p:nvPicPr>
          <p:cNvPr id="532483" name="Picture 3"/>
          <p:cNvPicPr>
            <a:picLocks noGrp="1" noChangeAspect="1" noChangeArrowheads="1"/>
          </p:cNvPicPr>
          <p:nvPr>
            <p:ph type="chart" idx="1"/>
          </p:nvPr>
        </p:nvPicPr>
        <p:blipFill>
          <a:blip r:embed="rId3" cstate="print">
            <a:extLst>
              <a:ext uri="{28A0092B-C50C-407E-A947-70E740481C1C}">
                <a14:useLocalDpi xmlns:a14="http://schemas.microsoft.com/office/drawing/2010/main" val="0"/>
              </a:ext>
            </a:extLst>
          </a:blip>
          <a:srcRect/>
          <a:stretch>
            <a:fillRect/>
          </a:stretch>
        </p:blipFill>
        <p:spPr>
          <a:xfrm>
            <a:off x="1752600" y="1752600"/>
            <a:ext cx="6283325" cy="4659313"/>
          </a:xfrm>
          <a:ln/>
        </p:spPr>
      </p:pic>
    </p:spTree>
    <p:extLst>
      <p:ext uri="{BB962C8B-B14F-4D97-AF65-F5344CB8AC3E}">
        <p14:creationId xmlns:p14="http://schemas.microsoft.com/office/powerpoint/2010/main" val="4073857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p:txBody>
          <a:bodyPr/>
          <a:lstStyle/>
          <a:p>
            <a:pPr algn="ctr"/>
            <a:r>
              <a:rPr lang="en-US" altLang="zh-CN" sz="3200">
                <a:ea typeface="SimSun" pitchFamily="2" charset="-122"/>
              </a:rPr>
              <a:t>Change of Cell Surface Hydrophobicity during Fermentation</a:t>
            </a:r>
          </a:p>
        </p:txBody>
      </p:sp>
      <p:pic>
        <p:nvPicPr>
          <p:cNvPr id="470019" name="Picture 3"/>
          <p:cNvPicPr>
            <a:picLocks noGrp="1" noChangeAspect="1" noChangeArrowheads="1"/>
          </p:cNvPicPr>
          <p:nvPr>
            <p:ph type="chart" idx="1"/>
          </p:nvPr>
        </p:nvPicPr>
        <p:blipFill>
          <a:blip r:embed="rId3" cstate="print">
            <a:extLst>
              <a:ext uri="{28A0092B-C50C-407E-A947-70E740481C1C}">
                <a14:useLocalDpi xmlns:a14="http://schemas.microsoft.com/office/drawing/2010/main" val="0"/>
              </a:ext>
            </a:extLst>
          </a:blip>
          <a:srcRect/>
          <a:stretch>
            <a:fillRect/>
          </a:stretch>
        </p:blipFill>
        <p:spPr>
          <a:xfrm>
            <a:off x="1822450" y="1981200"/>
            <a:ext cx="5491163" cy="4114800"/>
          </a:xfrm>
          <a:ln/>
        </p:spPr>
      </p:pic>
    </p:spTree>
    <p:extLst>
      <p:ext uri="{BB962C8B-B14F-4D97-AF65-F5344CB8AC3E}">
        <p14:creationId xmlns:p14="http://schemas.microsoft.com/office/powerpoint/2010/main" val="2172334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pPr algn="ctr"/>
            <a:r>
              <a:rPr lang="en-US" altLang="zh-CN" sz="3600">
                <a:ea typeface="SimSun" pitchFamily="2" charset="-122"/>
              </a:rPr>
              <a:t>Variation of Zymolectin Density during Fermentation</a:t>
            </a:r>
          </a:p>
        </p:txBody>
      </p:sp>
      <p:pic>
        <p:nvPicPr>
          <p:cNvPr id="463875" name="Picture 3"/>
          <p:cNvPicPr>
            <a:picLocks noGrp="1" noChangeAspect="1" noChangeArrowheads="1"/>
          </p:cNvPicPr>
          <p:nvPr>
            <p:ph type="chart" idx="1"/>
          </p:nvPr>
        </p:nvPicPr>
        <p:blipFill>
          <a:blip r:embed="rId3" cstate="print">
            <a:extLst>
              <a:ext uri="{28A0092B-C50C-407E-A947-70E740481C1C}">
                <a14:useLocalDpi xmlns:a14="http://schemas.microsoft.com/office/drawing/2010/main" val="0"/>
              </a:ext>
            </a:extLst>
          </a:blip>
          <a:srcRect/>
          <a:stretch>
            <a:fillRect/>
          </a:stretch>
        </p:blipFill>
        <p:spPr>
          <a:xfrm>
            <a:off x="1766888" y="1905000"/>
            <a:ext cx="5608637" cy="4114800"/>
          </a:xfrm>
          <a:ln/>
        </p:spPr>
      </p:pic>
      <p:sp>
        <p:nvSpPr>
          <p:cNvPr id="463876" name="Rectangle 4"/>
          <p:cNvSpPr>
            <a:spLocks noChangeArrowheads="1"/>
          </p:cNvSpPr>
          <p:nvPr/>
        </p:nvSpPr>
        <p:spPr bwMode="auto">
          <a:xfrm>
            <a:off x="1752600" y="1911350"/>
            <a:ext cx="228600" cy="3041650"/>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extLst>
      <p:ext uri="{BB962C8B-B14F-4D97-AF65-F5344CB8AC3E}">
        <p14:creationId xmlns:p14="http://schemas.microsoft.com/office/powerpoint/2010/main" val="1762551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533400" y="0"/>
            <a:ext cx="8080375" cy="1143000"/>
          </a:xfrm>
        </p:spPr>
        <p:txBody>
          <a:bodyPr/>
          <a:lstStyle/>
          <a:p>
            <a:pPr algn="ctr"/>
            <a:r>
              <a:rPr kumimoji="1" lang="en-US" altLang="zh-CN" sz="4000" dirty="0">
                <a:effectLst/>
                <a:ea typeface="宋体" charset="-122"/>
              </a:rPr>
              <a:t>CO</a:t>
            </a:r>
            <a:r>
              <a:rPr kumimoji="1" lang="en-US" altLang="zh-CN" sz="4000" baseline="-25000" dirty="0">
                <a:effectLst/>
                <a:ea typeface="宋体" charset="-122"/>
              </a:rPr>
              <a:t>2 </a:t>
            </a:r>
            <a:r>
              <a:rPr kumimoji="1" lang="en-US" altLang="zh-CN" sz="4000" dirty="0">
                <a:effectLst/>
                <a:ea typeface="宋体" charset="-122"/>
              </a:rPr>
              <a:t>Shearing/turbulence</a:t>
            </a:r>
            <a:endParaRPr lang="en-US" altLang="zh-CN" sz="4000" dirty="0">
              <a:ea typeface="宋体" charset="-122"/>
            </a:endParaRPr>
          </a:p>
        </p:txBody>
      </p:sp>
      <p:sp>
        <p:nvSpPr>
          <p:cNvPr id="149507" name="Rectangle 3"/>
          <p:cNvSpPr>
            <a:spLocks noGrp="1" noChangeArrowheads="1"/>
          </p:cNvSpPr>
          <p:nvPr>
            <p:ph type="body" idx="1"/>
          </p:nvPr>
        </p:nvSpPr>
        <p:spPr>
          <a:xfrm>
            <a:off x="254000" y="762000"/>
            <a:ext cx="7543800" cy="4572000"/>
          </a:xfrm>
        </p:spPr>
        <p:txBody>
          <a:bodyPr/>
          <a:lstStyle/>
          <a:p>
            <a:pPr marL="406400" lvl="1" indent="-177800">
              <a:lnSpc>
                <a:spcPct val="90000"/>
              </a:lnSpc>
            </a:pPr>
            <a:endParaRPr lang="en-US" altLang="zh-CN" sz="2400" dirty="0">
              <a:ea typeface="宋体" charset="-122"/>
            </a:endParaRPr>
          </a:p>
          <a:p>
            <a:pPr marL="406400" lvl="1" indent="-177800">
              <a:lnSpc>
                <a:spcPct val="90000"/>
              </a:lnSpc>
            </a:pPr>
            <a:r>
              <a:rPr lang="en-US" altLang="zh-CN" sz="2400" dirty="0">
                <a:ea typeface="宋体" charset="-122"/>
              </a:rPr>
              <a:t>The majority of work has focused on the biochemistry and genetics of cell binding.</a:t>
            </a:r>
          </a:p>
          <a:p>
            <a:pPr marL="406400" lvl="1" indent="-177800">
              <a:lnSpc>
                <a:spcPct val="90000"/>
              </a:lnSpc>
            </a:pPr>
            <a:r>
              <a:rPr lang="en-US" altLang="zh-CN" sz="2400" dirty="0">
                <a:ea typeface="宋体" charset="-122"/>
              </a:rPr>
              <a:t>However, for cells to floc, cells must first collide and then bind. </a:t>
            </a:r>
          </a:p>
          <a:p>
            <a:pPr marL="406400" lvl="1" indent="-177800">
              <a:lnSpc>
                <a:spcPct val="90000"/>
              </a:lnSpc>
            </a:pPr>
            <a:endParaRPr lang="en-US" altLang="zh-CN" sz="2400" dirty="0">
              <a:ea typeface="宋体" charset="-122"/>
            </a:endParaRPr>
          </a:p>
          <a:p>
            <a:pPr marL="406400" lvl="1" indent="-177800">
              <a:lnSpc>
                <a:spcPct val="90000"/>
              </a:lnSpc>
            </a:pPr>
            <a:endParaRPr lang="en-US" altLang="zh-CN" sz="2400" dirty="0">
              <a:ea typeface="宋体" charset="-122"/>
            </a:endParaRPr>
          </a:p>
          <a:p>
            <a:pPr marL="406400" lvl="1" indent="-177800">
              <a:lnSpc>
                <a:spcPct val="90000"/>
              </a:lnSpc>
            </a:pPr>
            <a:endParaRPr lang="en-US" altLang="zh-CN" sz="2400" dirty="0">
              <a:ea typeface="宋体" charset="-122"/>
            </a:endParaRPr>
          </a:p>
          <a:p>
            <a:pPr marL="406400" lvl="1" indent="-177800">
              <a:lnSpc>
                <a:spcPct val="90000"/>
              </a:lnSpc>
            </a:pPr>
            <a:endParaRPr lang="en-US" altLang="zh-CN" sz="2400" dirty="0">
              <a:ea typeface="宋体" charset="-122"/>
            </a:endParaRPr>
          </a:p>
          <a:p>
            <a:pPr marL="406400" lvl="1" indent="-177800">
              <a:lnSpc>
                <a:spcPct val="90000"/>
              </a:lnSpc>
            </a:pPr>
            <a:r>
              <a:rPr lang="en-US" altLang="zh-CN" sz="2400" dirty="0">
                <a:ea typeface="宋体" charset="-122"/>
              </a:rPr>
              <a:t>Brownian motion is not important in flocculation -  cells must collide in </a:t>
            </a:r>
            <a:r>
              <a:rPr lang="en-US" altLang="zh-CN" sz="2400" dirty="0" smtClean="0">
                <a:ea typeface="宋体" charset="-122"/>
              </a:rPr>
              <a:t>CO</a:t>
            </a:r>
            <a:r>
              <a:rPr lang="en-US" altLang="zh-CN" sz="2400" baseline="-25000" dirty="0" smtClean="0">
                <a:ea typeface="宋体" charset="-122"/>
              </a:rPr>
              <a:t>2</a:t>
            </a:r>
            <a:r>
              <a:rPr lang="en-US" altLang="zh-CN" sz="2400" dirty="0" smtClean="0">
                <a:ea typeface="宋体" charset="-122"/>
              </a:rPr>
              <a:t> </a:t>
            </a:r>
            <a:r>
              <a:rPr lang="en-US" altLang="zh-CN" sz="2400" dirty="0">
                <a:ea typeface="宋体" charset="-122"/>
              </a:rPr>
              <a:t>driven shearing flow drives collisions and suspends flocs</a:t>
            </a:r>
            <a:r>
              <a:rPr lang="en-US" altLang="zh-CN" sz="2400" dirty="0" smtClean="0">
                <a:ea typeface="宋体" charset="-122"/>
              </a:rPr>
              <a:t>.</a:t>
            </a:r>
          </a:p>
          <a:p>
            <a:pPr marL="406400" lvl="1" indent="-177800">
              <a:lnSpc>
                <a:spcPct val="90000"/>
              </a:lnSpc>
            </a:pPr>
            <a:endParaRPr lang="en-US" altLang="zh-CN" sz="2400" dirty="0">
              <a:ea typeface="宋体" charset="-122"/>
            </a:endParaRPr>
          </a:p>
          <a:p>
            <a:pPr marL="406400" lvl="1" indent="-177800">
              <a:lnSpc>
                <a:spcPct val="90000"/>
              </a:lnSpc>
            </a:pPr>
            <a:r>
              <a:rPr lang="en-US" altLang="zh-CN" sz="2400" dirty="0" smtClean="0">
                <a:ea typeface="宋体" charset="-122"/>
              </a:rPr>
              <a:t>- CO</a:t>
            </a:r>
            <a:r>
              <a:rPr lang="en-US" altLang="zh-CN" sz="2400" baseline="-25000" dirty="0" smtClean="0">
                <a:ea typeface="宋体" charset="-122"/>
              </a:rPr>
              <a:t>2 </a:t>
            </a:r>
            <a:r>
              <a:rPr lang="en-US" altLang="zh-CN" sz="2400" dirty="0" smtClean="0">
                <a:ea typeface="宋体" charset="-122"/>
              </a:rPr>
              <a:t>is also important is suspending cells &amp; flocs</a:t>
            </a:r>
            <a:endParaRPr lang="en-US" altLang="zh-CN" sz="2400" dirty="0">
              <a:ea typeface="宋体" charset="-122"/>
            </a:endParaRPr>
          </a:p>
        </p:txBody>
      </p:sp>
      <p:sp>
        <p:nvSpPr>
          <p:cNvPr id="22" name="Oval 9"/>
          <p:cNvSpPr>
            <a:spLocks noChangeArrowheads="1"/>
          </p:cNvSpPr>
          <p:nvPr/>
        </p:nvSpPr>
        <p:spPr bwMode="auto">
          <a:xfrm>
            <a:off x="5915404" y="2520950"/>
            <a:ext cx="469900" cy="469900"/>
          </a:xfrm>
          <a:prstGeom prst="ellipse">
            <a:avLst/>
          </a:prstGeom>
          <a:solidFill>
            <a:schemeClr val="accent1"/>
          </a:solidFill>
          <a:ln w="12700">
            <a:solidFill>
              <a:schemeClr val="bg1"/>
            </a:solidFill>
            <a:round/>
            <a:headEnd/>
            <a:tailEnd/>
          </a:ln>
          <a:effectLst/>
        </p:spPr>
        <p:txBody>
          <a:bodyPr wrap="none" anchor="ctr"/>
          <a:lstStyle/>
          <a:p>
            <a:endParaRPr lang="en-US" dirty="0"/>
          </a:p>
        </p:txBody>
      </p:sp>
      <p:sp>
        <p:nvSpPr>
          <p:cNvPr id="23" name="Oval 10"/>
          <p:cNvSpPr>
            <a:spLocks noChangeArrowheads="1"/>
          </p:cNvSpPr>
          <p:nvPr/>
        </p:nvSpPr>
        <p:spPr bwMode="auto">
          <a:xfrm>
            <a:off x="5661404" y="3206750"/>
            <a:ext cx="469900" cy="457200"/>
          </a:xfrm>
          <a:prstGeom prst="ellipse">
            <a:avLst/>
          </a:prstGeom>
          <a:solidFill>
            <a:schemeClr val="accent1"/>
          </a:solidFill>
          <a:ln w="12700">
            <a:solidFill>
              <a:schemeClr val="bg1"/>
            </a:solidFill>
            <a:round/>
            <a:headEnd/>
            <a:tailEnd/>
          </a:ln>
          <a:effectLst/>
        </p:spPr>
        <p:txBody>
          <a:bodyPr wrap="none" anchor="ctr"/>
          <a:lstStyle/>
          <a:p>
            <a:endParaRPr lang="en-US" dirty="0"/>
          </a:p>
        </p:txBody>
      </p:sp>
      <p:sp>
        <p:nvSpPr>
          <p:cNvPr id="24" name="Arc 11"/>
          <p:cNvSpPr>
            <a:spLocks/>
          </p:cNvSpPr>
          <p:nvPr/>
        </p:nvSpPr>
        <p:spPr bwMode="auto">
          <a:xfrm>
            <a:off x="6194804" y="2854325"/>
            <a:ext cx="450850" cy="517525"/>
          </a:xfrm>
          <a:custGeom>
            <a:avLst/>
            <a:gdLst>
              <a:gd name="G0" fmla="+- 0 0 0"/>
              <a:gd name="G1" fmla="+- 19939 0 0"/>
              <a:gd name="G2" fmla="+- 21600 0 0"/>
              <a:gd name="T0" fmla="*/ 8304 w 21600"/>
              <a:gd name="T1" fmla="*/ 0 h 40693"/>
              <a:gd name="T2" fmla="*/ 5984 w 21600"/>
              <a:gd name="T3" fmla="*/ 40693 h 40693"/>
              <a:gd name="T4" fmla="*/ 0 w 21600"/>
              <a:gd name="T5" fmla="*/ 19939 h 40693"/>
            </a:gdLst>
            <a:ahLst/>
            <a:cxnLst>
              <a:cxn ang="0">
                <a:pos x="T0" y="T1"/>
              </a:cxn>
              <a:cxn ang="0">
                <a:pos x="T2" y="T3"/>
              </a:cxn>
              <a:cxn ang="0">
                <a:pos x="T4" y="T5"/>
              </a:cxn>
            </a:cxnLst>
            <a:rect l="0" t="0" r="r" b="b"/>
            <a:pathLst>
              <a:path w="21600" h="40693" fill="none" extrusionOk="0">
                <a:moveTo>
                  <a:pt x="8304" y="-1"/>
                </a:moveTo>
                <a:cubicBezTo>
                  <a:pt x="16355" y="3352"/>
                  <a:pt x="21600" y="11217"/>
                  <a:pt x="21600" y="19939"/>
                </a:cubicBezTo>
                <a:cubicBezTo>
                  <a:pt x="21600" y="29563"/>
                  <a:pt x="15232" y="38027"/>
                  <a:pt x="5984" y="40693"/>
                </a:cubicBezTo>
              </a:path>
              <a:path w="21600" h="40693" stroke="0" extrusionOk="0">
                <a:moveTo>
                  <a:pt x="8304" y="-1"/>
                </a:moveTo>
                <a:cubicBezTo>
                  <a:pt x="16355" y="3352"/>
                  <a:pt x="21600" y="11217"/>
                  <a:pt x="21600" y="19939"/>
                </a:cubicBezTo>
                <a:cubicBezTo>
                  <a:pt x="21600" y="29563"/>
                  <a:pt x="15232" y="38027"/>
                  <a:pt x="5984" y="40693"/>
                </a:cubicBezTo>
                <a:lnTo>
                  <a:pt x="0" y="19939"/>
                </a:lnTo>
                <a:close/>
              </a:path>
            </a:pathLst>
          </a:custGeom>
          <a:noFill/>
          <a:ln w="12700" cap="rnd">
            <a:solidFill>
              <a:schemeClr val="accent2"/>
            </a:solidFill>
            <a:round/>
            <a:headEnd/>
            <a:tailEnd type="triangle" w="med" len="med"/>
          </a:ln>
          <a:effectLst/>
        </p:spPr>
        <p:txBody>
          <a:bodyPr wrap="none" anchor="ctr"/>
          <a:lstStyle/>
          <a:p>
            <a:endParaRPr lang="en-US" dirty="0"/>
          </a:p>
        </p:txBody>
      </p:sp>
      <p:sp>
        <p:nvSpPr>
          <p:cNvPr id="25" name="Arc 12"/>
          <p:cNvSpPr>
            <a:spLocks/>
          </p:cNvSpPr>
          <p:nvPr/>
        </p:nvSpPr>
        <p:spPr bwMode="auto">
          <a:xfrm>
            <a:off x="5509004" y="2901950"/>
            <a:ext cx="331788" cy="474663"/>
          </a:xfrm>
          <a:custGeom>
            <a:avLst/>
            <a:gdLst>
              <a:gd name="G0" fmla="+- 21600 0 0"/>
              <a:gd name="G1" fmla="+- 21600 0 0"/>
              <a:gd name="G2" fmla="+- 21600 0 0"/>
              <a:gd name="T0" fmla="*/ 15927 w 28194"/>
              <a:gd name="T1" fmla="*/ 42441 h 42441"/>
              <a:gd name="T2" fmla="*/ 28194 w 28194"/>
              <a:gd name="T3" fmla="*/ 1032 h 42441"/>
              <a:gd name="T4" fmla="*/ 21600 w 28194"/>
              <a:gd name="T5" fmla="*/ 21600 h 42441"/>
            </a:gdLst>
            <a:ahLst/>
            <a:cxnLst>
              <a:cxn ang="0">
                <a:pos x="T0" y="T1"/>
              </a:cxn>
              <a:cxn ang="0">
                <a:pos x="T2" y="T3"/>
              </a:cxn>
              <a:cxn ang="0">
                <a:pos x="T4" y="T5"/>
              </a:cxn>
            </a:cxnLst>
            <a:rect l="0" t="0" r="r" b="b"/>
            <a:pathLst>
              <a:path w="28194" h="42441" fill="none" extrusionOk="0">
                <a:moveTo>
                  <a:pt x="15926" y="42441"/>
                </a:moveTo>
                <a:cubicBezTo>
                  <a:pt x="6524" y="39882"/>
                  <a:pt x="0" y="31344"/>
                  <a:pt x="0" y="21600"/>
                </a:cubicBezTo>
                <a:cubicBezTo>
                  <a:pt x="0" y="9670"/>
                  <a:pt x="9670" y="0"/>
                  <a:pt x="21600" y="0"/>
                </a:cubicBezTo>
                <a:cubicBezTo>
                  <a:pt x="23838" y="-1"/>
                  <a:pt x="26062" y="347"/>
                  <a:pt x="28194" y="1031"/>
                </a:cubicBezTo>
              </a:path>
              <a:path w="28194" h="42441" stroke="0" extrusionOk="0">
                <a:moveTo>
                  <a:pt x="15926" y="42441"/>
                </a:moveTo>
                <a:cubicBezTo>
                  <a:pt x="6524" y="39882"/>
                  <a:pt x="0" y="31344"/>
                  <a:pt x="0" y="21600"/>
                </a:cubicBezTo>
                <a:cubicBezTo>
                  <a:pt x="0" y="9670"/>
                  <a:pt x="9670" y="0"/>
                  <a:pt x="21600" y="0"/>
                </a:cubicBezTo>
                <a:cubicBezTo>
                  <a:pt x="23838" y="-1"/>
                  <a:pt x="26062" y="347"/>
                  <a:pt x="28194" y="1031"/>
                </a:cubicBezTo>
                <a:lnTo>
                  <a:pt x="21600" y="21600"/>
                </a:lnTo>
                <a:close/>
              </a:path>
            </a:pathLst>
          </a:custGeom>
          <a:noFill/>
          <a:ln w="12700" cap="rnd">
            <a:solidFill>
              <a:schemeClr val="accent2"/>
            </a:solidFill>
            <a:round/>
            <a:headEnd/>
            <a:tailEnd type="triangle" w="med" len="med"/>
          </a:ln>
          <a:effectLst/>
        </p:spPr>
        <p:txBody>
          <a:bodyPr wrap="none" anchor="ctr"/>
          <a:lstStyle/>
          <a:p>
            <a:endParaRPr lang="en-US" dirty="0"/>
          </a:p>
        </p:txBody>
      </p:sp>
      <p:sp>
        <p:nvSpPr>
          <p:cNvPr id="26" name="Oval 15"/>
          <p:cNvSpPr>
            <a:spLocks noChangeArrowheads="1"/>
          </p:cNvSpPr>
          <p:nvPr/>
        </p:nvSpPr>
        <p:spPr bwMode="auto">
          <a:xfrm>
            <a:off x="7858504" y="2799781"/>
            <a:ext cx="469900" cy="469900"/>
          </a:xfrm>
          <a:prstGeom prst="ellipse">
            <a:avLst/>
          </a:prstGeom>
          <a:solidFill>
            <a:schemeClr val="accent1"/>
          </a:solidFill>
          <a:ln w="12700">
            <a:solidFill>
              <a:schemeClr val="bg1"/>
            </a:solidFill>
            <a:round/>
            <a:headEnd/>
            <a:tailEnd/>
          </a:ln>
          <a:effectLst/>
        </p:spPr>
        <p:txBody>
          <a:bodyPr wrap="none" anchor="ctr"/>
          <a:lstStyle/>
          <a:p>
            <a:endParaRPr lang="en-US" dirty="0"/>
          </a:p>
        </p:txBody>
      </p:sp>
      <p:sp>
        <p:nvSpPr>
          <p:cNvPr id="27" name="Oval 16"/>
          <p:cNvSpPr>
            <a:spLocks noChangeArrowheads="1"/>
          </p:cNvSpPr>
          <p:nvPr/>
        </p:nvSpPr>
        <p:spPr bwMode="auto">
          <a:xfrm>
            <a:off x="7858504" y="3199831"/>
            <a:ext cx="469900" cy="469900"/>
          </a:xfrm>
          <a:prstGeom prst="ellipse">
            <a:avLst/>
          </a:prstGeom>
          <a:solidFill>
            <a:schemeClr val="accent1"/>
          </a:solidFill>
          <a:ln w="12700">
            <a:solidFill>
              <a:schemeClr val="bg1"/>
            </a:solidFill>
            <a:round/>
            <a:headEnd/>
            <a:tailEnd/>
          </a:ln>
          <a:effectLst/>
        </p:spPr>
        <p:txBody>
          <a:bodyPr wrap="none" anchor="ctr"/>
          <a:lstStyle/>
          <a:p>
            <a:endParaRPr lang="en-US" dirty="0"/>
          </a:p>
        </p:txBody>
      </p:sp>
      <p:sp>
        <p:nvSpPr>
          <p:cNvPr id="28" name="Arc 17"/>
          <p:cNvSpPr>
            <a:spLocks/>
          </p:cNvSpPr>
          <p:nvPr/>
        </p:nvSpPr>
        <p:spPr bwMode="auto">
          <a:xfrm>
            <a:off x="8239504" y="3047431"/>
            <a:ext cx="450850" cy="774700"/>
          </a:xfrm>
          <a:custGeom>
            <a:avLst/>
            <a:gdLst>
              <a:gd name="G0" fmla="+- 0 0 0"/>
              <a:gd name="G1" fmla="+- 20876 0 0"/>
              <a:gd name="G2" fmla="+- 21600 0 0"/>
              <a:gd name="T0" fmla="*/ 5541 w 21600"/>
              <a:gd name="T1" fmla="*/ 0 h 36270"/>
              <a:gd name="T2" fmla="*/ 15151 w 21600"/>
              <a:gd name="T3" fmla="*/ 36270 h 36270"/>
              <a:gd name="T4" fmla="*/ 0 w 21600"/>
              <a:gd name="T5" fmla="*/ 20876 h 36270"/>
            </a:gdLst>
            <a:ahLst/>
            <a:cxnLst>
              <a:cxn ang="0">
                <a:pos x="T0" y="T1"/>
              </a:cxn>
              <a:cxn ang="0">
                <a:pos x="T2" y="T3"/>
              </a:cxn>
              <a:cxn ang="0">
                <a:pos x="T4" y="T5"/>
              </a:cxn>
            </a:cxnLst>
            <a:rect l="0" t="0" r="r" b="b"/>
            <a:pathLst>
              <a:path w="21600" h="36270" fill="none" extrusionOk="0">
                <a:moveTo>
                  <a:pt x="5541" y="-2"/>
                </a:moveTo>
                <a:cubicBezTo>
                  <a:pt x="15008" y="2511"/>
                  <a:pt x="21600" y="11080"/>
                  <a:pt x="21600" y="20876"/>
                </a:cubicBezTo>
                <a:cubicBezTo>
                  <a:pt x="21600" y="26664"/>
                  <a:pt x="19276" y="32210"/>
                  <a:pt x="15151" y="36270"/>
                </a:cubicBezTo>
              </a:path>
              <a:path w="21600" h="36270" stroke="0" extrusionOk="0">
                <a:moveTo>
                  <a:pt x="5541" y="-2"/>
                </a:moveTo>
                <a:cubicBezTo>
                  <a:pt x="15008" y="2511"/>
                  <a:pt x="21600" y="11080"/>
                  <a:pt x="21600" y="20876"/>
                </a:cubicBezTo>
                <a:cubicBezTo>
                  <a:pt x="21600" y="26664"/>
                  <a:pt x="19276" y="32210"/>
                  <a:pt x="15151" y="36270"/>
                </a:cubicBezTo>
                <a:lnTo>
                  <a:pt x="0" y="20876"/>
                </a:lnTo>
                <a:close/>
              </a:path>
            </a:pathLst>
          </a:custGeom>
          <a:noFill/>
          <a:ln w="12700" cap="rnd">
            <a:solidFill>
              <a:schemeClr val="accent2"/>
            </a:solidFill>
            <a:round/>
            <a:headEnd/>
            <a:tailEnd type="triangle" w="med" len="med"/>
          </a:ln>
          <a:effectLst/>
        </p:spPr>
        <p:txBody>
          <a:bodyPr wrap="none" anchor="ctr"/>
          <a:lstStyle/>
          <a:p>
            <a:endParaRPr lang="en-US" dirty="0"/>
          </a:p>
        </p:txBody>
      </p:sp>
      <p:sp>
        <p:nvSpPr>
          <p:cNvPr id="33" name="Line 28"/>
          <p:cNvSpPr>
            <a:spLocks noChangeShapeType="1"/>
          </p:cNvSpPr>
          <p:nvPr/>
        </p:nvSpPr>
        <p:spPr bwMode="auto">
          <a:xfrm flipV="1">
            <a:off x="8022324" y="3139281"/>
            <a:ext cx="0" cy="152400"/>
          </a:xfrm>
          <a:prstGeom prst="line">
            <a:avLst/>
          </a:prstGeom>
          <a:noFill/>
          <a:ln w="12700">
            <a:solidFill>
              <a:schemeClr val="accent2"/>
            </a:solidFill>
            <a:round/>
            <a:headEnd/>
            <a:tailEnd/>
          </a:ln>
          <a:effectLst/>
        </p:spPr>
        <p:txBody>
          <a:bodyPr wrap="none" anchor="ctr">
            <a:spAutoFit/>
          </a:bodyPr>
          <a:lstStyle/>
          <a:p>
            <a:endParaRPr lang="en-US" dirty="0"/>
          </a:p>
        </p:txBody>
      </p:sp>
      <p:sp>
        <p:nvSpPr>
          <p:cNvPr id="34" name="Line 30"/>
          <p:cNvSpPr>
            <a:spLocks noChangeShapeType="1"/>
          </p:cNvSpPr>
          <p:nvPr/>
        </p:nvSpPr>
        <p:spPr bwMode="auto">
          <a:xfrm flipV="1">
            <a:off x="8176004" y="3041081"/>
            <a:ext cx="0" cy="228600"/>
          </a:xfrm>
          <a:prstGeom prst="line">
            <a:avLst/>
          </a:prstGeom>
          <a:noFill/>
          <a:ln w="12700">
            <a:solidFill>
              <a:schemeClr val="accent2"/>
            </a:solidFill>
            <a:round/>
            <a:headEnd/>
            <a:tailEnd/>
          </a:ln>
          <a:effectLst/>
        </p:spPr>
        <p:txBody>
          <a:bodyPr anchor="ctr">
            <a:spAutoFit/>
          </a:bodyPr>
          <a:lstStyle/>
          <a:p>
            <a:endParaRPr lang="en-US" dirty="0"/>
          </a:p>
        </p:txBody>
      </p:sp>
      <p:sp>
        <p:nvSpPr>
          <p:cNvPr id="35" name="Line 31"/>
          <p:cNvSpPr>
            <a:spLocks noChangeShapeType="1"/>
          </p:cNvSpPr>
          <p:nvPr/>
        </p:nvSpPr>
        <p:spPr bwMode="auto">
          <a:xfrm flipV="1">
            <a:off x="8256421" y="3155381"/>
            <a:ext cx="0" cy="152400"/>
          </a:xfrm>
          <a:prstGeom prst="line">
            <a:avLst/>
          </a:prstGeom>
          <a:noFill/>
          <a:ln w="12700">
            <a:solidFill>
              <a:schemeClr val="accent2"/>
            </a:solidFill>
            <a:round/>
            <a:headEnd/>
            <a:tailEnd/>
          </a:ln>
          <a:effectLst/>
        </p:spPr>
        <p:txBody>
          <a:bodyPr wrap="none" anchor="ctr">
            <a:spAutoFit/>
          </a:bodyPr>
          <a:lstStyle/>
          <a:p>
            <a:endParaRPr lang="en-US" dirty="0"/>
          </a:p>
        </p:txBody>
      </p:sp>
    </p:spTree>
    <p:extLst>
      <p:ext uri="{BB962C8B-B14F-4D97-AF65-F5344CB8AC3E}">
        <p14:creationId xmlns:p14="http://schemas.microsoft.com/office/powerpoint/2010/main" val="3764307066"/>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480219"/>
            <a:ext cx="8243887"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9pPr>
          </a:lstStyle>
          <a:p>
            <a:pPr algn="ctr"/>
            <a:r>
              <a:rPr lang="en-US" sz="2800" dirty="0" smtClean="0">
                <a:effectLst/>
              </a:rPr>
              <a:t>Surface Charge During Fermentation</a:t>
            </a:r>
          </a:p>
          <a:p>
            <a:pPr algn="ctr"/>
            <a:r>
              <a:rPr lang="en-US" sz="2800" dirty="0" smtClean="0">
                <a:solidFill>
                  <a:srgbClr val="CC6600"/>
                </a:solidFill>
                <a:effectLst/>
              </a:rPr>
              <a:t>Just not that important! </a:t>
            </a:r>
            <a:endParaRPr lang="en-US" sz="2800" dirty="0">
              <a:solidFill>
                <a:srgbClr val="CC6600"/>
              </a:solidFill>
              <a:effectLst/>
            </a:endParaRPr>
          </a:p>
        </p:txBody>
      </p:sp>
      <p:sp>
        <p:nvSpPr>
          <p:cNvPr id="5" name="Rectangle 3"/>
          <p:cNvSpPr txBox="1">
            <a:spLocks noChangeArrowheads="1"/>
          </p:cNvSpPr>
          <p:nvPr/>
        </p:nvSpPr>
        <p:spPr bwMode="auto">
          <a:xfrm>
            <a:off x="685800" y="2133600"/>
            <a:ext cx="2286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182562" tIns="46038" rIns="182562" bIns="46038"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Clr>
                <a:schemeClr val="tx2"/>
              </a:buClr>
              <a:buSzPct val="75000"/>
              <a:buFont typeface="Wingdings" charset="0"/>
              <a:buChar char="l"/>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00CCFF"/>
              </a:buClr>
              <a:buSzPct val="65000"/>
              <a:buFont typeface="Wingdings" charset="0"/>
              <a:buChar char="l"/>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ea typeface="+mn-ea"/>
              </a:defRPr>
            </a:lvl5pPr>
            <a:lvl6pPr marL="2514600" indent="-228600" algn="l" rtl="0" fontAlgn="base">
              <a:spcBef>
                <a:spcPct val="20000"/>
              </a:spcBef>
              <a:spcAft>
                <a:spcPct val="0"/>
              </a:spcAft>
              <a:buClr>
                <a:schemeClr val="accent1"/>
              </a:buClr>
              <a:buChar char="•"/>
              <a:defRPr sz="2000">
                <a:solidFill>
                  <a:schemeClr val="tx1"/>
                </a:solidFill>
                <a:latin typeface="+mn-lt"/>
                <a:ea typeface="+mn-ea"/>
              </a:defRPr>
            </a:lvl6pPr>
            <a:lvl7pPr marL="2971800" indent="-228600" algn="l" rtl="0" fontAlgn="base">
              <a:spcBef>
                <a:spcPct val="20000"/>
              </a:spcBef>
              <a:spcAft>
                <a:spcPct val="0"/>
              </a:spcAft>
              <a:buClr>
                <a:schemeClr val="accent1"/>
              </a:buClr>
              <a:buChar char="•"/>
              <a:defRPr sz="2000">
                <a:solidFill>
                  <a:schemeClr val="tx1"/>
                </a:solidFill>
                <a:latin typeface="+mn-lt"/>
                <a:ea typeface="+mn-ea"/>
              </a:defRPr>
            </a:lvl7pPr>
            <a:lvl8pPr marL="3429000" indent="-228600" algn="l" rtl="0" fontAlgn="base">
              <a:spcBef>
                <a:spcPct val="20000"/>
              </a:spcBef>
              <a:spcAft>
                <a:spcPct val="0"/>
              </a:spcAft>
              <a:buClr>
                <a:schemeClr val="accent1"/>
              </a:buClr>
              <a:buChar char="•"/>
              <a:defRPr sz="2000">
                <a:solidFill>
                  <a:schemeClr val="tx1"/>
                </a:solidFill>
                <a:latin typeface="+mn-lt"/>
                <a:ea typeface="+mn-ea"/>
              </a:defRPr>
            </a:lvl8pPr>
            <a:lvl9pPr marL="3886200" indent="-228600" algn="l" rtl="0" fontAlgn="base">
              <a:spcBef>
                <a:spcPct val="20000"/>
              </a:spcBef>
              <a:spcAft>
                <a:spcPct val="0"/>
              </a:spcAft>
              <a:buClr>
                <a:schemeClr val="accent1"/>
              </a:buClr>
              <a:buChar char="•"/>
              <a:defRPr sz="2000">
                <a:solidFill>
                  <a:schemeClr val="tx1"/>
                </a:solidFill>
                <a:latin typeface="+mn-lt"/>
                <a:ea typeface="+mn-ea"/>
              </a:defRPr>
            </a:lvl9pPr>
          </a:lstStyle>
          <a:p>
            <a:pPr>
              <a:lnSpc>
                <a:spcPct val="80000"/>
              </a:lnSpc>
            </a:pPr>
            <a:endParaRPr lang="en-US" sz="2200" dirty="0" smtClean="0"/>
          </a:p>
          <a:p>
            <a:pPr>
              <a:lnSpc>
                <a:spcPct val="80000"/>
              </a:lnSpc>
            </a:pPr>
            <a:r>
              <a:rPr lang="en-US" sz="2200" dirty="0" smtClean="0"/>
              <a:t>Small decline related to pH</a:t>
            </a:r>
          </a:p>
          <a:p>
            <a:pPr>
              <a:lnSpc>
                <a:spcPct val="80000"/>
              </a:lnSpc>
            </a:pPr>
            <a:endParaRPr lang="en-US" sz="2200" dirty="0" smtClean="0"/>
          </a:p>
          <a:p>
            <a:pPr>
              <a:lnSpc>
                <a:spcPct val="80000"/>
              </a:lnSpc>
            </a:pPr>
            <a:endParaRPr lang="en-US" sz="2200" dirty="0" smtClean="0"/>
          </a:p>
          <a:p>
            <a:pPr>
              <a:lnSpc>
                <a:spcPct val="80000"/>
              </a:lnSpc>
            </a:pPr>
            <a:r>
              <a:rPr lang="en-US" sz="2200" dirty="0" smtClean="0"/>
              <a:t>Might? </a:t>
            </a:r>
            <a:r>
              <a:rPr lang="en-US" sz="2200" dirty="0" smtClean="0"/>
              <a:t>be important in PYF</a:t>
            </a:r>
            <a:endParaRPr lang="en-US" sz="2200" dirty="0" smtClean="0">
              <a:solidFill>
                <a:srgbClr val="3333CC"/>
              </a:solidFill>
            </a:endParaRPr>
          </a:p>
        </p:txBody>
      </p:sp>
      <p:graphicFrame>
        <p:nvGraphicFramePr>
          <p:cNvPr id="6" name="Object 4"/>
          <p:cNvGraphicFramePr>
            <a:graphicFrameLocks noChangeAspect="1"/>
          </p:cNvGraphicFramePr>
          <p:nvPr/>
        </p:nvGraphicFramePr>
        <p:xfrm>
          <a:off x="2971800" y="2133600"/>
          <a:ext cx="5943600" cy="4389438"/>
        </p:xfrm>
        <a:graphic>
          <a:graphicData uri="http://schemas.openxmlformats.org/presentationml/2006/ole">
            <mc:AlternateContent xmlns:mc="http://schemas.openxmlformats.org/markup-compatibility/2006">
              <mc:Choice xmlns:v="urn:schemas-microsoft-com:vml" Requires="v">
                <p:oleObj spid="_x0000_s579592" name="SPW 8.0 Graph" r:id="rId3" imgW="5335200" imgH="4218840" progId="">
                  <p:embed/>
                </p:oleObj>
              </mc:Choice>
              <mc:Fallback>
                <p:oleObj name="SPW 8.0 Graph" r:id="rId3" imgW="5335200" imgH="42188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133600"/>
                        <a:ext cx="5943600" cy="438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 name="Text Box 6"/>
          <p:cNvSpPr txBox="1">
            <a:spLocks noChangeArrowheads="1"/>
          </p:cNvSpPr>
          <p:nvPr/>
        </p:nvSpPr>
        <p:spPr bwMode="auto">
          <a:xfrm rot="16200000">
            <a:off x="3092983" y="4053653"/>
            <a:ext cx="184666" cy="400110"/>
          </a:xfrm>
          <a:prstGeom prst="rect">
            <a:avLst/>
          </a:prstGeom>
          <a:noFill/>
          <a:ln w="12700">
            <a:noFill/>
            <a:miter lim="800000"/>
            <a:headEnd/>
            <a:tailEnd/>
          </a:ln>
          <a:effectLst/>
        </p:spPr>
        <p:txBody>
          <a:bodyPr wrap="none">
            <a:spAutoFit/>
          </a:bodyPr>
          <a:lstStyle/>
          <a:p>
            <a:endParaRPr lang="en-US" dirty="0"/>
          </a:p>
        </p:txBody>
      </p:sp>
    </p:spTree>
    <p:extLst>
      <p:ext uri="{BB962C8B-B14F-4D97-AF65-F5344CB8AC3E}">
        <p14:creationId xmlns:p14="http://schemas.microsoft.com/office/powerpoint/2010/main" val="2568005810"/>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lstStyle/>
          <a:p>
            <a:pPr algn="ctr"/>
            <a:r>
              <a:rPr lang="en-US" altLang="en-US" sz="4000" dirty="0" smtClean="0"/>
              <a:t>Normal Flocculation</a:t>
            </a:r>
            <a:br>
              <a:rPr lang="en-US" altLang="en-US" sz="4000" dirty="0" smtClean="0"/>
            </a:br>
            <a:r>
              <a:rPr lang="en-US" altLang="en-US" sz="4000" dirty="0" smtClean="0"/>
              <a:t> </a:t>
            </a:r>
            <a:r>
              <a:rPr lang="en-US" altLang="en-US" sz="4000" dirty="0"/>
              <a:t>Summary</a:t>
            </a:r>
            <a:endParaRPr lang="en-US" altLang="en-US" dirty="0"/>
          </a:p>
        </p:txBody>
      </p:sp>
      <p:sp>
        <p:nvSpPr>
          <p:cNvPr id="484355" name="Rectangle 3"/>
          <p:cNvSpPr>
            <a:spLocks noGrp="1" noChangeArrowheads="1"/>
          </p:cNvSpPr>
          <p:nvPr>
            <p:ph type="body" idx="1"/>
          </p:nvPr>
        </p:nvSpPr>
        <p:spPr/>
        <p:txBody>
          <a:bodyPr/>
          <a:lstStyle/>
          <a:p>
            <a:r>
              <a:rPr lang="en-US" altLang="en-US" dirty="0">
                <a:latin typeface="Arial" pitchFamily="34" charset="0"/>
              </a:rPr>
              <a:t>Cells ready to floc in 24h (once hydrophobicity up </a:t>
            </a:r>
            <a:r>
              <a:rPr lang="en-US" altLang="en-US" dirty="0" smtClean="0">
                <a:latin typeface="Arial" pitchFamily="34" charset="0"/>
              </a:rPr>
              <a:t>? </a:t>
            </a:r>
            <a:r>
              <a:rPr lang="en-US" altLang="en-US" dirty="0" err="1" smtClean="0">
                <a:latin typeface="Arial" pitchFamily="34" charset="0"/>
              </a:rPr>
              <a:t>Oxylipins</a:t>
            </a:r>
            <a:r>
              <a:rPr lang="en-US" altLang="en-US" dirty="0">
                <a:latin typeface="Arial" pitchFamily="34" charset="0"/>
              </a:rPr>
              <a:t>?) as </a:t>
            </a:r>
            <a:r>
              <a:rPr lang="en-US" altLang="en-US" dirty="0" err="1">
                <a:latin typeface="Arial" pitchFamily="34" charset="0"/>
              </a:rPr>
              <a:t>zymolectins</a:t>
            </a:r>
            <a:r>
              <a:rPr lang="en-US" altLang="en-US" dirty="0">
                <a:latin typeface="Arial" pitchFamily="34" charset="0"/>
              </a:rPr>
              <a:t> always present.</a:t>
            </a:r>
            <a:endParaRPr lang="en-US" altLang="en-US" dirty="0"/>
          </a:p>
          <a:p>
            <a:endParaRPr lang="en-US" altLang="en-US" dirty="0"/>
          </a:p>
          <a:p>
            <a:r>
              <a:rPr lang="en-US" altLang="en-US" dirty="0">
                <a:latin typeface="Arial" pitchFamily="34" charset="0"/>
              </a:rPr>
              <a:t>Prevented from doing so from</a:t>
            </a:r>
            <a:endParaRPr lang="en-US" altLang="en-US" dirty="0"/>
          </a:p>
          <a:p>
            <a:pPr lvl="1"/>
            <a:r>
              <a:rPr lang="en-US" altLang="en-US" dirty="0"/>
              <a:t>suspending </a:t>
            </a:r>
            <a:r>
              <a:rPr lang="en-US" altLang="en-US" dirty="0" smtClean="0"/>
              <a:t>shear (CO</a:t>
            </a:r>
            <a:r>
              <a:rPr lang="en-US" altLang="en-US" baseline="-25000" dirty="0" smtClean="0"/>
              <a:t>2</a:t>
            </a:r>
            <a:r>
              <a:rPr lang="en-US" altLang="en-US" dirty="0" smtClean="0"/>
              <a:t>)</a:t>
            </a:r>
            <a:endParaRPr lang="en-US" altLang="en-US" baseline="-25000" dirty="0"/>
          </a:p>
          <a:p>
            <a:pPr lvl="1"/>
            <a:r>
              <a:rPr lang="en-US" altLang="en-US" dirty="0"/>
              <a:t>sugar</a:t>
            </a:r>
          </a:p>
        </p:txBody>
      </p:sp>
    </p:spTree>
    <p:extLst>
      <p:ext uri="{BB962C8B-B14F-4D97-AF65-F5344CB8AC3E}">
        <p14:creationId xmlns:p14="http://schemas.microsoft.com/office/powerpoint/2010/main" val="276072474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2" descr="greatwhitenor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9538"/>
            <a:ext cx="9144000" cy="707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784872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gn="ctr"/>
            <a:r>
              <a:rPr lang="en-CA" dirty="0" smtClean="0"/>
              <a:t>PYF Definition</a:t>
            </a:r>
            <a:endParaRPr lang="en-CA" dirty="0"/>
          </a:p>
        </p:txBody>
      </p:sp>
      <p:sp>
        <p:nvSpPr>
          <p:cNvPr id="65539" name="Rectangle 3"/>
          <p:cNvSpPr>
            <a:spLocks noGrp="1" noChangeArrowheads="1"/>
          </p:cNvSpPr>
          <p:nvPr>
            <p:ph type="body" idx="1"/>
          </p:nvPr>
        </p:nvSpPr>
        <p:spPr/>
        <p:txBody>
          <a:bodyPr/>
          <a:lstStyle/>
          <a:p>
            <a:r>
              <a:rPr lang="en-CA" dirty="0"/>
              <a:t>Premature Yeast Flocculation (</a:t>
            </a:r>
            <a:r>
              <a:rPr lang="en-CA" dirty="0">
                <a:solidFill>
                  <a:srgbClr val="FB1919"/>
                </a:solidFill>
                <a:effectLst>
                  <a:outerShdw blurRad="38100" dist="38100" dir="2700000" algn="tl">
                    <a:srgbClr val="FFFFFF"/>
                  </a:outerShdw>
                </a:effectLst>
              </a:rPr>
              <a:t>PYF</a:t>
            </a:r>
            <a:r>
              <a:rPr lang="en-CA" dirty="0"/>
              <a:t>)</a:t>
            </a:r>
          </a:p>
          <a:p>
            <a:pPr lvl="1"/>
            <a:r>
              <a:rPr lang="en-CA" dirty="0"/>
              <a:t>The early flocculation of fermenting yeast from the fermenting medium before all available fermentable sugars are consumed.</a:t>
            </a:r>
          </a:p>
          <a:p>
            <a:pPr>
              <a:buFont typeface="Wingdings" charset="0"/>
              <a:buNone/>
            </a:pPr>
            <a:endParaRPr lang="en-CA" dirty="0"/>
          </a:p>
        </p:txBody>
      </p:sp>
      <p:sp>
        <p:nvSpPr>
          <p:cNvPr id="65540" name="Text Box 4"/>
          <p:cNvSpPr txBox="1">
            <a:spLocks noChangeArrowheads="1"/>
          </p:cNvSpPr>
          <p:nvPr/>
        </p:nvSpPr>
        <p:spPr bwMode="auto">
          <a:xfrm>
            <a:off x="4284663" y="4868863"/>
            <a:ext cx="10080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CA" dirty="0">
                <a:solidFill>
                  <a:srgbClr val="FFFFFF"/>
                </a:solidFill>
              </a:rPr>
              <a:t>144 </a:t>
            </a:r>
            <a:r>
              <a:rPr lang="en-CA" dirty="0" smtClean="0">
                <a:solidFill>
                  <a:srgbClr val="FFFFFF"/>
                </a:solidFill>
              </a:rPr>
              <a:t>hr.</a:t>
            </a:r>
            <a:endParaRPr lang="en-CA" dirty="0">
              <a:solidFill>
                <a:srgbClr val="FFFFFF"/>
              </a:solidFill>
            </a:endParaRPr>
          </a:p>
        </p:txBody>
      </p:sp>
      <p:sp>
        <p:nvSpPr>
          <p:cNvPr id="65541" name="Text Box 5"/>
          <p:cNvSpPr txBox="1">
            <a:spLocks noChangeArrowheads="1"/>
          </p:cNvSpPr>
          <p:nvPr/>
        </p:nvSpPr>
        <p:spPr bwMode="auto">
          <a:xfrm>
            <a:off x="2411413" y="6308725"/>
            <a:ext cx="7921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CA" dirty="0">
                <a:solidFill>
                  <a:srgbClr val="FFFFFF"/>
                </a:solidFill>
              </a:rPr>
              <a:t>PYF</a:t>
            </a:r>
          </a:p>
        </p:txBody>
      </p:sp>
      <p:sp>
        <p:nvSpPr>
          <p:cNvPr id="65542" name="Text Box 6"/>
          <p:cNvSpPr txBox="1">
            <a:spLocks noChangeArrowheads="1"/>
          </p:cNvSpPr>
          <p:nvPr/>
        </p:nvSpPr>
        <p:spPr bwMode="auto">
          <a:xfrm>
            <a:off x="5868145" y="6308725"/>
            <a:ext cx="12962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CA" dirty="0">
                <a:solidFill>
                  <a:srgbClr val="FFFFFF"/>
                </a:solidFill>
              </a:rPr>
              <a:t>Control</a:t>
            </a:r>
          </a:p>
        </p:txBody>
      </p:sp>
      <p:pic>
        <p:nvPicPr>
          <p:cNvPr id="65543" name="Picture 7" descr="pyf1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4437063"/>
            <a:ext cx="237490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65544" name="Picture 8" descr="c1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4437063"/>
            <a:ext cx="2376488"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88949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2625" y="116632"/>
            <a:ext cx="8080375" cy="1152128"/>
          </a:xfrm>
        </p:spPr>
        <p:txBody>
          <a:bodyPr/>
          <a:lstStyle/>
          <a:p>
            <a:pPr algn="ctr" eaLnBrk="1" hangingPunct="1">
              <a:defRPr/>
            </a:pPr>
            <a:r>
              <a:rPr lang="en-US" dirty="0" smtClean="0">
                <a:cs typeface="+mj-cs"/>
              </a:rPr>
              <a:t>PYF Fermentation</a:t>
            </a:r>
          </a:p>
        </p:txBody>
      </p:sp>
      <p:pic>
        <p:nvPicPr>
          <p:cNvPr id="11266" name="Picture 8" descr="Ferm Schematic.jpg                                             00062EEEHD                             B28023D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600200"/>
            <a:ext cx="6840760" cy="504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bwMode="auto">
          <a:xfrm>
            <a:off x="3491880" y="2420888"/>
            <a:ext cx="1080120" cy="576064"/>
          </a:xfrm>
          <a:prstGeom prst="rect">
            <a:avLst/>
          </a:prstGeom>
          <a:solidFill>
            <a:schemeClr val="tx1"/>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endParaRPr lang="en-US" dirty="0">
              <a:solidFill>
                <a:srgbClr val="FFFFFF"/>
              </a:solidFill>
            </a:endParaRPr>
          </a:p>
        </p:txBody>
      </p:sp>
      <p:sp>
        <p:nvSpPr>
          <p:cNvPr id="25" name="Rectangle 24"/>
          <p:cNvSpPr/>
          <p:nvPr/>
        </p:nvSpPr>
        <p:spPr bwMode="auto">
          <a:xfrm>
            <a:off x="4139952" y="3717032"/>
            <a:ext cx="720080" cy="288032"/>
          </a:xfrm>
          <a:prstGeom prst="rect">
            <a:avLst/>
          </a:prstGeom>
          <a:solidFill>
            <a:schemeClr val="tx1"/>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endParaRPr lang="en-US" dirty="0">
              <a:solidFill>
                <a:srgbClr val="FFFFFF"/>
              </a:solidFill>
            </a:endParaRPr>
          </a:p>
        </p:txBody>
      </p:sp>
      <p:sp>
        <p:nvSpPr>
          <p:cNvPr id="28" name="Rectangle 27"/>
          <p:cNvSpPr/>
          <p:nvPr/>
        </p:nvSpPr>
        <p:spPr bwMode="auto">
          <a:xfrm flipV="1">
            <a:off x="4716016" y="3717032"/>
            <a:ext cx="1296144" cy="576064"/>
          </a:xfrm>
          <a:prstGeom prst="rect">
            <a:avLst/>
          </a:prstGeom>
          <a:solidFill>
            <a:schemeClr val="tx1"/>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endParaRPr lang="en-US" dirty="0">
              <a:solidFill>
                <a:srgbClr val="FFFFFF"/>
              </a:solidFill>
            </a:endParaRPr>
          </a:p>
        </p:txBody>
      </p:sp>
      <p:sp>
        <p:nvSpPr>
          <p:cNvPr id="2" name="TextBox 1"/>
          <p:cNvSpPr txBox="1"/>
          <p:nvPr/>
        </p:nvSpPr>
        <p:spPr>
          <a:xfrm>
            <a:off x="1115616" y="6525344"/>
            <a:ext cx="6840760" cy="338554"/>
          </a:xfrm>
          <a:prstGeom prst="rect">
            <a:avLst/>
          </a:prstGeom>
          <a:solidFill>
            <a:schemeClr val="tx1"/>
          </a:solidFill>
        </p:spPr>
        <p:txBody>
          <a:bodyPr wrap="square" rtlCol="0">
            <a:spAutoFit/>
          </a:bodyPr>
          <a:lstStyle/>
          <a:p>
            <a:endParaRPr lang="en-US" sz="400" dirty="0" smtClean="0">
              <a:solidFill>
                <a:srgbClr val="000000"/>
              </a:solidFill>
            </a:endParaRPr>
          </a:p>
          <a:p>
            <a:r>
              <a:rPr lang="en-US" sz="1200" dirty="0" smtClean="0">
                <a:solidFill>
                  <a:srgbClr val="000000"/>
                </a:solidFill>
              </a:rPr>
              <a:t>From : J. Munroe, The Practical Brewer</a:t>
            </a:r>
            <a:endParaRPr lang="en-US" sz="1200" dirty="0">
              <a:solidFill>
                <a:srgbClr val="000000"/>
              </a:solidFill>
            </a:endParaRPr>
          </a:p>
        </p:txBody>
      </p:sp>
      <p:sp>
        <p:nvSpPr>
          <p:cNvPr id="17" name="Freeform 16"/>
          <p:cNvSpPr/>
          <p:nvPr/>
        </p:nvSpPr>
        <p:spPr>
          <a:xfrm>
            <a:off x="3059832" y="3501008"/>
            <a:ext cx="4464496" cy="2088233"/>
          </a:xfrm>
          <a:custGeom>
            <a:avLst/>
            <a:gdLst>
              <a:gd name="connsiteX0" fmla="*/ 0 w 1993900"/>
              <a:gd name="connsiteY0" fmla="*/ 0 h 2083449"/>
              <a:gd name="connsiteX1" fmla="*/ 1993900 w 1993900"/>
              <a:gd name="connsiteY1" fmla="*/ 1879600 h 2083449"/>
            </a:gdLst>
            <a:ahLst/>
            <a:cxnLst>
              <a:cxn ang="0">
                <a:pos x="connsiteX0" y="connsiteY0"/>
              </a:cxn>
              <a:cxn ang="0">
                <a:pos x="connsiteX1" y="connsiteY1"/>
              </a:cxn>
            </a:cxnLst>
            <a:rect l="l" t="t" r="r" b="b"/>
            <a:pathLst>
              <a:path w="1993900" h="2083449">
                <a:moveTo>
                  <a:pt x="0" y="0"/>
                </a:moveTo>
                <a:cubicBezTo>
                  <a:pt x="516466" y="1297516"/>
                  <a:pt x="1032933" y="2595033"/>
                  <a:pt x="1993900" y="1879600"/>
                </a:cubicBezTo>
              </a:path>
            </a:pathLst>
          </a:custGeom>
          <a:ln w="38100" cmpd="sng">
            <a:solidFill>
              <a:srgbClr val="FF6600"/>
            </a:solidFill>
          </a:ln>
        </p:spPr>
        <p:txBody>
          <a:bodyPr vert="horz" wrap="square" lIns="91440" tIns="45720" rIns="91440" bIns="45720" numCol="1" rtlCol="0" anchor="t" anchorCtr="0" compatLnSpc="1">
            <a:prstTxWarp prst="textNoShape">
              <a:avLst/>
            </a:prstTxWarp>
          </a:bodyPr>
          <a:lstStyle/>
          <a:p>
            <a:endParaRPr lang="en-US" dirty="0">
              <a:solidFill>
                <a:srgbClr val="FFFFFF"/>
              </a:solidFill>
            </a:endParaRPr>
          </a:p>
        </p:txBody>
      </p:sp>
      <p:sp>
        <p:nvSpPr>
          <p:cNvPr id="20" name="Freeform 19"/>
          <p:cNvSpPr/>
          <p:nvPr/>
        </p:nvSpPr>
        <p:spPr>
          <a:xfrm flipV="1">
            <a:off x="3203848" y="2708917"/>
            <a:ext cx="4464496" cy="2016226"/>
          </a:xfrm>
          <a:custGeom>
            <a:avLst/>
            <a:gdLst>
              <a:gd name="connsiteX0" fmla="*/ 0 w 1993900"/>
              <a:gd name="connsiteY0" fmla="*/ 0 h 2083449"/>
              <a:gd name="connsiteX1" fmla="*/ 1993900 w 1993900"/>
              <a:gd name="connsiteY1" fmla="*/ 1879600 h 2083449"/>
            </a:gdLst>
            <a:ahLst/>
            <a:cxnLst>
              <a:cxn ang="0">
                <a:pos x="connsiteX0" y="connsiteY0"/>
              </a:cxn>
              <a:cxn ang="0">
                <a:pos x="connsiteX1" y="connsiteY1"/>
              </a:cxn>
            </a:cxnLst>
            <a:rect l="l" t="t" r="r" b="b"/>
            <a:pathLst>
              <a:path w="1993900" h="2083449">
                <a:moveTo>
                  <a:pt x="0" y="0"/>
                </a:moveTo>
                <a:cubicBezTo>
                  <a:pt x="516466" y="1297516"/>
                  <a:pt x="1032933" y="2595033"/>
                  <a:pt x="1993900" y="1879600"/>
                </a:cubicBezTo>
              </a:path>
            </a:pathLst>
          </a:custGeom>
          <a:ln w="38100" cmpd="sng">
            <a:solidFill>
              <a:srgbClr val="FF0080"/>
            </a:solidFill>
          </a:ln>
        </p:spPr>
        <p:txBody>
          <a:bodyPr vert="horz" wrap="square" lIns="91440" tIns="45720" rIns="91440" bIns="45720" numCol="1" rtlCol="0" anchor="t" anchorCtr="0" compatLnSpc="1">
            <a:prstTxWarp prst="textNoShape">
              <a:avLst/>
            </a:prstTxWarp>
          </a:bodyPr>
          <a:lstStyle/>
          <a:p>
            <a:endParaRPr lang="en-US" dirty="0">
              <a:solidFill>
                <a:srgbClr val="FFFFFF"/>
              </a:solidFill>
            </a:endParaRPr>
          </a:p>
        </p:txBody>
      </p:sp>
      <p:sp>
        <p:nvSpPr>
          <p:cNvPr id="19" name="TextBox 18"/>
          <p:cNvSpPr txBox="1"/>
          <p:nvPr/>
        </p:nvSpPr>
        <p:spPr>
          <a:xfrm>
            <a:off x="4932040" y="1628800"/>
            <a:ext cx="2808312" cy="1200329"/>
          </a:xfrm>
          <a:prstGeom prst="rect">
            <a:avLst/>
          </a:prstGeom>
          <a:noFill/>
          <a:ln>
            <a:noFill/>
          </a:ln>
        </p:spPr>
        <p:txBody>
          <a:bodyPr wrap="square" rtlCol="0">
            <a:spAutoFit/>
          </a:bodyPr>
          <a:lstStyle/>
          <a:p>
            <a:r>
              <a:rPr lang="en-US" sz="1800" dirty="0">
                <a:solidFill>
                  <a:srgbClr val="FF0000"/>
                </a:solidFill>
              </a:rPr>
              <a:t>Cells in Suspension </a:t>
            </a:r>
            <a:r>
              <a:rPr lang="en-US" sz="1800" dirty="0">
                <a:solidFill>
                  <a:srgbClr val="FF0000"/>
                </a:solidFill>
                <a:latin typeface="Wingdings"/>
                <a:ea typeface="Wingdings"/>
                <a:cs typeface="Wingdings"/>
                <a:sym typeface="Wingdings"/>
              </a:rPr>
              <a:t></a:t>
            </a:r>
            <a:endParaRPr lang="en-US" sz="1800" dirty="0">
              <a:solidFill>
                <a:srgbClr val="FF0000"/>
              </a:solidFill>
            </a:endParaRPr>
          </a:p>
          <a:p>
            <a:r>
              <a:rPr lang="en-US" sz="1800" dirty="0">
                <a:solidFill>
                  <a:srgbClr val="0000FF"/>
                </a:solidFill>
              </a:rPr>
              <a:t>CO</a:t>
            </a:r>
            <a:r>
              <a:rPr lang="en-US" sz="1800" baseline="-25000" dirty="0">
                <a:solidFill>
                  <a:srgbClr val="0000FF"/>
                </a:solidFill>
              </a:rPr>
              <a:t>2</a:t>
            </a:r>
            <a:r>
              <a:rPr lang="en-US" sz="1800" dirty="0">
                <a:solidFill>
                  <a:srgbClr val="0000FF"/>
                </a:solidFill>
                <a:latin typeface="Wingdings"/>
                <a:ea typeface="Wingdings"/>
                <a:cs typeface="Wingdings"/>
                <a:sym typeface="Wingdings"/>
              </a:rPr>
              <a:t></a:t>
            </a:r>
            <a:endParaRPr lang="en-US" sz="1800" dirty="0">
              <a:solidFill>
                <a:srgbClr val="0000FF"/>
              </a:solidFill>
            </a:endParaRPr>
          </a:p>
          <a:p>
            <a:r>
              <a:rPr lang="en-US" sz="1800" dirty="0">
                <a:solidFill>
                  <a:srgbClr val="FF6600"/>
                </a:solidFill>
              </a:rPr>
              <a:t>Specific Gravity</a:t>
            </a:r>
            <a:r>
              <a:rPr lang="en-US" sz="1800" dirty="0">
                <a:solidFill>
                  <a:srgbClr val="FF6600"/>
                </a:solidFill>
                <a:latin typeface="Wingdings"/>
                <a:ea typeface="Wingdings"/>
                <a:cs typeface="Wingdings"/>
                <a:sym typeface="Wingdings"/>
              </a:rPr>
              <a:t> </a:t>
            </a:r>
            <a:endParaRPr lang="en-US" sz="1800" dirty="0">
              <a:solidFill>
                <a:srgbClr val="FF6600"/>
              </a:solidFill>
            </a:endParaRPr>
          </a:p>
          <a:p>
            <a:r>
              <a:rPr lang="en-US" sz="1800" dirty="0">
                <a:solidFill>
                  <a:srgbClr val="FF0080"/>
                </a:solidFill>
              </a:rPr>
              <a:t>Ethanol </a:t>
            </a:r>
            <a:r>
              <a:rPr lang="en-US" sz="1800" dirty="0">
                <a:solidFill>
                  <a:srgbClr val="FF0080"/>
                </a:solidFill>
                <a:latin typeface="Wingdings"/>
                <a:ea typeface="Wingdings"/>
                <a:cs typeface="Wingdings"/>
                <a:sym typeface="Wingdings"/>
              </a:rPr>
              <a:t></a:t>
            </a:r>
            <a:endParaRPr lang="en-US" sz="1800" dirty="0">
              <a:solidFill>
                <a:srgbClr val="FF0080"/>
              </a:solidFill>
            </a:endParaRPr>
          </a:p>
        </p:txBody>
      </p:sp>
      <p:sp>
        <p:nvSpPr>
          <p:cNvPr id="23" name="Rectangle 22"/>
          <p:cNvSpPr/>
          <p:nvPr/>
        </p:nvSpPr>
        <p:spPr bwMode="auto">
          <a:xfrm>
            <a:off x="7092280" y="2636912"/>
            <a:ext cx="576064" cy="288032"/>
          </a:xfrm>
          <a:prstGeom prst="rect">
            <a:avLst/>
          </a:prstGeom>
          <a:solidFill>
            <a:schemeClr val="tx1"/>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endParaRPr lang="en-US" dirty="0">
              <a:solidFill>
                <a:srgbClr val="FFFFFF"/>
              </a:solidFill>
            </a:endParaRPr>
          </a:p>
        </p:txBody>
      </p:sp>
      <p:sp>
        <p:nvSpPr>
          <p:cNvPr id="24" name="Rectangle 23"/>
          <p:cNvSpPr/>
          <p:nvPr/>
        </p:nvSpPr>
        <p:spPr bwMode="auto">
          <a:xfrm>
            <a:off x="6300192" y="2780928"/>
            <a:ext cx="1152128" cy="720080"/>
          </a:xfrm>
          <a:prstGeom prst="rect">
            <a:avLst/>
          </a:prstGeom>
          <a:solidFill>
            <a:schemeClr val="tx1"/>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endParaRPr lang="en-US" dirty="0">
              <a:solidFill>
                <a:srgbClr val="FFFFFF"/>
              </a:solidFill>
            </a:endParaRPr>
          </a:p>
        </p:txBody>
      </p:sp>
      <p:sp>
        <p:nvSpPr>
          <p:cNvPr id="27" name="Rectangle 26"/>
          <p:cNvSpPr/>
          <p:nvPr/>
        </p:nvSpPr>
        <p:spPr bwMode="auto">
          <a:xfrm>
            <a:off x="6452592" y="2933328"/>
            <a:ext cx="1152128" cy="720080"/>
          </a:xfrm>
          <a:prstGeom prst="rect">
            <a:avLst/>
          </a:prstGeom>
          <a:solidFill>
            <a:schemeClr val="tx1"/>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endParaRPr lang="en-US" dirty="0">
              <a:solidFill>
                <a:srgbClr val="FFFFFF"/>
              </a:solidFill>
            </a:endParaRPr>
          </a:p>
        </p:txBody>
      </p:sp>
      <p:sp>
        <p:nvSpPr>
          <p:cNvPr id="22" name="Freeform 21"/>
          <p:cNvSpPr/>
          <p:nvPr/>
        </p:nvSpPr>
        <p:spPr>
          <a:xfrm>
            <a:off x="3131840" y="2060848"/>
            <a:ext cx="4536504" cy="3600400"/>
          </a:xfrm>
          <a:custGeom>
            <a:avLst/>
            <a:gdLst>
              <a:gd name="connsiteX0" fmla="*/ 0 w 1993900"/>
              <a:gd name="connsiteY0" fmla="*/ 0 h 2083449"/>
              <a:gd name="connsiteX1" fmla="*/ 1993900 w 1993900"/>
              <a:gd name="connsiteY1" fmla="*/ 1879600 h 2083449"/>
            </a:gdLst>
            <a:ahLst/>
            <a:cxnLst>
              <a:cxn ang="0">
                <a:pos x="connsiteX0" y="connsiteY0"/>
              </a:cxn>
              <a:cxn ang="0">
                <a:pos x="connsiteX1" y="connsiteY1"/>
              </a:cxn>
            </a:cxnLst>
            <a:rect l="l" t="t" r="r" b="b"/>
            <a:pathLst>
              <a:path w="1993900" h="2083449">
                <a:moveTo>
                  <a:pt x="0" y="0"/>
                </a:moveTo>
                <a:cubicBezTo>
                  <a:pt x="516466" y="1297516"/>
                  <a:pt x="1032933" y="2595033"/>
                  <a:pt x="1993900" y="1879600"/>
                </a:cubicBezTo>
              </a:path>
            </a:pathLst>
          </a:custGeom>
          <a:ln w="38100" cmpd="sng">
            <a:solidFill>
              <a:srgbClr val="FF0000"/>
            </a:solidFill>
          </a:ln>
        </p:spPr>
        <p:txBody>
          <a:bodyPr vert="horz" wrap="square" lIns="91440" tIns="45720" rIns="91440" bIns="45720" numCol="1" rtlCol="0" anchor="t" anchorCtr="0" compatLnSpc="1">
            <a:prstTxWarp prst="textNoShape">
              <a:avLst/>
            </a:prstTxWarp>
          </a:bodyPr>
          <a:lstStyle/>
          <a:p>
            <a:endParaRPr lang="en-US" dirty="0">
              <a:solidFill>
                <a:srgbClr val="FFFFFF"/>
              </a:solidFill>
            </a:endParaRPr>
          </a:p>
        </p:txBody>
      </p:sp>
      <p:sp>
        <p:nvSpPr>
          <p:cNvPr id="31" name="Freeform 30"/>
          <p:cNvSpPr/>
          <p:nvPr/>
        </p:nvSpPr>
        <p:spPr>
          <a:xfrm>
            <a:off x="3131840" y="2564904"/>
            <a:ext cx="4464496" cy="3248744"/>
          </a:xfrm>
          <a:custGeom>
            <a:avLst/>
            <a:gdLst>
              <a:gd name="connsiteX0" fmla="*/ 0 w 1993900"/>
              <a:gd name="connsiteY0" fmla="*/ 0 h 2083449"/>
              <a:gd name="connsiteX1" fmla="*/ 1993900 w 1993900"/>
              <a:gd name="connsiteY1" fmla="*/ 1879600 h 2083449"/>
            </a:gdLst>
            <a:ahLst/>
            <a:cxnLst>
              <a:cxn ang="0">
                <a:pos x="connsiteX0" y="connsiteY0"/>
              </a:cxn>
              <a:cxn ang="0">
                <a:pos x="connsiteX1" y="connsiteY1"/>
              </a:cxn>
            </a:cxnLst>
            <a:rect l="l" t="t" r="r" b="b"/>
            <a:pathLst>
              <a:path w="1993900" h="2083449">
                <a:moveTo>
                  <a:pt x="0" y="0"/>
                </a:moveTo>
                <a:cubicBezTo>
                  <a:pt x="516466" y="1297516"/>
                  <a:pt x="1032933" y="2595033"/>
                  <a:pt x="1993900" y="1879600"/>
                </a:cubicBezTo>
              </a:path>
            </a:pathLst>
          </a:custGeom>
          <a:ln w="38100" cmpd="sng">
            <a:solidFill>
              <a:srgbClr val="0000FF"/>
            </a:solidFill>
          </a:ln>
        </p:spPr>
        <p:txBody>
          <a:bodyPr vert="horz" wrap="square" lIns="91440" tIns="45720" rIns="91440" bIns="45720" numCol="1" rtlCol="0" anchor="t" anchorCtr="0" compatLnSpc="1">
            <a:prstTxWarp prst="textNoShape">
              <a:avLst/>
            </a:prstTxWarp>
          </a:bodyPr>
          <a:lstStyle/>
          <a:p>
            <a:endParaRPr lang="en-US" dirty="0">
              <a:ln>
                <a:solidFill>
                  <a:srgbClr val="0000FF"/>
                </a:solidFill>
              </a:ln>
              <a:solidFill>
                <a:srgbClr val="FFFFFF"/>
              </a:solidFill>
            </a:endParaRPr>
          </a:p>
        </p:txBody>
      </p:sp>
      <p:sp>
        <p:nvSpPr>
          <p:cNvPr id="21" name="Rectangle 20"/>
          <p:cNvSpPr/>
          <p:nvPr/>
        </p:nvSpPr>
        <p:spPr bwMode="auto">
          <a:xfrm>
            <a:off x="6732240" y="5229200"/>
            <a:ext cx="936104" cy="576064"/>
          </a:xfrm>
          <a:prstGeom prst="rect">
            <a:avLst/>
          </a:prstGeom>
          <a:solidFill>
            <a:schemeClr val="tx1"/>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endParaRPr lang="en-US" dirty="0">
              <a:solidFill>
                <a:srgbClr val="FFFFFF"/>
              </a:solidFill>
            </a:endParaRPr>
          </a:p>
        </p:txBody>
      </p:sp>
    </p:spTree>
    <p:extLst>
      <p:ext uri="{BB962C8B-B14F-4D97-AF65-F5344CB8AC3E}">
        <p14:creationId xmlns:p14="http://schemas.microsoft.com/office/powerpoint/2010/main" val="34548954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2"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a:xfrm>
            <a:off x="609600" y="0"/>
            <a:ext cx="8080375" cy="1143000"/>
          </a:xfrm>
        </p:spPr>
        <p:txBody>
          <a:bodyPr/>
          <a:lstStyle/>
          <a:p>
            <a:pPr algn="ctr"/>
            <a:r>
              <a:rPr lang="en-CA" dirty="0"/>
              <a:t>PYF or Attenuation?</a:t>
            </a:r>
          </a:p>
        </p:txBody>
      </p:sp>
      <p:sp>
        <p:nvSpPr>
          <p:cNvPr id="559107" name="Rectangle 3"/>
          <p:cNvSpPr>
            <a:spLocks noGrp="1" noChangeArrowheads="1"/>
          </p:cNvSpPr>
          <p:nvPr>
            <p:ph type="body" idx="1"/>
          </p:nvPr>
        </p:nvSpPr>
        <p:spPr>
          <a:xfrm>
            <a:off x="838200" y="1219200"/>
            <a:ext cx="7772400" cy="1524000"/>
          </a:xfrm>
        </p:spPr>
        <p:txBody>
          <a:bodyPr/>
          <a:lstStyle/>
          <a:p>
            <a:pPr>
              <a:lnSpc>
                <a:spcPct val="80000"/>
              </a:lnSpc>
            </a:pPr>
            <a:r>
              <a:rPr lang="en-CA" sz="2000" dirty="0"/>
              <a:t>PYF early flocculation of yeast </a:t>
            </a:r>
            <a:r>
              <a:rPr lang="en-CA" sz="2000" u="sng" dirty="0"/>
              <a:t>preventing</a:t>
            </a:r>
            <a:r>
              <a:rPr lang="en-CA" sz="2000" dirty="0"/>
              <a:t> complete attenuation</a:t>
            </a:r>
          </a:p>
          <a:p>
            <a:pPr>
              <a:lnSpc>
                <a:spcPct val="80000"/>
              </a:lnSpc>
            </a:pPr>
            <a:endParaRPr lang="en-CA" sz="2000" dirty="0"/>
          </a:p>
          <a:p>
            <a:pPr>
              <a:lnSpc>
                <a:spcPct val="80000"/>
              </a:lnSpc>
            </a:pPr>
            <a:r>
              <a:rPr lang="en-CA" sz="2000" dirty="0"/>
              <a:t>NOT poor attenuation causing early flocculation</a:t>
            </a:r>
            <a:endParaRPr lang="en-US" sz="1800" dirty="0"/>
          </a:p>
          <a:p>
            <a:pPr>
              <a:lnSpc>
                <a:spcPct val="80000"/>
              </a:lnSpc>
            </a:pPr>
            <a:endParaRPr lang="en-CA" sz="1800" dirty="0"/>
          </a:p>
        </p:txBody>
      </p:sp>
      <p:sp>
        <p:nvSpPr>
          <p:cNvPr id="559111" name="Rectangle 7"/>
          <p:cNvSpPr>
            <a:spLocks noChangeArrowheads="1"/>
          </p:cNvSpPr>
          <p:nvPr/>
        </p:nvSpPr>
        <p:spPr bwMode="auto">
          <a:xfrm>
            <a:off x="296863" y="30670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endParaRPr lang="en-US" sz="1800" b="0" dirty="0">
              <a:solidFill>
                <a:srgbClr val="FFFFFF"/>
              </a:solidFill>
              <a:latin typeface="Arial" charset="0"/>
              <a:cs typeface="Arial" charset="0"/>
            </a:endParaRPr>
          </a:p>
        </p:txBody>
      </p:sp>
      <p:pic>
        <p:nvPicPr>
          <p:cNvPr id="55911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200400"/>
            <a:ext cx="1422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559113" name="Picture 9" descr="daj1620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257800"/>
            <a:ext cx="1506538" cy="1200150"/>
          </a:xfrm>
          <a:prstGeom prst="rect">
            <a:avLst/>
          </a:prstGeom>
          <a:noFill/>
          <a:extLst>
            <a:ext uri="{909E8E84-426E-40DD-AFC4-6F175D3DCCD1}">
              <a14:hiddenFill xmlns:a14="http://schemas.microsoft.com/office/drawing/2010/main">
                <a:solidFill>
                  <a:srgbClr val="FFFFFF"/>
                </a:solidFill>
              </a14:hiddenFill>
            </a:ext>
          </a:extLst>
        </p:spPr>
      </p:pic>
      <p:sp>
        <p:nvSpPr>
          <p:cNvPr id="559114" name="Rectangle 10"/>
          <p:cNvSpPr>
            <a:spLocks noChangeArrowheads="1"/>
          </p:cNvSpPr>
          <p:nvPr/>
        </p:nvSpPr>
        <p:spPr bwMode="auto">
          <a:xfrm>
            <a:off x="4648200" y="3810000"/>
            <a:ext cx="1600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dirty="0">
              <a:solidFill>
                <a:srgbClr val="FFFFFF"/>
              </a:solidFill>
            </a:endParaRPr>
          </a:p>
        </p:txBody>
      </p:sp>
      <p:sp>
        <p:nvSpPr>
          <p:cNvPr id="559115" name="Rectangle 11"/>
          <p:cNvSpPr>
            <a:spLocks noChangeArrowheads="1"/>
          </p:cNvSpPr>
          <p:nvPr/>
        </p:nvSpPr>
        <p:spPr bwMode="auto">
          <a:xfrm>
            <a:off x="4495800" y="1447800"/>
            <a:ext cx="1752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dirty="0">
              <a:solidFill>
                <a:srgbClr val="FFFFFF"/>
              </a:solidFill>
            </a:endParaRPr>
          </a:p>
        </p:txBody>
      </p:sp>
      <p:sp>
        <p:nvSpPr>
          <p:cNvPr id="559116" name="Rectangle 12"/>
          <p:cNvSpPr>
            <a:spLocks noChangeArrowheads="1"/>
          </p:cNvSpPr>
          <p:nvPr/>
        </p:nvSpPr>
        <p:spPr bwMode="auto">
          <a:xfrm>
            <a:off x="4724400" y="1752600"/>
            <a:ext cx="1676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dirty="0">
              <a:solidFill>
                <a:srgbClr val="FFFFFF"/>
              </a:solidFill>
            </a:endParaRPr>
          </a:p>
        </p:txBody>
      </p:sp>
      <p:sp>
        <p:nvSpPr>
          <p:cNvPr id="559117" name="Rectangle 13"/>
          <p:cNvSpPr>
            <a:spLocks noChangeArrowheads="1"/>
          </p:cNvSpPr>
          <p:nvPr/>
        </p:nvSpPr>
        <p:spPr bwMode="auto">
          <a:xfrm>
            <a:off x="4876800" y="1905000"/>
            <a:ext cx="1676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dirty="0">
              <a:solidFill>
                <a:srgbClr val="FFFFFF"/>
              </a:solidFill>
            </a:endParaRPr>
          </a:p>
        </p:txBody>
      </p:sp>
      <p:sp>
        <p:nvSpPr>
          <p:cNvPr id="559118" name="Rectangle 14"/>
          <p:cNvSpPr>
            <a:spLocks noChangeArrowheads="1"/>
          </p:cNvSpPr>
          <p:nvPr/>
        </p:nvSpPr>
        <p:spPr bwMode="auto">
          <a:xfrm>
            <a:off x="4724400" y="990600"/>
            <a:ext cx="16002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dirty="0">
              <a:solidFill>
                <a:srgbClr val="FFFFFF"/>
              </a:solidFill>
            </a:endParaRPr>
          </a:p>
        </p:txBody>
      </p:sp>
      <p:sp>
        <p:nvSpPr>
          <p:cNvPr id="559119" name="Rectangle 15"/>
          <p:cNvSpPr>
            <a:spLocks noChangeArrowheads="1"/>
          </p:cNvSpPr>
          <p:nvPr/>
        </p:nvSpPr>
        <p:spPr bwMode="auto">
          <a:xfrm>
            <a:off x="4876800" y="1143000"/>
            <a:ext cx="16002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dirty="0">
              <a:solidFill>
                <a:srgbClr val="FFFFFF"/>
              </a:solidFill>
            </a:endParaRPr>
          </a:p>
        </p:txBody>
      </p:sp>
      <p:sp>
        <p:nvSpPr>
          <p:cNvPr id="559120" name="Rectangle 16"/>
          <p:cNvSpPr>
            <a:spLocks noChangeArrowheads="1"/>
          </p:cNvSpPr>
          <p:nvPr/>
        </p:nvSpPr>
        <p:spPr bwMode="auto">
          <a:xfrm>
            <a:off x="4876800" y="1219200"/>
            <a:ext cx="1447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dirty="0">
              <a:solidFill>
                <a:srgbClr val="FFFFFF"/>
              </a:solidFill>
            </a:endParaRPr>
          </a:p>
        </p:txBody>
      </p:sp>
      <p:sp>
        <p:nvSpPr>
          <p:cNvPr id="559124" name="AutoShape 20"/>
          <p:cNvSpPr>
            <a:spLocks noChangeArrowheads="1"/>
          </p:cNvSpPr>
          <p:nvPr/>
        </p:nvSpPr>
        <p:spPr bwMode="auto">
          <a:xfrm>
            <a:off x="2438400" y="2743200"/>
            <a:ext cx="1295400" cy="34290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0 w 21600"/>
              <a:gd name="T5" fmla="*/ -1 h 21600"/>
              <a:gd name="T6" fmla="*/ 2699 w 21600"/>
              <a:gd name="T7" fmla="*/ 10799 h 21600"/>
              <a:gd name="T8" fmla="*/ 10800 w 21600"/>
              <a:gd name="T9" fmla="*/ 5399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dirty="0">
              <a:solidFill>
                <a:srgbClr val="FFFFFF"/>
              </a:solidFill>
            </a:endParaRPr>
          </a:p>
        </p:txBody>
      </p:sp>
      <p:sp>
        <p:nvSpPr>
          <p:cNvPr id="559125" name="AutoShape 21"/>
          <p:cNvSpPr>
            <a:spLocks noChangeArrowheads="1"/>
          </p:cNvSpPr>
          <p:nvPr/>
        </p:nvSpPr>
        <p:spPr bwMode="auto">
          <a:xfrm>
            <a:off x="381000" y="4038600"/>
            <a:ext cx="457200" cy="1676400"/>
          </a:xfrm>
          <a:prstGeom prst="curvedRightArrow">
            <a:avLst>
              <a:gd name="adj1" fmla="val 73333"/>
              <a:gd name="adj2" fmla="val 146667"/>
              <a:gd name="adj3" fmla="val 3333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dirty="0">
              <a:solidFill>
                <a:srgbClr val="FFFFFF"/>
              </a:solidFill>
            </a:endParaRPr>
          </a:p>
        </p:txBody>
      </p:sp>
      <p:sp>
        <p:nvSpPr>
          <p:cNvPr id="559126" name="AutoShape 22"/>
          <p:cNvSpPr>
            <a:spLocks noChangeArrowheads="1"/>
          </p:cNvSpPr>
          <p:nvPr/>
        </p:nvSpPr>
        <p:spPr bwMode="auto">
          <a:xfrm>
            <a:off x="2590800" y="3810000"/>
            <a:ext cx="1066800" cy="2286000"/>
          </a:xfrm>
          <a:prstGeom prst="curvedLeftArrow">
            <a:avLst>
              <a:gd name="adj1" fmla="val 42857"/>
              <a:gd name="adj2" fmla="val 85714"/>
              <a:gd name="adj3" fmla="val 3333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dirty="0">
              <a:solidFill>
                <a:srgbClr val="FFFFFF"/>
              </a:solidFill>
            </a:endParaRPr>
          </a:p>
        </p:txBody>
      </p:sp>
      <p:sp>
        <p:nvSpPr>
          <p:cNvPr id="559127" name="AutoShape 23"/>
          <p:cNvSpPr>
            <a:spLocks noChangeArrowheads="1"/>
          </p:cNvSpPr>
          <p:nvPr/>
        </p:nvSpPr>
        <p:spPr bwMode="auto">
          <a:xfrm>
            <a:off x="152400" y="3886200"/>
            <a:ext cx="838200" cy="2209800"/>
          </a:xfrm>
          <a:prstGeom prst="curvedRightArrow">
            <a:avLst>
              <a:gd name="adj1" fmla="val 52727"/>
              <a:gd name="adj2" fmla="val 105455"/>
              <a:gd name="adj3" fmla="val 33333"/>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dirty="0">
              <a:solidFill>
                <a:srgbClr val="FFFFFF"/>
              </a:solidFill>
            </a:endParaRPr>
          </a:p>
        </p:txBody>
      </p:sp>
      <p:sp>
        <p:nvSpPr>
          <p:cNvPr id="559128" name="AutoShape 24"/>
          <p:cNvSpPr>
            <a:spLocks noChangeArrowheads="1"/>
          </p:cNvSpPr>
          <p:nvPr/>
        </p:nvSpPr>
        <p:spPr bwMode="auto">
          <a:xfrm>
            <a:off x="-381000" y="3276600"/>
            <a:ext cx="381000" cy="228600"/>
          </a:xfrm>
          <a:prstGeom prst="leftRightArrow">
            <a:avLst>
              <a:gd name="adj1" fmla="val 50000"/>
              <a:gd name="adj2" fmla="val 3333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endParaRPr lang="en-US" dirty="0">
              <a:solidFill>
                <a:srgbClr val="FFFFFF"/>
              </a:solidFill>
            </a:endParaRPr>
          </a:p>
        </p:txBody>
      </p:sp>
      <p:sp>
        <p:nvSpPr>
          <p:cNvPr id="559129" name="AutoShape 25"/>
          <p:cNvSpPr>
            <a:spLocks noChangeArrowheads="1"/>
          </p:cNvSpPr>
          <p:nvPr/>
        </p:nvSpPr>
        <p:spPr bwMode="auto">
          <a:xfrm flipV="1">
            <a:off x="2667000" y="3505200"/>
            <a:ext cx="1066800" cy="2590800"/>
          </a:xfrm>
          <a:prstGeom prst="curvedLeftArrow">
            <a:avLst>
              <a:gd name="adj1" fmla="val 48571"/>
              <a:gd name="adj2" fmla="val 97143"/>
              <a:gd name="adj3" fmla="val 33333"/>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dirty="0">
              <a:solidFill>
                <a:srgbClr val="FFFFFF"/>
              </a:solidFill>
            </a:endParaRPr>
          </a:p>
        </p:txBody>
      </p:sp>
      <p:sp>
        <p:nvSpPr>
          <p:cNvPr id="559130" name="Rectangle 26"/>
          <p:cNvSpPr>
            <a:spLocks noChangeArrowheads="1"/>
          </p:cNvSpPr>
          <p:nvPr/>
        </p:nvSpPr>
        <p:spPr bwMode="auto">
          <a:xfrm>
            <a:off x="3886200" y="2971800"/>
            <a:ext cx="5105400" cy="2761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82562" tIns="46038" rIns="182562" bIns="46038"/>
          <a:lstStyle/>
          <a:p>
            <a:pPr marL="342900" indent="-342900" eaLnBrk="1" hangingPunct="1">
              <a:lnSpc>
                <a:spcPct val="90000"/>
              </a:lnSpc>
              <a:spcBef>
                <a:spcPct val="20000"/>
              </a:spcBef>
              <a:buClr>
                <a:srgbClr val="FFCC66"/>
              </a:buClr>
              <a:buSzPct val="75000"/>
              <a:buFont typeface="Wingdings" charset="0"/>
              <a:buChar char="l"/>
            </a:pPr>
            <a:r>
              <a:rPr lang="en-US" altLang="zh-CN" sz="2400" b="0" dirty="0">
                <a:solidFill>
                  <a:srgbClr val="FFFFFF"/>
                </a:solidFill>
                <a:latin typeface="Times New Roman" charset="0"/>
              </a:rPr>
              <a:t>Define your terms and there will be no argument!</a:t>
            </a:r>
          </a:p>
          <a:p>
            <a:pPr marL="342900" indent="-342900" eaLnBrk="1" hangingPunct="1">
              <a:lnSpc>
                <a:spcPct val="90000"/>
              </a:lnSpc>
              <a:spcBef>
                <a:spcPct val="20000"/>
              </a:spcBef>
              <a:buClr>
                <a:srgbClr val="FFCC66"/>
              </a:buClr>
              <a:buSzPct val="75000"/>
            </a:pPr>
            <a:r>
              <a:rPr lang="en-US" altLang="zh-CN" sz="2400" b="0" dirty="0">
                <a:solidFill>
                  <a:srgbClr val="FFFFFF"/>
                </a:solidFill>
                <a:latin typeface="Times New Roman" charset="0"/>
              </a:rPr>
              <a:t>(</a:t>
            </a:r>
            <a:r>
              <a:rPr lang="en-US" altLang="zh-CN" sz="2400" b="0" i="1" dirty="0">
                <a:solidFill>
                  <a:srgbClr val="FFFFFF"/>
                </a:solidFill>
                <a:latin typeface="Times New Roman" charset="0"/>
              </a:rPr>
              <a:t>some Greek?</a:t>
            </a:r>
            <a:r>
              <a:rPr lang="en-US" altLang="zh-CN" sz="2400" b="0" dirty="0">
                <a:solidFill>
                  <a:srgbClr val="FFFFFF"/>
                </a:solidFill>
                <a:latin typeface="Times New Roman" charset="0"/>
              </a:rPr>
              <a:t>)</a:t>
            </a:r>
          </a:p>
          <a:p>
            <a:pPr marL="342900" indent="-342900" eaLnBrk="1" hangingPunct="1">
              <a:lnSpc>
                <a:spcPct val="90000"/>
              </a:lnSpc>
              <a:spcBef>
                <a:spcPct val="20000"/>
              </a:spcBef>
              <a:buClr>
                <a:srgbClr val="FFCC66"/>
              </a:buClr>
              <a:buSzPct val="75000"/>
            </a:pPr>
            <a:endParaRPr lang="en-US" altLang="zh-CN" sz="2400" b="0" dirty="0">
              <a:solidFill>
                <a:srgbClr val="FFFFFF"/>
              </a:solidFill>
              <a:latin typeface="Times New Roman" charset="0"/>
            </a:endParaRPr>
          </a:p>
          <a:p>
            <a:pPr marL="342900" indent="-342900" eaLnBrk="1" hangingPunct="1">
              <a:lnSpc>
                <a:spcPct val="90000"/>
              </a:lnSpc>
              <a:spcBef>
                <a:spcPct val="20000"/>
              </a:spcBef>
              <a:buClr>
                <a:srgbClr val="FFCC66"/>
              </a:buClr>
              <a:buSzPct val="75000"/>
              <a:buFont typeface="Wingdings" charset="0"/>
              <a:buChar char="l"/>
            </a:pPr>
            <a:r>
              <a:rPr lang="en-US" altLang="zh-CN" sz="2400" b="0" dirty="0">
                <a:solidFill>
                  <a:srgbClr val="FFFFFF"/>
                </a:solidFill>
                <a:latin typeface="Times New Roman" charset="0"/>
              </a:rPr>
              <a:t>Define your </a:t>
            </a:r>
            <a:r>
              <a:rPr lang="en-US" altLang="zh-CN" sz="3200" i="1" u="sng" dirty="0">
                <a:solidFill>
                  <a:srgbClr val="FF0033"/>
                </a:solidFill>
                <a:latin typeface="Times New Roman" charset="0"/>
              </a:rPr>
              <a:t>assay</a:t>
            </a:r>
            <a:r>
              <a:rPr lang="en-US" altLang="zh-CN" sz="2400" b="0" dirty="0">
                <a:solidFill>
                  <a:srgbClr val="FFFFFF"/>
                </a:solidFill>
                <a:latin typeface="Times New Roman" charset="0"/>
              </a:rPr>
              <a:t> and there will be no argument?</a:t>
            </a:r>
          </a:p>
          <a:p>
            <a:pPr marL="342900" indent="-342900" eaLnBrk="1" hangingPunct="1">
              <a:lnSpc>
                <a:spcPct val="90000"/>
              </a:lnSpc>
              <a:spcBef>
                <a:spcPct val="20000"/>
              </a:spcBef>
              <a:buClr>
                <a:srgbClr val="FFCC66"/>
              </a:buClr>
              <a:buSzPct val="75000"/>
              <a:buFont typeface="Wingdings" charset="0"/>
              <a:buChar char="l"/>
            </a:pPr>
            <a:endParaRPr lang="en-US" altLang="zh-CN" sz="2400" b="0" dirty="0">
              <a:solidFill>
                <a:srgbClr val="000000"/>
              </a:solidFill>
              <a:latin typeface="Times New Roman" charset="0"/>
            </a:endParaRPr>
          </a:p>
          <a:p>
            <a:pPr marL="342900" indent="-342900" eaLnBrk="1" hangingPunct="1">
              <a:lnSpc>
                <a:spcPct val="90000"/>
              </a:lnSpc>
              <a:spcBef>
                <a:spcPct val="20000"/>
              </a:spcBef>
              <a:buClr>
                <a:srgbClr val="FFCC66"/>
              </a:buClr>
              <a:buSzPct val="75000"/>
              <a:buFont typeface="Wingdings" charset="0"/>
              <a:buChar char="l"/>
            </a:pPr>
            <a:endParaRPr lang="en-US" altLang="zh-CN" sz="2400" b="0" dirty="0">
              <a:solidFill>
                <a:srgbClr val="000000"/>
              </a:solidFill>
              <a:latin typeface="Times New Roman" charset="0"/>
            </a:endParaRPr>
          </a:p>
        </p:txBody>
      </p:sp>
      <p:sp>
        <p:nvSpPr>
          <p:cNvPr id="559131" name="Line 27"/>
          <p:cNvSpPr>
            <a:spLocks noChangeShapeType="1"/>
          </p:cNvSpPr>
          <p:nvPr/>
        </p:nvSpPr>
        <p:spPr bwMode="auto">
          <a:xfrm flipH="1" flipV="1">
            <a:off x="2438400" y="4495800"/>
            <a:ext cx="1447800" cy="182880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solidFill>
                <a:srgbClr val="FFFFFF"/>
              </a:solidFill>
            </a:endParaRPr>
          </a:p>
        </p:txBody>
      </p:sp>
      <p:sp>
        <p:nvSpPr>
          <p:cNvPr id="2" name="TextBox 1"/>
          <p:cNvSpPr txBox="1"/>
          <p:nvPr/>
        </p:nvSpPr>
        <p:spPr>
          <a:xfrm>
            <a:off x="4139952" y="6237312"/>
            <a:ext cx="2413466" cy="374461"/>
          </a:xfrm>
          <a:prstGeom prst="rect">
            <a:avLst/>
          </a:prstGeom>
          <a:noFill/>
        </p:spPr>
        <p:txBody>
          <a:bodyPr wrap="none" rtlCol="0">
            <a:spAutoFit/>
          </a:bodyPr>
          <a:lstStyle/>
          <a:p>
            <a:pPr marL="342900" indent="-342900" eaLnBrk="1" hangingPunct="1">
              <a:lnSpc>
                <a:spcPct val="90000"/>
              </a:lnSpc>
              <a:spcBef>
                <a:spcPct val="20000"/>
              </a:spcBef>
              <a:buClr>
                <a:srgbClr val="FFCC66"/>
              </a:buClr>
              <a:buSzPct val="75000"/>
            </a:pPr>
            <a:r>
              <a:rPr lang="en-US" altLang="zh-CN" b="0" dirty="0">
                <a:solidFill>
                  <a:srgbClr val="FFFFFF"/>
                </a:solidFill>
                <a:latin typeface="Times New Roman" charset="0"/>
              </a:rPr>
              <a:t>Defined as a chicken!</a:t>
            </a:r>
            <a:endParaRPr lang="en-US" altLang="zh-CN" b="0" dirty="0">
              <a:solidFill>
                <a:srgbClr val="000000"/>
              </a:solidFill>
              <a:latin typeface="Times New Roman" charset="0"/>
            </a:endParaRPr>
          </a:p>
        </p:txBody>
      </p:sp>
    </p:spTree>
    <p:extLst>
      <p:ext uri="{BB962C8B-B14F-4D97-AF65-F5344CB8AC3E}">
        <p14:creationId xmlns:p14="http://schemas.microsoft.com/office/powerpoint/2010/main" val="168543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9131"/>
                                        </p:tgtEl>
                                        <p:attrNameLst>
                                          <p:attrName>style.visibility</p:attrName>
                                        </p:attrNameLst>
                                      </p:cBhvr>
                                      <p:to>
                                        <p:strVal val="visible"/>
                                      </p:to>
                                    </p:set>
                                    <p:anim calcmode="lin" valueType="num">
                                      <p:cBhvr additive="base">
                                        <p:cTn id="11" dur="500" fill="hold"/>
                                        <p:tgtEl>
                                          <p:spTgt spid="559131"/>
                                        </p:tgtEl>
                                        <p:attrNameLst>
                                          <p:attrName>ppt_x</p:attrName>
                                        </p:attrNameLst>
                                      </p:cBhvr>
                                      <p:tavLst>
                                        <p:tav tm="0">
                                          <p:val>
                                            <p:strVal val="#ppt_x"/>
                                          </p:val>
                                        </p:tav>
                                        <p:tav tm="100000">
                                          <p:val>
                                            <p:strVal val="#ppt_x"/>
                                          </p:val>
                                        </p:tav>
                                      </p:tavLst>
                                    </p:anim>
                                    <p:anim calcmode="lin" valueType="num">
                                      <p:cBhvr additive="base">
                                        <p:cTn id="12" dur="500" fill="hold"/>
                                        <p:tgtEl>
                                          <p:spTgt spid="559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31"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3" descr="68684517_ef8f8a8f6d_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975" y="0"/>
            <a:ext cx="4264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1" name="Picture 5" descr="Newton-Apple_188x2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895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68735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1000"/>
                                  </p:stCondLst>
                                  <p:childTnLst>
                                    <p:set>
                                      <p:cBhvr>
                                        <p:cTn id="6" dur="1" fill="hold">
                                          <p:stCondLst>
                                            <p:cond delay="0"/>
                                          </p:stCondLst>
                                        </p:cTn>
                                        <p:tgtEl>
                                          <p:spTgt spid="132101"/>
                                        </p:tgtEl>
                                        <p:attrNameLst>
                                          <p:attrName>style.visibility</p:attrName>
                                        </p:attrNameLst>
                                      </p:cBhvr>
                                      <p:to>
                                        <p:strVal val="visible"/>
                                      </p:to>
                                    </p:set>
                                    <p:anim calcmode="lin" valueType="num">
                                      <p:cBhvr additive="base">
                                        <p:cTn id="7" dur="5000" fill="hold"/>
                                        <p:tgtEl>
                                          <p:spTgt spid="132101"/>
                                        </p:tgtEl>
                                        <p:attrNameLst>
                                          <p:attrName>ppt_x</p:attrName>
                                        </p:attrNameLst>
                                      </p:cBhvr>
                                      <p:tavLst>
                                        <p:tav tm="0">
                                          <p:val>
                                            <p:strVal val="1+#ppt_w/2"/>
                                          </p:val>
                                        </p:tav>
                                        <p:tav tm="100000">
                                          <p:val>
                                            <p:strVal val="#ppt_x"/>
                                          </p:val>
                                        </p:tav>
                                      </p:tavLst>
                                    </p:anim>
                                    <p:anim calcmode="lin" valueType="num">
                                      <p:cBhvr additive="base">
                                        <p:cTn id="8" dur="5000" fill="hold"/>
                                        <p:tgtEl>
                                          <p:spTgt spid="132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68313" y="260350"/>
            <a:ext cx="8229600" cy="1139825"/>
          </a:xfrm>
        </p:spPr>
        <p:txBody>
          <a:bodyPr/>
          <a:lstStyle/>
          <a:p>
            <a:pPr algn="ctr"/>
            <a:r>
              <a:rPr lang="en-CA" dirty="0" smtClean="0"/>
              <a:t>PYF Assay</a:t>
            </a:r>
            <a:endParaRPr lang="en-CA" dirty="0"/>
          </a:p>
        </p:txBody>
      </p:sp>
      <p:sp>
        <p:nvSpPr>
          <p:cNvPr id="68611" name="Rectangle 3"/>
          <p:cNvSpPr>
            <a:spLocks noGrp="1" noChangeArrowheads="1"/>
          </p:cNvSpPr>
          <p:nvPr>
            <p:ph type="body" idx="1"/>
          </p:nvPr>
        </p:nvSpPr>
        <p:spPr>
          <a:xfrm>
            <a:off x="179388" y="1628775"/>
            <a:ext cx="7921004" cy="4530725"/>
          </a:xfrm>
        </p:spPr>
        <p:txBody>
          <a:bodyPr/>
          <a:lstStyle/>
          <a:p>
            <a:r>
              <a:rPr lang="en-US" strike="sngStrike" dirty="0"/>
              <a:t>Currently</a:t>
            </a:r>
            <a:r>
              <a:rPr lang="en-US" dirty="0"/>
              <a:t> </a:t>
            </a:r>
            <a:r>
              <a:rPr lang="en-US" dirty="0" smtClean="0"/>
              <a:t>Formerly there was </a:t>
            </a:r>
            <a:r>
              <a:rPr lang="en-US" b="1" dirty="0">
                <a:solidFill>
                  <a:srgbClr val="FF0000"/>
                </a:solidFill>
                <a:effectLst>
                  <a:outerShdw blurRad="38100" dist="38100" dir="2700000" algn="tl">
                    <a:srgbClr val="FFFFFF"/>
                  </a:outerShdw>
                </a:effectLst>
              </a:rPr>
              <a:t>no</a:t>
            </a:r>
            <a:r>
              <a:rPr lang="en-US" dirty="0"/>
              <a:t> way to determine PYF malt by physical or chemical means.</a:t>
            </a:r>
          </a:p>
          <a:p>
            <a:r>
              <a:rPr lang="en-US" dirty="0"/>
              <a:t>Industry ‘standard’ </a:t>
            </a:r>
            <a:r>
              <a:rPr lang="en-US" strike="sngStrike" dirty="0"/>
              <a:t>is</a:t>
            </a:r>
            <a:r>
              <a:rPr lang="en-US" dirty="0"/>
              <a:t> </a:t>
            </a:r>
            <a:r>
              <a:rPr lang="en-US" dirty="0" smtClean="0"/>
              <a:t>was to </a:t>
            </a:r>
            <a:r>
              <a:rPr lang="en-US" dirty="0"/>
              <a:t>conduct ~ seven day small scale fermentation</a:t>
            </a:r>
            <a:r>
              <a:rPr lang="en-US" dirty="0" smtClean="0"/>
              <a:t>.</a:t>
            </a:r>
          </a:p>
          <a:p>
            <a:endParaRPr lang="en-US" dirty="0"/>
          </a:p>
          <a:p>
            <a:pPr lvl="1"/>
            <a:r>
              <a:rPr lang="en-US" dirty="0"/>
              <a:t>1-2 liter cylindrical glass tube fermentors down to test tube sized fermentors.</a:t>
            </a:r>
          </a:p>
          <a:p>
            <a:pPr lvl="2"/>
            <a:r>
              <a:rPr lang="en-US" dirty="0"/>
              <a:t>Fermenting volumes ranging from 200mL-2L</a:t>
            </a:r>
            <a:endParaRPr lang="en-CA" dirty="0"/>
          </a:p>
        </p:txBody>
      </p:sp>
      <p:pic>
        <p:nvPicPr>
          <p:cNvPr id="68612" name="Picture 4" descr="gDSC040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6888" y="695325"/>
            <a:ext cx="1027112" cy="616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0520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p:txBody>
          <a:bodyPr/>
          <a:lstStyle/>
          <a:p>
            <a:pPr algn="ctr" eaLnBrk="1" hangingPunct="1"/>
            <a:r>
              <a:rPr lang="en-US" dirty="0">
                <a:latin typeface="Arial" charset="0"/>
                <a:ea typeface="ＭＳ Ｐゴシック" charset="0"/>
                <a:cs typeface="ＭＳ Ｐゴシック" charset="0"/>
              </a:rPr>
              <a:t>Mini-fermentation Method</a:t>
            </a:r>
          </a:p>
        </p:txBody>
      </p:sp>
      <p:pic>
        <p:nvPicPr>
          <p:cNvPr id="36867" name="Picture 4" descr="DSCN245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20668" r="-20668"/>
          <a:stretch>
            <a:fillRect/>
          </a:stretch>
        </p:blipFill>
        <p:spPr>
          <a:xfrm>
            <a:off x="2514600" y="2057400"/>
            <a:ext cx="7693025" cy="4114800"/>
          </a:xfrm>
        </p:spPr>
      </p:pic>
      <p:sp>
        <p:nvSpPr>
          <p:cNvPr id="36868" name="Rectangle 3"/>
          <p:cNvSpPr>
            <a:spLocks noGrp="1" noChangeArrowheads="1"/>
          </p:cNvSpPr>
          <p:nvPr>
            <p:ph type="body" sz="half" idx="4294967295"/>
          </p:nvPr>
        </p:nvSpPr>
        <p:spPr>
          <a:xfrm>
            <a:off x="533400" y="1600200"/>
            <a:ext cx="3352800" cy="4495800"/>
          </a:xfrm>
        </p:spPr>
        <p:txBody>
          <a:bodyPr/>
          <a:lstStyle/>
          <a:p>
            <a:pPr eaLnBrk="1" hangingPunct="1">
              <a:lnSpc>
                <a:spcPct val="80000"/>
              </a:lnSpc>
              <a:buFont typeface="Wingdings" charset="0"/>
              <a:buNone/>
            </a:pPr>
            <a:endParaRPr lang="en-US" sz="2500" dirty="0">
              <a:latin typeface="Times New Roman" charset="0"/>
              <a:ea typeface="ＭＳ Ｐゴシック" charset="0"/>
              <a:cs typeface="ＭＳ Ｐゴシック" charset="0"/>
            </a:endParaRPr>
          </a:p>
          <a:p>
            <a:pPr eaLnBrk="1" hangingPunct="1">
              <a:lnSpc>
                <a:spcPct val="80000"/>
              </a:lnSpc>
            </a:pPr>
            <a:r>
              <a:rPr lang="en-US" sz="2400" dirty="0">
                <a:latin typeface="Times New Roman" charset="0"/>
                <a:ea typeface="ＭＳ Ｐゴシック" charset="0"/>
                <a:cs typeface="ＭＳ Ｐゴシック" charset="0"/>
              </a:rPr>
              <a:t>Use 15 mL of wort </a:t>
            </a:r>
          </a:p>
          <a:p>
            <a:pPr eaLnBrk="1" hangingPunct="1">
              <a:lnSpc>
                <a:spcPct val="80000"/>
              </a:lnSpc>
              <a:buFont typeface="Wingdings" charset="0"/>
              <a:buNone/>
            </a:pPr>
            <a:r>
              <a:rPr lang="en-US" sz="2400" dirty="0">
                <a:latin typeface="Times New Roman" charset="0"/>
                <a:ea typeface="ＭＳ Ｐゴシック" charset="0"/>
                <a:cs typeface="ＭＳ Ｐゴシック" charset="0"/>
              </a:rPr>
              <a:t>    &amp; 3 reps,</a:t>
            </a:r>
          </a:p>
          <a:p>
            <a:pPr eaLnBrk="1" hangingPunct="1">
              <a:lnSpc>
                <a:spcPct val="80000"/>
              </a:lnSpc>
            </a:pPr>
            <a:endParaRPr lang="en-US" sz="800" dirty="0">
              <a:latin typeface="Times New Roman" charset="0"/>
              <a:ea typeface="ＭＳ Ｐゴシック" charset="0"/>
              <a:cs typeface="ＭＳ Ｐゴシック" charset="0"/>
            </a:endParaRPr>
          </a:p>
          <a:p>
            <a:pPr eaLnBrk="1" hangingPunct="1">
              <a:lnSpc>
                <a:spcPct val="80000"/>
              </a:lnSpc>
            </a:pPr>
            <a:r>
              <a:rPr lang="en-US" sz="2400" dirty="0">
                <a:latin typeface="Times New Roman" charset="0"/>
                <a:ea typeface="ＭＳ Ｐゴシック" charset="0"/>
                <a:cs typeface="ＭＳ Ｐゴシック" charset="0"/>
              </a:rPr>
              <a:t>Turbidity/density measurements taken 10 x</a:t>
            </a:r>
            <a:r>
              <a:rPr lang="ja-JP" altLang="en-US" sz="2400" dirty="0">
                <a:latin typeface="Times New Roman" charset="0"/>
                <a:ea typeface="ＭＳ Ｐゴシック" charset="0"/>
                <a:cs typeface="ＭＳ Ｐゴシック" charset="0"/>
              </a:rPr>
              <a:t>’</a:t>
            </a:r>
            <a:r>
              <a:rPr lang="en-US" sz="2400" dirty="0">
                <a:latin typeface="Times New Roman" charset="0"/>
                <a:ea typeface="ＭＳ Ｐゴシック" charset="0"/>
                <a:cs typeface="ＭＳ Ｐゴシック" charset="0"/>
              </a:rPr>
              <a:t>s @ 21</a:t>
            </a:r>
            <a:r>
              <a:rPr lang="en-US" sz="2400" baseline="30000" dirty="0">
                <a:latin typeface="Times New Roman" charset="0"/>
                <a:ea typeface="ＭＳ Ｐゴシック" charset="0"/>
                <a:cs typeface="ＭＳ Ｐゴシック" charset="0"/>
              </a:rPr>
              <a:t>o</a:t>
            </a:r>
            <a:r>
              <a:rPr lang="en-US" sz="2400" dirty="0">
                <a:latin typeface="Times New Roman" charset="0"/>
                <a:ea typeface="ＭＳ Ｐゴシック" charset="0"/>
                <a:cs typeface="ＭＳ Ｐゴシック" charset="0"/>
              </a:rPr>
              <a:t>C over 75 h,</a:t>
            </a:r>
          </a:p>
          <a:p>
            <a:pPr eaLnBrk="1" hangingPunct="1">
              <a:lnSpc>
                <a:spcPct val="80000"/>
              </a:lnSpc>
            </a:pPr>
            <a:endParaRPr lang="en-US" sz="800" dirty="0">
              <a:latin typeface="Times New Roman" charset="0"/>
              <a:ea typeface="ＭＳ Ｐゴシック" charset="0"/>
              <a:cs typeface="ＭＳ Ｐゴシック" charset="0"/>
            </a:endParaRPr>
          </a:p>
          <a:p>
            <a:pPr eaLnBrk="1" hangingPunct="1">
              <a:lnSpc>
                <a:spcPct val="80000"/>
              </a:lnSpc>
            </a:pPr>
            <a:r>
              <a:rPr lang="en-US" sz="2400" dirty="0">
                <a:latin typeface="Times New Roman" charset="0"/>
                <a:ea typeface="ＭＳ Ｐゴシック" charset="0"/>
                <a:cs typeface="ＭＳ Ｐゴシック" charset="0"/>
              </a:rPr>
              <a:t>Subject of ASBC collaborative</a:t>
            </a:r>
            <a:r>
              <a:rPr lang="en-US" sz="2400" dirty="0" smtClean="0">
                <a:latin typeface="Times New Roman" charset="0"/>
                <a:ea typeface="ＭＳ Ｐゴシック" charset="0"/>
                <a:cs typeface="ＭＳ Ｐゴシック" charset="0"/>
              </a:rPr>
              <a:t>. First year sucessful.</a:t>
            </a:r>
            <a:endParaRPr lang="en-US" sz="2400" dirty="0">
              <a:latin typeface="Times New Roman" charset="0"/>
              <a:ea typeface="ＭＳ Ｐゴシック" charset="0"/>
              <a:cs typeface="ＭＳ Ｐゴシック" charset="0"/>
            </a:endParaRPr>
          </a:p>
          <a:p>
            <a:pPr eaLnBrk="1" hangingPunct="1">
              <a:lnSpc>
                <a:spcPct val="80000"/>
              </a:lnSpc>
            </a:pPr>
            <a:endParaRPr lang="en-US" sz="2400" dirty="0">
              <a:latin typeface="Times New Roman" charset="0"/>
              <a:ea typeface="ＭＳ Ｐゴシック" charset="0"/>
              <a:cs typeface="ＭＳ Ｐゴシック" charset="0"/>
            </a:endParaRPr>
          </a:p>
          <a:p>
            <a:pPr eaLnBrk="1" hangingPunct="1">
              <a:lnSpc>
                <a:spcPct val="80000"/>
              </a:lnSpc>
            </a:pPr>
            <a:r>
              <a:rPr lang="en-US" sz="2400" dirty="0">
                <a:latin typeface="Times New Roman" charset="0"/>
                <a:ea typeface="ＭＳ Ｐゴシック" charset="0"/>
                <a:cs typeface="ＭＳ Ｐゴシック" charset="0"/>
              </a:rPr>
              <a:t>Use entire dataset to get OE and AE</a:t>
            </a:r>
            <a:r>
              <a:rPr lang="en-US" dirty="0">
                <a:latin typeface="Times New Roman" charset="0"/>
                <a:ea typeface="ＭＳ Ｐゴシック" charset="0"/>
                <a:cs typeface="ＭＳ Ｐゴシック" charset="0"/>
              </a:rPr>
              <a:t>-</a:t>
            </a:r>
            <a:r>
              <a:rPr lang="en-US" sz="2400" dirty="0">
                <a:latin typeface="Times New Roman" charset="0"/>
                <a:ea typeface="ＭＳ Ｐゴシック" charset="0"/>
                <a:cs typeface="ＭＳ Ｐゴシック" charset="0"/>
              </a:rPr>
              <a:t>&gt;ADF</a:t>
            </a:r>
          </a:p>
          <a:p>
            <a:pPr eaLnBrk="1" hangingPunct="1">
              <a:lnSpc>
                <a:spcPct val="80000"/>
              </a:lnSpc>
              <a:buFont typeface="Wingdings" charset="0"/>
              <a:buNone/>
            </a:pPr>
            <a:r>
              <a:rPr lang="en-US" sz="2400" dirty="0">
                <a:latin typeface="Times New Roman" charset="0"/>
                <a:ea typeface="ＭＳ Ｐゴシック" charset="0"/>
                <a:cs typeface="ＭＳ Ｐゴシック" charset="0"/>
              </a:rPr>
              <a:t>   </a:t>
            </a:r>
          </a:p>
        </p:txBody>
      </p:sp>
    </p:spTree>
    <p:extLst>
      <p:ext uri="{BB962C8B-B14F-4D97-AF65-F5344CB8AC3E}">
        <p14:creationId xmlns:p14="http://schemas.microsoft.com/office/powerpoint/2010/main" val="22132578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a:spLocks noChangeArrowheads="1"/>
          </p:cNvSpPr>
          <p:nvPr/>
        </p:nvSpPr>
        <p:spPr bwMode="auto">
          <a:xfrm>
            <a:off x="280920" y="1862946"/>
            <a:ext cx="8583860" cy="4495800"/>
          </a:xfrm>
          <a:prstGeom prst="rect">
            <a:avLst/>
          </a:prstGeom>
          <a:solidFill>
            <a:schemeClr val="bg1">
              <a:lumMod val="75000"/>
              <a:alpha val="97000"/>
            </a:schemeClr>
          </a:solidFill>
          <a:ln w="9525">
            <a:solidFill>
              <a:schemeClr val="bg1">
                <a:lumMod val="60000"/>
                <a:lumOff val="40000"/>
              </a:schemeClr>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endParaRPr lang="en-US" dirty="0">
              <a:solidFill>
                <a:prstClr val="black"/>
              </a:solidFill>
              <a:latin typeface="Calibri" charset="0"/>
              <a:ea typeface="+mn-ea"/>
              <a:cs typeface="+mn-cs"/>
            </a:endParaRPr>
          </a:p>
        </p:txBody>
      </p:sp>
      <p:sp>
        <p:nvSpPr>
          <p:cNvPr id="13314" name="TextBox 74"/>
          <p:cNvSpPr txBox="1">
            <a:spLocks noChangeArrowheads="1"/>
          </p:cNvSpPr>
          <p:nvPr/>
        </p:nvSpPr>
        <p:spPr bwMode="auto">
          <a:xfrm>
            <a:off x="5606380" y="5176058"/>
            <a:ext cx="45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pPr>
            <a:r>
              <a:rPr lang="en-US" sz="1000" b="1" i="1" dirty="0">
                <a:solidFill>
                  <a:prstClr val="white"/>
                </a:solidFill>
                <a:latin typeface="Times New Roman" charset="0"/>
                <a:cs typeface="Times New Roman" charset="0"/>
              </a:rPr>
              <a:t>AE</a:t>
            </a:r>
            <a:r>
              <a:rPr lang="ja-JP" altLang="en-US" sz="1000" b="1" i="1">
                <a:solidFill>
                  <a:prstClr val="white"/>
                </a:solidFill>
                <a:latin typeface="Times New Roman" charset="0"/>
                <a:cs typeface="Times New Roman" charset="0"/>
              </a:rPr>
              <a:t>’</a:t>
            </a:r>
            <a:endParaRPr lang="en-US" sz="1000" b="1" i="1" dirty="0">
              <a:solidFill>
                <a:prstClr val="white"/>
              </a:solidFill>
              <a:latin typeface="Times New Roman" charset="0"/>
              <a:cs typeface="Times New Roman" charset="0"/>
            </a:endParaRPr>
          </a:p>
        </p:txBody>
      </p:sp>
      <p:sp>
        <p:nvSpPr>
          <p:cNvPr id="49" name="Curved Left Arrow 48"/>
          <p:cNvSpPr/>
          <p:nvPr/>
        </p:nvSpPr>
        <p:spPr>
          <a:xfrm>
            <a:off x="5834980" y="5328458"/>
            <a:ext cx="457200" cy="381000"/>
          </a:xfrm>
          <a:prstGeom prst="curvedLeftArrow">
            <a:avLst>
              <a:gd name="adj1" fmla="val 25000"/>
              <a:gd name="adj2" fmla="val 50000"/>
              <a:gd name="adj3" fmla="val 60556"/>
            </a:avLst>
          </a:prstGeom>
          <a:ln w="127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black"/>
              </a:solidFill>
              <a:latin typeface="Candara"/>
            </a:endParaRPr>
          </a:p>
        </p:txBody>
      </p:sp>
      <p:cxnSp>
        <p:nvCxnSpPr>
          <p:cNvPr id="6" name="Straight Connector 5"/>
          <p:cNvCxnSpPr/>
          <p:nvPr/>
        </p:nvCxnSpPr>
        <p:spPr>
          <a:xfrm>
            <a:off x="3015580" y="5861858"/>
            <a:ext cx="3429000" cy="1588"/>
          </a:xfrm>
          <a:prstGeom prst="line">
            <a:avLst/>
          </a:prstGeom>
          <a:ln w="28575"/>
        </p:spPr>
        <p:style>
          <a:lnRef idx="1">
            <a:schemeClr val="dk1"/>
          </a:lnRef>
          <a:fillRef idx="0">
            <a:schemeClr val="dk1"/>
          </a:fillRef>
          <a:effectRef idx="0">
            <a:schemeClr val="dk1"/>
          </a:effectRef>
          <a:fontRef idx="minor">
            <a:schemeClr val="tx1"/>
          </a:fontRef>
        </p:style>
      </p:cxnSp>
      <p:cxnSp>
        <p:nvCxnSpPr>
          <p:cNvPr id="13319" name="Straight Connector 6"/>
          <p:cNvCxnSpPr>
            <a:cxnSpLocks noChangeShapeType="1"/>
          </p:cNvCxnSpPr>
          <p:nvPr/>
        </p:nvCxnSpPr>
        <p:spPr bwMode="auto">
          <a:xfrm rot="5400000" flipH="1" flipV="1">
            <a:off x="1835274" y="4679964"/>
            <a:ext cx="23622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0" name="Straight Connector 9"/>
          <p:cNvCxnSpPr/>
          <p:nvPr/>
        </p:nvCxnSpPr>
        <p:spPr>
          <a:xfrm rot="5400000">
            <a:off x="2979067" y="5898371"/>
            <a:ext cx="74613"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588667" y="5898371"/>
            <a:ext cx="74613" cy="1588"/>
          </a:xfrm>
          <a:prstGeom prst="line">
            <a:avLst/>
          </a:prstGeom>
          <a:ln w="38100"/>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rot="5400000">
            <a:off x="4198267" y="5898371"/>
            <a:ext cx="74613" cy="1588"/>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rot="5400000">
            <a:off x="4731667" y="5898371"/>
            <a:ext cx="74613" cy="1588"/>
          </a:xfrm>
          <a:prstGeom prst="line">
            <a:avLst/>
          </a:prstGeom>
          <a:ln w="38100"/>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rot="5400000">
            <a:off x="5265067" y="5898371"/>
            <a:ext cx="74613" cy="1588"/>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rot="5400000">
            <a:off x="5798467" y="5898371"/>
            <a:ext cx="74613"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326" name="TextBox 22"/>
          <p:cNvSpPr txBox="1">
            <a:spLocks noChangeArrowheads="1"/>
          </p:cNvSpPr>
          <p:nvPr/>
        </p:nvSpPr>
        <p:spPr bwMode="auto">
          <a:xfrm>
            <a:off x="1720180" y="5938058"/>
            <a:ext cx="4343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pPr>
            <a:r>
              <a:rPr lang="en-US" sz="1100" dirty="0">
                <a:solidFill>
                  <a:prstClr val="white"/>
                </a:solidFill>
                <a:latin typeface="Arial Rounded MT Bold" charset="0"/>
              </a:rPr>
              <a:t>                                 </a:t>
            </a:r>
            <a:r>
              <a:rPr lang="en-US" sz="1100" b="1" dirty="0">
                <a:solidFill>
                  <a:prstClr val="white"/>
                </a:solidFill>
                <a:latin typeface="Arial Rounded MT Bold" charset="0"/>
              </a:rPr>
              <a:t>0              </a:t>
            </a:r>
            <a:r>
              <a:rPr lang="en-US" sz="1100" dirty="0">
                <a:solidFill>
                  <a:prstClr val="white"/>
                </a:solidFill>
                <a:latin typeface="Arial Rounded MT Bold" charset="0"/>
              </a:rPr>
              <a:t>15             30           45          60           75</a:t>
            </a:r>
          </a:p>
        </p:txBody>
      </p:sp>
      <p:sp>
        <p:nvSpPr>
          <p:cNvPr id="33" name="Freeform 32"/>
          <p:cNvSpPr/>
          <p:nvPr/>
        </p:nvSpPr>
        <p:spPr>
          <a:xfrm>
            <a:off x="3015580" y="3956858"/>
            <a:ext cx="2819400" cy="1676400"/>
          </a:xfrm>
          <a:custGeom>
            <a:avLst/>
            <a:gdLst>
              <a:gd name="connsiteX0" fmla="*/ 0 w 3817399"/>
              <a:gd name="connsiteY0" fmla="*/ 0 h 2104007"/>
              <a:gd name="connsiteX1" fmla="*/ 710214 w 3817399"/>
              <a:gd name="connsiteY1" fmla="*/ 506027 h 2104007"/>
              <a:gd name="connsiteX2" fmla="*/ 2086253 w 3817399"/>
              <a:gd name="connsiteY2" fmla="*/ 1757778 h 2104007"/>
              <a:gd name="connsiteX3" fmla="*/ 3817399 w 3817399"/>
              <a:gd name="connsiteY3" fmla="*/ 2104007 h 2104007"/>
            </a:gdLst>
            <a:ahLst/>
            <a:cxnLst>
              <a:cxn ang="0">
                <a:pos x="connsiteX0" y="connsiteY0"/>
              </a:cxn>
              <a:cxn ang="0">
                <a:pos x="connsiteX1" y="connsiteY1"/>
              </a:cxn>
              <a:cxn ang="0">
                <a:pos x="connsiteX2" y="connsiteY2"/>
              </a:cxn>
              <a:cxn ang="0">
                <a:pos x="connsiteX3" y="connsiteY3"/>
              </a:cxn>
            </a:cxnLst>
            <a:rect l="l" t="t" r="r" b="b"/>
            <a:pathLst>
              <a:path w="3817399" h="2104007">
                <a:moveTo>
                  <a:pt x="0" y="0"/>
                </a:moveTo>
                <a:cubicBezTo>
                  <a:pt x="181252" y="106532"/>
                  <a:pt x="362505" y="213064"/>
                  <a:pt x="710214" y="506027"/>
                </a:cubicBezTo>
                <a:cubicBezTo>
                  <a:pt x="1057923" y="798990"/>
                  <a:pt x="1568389" y="1491448"/>
                  <a:pt x="2086253" y="1757778"/>
                </a:cubicBezTo>
                <a:cubicBezTo>
                  <a:pt x="2604117" y="2024108"/>
                  <a:pt x="3210758" y="2064057"/>
                  <a:pt x="3817399" y="2104007"/>
                </a:cubicBezTo>
              </a:path>
            </a:pathLst>
          </a:custGeom>
          <a:ln w="38100"/>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en-US" dirty="0">
              <a:solidFill>
                <a:prstClr val="black"/>
              </a:solidFill>
              <a:latin typeface="Candara"/>
            </a:endParaRPr>
          </a:p>
        </p:txBody>
      </p:sp>
      <p:sp>
        <p:nvSpPr>
          <p:cNvPr id="36" name="Freeform 35"/>
          <p:cNvSpPr/>
          <p:nvPr/>
        </p:nvSpPr>
        <p:spPr>
          <a:xfrm>
            <a:off x="1844005" y="3825096"/>
            <a:ext cx="1163638" cy="131762"/>
          </a:xfrm>
          <a:custGeom>
            <a:avLst/>
            <a:gdLst>
              <a:gd name="connsiteX0" fmla="*/ 1162975 w 1162975"/>
              <a:gd name="connsiteY0" fmla="*/ 133165 h 133165"/>
              <a:gd name="connsiteX1" fmla="*/ 834501 w 1162975"/>
              <a:gd name="connsiteY1" fmla="*/ 53266 h 133165"/>
              <a:gd name="connsiteX2" fmla="*/ 142043 w 1162975"/>
              <a:gd name="connsiteY2" fmla="*/ 8877 h 133165"/>
              <a:gd name="connsiteX3" fmla="*/ 0 w 1162975"/>
              <a:gd name="connsiteY3" fmla="*/ 0 h 133165"/>
            </a:gdLst>
            <a:ahLst/>
            <a:cxnLst>
              <a:cxn ang="0">
                <a:pos x="connsiteX0" y="connsiteY0"/>
              </a:cxn>
              <a:cxn ang="0">
                <a:pos x="connsiteX1" y="connsiteY1"/>
              </a:cxn>
              <a:cxn ang="0">
                <a:pos x="connsiteX2" y="connsiteY2"/>
              </a:cxn>
              <a:cxn ang="0">
                <a:pos x="connsiteX3" y="connsiteY3"/>
              </a:cxn>
            </a:cxnLst>
            <a:rect l="l" t="t" r="r" b="b"/>
            <a:pathLst>
              <a:path w="1162975" h="133165">
                <a:moveTo>
                  <a:pt x="1162975" y="133165"/>
                </a:moveTo>
                <a:cubicBezTo>
                  <a:pt x="1083815" y="103573"/>
                  <a:pt x="1004656" y="73981"/>
                  <a:pt x="834501" y="53266"/>
                </a:cubicBezTo>
                <a:cubicBezTo>
                  <a:pt x="664346" y="32551"/>
                  <a:pt x="142043" y="8877"/>
                  <a:pt x="142043" y="8877"/>
                </a:cubicBezTo>
                <a:lnTo>
                  <a:pt x="0" y="0"/>
                </a:lnTo>
              </a:path>
            </a:pathLst>
          </a:cu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latin typeface="Candara"/>
            </a:endParaRPr>
          </a:p>
        </p:txBody>
      </p:sp>
      <p:cxnSp>
        <p:nvCxnSpPr>
          <p:cNvPr id="38" name="Straight Connector 37"/>
          <p:cNvCxnSpPr/>
          <p:nvPr/>
        </p:nvCxnSpPr>
        <p:spPr>
          <a:xfrm>
            <a:off x="1491580" y="3804458"/>
            <a:ext cx="1524000" cy="1588"/>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015580" y="5709458"/>
            <a:ext cx="3352800" cy="1588"/>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331" name="Straight Connector 47"/>
          <p:cNvCxnSpPr>
            <a:cxnSpLocks noChangeShapeType="1"/>
            <a:stCxn id="13344" idx="2"/>
          </p:cNvCxnSpPr>
          <p:nvPr/>
        </p:nvCxnSpPr>
        <p:spPr bwMode="auto">
          <a:xfrm rot="5400000" flipH="1" flipV="1">
            <a:off x="3397374" y="5327664"/>
            <a:ext cx="1066800" cy="1588"/>
          </a:xfrm>
          <a:prstGeom prst="line">
            <a:avLst/>
          </a:prstGeom>
          <a:noFill/>
          <a:ln w="19050">
            <a:solidFill>
              <a:srgbClr val="FF0000"/>
            </a:solidFill>
            <a:prstDash val="dash"/>
            <a:round/>
            <a:headEnd/>
            <a:tailEnd type="triangle" w="med" len="med"/>
          </a:ln>
          <a:extLst>
            <a:ext uri="{909E8E84-426E-40DD-AFC4-6F175D3DCCD1}">
              <a14:hiddenFill xmlns:a14="http://schemas.microsoft.com/office/drawing/2010/main">
                <a:noFill/>
              </a14:hiddenFill>
            </a:ext>
          </a:extLst>
        </p:spPr>
      </p:cxnSp>
      <p:cxnSp>
        <p:nvCxnSpPr>
          <p:cNvPr id="13332" name="Straight Connector 50"/>
          <p:cNvCxnSpPr>
            <a:cxnSpLocks noChangeShapeType="1"/>
          </p:cNvCxnSpPr>
          <p:nvPr/>
        </p:nvCxnSpPr>
        <p:spPr bwMode="auto">
          <a:xfrm rot="5400000" flipH="1" flipV="1">
            <a:off x="5645274" y="5746764"/>
            <a:ext cx="381000" cy="1588"/>
          </a:xfrm>
          <a:prstGeom prst="line">
            <a:avLst/>
          </a:prstGeom>
          <a:noFill/>
          <a:ln w="19050">
            <a:solidFill>
              <a:schemeClr val="accent2"/>
            </a:solidFill>
            <a:prstDash val="dash"/>
            <a:round/>
            <a:headEnd/>
            <a:tailEnd/>
          </a:ln>
          <a:extLst>
            <a:ext uri="{909E8E84-426E-40DD-AFC4-6F175D3DCCD1}">
              <a14:hiddenFill xmlns:a14="http://schemas.microsoft.com/office/drawing/2010/main">
                <a:noFill/>
              </a14:hiddenFill>
            </a:ext>
          </a:extLst>
        </p:spPr>
      </p:cxnSp>
      <p:cxnSp>
        <p:nvCxnSpPr>
          <p:cNvPr id="56" name="Straight Connector 55"/>
          <p:cNvCxnSpPr/>
          <p:nvPr/>
        </p:nvCxnSpPr>
        <p:spPr>
          <a:xfrm>
            <a:off x="2939380" y="5023658"/>
            <a:ext cx="76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939380" y="4566458"/>
            <a:ext cx="76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939380" y="4109258"/>
            <a:ext cx="76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939380" y="5480858"/>
            <a:ext cx="76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939380" y="3652058"/>
            <a:ext cx="76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rot="5400000">
            <a:off x="1611967" y="4369871"/>
            <a:ext cx="2262157" cy="369332"/>
          </a:xfrm>
          <a:prstGeom prst="rect">
            <a:avLst/>
          </a:prstGeom>
          <a:noFill/>
        </p:spPr>
        <p:txBody>
          <a:bodyPr vert="vert270">
            <a:spAutoFit/>
          </a:bodyPr>
          <a:lstStyle/>
          <a:p>
            <a:pPr algn="r" fontAlgn="auto">
              <a:spcBef>
                <a:spcPts val="0"/>
              </a:spcBef>
              <a:spcAft>
                <a:spcPts val="2400"/>
              </a:spcAft>
              <a:defRPr/>
            </a:pPr>
            <a:r>
              <a:rPr lang="en-US" sz="1100" dirty="0">
                <a:solidFill>
                  <a:prstClr val="white"/>
                </a:solidFill>
                <a:latin typeface="Arial Rounded MT Bold" pitchFamily="34" charset="0"/>
                <a:ea typeface="+mn-ea"/>
                <a:cs typeface="+mn-cs"/>
              </a:rPr>
              <a:t>15</a:t>
            </a:r>
          </a:p>
          <a:p>
            <a:pPr algn="r" fontAlgn="auto">
              <a:spcBef>
                <a:spcPts val="0"/>
              </a:spcBef>
              <a:spcAft>
                <a:spcPts val="2400"/>
              </a:spcAft>
              <a:defRPr/>
            </a:pPr>
            <a:r>
              <a:rPr lang="en-US" sz="1100" dirty="0">
                <a:solidFill>
                  <a:prstClr val="white"/>
                </a:solidFill>
                <a:latin typeface="Arial Rounded MT Bold" pitchFamily="34" charset="0"/>
                <a:ea typeface="+mn-ea"/>
                <a:cs typeface="+mn-cs"/>
              </a:rPr>
              <a:t>12</a:t>
            </a:r>
          </a:p>
          <a:p>
            <a:pPr algn="r" fontAlgn="auto">
              <a:spcBef>
                <a:spcPts val="0"/>
              </a:spcBef>
              <a:spcAft>
                <a:spcPts val="2400"/>
              </a:spcAft>
              <a:defRPr/>
            </a:pPr>
            <a:r>
              <a:rPr lang="en-US" sz="1100" dirty="0">
                <a:solidFill>
                  <a:prstClr val="white"/>
                </a:solidFill>
                <a:latin typeface="Arial Rounded MT Bold" pitchFamily="34" charset="0"/>
                <a:ea typeface="+mn-ea"/>
                <a:cs typeface="+mn-cs"/>
              </a:rPr>
              <a:t>9</a:t>
            </a:r>
          </a:p>
          <a:p>
            <a:pPr algn="r" fontAlgn="auto">
              <a:spcBef>
                <a:spcPts val="0"/>
              </a:spcBef>
              <a:spcAft>
                <a:spcPts val="2400"/>
              </a:spcAft>
              <a:defRPr/>
            </a:pPr>
            <a:r>
              <a:rPr lang="en-US" sz="1100" dirty="0">
                <a:solidFill>
                  <a:prstClr val="white"/>
                </a:solidFill>
                <a:latin typeface="Arial Rounded MT Bold" pitchFamily="34" charset="0"/>
                <a:ea typeface="+mn-ea"/>
                <a:cs typeface="+mn-cs"/>
              </a:rPr>
              <a:t>6</a:t>
            </a:r>
          </a:p>
          <a:p>
            <a:pPr algn="r" fontAlgn="auto">
              <a:spcBef>
                <a:spcPts val="0"/>
              </a:spcBef>
              <a:spcAft>
                <a:spcPts val="2400"/>
              </a:spcAft>
              <a:defRPr/>
            </a:pPr>
            <a:r>
              <a:rPr lang="en-US" sz="1100" dirty="0">
                <a:solidFill>
                  <a:prstClr val="white"/>
                </a:solidFill>
                <a:latin typeface="Arial Rounded MT Bold" pitchFamily="34" charset="0"/>
                <a:ea typeface="+mn-ea"/>
                <a:cs typeface="+mn-cs"/>
              </a:rPr>
              <a:t>3</a:t>
            </a:r>
          </a:p>
        </p:txBody>
      </p:sp>
      <p:cxnSp>
        <p:nvCxnSpPr>
          <p:cNvPr id="77" name="Straight Connector 76"/>
          <p:cNvCxnSpPr>
            <a:cxnSpLocks noChangeShapeType="1"/>
          </p:cNvCxnSpPr>
          <p:nvPr/>
        </p:nvCxnSpPr>
        <p:spPr bwMode="auto">
          <a:xfrm rot="16200000" flipH="1">
            <a:off x="3777580" y="4642658"/>
            <a:ext cx="304800" cy="304800"/>
          </a:xfrm>
          <a:prstGeom prst="line">
            <a:avLst/>
          </a:prstGeom>
          <a:noFill/>
          <a:ln w="38100">
            <a:solidFill>
              <a:srgbClr val="4BACC6"/>
            </a:solidFill>
            <a:round/>
            <a:headEnd/>
            <a:tailEnd/>
          </a:ln>
          <a:effectLst>
            <a:outerShdw blurRad="63500" dist="23000" dir="5400000" rotWithShape="0">
              <a:srgbClr val="000000">
                <a:alpha val="34998"/>
              </a:srgbClr>
            </a:outerShdw>
          </a:effectLst>
        </p:spPr>
      </p:cxnSp>
      <p:sp>
        <p:nvSpPr>
          <p:cNvPr id="13340" name="TextBox 94"/>
          <p:cNvSpPr txBox="1">
            <a:spLocks noChangeArrowheads="1"/>
          </p:cNvSpPr>
          <p:nvPr/>
        </p:nvSpPr>
        <p:spPr bwMode="auto">
          <a:xfrm>
            <a:off x="1415380" y="3652058"/>
            <a:ext cx="304800" cy="261938"/>
          </a:xfrm>
          <a:prstGeom prst="rect">
            <a:avLst/>
          </a:prstGeom>
          <a:solidFill>
            <a:srgbClr val="FF0000"/>
          </a:solidFill>
          <a:ln w="19050">
            <a:solidFill>
              <a:srgbClr val="B30905"/>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pPr>
            <a:endParaRPr lang="en-US" sz="1100" b="1" i="1" dirty="0">
              <a:solidFill>
                <a:prstClr val="white"/>
              </a:solidFill>
              <a:latin typeface="Times New Roman" charset="0"/>
              <a:cs typeface="Times New Roman" charset="0"/>
            </a:endParaRPr>
          </a:p>
        </p:txBody>
      </p:sp>
      <p:sp>
        <p:nvSpPr>
          <p:cNvPr id="13341" name="TextBox 71"/>
          <p:cNvSpPr txBox="1">
            <a:spLocks noChangeArrowheads="1"/>
          </p:cNvSpPr>
          <p:nvPr/>
        </p:nvSpPr>
        <p:spPr bwMode="auto">
          <a:xfrm>
            <a:off x="1415380" y="3652058"/>
            <a:ext cx="457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pPr>
            <a:r>
              <a:rPr lang="en-US" sz="1100" b="1" i="1" dirty="0">
                <a:solidFill>
                  <a:prstClr val="white"/>
                </a:solidFill>
                <a:latin typeface="Times New Roman" charset="0"/>
                <a:cs typeface="Times New Roman" charset="0"/>
              </a:rPr>
              <a:t>P</a:t>
            </a:r>
            <a:r>
              <a:rPr lang="en-US" sz="1100" b="1" i="1" baseline="-25000" dirty="0">
                <a:solidFill>
                  <a:prstClr val="white"/>
                </a:solidFill>
                <a:latin typeface="Times New Roman" charset="0"/>
                <a:cs typeface="Times New Roman" charset="0"/>
              </a:rPr>
              <a:t>i</a:t>
            </a:r>
            <a:endParaRPr lang="en-US" sz="1100" b="1" i="1" dirty="0">
              <a:solidFill>
                <a:prstClr val="white"/>
              </a:solidFill>
              <a:latin typeface="Times New Roman" charset="0"/>
              <a:cs typeface="Times New Roman" charset="0"/>
            </a:endParaRPr>
          </a:p>
        </p:txBody>
      </p:sp>
      <p:sp>
        <p:nvSpPr>
          <p:cNvPr id="13342" name="TextBox 96"/>
          <p:cNvSpPr txBox="1">
            <a:spLocks noChangeArrowheads="1"/>
          </p:cNvSpPr>
          <p:nvPr/>
        </p:nvSpPr>
        <p:spPr bwMode="auto">
          <a:xfrm>
            <a:off x="6368380" y="5557058"/>
            <a:ext cx="304800" cy="261938"/>
          </a:xfrm>
          <a:prstGeom prst="rect">
            <a:avLst/>
          </a:prstGeom>
          <a:solidFill>
            <a:srgbClr val="FF0000"/>
          </a:solidFill>
          <a:ln w="19050">
            <a:solidFill>
              <a:srgbClr val="B30905"/>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pPr>
            <a:endParaRPr lang="en-US" sz="1100" b="1" i="1" dirty="0">
              <a:solidFill>
                <a:prstClr val="white"/>
              </a:solidFill>
              <a:latin typeface="Times New Roman" charset="0"/>
              <a:cs typeface="Times New Roman" charset="0"/>
            </a:endParaRPr>
          </a:p>
        </p:txBody>
      </p:sp>
      <p:sp>
        <p:nvSpPr>
          <p:cNvPr id="13343" name="TextBox 72"/>
          <p:cNvSpPr txBox="1">
            <a:spLocks noChangeArrowheads="1"/>
          </p:cNvSpPr>
          <p:nvPr/>
        </p:nvSpPr>
        <p:spPr bwMode="auto">
          <a:xfrm>
            <a:off x="6368380" y="5557058"/>
            <a:ext cx="381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pPr>
            <a:r>
              <a:rPr lang="en-US" sz="1100" b="1" i="1" dirty="0">
                <a:solidFill>
                  <a:prstClr val="white"/>
                </a:solidFill>
                <a:latin typeface="Times New Roman" charset="0"/>
                <a:cs typeface="Times New Roman" charset="0"/>
              </a:rPr>
              <a:t>P</a:t>
            </a:r>
            <a:r>
              <a:rPr lang="en-US" sz="1100" b="1" i="1" baseline="-25000" dirty="0">
                <a:solidFill>
                  <a:prstClr val="white"/>
                </a:solidFill>
                <a:latin typeface="Times New Roman" charset="0"/>
                <a:cs typeface="Times New Roman" charset="0"/>
              </a:rPr>
              <a:t>e</a:t>
            </a:r>
            <a:endParaRPr lang="en-US" sz="1100" b="1" i="1" dirty="0">
              <a:solidFill>
                <a:prstClr val="white"/>
              </a:solidFill>
              <a:latin typeface="Times New Roman" charset="0"/>
              <a:cs typeface="Times New Roman" charset="0"/>
            </a:endParaRPr>
          </a:p>
        </p:txBody>
      </p:sp>
      <p:sp>
        <p:nvSpPr>
          <p:cNvPr id="13344" name="TextBox 97"/>
          <p:cNvSpPr txBox="1">
            <a:spLocks noChangeArrowheads="1"/>
          </p:cNvSpPr>
          <p:nvPr/>
        </p:nvSpPr>
        <p:spPr bwMode="auto">
          <a:xfrm>
            <a:off x="3777580" y="5557058"/>
            <a:ext cx="304800" cy="304800"/>
          </a:xfrm>
          <a:prstGeom prst="rect">
            <a:avLst/>
          </a:prstGeom>
          <a:solidFill>
            <a:srgbClr val="FF0000"/>
          </a:solidFill>
          <a:ln w="19050">
            <a:solidFill>
              <a:srgbClr val="0070C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pPr>
            <a:endParaRPr lang="en-US" sz="1100" b="1" i="1" dirty="0">
              <a:solidFill>
                <a:prstClr val="white"/>
              </a:solidFill>
              <a:latin typeface="Times New Roman" charset="0"/>
              <a:cs typeface="Times New Roman" charset="0"/>
            </a:endParaRPr>
          </a:p>
        </p:txBody>
      </p:sp>
      <p:sp>
        <p:nvSpPr>
          <p:cNvPr id="13345" name="TextBox 99"/>
          <p:cNvSpPr txBox="1">
            <a:spLocks noChangeArrowheads="1"/>
          </p:cNvSpPr>
          <p:nvPr/>
        </p:nvSpPr>
        <p:spPr bwMode="auto">
          <a:xfrm>
            <a:off x="3929980" y="4337858"/>
            <a:ext cx="304800" cy="304800"/>
          </a:xfrm>
          <a:prstGeom prst="rect">
            <a:avLst/>
          </a:prstGeom>
          <a:solidFill>
            <a:srgbClr val="FF0000"/>
          </a:solidFill>
          <a:ln w="19050">
            <a:solidFill>
              <a:srgbClr val="0070C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pPr>
            <a:endParaRPr lang="en-US" sz="1100" b="1" i="1" dirty="0">
              <a:solidFill>
                <a:prstClr val="white"/>
              </a:solidFill>
              <a:latin typeface="Times New Roman" charset="0"/>
              <a:cs typeface="Times New Roman" charset="0"/>
            </a:endParaRPr>
          </a:p>
        </p:txBody>
      </p:sp>
      <p:sp>
        <p:nvSpPr>
          <p:cNvPr id="13346" name="TextBox 87"/>
          <p:cNvSpPr txBox="1">
            <a:spLocks noChangeArrowheads="1"/>
          </p:cNvSpPr>
          <p:nvPr/>
        </p:nvSpPr>
        <p:spPr bwMode="auto">
          <a:xfrm>
            <a:off x="3777580" y="5557058"/>
            <a:ext cx="228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pPr>
            <a:r>
              <a:rPr lang="en-US" sz="1100" b="1" i="1" dirty="0">
                <a:solidFill>
                  <a:prstClr val="white"/>
                </a:solidFill>
                <a:latin typeface="Times New Roman" charset="0"/>
                <a:cs typeface="Times New Roman" charset="0"/>
              </a:rPr>
              <a:t>M</a:t>
            </a:r>
          </a:p>
        </p:txBody>
      </p:sp>
      <p:sp>
        <p:nvSpPr>
          <p:cNvPr id="13347" name="TextBox 88"/>
          <p:cNvSpPr txBox="1">
            <a:spLocks noChangeArrowheads="1"/>
          </p:cNvSpPr>
          <p:nvPr/>
        </p:nvSpPr>
        <p:spPr bwMode="auto">
          <a:xfrm>
            <a:off x="3929980" y="4337858"/>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pPr>
            <a:r>
              <a:rPr lang="en-US" sz="1100" b="1" i="1" dirty="0">
                <a:solidFill>
                  <a:prstClr val="white"/>
                </a:solidFill>
                <a:latin typeface="Times New Roman" charset="0"/>
                <a:cs typeface="Times New Roman" charset="0"/>
              </a:rPr>
              <a:t>B</a:t>
            </a:r>
          </a:p>
        </p:txBody>
      </p:sp>
      <p:sp>
        <p:nvSpPr>
          <p:cNvPr id="109" name="TextBox 108"/>
          <p:cNvSpPr txBox="1">
            <a:spLocks noChangeArrowheads="1"/>
          </p:cNvSpPr>
          <p:nvPr/>
        </p:nvSpPr>
        <p:spPr bwMode="auto">
          <a:xfrm>
            <a:off x="5480172" y="3121833"/>
            <a:ext cx="3124200" cy="1754326"/>
          </a:xfrm>
          <a:prstGeom prst="rect">
            <a:avLst/>
          </a:prstGeom>
          <a:solidFill>
            <a:schemeClr val="bg1"/>
          </a:solidFill>
          <a:ln w="9525">
            <a:solidFill>
              <a:srgbClr val="98B954"/>
            </a:solidFill>
            <a:miter lim="800000"/>
            <a:headEnd/>
            <a:tailEnd/>
          </a:ln>
          <a:effectLst>
            <a:outerShdw blurRad="63500" dist="20000" dir="5400000" rotWithShape="0">
              <a:srgbClr val="000000">
                <a:alpha val="37999"/>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pPr>
            <a:r>
              <a:rPr lang="en-US" sz="1200" b="1" i="1" dirty="0">
                <a:latin typeface="Arial Rounded MT Bold" charset="0"/>
              </a:rPr>
              <a:t>P</a:t>
            </a:r>
            <a:r>
              <a:rPr lang="en-US" sz="1200" b="1" i="1" baseline="-25000" dirty="0">
                <a:latin typeface="Arial Rounded MT Bold" charset="0"/>
              </a:rPr>
              <a:t>i</a:t>
            </a:r>
            <a:r>
              <a:rPr lang="en-US" sz="1200" i="1" dirty="0">
                <a:latin typeface="Arial Rounded MT Bold" charset="0"/>
              </a:rPr>
              <a:t>  </a:t>
            </a:r>
            <a:r>
              <a:rPr lang="en-US" sz="1200" dirty="0">
                <a:latin typeface="Arial Rounded MT Bold" charset="0"/>
              </a:rPr>
              <a:t>– the initial asymptotic Plato value,</a:t>
            </a:r>
          </a:p>
          <a:p>
            <a:pPr eaLnBrk="1" fontAlgn="auto" hangingPunct="1">
              <a:spcBef>
                <a:spcPts val="0"/>
              </a:spcBef>
              <a:spcAft>
                <a:spcPts val="0"/>
              </a:spcAft>
            </a:pPr>
            <a:r>
              <a:rPr lang="en-US" sz="1200" b="1" dirty="0">
                <a:latin typeface="Arial Rounded MT Bold" charset="0"/>
              </a:rPr>
              <a:t>B</a:t>
            </a:r>
            <a:r>
              <a:rPr lang="en-US" sz="1200" dirty="0">
                <a:latin typeface="Arial Rounded MT Bold" charset="0"/>
              </a:rPr>
              <a:t>   –</a:t>
            </a:r>
            <a:r>
              <a:rPr lang="en-US" sz="1200" i="1" dirty="0">
                <a:latin typeface="Arial Rounded MT Bold" charset="0"/>
              </a:rPr>
              <a:t>  f </a:t>
            </a:r>
            <a:r>
              <a:rPr lang="en-US" sz="1200" dirty="0">
                <a:latin typeface="Arial Rounded MT Bold" charset="0"/>
              </a:rPr>
              <a:t>(slope) at the inflection point,</a:t>
            </a:r>
          </a:p>
          <a:p>
            <a:pPr eaLnBrk="1" fontAlgn="auto" hangingPunct="1">
              <a:spcBef>
                <a:spcPts val="0"/>
              </a:spcBef>
              <a:spcAft>
                <a:spcPts val="0"/>
              </a:spcAft>
            </a:pPr>
            <a:r>
              <a:rPr lang="en-US" sz="1200" b="1" dirty="0">
                <a:latin typeface="Arial Rounded MT Bold" charset="0"/>
              </a:rPr>
              <a:t>M</a:t>
            </a:r>
            <a:r>
              <a:rPr lang="en-US" sz="1200" dirty="0">
                <a:latin typeface="Arial Rounded MT Bold" charset="0"/>
              </a:rPr>
              <a:t> – the time at point B,</a:t>
            </a:r>
          </a:p>
          <a:p>
            <a:pPr eaLnBrk="1" fontAlgn="auto" hangingPunct="1">
              <a:spcBef>
                <a:spcPts val="0"/>
              </a:spcBef>
              <a:spcAft>
                <a:spcPts val="0"/>
              </a:spcAft>
            </a:pPr>
            <a:r>
              <a:rPr lang="en-US" sz="1200" b="1" i="1" dirty="0">
                <a:latin typeface="Arial Rounded MT Bold" charset="0"/>
              </a:rPr>
              <a:t>P</a:t>
            </a:r>
            <a:r>
              <a:rPr lang="en-US" sz="1200" b="1" i="1" baseline="-25000" dirty="0">
                <a:latin typeface="Arial Rounded MT Bold" charset="0"/>
              </a:rPr>
              <a:t>e</a:t>
            </a:r>
            <a:r>
              <a:rPr lang="en-US" sz="1200" dirty="0">
                <a:latin typeface="Arial Rounded MT Bold" charset="0"/>
              </a:rPr>
              <a:t> – the equilibrium asymptotic Plato value.</a:t>
            </a:r>
          </a:p>
          <a:p>
            <a:pPr algn="ctr" eaLnBrk="1" fontAlgn="auto" hangingPunct="1">
              <a:spcBef>
                <a:spcPts val="0"/>
              </a:spcBef>
              <a:spcAft>
                <a:spcPts val="0"/>
              </a:spcAft>
            </a:pPr>
            <a:r>
              <a:rPr lang="en-US" sz="1200" dirty="0" smtClean="0">
                <a:latin typeface="Wingdings" charset="0"/>
                <a:cs typeface="Wingdings" charset="0"/>
              </a:rPr>
              <a:t></a:t>
            </a:r>
            <a:endParaRPr lang="en-US" sz="1200" dirty="0">
              <a:latin typeface="Arial Rounded MT Bold" charset="0"/>
              <a:ea typeface="Wingdings" charset="0"/>
              <a:cs typeface="Wingdings" charset="0"/>
            </a:endParaRPr>
          </a:p>
          <a:p>
            <a:pPr eaLnBrk="1" fontAlgn="auto" hangingPunct="1">
              <a:spcBef>
                <a:spcPts val="0"/>
              </a:spcBef>
              <a:spcAft>
                <a:spcPts val="0"/>
              </a:spcAft>
            </a:pPr>
            <a:r>
              <a:rPr lang="en-US" sz="1200" b="1" i="1" dirty="0" smtClean="0">
                <a:latin typeface="Arial Rounded MT Bold" charset="0"/>
                <a:ea typeface="Wingdings" charset="0"/>
                <a:cs typeface="Wingdings" charset="0"/>
              </a:rPr>
              <a:t>OE </a:t>
            </a:r>
            <a:r>
              <a:rPr lang="en-US" sz="1200" dirty="0">
                <a:latin typeface="Arial Rounded MT Bold" charset="0"/>
                <a:ea typeface="Wingdings" charset="0"/>
                <a:cs typeface="Wingdings" charset="0"/>
              </a:rPr>
              <a:t>– the Plato value at time t = 0,</a:t>
            </a:r>
          </a:p>
          <a:p>
            <a:pPr eaLnBrk="1" fontAlgn="auto" hangingPunct="1">
              <a:spcBef>
                <a:spcPts val="0"/>
              </a:spcBef>
              <a:spcAft>
                <a:spcPts val="0"/>
              </a:spcAft>
            </a:pPr>
            <a:r>
              <a:rPr lang="en-US" sz="1200" b="1" dirty="0">
                <a:latin typeface="Arial Rounded MT Bold" charset="0"/>
                <a:ea typeface="Wingdings" charset="0"/>
                <a:cs typeface="Wingdings" charset="0"/>
              </a:rPr>
              <a:t>AE</a:t>
            </a:r>
            <a:r>
              <a:rPr lang="en-US" sz="1200" dirty="0">
                <a:latin typeface="Arial Rounded MT Bold" charset="0"/>
                <a:ea typeface="Wingdings" charset="0"/>
                <a:cs typeface="Wingdings" charset="0"/>
              </a:rPr>
              <a:t> - Apparent Extract-Plato value at time t = 75. </a:t>
            </a:r>
          </a:p>
        </p:txBody>
      </p:sp>
      <p:sp>
        <p:nvSpPr>
          <p:cNvPr id="13350" name="TextBox 45"/>
          <p:cNvSpPr txBox="1">
            <a:spLocks noChangeArrowheads="1"/>
          </p:cNvSpPr>
          <p:nvPr/>
        </p:nvSpPr>
        <p:spPr bwMode="auto">
          <a:xfrm>
            <a:off x="5020563" y="2413947"/>
            <a:ext cx="3727901" cy="400110"/>
          </a:xfrm>
          <a:prstGeom prst="rect">
            <a:avLst/>
          </a:prstGeom>
          <a:solidFill>
            <a:schemeClr val="bg1"/>
          </a:solid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pPr>
            <a:r>
              <a:rPr lang="en-US" sz="2000" b="1" dirty="0"/>
              <a:t>P</a:t>
            </a:r>
            <a:r>
              <a:rPr lang="en-US" sz="2000" b="1" baseline="-25000" dirty="0"/>
              <a:t>t</a:t>
            </a:r>
            <a:r>
              <a:rPr lang="en-US" sz="2000" b="1" dirty="0"/>
              <a:t>= {(P</a:t>
            </a:r>
            <a:r>
              <a:rPr lang="en-US" sz="2000" b="1" baseline="-25000" dirty="0"/>
              <a:t>i</a:t>
            </a:r>
            <a:r>
              <a:rPr lang="en-US" sz="2000" b="1" dirty="0"/>
              <a:t>-P</a:t>
            </a:r>
            <a:r>
              <a:rPr lang="en-US" sz="2000" b="1" baseline="-25000" dirty="0"/>
              <a:t>e</a:t>
            </a:r>
            <a:r>
              <a:rPr lang="en-US" sz="2000" b="1" dirty="0"/>
              <a:t>)/(1+e</a:t>
            </a:r>
            <a:r>
              <a:rPr lang="en-US" sz="2000" b="1" baseline="30000" dirty="0"/>
              <a:t>(-B*(t-M))</a:t>
            </a:r>
            <a:r>
              <a:rPr lang="en-US" sz="2000" b="1" dirty="0"/>
              <a:t>)} + P</a:t>
            </a:r>
            <a:r>
              <a:rPr lang="en-US" sz="2000" b="1" baseline="-25000" dirty="0"/>
              <a:t>e </a:t>
            </a:r>
          </a:p>
        </p:txBody>
      </p:sp>
      <p:sp>
        <p:nvSpPr>
          <p:cNvPr id="13351" name="TextBox 101"/>
          <p:cNvSpPr txBox="1">
            <a:spLocks noChangeArrowheads="1"/>
          </p:cNvSpPr>
          <p:nvPr/>
        </p:nvSpPr>
        <p:spPr bwMode="auto">
          <a:xfrm>
            <a:off x="5682580" y="5176058"/>
            <a:ext cx="381000" cy="261938"/>
          </a:xfrm>
          <a:prstGeom prst="rect">
            <a:avLst/>
          </a:prstGeom>
          <a:solidFill>
            <a:srgbClr val="FF0000"/>
          </a:solidFill>
          <a:ln w="19050">
            <a:solidFill>
              <a:srgbClr val="FF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pPr>
            <a:r>
              <a:rPr lang="en-US" sz="1100" b="1" dirty="0">
                <a:solidFill>
                  <a:prstClr val="white"/>
                </a:solidFill>
                <a:latin typeface="Times New Roman" charset="0"/>
                <a:cs typeface="Times New Roman" charset="0"/>
              </a:rPr>
              <a:t>AE</a:t>
            </a:r>
          </a:p>
        </p:txBody>
      </p:sp>
      <p:sp>
        <p:nvSpPr>
          <p:cNvPr id="54" name="Curved Left Arrow 53"/>
          <p:cNvSpPr/>
          <p:nvPr/>
        </p:nvSpPr>
        <p:spPr>
          <a:xfrm>
            <a:off x="3091780" y="3652058"/>
            <a:ext cx="457200" cy="381000"/>
          </a:xfrm>
          <a:prstGeom prst="curvedLeftArrow">
            <a:avLst>
              <a:gd name="adj1" fmla="val 25000"/>
              <a:gd name="adj2" fmla="val 50000"/>
              <a:gd name="adj3" fmla="val 60556"/>
            </a:avLst>
          </a:prstGeom>
          <a:ln w="127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black"/>
              </a:solidFill>
              <a:latin typeface="Candara"/>
            </a:endParaRPr>
          </a:p>
        </p:txBody>
      </p:sp>
      <p:sp>
        <p:nvSpPr>
          <p:cNvPr id="53" name="Rectangle 52"/>
          <p:cNvSpPr/>
          <p:nvPr/>
        </p:nvSpPr>
        <p:spPr>
          <a:xfrm>
            <a:off x="3091780" y="3423458"/>
            <a:ext cx="685800" cy="381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100" b="1" dirty="0">
                <a:solidFill>
                  <a:prstClr val="white"/>
                </a:solidFill>
                <a:latin typeface="Times New Roman"/>
                <a:cs typeface="Times New Roman"/>
              </a:rPr>
              <a:t>OE</a:t>
            </a:r>
          </a:p>
        </p:txBody>
      </p:sp>
      <p:cxnSp>
        <p:nvCxnSpPr>
          <p:cNvPr id="13354" name="Straight Connector 47"/>
          <p:cNvCxnSpPr>
            <a:cxnSpLocks noChangeShapeType="1"/>
            <a:stCxn id="13347" idx="3"/>
          </p:cNvCxnSpPr>
          <p:nvPr/>
        </p:nvCxnSpPr>
        <p:spPr bwMode="auto">
          <a:xfrm flipH="1">
            <a:off x="3929980" y="4468033"/>
            <a:ext cx="304800" cy="327025"/>
          </a:xfrm>
          <a:prstGeom prst="line">
            <a:avLst/>
          </a:prstGeom>
          <a:noFill/>
          <a:ln w="19050">
            <a:solidFill>
              <a:srgbClr val="FF0000"/>
            </a:solidFill>
            <a:prstDash val="dash"/>
            <a:round/>
            <a:headEnd/>
            <a:tailEnd type="triangle" w="med" len="med"/>
          </a:ln>
          <a:extLst>
            <a:ext uri="{909E8E84-426E-40DD-AFC4-6F175D3DCCD1}">
              <a14:hiddenFill xmlns:a14="http://schemas.microsoft.com/office/drawing/2010/main">
                <a:noFill/>
              </a14:hiddenFill>
            </a:ext>
          </a:extLst>
        </p:spPr>
      </p:cxnSp>
      <p:sp>
        <p:nvSpPr>
          <p:cNvPr id="2" name="TextBox 1"/>
          <p:cNvSpPr txBox="1"/>
          <p:nvPr/>
        </p:nvSpPr>
        <p:spPr>
          <a:xfrm>
            <a:off x="1883280" y="4525619"/>
            <a:ext cx="412292" cy="400110"/>
          </a:xfrm>
          <a:prstGeom prst="rect">
            <a:avLst/>
          </a:prstGeom>
          <a:noFill/>
        </p:spPr>
        <p:txBody>
          <a:bodyPr wrap="none" rtlCol="0">
            <a:spAutoFit/>
          </a:bodyPr>
          <a:lstStyle/>
          <a:p>
            <a:pPr fontAlgn="auto">
              <a:spcBef>
                <a:spcPts val="0"/>
              </a:spcBef>
              <a:spcAft>
                <a:spcPts val="0"/>
              </a:spcAft>
            </a:pPr>
            <a:r>
              <a:rPr lang="en-US" baseline="30000" dirty="0" smtClean="0">
                <a:solidFill>
                  <a:schemeClr val="tx1"/>
                </a:solidFill>
                <a:latin typeface="Calibri" charset="0"/>
                <a:ea typeface="+mn-ea"/>
                <a:cs typeface="+mn-cs"/>
              </a:rPr>
              <a:t>o</a:t>
            </a:r>
            <a:r>
              <a:rPr lang="en-US" dirty="0" smtClean="0">
                <a:solidFill>
                  <a:schemeClr val="tx1"/>
                </a:solidFill>
                <a:latin typeface="Calibri" charset="0"/>
                <a:ea typeface="+mn-ea"/>
                <a:cs typeface="+mn-cs"/>
              </a:rPr>
              <a:t>P</a:t>
            </a:r>
            <a:endParaRPr lang="en-US" dirty="0">
              <a:solidFill>
                <a:schemeClr val="tx1"/>
              </a:solidFill>
              <a:latin typeface="Calibri" charset="0"/>
              <a:ea typeface="+mn-ea"/>
              <a:cs typeface="+mn-cs"/>
            </a:endParaRPr>
          </a:p>
        </p:txBody>
      </p:sp>
      <p:sp>
        <p:nvSpPr>
          <p:cNvPr id="43" name="TextBox 42"/>
          <p:cNvSpPr txBox="1"/>
          <p:nvPr/>
        </p:nvSpPr>
        <p:spPr>
          <a:xfrm>
            <a:off x="3626768" y="6050347"/>
            <a:ext cx="712054" cy="400110"/>
          </a:xfrm>
          <a:prstGeom prst="rect">
            <a:avLst/>
          </a:prstGeom>
          <a:noFill/>
        </p:spPr>
        <p:txBody>
          <a:bodyPr wrap="none" rtlCol="0">
            <a:spAutoFit/>
          </a:bodyPr>
          <a:lstStyle/>
          <a:p>
            <a:pPr fontAlgn="auto">
              <a:spcBef>
                <a:spcPts val="0"/>
              </a:spcBef>
              <a:spcAft>
                <a:spcPts val="0"/>
              </a:spcAft>
            </a:pPr>
            <a:r>
              <a:rPr lang="en-US" dirty="0" smtClean="0">
                <a:solidFill>
                  <a:schemeClr val="tx1"/>
                </a:solidFill>
                <a:latin typeface="Calibri" charset="0"/>
                <a:ea typeface="+mn-ea"/>
                <a:cs typeface="+mn-cs"/>
              </a:rPr>
              <a:t>Time</a:t>
            </a:r>
            <a:endParaRPr lang="en-US" dirty="0">
              <a:solidFill>
                <a:schemeClr val="tx1"/>
              </a:solidFill>
              <a:latin typeface="Calibri" charset="0"/>
              <a:ea typeface="+mn-ea"/>
              <a:cs typeface="+mn-cs"/>
            </a:endParaRPr>
          </a:p>
        </p:txBody>
      </p:sp>
      <p:sp>
        <p:nvSpPr>
          <p:cNvPr id="5" name="Title 4"/>
          <p:cNvSpPr>
            <a:spLocks noGrp="1"/>
          </p:cNvSpPr>
          <p:nvPr>
            <p:ph type="title"/>
          </p:nvPr>
        </p:nvSpPr>
        <p:spPr/>
        <p:txBody>
          <a:bodyPr/>
          <a:lstStyle/>
          <a:p>
            <a:pPr algn="ctr"/>
            <a:r>
              <a:rPr lang="en-US" dirty="0" smtClean="0"/>
              <a:t>Modelling Fermentation</a:t>
            </a:r>
            <a:endParaRPr lang="en-CA" dirty="0"/>
          </a:p>
        </p:txBody>
      </p:sp>
      <p:sp>
        <p:nvSpPr>
          <p:cNvPr id="44" name="TextBox 43"/>
          <p:cNvSpPr txBox="1"/>
          <p:nvPr/>
        </p:nvSpPr>
        <p:spPr>
          <a:xfrm>
            <a:off x="8570246" y="6376604"/>
            <a:ext cx="444501" cy="369332"/>
          </a:xfrm>
          <a:prstGeom prst="rect">
            <a:avLst/>
          </a:prstGeom>
          <a:noFill/>
        </p:spPr>
        <p:txBody>
          <a:bodyPr wrap="square" rtlCol="0">
            <a:spAutoFit/>
          </a:bodyPr>
          <a:lstStyle/>
          <a:p>
            <a:fld id="{022257FE-FFF8-4888-9735-21A53EB0242D}" type="slidenum">
              <a:rPr lang="en-CA" b="1" smtClean="0">
                <a:solidFill>
                  <a:schemeClr val="bg1"/>
                </a:solidFill>
              </a:rPr>
              <a:t>26</a:t>
            </a:fld>
            <a:endParaRPr lang="en-CA" b="1" dirty="0">
              <a:solidFill>
                <a:schemeClr val="bg1"/>
              </a:solidFill>
            </a:endParaRPr>
          </a:p>
        </p:txBody>
      </p:sp>
    </p:spTree>
    <p:extLst>
      <p:ext uri="{BB962C8B-B14F-4D97-AF65-F5344CB8AC3E}">
        <p14:creationId xmlns:p14="http://schemas.microsoft.com/office/powerpoint/2010/main" val="2068311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533400" y="0"/>
            <a:ext cx="8080375" cy="1143000"/>
          </a:xfrm>
        </p:spPr>
        <p:txBody>
          <a:bodyPr/>
          <a:lstStyle/>
          <a:p>
            <a:pPr algn="ctr"/>
            <a:r>
              <a:rPr lang="en-US" altLang="zh-CN" sz="4000" dirty="0">
                <a:ea typeface="宋体" charset="-122"/>
              </a:rPr>
              <a:t>Effect of Fungus on Barley -&gt; Fermentation</a:t>
            </a:r>
          </a:p>
        </p:txBody>
      </p:sp>
      <p:sp>
        <p:nvSpPr>
          <p:cNvPr id="149507" name="Rectangle 3"/>
          <p:cNvSpPr>
            <a:spLocks noGrp="1" noChangeArrowheads="1"/>
          </p:cNvSpPr>
          <p:nvPr>
            <p:ph type="body" idx="1"/>
          </p:nvPr>
        </p:nvSpPr>
        <p:spPr>
          <a:xfrm>
            <a:off x="254000" y="762000"/>
            <a:ext cx="7543800" cy="4572000"/>
          </a:xfrm>
        </p:spPr>
        <p:txBody>
          <a:bodyPr/>
          <a:lstStyle/>
          <a:p>
            <a:pPr marL="406400" lvl="1" indent="-177800">
              <a:lnSpc>
                <a:spcPct val="90000"/>
              </a:lnSpc>
            </a:pPr>
            <a:endParaRPr lang="en-US" altLang="zh-CN" sz="3200" dirty="0">
              <a:ea typeface="宋体" charset="-122"/>
            </a:endParaRPr>
          </a:p>
        </p:txBody>
      </p:sp>
      <p:pic>
        <p:nvPicPr>
          <p:cNvPr id="2" name="Picture 1"/>
          <p:cNvPicPr>
            <a:picLocks noChangeAspect="1"/>
          </p:cNvPicPr>
          <p:nvPr/>
        </p:nvPicPr>
        <p:blipFill>
          <a:blip r:embed="rId3"/>
          <a:stretch>
            <a:fillRect/>
          </a:stretch>
        </p:blipFill>
        <p:spPr>
          <a:xfrm>
            <a:off x="2267744" y="1268760"/>
            <a:ext cx="5542756" cy="5525738"/>
          </a:xfrm>
          <a:prstGeom prst="rect">
            <a:avLst/>
          </a:prstGeom>
        </p:spPr>
      </p:pic>
    </p:spTree>
    <p:extLst>
      <p:ext uri="{BB962C8B-B14F-4D97-AF65-F5344CB8AC3E}">
        <p14:creationId xmlns:p14="http://schemas.microsoft.com/office/powerpoint/2010/main" val="1933150686"/>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533400" y="0"/>
            <a:ext cx="8080375" cy="1143000"/>
          </a:xfrm>
        </p:spPr>
        <p:txBody>
          <a:bodyPr/>
          <a:lstStyle/>
          <a:p>
            <a:pPr algn="ctr"/>
            <a:r>
              <a:rPr lang="en-US" altLang="zh-CN" sz="4000" dirty="0">
                <a:ea typeface="宋体" charset="-122"/>
              </a:rPr>
              <a:t>Effect of </a:t>
            </a:r>
            <a:r>
              <a:rPr lang="en-US" altLang="zh-CN" sz="4000" dirty="0" smtClean="0">
                <a:ea typeface="宋体" charset="-122"/>
              </a:rPr>
              <a:t>Fungi </a:t>
            </a:r>
            <a:r>
              <a:rPr lang="en-US" altLang="zh-CN" sz="4000" dirty="0">
                <a:ea typeface="宋体" charset="-122"/>
              </a:rPr>
              <a:t>on Barley </a:t>
            </a:r>
            <a:r>
              <a:rPr lang="en-US" altLang="zh-CN" sz="4000" baseline="20000" dirty="0">
                <a:ea typeface="宋体" charset="-122"/>
              </a:rPr>
              <a:t>-</a:t>
            </a:r>
            <a:r>
              <a:rPr lang="en-US" altLang="zh-CN" sz="4000" dirty="0">
                <a:ea typeface="宋体" charset="-122"/>
              </a:rPr>
              <a:t>&gt; Fermentation</a:t>
            </a:r>
          </a:p>
        </p:txBody>
      </p:sp>
      <p:sp>
        <p:nvSpPr>
          <p:cNvPr id="149507" name="Rectangle 3"/>
          <p:cNvSpPr>
            <a:spLocks noGrp="1" noChangeArrowheads="1"/>
          </p:cNvSpPr>
          <p:nvPr>
            <p:ph type="body" idx="1"/>
          </p:nvPr>
        </p:nvSpPr>
        <p:spPr>
          <a:xfrm>
            <a:off x="254000" y="1340768"/>
            <a:ext cx="8782496" cy="4032448"/>
          </a:xfrm>
        </p:spPr>
        <p:txBody>
          <a:bodyPr/>
          <a:lstStyle/>
          <a:p>
            <a:pPr marL="406400" lvl="1" indent="-177800">
              <a:lnSpc>
                <a:spcPct val="90000"/>
              </a:lnSpc>
            </a:pPr>
            <a:endParaRPr lang="en-US" altLang="zh-CN" sz="3200" dirty="0" smtClean="0">
              <a:ea typeface="宋体" charset="-122"/>
            </a:endParaRPr>
          </a:p>
          <a:p>
            <a:pPr marL="406400" lvl="1" indent="-177800">
              <a:lnSpc>
                <a:spcPct val="90000"/>
              </a:lnSpc>
            </a:pPr>
            <a:endParaRPr lang="en-US" altLang="zh-CN" sz="3200" dirty="0">
              <a:ea typeface="宋体" charset="-122"/>
            </a:endParaRPr>
          </a:p>
          <a:p>
            <a:pPr marL="406400" lvl="1" indent="-177800">
              <a:lnSpc>
                <a:spcPct val="90000"/>
              </a:lnSpc>
            </a:pPr>
            <a:r>
              <a:rPr lang="en-US" altLang="zh-CN" dirty="0" smtClean="0">
                <a:ea typeface="宋体" charset="-122"/>
              </a:rPr>
              <a:t>Used two varieties – CDC Bold and AC Metcalf</a:t>
            </a:r>
            <a:endParaRPr lang="en-US" altLang="zh-CN" dirty="0">
              <a:ea typeface="宋体" charset="-122"/>
            </a:endParaRPr>
          </a:p>
          <a:p>
            <a:pPr marL="228600" lvl="1" indent="0">
              <a:lnSpc>
                <a:spcPct val="90000"/>
              </a:lnSpc>
              <a:buNone/>
            </a:pPr>
            <a:endParaRPr lang="en-US" altLang="zh-CN" dirty="0" smtClean="0">
              <a:ea typeface="宋体" charset="-122"/>
            </a:endParaRPr>
          </a:p>
          <a:p>
            <a:pPr marL="406400" lvl="1" indent="-177800">
              <a:lnSpc>
                <a:spcPct val="90000"/>
              </a:lnSpc>
            </a:pPr>
            <a:r>
              <a:rPr lang="en-US" altLang="zh-CN" dirty="0" smtClean="0">
                <a:ea typeface="宋体" charset="-122"/>
              </a:rPr>
              <a:t>Treated with Net Bloch, Spot Bloch and </a:t>
            </a:r>
            <a:r>
              <a:rPr lang="en-US" altLang="zh-CN" i="1" dirty="0" smtClean="0">
                <a:ea typeface="宋体" charset="-122"/>
              </a:rPr>
              <a:t>F. graminearum </a:t>
            </a:r>
            <a:r>
              <a:rPr lang="en-US" altLang="zh-CN" dirty="0" smtClean="0">
                <a:ea typeface="宋体" charset="-122"/>
              </a:rPr>
              <a:t>in nurseries (CDC &amp; AC)</a:t>
            </a:r>
          </a:p>
          <a:p>
            <a:pPr marL="406400" lvl="1" indent="-177800">
              <a:lnSpc>
                <a:spcPct val="90000"/>
              </a:lnSpc>
            </a:pPr>
            <a:endParaRPr lang="en-US" altLang="zh-CN" dirty="0">
              <a:ea typeface="宋体" charset="-122"/>
            </a:endParaRPr>
          </a:p>
          <a:p>
            <a:pPr marL="406400" lvl="1" indent="-177800">
              <a:lnSpc>
                <a:spcPct val="90000"/>
              </a:lnSpc>
            </a:pPr>
            <a:r>
              <a:rPr lang="en-US" altLang="zh-CN" dirty="0" smtClean="0">
                <a:ea typeface="宋体" charset="-122"/>
              </a:rPr>
              <a:t>Malted @ CGC/Mashed Fermented @ Dalhousie</a:t>
            </a:r>
          </a:p>
          <a:p>
            <a:pPr marL="406400" lvl="1" indent="-177800">
              <a:lnSpc>
                <a:spcPct val="90000"/>
              </a:lnSpc>
            </a:pPr>
            <a:endParaRPr lang="en-US" altLang="zh-CN" sz="3200" dirty="0">
              <a:ea typeface="宋体" charset="-122"/>
            </a:endParaRPr>
          </a:p>
        </p:txBody>
      </p:sp>
    </p:spTree>
    <p:extLst>
      <p:ext uri="{BB962C8B-B14F-4D97-AF65-F5344CB8AC3E}">
        <p14:creationId xmlns:p14="http://schemas.microsoft.com/office/powerpoint/2010/main" val="715833523"/>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p:txBody>
          <a:bodyPr/>
          <a:lstStyle/>
          <a:p>
            <a:r>
              <a:rPr lang="en-CA" altLang="en-US"/>
              <a:t>Summary:</a:t>
            </a:r>
          </a:p>
        </p:txBody>
      </p:sp>
      <p:sp>
        <p:nvSpPr>
          <p:cNvPr id="535555" name="Rectangle 3"/>
          <p:cNvSpPr>
            <a:spLocks noGrp="1" noChangeArrowheads="1"/>
          </p:cNvSpPr>
          <p:nvPr>
            <p:ph type="body" idx="1"/>
          </p:nvPr>
        </p:nvSpPr>
        <p:spPr/>
        <p:txBody>
          <a:bodyPr/>
          <a:lstStyle/>
          <a:p>
            <a:pPr>
              <a:lnSpc>
                <a:spcPct val="80000"/>
              </a:lnSpc>
            </a:pPr>
            <a:r>
              <a:rPr lang="en-CA" altLang="en-US" sz="2800" dirty="0" err="1"/>
              <a:t>PYF</a:t>
            </a:r>
            <a:r>
              <a:rPr lang="en-CA" altLang="en-US" sz="2800" dirty="0"/>
              <a:t> caused by compound 100 </a:t>
            </a:r>
            <a:r>
              <a:rPr lang="en-CA" altLang="en-US" sz="2800" dirty="0" err="1"/>
              <a:t>kDa</a:t>
            </a:r>
            <a:r>
              <a:rPr lang="en-CA" altLang="en-US" sz="2800" dirty="0"/>
              <a:t> or greater isolated through filtration,</a:t>
            </a:r>
          </a:p>
          <a:p>
            <a:pPr>
              <a:lnSpc>
                <a:spcPct val="80000"/>
              </a:lnSpc>
            </a:pPr>
            <a:r>
              <a:rPr lang="en-CA" altLang="en-US" sz="2800" dirty="0"/>
              <a:t>Not associated with peptide,</a:t>
            </a:r>
          </a:p>
          <a:p>
            <a:pPr>
              <a:lnSpc>
                <a:spcPct val="80000"/>
              </a:lnSpc>
            </a:pPr>
            <a:r>
              <a:rPr lang="en-CA" altLang="en-US" sz="2800" dirty="0"/>
              <a:t>Some surface charge and binding strength differences (other work)</a:t>
            </a:r>
          </a:p>
          <a:p>
            <a:pPr>
              <a:lnSpc>
                <a:spcPct val="80000"/>
              </a:lnSpc>
            </a:pPr>
            <a:r>
              <a:rPr lang="en-CA" altLang="en-US" sz="2800" dirty="0"/>
              <a:t>Pure standards or </a:t>
            </a:r>
            <a:r>
              <a:rPr lang="en-CA" altLang="en-US" sz="2800" dirty="0" err="1"/>
              <a:t>arabinoxylan</a:t>
            </a:r>
            <a:r>
              <a:rPr lang="en-CA" altLang="en-US" sz="2800" dirty="0"/>
              <a:t> and beta-glucan did not produce </a:t>
            </a:r>
            <a:r>
              <a:rPr lang="en-CA" altLang="en-US" sz="2800" dirty="0" err="1"/>
              <a:t>PYF</a:t>
            </a:r>
            <a:r>
              <a:rPr lang="en-CA" altLang="en-US" sz="2800" dirty="0"/>
              <a:t>,</a:t>
            </a:r>
          </a:p>
          <a:p>
            <a:pPr>
              <a:lnSpc>
                <a:spcPct val="80000"/>
              </a:lnSpc>
            </a:pPr>
            <a:r>
              <a:rPr lang="en-CA" altLang="en-US" sz="2800" dirty="0" err="1" smtClean="0"/>
              <a:t>Arabinoxylan</a:t>
            </a:r>
            <a:r>
              <a:rPr lang="en-CA" altLang="en-US" sz="2800" dirty="0" smtClean="0"/>
              <a:t>-peptide moiety?</a:t>
            </a:r>
          </a:p>
          <a:p>
            <a:pPr>
              <a:lnSpc>
                <a:spcPct val="80000"/>
              </a:lnSpc>
            </a:pPr>
            <a:r>
              <a:rPr lang="en-CA" altLang="en-US" sz="2800" dirty="0" smtClean="0"/>
              <a:t>ASBC Std. Assay exists.</a:t>
            </a:r>
            <a:endParaRPr lang="en-CA" altLang="en-US" sz="2800" dirty="0"/>
          </a:p>
          <a:p>
            <a:pPr>
              <a:lnSpc>
                <a:spcPct val="80000"/>
              </a:lnSpc>
            </a:pPr>
            <a:endParaRPr lang="en-CA" altLang="en-US" sz="2800" dirty="0"/>
          </a:p>
        </p:txBody>
      </p:sp>
    </p:spTree>
    <p:extLst>
      <p:ext uri="{BB962C8B-B14F-4D97-AF65-F5344CB8AC3E}">
        <p14:creationId xmlns:p14="http://schemas.microsoft.com/office/powerpoint/2010/main" val="3054531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027"/>
          <p:cNvSpPr>
            <a:spLocks noGrp="1" noChangeArrowheads="1"/>
          </p:cNvSpPr>
          <p:nvPr>
            <p:ph idx="1"/>
          </p:nvPr>
        </p:nvSpPr>
        <p:spPr>
          <a:xfrm>
            <a:off x="533400" y="1447800"/>
            <a:ext cx="8229600" cy="4297363"/>
          </a:xfrm>
          <a:extLs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7" tIns="44450" rIns="90487" bIns="44450"/>
          <a:lstStyle/>
          <a:p>
            <a:endParaRPr lang="en-GB" sz="1600" dirty="0">
              <a:latin typeface="Arial" charset="0"/>
            </a:endParaRPr>
          </a:p>
          <a:p>
            <a:r>
              <a:rPr lang="en-GB" dirty="0">
                <a:latin typeface="Arial" charset="0"/>
              </a:rPr>
              <a:t>Introduction</a:t>
            </a:r>
          </a:p>
          <a:p>
            <a:pPr lvl="1"/>
            <a:r>
              <a:rPr lang="en-GB" sz="3200" dirty="0">
                <a:latin typeface="Arial" charset="0"/>
              </a:rPr>
              <a:t>Fermentation Overview</a:t>
            </a:r>
          </a:p>
          <a:p>
            <a:r>
              <a:rPr lang="en-GB" dirty="0" smtClean="0">
                <a:latin typeface="Arial" charset="0"/>
              </a:rPr>
              <a:t>Flocculation</a:t>
            </a:r>
          </a:p>
          <a:p>
            <a:pPr lvl="2"/>
            <a:r>
              <a:rPr lang="en-GB" dirty="0" smtClean="0">
                <a:latin typeface="Arial" charset="0"/>
              </a:rPr>
              <a:t>Why? ….Too much/Too little</a:t>
            </a:r>
          </a:p>
          <a:p>
            <a:pPr lvl="1"/>
            <a:r>
              <a:rPr lang="en-GB" dirty="0">
                <a:latin typeface="Arial" charset="0"/>
              </a:rPr>
              <a:t>Theories </a:t>
            </a:r>
            <a:endParaRPr lang="en-GB" dirty="0" smtClean="0">
              <a:latin typeface="Arial" charset="0"/>
            </a:endParaRPr>
          </a:p>
          <a:p>
            <a:pPr lvl="1"/>
            <a:r>
              <a:rPr lang="en-GB" dirty="0" err="1" smtClean="0">
                <a:latin typeface="Arial" charset="0"/>
              </a:rPr>
              <a:t>PYF</a:t>
            </a:r>
            <a:endParaRPr lang="en-GB" dirty="0" smtClean="0">
              <a:latin typeface="Arial" charset="0"/>
            </a:endParaRPr>
          </a:p>
          <a:p>
            <a:pPr lvl="1"/>
            <a:r>
              <a:rPr lang="en-GB" dirty="0" smtClean="0">
                <a:latin typeface="Arial" charset="0"/>
              </a:rPr>
              <a:t>Measurement</a:t>
            </a:r>
            <a:endParaRPr lang="en-GB" dirty="0">
              <a:latin typeface="Arial" charset="0"/>
            </a:endParaRPr>
          </a:p>
          <a:p>
            <a:pPr marL="0" indent="0">
              <a:buNone/>
            </a:pPr>
            <a:r>
              <a:rPr kumimoji="1" lang="en-US" dirty="0" smtClean="0"/>
              <a:t>Other </a:t>
            </a:r>
            <a:r>
              <a:rPr kumimoji="1" lang="en-US" dirty="0" smtClean="0"/>
              <a:t>notes</a:t>
            </a:r>
            <a:endParaRPr lang="en-GB" dirty="0">
              <a:latin typeface="Arial" charset="0"/>
            </a:endParaRPr>
          </a:p>
          <a:p>
            <a:r>
              <a:rPr lang="en-CA" dirty="0" smtClean="0">
                <a:latin typeface="Arial" charset="0"/>
              </a:rPr>
              <a:t>Summary</a:t>
            </a:r>
            <a:endParaRPr lang="en-US" sz="4000" b="1" dirty="0">
              <a:latin typeface="Arial" charset="0"/>
            </a:endParaRPr>
          </a:p>
          <a:p>
            <a:pPr marL="1543050" lvl="3" eaLnBrk="1" hangingPunct="1"/>
            <a:endParaRPr lang="en-US" dirty="0">
              <a:latin typeface="Arial" charset="0"/>
            </a:endParaRPr>
          </a:p>
        </p:txBody>
      </p:sp>
      <p:sp>
        <p:nvSpPr>
          <p:cNvPr id="99330" name="Rectangle 1026"/>
          <p:cNvSpPr>
            <a:spLocks noGrp="1" noChangeArrowheads="1"/>
          </p:cNvSpPr>
          <p:nvPr>
            <p:ph type="title"/>
          </p:nvPr>
        </p:nvSpPr>
        <p:spPr>
          <a:effectLst>
            <a:outerShdw blurRad="63500" dist="53882" dir="2700000" algn="ctr" rotWithShape="0">
              <a:schemeClr val="bg2"/>
            </a:outerShdw>
          </a:effectLst>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lIns="90487" tIns="44450" rIns="90487" bIns="44450"/>
          <a:lstStyle/>
          <a:p>
            <a:pPr eaLnBrk="1" hangingPunct="1">
              <a:defRPr/>
            </a:pPr>
            <a:r>
              <a:rPr lang="en-US" dirty="0" smtClean="0">
                <a:latin typeface="Calibri" panose="020F0502020204030204" pitchFamily="34" charset="0"/>
                <a:ea typeface="+mj-ea"/>
              </a:rPr>
              <a:t>Outline</a:t>
            </a:r>
          </a:p>
        </p:txBody>
      </p:sp>
    </p:spTree>
    <p:extLst>
      <p:ext uri="{BB962C8B-B14F-4D97-AF65-F5344CB8AC3E}">
        <p14:creationId xmlns:p14="http://schemas.microsoft.com/office/powerpoint/2010/main" val="207813412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p:txBody>
          <a:bodyPr/>
          <a:lstStyle/>
          <a:p>
            <a:r>
              <a:rPr lang="en-US" dirty="0" smtClean="0"/>
              <a:t>Other notes!</a:t>
            </a:r>
            <a:endParaRPr lang="en-US" dirty="0"/>
          </a:p>
        </p:txBody>
      </p:sp>
      <p:pic>
        <p:nvPicPr>
          <p:cNvPr id="691203" name="Picture 3"/>
          <p:cNvPicPr>
            <a:picLocks noGrp="1" noChangeAspect="1" noChangeArrowheads="1"/>
          </p:cNvPicPr>
          <p:nvPr>
            <p:ph type="body" idx="1"/>
          </p:nvPr>
        </p:nvPicPr>
        <p:blipFill>
          <a:blip r:embed="rId3"/>
          <a:srcRect/>
          <a:stretch>
            <a:fillRect/>
          </a:stretch>
        </p:blipFill>
        <p:spPr>
          <a:xfrm>
            <a:off x="457200" y="2209800"/>
            <a:ext cx="8458200" cy="4222750"/>
          </a:xfrm>
          <a:ln/>
        </p:spPr>
      </p:pic>
    </p:spTree>
    <p:extLst>
      <p:ext uri="{BB962C8B-B14F-4D97-AF65-F5344CB8AC3E}">
        <p14:creationId xmlns:p14="http://schemas.microsoft.com/office/powerpoint/2010/main" val="105582628"/>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a:xfrm>
            <a:off x="762000" y="0"/>
            <a:ext cx="8080375" cy="1143000"/>
          </a:xfrm>
        </p:spPr>
        <p:txBody>
          <a:bodyPr/>
          <a:lstStyle/>
          <a:p>
            <a:pPr algn="ctr"/>
            <a:r>
              <a:rPr lang="en-US" altLang="en-US"/>
              <a:t>Yeast Cell Fimbriae</a:t>
            </a:r>
          </a:p>
        </p:txBody>
      </p:sp>
      <p:sp>
        <p:nvSpPr>
          <p:cNvPr id="453635" name="Rectangle 3"/>
          <p:cNvSpPr>
            <a:spLocks noGrp="1" noChangeArrowheads="1"/>
          </p:cNvSpPr>
          <p:nvPr>
            <p:ph type="body" idx="1"/>
          </p:nvPr>
        </p:nvSpPr>
        <p:spPr/>
        <p:txBody>
          <a:bodyPr/>
          <a:lstStyle/>
          <a:p>
            <a:pPr lvl="1"/>
            <a:endParaRPr lang="en-US" altLang="en-US"/>
          </a:p>
        </p:txBody>
      </p:sp>
      <p:pic>
        <p:nvPicPr>
          <p:cNvPr id="4536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914400"/>
            <a:ext cx="6740525"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775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lstStyle/>
          <a:p>
            <a:pPr algn="ctr"/>
            <a:r>
              <a:rPr lang="en-US" altLang="en-US" dirty="0" smtClean="0"/>
              <a:t>High shear </a:t>
            </a:r>
            <a:r>
              <a:rPr lang="en-US" altLang="en-US" dirty="0"/>
              <a:t>effects</a:t>
            </a:r>
          </a:p>
        </p:txBody>
      </p:sp>
      <p:sp>
        <p:nvSpPr>
          <p:cNvPr id="480259" name="Rectangle 3"/>
          <p:cNvSpPr>
            <a:spLocks noGrp="1" noChangeArrowheads="1"/>
          </p:cNvSpPr>
          <p:nvPr>
            <p:ph type="body" idx="1"/>
          </p:nvPr>
        </p:nvSpPr>
        <p:spPr>
          <a:xfrm>
            <a:off x="1066800" y="1981200"/>
            <a:ext cx="7388225" cy="4114800"/>
          </a:xfrm>
        </p:spPr>
        <p:txBody>
          <a:bodyPr/>
          <a:lstStyle/>
          <a:p>
            <a:pPr lvl="1"/>
            <a:r>
              <a:rPr lang="en-US" altLang="en-US"/>
              <a:t>http://www.alumni.ca/~bebbinm/</a:t>
            </a:r>
          </a:p>
        </p:txBody>
      </p:sp>
      <p:pic>
        <p:nvPicPr>
          <p:cNvPr id="4802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895600"/>
            <a:ext cx="41910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16715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p:cNvSpPr>
            <a:spLocks noGrp="1" noChangeArrowheads="1"/>
          </p:cNvSpPr>
          <p:nvPr>
            <p:ph idx="1"/>
          </p:nvPr>
        </p:nvSpPr>
        <p:spPr>
          <a:extLs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7" tIns="44450" rIns="90487" bIns="44450"/>
          <a:lstStyle/>
          <a:p>
            <a:pPr eaLnBrk="1" hangingPunct="1">
              <a:defRPr/>
            </a:pPr>
            <a:r>
              <a:rPr lang="en-US" dirty="0" err="1" smtClean="0">
                <a:ea typeface="+mn-ea"/>
              </a:rPr>
              <a:t>NSERC</a:t>
            </a:r>
            <a:r>
              <a:rPr lang="en-US" dirty="0" smtClean="0">
                <a:ea typeface="+mn-ea"/>
              </a:rPr>
              <a:t>, Scottish Enterprise</a:t>
            </a:r>
          </a:p>
          <a:p>
            <a:pPr eaLnBrk="1" hangingPunct="1">
              <a:defRPr/>
            </a:pPr>
            <a:r>
              <a:rPr lang="en-US" dirty="0" err="1" smtClean="0">
                <a:ea typeface="+mn-ea"/>
              </a:rPr>
              <a:t>MBAA</a:t>
            </a:r>
            <a:r>
              <a:rPr lang="en-US" dirty="0" smtClean="0">
                <a:ea typeface="+mn-ea"/>
              </a:rPr>
              <a:t>, </a:t>
            </a:r>
            <a:r>
              <a:rPr lang="en-US" dirty="0" err="1" smtClean="0">
                <a:ea typeface="+mn-ea"/>
              </a:rPr>
              <a:t>IBD</a:t>
            </a:r>
            <a:r>
              <a:rPr lang="en-US" dirty="0" smtClean="0">
                <a:ea typeface="+mn-ea"/>
              </a:rPr>
              <a:t>, ICBD</a:t>
            </a:r>
          </a:p>
          <a:p>
            <a:pPr eaLnBrk="1" hangingPunct="1">
              <a:defRPr/>
            </a:pPr>
            <a:r>
              <a:rPr lang="en-US" dirty="0" smtClean="0">
                <a:ea typeface="+mn-ea"/>
              </a:rPr>
              <a:t>Canadian malting companies</a:t>
            </a:r>
          </a:p>
          <a:p>
            <a:pPr eaLnBrk="1" hangingPunct="1">
              <a:defRPr/>
            </a:pPr>
            <a:r>
              <a:rPr lang="en-US" dirty="0" smtClean="0">
                <a:ea typeface="+mn-ea"/>
              </a:rPr>
              <a:t>Australian, Canadian and Scottish brewing companies</a:t>
            </a:r>
          </a:p>
          <a:p>
            <a:pPr eaLnBrk="1" hangingPunct="1">
              <a:defRPr/>
            </a:pPr>
            <a:r>
              <a:rPr lang="en-US" dirty="0" smtClean="0">
                <a:ea typeface="+mn-ea"/>
              </a:rPr>
              <a:t>A. Macintosh and S. Murray</a:t>
            </a:r>
          </a:p>
          <a:p>
            <a:pPr marL="285750" indent="-285750" eaLnBrk="1" hangingPunct="1">
              <a:buFont typeface="Monotype Sorts" charset="0"/>
              <a:buChar char=""/>
              <a:defRPr/>
            </a:pPr>
            <a:endParaRPr lang="en-US" dirty="0">
              <a:ea typeface="+mn-ea"/>
            </a:endParaRPr>
          </a:p>
        </p:txBody>
      </p:sp>
      <p:sp>
        <p:nvSpPr>
          <p:cNvPr id="176130" name="Rectangle 2"/>
          <p:cNvSpPr>
            <a:spLocks noGrp="1" noChangeArrowheads="1"/>
          </p:cNvSpPr>
          <p:nvPr>
            <p:ph type="title"/>
          </p:nvPr>
        </p:nvSpPr>
        <p:spPr>
          <a:extLs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7" tIns="44450" rIns="90487" bIns="44450"/>
          <a:lstStyle/>
          <a:p>
            <a:pPr eaLnBrk="1" hangingPunct="1">
              <a:defRPr/>
            </a:pPr>
            <a:r>
              <a:rPr lang="en-US" b="1" dirty="0" smtClean="0">
                <a:ea typeface="+mj-ea"/>
              </a:rPr>
              <a:t>Acknowledgements</a:t>
            </a:r>
          </a:p>
        </p:txBody>
      </p:sp>
    </p:spTree>
    <p:extLst>
      <p:ext uri="{BB962C8B-B14F-4D97-AF65-F5344CB8AC3E}">
        <p14:creationId xmlns:p14="http://schemas.microsoft.com/office/powerpoint/2010/main" val="118919643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p:txBody>
          <a:bodyPr/>
          <a:lstStyle/>
          <a:p>
            <a:pPr eaLnBrk="1" hangingPunct="1"/>
            <a:r>
              <a:rPr lang="en-US" dirty="0">
                <a:latin typeface="Arial" charset="0"/>
                <a:ea typeface="ＭＳ Ｐゴシック" charset="0"/>
                <a:cs typeface="ＭＳ Ｐゴシック" charset="0"/>
              </a:rPr>
              <a:t>Questions?</a:t>
            </a:r>
          </a:p>
        </p:txBody>
      </p:sp>
      <p:pic>
        <p:nvPicPr>
          <p:cNvPr id="53251" name="Picture 3" descr="DSCN240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995488" y="1981200"/>
            <a:ext cx="5146675" cy="4114800"/>
          </a:xfrm>
        </p:spPr>
      </p:pic>
    </p:spTree>
    <p:extLst>
      <p:ext uri="{BB962C8B-B14F-4D97-AF65-F5344CB8AC3E}">
        <p14:creationId xmlns:p14="http://schemas.microsoft.com/office/powerpoint/2010/main" val="40399544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p:txBody>
          <a:bodyPr/>
          <a:lstStyle/>
          <a:p>
            <a:endParaRPr lang="en-CA">
              <a:latin typeface="Arial" charset="0"/>
            </a:endParaRPr>
          </a:p>
        </p:txBody>
      </p:sp>
      <p:sp>
        <p:nvSpPr>
          <p:cNvPr id="32771" name="Rectangle 2"/>
          <p:cNvSpPr>
            <a:spLocks noGrp="1" noChangeArrowheads="1"/>
          </p:cNvSpPr>
          <p:nvPr>
            <p:ph type="title"/>
          </p:nvPr>
        </p:nvSpPr>
        <p:spPr/>
        <p:txBody>
          <a:bodyPr/>
          <a:lstStyle/>
          <a:p>
            <a:pPr eaLnBrk="1" hangingPunct="1"/>
            <a:r>
              <a:rPr lang="en-US" altLang="zh-CN">
                <a:latin typeface="Arial" charset="0"/>
                <a:ea typeface="SimSun" charset="0"/>
                <a:cs typeface="SimSun" charset="0"/>
              </a:rPr>
              <a:t>And the Canadian and Scottish Taxpayers!</a:t>
            </a:r>
          </a:p>
        </p:txBody>
      </p:sp>
      <p:pic>
        <p:nvPicPr>
          <p:cNvPr id="32772" name="Picture 6" descr="Ha 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8458200" cy="4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286445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p:txBody>
          <a:bodyPr>
            <a:normAutofit fontScale="92500" lnSpcReduction="10000"/>
          </a:bodyPr>
          <a:lstStyle/>
          <a:p>
            <a:pPr lvl="1">
              <a:lnSpc>
                <a:spcPct val="90000"/>
              </a:lnSpc>
              <a:buFontTx/>
              <a:buNone/>
              <a:defRPr/>
            </a:pPr>
            <a:endParaRPr lang="zh-CN" altLang="en-US" sz="2400" dirty="0">
              <a:ea typeface="宋体" charset="0"/>
              <a:cs typeface="宋体" charset="0"/>
            </a:endParaRPr>
          </a:p>
          <a:p>
            <a:pPr lvl="1">
              <a:lnSpc>
                <a:spcPct val="90000"/>
              </a:lnSpc>
              <a:buFontTx/>
              <a:buNone/>
              <a:defRPr/>
            </a:pPr>
            <a:endParaRPr lang="zh-CN" altLang="en-US" sz="2400" dirty="0">
              <a:ea typeface="宋体" charset="0"/>
              <a:cs typeface="宋体" charset="0"/>
            </a:endParaRPr>
          </a:p>
          <a:p>
            <a:pPr lvl="1">
              <a:lnSpc>
                <a:spcPct val="90000"/>
              </a:lnSpc>
              <a:buFontTx/>
              <a:buNone/>
              <a:defRPr/>
            </a:pPr>
            <a:endParaRPr lang="zh-CN" altLang="en-US" sz="2400" dirty="0">
              <a:ea typeface="宋体" charset="0"/>
              <a:cs typeface="宋体" charset="0"/>
            </a:endParaRPr>
          </a:p>
          <a:p>
            <a:pPr lvl="1">
              <a:lnSpc>
                <a:spcPct val="90000"/>
              </a:lnSpc>
              <a:buFontTx/>
              <a:buNone/>
              <a:defRPr/>
            </a:pPr>
            <a:endParaRPr lang="zh-CN" altLang="en-US" sz="2400" dirty="0">
              <a:ea typeface="宋体" charset="0"/>
              <a:cs typeface="宋体" charset="0"/>
            </a:endParaRPr>
          </a:p>
          <a:p>
            <a:pPr lvl="1">
              <a:lnSpc>
                <a:spcPct val="90000"/>
              </a:lnSpc>
              <a:buFontTx/>
              <a:buNone/>
              <a:defRPr/>
            </a:pPr>
            <a:endParaRPr lang="zh-CN" altLang="en-US" sz="2400" dirty="0">
              <a:ea typeface="宋体" charset="0"/>
              <a:cs typeface="宋体" charset="0"/>
            </a:endParaRPr>
          </a:p>
          <a:p>
            <a:pPr lvl="1">
              <a:lnSpc>
                <a:spcPct val="90000"/>
              </a:lnSpc>
              <a:buFontTx/>
              <a:buNone/>
              <a:defRPr/>
            </a:pPr>
            <a:endParaRPr lang="zh-CN" altLang="en-US" sz="2400" dirty="0">
              <a:ea typeface="宋体" charset="0"/>
              <a:cs typeface="宋体" charset="0"/>
            </a:endParaRPr>
          </a:p>
          <a:p>
            <a:pPr lvl="1">
              <a:lnSpc>
                <a:spcPct val="90000"/>
              </a:lnSpc>
              <a:buFontTx/>
              <a:buNone/>
              <a:defRPr/>
            </a:pPr>
            <a:endParaRPr lang="zh-CN" altLang="en-US" sz="2400" dirty="0">
              <a:ea typeface="宋体" charset="0"/>
              <a:cs typeface="宋体" charset="0"/>
            </a:endParaRPr>
          </a:p>
          <a:p>
            <a:pPr lvl="1">
              <a:lnSpc>
                <a:spcPct val="90000"/>
              </a:lnSpc>
              <a:buFontTx/>
              <a:buNone/>
              <a:defRPr/>
            </a:pPr>
            <a:endParaRPr lang="zh-CN" altLang="en-US" sz="2400" dirty="0">
              <a:ea typeface="宋体" charset="0"/>
              <a:cs typeface="宋体" charset="0"/>
            </a:endParaRPr>
          </a:p>
          <a:p>
            <a:pPr lvl="1">
              <a:lnSpc>
                <a:spcPct val="90000"/>
              </a:lnSpc>
              <a:buFontTx/>
              <a:buNone/>
              <a:defRPr/>
            </a:pPr>
            <a:endParaRPr lang="zh-CN" altLang="en-US" sz="2400" dirty="0">
              <a:ea typeface="宋体" charset="0"/>
              <a:cs typeface="宋体" charset="0"/>
            </a:endParaRPr>
          </a:p>
          <a:p>
            <a:pPr lvl="1">
              <a:lnSpc>
                <a:spcPct val="90000"/>
              </a:lnSpc>
              <a:buFontTx/>
              <a:buNone/>
              <a:defRPr/>
            </a:pPr>
            <a:endParaRPr lang="zh-CN" altLang="en-US" sz="2400" dirty="0">
              <a:ea typeface="宋体" charset="0"/>
              <a:cs typeface="宋体" charset="0"/>
            </a:endParaRPr>
          </a:p>
          <a:p>
            <a:pPr lvl="1">
              <a:lnSpc>
                <a:spcPct val="90000"/>
              </a:lnSpc>
              <a:buFontTx/>
              <a:buNone/>
              <a:defRPr/>
            </a:pPr>
            <a:endParaRPr lang="zh-CN" altLang="en-US" sz="2400" dirty="0">
              <a:ea typeface="宋体" charset="0"/>
              <a:cs typeface="宋体" charset="0"/>
            </a:endParaRPr>
          </a:p>
          <a:p>
            <a:pPr lvl="1">
              <a:lnSpc>
                <a:spcPct val="90000"/>
              </a:lnSpc>
              <a:buFontTx/>
              <a:buNone/>
              <a:defRPr/>
            </a:pPr>
            <a:r>
              <a:rPr lang="en-US" altLang="zh-CN" sz="2400" dirty="0" err="1" smtClean="0">
                <a:ea typeface="宋体" charset="0"/>
                <a:cs typeface="宋体" charset="0"/>
              </a:rPr>
              <a:t>A.Speers@HW.AC.UK</a:t>
            </a:r>
            <a:r>
              <a:rPr lang="en-US" altLang="zh-CN" sz="2400" dirty="0" smtClean="0">
                <a:ea typeface="宋体" charset="0"/>
                <a:cs typeface="宋体" charset="0"/>
              </a:rPr>
              <a:t>&gt;</a:t>
            </a:r>
            <a:endParaRPr lang="en-US" altLang="zh-CN" sz="2400" dirty="0">
              <a:ea typeface="宋体" charset="0"/>
              <a:cs typeface="宋体" charset="0"/>
            </a:endParaRPr>
          </a:p>
        </p:txBody>
      </p:sp>
      <p:sp>
        <p:nvSpPr>
          <p:cNvPr id="33795" name="Rectangle 2"/>
          <p:cNvSpPr>
            <a:spLocks noGrp="1" noChangeArrowheads="1"/>
          </p:cNvSpPr>
          <p:nvPr>
            <p:ph type="title"/>
          </p:nvPr>
        </p:nvSpPr>
        <p:spPr/>
        <p:txBody>
          <a:bodyPr/>
          <a:lstStyle/>
          <a:p>
            <a:r>
              <a:rPr lang="en-US" altLang="zh-CN" sz="4000">
                <a:latin typeface="Arial" charset="0"/>
                <a:ea typeface="SimSun" charset="0"/>
                <a:cs typeface="SimSun" charset="0"/>
              </a:rPr>
              <a:t>Don’t worry it is all written down!</a:t>
            </a:r>
            <a:endParaRPr lang="en-US" altLang="zh-CN">
              <a:latin typeface="Arial" charset="0"/>
              <a:ea typeface="SimSun" charset="0"/>
              <a:cs typeface="SimSun" charset="0"/>
            </a:endParaRPr>
          </a:p>
        </p:txBody>
      </p:sp>
      <p:pic>
        <p:nvPicPr>
          <p:cNvPr id="282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628775"/>
            <a:ext cx="8763000" cy="382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141333384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1725" y="15875"/>
            <a:ext cx="6478588"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5"/>
          <p:cNvSpPr txBox="1">
            <a:spLocks noChangeArrowheads="1"/>
          </p:cNvSpPr>
          <p:nvPr/>
        </p:nvSpPr>
        <p:spPr bwMode="auto">
          <a:xfrm rot="10800000" flipV="1">
            <a:off x="380999" y="5301208"/>
            <a:ext cx="79184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800" dirty="0" smtClean="0"/>
              <a:t> Stewart, </a:t>
            </a:r>
            <a:r>
              <a:rPr lang="en-US" sz="1800" dirty="0" err="1" smtClean="0"/>
              <a:t>G.G</a:t>
            </a:r>
            <a:r>
              <a:rPr lang="en-US" sz="1800" dirty="0" smtClean="0"/>
              <a:t>. and Russell, I. 1993</a:t>
            </a:r>
            <a:br>
              <a:rPr lang="en-US" sz="1800" dirty="0" smtClean="0"/>
            </a:br>
            <a:r>
              <a:rPr lang="en-US" sz="1800" b="1" dirty="0" smtClean="0"/>
              <a:t>Fermentation - the "black box" of the brewing process.</a:t>
            </a:r>
          </a:p>
          <a:p>
            <a:pPr algn="ctr"/>
            <a:r>
              <a:rPr lang="en-US" sz="1800" dirty="0" err="1" smtClean="0"/>
              <a:t>MBAA</a:t>
            </a:r>
            <a:r>
              <a:rPr lang="en-US" sz="1800" dirty="0" smtClean="0"/>
              <a:t> </a:t>
            </a:r>
            <a:r>
              <a:rPr lang="en-US" sz="1800" dirty="0" err="1" smtClean="0"/>
              <a:t>TQ</a:t>
            </a:r>
            <a:r>
              <a:rPr lang="en-US" sz="1800" dirty="0" smtClean="0"/>
              <a:t>. 30, 159-168.</a:t>
            </a:r>
          </a:p>
          <a:p>
            <a:pPr algn="ctr"/>
            <a:endParaRPr lang="en-US" sz="1800" b="1" dirty="0"/>
          </a:p>
          <a:p>
            <a:pPr algn="ctr"/>
            <a:endParaRPr lang="en-US" sz="1800" b="1" dirty="0"/>
          </a:p>
          <a:p>
            <a:endParaRPr lang="en-US" sz="1800" dirty="0"/>
          </a:p>
        </p:txBody>
      </p:sp>
    </p:spTree>
    <p:extLst>
      <p:ext uri="{BB962C8B-B14F-4D97-AF65-F5344CB8AC3E}">
        <p14:creationId xmlns:p14="http://schemas.microsoft.com/office/powerpoint/2010/main" val="140892771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2625" y="116632"/>
            <a:ext cx="8080375" cy="1008112"/>
          </a:xfrm>
        </p:spPr>
        <p:txBody>
          <a:bodyPr/>
          <a:lstStyle/>
          <a:p>
            <a:pPr algn="ctr" eaLnBrk="1" hangingPunct="1">
              <a:defRPr/>
            </a:pPr>
            <a:r>
              <a:rPr lang="en-US" dirty="0" smtClean="0">
                <a:cs typeface="+mj-cs"/>
              </a:rPr>
              <a:t>Typical Fermentation</a:t>
            </a:r>
            <a:br>
              <a:rPr lang="en-US" dirty="0" smtClean="0">
                <a:cs typeface="+mj-cs"/>
              </a:rPr>
            </a:br>
            <a:r>
              <a:rPr lang="en-US" altLang="zh-CN" sz="2000" dirty="0">
                <a:ea typeface="SimSun" pitchFamily="2" charset="-122"/>
              </a:rPr>
              <a:t>(Munroe, Handbook of Brewing)</a:t>
            </a:r>
            <a:endParaRPr lang="en-US" sz="2000" dirty="0" smtClean="0"/>
          </a:p>
        </p:txBody>
      </p:sp>
      <p:pic>
        <p:nvPicPr>
          <p:cNvPr id="11266" name="Picture 8" descr="Ferm Schematic.jpg                                             00062EEEHD                             B28023D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91611"/>
            <a:ext cx="6840760" cy="533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5796136" y="3284984"/>
            <a:ext cx="2123728" cy="1368152"/>
            <a:chOff x="7609482" y="2564904"/>
            <a:chExt cx="1547664" cy="648072"/>
          </a:xfrm>
        </p:grpSpPr>
        <p:sp>
          <p:nvSpPr>
            <p:cNvPr id="4" name="Rectangle 3"/>
            <p:cNvSpPr/>
            <p:nvPr/>
          </p:nvSpPr>
          <p:spPr bwMode="auto">
            <a:xfrm>
              <a:off x="7609482" y="2564904"/>
              <a:ext cx="1547664" cy="648072"/>
            </a:xfrm>
            <a:prstGeom prst="rect">
              <a:avLst/>
            </a:prstGeom>
            <a:solidFill>
              <a:schemeClr val="bg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rPr>
                <a:t> Fermentability</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200" dirty="0"/>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200" dirty="0"/>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endParaRP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t>Flocculation</a:t>
              </a:r>
              <a:endParaRPr kumimoji="0" lang="en-US" sz="1200" b="1" i="0" u="none" strike="noStrike" cap="none" normalizeH="0" baseline="0" dirty="0">
                <a:ln>
                  <a:noFill/>
                </a:ln>
                <a:solidFill>
                  <a:schemeClr val="tx1"/>
                </a:solidFill>
                <a:effectLst/>
              </a:endParaRPr>
            </a:p>
          </p:txBody>
        </p:sp>
        <p:sp>
          <p:nvSpPr>
            <p:cNvPr id="5" name="Curved Right Arrow 4"/>
            <p:cNvSpPr/>
            <p:nvPr/>
          </p:nvSpPr>
          <p:spPr bwMode="auto">
            <a:xfrm flipV="1">
              <a:off x="7766909" y="2633122"/>
              <a:ext cx="157427" cy="511636"/>
            </a:xfrm>
            <a:prstGeom prst="curved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entury Schoolbook" charset="0"/>
                <a:ea typeface="ＭＳ Ｐゴシック" charset="0"/>
              </a:endParaRPr>
            </a:p>
          </p:txBody>
        </p:sp>
        <p:sp>
          <p:nvSpPr>
            <p:cNvPr id="8" name="Curved Right Arrow 7"/>
            <p:cNvSpPr/>
            <p:nvPr/>
          </p:nvSpPr>
          <p:spPr bwMode="auto">
            <a:xfrm flipH="1">
              <a:off x="8868900" y="2633122"/>
              <a:ext cx="135632" cy="511636"/>
            </a:xfrm>
            <a:prstGeom prst="curved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entury Schoolbook" charset="0"/>
                <a:ea typeface="ＭＳ Ｐゴシック" charset="0"/>
              </a:endParaRPr>
            </a:p>
          </p:txBody>
        </p:sp>
      </p:grpSp>
    </p:spTree>
    <p:extLst>
      <p:ext uri="{BB962C8B-B14F-4D97-AF65-F5344CB8AC3E}">
        <p14:creationId xmlns:p14="http://schemas.microsoft.com/office/powerpoint/2010/main" val="21127034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2625" y="188640"/>
            <a:ext cx="8080375" cy="1152128"/>
          </a:xfrm>
        </p:spPr>
        <p:txBody>
          <a:bodyPr/>
          <a:lstStyle/>
          <a:p>
            <a:pPr algn="ctr" eaLnBrk="1" hangingPunct="1">
              <a:defRPr/>
            </a:pPr>
            <a:r>
              <a:rPr lang="en-US" dirty="0" smtClean="0">
                <a:cs typeface="+mj-cs"/>
              </a:rPr>
              <a:t>Flocculation</a:t>
            </a:r>
          </a:p>
        </p:txBody>
      </p:sp>
      <p:pic>
        <p:nvPicPr>
          <p:cNvPr id="10242" name="Picture 5" descr="Untitled .5.jpg                                                00000012ZIP-100                        B709B1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052736"/>
            <a:ext cx="64008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03648" y="5517232"/>
            <a:ext cx="6408712" cy="646331"/>
          </a:xfrm>
          <a:prstGeom prst="rect">
            <a:avLst/>
          </a:prstGeom>
          <a:solidFill>
            <a:schemeClr val="tx1"/>
          </a:solidFill>
        </p:spPr>
        <p:txBody>
          <a:bodyPr wrap="square" rtlCol="0">
            <a:spAutoFit/>
          </a:bodyPr>
          <a:lstStyle/>
          <a:p>
            <a:r>
              <a:rPr lang="en-US" sz="1200" dirty="0" smtClean="0">
                <a:solidFill>
                  <a:schemeClr val="bg2"/>
                </a:solidFill>
              </a:rPr>
              <a:t>From G.G. Stewart, 1999  Factors influencing yeast performance during beer and industrial ethanol production. Ferment</a:t>
            </a:r>
            <a:r>
              <a:rPr lang="en-US" sz="1200" dirty="0">
                <a:solidFill>
                  <a:schemeClr val="bg2"/>
                </a:solidFill>
              </a:rPr>
              <a:t>. 2:59-</a:t>
            </a:r>
            <a:r>
              <a:rPr lang="en-US" sz="1200" dirty="0" smtClean="0">
                <a:solidFill>
                  <a:schemeClr val="bg2"/>
                </a:solidFill>
              </a:rPr>
              <a:t>65.</a:t>
            </a:r>
          </a:p>
          <a:p>
            <a:r>
              <a:rPr lang="en-US" sz="1200" dirty="0" smtClean="0">
                <a:solidFill>
                  <a:schemeClr val="bg2"/>
                </a:solidFill>
              </a:rPr>
              <a:t> </a:t>
            </a:r>
            <a:endParaRPr lang="en-US" sz="1200" dirty="0">
              <a:solidFill>
                <a:schemeClr val="bg2"/>
              </a:solidFill>
            </a:endParaRPr>
          </a:p>
        </p:txBody>
      </p:sp>
    </p:spTree>
    <p:extLst>
      <p:ext uri="{BB962C8B-B14F-4D97-AF65-F5344CB8AC3E}">
        <p14:creationId xmlns:p14="http://schemas.microsoft.com/office/powerpoint/2010/main" val="55712270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683568" y="188640"/>
            <a:ext cx="8080375" cy="1143000"/>
          </a:xfrm>
        </p:spPr>
        <p:txBody>
          <a:bodyPr/>
          <a:lstStyle/>
          <a:p>
            <a:pPr algn="ctr"/>
            <a:r>
              <a:rPr lang="en-US" altLang="zh-CN" dirty="0" smtClean="0">
                <a:ea typeface="SimSun" pitchFamily="2" charset="-122"/>
              </a:rPr>
              <a:t>Flocculation Definition</a:t>
            </a:r>
            <a:endParaRPr lang="en-US" altLang="zh-CN" dirty="0">
              <a:ea typeface="SimSun" pitchFamily="2" charset="-122"/>
            </a:endParaRPr>
          </a:p>
        </p:txBody>
      </p:sp>
      <p:sp>
        <p:nvSpPr>
          <p:cNvPr id="326659" name="Rectangle 3"/>
          <p:cNvSpPr>
            <a:spLocks noGrp="1" noChangeArrowheads="1"/>
          </p:cNvSpPr>
          <p:nvPr>
            <p:ph type="body" idx="1"/>
          </p:nvPr>
        </p:nvSpPr>
        <p:spPr>
          <a:xfrm>
            <a:off x="0" y="980728"/>
            <a:ext cx="8892480" cy="4114800"/>
          </a:xfrm>
        </p:spPr>
        <p:txBody>
          <a:bodyPr/>
          <a:lstStyle/>
          <a:p>
            <a:endParaRPr lang="en-CA" dirty="0" smtClean="0"/>
          </a:p>
          <a:p>
            <a:pPr algn="just"/>
            <a:r>
              <a:rPr lang="en-CA" dirty="0" smtClean="0"/>
              <a:t> </a:t>
            </a:r>
            <a:r>
              <a:rPr lang="en-CA" dirty="0"/>
              <a:t>". . . the phenomenon wherein yeast cells adhere </a:t>
            </a:r>
            <a:r>
              <a:rPr lang="en-CA" dirty="0" smtClean="0"/>
              <a:t>in clumps </a:t>
            </a:r>
            <a:r>
              <a:rPr lang="en-CA" dirty="0"/>
              <a:t>and either sediment rapidly from the medium </a:t>
            </a:r>
            <a:r>
              <a:rPr lang="en-CA" dirty="0" smtClean="0"/>
              <a:t>in which </a:t>
            </a:r>
            <a:r>
              <a:rPr lang="en-CA" dirty="0"/>
              <a:t>they are suspended or rise to the medium's </a:t>
            </a:r>
            <a:r>
              <a:rPr lang="en-CA" dirty="0"/>
              <a:t>surface </a:t>
            </a:r>
            <a:r>
              <a:rPr lang="en-CA" baseline="30000" dirty="0" smtClean="0"/>
              <a:t>†</a:t>
            </a:r>
            <a:r>
              <a:rPr lang="en-CA" dirty="0" smtClean="0"/>
              <a:t>".</a:t>
            </a:r>
            <a:endParaRPr lang="en-CA" dirty="0" smtClean="0"/>
          </a:p>
          <a:p>
            <a:pPr algn="just"/>
            <a:endParaRPr lang="en-CA" dirty="0"/>
          </a:p>
          <a:p>
            <a:pPr marL="177800" indent="-177800" algn="just"/>
            <a:r>
              <a:rPr lang="en-CA" dirty="0"/>
              <a:t>The </a:t>
            </a:r>
            <a:r>
              <a:rPr lang="en-CA" dirty="0" smtClean="0"/>
              <a:t>process needs a micro-amount of </a:t>
            </a:r>
            <a:r>
              <a:rPr lang="en-CA" dirty="0" smtClean="0"/>
              <a:t>Ca and is reversible with addition of sugars or </a:t>
            </a:r>
            <a:r>
              <a:rPr lang="en-CA" dirty="0" err="1" smtClean="0"/>
              <a:t>EDTA</a:t>
            </a:r>
            <a:endParaRPr lang="en-US" altLang="zh-CN" dirty="0">
              <a:ea typeface="SimSun" pitchFamily="2" charset="-122"/>
            </a:endParaRPr>
          </a:p>
          <a:p>
            <a:pPr marL="0" indent="0">
              <a:buNone/>
            </a:pPr>
            <a:endParaRPr lang="en-CA" sz="2000" dirty="0" smtClean="0"/>
          </a:p>
          <a:p>
            <a:pPr marL="0" indent="0">
              <a:buNone/>
            </a:pPr>
            <a:endParaRPr lang="en-CA" sz="2000" dirty="0"/>
          </a:p>
          <a:p>
            <a:pPr marL="0" indent="0">
              <a:buNone/>
            </a:pPr>
            <a:endParaRPr lang="en-CA" sz="2000" dirty="0" smtClean="0"/>
          </a:p>
          <a:p>
            <a:pPr marL="0" indent="0" algn="ctr">
              <a:buNone/>
            </a:pPr>
            <a:r>
              <a:rPr lang="en-CA" sz="2000" dirty="0" smtClean="0"/>
              <a:t>†Stewart</a:t>
            </a:r>
            <a:r>
              <a:rPr lang="en-CA" sz="2000" dirty="0"/>
              <a:t>, G. G. &amp; Russell</a:t>
            </a:r>
            <a:r>
              <a:rPr lang="en-CA" sz="2000" dirty="0" smtClean="0"/>
              <a:t>, 1981. Chap. 2. </a:t>
            </a:r>
            <a:r>
              <a:rPr lang="en-CA" sz="2000" dirty="0"/>
              <a:t>Brewing Science</a:t>
            </a:r>
            <a:r>
              <a:rPr lang="en-CA" sz="2000" dirty="0" smtClean="0"/>
              <a:t>. </a:t>
            </a:r>
            <a:r>
              <a:rPr lang="en-CA" sz="2000" dirty="0"/>
              <a:t>Academic </a:t>
            </a:r>
            <a:r>
              <a:rPr lang="en-CA" sz="2000" dirty="0" smtClean="0"/>
              <a:t>Press</a:t>
            </a:r>
            <a:r>
              <a:rPr lang="en-CA" sz="2000" dirty="0"/>
              <a:t>.</a:t>
            </a:r>
          </a:p>
        </p:txBody>
      </p:sp>
    </p:spTree>
    <p:extLst>
      <p:ext uri="{BB962C8B-B14F-4D97-AF65-F5344CB8AC3E}">
        <p14:creationId xmlns:p14="http://schemas.microsoft.com/office/powerpoint/2010/main" val="230419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1026"/>
          <p:cNvSpPr>
            <a:spLocks noGrp="1" noChangeArrowheads="1"/>
          </p:cNvSpPr>
          <p:nvPr>
            <p:ph type="title"/>
          </p:nvPr>
        </p:nvSpPr>
        <p:spPr/>
        <p:txBody>
          <a:bodyPr/>
          <a:lstStyle/>
          <a:p>
            <a:pPr algn="ctr"/>
            <a:r>
              <a:rPr lang="en-US" altLang="en-US"/>
              <a:t>Flocculation Literature</a:t>
            </a:r>
          </a:p>
        </p:txBody>
      </p:sp>
      <p:pic>
        <p:nvPicPr>
          <p:cNvPr id="447491" name="Picture 10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676400"/>
            <a:ext cx="7010400" cy="496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50438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00125" y="609600"/>
            <a:ext cx="7208838" cy="1143000"/>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0487" tIns="44450" rIns="90487" bIns="44450" numCol="1" anchor="ctr" anchorCtr="0" compatLnSpc="1">
            <a:prstTxWarp prst="textNoShape">
              <a:avLst/>
            </a:prstTxWarp>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9pPr>
          </a:lstStyle>
          <a:p>
            <a:pPr algn="ctr"/>
            <a:r>
              <a:rPr lang="en-US" dirty="0" smtClean="0"/>
              <a:t>Flocculation Publication rates</a:t>
            </a:r>
            <a:endParaRPr lang="en-US" dirty="0"/>
          </a:p>
        </p:txBody>
      </p:sp>
      <p:sp>
        <p:nvSpPr>
          <p:cNvPr id="5" name="Rectangle 3"/>
          <p:cNvSpPr txBox="1">
            <a:spLocks noChangeArrowheads="1"/>
          </p:cNvSpPr>
          <p:nvPr/>
        </p:nvSpPr>
        <p:spPr bwMode="auto">
          <a:xfrm>
            <a:off x="251520" y="2420888"/>
            <a:ext cx="3276600" cy="32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90487" tIns="44450" rIns="90487" bIns="44450"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Clr>
                <a:schemeClr val="tx2"/>
              </a:buClr>
              <a:buSzPct val="75000"/>
              <a:buFont typeface="Wingdings" charset="0"/>
              <a:buChar char="l"/>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00CCFF"/>
              </a:buClr>
              <a:buSzPct val="65000"/>
              <a:buFont typeface="Wingdings" charset="0"/>
              <a:buChar char="l"/>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ea typeface="+mn-ea"/>
              </a:defRPr>
            </a:lvl5pPr>
            <a:lvl6pPr marL="2514600" indent="-228600" algn="l" rtl="0" fontAlgn="base">
              <a:spcBef>
                <a:spcPct val="20000"/>
              </a:spcBef>
              <a:spcAft>
                <a:spcPct val="0"/>
              </a:spcAft>
              <a:buClr>
                <a:schemeClr val="accent1"/>
              </a:buClr>
              <a:buChar char="•"/>
              <a:defRPr sz="2000">
                <a:solidFill>
                  <a:schemeClr val="tx1"/>
                </a:solidFill>
                <a:latin typeface="+mn-lt"/>
                <a:ea typeface="+mn-ea"/>
              </a:defRPr>
            </a:lvl6pPr>
            <a:lvl7pPr marL="2971800" indent="-228600" algn="l" rtl="0" fontAlgn="base">
              <a:spcBef>
                <a:spcPct val="20000"/>
              </a:spcBef>
              <a:spcAft>
                <a:spcPct val="0"/>
              </a:spcAft>
              <a:buClr>
                <a:schemeClr val="accent1"/>
              </a:buClr>
              <a:buChar char="•"/>
              <a:defRPr sz="2000">
                <a:solidFill>
                  <a:schemeClr val="tx1"/>
                </a:solidFill>
                <a:latin typeface="+mn-lt"/>
                <a:ea typeface="+mn-ea"/>
              </a:defRPr>
            </a:lvl7pPr>
            <a:lvl8pPr marL="3429000" indent="-228600" algn="l" rtl="0" fontAlgn="base">
              <a:spcBef>
                <a:spcPct val="20000"/>
              </a:spcBef>
              <a:spcAft>
                <a:spcPct val="0"/>
              </a:spcAft>
              <a:buClr>
                <a:schemeClr val="accent1"/>
              </a:buClr>
              <a:buChar char="•"/>
              <a:defRPr sz="2000">
                <a:solidFill>
                  <a:schemeClr val="tx1"/>
                </a:solidFill>
                <a:latin typeface="+mn-lt"/>
                <a:ea typeface="+mn-ea"/>
              </a:defRPr>
            </a:lvl8pPr>
            <a:lvl9pPr marL="3886200" indent="-228600" algn="l" rtl="0" fontAlgn="base">
              <a:spcBef>
                <a:spcPct val="20000"/>
              </a:spcBef>
              <a:spcAft>
                <a:spcPct val="0"/>
              </a:spcAft>
              <a:buClr>
                <a:schemeClr val="accent1"/>
              </a:buClr>
              <a:buChar char="•"/>
              <a:defRPr sz="2000">
                <a:solidFill>
                  <a:schemeClr val="tx1"/>
                </a:solidFill>
                <a:latin typeface="+mn-lt"/>
                <a:ea typeface="+mn-ea"/>
              </a:defRPr>
            </a:lvl9pPr>
          </a:lstStyle>
          <a:p>
            <a:pPr marL="285750" indent="-285750">
              <a:lnSpc>
                <a:spcPct val="115000"/>
              </a:lnSpc>
              <a:buFont typeface="Wingdings" pitchFamily="2" charset="2"/>
              <a:buNone/>
            </a:pPr>
            <a:endParaRPr lang="en-US" sz="2400" dirty="0" smtClean="0"/>
          </a:p>
          <a:p>
            <a:pPr marL="285750" indent="-285750">
              <a:lnSpc>
                <a:spcPct val="115000"/>
              </a:lnSpc>
            </a:pPr>
            <a:r>
              <a:rPr lang="en-US" sz="2400" dirty="0" smtClean="0"/>
              <a:t>1970-1990 ~5/y</a:t>
            </a:r>
          </a:p>
          <a:p>
            <a:pPr marL="285750" indent="-285750">
              <a:lnSpc>
                <a:spcPct val="115000"/>
              </a:lnSpc>
            </a:pPr>
            <a:endParaRPr lang="en-US" sz="2400" dirty="0" smtClean="0"/>
          </a:p>
          <a:p>
            <a:pPr marL="285750" indent="-285750">
              <a:lnSpc>
                <a:spcPct val="115000"/>
              </a:lnSpc>
            </a:pPr>
            <a:r>
              <a:rPr lang="en-US" sz="2400" dirty="0" smtClean="0"/>
              <a:t>Google Scholar search for ‘brewing yeast flocculation’</a:t>
            </a:r>
            <a:endParaRPr lang="en-US" sz="2400" dirty="0"/>
          </a:p>
        </p:txBody>
      </p:sp>
      <p:pic>
        <p:nvPicPr>
          <p:cNvPr id="9" name="Picture 8"/>
          <p:cNvPicPr>
            <a:picLocks noChangeAspect="1"/>
          </p:cNvPicPr>
          <p:nvPr/>
        </p:nvPicPr>
        <p:blipFill>
          <a:blip r:embed="rId2"/>
          <a:stretch>
            <a:fillRect/>
          </a:stretch>
        </p:blipFill>
        <p:spPr>
          <a:xfrm>
            <a:off x="3237775" y="2060848"/>
            <a:ext cx="5869814" cy="3528392"/>
          </a:xfrm>
          <a:prstGeom prst="rect">
            <a:avLst/>
          </a:prstGeom>
        </p:spPr>
      </p:pic>
    </p:spTree>
    <p:extLst>
      <p:ext uri="{BB962C8B-B14F-4D97-AF65-F5344CB8AC3E}">
        <p14:creationId xmlns:p14="http://schemas.microsoft.com/office/powerpoint/2010/main" val="28701479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raining">
  <a:themeElements>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Train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altLang="en-US" sz="2000" b="1" i="0" u="none" strike="noStrike" cap="none" normalizeH="0" baseline="0" smtClean="0">
            <a:ln>
              <a:noFill/>
            </a:ln>
            <a:solidFill>
              <a:schemeClr val="tx2"/>
            </a:solidFill>
            <a:effectLst/>
            <a:latin typeface="Century Schoolbook" pitchFamily="18" charset="0"/>
            <a:ea typeface="SimSun"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altLang="en-US" sz="2000" b="1" i="0" u="none" strike="noStrike" cap="none" normalizeH="0" baseline="0" smtClean="0">
            <a:ln>
              <a:noFill/>
            </a:ln>
            <a:solidFill>
              <a:schemeClr val="tx2"/>
            </a:solidFill>
            <a:effectLst/>
            <a:latin typeface="Century Schoolbook" pitchFamily="18" charset="0"/>
            <a:ea typeface="SimSun" pitchFamily="2" charset="-122"/>
          </a:defRPr>
        </a:defPPr>
      </a:lstStyle>
    </a:lnDef>
  </a:objectDefaults>
  <a:extraClrSchemeLst>
    <a:extraClrScheme>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Training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Training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Training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BA3639AF699447BDEB1C390E02BFE2" ma:contentTypeVersion="4" ma:contentTypeDescription="Create a new document." ma:contentTypeScope="" ma:versionID="0d322141c84f2c7339a5b00ee2352a47">
  <xsd:schema xmlns:xsd="http://www.w3.org/2001/XMLSchema" xmlns:xs="http://www.w3.org/2001/XMLSchema" xmlns:p="http://schemas.microsoft.com/office/2006/metadata/properties" xmlns:ns1="http://schemas.microsoft.com/sharepoint/v3" xmlns:ns2="392c36b6-6659-4804-b8b4-cbaf520a1bff" targetNamespace="http://schemas.microsoft.com/office/2006/metadata/properties" ma:root="true" ma:fieldsID="58e3f72f0cda57901e1f8f7a66939fc5" ns1:_="" ns2:_="">
    <xsd:import namespace="http://schemas.microsoft.com/sharepoint/v3"/>
    <xsd:import namespace="392c36b6-6659-4804-b8b4-cbaf520a1bff"/>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92c36b6-6659-4804-b8b4-cbaf520a1bff"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125EA8-DFB7-4573-8643-503C5FA76212}"/>
</file>

<file path=customXml/itemProps2.xml><?xml version="1.0" encoding="utf-8"?>
<ds:datastoreItem xmlns:ds="http://schemas.openxmlformats.org/officeDocument/2006/customXml" ds:itemID="{0863944A-BAD9-43AF-B2F2-0208E163B197}"/>
</file>

<file path=customXml/itemProps3.xml><?xml version="1.0" encoding="utf-8"?>
<ds:datastoreItem xmlns:ds="http://schemas.openxmlformats.org/officeDocument/2006/customXml" ds:itemID="{1C51DE56-C622-4828-B5B0-9EA35B727C27}"/>
</file>

<file path=docProps/app.xml><?xml version="1.0" encoding="utf-8"?>
<Properties xmlns="http://schemas.openxmlformats.org/officeDocument/2006/extended-properties" xmlns:vt="http://schemas.openxmlformats.org/officeDocument/2006/docPropsVTypes">
  <Template>iMac HD:Applications (Mac OS 9):Microsoft Office 2001:Templates:Presentations:Content:Training</Template>
  <TotalTime>319</TotalTime>
  <Pages>13</Pages>
  <Words>1131</Words>
  <Application>Microsoft Office PowerPoint</Application>
  <PresentationFormat>Letter Paper (8.5x11 in)</PresentationFormat>
  <Paragraphs>269</Paragraphs>
  <Slides>36</Slides>
  <Notes>26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39" baseType="lpstr">
      <vt:lpstr>Training</vt:lpstr>
      <vt:lpstr>SPW 5.0 Graph</vt:lpstr>
      <vt:lpstr>SPW 8.0 Graph</vt:lpstr>
      <vt:lpstr>Yeast Settling: Shutting down the party </vt:lpstr>
      <vt:lpstr>PowerPoint Presentation</vt:lpstr>
      <vt:lpstr>Outline</vt:lpstr>
      <vt:lpstr>PowerPoint Presentation</vt:lpstr>
      <vt:lpstr>Typical Fermentation (Munroe, Handbook of Brewing)</vt:lpstr>
      <vt:lpstr>Flocculation</vt:lpstr>
      <vt:lpstr>Flocculation Definition</vt:lpstr>
      <vt:lpstr>Flocculation Literature</vt:lpstr>
      <vt:lpstr>PowerPoint Presentation</vt:lpstr>
      <vt:lpstr>Flocculation Factors</vt:lpstr>
      <vt:lpstr>Theories Explaining Flocculation</vt:lpstr>
      <vt:lpstr>Zymolectin Flocculation</vt:lpstr>
      <vt:lpstr>PowerPoint Presentation</vt:lpstr>
      <vt:lpstr>Cell Flocculence</vt:lpstr>
      <vt:lpstr>Change of Cell Surface Hydrophobicity during Fermentation</vt:lpstr>
      <vt:lpstr>Variation of Zymolectin Density during Fermentation</vt:lpstr>
      <vt:lpstr>CO2 Shearing/turbulence</vt:lpstr>
      <vt:lpstr>PowerPoint Presentation</vt:lpstr>
      <vt:lpstr>Normal Flocculation  Summary</vt:lpstr>
      <vt:lpstr>PYF Definition</vt:lpstr>
      <vt:lpstr>PYF Fermentation</vt:lpstr>
      <vt:lpstr>PYF or Attenuation?</vt:lpstr>
      <vt:lpstr>PowerPoint Presentation</vt:lpstr>
      <vt:lpstr>PYF Assay</vt:lpstr>
      <vt:lpstr>Mini-fermentation Method</vt:lpstr>
      <vt:lpstr>Modelling Fermentation</vt:lpstr>
      <vt:lpstr>Effect of Fungus on Barley -&gt; Fermentation</vt:lpstr>
      <vt:lpstr>Effect of Fungi on Barley -&gt; Fermentation</vt:lpstr>
      <vt:lpstr>Summary:</vt:lpstr>
      <vt:lpstr>Other notes!</vt:lpstr>
      <vt:lpstr>Yeast Cell Fimbriae</vt:lpstr>
      <vt:lpstr>High shear effects</vt:lpstr>
      <vt:lpstr>Acknowledgements</vt:lpstr>
      <vt:lpstr>Questions?</vt:lpstr>
      <vt:lpstr>And the Canadian and Scottish Taxpayers!</vt:lpstr>
      <vt:lpstr>Don’t worry it is all written down!</vt:lpstr>
    </vt:vector>
  </TitlesOfParts>
  <Company>Dalhousie Fac Engineering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Malt fermentability and premature yeast flocculation: Pros and Cons.</dc:title>
  <dc:creator>Office 2004 Test Drive User</dc:creator>
  <cp:lastModifiedBy>Owner</cp:lastModifiedBy>
  <cp:revision>22</cp:revision>
  <cp:lastPrinted>2007-04-27T09:56:55Z</cp:lastPrinted>
  <dcterms:created xsi:type="dcterms:W3CDTF">2007-06-06T16:46:27Z</dcterms:created>
  <dcterms:modified xsi:type="dcterms:W3CDTF">2015-10-07T10:40:15Z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0x0101006FBA3639AF699447BDEB1C390E02BFE2</vt:lpwstr>
  </property>
</Properties>
</file>