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slides/slide2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29.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23.xml" ContentType="application/vnd.openxmlformats-officedocument.presentationml.slideLayout+xml"/>
  <Override PartName="/ppt/slideLayouts/slideLayout44.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charts/style1.xml" ContentType="application/vnd.ms-office.chart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1"/>
  </p:notesMasterIdLst>
  <p:sldIdLst>
    <p:sldId id="256" r:id="rId6"/>
    <p:sldId id="258" r:id="rId7"/>
    <p:sldId id="257" r:id="rId8"/>
    <p:sldId id="259" r:id="rId9"/>
    <p:sldId id="287" r:id="rId10"/>
    <p:sldId id="261" r:id="rId11"/>
    <p:sldId id="299" r:id="rId12"/>
    <p:sldId id="309" r:id="rId13"/>
    <p:sldId id="264" r:id="rId14"/>
    <p:sldId id="269" r:id="rId15"/>
    <p:sldId id="282" r:id="rId16"/>
    <p:sldId id="268" r:id="rId17"/>
    <p:sldId id="267" r:id="rId18"/>
    <p:sldId id="291" r:id="rId19"/>
    <p:sldId id="301" r:id="rId20"/>
    <p:sldId id="289" r:id="rId21"/>
    <p:sldId id="302" r:id="rId22"/>
    <p:sldId id="286" r:id="rId23"/>
    <p:sldId id="303" r:id="rId24"/>
    <p:sldId id="307" r:id="rId25"/>
    <p:sldId id="292" r:id="rId26"/>
    <p:sldId id="313" r:id="rId27"/>
    <p:sldId id="295" r:id="rId28"/>
    <p:sldId id="294" r:id="rId29"/>
    <p:sldId id="312" r:id="rId30"/>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LM"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69659" autoAdjust="0"/>
  </p:normalViewPr>
  <p:slideViewPr>
    <p:cSldViewPr>
      <p:cViewPr varScale="1">
        <p:scale>
          <a:sx n="52" d="100"/>
          <a:sy n="52" d="100"/>
        </p:scale>
        <p:origin x="1842" y="60"/>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Glucose</c:v>
                </c:pt>
              </c:strCache>
            </c:strRef>
          </c:tx>
          <c:spPr>
            <a:ln w="22225" cap="rnd" cmpd="sng" algn="ctr">
              <a:solidFill>
                <a:schemeClr val="accent1"/>
              </a:solidFill>
              <a:round/>
            </a:ln>
            <a:effectLst/>
          </c:spPr>
          <c:marker>
            <c:symbol val="none"/>
          </c:marker>
          <c:cat>
            <c:numRef>
              <c:f>Sheet1!$A$2:$A$8</c:f>
              <c:numCache>
                <c:formatCode>General</c:formatCode>
                <c:ptCount val="7"/>
                <c:pt idx="0">
                  <c:v>0</c:v>
                </c:pt>
                <c:pt idx="1">
                  <c:v>24</c:v>
                </c:pt>
                <c:pt idx="2">
                  <c:v>48</c:v>
                </c:pt>
                <c:pt idx="3">
                  <c:v>72</c:v>
                </c:pt>
                <c:pt idx="4">
                  <c:v>96</c:v>
                </c:pt>
                <c:pt idx="5">
                  <c:v>120</c:v>
                </c:pt>
                <c:pt idx="6">
                  <c:v>144</c:v>
                </c:pt>
              </c:numCache>
            </c:numRef>
          </c:cat>
          <c:val>
            <c:numRef>
              <c:f>Sheet1!$B$2:$B$8</c:f>
              <c:numCache>
                <c:formatCode>General</c:formatCode>
                <c:ptCount val="7"/>
                <c:pt idx="0">
                  <c:v>20</c:v>
                </c:pt>
                <c:pt idx="1">
                  <c:v>9</c:v>
                </c:pt>
                <c:pt idx="2">
                  <c:v>6</c:v>
                </c:pt>
                <c:pt idx="3">
                  <c:v>3</c:v>
                </c:pt>
                <c:pt idx="4">
                  <c:v>2</c:v>
                </c:pt>
                <c:pt idx="5">
                  <c:v>1</c:v>
                </c:pt>
                <c:pt idx="6">
                  <c:v>1</c:v>
                </c:pt>
              </c:numCache>
            </c:numRef>
          </c:val>
          <c:smooth val="0"/>
        </c:ser>
        <c:ser>
          <c:idx val="1"/>
          <c:order val="1"/>
          <c:tx>
            <c:strRef>
              <c:f>Sheet1!$C$1</c:f>
              <c:strCache>
                <c:ptCount val="1"/>
                <c:pt idx="0">
                  <c:v>Fructose</c:v>
                </c:pt>
              </c:strCache>
            </c:strRef>
          </c:tx>
          <c:spPr>
            <a:ln w="22225" cap="rnd" cmpd="sng" algn="ctr">
              <a:solidFill>
                <a:srgbClr val="7030A0"/>
              </a:solidFill>
              <a:round/>
            </a:ln>
            <a:effectLst/>
          </c:spPr>
          <c:marker>
            <c:symbol val="none"/>
          </c:marker>
          <c:cat>
            <c:numRef>
              <c:f>Sheet1!$A$2:$A$8</c:f>
              <c:numCache>
                <c:formatCode>General</c:formatCode>
                <c:ptCount val="7"/>
                <c:pt idx="0">
                  <c:v>0</c:v>
                </c:pt>
                <c:pt idx="1">
                  <c:v>24</c:v>
                </c:pt>
                <c:pt idx="2">
                  <c:v>48</c:v>
                </c:pt>
                <c:pt idx="3">
                  <c:v>72</c:v>
                </c:pt>
                <c:pt idx="4">
                  <c:v>96</c:v>
                </c:pt>
                <c:pt idx="5">
                  <c:v>120</c:v>
                </c:pt>
                <c:pt idx="6">
                  <c:v>144</c:v>
                </c:pt>
              </c:numCache>
            </c:numRef>
          </c:cat>
          <c:val>
            <c:numRef>
              <c:f>Sheet1!$C$2:$C$8</c:f>
              <c:numCache>
                <c:formatCode>General</c:formatCode>
                <c:ptCount val="7"/>
                <c:pt idx="0">
                  <c:v>6</c:v>
                </c:pt>
                <c:pt idx="1">
                  <c:v>5</c:v>
                </c:pt>
                <c:pt idx="2">
                  <c:v>4</c:v>
                </c:pt>
                <c:pt idx="3">
                  <c:v>3</c:v>
                </c:pt>
                <c:pt idx="4">
                  <c:v>2</c:v>
                </c:pt>
                <c:pt idx="5">
                  <c:v>1</c:v>
                </c:pt>
                <c:pt idx="6">
                  <c:v>1</c:v>
                </c:pt>
              </c:numCache>
            </c:numRef>
          </c:val>
          <c:smooth val="0"/>
        </c:ser>
        <c:ser>
          <c:idx val="2"/>
          <c:order val="2"/>
          <c:tx>
            <c:strRef>
              <c:f>Sheet1!$D$1</c:f>
              <c:strCache>
                <c:ptCount val="1"/>
                <c:pt idx="0">
                  <c:v>Maltose</c:v>
                </c:pt>
              </c:strCache>
            </c:strRef>
          </c:tx>
          <c:spPr>
            <a:ln w="22225" cap="rnd" cmpd="sng" algn="ctr">
              <a:solidFill>
                <a:srgbClr val="0070C0"/>
              </a:solidFill>
              <a:round/>
            </a:ln>
            <a:effectLst/>
          </c:spPr>
          <c:marker>
            <c:symbol val="none"/>
          </c:marker>
          <c:cat>
            <c:numRef>
              <c:f>Sheet1!$A$2:$A$8</c:f>
              <c:numCache>
                <c:formatCode>General</c:formatCode>
                <c:ptCount val="7"/>
                <c:pt idx="0">
                  <c:v>0</c:v>
                </c:pt>
                <c:pt idx="1">
                  <c:v>24</c:v>
                </c:pt>
                <c:pt idx="2">
                  <c:v>48</c:v>
                </c:pt>
                <c:pt idx="3">
                  <c:v>72</c:v>
                </c:pt>
                <c:pt idx="4">
                  <c:v>96</c:v>
                </c:pt>
                <c:pt idx="5">
                  <c:v>120</c:v>
                </c:pt>
                <c:pt idx="6">
                  <c:v>144</c:v>
                </c:pt>
              </c:numCache>
            </c:numRef>
          </c:cat>
          <c:val>
            <c:numRef>
              <c:f>Sheet1!$D$2:$D$8</c:f>
              <c:numCache>
                <c:formatCode>General</c:formatCode>
                <c:ptCount val="7"/>
                <c:pt idx="0">
                  <c:v>78</c:v>
                </c:pt>
                <c:pt idx="1">
                  <c:v>75</c:v>
                </c:pt>
                <c:pt idx="2">
                  <c:v>42</c:v>
                </c:pt>
                <c:pt idx="3">
                  <c:v>21</c:v>
                </c:pt>
                <c:pt idx="4">
                  <c:v>9</c:v>
                </c:pt>
                <c:pt idx="5">
                  <c:v>5</c:v>
                </c:pt>
                <c:pt idx="6">
                  <c:v>3</c:v>
                </c:pt>
              </c:numCache>
            </c:numRef>
          </c:val>
          <c:smooth val="0"/>
        </c:ser>
        <c:ser>
          <c:idx val="3"/>
          <c:order val="3"/>
          <c:tx>
            <c:strRef>
              <c:f>Sheet1!$E$1</c:f>
              <c:strCache>
                <c:ptCount val="1"/>
                <c:pt idx="0">
                  <c:v>Maltotriose</c:v>
                </c:pt>
              </c:strCache>
            </c:strRef>
          </c:tx>
          <c:spPr>
            <a:ln w="22225" cap="rnd" cmpd="sng" algn="ctr">
              <a:solidFill>
                <a:srgbClr val="00B050"/>
              </a:solidFill>
              <a:round/>
            </a:ln>
            <a:effectLst/>
          </c:spPr>
          <c:marker>
            <c:symbol val="none"/>
          </c:marker>
          <c:cat>
            <c:numRef>
              <c:f>Sheet1!$A$2:$A$8</c:f>
              <c:numCache>
                <c:formatCode>General</c:formatCode>
                <c:ptCount val="7"/>
                <c:pt idx="0">
                  <c:v>0</c:v>
                </c:pt>
                <c:pt idx="1">
                  <c:v>24</c:v>
                </c:pt>
                <c:pt idx="2">
                  <c:v>48</c:v>
                </c:pt>
                <c:pt idx="3">
                  <c:v>72</c:v>
                </c:pt>
                <c:pt idx="4">
                  <c:v>96</c:v>
                </c:pt>
                <c:pt idx="5">
                  <c:v>120</c:v>
                </c:pt>
                <c:pt idx="6">
                  <c:v>144</c:v>
                </c:pt>
              </c:numCache>
            </c:numRef>
          </c:cat>
          <c:val>
            <c:numRef>
              <c:f>Sheet1!$E$2:$E$8</c:f>
              <c:numCache>
                <c:formatCode>General</c:formatCode>
                <c:ptCount val="7"/>
                <c:pt idx="0">
                  <c:v>22</c:v>
                </c:pt>
                <c:pt idx="1">
                  <c:v>20</c:v>
                </c:pt>
                <c:pt idx="2">
                  <c:v>15</c:v>
                </c:pt>
                <c:pt idx="3">
                  <c:v>10</c:v>
                </c:pt>
                <c:pt idx="4">
                  <c:v>6</c:v>
                </c:pt>
                <c:pt idx="5">
                  <c:v>3</c:v>
                </c:pt>
                <c:pt idx="6">
                  <c:v>1</c:v>
                </c:pt>
              </c:numCache>
            </c:numRef>
          </c:val>
          <c:smooth val="0"/>
        </c:ser>
        <c:ser>
          <c:idx val="4"/>
          <c:order val="4"/>
          <c:tx>
            <c:strRef>
              <c:f>Sheet1!$F$1</c:f>
              <c:strCache>
                <c:ptCount val="1"/>
                <c:pt idx="0">
                  <c:v>Dextrins</c:v>
                </c:pt>
              </c:strCache>
            </c:strRef>
          </c:tx>
          <c:spPr>
            <a:ln w="22225" cap="rnd" cmpd="sng" algn="ctr">
              <a:solidFill>
                <a:srgbClr val="FF0000"/>
              </a:solidFill>
              <a:round/>
            </a:ln>
            <a:effectLst/>
          </c:spPr>
          <c:marker>
            <c:symbol val="none"/>
          </c:marker>
          <c:cat>
            <c:numRef>
              <c:f>Sheet1!$A$2:$A$8</c:f>
              <c:numCache>
                <c:formatCode>General</c:formatCode>
                <c:ptCount val="7"/>
                <c:pt idx="0">
                  <c:v>0</c:v>
                </c:pt>
                <c:pt idx="1">
                  <c:v>24</c:v>
                </c:pt>
                <c:pt idx="2">
                  <c:v>48</c:v>
                </c:pt>
                <c:pt idx="3">
                  <c:v>72</c:v>
                </c:pt>
                <c:pt idx="4">
                  <c:v>96</c:v>
                </c:pt>
                <c:pt idx="5">
                  <c:v>120</c:v>
                </c:pt>
                <c:pt idx="6">
                  <c:v>144</c:v>
                </c:pt>
              </c:numCache>
            </c:numRef>
          </c:cat>
          <c:val>
            <c:numRef>
              <c:f>Sheet1!$F$2:$F$8</c:f>
              <c:numCache>
                <c:formatCode>General</c:formatCode>
                <c:ptCount val="7"/>
                <c:pt idx="0">
                  <c:v>40</c:v>
                </c:pt>
                <c:pt idx="1">
                  <c:v>42</c:v>
                </c:pt>
                <c:pt idx="2">
                  <c:v>40</c:v>
                </c:pt>
                <c:pt idx="3">
                  <c:v>39</c:v>
                </c:pt>
                <c:pt idx="4">
                  <c:v>43</c:v>
                </c:pt>
                <c:pt idx="5">
                  <c:v>42</c:v>
                </c:pt>
                <c:pt idx="6">
                  <c:v>41</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89558032"/>
        <c:axId val="289558424"/>
      </c:lineChart>
      <c:catAx>
        <c:axId val="28955803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GB"/>
                  <a:t>Fermentation Time (hours)</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9558424"/>
        <c:crosses val="autoZero"/>
        <c:auto val="0"/>
        <c:lblAlgn val="ctr"/>
        <c:lblOffset val="100"/>
        <c:noMultiLvlLbl val="0"/>
      </c:catAx>
      <c:valAx>
        <c:axId val="289558424"/>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GB"/>
                  <a:t>Carbohydrate (g/l)</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9558032"/>
        <c:crossesAt val="1"/>
        <c:crossBetween val="midCat"/>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5FC27-C9F3-4381-95A1-0327C6364202}" type="doc">
      <dgm:prSet loTypeId="urn:microsoft.com/office/officeart/2005/8/layout/hProcess9" loCatId="process" qsTypeId="urn:microsoft.com/office/officeart/2005/8/quickstyle/simple1" qsCatId="simple" csTypeId="urn:microsoft.com/office/officeart/2005/8/colors/accent3_2" csCatId="accent3" phldr="1"/>
      <dgm:spPr/>
    </dgm:pt>
    <dgm:pt modelId="{A197282D-B3E5-45C1-8DAA-80C18DE5068B}">
      <dgm:prSet phldrT="[Text]"/>
      <dgm:spPr/>
      <dgm:t>
        <a:bodyPr/>
        <a:lstStyle/>
        <a:p>
          <a:r>
            <a:rPr lang="en-GB" dirty="0" smtClean="0"/>
            <a:t>wort</a:t>
          </a:r>
          <a:endParaRPr lang="en-GB" dirty="0"/>
        </a:p>
      </dgm:t>
    </dgm:pt>
    <dgm:pt modelId="{F4F8228E-922C-45A6-ABFA-42EF317BC3E1}" type="parTrans" cxnId="{27F65E8F-69BE-4B2B-B91C-1C1D374F8FA9}">
      <dgm:prSet/>
      <dgm:spPr/>
      <dgm:t>
        <a:bodyPr/>
        <a:lstStyle/>
        <a:p>
          <a:endParaRPr lang="en-GB"/>
        </a:p>
      </dgm:t>
    </dgm:pt>
    <dgm:pt modelId="{44E3A5F6-6EDF-463A-8016-D31037702E0D}" type="sibTrans" cxnId="{27F65E8F-69BE-4B2B-B91C-1C1D374F8FA9}">
      <dgm:prSet/>
      <dgm:spPr/>
      <dgm:t>
        <a:bodyPr/>
        <a:lstStyle/>
        <a:p>
          <a:endParaRPr lang="en-GB"/>
        </a:p>
      </dgm:t>
    </dgm:pt>
    <dgm:pt modelId="{1BBAFC27-31AD-4626-9562-E04CE38DA320}">
      <dgm:prSet phldrT="[Text]"/>
      <dgm:spPr/>
      <dgm:t>
        <a:bodyPr/>
        <a:lstStyle/>
        <a:p>
          <a:r>
            <a:rPr lang="en-GB" dirty="0" smtClean="0"/>
            <a:t>yeast</a:t>
          </a:r>
          <a:endParaRPr lang="en-GB" dirty="0"/>
        </a:p>
      </dgm:t>
    </dgm:pt>
    <dgm:pt modelId="{4B617D34-4D14-433A-A1B3-6F7D65084D0E}" type="parTrans" cxnId="{441CABE7-0BDE-4CA1-BE12-EE2CBC0106B5}">
      <dgm:prSet/>
      <dgm:spPr/>
      <dgm:t>
        <a:bodyPr/>
        <a:lstStyle/>
        <a:p>
          <a:endParaRPr lang="en-GB"/>
        </a:p>
      </dgm:t>
    </dgm:pt>
    <dgm:pt modelId="{4A703AD6-FADC-4155-94E5-EAB21B05C9B0}" type="sibTrans" cxnId="{441CABE7-0BDE-4CA1-BE12-EE2CBC0106B5}">
      <dgm:prSet/>
      <dgm:spPr/>
      <dgm:t>
        <a:bodyPr/>
        <a:lstStyle/>
        <a:p>
          <a:endParaRPr lang="en-GB"/>
        </a:p>
      </dgm:t>
    </dgm:pt>
    <dgm:pt modelId="{1619FFC6-DC13-4ADB-9637-570AFBCB89AA}">
      <dgm:prSet phldrT="[Text]"/>
      <dgm:spPr/>
      <dgm:t>
        <a:bodyPr/>
        <a:lstStyle/>
        <a:p>
          <a:r>
            <a:rPr lang="en-GB" dirty="0" smtClean="0"/>
            <a:t>beer</a:t>
          </a:r>
          <a:endParaRPr lang="en-GB" dirty="0"/>
        </a:p>
      </dgm:t>
    </dgm:pt>
    <dgm:pt modelId="{458AE2B7-6F1A-461E-9A51-DF02ED0EB0C8}" type="parTrans" cxnId="{771EA74B-2BC0-4E62-BE18-A5525FF2C065}">
      <dgm:prSet/>
      <dgm:spPr/>
      <dgm:t>
        <a:bodyPr/>
        <a:lstStyle/>
        <a:p>
          <a:endParaRPr lang="en-GB"/>
        </a:p>
      </dgm:t>
    </dgm:pt>
    <dgm:pt modelId="{14EC35D7-280E-44BD-8CB2-72144B196FD0}" type="sibTrans" cxnId="{771EA74B-2BC0-4E62-BE18-A5525FF2C065}">
      <dgm:prSet/>
      <dgm:spPr/>
      <dgm:t>
        <a:bodyPr/>
        <a:lstStyle/>
        <a:p>
          <a:endParaRPr lang="en-GB"/>
        </a:p>
      </dgm:t>
    </dgm:pt>
    <dgm:pt modelId="{D6E507AA-B699-4094-9423-4C483B545A30}" type="pres">
      <dgm:prSet presAssocID="{6B85FC27-C9F3-4381-95A1-0327C6364202}" presName="CompostProcess" presStyleCnt="0">
        <dgm:presLayoutVars>
          <dgm:dir/>
          <dgm:resizeHandles val="exact"/>
        </dgm:presLayoutVars>
      </dgm:prSet>
      <dgm:spPr/>
    </dgm:pt>
    <dgm:pt modelId="{5AB46A41-D0F1-4833-A627-76105565A8CE}" type="pres">
      <dgm:prSet presAssocID="{6B85FC27-C9F3-4381-95A1-0327C6364202}" presName="arrow" presStyleLbl="bgShp" presStyleIdx="0" presStyleCnt="1" custLinFactNeighborX="-485" custLinFactNeighborY="-8961"/>
      <dgm:spPr/>
    </dgm:pt>
    <dgm:pt modelId="{B42BD42E-7D1F-4DD0-B81C-173AF98446A3}" type="pres">
      <dgm:prSet presAssocID="{6B85FC27-C9F3-4381-95A1-0327C6364202}" presName="linearProcess" presStyleCnt="0"/>
      <dgm:spPr/>
    </dgm:pt>
    <dgm:pt modelId="{A2A07EAE-E579-451C-99ED-13523FE599E4}" type="pres">
      <dgm:prSet presAssocID="{A197282D-B3E5-45C1-8DAA-80C18DE5068B}" presName="textNode" presStyleLbl="node1" presStyleIdx="0" presStyleCnt="3">
        <dgm:presLayoutVars>
          <dgm:bulletEnabled val="1"/>
        </dgm:presLayoutVars>
      </dgm:prSet>
      <dgm:spPr/>
      <dgm:t>
        <a:bodyPr/>
        <a:lstStyle/>
        <a:p>
          <a:endParaRPr lang="en-GB"/>
        </a:p>
      </dgm:t>
    </dgm:pt>
    <dgm:pt modelId="{7F8CE56D-D3A3-4A75-AC48-D47D8A68EDC0}" type="pres">
      <dgm:prSet presAssocID="{44E3A5F6-6EDF-463A-8016-D31037702E0D}" presName="sibTrans" presStyleCnt="0"/>
      <dgm:spPr/>
    </dgm:pt>
    <dgm:pt modelId="{54823CAA-0A6E-4942-828C-998AFD7AA106}" type="pres">
      <dgm:prSet presAssocID="{1BBAFC27-31AD-4626-9562-E04CE38DA320}" presName="textNode" presStyleLbl="node1" presStyleIdx="1" presStyleCnt="3">
        <dgm:presLayoutVars>
          <dgm:bulletEnabled val="1"/>
        </dgm:presLayoutVars>
      </dgm:prSet>
      <dgm:spPr/>
      <dgm:t>
        <a:bodyPr/>
        <a:lstStyle/>
        <a:p>
          <a:endParaRPr lang="en-GB"/>
        </a:p>
      </dgm:t>
    </dgm:pt>
    <dgm:pt modelId="{79DAF1D0-AD15-46CB-98DF-F4B82744E3C2}" type="pres">
      <dgm:prSet presAssocID="{4A703AD6-FADC-4155-94E5-EAB21B05C9B0}" presName="sibTrans" presStyleCnt="0"/>
      <dgm:spPr/>
    </dgm:pt>
    <dgm:pt modelId="{74FE9699-4E2D-4D72-9EDD-80E077F44816}" type="pres">
      <dgm:prSet presAssocID="{1619FFC6-DC13-4ADB-9637-570AFBCB89AA}" presName="textNode" presStyleLbl="node1" presStyleIdx="2" presStyleCnt="3">
        <dgm:presLayoutVars>
          <dgm:bulletEnabled val="1"/>
        </dgm:presLayoutVars>
      </dgm:prSet>
      <dgm:spPr/>
      <dgm:t>
        <a:bodyPr/>
        <a:lstStyle/>
        <a:p>
          <a:endParaRPr lang="en-GB"/>
        </a:p>
      </dgm:t>
    </dgm:pt>
  </dgm:ptLst>
  <dgm:cxnLst>
    <dgm:cxn modelId="{0C8DA9F1-5921-4B52-BB08-C5683CAFD378}" type="presOf" srcId="{1BBAFC27-31AD-4626-9562-E04CE38DA320}" destId="{54823CAA-0A6E-4942-828C-998AFD7AA106}" srcOrd="0" destOrd="0" presId="urn:microsoft.com/office/officeart/2005/8/layout/hProcess9"/>
    <dgm:cxn modelId="{D6646D77-2317-4ED2-B08C-B59666CD7DEC}" type="presOf" srcId="{A197282D-B3E5-45C1-8DAA-80C18DE5068B}" destId="{A2A07EAE-E579-451C-99ED-13523FE599E4}" srcOrd="0" destOrd="0" presId="urn:microsoft.com/office/officeart/2005/8/layout/hProcess9"/>
    <dgm:cxn modelId="{441CABE7-0BDE-4CA1-BE12-EE2CBC0106B5}" srcId="{6B85FC27-C9F3-4381-95A1-0327C6364202}" destId="{1BBAFC27-31AD-4626-9562-E04CE38DA320}" srcOrd="1" destOrd="0" parTransId="{4B617D34-4D14-433A-A1B3-6F7D65084D0E}" sibTransId="{4A703AD6-FADC-4155-94E5-EAB21B05C9B0}"/>
    <dgm:cxn modelId="{5976F344-24A1-44B8-B5FF-B64CD0203EC3}" type="presOf" srcId="{1619FFC6-DC13-4ADB-9637-570AFBCB89AA}" destId="{74FE9699-4E2D-4D72-9EDD-80E077F44816}" srcOrd="0" destOrd="0" presId="urn:microsoft.com/office/officeart/2005/8/layout/hProcess9"/>
    <dgm:cxn modelId="{27F65E8F-69BE-4B2B-B91C-1C1D374F8FA9}" srcId="{6B85FC27-C9F3-4381-95A1-0327C6364202}" destId="{A197282D-B3E5-45C1-8DAA-80C18DE5068B}" srcOrd="0" destOrd="0" parTransId="{F4F8228E-922C-45A6-ABFA-42EF317BC3E1}" sibTransId="{44E3A5F6-6EDF-463A-8016-D31037702E0D}"/>
    <dgm:cxn modelId="{771EA74B-2BC0-4E62-BE18-A5525FF2C065}" srcId="{6B85FC27-C9F3-4381-95A1-0327C6364202}" destId="{1619FFC6-DC13-4ADB-9637-570AFBCB89AA}" srcOrd="2" destOrd="0" parTransId="{458AE2B7-6F1A-461E-9A51-DF02ED0EB0C8}" sibTransId="{14EC35D7-280E-44BD-8CB2-72144B196FD0}"/>
    <dgm:cxn modelId="{75A48773-AF25-4DCC-B0C2-6F687D5491F4}" type="presOf" srcId="{6B85FC27-C9F3-4381-95A1-0327C6364202}" destId="{D6E507AA-B699-4094-9423-4C483B545A30}" srcOrd="0" destOrd="0" presId="urn:microsoft.com/office/officeart/2005/8/layout/hProcess9"/>
    <dgm:cxn modelId="{A3ECD3AA-07BA-46C3-ABD3-A7C59D6DFB07}" type="presParOf" srcId="{D6E507AA-B699-4094-9423-4C483B545A30}" destId="{5AB46A41-D0F1-4833-A627-76105565A8CE}" srcOrd="0" destOrd="0" presId="urn:microsoft.com/office/officeart/2005/8/layout/hProcess9"/>
    <dgm:cxn modelId="{80F10059-E208-4963-8D1C-BD6D9DC447C1}" type="presParOf" srcId="{D6E507AA-B699-4094-9423-4C483B545A30}" destId="{B42BD42E-7D1F-4DD0-B81C-173AF98446A3}" srcOrd="1" destOrd="0" presId="urn:microsoft.com/office/officeart/2005/8/layout/hProcess9"/>
    <dgm:cxn modelId="{A23FD1DC-EF3E-49D7-933D-803476428E5C}" type="presParOf" srcId="{B42BD42E-7D1F-4DD0-B81C-173AF98446A3}" destId="{A2A07EAE-E579-451C-99ED-13523FE599E4}" srcOrd="0" destOrd="0" presId="urn:microsoft.com/office/officeart/2005/8/layout/hProcess9"/>
    <dgm:cxn modelId="{C99E8294-91FD-45A3-914A-FCDCBA020496}" type="presParOf" srcId="{B42BD42E-7D1F-4DD0-B81C-173AF98446A3}" destId="{7F8CE56D-D3A3-4A75-AC48-D47D8A68EDC0}" srcOrd="1" destOrd="0" presId="urn:microsoft.com/office/officeart/2005/8/layout/hProcess9"/>
    <dgm:cxn modelId="{B2376696-4EE7-4654-B48B-9C5C3808FD09}" type="presParOf" srcId="{B42BD42E-7D1F-4DD0-B81C-173AF98446A3}" destId="{54823CAA-0A6E-4942-828C-998AFD7AA106}" srcOrd="2" destOrd="0" presId="urn:microsoft.com/office/officeart/2005/8/layout/hProcess9"/>
    <dgm:cxn modelId="{B0D05325-3A98-493C-AF1A-3D6A764E3CA8}" type="presParOf" srcId="{B42BD42E-7D1F-4DD0-B81C-173AF98446A3}" destId="{79DAF1D0-AD15-46CB-98DF-F4B82744E3C2}" srcOrd="3" destOrd="0" presId="urn:microsoft.com/office/officeart/2005/8/layout/hProcess9"/>
    <dgm:cxn modelId="{45D16522-F38E-4BC0-A736-473CCF146C4A}" type="presParOf" srcId="{B42BD42E-7D1F-4DD0-B81C-173AF98446A3}" destId="{74FE9699-4E2D-4D72-9EDD-80E077F4481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46A41-D0F1-4833-A627-76105565A8CE}">
      <dsp:nvSpPr>
        <dsp:cNvPr id="0" name=""/>
        <dsp:cNvSpPr/>
      </dsp:nvSpPr>
      <dsp:spPr>
        <a:xfrm>
          <a:off x="432069" y="0"/>
          <a:ext cx="5181600" cy="40640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07EAE-E579-451C-99ED-13523FE599E4}">
      <dsp:nvSpPr>
        <dsp:cNvPr id="0" name=""/>
        <dsp:cNvSpPr/>
      </dsp:nvSpPr>
      <dsp:spPr>
        <a:xfrm>
          <a:off x="3012" y="1219199"/>
          <a:ext cx="1888505"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dirty="0" smtClean="0"/>
            <a:t>wort</a:t>
          </a:r>
          <a:endParaRPr lang="en-GB" sz="4500" kern="1200" dirty="0"/>
        </a:p>
      </dsp:txBody>
      <dsp:txXfrm>
        <a:off x="82367" y="1298554"/>
        <a:ext cx="1729795" cy="1466890"/>
      </dsp:txXfrm>
    </dsp:sp>
    <dsp:sp modelId="{54823CAA-0A6E-4942-828C-998AFD7AA106}">
      <dsp:nvSpPr>
        <dsp:cNvPr id="0" name=""/>
        <dsp:cNvSpPr/>
      </dsp:nvSpPr>
      <dsp:spPr>
        <a:xfrm>
          <a:off x="2103747" y="1219199"/>
          <a:ext cx="1888505"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dirty="0" smtClean="0"/>
            <a:t>yeast</a:t>
          </a:r>
          <a:endParaRPr lang="en-GB" sz="4500" kern="1200" dirty="0"/>
        </a:p>
      </dsp:txBody>
      <dsp:txXfrm>
        <a:off x="2183102" y="1298554"/>
        <a:ext cx="1729795" cy="1466890"/>
      </dsp:txXfrm>
    </dsp:sp>
    <dsp:sp modelId="{74FE9699-4E2D-4D72-9EDD-80E077F44816}">
      <dsp:nvSpPr>
        <dsp:cNvPr id="0" name=""/>
        <dsp:cNvSpPr/>
      </dsp:nvSpPr>
      <dsp:spPr>
        <a:xfrm>
          <a:off x="4204481" y="1219199"/>
          <a:ext cx="1888505"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dirty="0" smtClean="0"/>
            <a:t>beer</a:t>
          </a:r>
          <a:endParaRPr lang="en-GB" sz="4500" kern="1200" dirty="0"/>
        </a:p>
      </dsp:txBody>
      <dsp:txXfrm>
        <a:off x="4283836" y="1298554"/>
        <a:ext cx="1729795"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E7C77C74-7636-49E4-A383-67704316C283}" type="datetimeFigureOut">
              <a:rPr lang="en-GB" smtClean="0"/>
              <a:t>05/10/2015</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981DD71B-93A2-4BE8-A597-7C08EE9CB708}" type="slidenum">
              <a:rPr lang="en-GB" smtClean="0"/>
              <a:t>‹#›</a:t>
            </a:fld>
            <a:endParaRPr lang="en-GB"/>
          </a:p>
        </p:txBody>
      </p:sp>
    </p:spTree>
    <p:extLst>
      <p:ext uri="{BB962C8B-B14F-4D97-AF65-F5344CB8AC3E}">
        <p14:creationId xmlns:p14="http://schemas.microsoft.com/office/powerpoint/2010/main" val="34351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1DD71B-93A2-4BE8-A597-7C08EE9CB708}" type="slidenum">
              <a:rPr lang="en-GB" smtClean="0"/>
              <a:t>1</a:t>
            </a:fld>
            <a:endParaRPr lang="en-GB"/>
          </a:p>
        </p:txBody>
      </p:sp>
    </p:spTree>
    <p:extLst>
      <p:ext uri="{BB962C8B-B14F-4D97-AF65-F5344CB8AC3E}">
        <p14:creationId xmlns:p14="http://schemas.microsoft.com/office/powerpoint/2010/main" val="254503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wort N comes from amino acids and low mw peptides</a:t>
            </a:r>
          </a:p>
          <a:p>
            <a:pPr marL="171450" indent="-171450">
              <a:buFont typeface="Arial" panose="020B0604020202020204" pitchFamily="34" charset="0"/>
              <a:buChar char="•"/>
            </a:pPr>
            <a:r>
              <a:rPr lang="en-GB" dirty="0" smtClean="0"/>
              <a:t>Below 100 mg/l of FAN – growth is N dependent</a:t>
            </a:r>
          </a:p>
          <a:p>
            <a:pPr marL="628650" lvl="1" indent="-171450">
              <a:buFont typeface="Arial" panose="020B0604020202020204" pitchFamily="34" charset="0"/>
              <a:buChar char="•"/>
            </a:pPr>
            <a:r>
              <a:rPr lang="en-GB" dirty="0" smtClean="0"/>
              <a:t>&gt;100</a:t>
            </a:r>
            <a:r>
              <a:rPr lang="en-GB" baseline="0" dirty="0" smtClean="0"/>
              <a:t> mg/l FAN  - less dependent</a:t>
            </a:r>
          </a:p>
          <a:p>
            <a:pPr marL="628650" lvl="1" indent="-171450">
              <a:buFont typeface="Arial" panose="020B0604020202020204" pitchFamily="34" charset="0"/>
              <a:buChar char="•"/>
            </a:pPr>
            <a:r>
              <a:rPr lang="en-GB" baseline="0" dirty="0" smtClean="0"/>
              <a:t>&gt;220 mg/l FAN – growth not dependent on N levels</a:t>
            </a:r>
          </a:p>
          <a:p>
            <a:pPr marL="171450" indent="-171450">
              <a:buFont typeface="Arial" panose="020B0604020202020204" pitchFamily="34" charset="0"/>
              <a:buChar char="•"/>
            </a:pPr>
            <a:r>
              <a:rPr lang="en-GB" baseline="0" dirty="0" smtClean="0"/>
              <a:t>AA’s taken up in specific order – involved in production of higher alcohols and esters</a:t>
            </a:r>
          </a:p>
          <a:p>
            <a:pPr marL="628650" lvl="1" indent="-171450">
              <a:buFont typeface="Arial" panose="020B0604020202020204" pitchFamily="34" charset="0"/>
              <a:buChar char="•"/>
            </a:pPr>
            <a:r>
              <a:rPr lang="en-GB" baseline="0" dirty="0" smtClean="0"/>
              <a:t>Get little ester production in cells starved of FAN or O</a:t>
            </a:r>
            <a:r>
              <a:rPr lang="en-GB" baseline="-25000" dirty="0" smtClean="0"/>
              <a:t>2</a:t>
            </a:r>
            <a:r>
              <a:rPr lang="en-GB"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Protein stand – stage temp. </a:t>
            </a:r>
            <a:r>
              <a:rPr lang="en-GB" baseline="0" dirty="0" err="1" smtClean="0"/>
              <a:t>prog</a:t>
            </a:r>
            <a:r>
              <a:rPr lang="en-GB" baseline="0" dirty="0" smtClean="0"/>
              <a:t>. Mashing, conditions controlled to favour activity of proteases (heat labile </a:t>
            </a:r>
            <a:r>
              <a:rPr lang="en-GB" baseline="0" dirty="0" err="1" smtClean="0"/>
              <a:t>ezy</a:t>
            </a:r>
            <a:r>
              <a:rPr lang="en-GB" baseline="0" dirty="0" smtClean="0"/>
              <a:t> that break down larger proteins into accessible smaller peptides and amino acids for the yeast) – especially with under modified malt  </a:t>
            </a:r>
          </a:p>
        </p:txBody>
      </p:sp>
      <p:sp>
        <p:nvSpPr>
          <p:cNvPr id="4" name="Slide Number Placeholder 3"/>
          <p:cNvSpPr>
            <a:spLocks noGrp="1"/>
          </p:cNvSpPr>
          <p:nvPr>
            <p:ph type="sldNum" sz="quarter" idx="10"/>
          </p:nvPr>
        </p:nvSpPr>
        <p:spPr/>
        <p:txBody>
          <a:bodyPr/>
          <a:lstStyle/>
          <a:p>
            <a:fld id="{981DD71B-93A2-4BE8-A597-7C08EE9CB708}" type="slidenum">
              <a:rPr lang="en-GB" smtClean="0"/>
              <a:t>10</a:t>
            </a:fld>
            <a:endParaRPr lang="en-GB"/>
          </a:p>
        </p:txBody>
      </p:sp>
    </p:spTree>
    <p:extLst>
      <p:ext uri="{BB962C8B-B14F-4D97-AF65-F5344CB8AC3E}">
        <p14:creationId xmlns:p14="http://schemas.microsoft.com/office/powerpoint/2010/main" val="204361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Valine and isoleucine metabolised</a:t>
            </a:r>
            <a:r>
              <a:rPr lang="en-GB" baseline="0" dirty="0" smtClean="0"/>
              <a:t> to by-products which can then form diacetyl</a:t>
            </a:r>
          </a:p>
          <a:p>
            <a:pPr marL="171450" indent="-171450">
              <a:buFont typeface="Arial" panose="020B0604020202020204" pitchFamily="34" charset="0"/>
              <a:buChar char="•"/>
            </a:pPr>
            <a:r>
              <a:rPr lang="en-GB" baseline="0" dirty="0" smtClean="0"/>
              <a:t>Valine – reduces diacetyl formation and levels at end of fermentation</a:t>
            </a:r>
          </a:p>
          <a:p>
            <a:pPr marL="171450" indent="-171450">
              <a:buFont typeface="Arial" panose="020B0604020202020204" pitchFamily="34" charset="0"/>
              <a:buChar char="•"/>
            </a:pPr>
            <a:r>
              <a:rPr lang="en-GB" baseline="0" dirty="0" smtClean="0"/>
              <a:t>Valine involved in feedback inhibition of enzymes controlling formation of these diacetyl pre-cursors.</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11</a:t>
            </a:fld>
            <a:endParaRPr lang="en-GB"/>
          </a:p>
        </p:txBody>
      </p:sp>
    </p:spTree>
    <p:extLst>
      <p:ext uri="{BB962C8B-B14F-4D97-AF65-F5344CB8AC3E}">
        <p14:creationId xmlns:p14="http://schemas.microsoft.com/office/powerpoint/2010/main" val="214980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Depends on the size</a:t>
            </a:r>
            <a:r>
              <a:rPr lang="en-GB" baseline="0" dirty="0" smtClean="0"/>
              <a:t> and function!</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12</a:t>
            </a:fld>
            <a:endParaRPr lang="en-GB"/>
          </a:p>
        </p:txBody>
      </p:sp>
    </p:spTree>
    <p:extLst>
      <p:ext uri="{BB962C8B-B14F-4D97-AF65-F5344CB8AC3E}">
        <p14:creationId xmlns:p14="http://schemas.microsoft.com/office/powerpoint/2010/main" val="320384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1DD71B-93A2-4BE8-A597-7C08EE9CB708}" type="slidenum">
              <a:rPr lang="en-GB" smtClean="0"/>
              <a:t>13</a:t>
            </a:fld>
            <a:endParaRPr lang="en-GB"/>
          </a:p>
        </p:txBody>
      </p:sp>
    </p:spTree>
    <p:extLst>
      <p:ext uri="{BB962C8B-B14F-4D97-AF65-F5344CB8AC3E}">
        <p14:creationId xmlns:p14="http://schemas.microsoft.com/office/powerpoint/2010/main" val="295294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Required for optimum</a:t>
            </a:r>
            <a:r>
              <a:rPr lang="en-GB" baseline="0" dirty="0" smtClean="0"/>
              <a:t> growth and fermentation</a:t>
            </a:r>
          </a:p>
          <a:p>
            <a:pPr marL="171450" indent="-171450">
              <a:buFont typeface="Arial" panose="020B0604020202020204" pitchFamily="34" charset="0"/>
              <a:buChar char="•"/>
            </a:pPr>
            <a:r>
              <a:rPr lang="en-GB" baseline="0" dirty="0" smtClean="0"/>
              <a:t>Mainly derived from the brewing water, also from some raw materials</a:t>
            </a:r>
          </a:p>
          <a:p>
            <a:pPr marL="171450" indent="-171450">
              <a:buFont typeface="Arial" panose="020B0604020202020204" pitchFamily="34" charset="0"/>
              <a:buChar char="•"/>
            </a:pPr>
            <a:r>
              <a:rPr lang="en-GB" baseline="0" dirty="0" smtClean="0"/>
              <a:t>Exact requirements of yeast will be strain specific, dependent on ionic interactions and the wort itself, and the influence this itself has on the yeast.</a:t>
            </a:r>
          </a:p>
          <a:p>
            <a:pPr marL="171450" indent="-171450">
              <a:buFont typeface="Arial" panose="020B0604020202020204" pitchFamily="34" charset="0"/>
              <a:buChar char="•"/>
            </a:pPr>
            <a:r>
              <a:rPr lang="en-GB" baseline="0" dirty="0" smtClean="0"/>
              <a:t>Selected highlights – covered in great depth in many of the common brewing text books</a:t>
            </a:r>
            <a:endParaRPr lang="en-GB" dirty="0" smtClean="0"/>
          </a:p>
        </p:txBody>
      </p:sp>
      <p:sp>
        <p:nvSpPr>
          <p:cNvPr id="4" name="Slide Number Placeholder 3"/>
          <p:cNvSpPr>
            <a:spLocks noGrp="1"/>
          </p:cNvSpPr>
          <p:nvPr>
            <p:ph type="sldNum" sz="quarter" idx="10"/>
          </p:nvPr>
        </p:nvSpPr>
        <p:spPr/>
        <p:txBody>
          <a:bodyPr/>
          <a:lstStyle/>
          <a:p>
            <a:fld id="{981DD71B-93A2-4BE8-A597-7C08EE9CB708}" type="slidenum">
              <a:rPr lang="en-GB" smtClean="0"/>
              <a:t>14</a:t>
            </a:fld>
            <a:endParaRPr lang="en-GB"/>
          </a:p>
        </p:txBody>
      </p:sp>
    </p:spTree>
    <p:extLst>
      <p:ext uri="{BB962C8B-B14F-4D97-AF65-F5344CB8AC3E}">
        <p14:creationId xmlns:p14="http://schemas.microsoft.com/office/powerpoint/2010/main" val="327008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Calcium Inhibits extraction of hop resins at high concentration (therefore need to be careful</a:t>
            </a:r>
            <a:r>
              <a:rPr lang="en-GB" baseline="0" dirty="0" smtClean="0"/>
              <a:t> when using as a supplement).</a:t>
            </a:r>
          </a:p>
          <a:p>
            <a:pPr marL="171450" indent="-171450">
              <a:buFont typeface="Arial" panose="020B0604020202020204" pitchFamily="34" charset="0"/>
              <a:buChar char="•"/>
            </a:pPr>
            <a:r>
              <a:rPr lang="en-GB" dirty="0" smtClean="0"/>
              <a:t>Zinc (protectant against ethanol stress)</a:t>
            </a:r>
          </a:p>
          <a:p>
            <a:pPr marL="171450" indent="-171450">
              <a:buFont typeface="Arial" panose="020B0604020202020204" pitchFamily="34" charset="0"/>
              <a:buChar char="•"/>
            </a:pPr>
            <a:r>
              <a:rPr lang="en-GB" dirty="0" smtClean="0"/>
              <a:t>Magnesium (leaks under temperature or ethanol stress)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15</a:t>
            </a:fld>
            <a:endParaRPr lang="en-GB"/>
          </a:p>
        </p:txBody>
      </p:sp>
    </p:spTree>
    <p:extLst>
      <p:ext uri="{BB962C8B-B14F-4D97-AF65-F5344CB8AC3E}">
        <p14:creationId xmlns:p14="http://schemas.microsoft.com/office/powerpoint/2010/main" val="221759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Requirements are very strain specific</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16</a:t>
            </a:fld>
            <a:endParaRPr lang="en-GB"/>
          </a:p>
        </p:txBody>
      </p:sp>
    </p:spTree>
    <p:extLst>
      <p:ext uri="{BB962C8B-B14F-4D97-AF65-F5344CB8AC3E}">
        <p14:creationId xmlns:p14="http://schemas.microsoft.com/office/powerpoint/2010/main" val="50234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Required at</a:t>
            </a:r>
            <a:r>
              <a:rPr lang="en-GB" baseline="0" dirty="0" smtClean="0"/>
              <a:t> µM concentrations by yeast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Biotin and </a:t>
            </a:r>
            <a:r>
              <a:rPr lang="en-GB" baseline="0" dirty="0" err="1" smtClean="0"/>
              <a:t>pantothenate</a:t>
            </a:r>
            <a:r>
              <a:rPr lang="en-GB" baseline="0" dirty="0" smtClean="0"/>
              <a:t> required by virtually all strains of </a:t>
            </a:r>
            <a:r>
              <a:rPr lang="en-GB" i="1" baseline="0" dirty="0" smtClean="0"/>
              <a:t>S. cerevisiae</a:t>
            </a:r>
            <a:endParaRPr lang="en-GB" i="1" dirty="0" smtClean="0"/>
          </a:p>
          <a:p>
            <a:pPr marL="171450" indent="-171450">
              <a:buFont typeface="Arial" panose="020B0604020202020204" pitchFamily="34" charset="0"/>
              <a:buChar char="•"/>
            </a:pPr>
            <a:r>
              <a:rPr lang="en-GB" b="1" dirty="0" smtClean="0"/>
              <a:t>Biotin</a:t>
            </a:r>
            <a:r>
              <a:rPr lang="en-GB" dirty="0" smtClean="0"/>
              <a:t> –</a:t>
            </a:r>
            <a:r>
              <a:rPr lang="en-GB" baseline="0" dirty="0" smtClean="0"/>
              <a:t> used by carboxylase enzymes, essential for lipid synthesis, possibly most important due to function in </a:t>
            </a:r>
            <a:r>
              <a:rPr lang="en-GB" baseline="0" dirty="0" err="1" smtClean="0"/>
              <a:t>ezys</a:t>
            </a:r>
            <a:r>
              <a:rPr lang="en-GB" baseline="0" dirty="0" smtClean="0"/>
              <a:t> responsible for producing yeast structural components</a:t>
            </a:r>
          </a:p>
          <a:p>
            <a:pPr marL="171450" indent="-171450">
              <a:buFont typeface="Arial" panose="020B0604020202020204" pitchFamily="34" charset="0"/>
              <a:buChar char="•"/>
            </a:pPr>
            <a:r>
              <a:rPr lang="en-GB" b="1" baseline="0" dirty="0" err="1" smtClean="0"/>
              <a:t>Pantothenate</a:t>
            </a:r>
            <a:r>
              <a:rPr lang="en-GB" baseline="0" dirty="0" smtClean="0"/>
              <a:t> – component in coenzyme A, carbohydrate and lipid metabolism as well as synthesis of S containing AA’s</a:t>
            </a:r>
          </a:p>
          <a:p>
            <a:pPr marL="171450" indent="-171450">
              <a:buFont typeface="Arial" panose="020B0604020202020204" pitchFamily="34" charset="0"/>
              <a:buChar char="•"/>
            </a:pPr>
            <a:r>
              <a:rPr lang="en-GB" b="1" baseline="0" dirty="0" smtClean="0"/>
              <a:t>Nicotinic acid </a:t>
            </a:r>
            <a:r>
              <a:rPr lang="en-GB" baseline="0" dirty="0" smtClean="0"/>
              <a:t>– as nicotinamide which is involved in redox reactions</a:t>
            </a:r>
          </a:p>
          <a:p>
            <a:pPr marL="171450" indent="-171450">
              <a:buFont typeface="Arial" panose="020B0604020202020204" pitchFamily="34" charset="0"/>
              <a:buChar char="•"/>
            </a:pPr>
            <a:r>
              <a:rPr lang="en-GB" b="1" baseline="0" dirty="0" smtClean="0"/>
              <a:t>Pyridoxine</a:t>
            </a:r>
            <a:r>
              <a:rPr lang="en-GB" baseline="0" dirty="0" smtClean="0"/>
              <a:t> – top fermenting yeast only – carbohydrate fermentation</a:t>
            </a:r>
          </a:p>
          <a:p>
            <a:pPr marL="171450" indent="-171450">
              <a:buFont typeface="Arial" panose="020B0604020202020204" pitchFamily="34" charset="0"/>
              <a:buChar char="•"/>
            </a:pPr>
            <a:r>
              <a:rPr lang="en-GB" b="1" baseline="0" dirty="0" smtClean="0"/>
              <a:t>Inositol</a:t>
            </a:r>
            <a:r>
              <a:rPr lang="en-GB" baseline="0" dirty="0" smtClean="0"/>
              <a:t> – component of phospholipids sometimes required</a:t>
            </a:r>
          </a:p>
          <a:p>
            <a:pPr marL="171450" indent="-171450">
              <a:buFont typeface="Arial" panose="020B0604020202020204" pitchFamily="34" charset="0"/>
              <a:buChar char="•"/>
            </a:pPr>
            <a:r>
              <a:rPr lang="en-GB" b="1" baseline="0" dirty="0" smtClean="0"/>
              <a:t>Thiamine</a:t>
            </a:r>
            <a:r>
              <a:rPr lang="en-GB" baseline="0" dirty="0" smtClean="0"/>
              <a:t> – top fermenting yeast only – AA metabolism</a:t>
            </a:r>
          </a:p>
          <a:p>
            <a:pPr marL="171450" indent="-171450">
              <a:buFont typeface="Arial" panose="020B0604020202020204" pitchFamily="34" charset="0"/>
              <a:buChar char="•"/>
            </a:pPr>
            <a:r>
              <a:rPr lang="en-GB" b="1" baseline="0" dirty="0" smtClean="0"/>
              <a:t>Vitamin C</a:t>
            </a:r>
            <a:r>
              <a:rPr lang="en-GB" baseline="0" dirty="0" smtClean="0"/>
              <a:t> – additive to eliminate O2 introduced during packaging</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25EFCB6-B736-458A-BF09-BE483641F70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48980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18</a:t>
            </a:fld>
            <a:endParaRPr lang="en-GB"/>
          </a:p>
        </p:txBody>
      </p:sp>
    </p:spTree>
    <p:extLst>
      <p:ext uri="{BB962C8B-B14F-4D97-AF65-F5344CB8AC3E}">
        <p14:creationId xmlns:p14="http://schemas.microsoft.com/office/powerpoint/2010/main" val="222444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Environmental –</a:t>
            </a:r>
            <a:r>
              <a:rPr lang="en-GB" baseline="0" dirty="0" smtClean="0"/>
              <a:t> temperature and humidity</a:t>
            </a:r>
          </a:p>
          <a:p>
            <a:pPr marL="171450" indent="-171450">
              <a:buFont typeface="Arial" panose="020B0604020202020204" pitchFamily="34" charset="0"/>
              <a:buChar char="•"/>
            </a:pPr>
            <a:r>
              <a:rPr lang="en-GB" dirty="0" smtClean="0"/>
              <a:t>Well oxygenated all malt wort provides all the requirements for yeast growth</a:t>
            </a:r>
          </a:p>
          <a:p>
            <a:pPr marL="171450" indent="-171450">
              <a:buFont typeface="Arial" panose="020B0604020202020204" pitchFamily="34" charset="0"/>
              <a:buChar char="•"/>
            </a:pPr>
            <a:r>
              <a:rPr lang="en-GB" dirty="0" smtClean="0"/>
              <a:t>Problems usually only when high levels of</a:t>
            </a:r>
            <a:r>
              <a:rPr lang="en-GB" baseline="0" dirty="0" smtClean="0"/>
              <a:t> adjuncts are used – due to dilution of N, vitamins and ions (HGB – also additional stresses, [O2], high C:N ratio, growth factors, ions limited – </a:t>
            </a:r>
            <a:r>
              <a:rPr lang="en-GB" baseline="0" dirty="0" err="1" smtClean="0"/>
              <a:t>EtOH</a:t>
            </a:r>
            <a:r>
              <a:rPr lang="en-GB" baseline="0" dirty="0" smtClean="0"/>
              <a:t> stress @ </a:t>
            </a:r>
            <a:r>
              <a:rPr lang="en-GB" baseline="0" dirty="0" err="1" smtClean="0"/>
              <a:t>EoF</a:t>
            </a:r>
            <a:r>
              <a:rPr lang="en-GB" baseline="0" dirty="0" smtClean="0"/>
              <a:t>)</a:t>
            </a:r>
          </a:p>
          <a:p>
            <a:pPr marL="171450" indent="-171450">
              <a:buFont typeface="Arial" panose="020B0604020202020204" pitchFamily="34" charset="0"/>
              <a:buChar char="•"/>
            </a:pPr>
            <a:r>
              <a:rPr lang="en-GB" baseline="0" dirty="0" smtClean="0"/>
              <a:t>May be necessary to supplement with yeast foods</a:t>
            </a:r>
          </a:p>
          <a:p>
            <a:pPr marL="171450" indent="-171450">
              <a:buFont typeface="Arial" panose="020B0604020202020204" pitchFamily="34" charset="0"/>
              <a:buChar char="•"/>
            </a:pPr>
            <a:r>
              <a:rPr lang="en-GB" b="1" dirty="0" smtClean="0"/>
              <a:t>Propagation</a:t>
            </a:r>
          </a:p>
          <a:p>
            <a:pPr marL="628650" lvl="1" indent="-171450">
              <a:buFont typeface="Arial" panose="020B0604020202020204" pitchFamily="34" charset="0"/>
              <a:buChar char="•"/>
            </a:pPr>
            <a:r>
              <a:rPr lang="en-GB" dirty="0" smtClean="0"/>
              <a:t>Can propagate at laboratory scale using simple media</a:t>
            </a:r>
          </a:p>
          <a:p>
            <a:pPr marL="1085850" lvl="2" indent="-171450">
              <a:buFont typeface="Arial" panose="020B0604020202020204" pitchFamily="34" charset="0"/>
              <a:buChar char="•"/>
            </a:pPr>
            <a:r>
              <a:rPr lang="en-GB" dirty="0" smtClean="0"/>
              <a:t>More complex media are available</a:t>
            </a:r>
          </a:p>
          <a:p>
            <a:pPr marL="628650" lvl="1" indent="-171450">
              <a:buFont typeface="Arial" panose="020B0604020202020204" pitchFamily="34" charset="0"/>
              <a:buChar char="•"/>
            </a:pPr>
            <a:r>
              <a:rPr lang="en-GB" dirty="0" smtClean="0"/>
              <a:t>Higher oxygen requirement</a:t>
            </a:r>
          </a:p>
          <a:p>
            <a:pPr marL="171450" indent="-171450">
              <a:buFont typeface="Arial" panose="020B0604020202020204" pitchFamily="34" charset="0"/>
              <a:buChar char="•"/>
            </a:pPr>
            <a:r>
              <a:rPr lang="en-GB" b="1" dirty="0" smtClean="0"/>
              <a:t>Storage</a:t>
            </a:r>
          </a:p>
          <a:p>
            <a:pPr marL="628650" lvl="1" indent="-171450">
              <a:buFont typeface="Arial" panose="020B0604020202020204" pitchFamily="34" charset="0"/>
              <a:buChar char="•"/>
            </a:pPr>
            <a:r>
              <a:rPr lang="en-GB" dirty="0" smtClean="0"/>
              <a:t>Opportunity to supplement with micronutrients to maintain yeast health and viability</a:t>
            </a:r>
          </a:p>
          <a:p>
            <a:pPr marL="171450" indent="-171450">
              <a:buFont typeface="Arial" panose="020B0604020202020204" pitchFamily="34" charset="0"/>
              <a:buChar char="•"/>
            </a:pPr>
            <a:r>
              <a:rPr lang="en-GB" b="1" dirty="0" smtClean="0"/>
              <a:t>Fermentation</a:t>
            </a:r>
          </a:p>
          <a:p>
            <a:pPr marL="628650" lvl="1" indent="-171450">
              <a:buFont typeface="Arial" panose="020B0604020202020204" pitchFamily="34" charset="0"/>
              <a:buChar char="•"/>
            </a:pPr>
            <a:r>
              <a:rPr lang="en-GB" dirty="0" smtClean="0"/>
              <a:t>Low O</a:t>
            </a:r>
            <a:r>
              <a:rPr lang="en-GB" baseline="-25000" dirty="0" smtClean="0"/>
              <a:t>2</a:t>
            </a:r>
            <a:r>
              <a:rPr lang="en-GB" dirty="0" smtClean="0"/>
              <a:t> – </a:t>
            </a:r>
            <a:r>
              <a:rPr lang="en-GB" dirty="0" err="1" smtClean="0"/>
              <a:t>EtOH</a:t>
            </a:r>
            <a:r>
              <a:rPr lang="en-GB" dirty="0" smtClean="0"/>
              <a:t> (not biomass), enough FAN that not limiting, micronutrients,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25EFCB6-B736-458A-BF09-BE483641F70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8488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all the sources of nutrients yeast need</a:t>
            </a:r>
            <a:r>
              <a:rPr lang="en-GB" baseline="0" dirty="0" smtClean="0"/>
              <a:t> the outcome will be a slow, sluggish fermentation. In an all malt wort, with appropriate levels of aeration, the nutrients naturally present should provide sufficient nutrition for healthy yeast.</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2</a:t>
            </a:fld>
            <a:endParaRPr lang="en-GB"/>
          </a:p>
        </p:txBody>
      </p:sp>
    </p:spTree>
    <p:extLst>
      <p:ext uri="{BB962C8B-B14F-4D97-AF65-F5344CB8AC3E}">
        <p14:creationId xmlns:p14="http://schemas.microsoft.com/office/powerpoint/2010/main" val="390604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Advertised</a:t>
            </a:r>
            <a:r>
              <a:rPr lang="en-GB" baseline="0" dirty="0" smtClean="0"/>
              <a:t> as ‘formulated to correct nutrient deficiencies in wort</a:t>
            </a:r>
          </a:p>
          <a:p>
            <a:pPr marL="628650" lvl="1" indent="-171450">
              <a:buFont typeface="Arial" panose="020B0604020202020204" pitchFamily="34" charset="0"/>
              <a:buChar char="•"/>
            </a:pPr>
            <a:r>
              <a:rPr lang="en-GB" dirty="0" smtClean="0"/>
              <a:t>Speed up fermentation</a:t>
            </a:r>
          </a:p>
          <a:p>
            <a:pPr marL="628650" lvl="1" indent="-171450">
              <a:buFont typeface="Arial" panose="020B0604020202020204" pitchFamily="34" charset="0"/>
              <a:buChar char="•"/>
            </a:pPr>
            <a:r>
              <a:rPr lang="en-GB" dirty="0" smtClean="0"/>
              <a:t>Stimulation of yeast</a:t>
            </a:r>
          </a:p>
          <a:p>
            <a:pPr marL="628650" lvl="1" indent="-171450">
              <a:buFont typeface="Arial" panose="020B0604020202020204" pitchFamily="34" charset="0"/>
              <a:buChar char="•"/>
            </a:pPr>
            <a:r>
              <a:rPr lang="en-GB" dirty="0" smtClean="0"/>
              <a:t>Decrease fermentation time</a:t>
            </a:r>
          </a:p>
          <a:p>
            <a:pPr marL="628650" lvl="1" indent="-171450">
              <a:buFont typeface="Arial" panose="020B0604020202020204" pitchFamily="34" charset="0"/>
              <a:buChar char="•"/>
            </a:pPr>
            <a:r>
              <a:rPr lang="en-GB" dirty="0" smtClean="0"/>
              <a:t>Consistent flavour profile</a:t>
            </a:r>
          </a:p>
          <a:p>
            <a:pPr marL="171450" indent="-171450">
              <a:buFont typeface="Arial" panose="020B0604020202020204" pitchFamily="34" charset="0"/>
              <a:buChar char="•"/>
            </a:pPr>
            <a:r>
              <a:rPr lang="en-GB" dirty="0" smtClean="0"/>
              <a:t>Yeast extract contains inorganic salts, vitamins, amino acids and trace elements</a:t>
            </a:r>
          </a:p>
          <a:p>
            <a:pPr marL="171450" indent="-171450">
              <a:buFont typeface="Arial" panose="020B0604020202020204" pitchFamily="34" charset="0"/>
              <a:buChar char="•"/>
            </a:pPr>
            <a:r>
              <a:rPr lang="en-GB" baseline="0" dirty="0" smtClean="0"/>
              <a:t>Extract products – improve fermentation rate, improve viability and oxidative stress protection</a:t>
            </a:r>
          </a:p>
          <a:p>
            <a:pPr marL="171450" indent="-171450">
              <a:buFont typeface="Arial" panose="020B0604020202020204" pitchFamily="34" charset="0"/>
              <a:buChar char="•"/>
            </a:pPr>
            <a:r>
              <a:rPr lang="en-GB" dirty="0" smtClean="0"/>
              <a:t>Mix of non-peptide</a:t>
            </a:r>
            <a:r>
              <a:rPr lang="en-GB" baseline="0" dirty="0" smtClean="0"/>
              <a:t> and peptide N better as yeast food than simple sources, organic or inorganic N</a:t>
            </a:r>
          </a:p>
          <a:p>
            <a:pPr marL="171450" indent="-171450">
              <a:buFont typeface="Arial" panose="020B0604020202020204" pitchFamily="34" charset="0"/>
              <a:buChar char="•"/>
            </a:pPr>
            <a:r>
              <a:rPr lang="en-GB" baseline="0" dirty="0" smtClean="0"/>
              <a:t>Ethyl carbamate – don’t supplement with urea!</a:t>
            </a:r>
          </a:p>
          <a:p>
            <a:pPr marL="171450" indent="-171450">
              <a:buFont typeface="Arial" panose="020B0604020202020204" pitchFamily="34" charset="0"/>
              <a:buChar char="•"/>
            </a:pPr>
            <a:r>
              <a:rPr lang="en-GB" dirty="0" smtClean="0"/>
              <a:t>Amino acids</a:t>
            </a:r>
          </a:p>
          <a:p>
            <a:pPr marL="628650" lvl="1" indent="-171450">
              <a:buFont typeface="Arial" panose="020B0604020202020204" pitchFamily="34" charset="0"/>
              <a:buChar char="•"/>
            </a:pPr>
            <a:r>
              <a:rPr lang="en-GB" dirty="0" smtClean="0"/>
              <a:t>Adding aspartate speed up fermentation (organic/inorganic no effect)</a:t>
            </a:r>
          </a:p>
          <a:p>
            <a:pPr marL="628650" lvl="1" indent="-171450">
              <a:buFont typeface="Arial" panose="020B0604020202020204" pitchFamily="34" charset="0"/>
              <a:buChar char="•"/>
            </a:pPr>
            <a:r>
              <a:rPr lang="en-GB" dirty="0" smtClean="0"/>
              <a:t>L-methionine – inhibits yeast (96 – 103 hours), prevents uptake of group C AA’s, less VDK, less total growth</a:t>
            </a:r>
          </a:p>
          <a:p>
            <a:pPr marL="628650" lvl="1" indent="-171450">
              <a:buFont typeface="Arial" panose="020B0604020202020204" pitchFamily="34" charset="0"/>
              <a:buChar char="•"/>
            </a:pPr>
            <a:r>
              <a:rPr lang="en-GB" dirty="0" smtClean="0"/>
              <a:t>Lysine – stimulates yeast, decrease fermentation time (96 – 48 h), more VDK, higher cell growth</a:t>
            </a:r>
          </a:p>
          <a:p>
            <a:pPr marL="628650" lvl="1" indent="-171450">
              <a:buFont typeface="Arial" panose="020B0604020202020204" pitchFamily="34" charset="0"/>
              <a:buChar char="•"/>
            </a:pPr>
            <a:r>
              <a:rPr lang="en-GB" sz="1200" b="0" i="0" kern="1200" dirty="0" smtClean="0">
                <a:solidFill>
                  <a:schemeClr val="tx1"/>
                </a:solidFill>
                <a:effectLst/>
                <a:latin typeface="+mn-lt"/>
                <a:ea typeface="+mn-ea"/>
                <a:cs typeface="+mn-cs"/>
              </a:rPr>
              <a:t> Lys and His supplementations improved yeast growth, wort </a:t>
            </a:r>
            <a:r>
              <a:rPr lang="en-GB" sz="1200" b="0" i="0" kern="1200" dirty="0" err="1" smtClean="0">
                <a:solidFill>
                  <a:schemeClr val="tx1"/>
                </a:solidFill>
                <a:effectLst/>
                <a:latin typeface="+mn-lt"/>
                <a:ea typeface="+mn-ea"/>
                <a:cs typeface="+mn-cs"/>
              </a:rPr>
              <a:t>fermentability</a:t>
            </a:r>
            <a:r>
              <a:rPr lang="en-GB" sz="1200" b="0" i="0" kern="1200" dirty="0" smtClean="0">
                <a:solidFill>
                  <a:schemeClr val="tx1"/>
                </a:solidFill>
                <a:effectLst/>
                <a:latin typeface="+mn-lt"/>
                <a:ea typeface="+mn-ea"/>
                <a:cs typeface="+mn-cs"/>
              </a:rPr>
              <a:t>, ethanol yield and the formation of </a:t>
            </a:r>
            <a:r>
              <a:rPr lang="en-GB" sz="1200" b="0" i="0" kern="1200" dirty="0" err="1" smtClean="0">
                <a:solidFill>
                  <a:schemeClr val="tx1"/>
                </a:solidFill>
                <a:effectLst/>
                <a:latin typeface="+mn-lt"/>
                <a:ea typeface="+mn-ea"/>
                <a:cs typeface="+mn-cs"/>
              </a:rPr>
              <a:t>flavor</a:t>
            </a:r>
            <a:r>
              <a:rPr lang="en-GB" sz="1200" b="0" i="0" kern="1200" dirty="0" smtClean="0">
                <a:solidFill>
                  <a:schemeClr val="tx1"/>
                </a:solidFill>
                <a:effectLst/>
                <a:latin typeface="+mn-lt"/>
                <a:ea typeface="+mn-ea"/>
                <a:cs typeface="+mn-cs"/>
              </a:rPr>
              <a:t> volatiles</a:t>
            </a:r>
            <a:endParaRPr lang="en-GB" dirty="0" smtClean="0"/>
          </a:p>
          <a:p>
            <a:pPr marL="171450" indent="-171450">
              <a:buFont typeface="Arial" panose="020B0604020202020204" pitchFamily="34" charset="0"/>
              <a:buChar char="•"/>
            </a:pPr>
            <a:r>
              <a:rPr lang="en-GB" dirty="0" smtClean="0"/>
              <a:t>YPC – stimulate fermentation rate, improve attenuation of wort, influence persists during successive fermentations</a:t>
            </a:r>
            <a:r>
              <a:rPr lang="en-GB" baseline="0" dirty="0" smtClean="0"/>
              <a:t> of HG wort</a:t>
            </a:r>
          </a:p>
          <a:p>
            <a:pPr marL="628650" lvl="1" indent="-171450">
              <a:buFont typeface="Arial" panose="020B0604020202020204" pitchFamily="34" charset="0"/>
              <a:buChar char="•"/>
            </a:pPr>
            <a:r>
              <a:rPr lang="en-GB" baseline="0" dirty="0" smtClean="0"/>
              <a:t>Protects against ethanol stress</a:t>
            </a:r>
          </a:p>
          <a:p>
            <a:pPr marL="628650" lvl="1" indent="-171450">
              <a:buFont typeface="Arial" panose="020B0604020202020204" pitchFamily="34" charset="0"/>
              <a:buChar char="•"/>
            </a:pPr>
            <a:r>
              <a:rPr lang="en-GB" baseline="0" dirty="0" smtClean="0"/>
              <a:t>Might act like insulin in mammalian cells</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76933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21</a:t>
            </a:fld>
            <a:endParaRPr lang="en-GB"/>
          </a:p>
        </p:txBody>
      </p:sp>
    </p:spTree>
    <p:extLst>
      <p:ext uri="{BB962C8B-B14F-4D97-AF65-F5344CB8AC3E}">
        <p14:creationId xmlns:p14="http://schemas.microsoft.com/office/powerpoint/2010/main" val="3540416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err="1" smtClean="0"/>
              <a:t>EtOH</a:t>
            </a:r>
            <a:r>
              <a:rPr lang="en-GB" b="1" dirty="0" smtClean="0"/>
              <a:t> stress</a:t>
            </a:r>
          </a:p>
          <a:p>
            <a:pPr marL="628650" lvl="1" indent="-171450">
              <a:buFont typeface="Arial" panose="020B0604020202020204" pitchFamily="34" charset="0"/>
              <a:buChar char="•"/>
            </a:pPr>
            <a:r>
              <a:rPr lang="en-GB" dirty="0" err="1" smtClean="0"/>
              <a:t>EtOH</a:t>
            </a:r>
            <a:r>
              <a:rPr lang="en-GB" dirty="0" smtClean="0"/>
              <a:t> inhibits growth and fermentation in</a:t>
            </a:r>
            <a:r>
              <a:rPr lang="en-GB" baseline="0" dirty="0" smtClean="0"/>
              <a:t> a non-competitive fashion, inhibits transport of some nutrients (GLU, MT, NH</a:t>
            </a:r>
            <a:r>
              <a:rPr lang="en-GB" baseline="-25000" dirty="0" smtClean="0"/>
              <a:t>3</a:t>
            </a:r>
            <a:r>
              <a:rPr lang="en-GB" baseline="0" dirty="0" smtClean="0"/>
              <a:t> and some AA’s)</a:t>
            </a:r>
          </a:p>
          <a:p>
            <a:pPr marL="628650" lvl="1" indent="-171450">
              <a:buFont typeface="Arial" panose="020B0604020202020204" pitchFamily="34" charset="0"/>
              <a:buChar char="•"/>
            </a:pPr>
            <a:r>
              <a:rPr lang="en-GB" baseline="0" dirty="0" smtClean="0"/>
              <a:t>Ale yeasts less tolerant than lager</a:t>
            </a:r>
          </a:p>
          <a:p>
            <a:pPr marL="628650" lvl="1" indent="-171450">
              <a:buFont typeface="Arial" panose="020B0604020202020204" pitchFamily="34" charset="0"/>
              <a:buChar char="•"/>
            </a:pPr>
            <a:r>
              <a:rPr lang="en-GB" baseline="0" dirty="0" smtClean="0"/>
              <a:t>Yeasts with membranes enriched in UFA’s are more able to withstand </a:t>
            </a:r>
            <a:r>
              <a:rPr lang="en-GB" baseline="0" dirty="0" err="1" smtClean="0"/>
              <a:t>EtOH</a:t>
            </a:r>
            <a:r>
              <a:rPr lang="en-GB" baseline="0" dirty="0" smtClean="0"/>
              <a:t> stress</a:t>
            </a:r>
          </a:p>
          <a:p>
            <a:pPr marL="628650" lvl="1" indent="-171450">
              <a:buFont typeface="Arial" panose="020B0604020202020204" pitchFamily="34" charset="0"/>
              <a:buChar char="•"/>
            </a:pPr>
            <a:r>
              <a:rPr lang="en-GB" baseline="0" dirty="0" smtClean="0"/>
              <a:t>HGB </a:t>
            </a:r>
          </a:p>
          <a:p>
            <a:pPr marL="628650" lvl="1" indent="-171450">
              <a:buFont typeface="Arial" panose="020B0604020202020204" pitchFamily="34" charset="0"/>
              <a:buChar char="•"/>
            </a:pPr>
            <a:r>
              <a:rPr lang="en-GB" baseline="0" dirty="0" smtClean="0"/>
              <a:t>poor viability/stuck fermentations overcome by supplying extra N compounds, sterols and UFA’s – enable &gt;16% </a:t>
            </a:r>
            <a:r>
              <a:rPr lang="en-GB" baseline="0" dirty="0" err="1" smtClean="0"/>
              <a:t>abv</a:t>
            </a:r>
            <a:r>
              <a:rPr lang="en-GB" baseline="0" dirty="0" smtClean="0"/>
              <a:t> beers to be produced – at the expense of additional yeast growth.</a:t>
            </a:r>
          </a:p>
          <a:p>
            <a:pPr marL="628650" lvl="1" indent="-171450">
              <a:buFont typeface="Arial" panose="020B0604020202020204" pitchFamily="34" charset="0"/>
              <a:buChar char="•"/>
            </a:pPr>
            <a:r>
              <a:rPr lang="en-GB" baseline="0" dirty="0" smtClean="0"/>
              <a:t>Extra Mg and Ca ions increase </a:t>
            </a:r>
            <a:r>
              <a:rPr lang="en-GB" baseline="0" dirty="0" err="1" smtClean="0"/>
              <a:t>EtOH</a:t>
            </a:r>
            <a:r>
              <a:rPr lang="en-GB" baseline="0" dirty="0" smtClean="0"/>
              <a:t> yield in high gravity fermentation</a:t>
            </a:r>
            <a:endParaRPr lang="en-GB" dirty="0" smtClean="0"/>
          </a:p>
          <a:p>
            <a:pPr marL="171450" indent="-171450">
              <a:buFont typeface="Arial" panose="020B0604020202020204" pitchFamily="34" charset="0"/>
              <a:buChar char="•"/>
            </a:pPr>
            <a:r>
              <a:rPr lang="en-GB" dirty="0" smtClean="0"/>
              <a:t>Antifoam prevents foam being a problem – </a:t>
            </a:r>
            <a:r>
              <a:rPr lang="en-GB" dirty="0" err="1" smtClean="0"/>
              <a:t>defoamer</a:t>
            </a:r>
            <a:r>
              <a:rPr lang="en-GB" dirty="0" smtClean="0"/>
              <a:t> reduces</a:t>
            </a:r>
            <a:r>
              <a:rPr lang="en-GB" baseline="0" dirty="0" smtClean="0"/>
              <a:t> foam which has already been formed</a:t>
            </a:r>
            <a:endParaRPr lang="en-GB" dirty="0" smtClean="0"/>
          </a:p>
          <a:p>
            <a:pPr marL="628650" lvl="1" indent="-171450">
              <a:buFont typeface="Arial" panose="020B0604020202020204" pitchFamily="34" charset="0"/>
              <a:buChar char="•"/>
            </a:pPr>
            <a:r>
              <a:rPr lang="en-GB" dirty="0" smtClean="0"/>
              <a:t>Air</a:t>
            </a:r>
            <a:r>
              <a:rPr lang="en-GB" baseline="0" dirty="0" smtClean="0"/>
              <a:t> and agitation</a:t>
            </a:r>
          </a:p>
          <a:p>
            <a:pPr marL="628650" lvl="1" indent="-171450">
              <a:buFont typeface="Arial" panose="020B0604020202020204" pitchFamily="34" charset="0"/>
              <a:buChar char="•"/>
            </a:pPr>
            <a:r>
              <a:rPr lang="en-GB" baseline="0" dirty="0" smtClean="0"/>
              <a:t>If coat cells will prevent metabolism (CHO uptake)</a:t>
            </a:r>
          </a:p>
          <a:p>
            <a:pPr marL="628650" lvl="1" indent="-171450">
              <a:buFont typeface="Arial" panose="020B0604020202020204" pitchFamily="34" charset="0"/>
              <a:buChar char="•"/>
            </a:pPr>
            <a:r>
              <a:rPr lang="en-GB" baseline="0" dirty="0" smtClean="0"/>
              <a:t>Fermentation – keeps hydrophobic proteins in the fermenting wort, rather than moving up into foam/headspace – esp. if using top fermenting yeast</a:t>
            </a:r>
          </a:p>
          <a:p>
            <a:pPr marL="628650" lvl="1" indent="-171450">
              <a:buFont typeface="Arial" panose="020B0604020202020204" pitchFamily="34" charset="0"/>
              <a:buChar char="•"/>
            </a:pPr>
            <a:r>
              <a:rPr lang="en-GB" baseline="0" dirty="0" smtClean="0"/>
              <a:t>Canola oil antifoam – increase cell count – UFA’s from oil – metabolised into cell wall components</a:t>
            </a:r>
          </a:p>
          <a:p>
            <a:pPr marL="628650" lvl="1" indent="-171450">
              <a:buFont typeface="Arial" panose="020B0604020202020204" pitchFamily="34" charset="0"/>
              <a:buChar char="•"/>
            </a:pPr>
            <a:r>
              <a:rPr lang="en-GB" baseline="0" dirty="0" err="1" smtClean="0"/>
              <a:t>Fermcap</a:t>
            </a:r>
            <a:r>
              <a:rPr lang="en-GB" baseline="0" dirty="0" smtClean="0"/>
              <a:t> AT?</a:t>
            </a:r>
          </a:p>
          <a:p>
            <a:pPr marL="171450" lvl="0" indent="-171450">
              <a:buFont typeface="Arial" panose="020B0604020202020204" pitchFamily="34" charset="0"/>
              <a:buChar char="•"/>
            </a:pPr>
            <a:r>
              <a:rPr lang="en-GB" baseline="0" dirty="0" smtClean="0"/>
              <a:t>Yeast/fermentation supplements marketed as ‘stabilisation products’ as produce more consistent fermentations</a:t>
            </a:r>
          </a:p>
          <a:p>
            <a:pPr marL="171450" lvl="0" indent="-171450">
              <a:buFont typeface="Arial" panose="020B0604020202020204" pitchFamily="34" charset="0"/>
              <a:buChar char="•"/>
            </a:pPr>
            <a:r>
              <a:rPr lang="en-GB" baseline="0" dirty="0" smtClean="0"/>
              <a:t>Colloidal stabilisation – removal of large proteins – but happens post fermentation, not a consideration for yeast nutrition</a:t>
            </a:r>
          </a:p>
          <a:p>
            <a:pPr marL="171450" lvl="0" indent="-171450">
              <a:buFont typeface="Arial" panose="020B0604020202020204" pitchFamily="34" charset="0"/>
              <a:buChar char="•"/>
            </a:pPr>
            <a:r>
              <a:rPr lang="en-GB" baseline="0" dirty="0" smtClean="0"/>
              <a:t>Foam stabilisers – post fermentation – can be made from yeast extract material – would supply nutrients – </a:t>
            </a:r>
            <a:r>
              <a:rPr lang="en-GB" baseline="0" smtClean="0"/>
              <a:t>not consideration</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22</a:t>
            </a:fld>
            <a:endParaRPr lang="en-GB"/>
          </a:p>
        </p:txBody>
      </p:sp>
    </p:spTree>
    <p:extLst>
      <p:ext uri="{BB962C8B-B14F-4D97-AF65-F5344CB8AC3E}">
        <p14:creationId xmlns:p14="http://schemas.microsoft.com/office/powerpoint/2010/main" val="132913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23</a:t>
            </a:fld>
            <a:endParaRPr lang="en-GB"/>
          </a:p>
        </p:txBody>
      </p:sp>
    </p:spTree>
    <p:extLst>
      <p:ext uri="{BB962C8B-B14F-4D97-AF65-F5344CB8AC3E}">
        <p14:creationId xmlns:p14="http://schemas.microsoft.com/office/powerpoint/2010/main" val="1543791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1DD71B-93A2-4BE8-A597-7C08EE9CB708}" type="slidenum">
              <a:rPr lang="en-GB" smtClean="0"/>
              <a:t>24</a:t>
            </a:fld>
            <a:endParaRPr lang="en-GB"/>
          </a:p>
        </p:txBody>
      </p:sp>
    </p:spTree>
    <p:extLst>
      <p:ext uri="{BB962C8B-B14F-4D97-AF65-F5344CB8AC3E}">
        <p14:creationId xmlns:p14="http://schemas.microsoft.com/office/powerpoint/2010/main" val="414340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1DD71B-93A2-4BE8-A597-7C08EE9CB708}" type="slidenum">
              <a:rPr lang="en-GB" smtClean="0"/>
              <a:t>25</a:t>
            </a:fld>
            <a:endParaRPr lang="en-GB"/>
          </a:p>
        </p:txBody>
      </p:sp>
    </p:spTree>
    <p:extLst>
      <p:ext uri="{BB962C8B-B14F-4D97-AF65-F5344CB8AC3E}">
        <p14:creationId xmlns:p14="http://schemas.microsoft.com/office/powerpoint/2010/main" val="277058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Endogenous nutrients consumed while yeast adapts to new</a:t>
            </a:r>
            <a:r>
              <a:rPr lang="en-GB" baseline="0" dirty="0" smtClean="0"/>
              <a:t> surroundings and nutrients</a:t>
            </a:r>
          </a:p>
          <a:p>
            <a:pPr marL="171450" indent="-171450">
              <a:buFont typeface="Arial" panose="020B0604020202020204" pitchFamily="34" charset="0"/>
              <a:buChar char="•"/>
            </a:pPr>
            <a:r>
              <a:rPr lang="en-GB" baseline="0" dirty="0" smtClean="0"/>
              <a:t>Oxygen present in wort used for membrane components</a:t>
            </a:r>
          </a:p>
          <a:p>
            <a:pPr marL="171450" indent="-171450">
              <a:buFont typeface="Arial" panose="020B0604020202020204" pitchFamily="34" charset="0"/>
              <a:buChar char="•"/>
            </a:pPr>
            <a:r>
              <a:rPr lang="en-GB" baseline="0" dirty="0" smtClean="0"/>
              <a:t>Cell growth and division restricted by oxygen depletion – cells become wholly fermentative, SG declines quickly</a:t>
            </a:r>
            <a:endParaRPr lang="en-GB" dirty="0" smtClean="0"/>
          </a:p>
          <a:p>
            <a:pPr marL="171450" indent="-171450">
              <a:buFont typeface="Arial" panose="020B0604020202020204" pitchFamily="34" charset="0"/>
              <a:buChar char="•"/>
            </a:pPr>
            <a:r>
              <a:rPr lang="en-GB" dirty="0" smtClean="0"/>
              <a:t>Small amount of cell growth continues during fermentation</a:t>
            </a:r>
            <a:r>
              <a:rPr lang="en-GB" baseline="0" dirty="0" smtClean="0"/>
              <a:t> to maintain a healthy population – getting nutrients from the wort</a:t>
            </a:r>
          </a:p>
          <a:p>
            <a:pPr marL="171450" indent="-171450">
              <a:buFont typeface="Arial" panose="020B0604020202020204" pitchFamily="34" charset="0"/>
              <a:buChar char="•"/>
            </a:pPr>
            <a:r>
              <a:rPr lang="en-GB" baseline="0" dirty="0" smtClean="0"/>
              <a:t>Requirements are carbon, nitrogen, trace elements and vitamins</a:t>
            </a:r>
          </a:p>
          <a:p>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3</a:t>
            </a:fld>
            <a:endParaRPr lang="en-GB"/>
          </a:p>
        </p:txBody>
      </p:sp>
    </p:spTree>
    <p:extLst>
      <p:ext uri="{BB962C8B-B14F-4D97-AF65-F5344CB8AC3E}">
        <p14:creationId xmlns:p14="http://schemas.microsoft.com/office/powerpoint/2010/main" val="306963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Have seen a detailed figure showing MT and MT3 uptake from GGS, so I wanted to show you how that transport might be occurring.</a:t>
            </a:r>
            <a:endParaRPr lang="en-GB" dirty="0" smtClean="0"/>
          </a:p>
          <a:p>
            <a:pPr marL="171450" indent="-171450">
              <a:buFont typeface="Arial" panose="020B0604020202020204" pitchFamily="34" charset="0"/>
              <a:buChar char="•"/>
            </a:pPr>
            <a:r>
              <a:rPr lang="en-GB" dirty="0" smtClean="0"/>
              <a:t>Membrane transport</a:t>
            </a:r>
          </a:p>
          <a:p>
            <a:pPr marL="628650" lvl="1" indent="-171450">
              <a:buFontTx/>
              <a:buChar char="-"/>
            </a:pPr>
            <a:r>
              <a:rPr lang="en-GB" dirty="0" smtClean="0"/>
              <a:t>Passive GLU/FRU</a:t>
            </a:r>
          </a:p>
          <a:p>
            <a:pPr marL="628650" lvl="1" indent="-171450">
              <a:buFontTx/>
              <a:buChar char="-"/>
            </a:pPr>
            <a:r>
              <a:rPr lang="en-GB" dirty="0" smtClean="0"/>
              <a:t>Active MT/MT3</a:t>
            </a:r>
          </a:p>
          <a:p>
            <a:pPr marL="171450" indent="-171450">
              <a:buFont typeface="Arial" panose="020B0604020202020204" pitchFamily="34" charset="0"/>
              <a:buChar char="•"/>
            </a:pPr>
            <a:r>
              <a:rPr lang="en-GB" dirty="0" smtClean="0"/>
              <a:t>Assimilation</a:t>
            </a:r>
            <a:r>
              <a:rPr lang="en-GB" baseline="0" dirty="0" smtClean="0"/>
              <a:t> of </a:t>
            </a:r>
            <a:r>
              <a:rPr lang="en-GB" baseline="0" dirty="0" err="1" smtClean="0"/>
              <a:t>C’hydes</a:t>
            </a:r>
            <a:r>
              <a:rPr lang="en-GB" baseline="0" dirty="0" smtClean="0"/>
              <a:t>, N-compounds = highly regulated process</a:t>
            </a:r>
          </a:p>
          <a:p>
            <a:pPr marL="171450" indent="-171450">
              <a:buFont typeface="Arial" panose="020B0604020202020204" pitchFamily="34" charset="0"/>
              <a:buChar char="•"/>
            </a:pPr>
            <a:r>
              <a:rPr lang="en-GB" baseline="0" dirty="0" smtClean="0"/>
              <a:t>Are hydrophobic and therefore cannot pass through as hydrophilic compounds are able to. They require systems which will facilitate their transfer such as proteins and expression of enzymes. GLU and FRU transported by f</a:t>
            </a:r>
            <a:r>
              <a:rPr lang="en-GB" dirty="0" smtClean="0"/>
              <a:t>acilitated</a:t>
            </a:r>
            <a:r>
              <a:rPr lang="en-GB" baseline="0" dirty="0" smtClean="0"/>
              <a:t> diffusion using common membrane carriers.</a:t>
            </a:r>
          </a:p>
          <a:p>
            <a:pPr marL="171450" indent="-171450">
              <a:buFont typeface="Arial" panose="020B0604020202020204" pitchFamily="34" charset="0"/>
              <a:buChar char="•"/>
            </a:pPr>
            <a:r>
              <a:rPr lang="en-GB" baseline="0" dirty="0" smtClean="0"/>
              <a:t>Active transport uses energy</a:t>
            </a:r>
          </a:p>
          <a:p>
            <a:pPr marL="171450" indent="-171450">
              <a:buFont typeface="Arial" panose="020B0604020202020204" pitchFamily="34" charset="0"/>
              <a:buChar char="•"/>
            </a:pPr>
            <a:r>
              <a:rPr lang="en-GB" baseline="0" dirty="0" smtClean="0"/>
              <a:t>Rates of uptake and influence of the environment (wort) on the expression of genes by the yeast </a:t>
            </a:r>
          </a:p>
        </p:txBody>
      </p:sp>
      <p:sp>
        <p:nvSpPr>
          <p:cNvPr id="4" name="Slide Number Placeholder 3"/>
          <p:cNvSpPr>
            <a:spLocks noGrp="1"/>
          </p:cNvSpPr>
          <p:nvPr>
            <p:ph type="sldNum" sz="quarter" idx="10"/>
          </p:nvPr>
        </p:nvSpPr>
        <p:spPr/>
        <p:txBody>
          <a:bodyPr/>
          <a:lstStyle/>
          <a:p>
            <a:fld id="{981DD71B-93A2-4BE8-A597-7C08EE9CB708}" type="slidenum">
              <a:rPr lang="en-GB" smtClean="0"/>
              <a:t>4</a:t>
            </a:fld>
            <a:endParaRPr lang="en-GB"/>
          </a:p>
        </p:txBody>
      </p:sp>
    </p:spTree>
    <p:extLst>
      <p:ext uri="{BB962C8B-B14F-4D97-AF65-F5344CB8AC3E}">
        <p14:creationId xmlns:p14="http://schemas.microsoft.com/office/powerpoint/2010/main" val="363819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Metabolism happening</a:t>
            </a:r>
            <a:r>
              <a:rPr lang="en-GB" baseline="0" dirty="0" smtClean="0"/>
              <a:t> within the cell, fuelled by the nutrients present in the wort</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5</a:t>
            </a:fld>
            <a:endParaRPr lang="en-GB"/>
          </a:p>
        </p:txBody>
      </p:sp>
    </p:spTree>
    <p:extLst>
      <p:ext uri="{BB962C8B-B14F-4D97-AF65-F5344CB8AC3E}">
        <p14:creationId xmlns:p14="http://schemas.microsoft.com/office/powerpoint/2010/main" val="11755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1DD71B-93A2-4BE8-A597-7C08EE9CB708}" type="slidenum">
              <a:rPr lang="en-GB" smtClean="0"/>
              <a:t>6</a:t>
            </a:fld>
            <a:endParaRPr lang="en-GB"/>
          </a:p>
        </p:txBody>
      </p:sp>
    </p:spTree>
    <p:extLst>
      <p:ext uri="{BB962C8B-B14F-4D97-AF65-F5344CB8AC3E}">
        <p14:creationId xmlns:p14="http://schemas.microsoft.com/office/powerpoint/2010/main" val="334471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Repeating</a:t>
            </a:r>
            <a:r>
              <a:rPr lang="en-GB" baseline="0" dirty="0" smtClean="0"/>
              <a:t> the information you had from Graham Stewart already – but what are the essentials for yeast?</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7</a:t>
            </a:fld>
            <a:endParaRPr lang="en-GB"/>
          </a:p>
        </p:txBody>
      </p:sp>
    </p:spTree>
    <p:extLst>
      <p:ext uri="{BB962C8B-B14F-4D97-AF65-F5344CB8AC3E}">
        <p14:creationId xmlns:p14="http://schemas.microsoft.com/office/powerpoint/2010/main" val="26299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baseline="0" dirty="0" smtClean="0"/>
              <a:t>Structural element of yeast</a:t>
            </a:r>
          </a:p>
          <a:p>
            <a:pPr marL="171450" indent="-171450">
              <a:buFont typeface="Arial" panose="020B0604020202020204" pitchFamily="34" charset="0"/>
              <a:buChar char="•"/>
            </a:pPr>
            <a:r>
              <a:rPr lang="en-GB" baseline="0" dirty="0" smtClean="0"/>
              <a:t>1 molecule of GLU to 2 PYRUVATE, to 2 ACETALDEHYDE to 2 ETHANOL plus ATP (energy)</a:t>
            </a:r>
          </a:p>
          <a:p>
            <a:pPr marL="171450" indent="-171450">
              <a:buFont typeface="Arial" panose="020B0604020202020204" pitchFamily="34" charset="0"/>
              <a:buChar char="•"/>
            </a:pPr>
            <a:r>
              <a:rPr lang="en-GB" baseline="0" dirty="0" smtClean="0"/>
              <a:t>Also source of hydrogen</a:t>
            </a:r>
          </a:p>
          <a:p>
            <a:pPr marL="171450" indent="-171450">
              <a:buFont typeface="Arial" panose="020B0604020202020204" pitchFamily="34" charset="0"/>
              <a:buChar char="•"/>
            </a:pPr>
            <a:r>
              <a:rPr lang="en-GB" baseline="0" dirty="0" smtClean="0"/>
              <a:t>GLU repress uptake of other CHO</a:t>
            </a:r>
          </a:p>
          <a:p>
            <a:pPr marL="171450" indent="-171450">
              <a:buFont typeface="Arial" panose="020B0604020202020204" pitchFamily="34" charset="0"/>
              <a:buChar char="•"/>
            </a:pPr>
            <a:r>
              <a:rPr lang="en-GB" baseline="0" dirty="0" smtClean="0"/>
              <a:t>FRU slower than GLU, FRU may remain = sweetness to beer</a:t>
            </a:r>
          </a:p>
          <a:p>
            <a:pPr marL="171450" indent="-171450">
              <a:buFont typeface="Arial" panose="020B0604020202020204" pitchFamily="34" charset="0"/>
              <a:buChar char="•"/>
            </a:pPr>
            <a:r>
              <a:rPr lang="en-GB" baseline="0" dirty="0" smtClean="0"/>
              <a:t>The remaining 29 percent of carbohydrate in wort comprises dextrins which are unfermentable by brewers yeast. </a:t>
            </a:r>
          </a:p>
          <a:p>
            <a:pPr marL="171450" indent="-171450">
              <a:buFont typeface="Arial" panose="020B0604020202020204" pitchFamily="34" charset="0"/>
              <a:buChar char="•"/>
            </a:pPr>
            <a:r>
              <a:rPr lang="en-GB" baseline="0" dirty="0" err="1" smtClean="0"/>
              <a:t>Dextrins</a:t>
            </a:r>
            <a:r>
              <a:rPr lang="en-GB" baseline="0" dirty="0" smtClean="0"/>
              <a:t> contribute to beer flavour by imparting to the fullness.</a:t>
            </a:r>
          </a:p>
          <a:p>
            <a:pPr marL="171450" indent="-171450">
              <a:buFont typeface="Arial" panose="020B0604020202020204" pitchFamily="34" charset="0"/>
              <a:buChar char="•"/>
            </a:pPr>
            <a:r>
              <a:rPr lang="en-GB" baseline="0" dirty="0" smtClean="0"/>
              <a:t>Can add enzymes to break down </a:t>
            </a:r>
            <a:r>
              <a:rPr lang="en-GB" baseline="0" dirty="0" err="1" smtClean="0"/>
              <a:t>dextrins</a:t>
            </a:r>
            <a:r>
              <a:rPr lang="en-GB" baseline="0" dirty="0" smtClean="0"/>
              <a:t> so they can be fermented, but this will have implications for the final flavour of the beer.</a:t>
            </a:r>
          </a:p>
          <a:p>
            <a:pPr marL="171450" indent="-171450">
              <a:buFont typeface="Arial" panose="020B0604020202020204" pitchFamily="34" charset="0"/>
              <a:buChar char="•"/>
            </a:pPr>
            <a:r>
              <a:rPr lang="en-GB" baseline="0" dirty="0" smtClean="0"/>
              <a:t>Some variability between strains</a:t>
            </a:r>
          </a:p>
          <a:p>
            <a:endParaRPr lang="en-GB" baseline="0" dirty="0" smtClean="0"/>
          </a:p>
        </p:txBody>
      </p:sp>
      <p:sp>
        <p:nvSpPr>
          <p:cNvPr id="4" name="Slide Number Placeholder 3"/>
          <p:cNvSpPr>
            <a:spLocks noGrp="1"/>
          </p:cNvSpPr>
          <p:nvPr>
            <p:ph type="sldNum" sz="quarter" idx="10"/>
          </p:nvPr>
        </p:nvSpPr>
        <p:spPr/>
        <p:txBody>
          <a:bodyPr/>
          <a:lstStyle/>
          <a:p>
            <a:pPr>
              <a:defRPr/>
            </a:pPr>
            <a:fld id="{EA740621-7E33-43BD-B981-1765407E6351}" type="slidenum">
              <a:rPr lang="en-GB" smtClean="0"/>
              <a:pPr>
                <a:defRPr/>
              </a:pPr>
              <a:t>8</a:t>
            </a:fld>
            <a:endParaRPr lang="en-GB"/>
          </a:p>
        </p:txBody>
      </p:sp>
    </p:spTree>
    <p:extLst>
      <p:ext uri="{BB962C8B-B14F-4D97-AF65-F5344CB8AC3E}">
        <p14:creationId xmlns:p14="http://schemas.microsoft.com/office/powerpoint/2010/main" val="218535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Requirement</a:t>
            </a:r>
            <a:r>
              <a:rPr lang="en-GB" baseline="0" dirty="0" smtClean="0"/>
              <a:t> is s</a:t>
            </a:r>
            <a:r>
              <a:rPr lang="en-GB" dirty="0" smtClean="0"/>
              <a:t>train dependent</a:t>
            </a:r>
          </a:p>
          <a:p>
            <a:pPr marL="171450" indent="-171450">
              <a:buFont typeface="Arial" panose="020B0604020202020204" pitchFamily="34" charset="0"/>
              <a:buChar char="•"/>
            </a:pPr>
            <a:r>
              <a:rPr lang="en-GB" dirty="0" smtClean="0"/>
              <a:t>Proportion used for lipid biosynthesis small (about</a:t>
            </a:r>
            <a:r>
              <a:rPr lang="en-GB" baseline="0" dirty="0" smtClean="0"/>
              <a:t> 30%)</a:t>
            </a:r>
          </a:p>
          <a:p>
            <a:pPr marL="171450" indent="-171450">
              <a:buFont typeface="Arial" panose="020B0604020202020204" pitchFamily="34" charset="0"/>
              <a:buChar char="•"/>
            </a:pPr>
            <a:r>
              <a:rPr lang="en-GB" dirty="0" smtClean="0"/>
              <a:t>Rest must be consumed by other</a:t>
            </a:r>
            <a:r>
              <a:rPr lang="en-GB" baseline="0" dirty="0" smtClean="0"/>
              <a:t> pathways</a:t>
            </a:r>
            <a:endParaRPr lang="en-GB" dirty="0" smtClean="0"/>
          </a:p>
          <a:p>
            <a:pPr marL="171450" indent="-171450">
              <a:buFont typeface="Arial" panose="020B0604020202020204" pitchFamily="34" charset="0"/>
              <a:buChar char="•"/>
            </a:pPr>
            <a:r>
              <a:rPr lang="en-GB" dirty="0" smtClean="0"/>
              <a:t>Sterols and UFA’s vital to structure and function of yeast plasma membrane</a:t>
            </a:r>
            <a:endParaRPr lang="en-GB" baseline="0" dirty="0" smtClean="0"/>
          </a:p>
          <a:p>
            <a:pPr marL="171450" lvl="0" indent="-171450">
              <a:buFont typeface="Arial" panose="020B0604020202020204" pitchFamily="34" charset="0"/>
              <a:buChar char="•"/>
            </a:pPr>
            <a:r>
              <a:rPr lang="en-GB" baseline="0" dirty="0" smtClean="0"/>
              <a:t>Amount of O</a:t>
            </a:r>
            <a:r>
              <a:rPr lang="en-GB" baseline="-25000" dirty="0" smtClean="0"/>
              <a:t>2</a:t>
            </a:r>
            <a:r>
              <a:rPr lang="en-GB" baseline="0" dirty="0" smtClean="0"/>
              <a:t> required for sterol synthesis is strain dependent </a:t>
            </a:r>
          </a:p>
          <a:p>
            <a:pPr marL="171450" lvl="0" indent="-171450">
              <a:buFont typeface="Arial" panose="020B0604020202020204" pitchFamily="34" charset="0"/>
              <a:buChar char="•"/>
            </a:pPr>
            <a:r>
              <a:rPr lang="en-GB" baseline="0" dirty="0" smtClean="0"/>
              <a:t>Amount of O</a:t>
            </a:r>
            <a:r>
              <a:rPr lang="en-GB" baseline="-25000" dirty="0" smtClean="0"/>
              <a:t>2</a:t>
            </a:r>
            <a:r>
              <a:rPr lang="en-GB" baseline="0" dirty="0" smtClean="0"/>
              <a:t> required can be reduced if supplied in increments.</a:t>
            </a:r>
          </a:p>
          <a:p>
            <a:pPr marL="171450" lvl="0" indent="-171450">
              <a:buFont typeface="Arial" panose="020B0604020202020204" pitchFamily="34" charset="0"/>
              <a:buChar char="•"/>
            </a:pPr>
            <a:r>
              <a:rPr lang="en-GB" baseline="0" dirty="0" smtClean="0"/>
              <a:t>About 30% of available O2 used for lipid synthesis</a:t>
            </a:r>
            <a:endParaRPr lang="en-GB" dirty="0"/>
          </a:p>
        </p:txBody>
      </p:sp>
      <p:sp>
        <p:nvSpPr>
          <p:cNvPr id="4" name="Slide Number Placeholder 3"/>
          <p:cNvSpPr>
            <a:spLocks noGrp="1"/>
          </p:cNvSpPr>
          <p:nvPr>
            <p:ph type="sldNum" sz="quarter" idx="10"/>
          </p:nvPr>
        </p:nvSpPr>
        <p:spPr/>
        <p:txBody>
          <a:bodyPr/>
          <a:lstStyle/>
          <a:p>
            <a:fld id="{981DD71B-93A2-4BE8-A597-7C08EE9CB708}" type="slidenum">
              <a:rPr lang="en-GB" smtClean="0"/>
              <a:t>9</a:t>
            </a:fld>
            <a:endParaRPr lang="en-GB"/>
          </a:p>
        </p:txBody>
      </p:sp>
    </p:spTree>
    <p:extLst>
      <p:ext uri="{BB962C8B-B14F-4D97-AF65-F5344CB8AC3E}">
        <p14:creationId xmlns:p14="http://schemas.microsoft.com/office/powerpoint/2010/main" val="1472090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86" name="Rectangle 2"/>
          <p:cNvSpPr>
            <a:spLocks noGrp="1" noChangeArrowheads="1"/>
          </p:cNvSpPr>
          <p:nvPr>
            <p:ph type="ctrTitle"/>
          </p:nvPr>
        </p:nvSpPr>
        <p:spPr>
          <a:xfrm>
            <a:off x="685800" y="2286000"/>
            <a:ext cx="7772400" cy="1143000"/>
          </a:xfrm>
        </p:spPr>
        <p:txBody>
          <a:bodyPr/>
          <a:lstStyle>
            <a:lvl1pPr>
              <a:defRPr sz="4400">
                <a:solidFill>
                  <a:schemeClr val="tx1"/>
                </a:solidFill>
              </a:defRPr>
            </a:lvl1pPr>
          </a:lstStyle>
          <a:p>
            <a:pPr lvl="0"/>
            <a:r>
              <a:rPr lang="en-US" noProof="0" smtClean="0"/>
              <a:t>Click to edit Master title style</a:t>
            </a:r>
            <a:endParaRPr lang="en-GB" noProof="0" smtClean="0"/>
          </a:p>
        </p:txBody>
      </p:sp>
      <p:sp>
        <p:nvSpPr>
          <p:cNvPr id="16387" name="Rectangle 3"/>
          <p:cNvSpPr>
            <a:spLocks noGrp="1" noChangeArrowheads="1"/>
          </p:cNvSpPr>
          <p:nvPr>
            <p:ph type="subTitle" idx="1"/>
          </p:nvPr>
        </p:nvSpPr>
        <p:spPr>
          <a:xfrm>
            <a:off x="685800" y="3886200"/>
            <a:ext cx="7769225" cy="1752600"/>
          </a:xfrm>
        </p:spPr>
        <p:txBody>
          <a:bodyPr/>
          <a:lstStyle>
            <a:lvl1pPr marL="0" indent="0">
              <a:buFont typeface="Wingdings" pitchFamily="2" charset="2"/>
              <a:buNone/>
              <a:defRPr>
                <a:solidFill>
                  <a:schemeClr val="tx1"/>
                </a:solidFill>
              </a:defRPr>
            </a:lvl1pPr>
          </a:lstStyle>
          <a:p>
            <a:pPr lvl="0"/>
            <a:r>
              <a:rPr lang="en-US" noProof="0" smtClean="0"/>
              <a:t>Click to edit Master subtitle style</a:t>
            </a:r>
            <a:endParaRPr lang="en-GB" noProof="0" smtClean="0"/>
          </a:p>
        </p:txBody>
      </p:sp>
      <p:sp>
        <p:nvSpPr>
          <p:cNvPr id="5" name="Rectangle 4"/>
          <p:cNvSpPr>
            <a:spLocks noGrp="1" noChangeArrowheads="1"/>
          </p:cNvSpPr>
          <p:nvPr>
            <p:ph type="dt" sz="half" idx="10"/>
          </p:nvPr>
        </p:nvSpPr>
        <p:spPr/>
        <p:txBody>
          <a:bodyPr/>
          <a:lstStyle>
            <a:lvl1pPr>
              <a:defRPr/>
            </a:lvl1pPr>
          </a:lstStyle>
          <a:p>
            <a:fld id="{ACD54077-79D4-45A6-8032-1AB654F6A033}" type="datetimeFigureOut">
              <a:rPr lang="en-GB" smtClean="0"/>
              <a:t>05/10/2015</a:t>
            </a:fld>
            <a:endParaRPr lang="en-GB"/>
          </a:p>
        </p:txBody>
      </p:sp>
      <p:sp>
        <p:nvSpPr>
          <p:cNvPr id="6" name="Rectangle 5"/>
          <p:cNvSpPr>
            <a:spLocks noGrp="1" noChangeArrowheads="1"/>
          </p:cNvSpPr>
          <p:nvPr>
            <p:ph type="ftr" sz="quarter" idx="11"/>
          </p:nvPr>
        </p:nvSpPr>
        <p:spPr/>
        <p:txBody>
          <a:bodyPr/>
          <a:lstStyle>
            <a:lvl1pPr>
              <a:defRPr/>
            </a:lvl1pPr>
          </a:lstStyle>
          <a:p>
            <a:endParaRPr lang="en-GB"/>
          </a:p>
        </p:txBody>
      </p:sp>
      <p:sp>
        <p:nvSpPr>
          <p:cNvPr id="7" name="Rectangle 6"/>
          <p:cNvSpPr>
            <a:spLocks noGrp="1" noChangeArrowheads="1"/>
          </p:cNvSpPr>
          <p:nvPr>
            <p:ph type="sldNum" sz="quarter" idx="12"/>
          </p:nvPr>
        </p:nvSpPr>
        <p:spPr/>
        <p:txBody>
          <a:bodyPr/>
          <a:lstStyle>
            <a:lvl1pPr>
              <a:defRPr/>
            </a:lvl1pPr>
          </a:lstStyle>
          <a:p>
            <a:fld id="{480A9E6A-74DD-4514-88A0-9027BBF72BEA}" type="slidenum">
              <a:rPr lang="en-GB" smtClean="0"/>
              <a:t>‹#›</a:t>
            </a:fld>
            <a:endParaRPr lang="en-GB"/>
          </a:p>
        </p:txBody>
      </p:sp>
      <p:pic>
        <p:nvPicPr>
          <p:cNvPr id="2" name="Picture 1"/>
          <p:cNvPicPr>
            <a:picLocks noChangeAspect="1"/>
          </p:cNvPicPr>
          <p:nvPr userDrawn="1"/>
        </p:nvPicPr>
        <p:blipFill>
          <a:blip r:embed="rId3"/>
          <a:stretch>
            <a:fillRect/>
          </a:stretch>
        </p:blipFill>
        <p:spPr>
          <a:xfrm>
            <a:off x="685800" y="0"/>
            <a:ext cx="1368152" cy="1016463"/>
          </a:xfrm>
          <a:prstGeom prst="rect">
            <a:avLst/>
          </a:prstGeom>
        </p:spPr>
      </p:pic>
    </p:spTree>
    <p:extLst>
      <p:ext uri="{BB962C8B-B14F-4D97-AF65-F5344CB8AC3E}">
        <p14:creationId xmlns:p14="http://schemas.microsoft.com/office/powerpoint/2010/main" val="371417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6178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35267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9"/>
          <p:cNvSpPr>
            <a:spLocks noChangeShapeType="1"/>
          </p:cNvSpPr>
          <p:nvPr/>
        </p:nvSpPr>
        <p:spPr bwMode="auto">
          <a:xfrm>
            <a:off x="685800" y="3505200"/>
            <a:ext cx="777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4" name="Rectangle 2"/>
          <p:cNvSpPr>
            <a:spLocks noGrp="1" noChangeArrowheads="1"/>
          </p:cNvSpPr>
          <p:nvPr>
            <p:ph type="ctrTitle"/>
          </p:nvPr>
        </p:nvSpPr>
        <p:spPr>
          <a:xfrm>
            <a:off x="685800" y="2286000"/>
            <a:ext cx="7772400" cy="1143000"/>
          </a:xfrm>
        </p:spPr>
        <p:txBody>
          <a:bodyPr/>
          <a:lstStyle>
            <a:lvl1pPr>
              <a:defRPr sz="44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685800" y="3886200"/>
            <a:ext cx="7769225" cy="1752600"/>
          </a:xfrm>
        </p:spPr>
        <p:txBody>
          <a:bodyPr/>
          <a:lstStyle>
            <a:lvl1pPr marL="0" indent="0">
              <a:buFont typeface="Wingdings" pitchFamily="2" charset="2"/>
              <a:buNone/>
              <a:defRPr/>
            </a:lvl1pPr>
          </a:lstStyle>
          <a:p>
            <a:pPr lvl="0"/>
            <a:r>
              <a:rPr lang="en-US" noProof="0" smtClean="0"/>
              <a:t>Click to edit Master subtitle style</a:t>
            </a:r>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F4299597-3FFB-4D75-821A-00B04FF3785F}" type="slidenum">
              <a:rPr lang="en-GB"/>
              <a:pPr>
                <a:defRPr/>
              </a:pPr>
              <a:t>‹#›</a:t>
            </a:fld>
            <a:endParaRPr lang="en-GB"/>
          </a:p>
        </p:txBody>
      </p:sp>
    </p:spTree>
    <p:extLst>
      <p:ext uri="{BB962C8B-B14F-4D97-AF65-F5344CB8AC3E}">
        <p14:creationId xmlns:p14="http://schemas.microsoft.com/office/powerpoint/2010/main" val="19093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E0B8E4-313E-4AB5-AFCD-980F1536D1A6}" type="slidenum">
              <a:rPr lang="en-GB"/>
              <a:pPr>
                <a:defRPr/>
              </a:pPr>
              <a:t>‹#›</a:t>
            </a:fld>
            <a:endParaRPr lang="en-GB"/>
          </a:p>
        </p:txBody>
      </p:sp>
    </p:spTree>
    <p:extLst>
      <p:ext uri="{BB962C8B-B14F-4D97-AF65-F5344CB8AC3E}">
        <p14:creationId xmlns:p14="http://schemas.microsoft.com/office/powerpoint/2010/main" val="42425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DF7CB1-46A4-4B0D-9F92-6F6778F5CCD0}" type="slidenum">
              <a:rPr lang="en-GB"/>
              <a:pPr>
                <a:defRPr/>
              </a:pPr>
              <a:t>‹#›</a:t>
            </a:fld>
            <a:endParaRPr lang="en-GB"/>
          </a:p>
        </p:txBody>
      </p:sp>
    </p:spTree>
    <p:extLst>
      <p:ext uri="{BB962C8B-B14F-4D97-AF65-F5344CB8AC3E}">
        <p14:creationId xmlns:p14="http://schemas.microsoft.com/office/powerpoint/2010/main" val="201769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533CA3-5192-452A-9FF3-CC3C96CCF420}" type="slidenum">
              <a:rPr lang="en-GB"/>
              <a:pPr>
                <a:defRPr/>
              </a:pPr>
              <a:t>‹#›</a:t>
            </a:fld>
            <a:endParaRPr lang="en-GB"/>
          </a:p>
        </p:txBody>
      </p:sp>
    </p:spTree>
    <p:extLst>
      <p:ext uri="{BB962C8B-B14F-4D97-AF65-F5344CB8AC3E}">
        <p14:creationId xmlns:p14="http://schemas.microsoft.com/office/powerpoint/2010/main" val="425989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6E86E9-7F0A-429C-A387-A1D5421DA601}" type="slidenum">
              <a:rPr lang="en-GB"/>
              <a:pPr>
                <a:defRPr/>
              </a:pPr>
              <a:t>‹#›</a:t>
            </a:fld>
            <a:endParaRPr lang="en-GB"/>
          </a:p>
        </p:txBody>
      </p:sp>
    </p:spTree>
    <p:extLst>
      <p:ext uri="{BB962C8B-B14F-4D97-AF65-F5344CB8AC3E}">
        <p14:creationId xmlns:p14="http://schemas.microsoft.com/office/powerpoint/2010/main" val="147230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149B66E-6027-426A-B7FF-0F5F2D15DBE6}" type="slidenum">
              <a:rPr lang="en-GB"/>
              <a:pPr>
                <a:defRPr/>
              </a:pPr>
              <a:t>‹#›</a:t>
            </a:fld>
            <a:endParaRPr lang="en-GB"/>
          </a:p>
        </p:txBody>
      </p:sp>
    </p:spTree>
    <p:extLst>
      <p:ext uri="{BB962C8B-B14F-4D97-AF65-F5344CB8AC3E}">
        <p14:creationId xmlns:p14="http://schemas.microsoft.com/office/powerpoint/2010/main" val="1791572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52858B4-6126-4625-A4E6-1CEE4A075063}" type="slidenum">
              <a:rPr lang="en-GB"/>
              <a:pPr>
                <a:defRPr/>
              </a:pPr>
              <a:t>‹#›</a:t>
            </a:fld>
            <a:endParaRPr lang="en-GB"/>
          </a:p>
        </p:txBody>
      </p:sp>
    </p:spTree>
    <p:extLst>
      <p:ext uri="{BB962C8B-B14F-4D97-AF65-F5344CB8AC3E}">
        <p14:creationId xmlns:p14="http://schemas.microsoft.com/office/powerpoint/2010/main" val="231525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209B3D1-9DAD-4BD2-95A9-800035CE22CD}" type="slidenum">
              <a:rPr lang="en-GB"/>
              <a:pPr>
                <a:defRPr/>
              </a:pPr>
              <a:t>‹#›</a:t>
            </a:fld>
            <a:endParaRPr lang="en-GB"/>
          </a:p>
        </p:txBody>
      </p:sp>
    </p:spTree>
    <p:extLst>
      <p:ext uri="{BB962C8B-B14F-4D97-AF65-F5344CB8AC3E}">
        <p14:creationId xmlns:p14="http://schemas.microsoft.com/office/powerpoint/2010/main" val="323098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967302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43236E-C00D-44D8-A3D6-6E8EF2D0135B}" type="slidenum">
              <a:rPr lang="en-GB"/>
              <a:pPr>
                <a:defRPr/>
              </a:pPr>
              <a:t>‹#›</a:t>
            </a:fld>
            <a:endParaRPr lang="en-GB"/>
          </a:p>
        </p:txBody>
      </p:sp>
    </p:spTree>
    <p:extLst>
      <p:ext uri="{BB962C8B-B14F-4D97-AF65-F5344CB8AC3E}">
        <p14:creationId xmlns:p14="http://schemas.microsoft.com/office/powerpoint/2010/main" val="189475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36BB209-3F91-445E-AD0A-0B31F6A88AD8}" type="slidenum">
              <a:rPr lang="en-GB"/>
              <a:pPr>
                <a:defRPr/>
              </a:pPr>
              <a:t>‹#›</a:t>
            </a:fld>
            <a:endParaRPr lang="en-GB"/>
          </a:p>
        </p:txBody>
      </p:sp>
    </p:spTree>
    <p:extLst>
      <p:ext uri="{BB962C8B-B14F-4D97-AF65-F5344CB8AC3E}">
        <p14:creationId xmlns:p14="http://schemas.microsoft.com/office/powerpoint/2010/main" val="3123724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36618C-1321-47B8-98E8-45E3416FF31B}" type="slidenum">
              <a:rPr lang="en-GB"/>
              <a:pPr>
                <a:defRPr/>
              </a:pPr>
              <a:t>‹#›</a:t>
            </a:fld>
            <a:endParaRPr lang="en-GB"/>
          </a:p>
        </p:txBody>
      </p:sp>
    </p:spTree>
    <p:extLst>
      <p:ext uri="{BB962C8B-B14F-4D97-AF65-F5344CB8AC3E}">
        <p14:creationId xmlns:p14="http://schemas.microsoft.com/office/powerpoint/2010/main" val="846281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4" name="Rectangle 2"/>
          <p:cNvSpPr>
            <a:spLocks noGrp="1" noChangeArrowheads="1"/>
          </p:cNvSpPr>
          <p:nvPr>
            <p:ph type="ctrTitle"/>
          </p:nvPr>
        </p:nvSpPr>
        <p:spPr>
          <a:xfrm>
            <a:off x="685800" y="2286000"/>
            <a:ext cx="7772400" cy="1143000"/>
          </a:xfrm>
        </p:spPr>
        <p:txBody>
          <a:bodyPr/>
          <a:lstStyle>
            <a:lvl1pPr>
              <a:defRPr sz="4400"/>
            </a:lvl1pPr>
          </a:lstStyle>
          <a:p>
            <a:pPr lvl="0"/>
            <a:r>
              <a:rPr lang="en-US" noProof="0" smtClean="0"/>
              <a:t>Click to edit Master title style</a:t>
            </a:r>
            <a:endParaRPr lang="en-GB" noProof="0" smtClean="0"/>
          </a:p>
        </p:txBody>
      </p:sp>
      <p:sp>
        <p:nvSpPr>
          <p:cNvPr id="18435" name="Rectangle 3"/>
          <p:cNvSpPr>
            <a:spLocks noGrp="1" noChangeArrowheads="1"/>
          </p:cNvSpPr>
          <p:nvPr>
            <p:ph type="subTitle" idx="1"/>
          </p:nvPr>
        </p:nvSpPr>
        <p:spPr>
          <a:xfrm>
            <a:off x="685800" y="3886200"/>
            <a:ext cx="7769225" cy="1752600"/>
          </a:xfrm>
        </p:spPr>
        <p:txBody>
          <a:bodyPr/>
          <a:lstStyle>
            <a:lvl1pPr marL="0" indent="0">
              <a:buFont typeface="Wingdings" pitchFamily="2" charset="2"/>
              <a:buNone/>
              <a:defRPr/>
            </a:lvl1pPr>
          </a:lstStyle>
          <a:p>
            <a:pPr lvl="0"/>
            <a:r>
              <a:rPr lang="en-US" noProof="0" smtClean="0"/>
              <a:t>Click to edit Master subtitle style</a:t>
            </a:r>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8082F35D-069E-430C-AA65-C3EC2CD6EF2D}" type="slidenum">
              <a:rPr lang="en-GB"/>
              <a:pPr>
                <a:defRPr/>
              </a:pPr>
              <a:t>‹#›</a:t>
            </a:fld>
            <a:endParaRPr lang="en-GB"/>
          </a:p>
        </p:txBody>
      </p:sp>
    </p:spTree>
    <p:extLst>
      <p:ext uri="{BB962C8B-B14F-4D97-AF65-F5344CB8AC3E}">
        <p14:creationId xmlns:p14="http://schemas.microsoft.com/office/powerpoint/2010/main" val="2728884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F734D8-F1C2-4454-9B14-2EECC5280100}" type="slidenum">
              <a:rPr lang="en-GB"/>
              <a:pPr>
                <a:defRPr/>
              </a:pPr>
              <a:t>‹#›</a:t>
            </a:fld>
            <a:endParaRPr lang="en-GB"/>
          </a:p>
        </p:txBody>
      </p:sp>
    </p:spTree>
    <p:extLst>
      <p:ext uri="{BB962C8B-B14F-4D97-AF65-F5344CB8AC3E}">
        <p14:creationId xmlns:p14="http://schemas.microsoft.com/office/powerpoint/2010/main" val="347376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7E2896-E7BE-4DA4-AAE0-083D0DC5C819}" type="slidenum">
              <a:rPr lang="en-GB"/>
              <a:pPr>
                <a:defRPr/>
              </a:pPr>
              <a:t>‹#›</a:t>
            </a:fld>
            <a:endParaRPr lang="en-GB"/>
          </a:p>
        </p:txBody>
      </p:sp>
    </p:spTree>
    <p:extLst>
      <p:ext uri="{BB962C8B-B14F-4D97-AF65-F5344CB8AC3E}">
        <p14:creationId xmlns:p14="http://schemas.microsoft.com/office/powerpoint/2010/main" val="1260749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848E7CB-7EEC-441C-949E-123B67A6E7B9}" type="slidenum">
              <a:rPr lang="en-GB"/>
              <a:pPr>
                <a:defRPr/>
              </a:pPr>
              <a:t>‹#›</a:t>
            </a:fld>
            <a:endParaRPr lang="en-GB"/>
          </a:p>
        </p:txBody>
      </p:sp>
    </p:spTree>
    <p:extLst>
      <p:ext uri="{BB962C8B-B14F-4D97-AF65-F5344CB8AC3E}">
        <p14:creationId xmlns:p14="http://schemas.microsoft.com/office/powerpoint/2010/main" val="129664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2D53A65-A69E-44C9-9F48-8C1615713CA4}" type="slidenum">
              <a:rPr lang="en-GB"/>
              <a:pPr>
                <a:defRPr/>
              </a:pPr>
              <a:t>‹#›</a:t>
            </a:fld>
            <a:endParaRPr lang="en-GB"/>
          </a:p>
        </p:txBody>
      </p:sp>
    </p:spTree>
    <p:extLst>
      <p:ext uri="{BB962C8B-B14F-4D97-AF65-F5344CB8AC3E}">
        <p14:creationId xmlns:p14="http://schemas.microsoft.com/office/powerpoint/2010/main" val="1872909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A116B0E-4BCA-4BBC-8E52-5531664AE43D}" type="slidenum">
              <a:rPr lang="en-GB"/>
              <a:pPr>
                <a:defRPr/>
              </a:pPr>
              <a:t>‹#›</a:t>
            </a:fld>
            <a:endParaRPr lang="en-GB"/>
          </a:p>
        </p:txBody>
      </p:sp>
    </p:spTree>
    <p:extLst>
      <p:ext uri="{BB962C8B-B14F-4D97-AF65-F5344CB8AC3E}">
        <p14:creationId xmlns:p14="http://schemas.microsoft.com/office/powerpoint/2010/main" val="1989648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7A0BFB7-8520-462D-BA96-598B76FD7AA2}" type="slidenum">
              <a:rPr lang="en-GB"/>
              <a:pPr>
                <a:defRPr/>
              </a:pPr>
              <a:t>‹#›</a:t>
            </a:fld>
            <a:endParaRPr lang="en-GB"/>
          </a:p>
        </p:txBody>
      </p:sp>
    </p:spTree>
    <p:extLst>
      <p:ext uri="{BB962C8B-B14F-4D97-AF65-F5344CB8AC3E}">
        <p14:creationId xmlns:p14="http://schemas.microsoft.com/office/powerpoint/2010/main" val="335823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492574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FEDE0B-6731-4485-83AA-92353621B5C4}" type="slidenum">
              <a:rPr lang="en-GB"/>
              <a:pPr>
                <a:defRPr/>
              </a:pPr>
              <a:t>‹#›</a:t>
            </a:fld>
            <a:endParaRPr lang="en-GB"/>
          </a:p>
        </p:txBody>
      </p:sp>
    </p:spTree>
    <p:extLst>
      <p:ext uri="{BB962C8B-B14F-4D97-AF65-F5344CB8AC3E}">
        <p14:creationId xmlns:p14="http://schemas.microsoft.com/office/powerpoint/2010/main" val="226431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79E916-E4F0-4B74-AE5D-DC49CF201E3B}" type="slidenum">
              <a:rPr lang="en-GB"/>
              <a:pPr>
                <a:defRPr/>
              </a:pPr>
              <a:t>‹#›</a:t>
            </a:fld>
            <a:endParaRPr lang="en-GB"/>
          </a:p>
        </p:txBody>
      </p:sp>
    </p:spTree>
    <p:extLst>
      <p:ext uri="{BB962C8B-B14F-4D97-AF65-F5344CB8AC3E}">
        <p14:creationId xmlns:p14="http://schemas.microsoft.com/office/powerpoint/2010/main" val="3759299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2A87ED-A67B-4038-B268-2069D3EEA92E}" type="slidenum">
              <a:rPr lang="en-GB"/>
              <a:pPr>
                <a:defRPr/>
              </a:pPr>
              <a:t>‹#›</a:t>
            </a:fld>
            <a:endParaRPr lang="en-GB"/>
          </a:p>
        </p:txBody>
      </p:sp>
    </p:spTree>
    <p:extLst>
      <p:ext uri="{BB962C8B-B14F-4D97-AF65-F5344CB8AC3E}">
        <p14:creationId xmlns:p14="http://schemas.microsoft.com/office/powerpoint/2010/main" val="165878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668A4E-15E9-437F-9D0B-BFF2807A519D}" type="slidenum">
              <a:rPr lang="en-GB"/>
              <a:pPr>
                <a:defRPr/>
              </a:pPr>
              <a:t>‹#›</a:t>
            </a:fld>
            <a:endParaRPr lang="en-GB"/>
          </a:p>
        </p:txBody>
      </p:sp>
    </p:spTree>
    <p:extLst>
      <p:ext uri="{BB962C8B-B14F-4D97-AF65-F5344CB8AC3E}">
        <p14:creationId xmlns:p14="http://schemas.microsoft.com/office/powerpoint/2010/main" val="1754668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B26794-2E88-4FEB-B941-0E25BA254097}" type="slidenum">
              <a:rPr lang="en-GB"/>
              <a:pPr>
                <a:defRPr/>
              </a:pPr>
              <a:t>‹#›</a:t>
            </a:fld>
            <a:endParaRPr lang="en-GB"/>
          </a:p>
        </p:txBody>
      </p:sp>
    </p:spTree>
    <p:extLst>
      <p:ext uri="{BB962C8B-B14F-4D97-AF65-F5344CB8AC3E}">
        <p14:creationId xmlns:p14="http://schemas.microsoft.com/office/powerpoint/2010/main" val="1684319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04BAB3-096D-40E3-A920-AA1030701132}" type="slidenum">
              <a:rPr lang="en-GB"/>
              <a:pPr>
                <a:defRPr/>
              </a:pPr>
              <a:t>‹#›</a:t>
            </a:fld>
            <a:endParaRPr lang="en-GB"/>
          </a:p>
        </p:txBody>
      </p:sp>
    </p:spTree>
    <p:extLst>
      <p:ext uri="{BB962C8B-B14F-4D97-AF65-F5344CB8AC3E}">
        <p14:creationId xmlns:p14="http://schemas.microsoft.com/office/powerpoint/2010/main" val="2671272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C2BE6E-AF40-4438-B429-D96C12CBCE3C}" type="slidenum">
              <a:rPr lang="en-GB"/>
              <a:pPr>
                <a:defRPr/>
              </a:pPr>
              <a:t>‹#›</a:t>
            </a:fld>
            <a:endParaRPr lang="en-GB"/>
          </a:p>
        </p:txBody>
      </p:sp>
    </p:spTree>
    <p:extLst>
      <p:ext uri="{BB962C8B-B14F-4D97-AF65-F5344CB8AC3E}">
        <p14:creationId xmlns:p14="http://schemas.microsoft.com/office/powerpoint/2010/main" val="1162063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E7B7D18-B2AC-4712-8E44-06634F1DC59E}" type="slidenum">
              <a:rPr lang="en-GB"/>
              <a:pPr>
                <a:defRPr/>
              </a:pPr>
              <a:t>‹#›</a:t>
            </a:fld>
            <a:endParaRPr lang="en-GB"/>
          </a:p>
        </p:txBody>
      </p:sp>
    </p:spTree>
    <p:extLst>
      <p:ext uri="{BB962C8B-B14F-4D97-AF65-F5344CB8AC3E}">
        <p14:creationId xmlns:p14="http://schemas.microsoft.com/office/powerpoint/2010/main" val="2393636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55C4256-F11C-49C6-B1A5-2DF129CCA493}" type="slidenum">
              <a:rPr lang="en-GB"/>
              <a:pPr>
                <a:defRPr/>
              </a:pPr>
              <a:t>‹#›</a:t>
            </a:fld>
            <a:endParaRPr lang="en-GB"/>
          </a:p>
        </p:txBody>
      </p:sp>
    </p:spTree>
    <p:extLst>
      <p:ext uri="{BB962C8B-B14F-4D97-AF65-F5344CB8AC3E}">
        <p14:creationId xmlns:p14="http://schemas.microsoft.com/office/powerpoint/2010/main" val="20272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727162B-8492-40D6-AD49-05F6F5DF639E}" type="slidenum">
              <a:rPr lang="en-GB"/>
              <a:pPr>
                <a:defRPr/>
              </a:pPr>
              <a:t>‹#›</a:t>
            </a:fld>
            <a:endParaRPr lang="en-GB"/>
          </a:p>
        </p:txBody>
      </p:sp>
    </p:spTree>
    <p:extLst>
      <p:ext uri="{BB962C8B-B14F-4D97-AF65-F5344CB8AC3E}">
        <p14:creationId xmlns:p14="http://schemas.microsoft.com/office/powerpoint/2010/main" val="76964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2632013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6BC202F-A858-4083-B0AB-4FDE1698FABC}" type="slidenum">
              <a:rPr lang="en-GB"/>
              <a:pPr>
                <a:defRPr/>
              </a:pPr>
              <a:t>‹#›</a:t>
            </a:fld>
            <a:endParaRPr lang="en-GB"/>
          </a:p>
        </p:txBody>
      </p:sp>
    </p:spTree>
    <p:extLst>
      <p:ext uri="{BB962C8B-B14F-4D97-AF65-F5344CB8AC3E}">
        <p14:creationId xmlns:p14="http://schemas.microsoft.com/office/powerpoint/2010/main" val="3695387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A54FC2-7E88-4C67-B7FB-5104048C5F4C}" type="slidenum">
              <a:rPr lang="en-GB"/>
              <a:pPr>
                <a:defRPr/>
              </a:pPr>
              <a:t>‹#›</a:t>
            </a:fld>
            <a:endParaRPr lang="en-GB"/>
          </a:p>
        </p:txBody>
      </p:sp>
    </p:spTree>
    <p:extLst>
      <p:ext uri="{BB962C8B-B14F-4D97-AF65-F5344CB8AC3E}">
        <p14:creationId xmlns:p14="http://schemas.microsoft.com/office/powerpoint/2010/main" val="588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944195-23B3-46D9-AF9F-AC7B5648A61A}" type="slidenum">
              <a:rPr lang="en-GB"/>
              <a:pPr>
                <a:defRPr/>
              </a:pPr>
              <a:t>‹#›</a:t>
            </a:fld>
            <a:endParaRPr lang="en-GB"/>
          </a:p>
        </p:txBody>
      </p:sp>
    </p:spTree>
    <p:extLst>
      <p:ext uri="{BB962C8B-B14F-4D97-AF65-F5344CB8AC3E}">
        <p14:creationId xmlns:p14="http://schemas.microsoft.com/office/powerpoint/2010/main" val="3532811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A42883-031A-4536-A828-E762C4E3F4EB}" type="slidenum">
              <a:rPr lang="en-GB"/>
              <a:pPr>
                <a:defRPr/>
              </a:pPr>
              <a:t>‹#›</a:t>
            </a:fld>
            <a:endParaRPr lang="en-GB"/>
          </a:p>
        </p:txBody>
      </p:sp>
    </p:spTree>
    <p:extLst>
      <p:ext uri="{BB962C8B-B14F-4D97-AF65-F5344CB8AC3E}">
        <p14:creationId xmlns:p14="http://schemas.microsoft.com/office/powerpoint/2010/main" val="1805496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F72B0F-9837-48F3-AE60-A962408DF957}" type="slidenum">
              <a:rPr lang="en-GB"/>
              <a:pPr>
                <a:defRPr/>
              </a:pPr>
              <a:t>‹#›</a:t>
            </a:fld>
            <a:endParaRPr lang="en-GB"/>
          </a:p>
        </p:txBody>
      </p:sp>
    </p:spTree>
    <p:extLst>
      <p:ext uri="{BB962C8B-B14F-4D97-AF65-F5344CB8AC3E}">
        <p14:creationId xmlns:p14="http://schemas.microsoft.com/office/powerpoint/2010/main" val="911786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C65ADF-A37F-487A-BB71-056829971B1F}" type="slidenum">
              <a:rPr lang="en-GB"/>
              <a:pPr>
                <a:defRPr/>
              </a:pPr>
              <a:t>‹#›</a:t>
            </a:fld>
            <a:endParaRPr lang="en-GB"/>
          </a:p>
        </p:txBody>
      </p:sp>
    </p:spTree>
    <p:extLst>
      <p:ext uri="{BB962C8B-B14F-4D97-AF65-F5344CB8AC3E}">
        <p14:creationId xmlns:p14="http://schemas.microsoft.com/office/powerpoint/2010/main" val="1996357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CCA0CA-F201-4127-9D7F-96A4D028ED64}" type="slidenum">
              <a:rPr lang="en-GB"/>
              <a:pPr>
                <a:defRPr/>
              </a:pPr>
              <a:t>‹#›</a:t>
            </a:fld>
            <a:endParaRPr lang="en-GB"/>
          </a:p>
        </p:txBody>
      </p:sp>
    </p:spTree>
    <p:extLst>
      <p:ext uri="{BB962C8B-B14F-4D97-AF65-F5344CB8AC3E}">
        <p14:creationId xmlns:p14="http://schemas.microsoft.com/office/powerpoint/2010/main" val="2651582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83373A-3FB2-4BFC-A3DC-3482140356E6}" type="slidenum">
              <a:rPr lang="en-GB"/>
              <a:pPr>
                <a:defRPr/>
              </a:pPr>
              <a:t>‹#›</a:t>
            </a:fld>
            <a:endParaRPr lang="en-GB"/>
          </a:p>
        </p:txBody>
      </p:sp>
    </p:spTree>
    <p:extLst>
      <p:ext uri="{BB962C8B-B14F-4D97-AF65-F5344CB8AC3E}">
        <p14:creationId xmlns:p14="http://schemas.microsoft.com/office/powerpoint/2010/main" val="1596655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BAB7FA-16AF-4856-9788-E2673F4F9222}" type="slidenum">
              <a:rPr lang="en-GB"/>
              <a:pPr>
                <a:defRPr/>
              </a:pPr>
              <a:t>‹#›</a:t>
            </a:fld>
            <a:endParaRPr lang="en-GB"/>
          </a:p>
        </p:txBody>
      </p:sp>
    </p:spTree>
    <p:extLst>
      <p:ext uri="{BB962C8B-B14F-4D97-AF65-F5344CB8AC3E}">
        <p14:creationId xmlns:p14="http://schemas.microsoft.com/office/powerpoint/2010/main" val="3059620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1B71C36-198F-4DB4-ABF2-41AD85A8EB4B}" type="slidenum">
              <a:rPr lang="en-GB"/>
              <a:pPr>
                <a:defRPr/>
              </a:pPr>
              <a:t>‹#›</a:t>
            </a:fld>
            <a:endParaRPr lang="en-GB"/>
          </a:p>
        </p:txBody>
      </p:sp>
    </p:spTree>
    <p:extLst>
      <p:ext uri="{BB962C8B-B14F-4D97-AF65-F5344CB8AC3E}">
        <p14:creationId xmlns:p14="http://schemas.microsoft.com/office/powerpoint/2010/main" val="177133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1474613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1B9D2FE-7B57-49D8-B990-5A69870CF2C9}" type="slidenum">
              <a:rPr lang="en-GB"/>
              <a:pPr>
                <a:defRPr/>
              </a:pPr>
              <a:t>‹#›</a:t>
            </a:fld>
            <a:endParaRPr lang="en-GB"/>
          </a:p>
        </p:txBody>
      </p:sp>
    </p:spTree>
    <p:extLst>
      <p:ext uri="{BB962C8B-B14F-4D97-AF65-F5344CB8AC3E}">
        <p14:creationId xmlns:p14="http://schemas.microsoft.com/office/powerpoint/2010/main" val="2704117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3B6A675-976B-4456-9146-842E8CDFF4C9}" type="slidenum">
              <a:rPr lang="en-GB"/>
              <a:pPr>
                <a:defRPr/>
              </a:pPr>
              <a:t>‹#›</a:t>
            </a:fld>
            <a:endParaRPr lang="en-GB"/>
          </a:p>
        </p:txBody>
      </p:sp>
    </p:spTree>
    <p:extLst>
      <p:ext uri="{BB962C8B-B14F-4D97-AF65-F5344CB8AC3E}">
        <p14:creationId xmlns:p14="http://schemas.microsoft.com/office/powerpoint/2010/main" val="2345960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E6F82B-A4B8-4C2C-88A5-7307578BE21B}" type="slidenum">
              <a:rPr lang="en-GB"/>
              <a:pPr>
                <a:defRPr/>
              </a:pPr>
              <a:t>‹#›</a:t>
            </a:fld>
            <a:endParaRPr lang="en-GB"/>
          </a:p>
        </p:txBody>
      </p:sp>
    </p:spTree>
    <p:extLst>
      <p:ext uri="{BB962C8B-B14F-4D97-AF65-F5344CB8AC3E}">
        <p14:creationId xmlns:p14="http://schemas.microsoft.com/office/powerpoint/2010/main" val="3744007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9426B2-DE99-4FCA-92C7-D95D21636BC5}" type="slidenum">
              <a:rPr lang="en-GB"/>
              <a:pPr>
                <a:defRPr/>
              </a:pPr>
              <a:t>‹#›</a:t>
            </a:fld>
            <a:endParaRPr lang="en-GB"/>
          </a:p>
        </p:txBody>
      </p:sp>
    </p:spTree>
    <p:extLst>
      <p:ext uri="{BB962C8B-B14F-4D97-AF65-F5344CB8AC3E}">
        <p14:creationId xmlns:p14="http://schemas.microsoft.com/office/powerpoint/2010/main" val="4064974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1048CC-27B1-4F1F-9149-6F02CADA59AC}" type="slidenum">
              <a:rPr lang="en-GB"/>
              <a:pPr>
                <a:defRPr/>
              </a:pPr>
              <a:t>‹#›</a:t>
            </a:fld>
            <a:endParaRPr lang="en-GB"/>
          </a:p>
        </p:txBody>
      </p:sp>
    </p:spTree>
    <p:extLst>
      <p:ext uri="{BB962C8B-B14F-4D97-AF65-F5344CB8AC3E}">
        <p14:creationId xmlns:p14="http://schemas.microsoft.com/office/powerpoint/2010/main" val="4239153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F4B051-FF01-46C7-8831-8C4CA4F76E85}" type="slidenum">
              <a:rPr lang="en-GB"/>
              <a:pPr>
                <a:defRPr/>
              </a:pPr>
              <a:t>‹#›</a:t>
            </a:fld>
            <a:endParaRPr lang="en-GB"/>
          </a:p>
        </p:txBody>
      </p:sp>
    </p:spTree>
    <p:extLst>
      <p:ext uri="{BB962C8B-B14F-4D97-AF65-F5344CB8AC3E}">
        <p14:creationId xmlns:p14="http://schemas.microsoft.com/office/powerpoint/2010/main" val="28933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63896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71382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43140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D54077-79D4-45A6-8032-1AB654F6A033}" type="datetimeFigureOut">
              <a:rPr lang="en-GB" smtClean="0"/>
              <a:t>05/10/2015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80A9E6A-74DD-4514-88A0-9027BBF72BEA}" type="slidenum">
              <a:rPr lang="en-GB" smtClean="0"/>
              <a:t>‹#›</a:t>
            </a:fld>
            <a:endParaRPr lang="en-GB"/>
          </a:p>
        </p:txBody>
      </p:sp>
    </p:spTree>
    <p:extLst>
      <p:ext uri="{BB962C8B-B14F-4D97-AF65-F5344CB8AC3E}">
        <p14:creationId xmlns:p14="http://schemas.microsoft.com/office/powerpoint/2010/main" val="358801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fld id="{ACD54077-79D4-45A6-8032-1AB654F6A033}" type="datetimeFigureOut">
              <a:rPr lang="en-GB" smtClean="0"/>
              <a:t>05/10/2015</a:t>
            </a:fld>
            <a:endParaRPr lang="en-GB"/>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endParaRPr lang="en-GB"/>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fld id="{480A9E6A-74DD-4514-88A0-9027BBF72BEA}" type="slidenum">
              <a:rPr lang="en-GB" smtClean="0"/>
              <a:t>‹#›</a:t>
            </a:fld>
            <a:endParaRPr lang="en-GB"/>
          </a:p>
        </p:txBody>
      </p:sp>
      <p:sp>
        <p:nvSpPr>
          <p:cNvPr id="2055"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85000"/>
        </a:lnSpc>
        <a:spcBef>
          <a:spcPct val="0"/>
        </a:spcBef>
        <a:spcAft>
          <a:spcPct val="0"/>
        </a:spcAft>
        <a:defRPr sz="3600">
          <a:solidFill>
            <a:schemeClr val="bg2"/>
          </a:solidFill>
          <a:latin typeface="+mj-lt"/>
          <a:ea typeface="+mj-ea"/>
          <a:cs typeface="+mj-cs"/>
        </a:defRPr>
      </a:lvl1pPr>
      <a:lvl2pPr algn="l" rtl="0" eaLnBrk="1" fontAlgn="base" hangingPunct="1">
        <a:lnSpc>
          <a:spcPct val="85000"/>
        </a:lnSpc>
        <a:spcBef>
          <a:spcPct val="0"/>
        </a:spcBef>
        <a:spcAft>
          <a:spcPct val="0"/>
        </a:spcAft>
        <a:defRPr sz="3600">
          <a:solidFill>
            <a:schemeClr val="bg2"/>
          </a:solidFill>
          <a:latin typeface="Arial" charset="0"/>
        </a:defRPr>
      </a:lvl2pPr>
      <a:lvl3pPr algn="l" rtl="0" eaLnBrk="1" fontAlgn="base" hangingPunct="1">
        <a:lnSpc>
          <a:spcPct val="85000"/>
        </a:lnSpc>
        <a:spcBef>
          <a:spcPct val="0"/>
        </a:spcBef>
        <a:spcAft>
          <a:spcPct val="0"/>
        </a:spcAft>
        <a:defRPr sz="3600">
          <a:solidFill>
            <a:schemeClr val="bg2"/>
          </a:solidFill>
          <a:latin typeface="Arial" charset="0"/>
        </a:defRPr>
      </a:lvl3pPr>
      <a:lvl4pPr algn="l" rtl="0" eaLnBrk="1" fontAlgn="base" hangingPunct="1">
        <a:lnSpc>
          <a:spcPct val="85000"/>
        </a:lnSpc>
        <a:spcBef>
          <a:spcPct val="0"/>
        </a:spcBef>
        <a:spcAft>
          <a:spcPct val="0"/>
        </a:spcAft>
        <a:defRPr sz="3600">
          <a:solidFill>
            <a:schemeClr val="bg2"/>
          </a:solidFill>
          <a:latin typeface="Arial" charset="0"/>
        </a:defRPr>
      </a:lvl4pPr>
      <a:lvl5pPr algn="l" rtl="0" eaLnBrk="1" fontAlgn="base" hangingPunct="1">
        <a:lnSpc>
          <a:spcPct val="85000"/>
        </a:lnSpc>
        <a:spcBef>
          <a:spcPct val="0"/>
        </a:spcBef>
        <a:spcAft>
          <a:spcPct val="0"/>
        </a:spcAft>
        <a:defRPr sz="3600">
          <a:solidFill>
            <a:schemeClr val="bg2"/>
          </a:solidFill>
          <a:latin typeface="Arial"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9F671DA7-3B45-4464-BDFF-4FB01934A17B}" type="slidenum">
              <a:rPr lang="en-GB"/>
              <a:pPr>
                <a:defRPr/>
              </a:pPr>
              <a:t>‹#›</a:t>
            </a:fld>
            <a:endParaRPr lang="en-GB"/>
          </a:p>
        </p:txBody>
      </p:sp>
      <p:sp>
        <p:nvSpPr>
          <p:cNvPr id="1031" name="Line 8"/>
          <p:cNvSpPr>
            <a:spLocks noChangeShapeType="1"/>
          </p:cNvSpPr>
          <p:nvPr/>
        </p:nvSpPr>
        <p:spPr bwMode="auto">
          <a:xfrm>
            <a:off x="685800" y="1828800"/>
            <a:ext cx="777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85000"/>
        </a:lnSpc>
        <a:spcBef>
          <a:spcPct val="0"/>
        </a:spcBef>
        <a:spcAft>
          <a:spcPct val="0"/>
        </a:spcAft>
        <a:defRPr sz="3600">
          <a:solidFill>
            <a:schemeClr val="tx1"/>
          </a:solidFill>
          <a:latin typeface="+mj-lt"/>
          <a:ea typeface="+mj-ea"/>
          <a:cs typeface="+mj-cs"/>
        </a:defRPr>
      </a:lvl1pPr>
      <a:lvl2pPr algn="l" rtl="0" eaLnBrk="1" fontAlgn="base" hangingPunct="1">
        <a:lnSpc>
          <a:spcPct val="85000"/>
        </a:lnSpc>
        <a:spcBef>
          <a:spcPct val="0"/>
        </a:spcBef>
        <a:spcAft>
          <a:spcPct val="0"/>
        </a:spcAft>
        <a:defRPr sz="3600">
          <a:solidFill>
            <a:schemeClr val="tx1"/>
          </a:solidFill>
          <a:latin typeface="Arial" charset="0"/>
        </a:defRPr>
      </a:lvl2pPr>
      <a:lvl3pPr algn="l" rtl="0" eaLnBrk="1" fontAlgn="base" hangingPunct="1">
        <a:lnSpc>
          <a:spcPct val="85000"/>
        </a:lnSpc>
        <a:spcBef>
          <a:spcPct val="0"/>
        </a:spcBef>
        <a:spcAft>
          <a:spcPct val="0"/>
        </a:spcAft>
        <a:defRPr sz="3600">
          <a:solidFill>
            <a:schemeClr val="tx1"/>
          </a:solidFill>
          <a:latin typeface="Arial" charset="0"/>
        </a:defRPr>
      </a:lvl3pPr>
      <a:lvl4pPr algn="l" rtl="0" eaLnBrk="1" fontAlgn="base" hangingPunct="1">
        <a:lnSpc>
          <a:spcPct val="85000"/>
        </a:lnSpc>
        <a:spcBef>
          <a:spcPct val="0"/>
        </a:spcBef>
        <a:spcAft>
          <a:spcPct val="0"/>
        </a:spcAft>
        <a:defRPr sz="3600">
          <a:solidFill>
            <a:schemeClr val="tx1"/>
          </a:solidFill>
          <a:latin typeface="Arial" charset="0"/>
        </a:defRPr>
      </a:lvl4pPr>
      <a:lvl5pPr algn="l" rtl="0" eaLnBrk="1" fontAlgn="base" hangingPunct="1">
        <a:lnSpc>
          <a:spcPct val="85000"/>
        </a:lnSpc>
        <a:spcBef>
          <a:spcPct val="0"/>
        </a:spcBef>
        <a:spcAft>
          <a:spcPct val="0"/>
        </a:spcAft>
        <a:defRPr sz="3600">
          <a:solidFill>
            <a:schemeClr val="tx1"/>
          </a:solidFill>
          <a:latin typeface="Arial" charset="0"/>
        </a:defRPr>
      </a:lvl5pPr>
      <a:lvl6pPr marL="457200" algn="l" rtl="0" eaLnBrk="1" fontAlgn="base" hangingPunct="1">
        <a:lnSpc>
          <a:spcPct val="85000"/>
        </a:lnSpc>
        <a:spcBef>
          <a:spcPct val="0"/>
        </a:spcBef>
        <a:spcAft>
          <a:spcPct val="0"/>
        </a:spcAft>
        <a:defRPr sz="3600">
          <a:solidFill>
            <a:schemeClr val="tx1"/>
          </a:solidFill>
          <a:latin typeface="Arial" charset="0"/>
        </a:defRPr>
      </a:lvl6pPr>
      <a:lvl7pPr marL="914400" algn="l" rtl="0" eaLnBrk="1" fontAlgn="base" hangingPunct="1">
        <a:lnSpc>
          <a:spcPct val="85000"/>
        </a:lnSpc>
        <a:spcBef>
          <a:spcPct val="0"/>
        </a:spcBef>
        <a:spcAft>
          <a:spcPct val="0"/>
        </a:spcAft>
        <a:defRPr sz="3600">
          <a:solidFill>
            <a:schemeClr val="tx1"/>
          </a:solidFill>
          <a:latin typeface="Arial" charset="0"/>
        </a:defRPr>
      </a:lvl7pPr>
      <a:lvl8pPr marL="1371600" algn="l" rtl="0" eaLnBrk="1" fontAlgn="base" hangingPunct="1">
        <a:lnSpc>
          <a:spcPct val="85000"/>
        </a:lnSpc>
        <a:spcBef>
          <a:spcPct val="0"/>
        </a:spcBef>
        <a:spcAft>
          <a:spcPct val="0"/>
        </a:spcAft>
        <a:defRPr sz="3600">
          <a:solidFill>
            <a:schemeClr val="tx1"/>
          </a:solidFill>
          <a:latin typeface="Arial" charset="0"/>
        </a:defRPr>
      </a:lvl8pPr>
      <a:lvl9pPr marL="1828800" algn="l" rtl="0" eaLnBrk="1" fontAlgn="base" hangingPunct="1">
        <a:lnSpc>
          <a:spcPct val="85000"/>
        </a:lnSpc>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74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endParaRPr lang="en-GB"/>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6A4788CD-0D59-4994-A33D-FFC6FB57E5AA}" type="slidenum">
              <a:rPr lang="en-GB"/>
              <a:pPr>
                <a:defRPr/>
              </a:pPr>
              <a:t>‹#›</a:t>
            </a:fld>
            <a:endParaRPr lang="en-GB"/>
          </a:p>
        </p:txBody>
      </p:sp>
      <p:sp>
        <p:nvSpPr>
          <p:cNvPr id="3079"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Picture 1"/>
          <p:cNvPicPr>
            <a:picLocks noChangeAspect="1"/>
          </p:cNvPicPr>
          <p:nvPr userDrawn="1"/>
        </p:nvPicPr>
        <p:blipFill>
          <a:blip r:embed="rId14"/>
          <a:stretch>
            <a:fillRect/>
          </a:stretch>
        </p:blipFill>
        <p:spPr>
          <a:xfrm>
            <a:off x="685800" y="76200"/>
            <a:ext cx="1365622" cy="1018120"/>
          </a:xfrm>
          <a:prstGeom prst="rect">
            <a:avLst/>
          </a:prstGeom>
        </p:spPr>
      </p:pic>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lnSpc>
          <a:spcPct val="85000"/>
        </a:lnSpc>
        <a:spcBef>
          <a:spcPct val="0"/>
        </a:spcBef>
        <a:spcAft>
          <a:spcPct val="0"/>
        </a:spcAft>
        <a:defRPr sz="3600">
          <a:solidFill>
            <a:schemeClr val="bg2"/>
          </a:solidFill>
          <a:latin typeface="+mj-lt"/>
          <a:ea typeface="+mj-ea"/>
          <a:cs typeface="+mj-cs"/>
        </a:defRPr>
      </a:lvl1pPr>
      <a:lvl2pPr algn="l" rtl="0" eaLnBrk="1" fontAlgn="base" hangingPunct="1">
        <a:lnSpc>
          <a:spcPct val="85000"/>
        </a:lnSpc>
        <a:spcBef>
          <a:spcPct val="0"/>
        </a:spcBef>
        <a:spcAft>
          <a:spcPct val="0"/>
        </a:spcAft>
        <a:defRPr sz="3600">
          <a:solidFill>
            <a:schemeClr val="bg2"/>
          </a:solidFill>
          <a:latin typeface="Arial" charset="0"/>
        </a:defRPr>
      </a:lvl2pPr>
      <a:lvl3pPr algn="l" rtl="0" eaLnBrk="1" fontAlgn="base" hangingPunct="1">
        <a:lnSpc>
          <a:spcPct val="85000"/>
        </a:lnSpc>
        <a:spcBef>
          <a:spcPct val="0"/>
        </a:spcBef>
        <a:spcAft>
          <a:spcPct val="0"/>
        </a:spcAft>
        <a:defRPr sz="3600">
          <a:solidFill>
            <a:schemeClr val="bg2"/>
          </a:solidFill>
          <a:latin typeface="Arial" charset="0"/>
        </a:defRPr>
      </a:lvl3pPr>
      <a:lvl4pPr algn="l" rtl="0" eaLnBrk="1" fontAlgn="base" hangingPunct="1">
        <a:lnSpc>
          <a:spcPct val="85000"/>
        </a:lnSpc>
        <a:spcBef>
          <a:spcPct val="0"/>
        </a:spcBef>
        <a:spcAft>
          <a:spcPct val="0"/>
        </a:spcAft>
        <a:defRPr sz="3600">
          <a:solidFill>
            <a:schemeClr val="bg2"/>
          </a:solidFill>
          <a:latin typeface="Arial" charset="0"/>
        </a:defRPr>
      </a:lvl4pPr>
      <a:lvl5pPr algn="l" rtl="0" eaLnBrk="1" fontAlgn="base" hangingPunct="1">
        <a:lnSpc>
          <a:spcPct val="85000"/>
        </a:lnSpc>
        <a:spcBef>
          <a:spcPct val="0"/>
        </a:spcBef>
        <a:spcAft>
          <a:spcPct val="0"/>
        </a:spcAft>
        <a:defRPr sz="3600">
          <a:solidFill>
            <a:schemeClr val="bg2"/>
          </a:solidFill>
          <a:latin typeface="Arial"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endParaRPr lang="en-GB"/>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70E3F73D-F449-4C14-A5E3-5D89AE972FCF}" type="slidenum">
              <a:rPr lang="en-GB"/>
              <a:pPr>
                <a:defRPr/>
              </a:pPr>
              <a:t>‹#›</a:t>
            </a:fld>
            <a:endParaRPr lang="en-GB"/>
          </a:p>
        </p:txBody>
      </p:sp>
      <p:sp>
        <p:nvSpPr>
          <p:cNvPr id="4103"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lnSpc>
          <a:spcPct val="85000"/>
        </a:lnSpc>
        <a:spcBef>
          <a:spcPct val="0"/>
        </a:spcBef>
        <a:spcAft>
          <a:spcPct val="0"/>
        </a:spcAft>
        <a:defRPr sz="3600">
          <a:solidFill>
            <a:schemeClr val="bg2"/>
          </a:solidFill>
          <a:latin typeface="+mj-lt"/>
          <a:ea typeface="+mj-ea"/>
          <a:cs typeface="+mj-cs"/>
        </a:defRPr>
      </a:lvl1pPr>
      <a:lvl2pPr algn="l" rtl="0" eaLnBrk="1" fontAlgn="base" hangingPunct="1">
        <a:lnSpc>
          <a:spcPct val="85000"/>
        </a:lnSpc>
        <a:spcBef>
          <a:spcPct val="0"/>
        </a:spcBef>
        <a:spcAft>
          <a:spcPct val="0"/>
        </a:spcAft>
        <a:defRPr sz="3600">
          <a:solidFill>
            <a:schemeClr val="bg2"/>
          </a:solidFill>
          <a:latin typeface="Arial" charset="0"/>
        </a:defRPr>
      </a:lvl2pPr>
      <a:lvl3pPr algn="l" rtl="0" eaLnBrk="1" fontAlgn="base" hangingPunct="1">
        <a:lnSpc>
          <a:spcPct val="85000"/>
        </a:lnSpc>
        <a:spcBef>
          <a:spcPct val="0"/>
        </a:spcBef>
        <a:spcAft>
          <a:spcPct val="0"/>
        </a:spcAft>
        <a:defRPr sz="3600">
          <a:solidFill>
            <a:schemeClr val="bg2"/>
          </a:solidFill>
          <a:latin typeface="Arial" charset="0"/>
        </a:defRPr>
      </a:lvl3pPr>
      <a:lvl4pPr algn="l" rtl="0" eaLnBrk="1" fontAlgn="base" hangingPunct="1">
        <a:lnSpc>
          <a:spcPct val="85000"/>
        </a:lnSpc>
        <a:spcBef>
          <a:spcPct val="0"/>
        </a:spcBef>
        <a:spcAft>
          <a:spcPct val="0"/>
        </a:spcAft>
        <a:defRPr sz="3600">
          <a:solidFill>
            <a:schemeClr val="bg2"/>
          </a:solidFill>
          <a:latin typeface="Arial" charset="0"/>
        </a:defRPr>
      </a:lvl4pPr>
      <a:lvl5pPr algn="l" rtl="0" eaLnBrk="1" fontAlgn="base" hangingPunct="1">
        <a:lnSpc>
          <a:spcPct val="85000"/>
        </a:lnSpc>
        <a:spcBef>
          <a:spcPct val="0"/>
        </a:spcBef>
        <a:spcAft>
          <a:spcPct val="0"/>
        </a:spcAft>
        <a:defRPr sz="3600">
          <a:solidFill>
            <a:schemeClr val="bg2"/>
          </a:solidFill>
          <a:latin typeface="Arial"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15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endParaRPr lang="en-GB"/>
          </a:p>
        </p:txBody>
      </p:sp>
      <p:sp>
        <p:nvSpPr>
          <p:cNvPr id="215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4E697763-C9DB-49FE-9E38-87E15C13A7F7}" type="slidenum">
              <a:rPr lang="en-GB"/>
              <a:pPr>
                <a:defRPr/>
              </a:pPr>
              <a:t>‹#›</a:t>
            </a:fld>
            <a:endParaRPr lang="en-GB"/>
          </a:p>
        </p:txBody>
      </p:sp>
      <p:sp>
        <p:nvSpPr>
          <p:cNvPr id="5127" name="Line 7"/>
          <p:cNvSpPr>
            <a:spLocks noChangeShapeType="1"/>
          </p:cNvSpPr>
          <p:nvPr/>
        </p:nvSpPr>
        <p:spPr bwMode="auto">
          <a:xfrm>
            <a:off x="685800" y="1828800"/>
            <a:ext cx="594201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lnSpc>
          <a:spcPct val="85000"/>
        </a:lnSpc>
        <a:spcBef>
          <a:spcPct val="0"/>
        </a:spcBef>
        <a:spcAft>
          <a:spcPct val="0"/>
        </a:spcAft>
        <a:defRPr sz="3600">
          <a:solidFill>
            <a:schemeClr val="bg2"/>
          </a:solidFill>
          <a:latin typeface="+mj-lt"/>
          <a:ea typeface="+mj-ea"/>
          <a:cs typeface="+mj-cs"/>
        </a:defRPr>
      </a:lvl1pPr>
      <a:lvl2pPr algn="l" rtl="0" eaLnBrk="1" fontAlgn="base" hangingPunct="1">
        <a:lnSpc>
          <a:spcPct val="85000"/>
        </a:lnSpc>
        <a:spcBef>
          <a:spcPct val="0"/>
        </a:spcBef>
        <a:spcAft>
          <a:spcPct val="0"/>
        </a:spcAft>
        <a:defRPr sz="3600">
          <a:solidFill>
            <a:schemeClr val="bg2"/>
          </a:solidFill>
          <a:latin typeface="Arial" charset="0"/>
        </a:defRPr>
      </a:lvl2pPr>
      <a:lvl3pPr algn="l" rtl="0" eaLnBrk="1" fontAlgn="base" hangingPunct="1">
        <a:lnSpc>
          <a:spcPct val="85000"/>
        </a:lnSpc>
        <a:spcBef>
          <a:spcPct val="0"/>
        </a:spcBef>
        <a:spcAft>
          <a:spcPct val="0"/>
        </a:spcAft>
        <a:defRPr sz="3600">
          <a:solidFill>
            <a:schemeClr val="bg2"/>
          </a:solidFill>
          <a:latin typeface="Arial" charset="0"/>
        </a:defRPr>
      </a:lvl3pPr>
      <a:lvl4pPr algn="l" rtl="0" eaLnBrk="1" fontAlgn="base" hangingPunct="1">
        <a:lnSpc>
          <a:spcPct val="85000"/>
        </a:lnSpc>
        <a:spcBef>
          <a:spcPct val="0"/>
        </a:spcBef>
        <a:spcAft>
          <a:spcPct val="0"/>
        </a:spcAft>
        <a:defRPr sz="3600">
          <a:solidFill>
            <a:schemeClr val="bg2"/>
          </a:solidFill>
          <a:latin typeface="Arial" charset="0"/>
        </a:defRPr>
      </a:lvl4pPr>
      <a:lvl5pPr algn="l" rtl="0" eaLnBrk="1" fontAlgn="base" hangingPunct="1">
        <a:lnSpc>
          <a:spcPct val="85000"/>
        </a:lnSpc>
        <a:spcBef>
          <a:spcPct val="0"/>
        </a:spcBef>
        <a:spcAft>
          <a:spcPct val="0"/>
        </a:spcAft>
        <a:defRPr sz="3600">
          <a:solidFill>
            <a:schemeClr val="bg2"/>
          </a:solidFill>
          <a:latin typeface="Arial"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8206680" cy="1143000"/>
          </a:xfrm>
        </p:spPr>
        <p:txBody>
          <a:bodyPr/>
          <a:lstStyle/>
          <a:p>
            <a:r>
              <a:rPr lang="en-GB" dirty="0" smtClean="0"/>
              <a:t>What’s on the menu?</a:t>
            </a:r>
            <a:br>
              <a:rPr lang="en-GB" dirty="0" smtClean="0"/>
            </a:br>
            <a:r>
              <a:rPr lang="en-GB" dirty="0" smtClean="0"/>
              <a:t>Fundamentals of yeast nutrition</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Dawn Maskell</a:t>
            </a:r>
          </a:p>
          <a:p>
            <a:r>
              <a:rPr lang="en-GB" dirty="0" smtClean="0"/>
              <a:t>International Centre for Brewing &amp; Distilling</a:t>
            </a:r>
          </a:p>
          <a:p>
            <a:r>
              <a:rPr lang="en-GB" dirty="0" smtClean="0"/>
              <a:t>Heriot-Watt University</a:t>
            </a:r>
          </a:p>
          <a:p>
            <a:r>
              <a:rPr lang="en-GB" dirty="0" smtClean="0"/>
              <a:t>Edinburgh, UK </a:t>
            </a:r>
          </a:p>
          <a:p>
            <a:endParaRPr lang="en-GB" dirty="0"/>
          </a:p>
        </p:txBody>
      </p:sp>
    </p:spTree>
    <p:extLst>
      <p:ext uri="{BB962C8B-B14F-4D97-AF65-F5344CB8AC3E}">
        <p14:creationId xmlns:p14="http://schemas.microsoft.com/office/powerpoint/2010/main" val="3531505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Amino Nitrogen</a:t>
            </a:r>
            <a:endParaRPr lang="en-GB" dirty="0"/>
          </a:p>
        </p:txBody>
      </p:sp>
      <p:sp>
        <p:nvSpPr>
          <p:cNvPr id="3" name="Content Placeholder 2"/>
          <p:cNvSpPr>
            <a:spLocks noGrp="1"/>
          </p:cNvSpPr>
          <p:nvPr>
            <p:ph sz="half" idx="1"/>
          </p:nvPr>
        </p:nvSpPr>
        <p:spPr/>
        <p:txBody>
          <a:bodyPr/>
          <a:lstStyle/>
          <a:p>
            <a:r>
              <a:rPr lang="en-GB" dirty="0" smtClean="0"/>
              <a:t>Source of nitrogen</a:t>
            </a:r>
            <a:endParaRPr lang="en-GB" dirty="0"/>
          </a:p>
          <a:p>
            <a:r>
              <a:rPr lang="en-GB" dirty="0" smtClean="0"/>
              <a:t>Levels?</a:t>
            </a:r>
          </a:p>
          <a:p>
            <a:r>
              <a:rPr lang="en-GB" dirty="0" smtClean="0"/>
              <a:t>Ale yeast higher FAN needs than lager</a:t>
            </a:r>
          </a:p>
          <a:p>
            <a:r>
              <a:rPr lang="en-GB" dirty="0" smtClean="0"/>
              <a:t>Protein stand/rest</a:t>
            </a:r>
            <a:endParaRPr lang="en-GB" dirty="0"/>
          </a:p>
        </p:txBody>
      </p:sp>
      <p:pic>
        <p:nvPicPr>
          <p:cNvPr id="2050" name="Picture 2" descr="C:\Users\dlm4\AppData\Local\Microsoft\Windows\Temporary Internet Files\Content.IE5\10BDH19H\Nitroge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337" y="2276872"/>
            <a:ext cx="292047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63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6640" cy="1524000"/>
          </a:xfrm>
        </p:spPr>
        <p:txBody>
          <a:bodyPr/>
          <a:lstStyle/>
          <a:p>
            <a:r>
              <a:rPr lang="en-GB" dirty="0" smtClean="0"/>
              <a:t>Valine: the villain of the piece?</a:t>
            </a:r>
            <a:endParaRPr lang="en-GB" dirty="0"/>
          </a:p>
        </p:txBody>
      </p:sp>
      <p:sp>
        <p:nvSpPr>
          <p:cNvPr id="4" name="Content Placeholder 3"/>
          <p:cNvSpPr>
            <a:spLocks noGrp="1"/>
          </p:cNvSpPr>
          <p:nvPr>
            <p:ph sz="half" idx="1"/>
          </p:nvPr>
        </p:nvSpPr>
        <p:spPr>
          <a:xfrm>
            <a:off x="685800" y="1981200"/>
            <a:ext cx="5182344" cy="4114800"/>
          </a:xfrm>
        </p:spPr>
        <p:txBody>
          <a:bodyPr/>
          <a:lstStyle/>
          <a:p>
            <a:r>
              <a:rPr lang="en-GB" dirty="0" smtClean="0"/>
              <a:t>Vicinal </a:t>
            </a:r>
            <a:r>
              <a:rPr lang="en-GB" dirty="0" err="1" smtClean="0"/>
              <a:t>diketones</a:t>
            </a:r>
            <a:r>
              <a:rPr lang="en-GB" dirty="0" smtClean="0"/>
              <a:t> – by-products of valine and isoleucine</a:t>
            </a:r>
          </a:p>
          <a:p>
            <a:r>
              <a:rPr lang="en-GB" dirty="0" smtClean="0"/>
              <a:t>Supplementation reduces diacetyl formation!</a:t>
            </a:r>
            <a:endParaRPr lang="en-GB" dirty="0"/>
          </a:p>
        </p:txBody>
      </p:sp>
      <p:pic>
        <p:nvPicPr>
          <p:cNvPr id="4098" name="Picture 2" descr="C:\Users\dlm4\AppData\Local\Microsoft\Windows\Temporary Internet Files\Content.IE5\BRMBE1C3\220px-Villainc.svg[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20955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2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Proteins: friend </a:t>
            </a:r>
            <a:r>
              <a:rPr lang="en-GB" dirty="0"/>
              <a:t>o</a:t>
            </a:r>
            <a:r>
              <a:rPr lang="en-GB" dirty="0" smtClean="0"/>
              <a:t>r foe?</a:t>
            </a:r>
            <a:endParaRPr lang="en-GB" dirty="0"/>
          </a:p>
        </p:txBody>
      </p:sp>
      <p:sp>
        <p:nvSpPr>
          <p:cNvPr id="3" name="Content Placeholder 2"/>
          <p:cNvSpPr>
            <a:spLocks noGrp="1"/>
          </p:cNvSpPr>
          <p:nvPr>
            <p:ph sz="half" idx="1"/>
          </p:nvPr>
        </p:nvSpPr>
        <p:spPr>
          <a:xfrm>
            <a:off x="685800" y="1981200"/>
            <a:ext cx="4894312" cy="4114800"/>
          </a:xfrm>
        </p:spPr>
        <p:txBody>
          <a:bodyPr/>
          <a:lstStyle/>
          <a:p>
            <a:r>
              <a:rPr lang="en-GB" sz="2400" dirty="0" smtClean="0"/>
              <a:t>Nutrition</a:t>
            </a:r>
          </a:p>
          <a:p>
            <a:pPr lvl="1"/>
            <a:r>
              <a:rPr lang="en-GB" sz="2000" dirty="0" smtClean="0"/>
              <a:t>But only as amino acids or small peptides</a:t>
            </a:r>
          </a:p>
          <a:p>
            <a:pPr lvl="2"/>
            <a:r>
              <a:rPr lang="en-GB" sz="1600" dirty="0" smtClean="0"/>
              <a:t>Cell structures</a:t>
            </a:r>
          </a:p>
          <a:p>
            <a:pPr lvl="2"/>
            <a:r>
              <a:rPr lang="en-GB" sz="1600" dirty="0" smtClean="0"/>
              <a:t>Higher alcohols</a:t>
            </a:r>
          </a:p>
          <a:p>
            <a:r>
              <a:rPr lang="en-GB" sz="2400" dirty="0" smtClean="0"/>
              <a:t>Haze </a:t>
            </a:r>
          </a:p>
          <a:p>
            <a:pPr lvl="1"/>
            <a:r>
              <a:rPr lang="en-GB" sz="2000" dirty="0" smtClean="0"/>
              <a:t>Protein-polyphenol complexes forming permanent or non-permanent hazes</a:t>
            </a:r>
          </a:p>
          <a:p>
            <a:r>
              <a:rPr lang="en-GB" sz="2400" dirty="0" smtClean="0"/>
              <a:t>Foam</a:t>
            </a:r>
          </a:p>
          <a:p>
            <a:pPr lvl="1"/>
            <a:r>
              <a:rPr lang="en-GB" sz="2000" dirty="0" smtClean="0"/>
              <a:t>Foam positive proteins contribute to head formation</a:t>
            </a:r>
          </a:p>
          <a:p>
            <a:endParaRPr lang="en-GB" sz="2400" dirty="0"/>
          </a:p>
        </p:txBody>
      </p:sp>
      <p:pic>
        <p:nvPicPr>
          <p:cNvPr id="5122" name="Picture 2" descr="C:\Users\dlm4\AppData\Local\Microsoft\Windows\Temporary Internet Files\Content.IE5\IR0ZU0OX\Snoopy+The+Perfect+Friend[1].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19853" y="2468675"/>
            <a:ext cx="2828693" cy="313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216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something in the water?</a:t>
            </a:r>
            <a:endParaRPr lang="en-GB" dirty="0"/>
          </a:p>
        </p:txBody>
      </p:sp>
      <p:sp>
        <p:nvSpPr>
          <p:cNvPr id="4" name="Text Placeholder 3"/>
          <p:cNvSpPr>
            <a:spLocks noGrp="1"/>
          </p:cNvSpPr>
          <p:nvPr>
            <p:ph type="body" idx="1"/>
          </p:nvPr>
        </p:nvSpPr>
        <p:spPr/>
        <p:txBody>
          <a:bodyPr/>
          <a:lstStyle/>
          <a:p>
            <a:r>
              <a:rPr lang="en-GB" dirty="0" smtClean="0"/>
              <a:t>The role of micronutrients</a:t>
            </a:r>
            <a:endParaRPr lang="en-GB" dirty="0"/>
          </a:p>
        </p:txBody>
      </p:sp>
      <p:pic>
        <p:nvPicPr>
          <p:cNvPr id="2050" name="Picture 2" descr="C:\Users\dlm4\AppData\Local\Microsoft\Windows\Temporary Internet Files\Content.IE5\G4E6NPDJ\1024px-SanJoseSharksAlternat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132856"/>
            <a:ext cx="191683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6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for 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5247368"/>
              </p:ext>
            </p:extLst>
          </p:nvPr>
        </p:nvGraphicFramePr>
        <p:xfrm>
          <a:off x="683568" y="1700808"/>
          <a:ext cx="7920880" cy="4488904"/>
        </p:xfrm>
        <a:graphic>
          <a:graphicData uri="http://schemas.openxmlformats.org/drawingml/2006/table">
            <a:tbl>
              <a:tblPr firstRow="1" bandRow="1">
                <a:tableStyleId>{EB344D84-9AFB-497E-A393-DC336BA19D2E}</a:tableStyleId>
              </a:tblPr>
              <a:tblGrid>
                <a:gridCol w="2199233"/>
                <a:gridCol w="5721647"/>
              </a:tblGrid>
              <a:tr h="370840">
                <a:tc>
                  <a:txBody>
                    <a:bodyPr/>
                    <a:lstStyle/>
                    <a:p>
                      <a:r>
                        <a:rPr lang="en-GB" dirty="0" smtClean="0"/>
                        <a:t>Ion</a:t>
                      </a:r>
                      <a:endParaRPr lang="en-GB" dirty="0"/>
                    </a:p>
                  </a:txBody>
                  <a:tcPr/>
                </a:tc>
                <a:tc>
                  <a:txBody>
                    <a:bodyPr/>
                    <a:lstStyle/>
                    <a:p>
                      <a:r>
                        <a:rPr lang="en-GB" dirty="0" smtClean="0"/>
                        <a:t>Function</a:t>
                      </a:r>
                      <a:endParaRPr lang="en-GB" dirty="0"/>
                    </a:p>
                  </a:txBody>
                  <a:tcPr/>
                </a:tc>
              </a:tr>
              <a:tr h="370840">
                <a:tc>
                  <a:txBody>
                    <a:bodyPr/>
                    <a:lstStyle/>
                    <a:p>
                      <a:r>
                        <a:rPr lang="en-GB" dirty="0" smtClean="0"/>
                        <a:t>Zinc</a:t>
                      </a:r>
                      <a:endParaRPr lang="en-GB" dirty="0"/>
                    </a:p>
                  </a:txBody>
                  <a:tcPr/>
                </a:tc>
                <a:tc>
                  <a:txBody>
                    <a:bodyPr/>
                    <a:lstStyle/>
                    <a:p>
                      <a:r>
                        <a:rPr lang="en-GB" dirty="0" smtClean="0"/>
                        <a:t>Essential for growth, enzyme</a:t>
                      </a:r>
                      <a:r>
                        <a:rPr lang="en-GB" baseline="0" dirty="0" smtClean="0"/>
                        <a:t> co-factor, stress protectant against ethanol toxicity</a:t>
                      </a:r>
                      <a:endParaRPr lang="en-GB" dirty="0"/>
                    </a:p>
                  </a:txBody>
                  <a:tcPr/>
                </a:tc>
              </a:tr>
              <a:tr h="370840">
                <a:tc>
                  <a:txBody>
                    <a:bodyPr/>
                    <a:lstStyle/>
                    <a:p>
                      <a:r>
                        <a:rPr lang="en-GB" dirty="0" smtClean="0"/>
                        <a:t>Manganese</a:t>
                      </a:r>
                      <a:endParaRPr lang="en-GB" dirty="0"/>
                    </a:p>
                  </a:txBody>
                  <a:tcPr/>
                </a:tc>
                <a:tc>
                  <a:txBody>
                    <a:bodyPr/>
                    <a:lstStyle/>
                    <a:p>
                      <a:r>
                        <a:rPr lang="en-GB" dirty="0" smtClean="0"/>
                        <a:t>Enzyme co-factor, cell and organelle structure</a:t>
                      </a:r>
                      <a:endParaRPr lang="en-GB" dirty="0"/>
                    </a:p>
                  </a:txBody>
                  <a:tcPr/>
                </a:tc>
              </a:tr>
              <a:tr h="370840">
                <a:tc>
                  <a:txBody>
                    <a:bodyPr/>
                    <a:lstStyle/>
                    <a:p>
                      <a:r>
                        <a:rPr lang="en-GB" dirty="0" smtClean="0"/>
                        <a:t>Magnesium</a:t>
                      </a:r>
                      <a:endParaRPr lang="en-GB" dirty="0"/>
                    </a:p>
                  </a:txBody>
                  <a:tcPr/>
                </a:tc>
                <a:tc>
                  <a:txBody>
                    <a:bodyPr/>
                    <a:lstStyle/>
                    <a:p>
                      <a:r>
                        <a:rPr lang="en-GB" dirty="0" smtClean="0"/>
                        <a:t>Essential in many enzymes involving ATP, cell and organelle structure</a:t>
                      </a:r>
                      <a:endParaRPr lang="en-GB" dirty="0"/>
                    </a:p>
                  </a:txBody>
                  <a:tcPr/>
                </a:tc>
              </a:tr>
              <a:tr h="714464">
                <a:tc>
                  <a:txBody>
                    <a:bodyPr/>
                    <a:lstStyle/>
                    <a:p>
                      <a:r>
                        <a:rPr lang="en-GB" dirty="0" smtClean="0"/>
                        <a:t>Calcium</a:t>
                      </a:r>
                      <a:endParaRPr lang="en-GB" dirty="0"/>
                    </a:p>
                  </a:txBody>
                  <a:tcPr/>
                </a:tc>
                <a:tc>
                  <a:txBody>
                    <a:bodyPr/>
                    <a:lstStyle/>
                    <a:p>
                      <a:r>
                        <a:rPr lang="en-GB" dirty="0" smtClean="0"/>
                        <a:t>Stimulates growth, depresses wort pH,  and has a role in flocculation</a:t>
                      </a:r>
                      <a:endParaRPr lang="en-GB" dirty="0"/>
                    </a:p>
                  </a:txBody>
                  <a:tcPr/>
                </a:tc>
              </a:tr>
              <a:tr h="370840">
                <a:tc>
                  <a:txBody>
                    <a:bodyPr/>
                    <a:lstStyle/>
                    <a:p>
                      <a:r>
                        <a:rPr lang="en-GB" dirty="0" smtClean="0"/>
                        <a:t>Copper</a:t>
                      </a:r>
                      <a:endParaRPr lang="en-GB" dirty="0"/>
                    </a:p>
                  </a:txBody>
                  <a:tcPr/>
                </a:tc>
                <a:tc>
                  <a:txBody>
                    <a:bodyPr/>
                    <a:lstStyle/>
                    <a:p>
                      <a:r>
                        <a:rPr lang="en-GB" dirty="0" smtClean="0"/>
                        <a:t>Enzyme co-factor, binds to some proteins</a:t>
                      </a:r>
                      <a:endParaRPr lang="en-GB" dirty="0"/>
                    </a:p>
                  </a:txBody>
                  <a:tcPr/>
                </a:tc>
              </a:tr>
              <a:tr h="370840">
                <a:tc>
                  <a:txBody>
                    <a:bodyPr/>
                    <a:lstStyle/>
                    <a:p>
                      <a:r>
                        <a:rPr lang="en-GB" dirty="0" smtClean="0"/>
                        <a:t>Potassium </a:t>
                      </a:r>
                      <a:endParaRPr lang="en-GB" dirty="0"/>
                    </a:p>
                  </a:txBody>
                  <a:tcPr/>
                </a:tc>
                <a:tc>
                  <a:txBody>
                    <a:bodyPr/>
                    <a:lstStyle/>
                    <a:p>
                      <a:r>
                        <a:rPr lang="en-GB" dirty="0" smtClean="0"/>
                        <a:t>Component of transport system</a:t>
                      </a:r>
                      <a:r>
                        <a:rPr lang="en-GB" baseline="0" dirty="0" smtClean="0"/>
                        <a:t> for nutrient uptake</a:t>
                      </a:r>
                      <a:endParaRPr lang="en-GB" dirty="0"/>
                    </a:p>
                  </a:txBody>
                  <a:tcPr/>
                </a:tc>
              </a:tr>
              <a:tr h="370840">
                <a:tc>
                  <a:txBody>
                    <a:bodyPr/>
                    <a:lstStyle/>
                    <a:p>
                      <a:r>
                        <a:rPr lang="en-GB" dirty="0" smtClean="0"/>
                        <a:t>Phosphate</a:t>
                      </a:r>
                      <a:endParaRPr lang="en-GB" dirty="0"/>
                    </a:p>
                  </a:txBody>
                  <a:tcPr/>
                </a:tc>
                <a:tc>
                  <a:txBody>
                    <a:bodyPr/>
                    <a:lstStyle/>
                    <a:p>
                      <a:r>
                        <a:rPr lang="en-GB" dirty="0" smtClean="0"/>
                        <a:t>Synthesis of organic phosphorus containing</a:t>
                      </a:r>
                      <a:r>
                        <a:rPr lang="en-GB" baseline="0" dirty="0" smtClean="0"/>
                        <a:t> compounds</a:t>
                      </a:r>
                      <a:endParaRPr lang="en-GB" dirty="0"/>
                    </a:p>
                  </a:txBody>
                  <a:tcPr/>
                </a:tc>
              </a:tr>
              <a:tr h="370840">
                <a:tc>
                  <a:txBody>
                    <a:bodyPr/>
                    <a:lstStyle/>
                    <a:p>
                      <a:r>
                        <a:rPr lang="en-GB" dirty="0" smtClean="0"/>
                        <a:t>Sulphate</a:t>
                      </a:r>
                      <a:endParaRPr lang="en-GB" dirty="0"/>
                    </a:p>
                  </a:txBody>
                  <a:tcPr/>
                </a:tc>
                <a:tc>
                  <a:txBody>
                    <a:bodyPr/>
                    <a:lstStyle/>
                    <a:p>
                      <a:r>
                        <a:rPr lang="en-GB" dirty="0" smtClean="0"/>
                        <a:t>Synthesis of S – containing compounds</a:t>
                      </a:r>
                      <a:endParaRPr lang="en-GB" dirty="0"/>
                    </a:p>
                  </a:txBody>
                  <a:tcPr/>
                </a:tc>
              </a:tr>
            </a:tbl>
          </a:graphicData>
        </a:graphic>
      </p:graphicFrame>
    </p:spTree>
    <p:extLst>
      <p:ext uri="{BB962C8B-B14F-4D97-AF65-F5344CB8AC3E}">
        <p14:creationId xmlns:p14="http://schemas.microsoft.com/office/powerpoint/2010/main" val="836894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roles of 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9661640"/>
              </p:ext>
            </p:extLst>
          </p:nvPr>
        </p:nvGraphicFramePr>
        <p:xfrm>
          <a:off x="685800" y="1981200"/>
          <a:ext cx="7772400" cy="2865120"/>
        </p:xfrm>
        <a:graphic>
          <a:graphicData uri="http://schemas.openxmlformats.org/drawingml/2006/table">
            <a:tbl>
              <a:tblPr firstRow="1" bandRow="1">
                <a:tableStyleId>{EB344D84-9AFB-497E-A393-DC336BA19D2E}</a:tableStyleId>
              </a:tblPr>
              <a:tblGrid>
                <a:gridCol w="1509936"/>
                <a:gridCol w="6262464"/>
              </a:tblGrid>
              <a:tr h="370840">
                <a:tc>
                  <a:txBody>
                    <a:bodyPr/>
                    <a:lstStyle/>
                    <a:p>
                      <a:endParaRPr lang="en-GB" dirty="0"/>
                    </a:p>
                  </a:txBody>
                  <a:tcPr/>
                </a:tc>
                <a:tc>
                  <a:txBody>
                    <a:bodyPr/>
                    <a:lstStyle/>
                    <a:p>
                      <a:endParaRPr lang="en-GB"/>
                    </a:p>
                  </a:txBody>
                  <a:tcPr/>
                </a:tc>
              </a:tr>
              <a:tr h="370840">
                <a:tc>
                  <a:txBody>
                    <a:bodyPr/>
                    <a:lstStyle/>
                    <a:p>
                      <a:r>
                        <a:rPr lang="en-GB" dirty="0" smtClean="0"/>
                        <a:t>Zinc </a:t>
                      </a:r>
                      <a:endParaRPr lang="en-GB" dirty="0"/>
                    </a:p>
                  </a:txBody>
                  <a:tcPr/>
                </a:tc>
                <a:tc>
                  <a:txBody>
                    <a:bodyPr/>
                    <a:lstStyle/>
                    <a:p>
                      <a:r>
                        <a:rPr lang="en-GB" dirty="0" smtClean="0"/>
                        <a:t>Protect</a:t>
                      </a:r>
                      <a:r>
                        <a:rPr lang="en-GB" baseline="0" dirty="0" smtClean="0"/>
                        <a:t> against ethanol stress</a:t>
                      </a:r>
                      <a:endParaRPr lang="en-GB" dirty="0"/>
                    </a:p>
                  </a:txBody>
                  <a:tcPr/>
                </a:tc>
              </a:tr>
              <a:tr h="370840">
                <a:tc>
                  <a:txBody>
                    <a:bodyPr/>
                    <a:lstStyle/>
                    <a:p>
                      <a:r>
                        <a:rPr lang="en-GB" dirty="0" smtClean="0"/>
                        <a:t>Magnesium</a:t>
                      </a:r>
                      <a:endParaRPr lang="en-GB" dirty="0"/>
                    </a:p>
                  </a:txBody>
                  <a:tcPr/>
                </a:tc>
                <a:tc>
                  <a:txBody>
                    <a:bodyPr/>
                    <a:lstStyle/>
                    <a:p>
                      <a:r>
                        <a:rPr lang="en-GB" dirty="0" smtClean="0"/>
                        <a:t>Stabilising membrane,</a:t>
                      </a:r>
                      <a:r>
                        <a:rPr lang="en-GB" baseline="0" dirty="0" smtClean="0"/>
                        <a:t> inhibit stress induced proteins</a:t>
                      </a:r>
                      <a:endParaRPr lang="en-GB" dirty="0"/>
                    </a:p>
                  </a:txBody>
                  <a:tcPr/>
                </a:tc>
              </a:tr>
              <a:tr h="370840">
                <a:tc>
                  <a:txBody>
                    <a:bodyPr/>
                    <a:lstStyle/>
                    <a:p>
                      <a:r>
                        <a:rPr lang="en-GB" dirty="0" smtClean="0"/>
                        <a:t>Calcium </a:t>
                      </a:r>
                      <a:endParaRPr lang="en-GB" dirty="0"/>
                    </a:p>
                  </a:txBody>
                  <a:tcPr/>
                </a:tc>
                <a:tc>
                  <a:txBody>
                    <a:bodyPr/>
                    <a:lstStyle/>
                    <a:p>
                      <a:r>
                        <a:rPr lang="en-GB" dirty="0" smtClean="0"/>
                        <a:t>Flocculation at end of fermentation, protect</a:t>
                      </a:r>
                      <a:r>
                        <a:rPr lang="en-GB" baseline="0" dirty="0" smtClean="0"/>
                        <a:t> against ethanol stress</a:t>
                      </a:r>
                      <a:endParaRPr lang="en-GB" dirty="0"/>
                    </a:p>
                  </a:txBody>
                  <a:tcPr/>
                </a:tc>
              </a:tr>
              <a:tr h="370840">
                <a:tc>
                  <a:txBody>
                    <a:bodyPr/>
                    <a:lstStyle/>
                    <a:p>
                      <a:r>
                        <a:rPr lang="en-GB" dirty="0" smtClean="0"/>
                        <a:t>Copper</a:t>
                      </a:r>
                      <a:endParaRPr lang="en-GB" dirty="0"/>
                    </a:p>
                  </a:txBody>
                  <a:tcPr/>
                </a:tc>
                <a:tc>
                  <a:txBody>
                    <a:bodyPr/>
                    <a:lstStyle/>
                    <a:p>
                      <a:r>
                        <a:rPr lang="en-GB" dirty="0" smtClean="0"/>
                        <a:t>Eliminate H</a:t>
                      </a:r>
                      <a:r>
                        <a:rPr lang="en-GB" baseline="-25000" dirty="0" smtClean="0"/>
                        <a:t>2</a:t>
                      </a:r>
                      <a:r>
                        <a:rPr lang="en-GB" dirty="0" smtClean="0"/>
                        <a:t>S from beer</a:t>
                      </a:r>
                      <a:r>
                        <a:rPr lang="en-GB" baseline="0" dirty="0" smtClean="0"/>
                        <a:t> as insoluble hydrogen </a:t>
                      </a:r>
                      <a:r>
                        <a:rPr lang="en-GB" baseline="0" dirty="0" err="1" smtClean="0"/>
                        <a:t>sulfide</a:t>
                      </a:r>
                      <a:endParaRPr lang="en-GB" dirty="0"/>
                    </a:p>
                  </a:txBody>
                  <a:tcPr/>
                </a:tc>
              </a:tr>
              <a:tr h="370840">
                <a:tc>
                  <a:txBody>
                    <a:bodyPr/>
                    <a:lstStyle/>
                    <a:p>
                      <a:r>
                        <a:rPr lang="en-GB" dirty="0" smtClean="0"/>
                        <a:t>Chloride</a:t>
                      </a:r>
                      <a:endParaRPr lang="en-GB" dirty="0"/>
                    </a:p>
                  </a:txBody>
                  <a:tcPr/>
                </a:tc>
                <a:tc>
                  <a:txBody>
                    <a:bodyPr/>
                    <a:lstStyle/>
                    <a:p>
                      <a:r>
                        <a:rPr lang="en-GB" dirty="0" smtClean="0"/>
                        <a:t>Inhibitory at high concentrations</a:t>
                      </a:r>
                      <a:endParaRPr lang="en-GB" dirty="0"/>
                    </a:p>
                  </a:txBody>
                  <a:tcPr/>
                </a:tc>
              </a:tr>
              <a:tr h="370840">
                <a:tc>
                  <a:txBody>
                    <a:bodyPr/>
                    <a:lstStyle/>
                    <a:p>
                      <a:r>
                        <a:rPr lang="en-GB" dirty="0" smtClean="0"/>
                        <a:t>Iron</a:t>
                      </a:r>
                      <a:endParaRPr lang="en-GB" dirty="0"/>
                    </a:p>
                  </a:txBody>
                  <a:tcPr/>
                </a:tc>
                <a:tc>
                  <a:txBody>
                    <a:bodyPr/>
                    <a:lstStyle/>
                    <a:p>
                      <a:r>
                        <a:rPr lang="en-GB" dirty="0" smtClean="0"/>
                        <a:t>Toxic to yeast</a:t>
                      </a:r>
                      <a:endParaRPr lang="en-GB" dirty="0"/>
                    </a:p>
                  </a:txBody>
                  <a:tcPr/>
                </a:tc>
              </a:tr>
            </a:tbl>
          </a:graphicData>
        </a:graphic>
      </p:graphicFrame>
    </p:spTree>
    <p:extLst>
      <p:ext uri="{BB962C8B-B14F-4D97-AF65-F5344CB8AC3E}">
        <p14:creationId xmlns:p14="http://schemas.microsoft.com/office/powerpoint/2010/main" val="1836556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vitamins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0533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Vitamins</a:t>
            </a:r>
            <a:endParaRPr lang="en-GB" dirty="0"/>
          </a:p>
        </p:txBody>
      </p:sp>
      <p:sp>
        <p:nvSpPr>
          <p:cNvPr id="3" name="Content Placeholder 2"/>
          <p:cNvSpPr>
            <a:spLocks noGrp="1"/>
          </p:cNvSpPr>
          <p:nvPr>
            <p:ph sz="half" idx="1"/>
          </p:nvPr>
        </p:nvSpPr>
        <p:spPr>
          <a:xfrm>
            <a:off x="685800" y="2343150"/>
            <a:ext cx="6077608" cy="3086100"/>
          </a:xfrm>
        </p:spPr>
        <p:txBody>
          <a:bodyPr/>
          <a:lstStyle/>
          <a:p>
            <a:r>
              <a:rPr lang="en-GB" dirty="0" smtClean="0"/>
              <a:t>Many essential vitamins cannot be synthesised by yeast</a:t>
            </a:r>
          </a:p>
          <a:p>
            <a:pPr lvl="1"/>
            <a:r>
              <a:rPr lang="en-GB" dirty="0" smtClean="0"/>
              <a:t>Biotin </a:t>
            </a:r>
          </a:p>
          <a:p>
            <a:pPr lvl="1"/>
            <a:r>
              <a:rPr lang="en-GB" dirty="0" smtClean="0"/>
              <a:t>Pantothenic acid </a:t>
            </a:r>
          </a:p>
          <a:p>
            <a:pPr lvl="1"/>
            <a:r>
              <a:rPr lang="en-GB" dirty="0" smtClean="0"/>
              <a:t>Nicotinic acid</a:t>
            </a:r>
          </a:p>
          <a:p>
            <a:pPr lvl="1"/>
            <a:r>
              <a:rPr lang="en-GB" dirty="0" smtClean="0"/>
              <a:t>Thiamine (Vitamin B)</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878" y="3068960"/>
            <a:ext cx="2454588" cy="2718229"/>
          </a:xfrm>
          <a:prstGeom prst="rect">
            <a:avLst/>
          </a:prstGeom>
        </p:spPr>
      </p:pic>
    </p:spTree>
    <p:extLst>
      <p:ext uri="{BB962C8B-B14F-4D97-AF65-F5344CB8AC3E}">
        <p14:creationId xmlns:p14="http://schemas.microsoft.com/office/powerpoint/2010/main" val="4119208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all nutrition is equal</a:t>
            </a:r>
            <a:endParaRPr lang="en-GB" dirty="0"/>
          </a:p>
        </p:txBody>
      </p:sp>
    </p:spTree>
    <p:extLst>
      <p:ext uri="{BB962C8B-B14F-4D97-AF65-F5344CB8AC3E}">
        <p14:creationId xmlns:p14="http://schemas.microsoft.com/office/powerpoint/2010/main" val="3908139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Wort Soup</a:t>
            </a:r>
            <a:endParaRPr lang="en-GB" dirty="0"/>
          </a:p>
        </p:txBody>
      </p:sp>
      <p:sp>
        <p:nvSpPr>
          <p:cNvPr id="8" name="Content Placeholder 7"/>
          <p:cNvSpPr>
            <a:spLocks noGrp="1"/>
          </p:cNvSpPr>
          <p:nvPr>
            <p:ph sz="half" idx="1"/>
          </p:nvPr>
        </p:nvSpPr>
        <p:spPr>
          <a:xfrm>
            <a:off x="685800" y="1981200"/>
            <a:ext cx="4606280" cy="4114800"/>
          </a:xfrm>
        </p:spPr>
        <p:txBody>
          <a:bodyPr/>
          <a:lstStyle/>
          <a:p>
            <a:r>
              <a:rPr lang="en-GB" sz="2400" dirty="0" smtClean="0"/>
              <a:t>Nutritional variation</a:t>
            </a:r>
          </a:p>
          <a:p>
            <a:pPr lvl="1"/>
            <a:r>
              <a:rPr lang="en-GB" sz="2000" dirty="0" smtClean="0"/>
              <a:t>Strain specific</a:t>
            </a:r>
          </a:p>
          <a:p>
            <a:pPr lvl="1"/>
            <a:r>
              <a:rPr lang="en-GB" sz="2000" dirty="0" smtClean="0"/>
              <a:t>Between breweries (same strain)</a:t>
            </a:r>
          </a:p>
          <a:p>
            <a:pPr lvl="1"/>
            <a:r>
              <a:rPr lang="en-GB" sz="2000" dirty="0" smtClean="0"/>
              <a:t>Water supply</a:t>
            </a:r>
          </a:p>
          <a:p>
            <a:pPr lvl="1"/>
            <a:r>
              <a:rPr lang="en-GB" sz="2000" dirty="0" smtClean="0"/>
              <a:t>Grist composition and adjunct use</a:t>
            </a:r>
          </a:p>
          <a:p>
            <a:pPr lvl="1"/>
            <a:r>
              <a:rPr lang="en-GB" sz="2000" dirty="0" smtClean="0"/>
              <a:t>Brewhouse design</a:t>
            </a:r>
          </a:p>
          <a:p>
            <a:pPr lvl="1"/>
            <a:r>
              <a:rPr lang="en-GB" sz="2000" dirty="0" smtClean="0"/>
              <a:t>Environmental conditions</a:t>
            </a:r>
          </a:p>
          <a:p>
            <a:pPr lvl="1"/>
            <a:r>
              <a:rPr lang="en-GB" sz="2000" dirty="0" smtClean="0"/>
              <a:t>Brew length and type of beer produced</a:t>
            </a:r>
            <a:endParaRPr lang="en-GB"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98511"/>
            <a:ext cx="1686425" cy="1584177"/>
          </a:xfrm>
          <a:prstGeom prst="rect">
            <a:avLst/>
          </a:prstGeom>
        </p:spPr>
      </p:pic>
      <p:sp>
        <p:nvSpPr>
          <p:cNvPr id="7" name="Content Placeholder 7"/>
          <p:cNvSpPr>
            <a:spLocks noGrp="1"/>
          </p:cNvSpPr>
          <p:nvPr>
            <p:ph idx="1"/>
          </p:nvPr>
        </p:nvSpPr>
        <p:spPr>
          <a:xfrm>
            <a:off x="4932040" y="1992549"/>
            <a:ext cx="3526160" cy="3752056"/>
          </a:xfrm>
          <a:solidFill>
            <a:schemeClr val="tx1"/>
          </a:solidFill>
        </p:spPr>
        <p:txBody>
          <a:bodyPr/>
          <a:lstStyle/>
          <a:p>
            <a:r>
              <a:rPr lang="en-GB" sz="2400" dirty="0"/>
              <a:t>Yeast ignores</a:t>
            </a:r>
          </a:p>
          <a:p>
            <a:pPr lvl="1"/>
            <a:r>
              <a:rPr lang="en-GB" sz="2000" dirty="0" err="1"/>
              <a:t>Dextrins</a:t>
            </a:r>
            <a:endParaRPr lang="en-GB" sz="2000" dirty="0"/>
          </a:p>
          <a:p>
            <a:pPr lvl="1"/>
            <a:r>
              <a:rPr lang="el-GR" sz="2000" dirty="0"/>
              <a:t>β</a:t>
            </a:r>
            <a:r>
              <a:rPr lang="en-GB" sz="2000" dirty="0"/>
              <a:t>-glucans</a:t>
            </a:r>
          </a:p>
          <a:p>
            <a:pPr lvl="1"/>
            <a:r>
              <a:rPr lang="en-GB" sz="2000" dirty="0" err="1"/>
              <a:t>Pentosans</a:t>
            </a:r>
            <a:endParaRPr lang="en-GB" sz="2000" dirty="0"/>
          </a:p>
          <a:p>
            <a:pPr lvl="1"/>
            <a:r>
              <a:rPr lang="en-GB" sz="2000" dirty="0" smtClean="0"/>
              <a:t>Large proteins</a:t>
            </a:r>
            <a:endParaRPr lang="en-GB" sz="2000" dirty="0"/>
          </a:p>
          <a:p>
            <a:pPr lvl="1"/>
            <a:r>
              <a:rPr lang="en-GB" sz="2000" dirty="0" err="1"/>
              <a:t>Phenolics</a:t>
            </a:r>
            <a:endParaRPr lang="en-GB" sz="2000" dirty="0"/>
          </a:p>
          <a:p>
            <a:endParaRPr lang="en-GB" dirty="0"/>
          </a:p>
        </p:txBody>
      </p:sp>
    </p:spTree>
    <p:extLst>
      <p:ext uri="{BB962C8B-B14F-4D97-AF65-F5344CB8AC3E}">
        <p14:creationId xmlns:p14="http://schemas.microsoft.com/office/powerpoint/2010/main" val="274241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Yeast nutrition</a:t>
            </a:r>
            <a:endParaRPr lang="en-GB" dirty="0"/>
          </a:p>
        </p:txBody>
      </p:sp>
      <p:sp>
        <p:nvSpPr>
          <p:cNvPr id="3" name="Text Placeholder 2"/>
          <p:cNvSpPr>
            <a:spLocks noGrp="1"/>
          </p:cNvSpPr>
          <p:nvPr>
            <p:ph type="body" idx="1"/>
          </p:nvPr>
        </p:nvSpPr>
        <p:spPr/>
        <p:txBody>
          <a:bodyPr/>
          <a:lstStyle/>
          <a:p>
            <a:r>
              <a:rPr lang="en-GB" dirty="0" smtClean="0"/>
              <a:t>What is it and why do we care?</a:t>
            </a:r>
            <a:endParaRPr lang="en-GB" dirty="0"/>
          </a:p>
        </p:txBody>
      </p:sp>
    </p:spTree>
    <p:extLst>
      <p:ext uri="{BB962C8B-B14F-4D97-AF65-F5344CB8AC3E}">
        <p14:creationId xmlns:p14="http://schemas.microsoft.com/office/powerpoint/2010/main" val="1068157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Yeast Food</a:t>
            </a:r>
            <a:endParaRPr lang="en-GB" dirty="0"/>
          </a:p>
        </p:txBody>
      </p:sp>
      <p:sp>
        <p:nvSpPr>
          <p:cNvPr id="5" name="Content Placeholder 4"/>
          <p:cNvSpPr>
            <a:spLocks noGrp="1"/>
          </p:cNvSpPr>
          <p:nvPr>
            <p:ph sz="half" idx="1"/>
          </p:nvPr>
        </p:nvSpPr>
        <p:spPr>
          <a:xfrm>
            <a:off x="685800" y="1981200"/>
            <a:ext cx="4750296" cy="4114800"/>
          </a:xfrm>
        </p:spPr>
        <p:txBody>
          <a:bodyPr/>
          <a:lstStyle/>
          <a:p>
            <a:r>
              <a:rPr lang="en-GB" dirty="0" smtClean="0"/>
              <a:t>Prevent slow fermentations</a:t>
            </a:r>
          </a:p>
          <a:p>
            <a:r>
              <a:rPr lang="en-GB" dirty="0" smtClean="0"/>
              <a:t>Useful for high adjuncts/low nitrogen </a:t>
            </a:r>
            <a:r>
              <a:rPr lang="en-GB" dirty="0" err="1" smtClean="0"/>
              <a:t>worts</a:t>
            </a:r>
            <a:endParaRPr lang="en-GB" dirty="0" smtClean="0"/>
          </a:p>
          <a:p>
            <a:r>
              <a:rPr lang="en-GB" dirty="0" smtClean="0"/>
              <a:t>Consistent fermentations </a:t>
            </a:r>
            <a:endParaRPr lang="en-GB" dirty="0"/>
          </a:p>
        </p:txBody>
      </p:sp>
      <p:pic>
        <p:nvPicPr>
          <p:cNvPr id="6" name="Picture 5"/>
          <p:cNvPicPr>
            <a:picLocks noChangeAspect="1"/>
          </p:cNvPicPr>
          <p:nvPr/>
        </p:nvPicPr>
        <p:blipFill>
          <a:blip r:embed="rId3"/>
          <a:stretch>
            <a:fillRect/>
          </a:stretch>
        </p:blipFill>
        <p:spPr>
          <a:xfrm rot="619970">
            <a:off x="5136392" y="2376789"/>
            <a:ext cx="2194750" cy="2395936"/>
          </a:xfrm>
          <a:prstGeom prst="rect">
            <a:avLst/>
          </a:prstGeom>
        </p:spPr>
      </p:pic>
      <p:pic>
        <p:nvPicPr>
          <p:cNvPr id="2" name="Picture 1"/>
          <p:cNvPicPr>
            <a:picLocks noChangeAspect="1"/>
          </p:cNvPicPr>
          <p:nvPr/>
        </p:nvPicPr>
        <p:blipFill>
          <a:blip r:embed="rId4"/>
          <a:stretch>
            <a:fillRect/>
          </a:stretch>
        </p:blipFill>
        <p:spPr>
          <a:xfrm rot="19500033">
            <a:off x="7271317" y="3231763"/>
            <a:ext cx="1537869" cy="74515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28875">
            <a:off x="4738526" y="2204106"/>
            <a:ext cx="1338339" cy="64909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177621">
            <a:off x="6863120" y="2185326"/>
            <a:ext cx="996702" cy="99670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4991938"/>
            <a:ext cx="1222896" cy="899188"/>
          </a:xfrm>
          <a:prstGeom prst="rect">
            <a:avLst/>
          </a:prstGeom>
        </p:spPr>
      </p:pic>
      <p:pic>
        <p:nvPicPr>
          <p:cNvPr id="9" name="Picture 8"/>
          <p:cNvPicPr>
            <a:picLocks noChangeAspect="1"/>
          </p:cNvPicPr>
          <p:nvPr/>
        </p:nvPicPr>
        <p:blipFill>
          <a:blip r:embed="rId8"/>
          <a:stretch>
            <a:fillRect/>
          </a:stretch>
        </p:blipFill>
        <p:spPr>
          <a:xfrm rot="20230030">
            <a:off x="6985174" y="4567325"/>
            <a:ext cx="1086092" cy="1201978"/>
          </a:xfrm>
          <a:prstGeom prst="rect">
            <a:avLst/>
          </a:prstGeom>
        </p:spPr>
      </p:pic>
    </p:spTree>
    <p:extLst>
      <p:ext uri="{BB962C8B-B14F-4D97-AF65-F5344CB8AC3E}">
        <p14:creationId xmlns:p14="http://schemas.microsoft.com/office/powerpoint/2010/main" val="964314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considerations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602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considerations</a:t>
            </a:r>
            <a:endParaRPr lang="en-GB" dirty="0"/>
          </a:p>
        </p:txBody>
      </p:sp>
      <p:sp>
        <p:nvSpPr>
          <p:cNvPr id="3" name="Content Placeholder 2"/>
          <p:cNvSpPr>
            <a:spLocks noGrp="1"/>
          </p:cNvSpPr>
          <p:nvPr>
            <p:ph idx="1"/>
          </p:nvPr>
        </p:nvSpPr>
        <p:spPr/>
        <p:txBody>
          <a:bodyPr/>
          <a:lstStyle/>
          <a:p>
            <a:r>
              <a:rPr lang="en-GB" dirty="0" smtClean="0"/>
              <a:t>Ethanol stress</a:t>
            </a:r>
          </a:p>
          <a:p>
            <a:r>
              <a:rPr lang="en-GB" dirty="0" smtClean="0"/>
              <a:t>Using antifoams</a:t>
            </a:r>
          </a:p>
          <a:p>
            <a:r>
              <a:rPr lang="en-GB" dirty="0" smtClean="0"/>
              <a:t>Use of stabilisation products</a:t>
            </a:r>
            <a:endParaRPr lang="en-GB" dirty="0"/>
          </a:p>
        </p:txBody>
      </p:sp>
      <p:pic>
        <p:nvPicPr>
          <p:cNvPr id="4" name="Picture 3"/>
          <p:cNvPicPr>
            <a:picLocks noChangeAspect="1"/>
          </p:cNvPicPr>
          <p:nvPr/>
        </p:nvPicPr>
        <p:blipFill>
          <a:blip r:embed="rId3"/>
          <a:stretch>
            <a:fillRect/>
          </a:stretch>
        </p:blipFill>
        <p:spPr>
          <a:xfrm>
            <a:off x="5871404" y="2564904"/>
            <a:ext cx="2586796" cy="2592288"/>
          </a:xfrm>
          <a:prstGeom prst="rect">
            <a:avLst/>
          </a:prstGeom>
        </p:spPr>
      </p:pic>
    </p:spTree>
    <p:extLst>
      <p:ext uri="{BB962C8B-B14F-4D97-AF65-F5344CB8AC3E}">
        <p14:creationId xmlns:p14="http://schemas.microsoft.com/office/powerpoint/2010/main" val="1852513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Yeast menu</a:t>
            </a:r>
            <a:endParaRPr lang="en-GB" dirty="0"/>
          </a:p>
        </p:txBody>
      </p:sp>
      <p:sp>
        <p:nvSpPr>
          <p:cNvPr id="3" name="Text Placeholder 2"/>
          <p:cNvSpPr>
            <a:spLocks noGrp="1"/>
          </p:cNvSpPr>
          <p:nvPr>
            <p:ph type="body" idx="1"/>
          </p:nvPr>
        </p:nvSpPr>
        <p:spPr/>
        <p:txBody>
          <a:bodyPr/>
          <a:lstStyle/>
          <a:p>
            <a:r>
              <a:rPr lang="en-GB" dirty="0" smtClean="0"/>
              <a:t>The fundamental takeaway messages</a:t>
            </a:r>
            <a:endParaRPr lang="en-GB" dirty="0"/>
          </a:p>
        </p:txBody>
      </p:sp>
      <p:pic>
        <p:nvPicPr>
          <p:cNvPr id="6151" name="Picture 7" descr="C:\Users\dlm4\AppData\Local\Microsoft\Windows\Temporary Internet Files\Content.IE5\BRMBE1C3\4819918-fast-food-vecto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444" y="2780928"/>
            <a:ext cx="2195364" cy="239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67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Takeaway menu</a:t>
            </a:r>
            <a:endParaRPr lang="en-GB" dirty="0"/>
          </a:p>
        </p:txBody>
      </p:sp>
      <p:sp>
        <p:nvSpPr>
          <p:cNvPr id="3" name="Content Placeholder 2"/>
          <p:cNvSpPr>
            <a:spLocks noGrp="1"/>
          </p:cNvSpPr>
          <p:nvPr>
            <p:ph idx="1"/>
          </p:nvPr>
        </p:nvSpPr>
        <p:spPr/>
        <p:txBody>
          <a:bodyPr/>
          <a:lstStyle/>
          <a:p>
            <a:r>
              <a:rPr lang="en-GB" dirty="0" smtClean="0"/>
              <a:t>The diversity of yeast nutritional needs</a:t>
            </a:r>
          </a:p>
          <a:p>
            <a:r>
              <a:rPr lang="en-GB" dirty="0" smtClean="0"/>
              <a:t>What can be essential can also be toxic in excess</a:t>
            </a:r>
          </a:p>
          <a:p>
            <a:r>
              <a:rPr lang="en-GB" dirty="0" smtClean="0"/>
              <a:t>Supplementation can make up for deficiencies</a:t>
            </a:r>
            <a:endParaRPr lang="en-GB" dirty="0"/>
          </a:p>
        </p:txBody>
      </p:sp>
    </p:spTree>
    <p:extLst>
      <p:ext uri="{BB962C8B-B14F-4D97-AF65-F5344CB8AC3E}">
        <p14:creationId xmlns:p14="http://schemas.microsoft.com/office/powerpoint/2010/main" val="406212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Text Placeholder 2"/>
          <p:cNvSpPr>
            <a:spLocks noGrp="1"/>
          </p:cNvSpPr>
          <p:nvPr>
            <p:ph type="body" idx="1"/>
          </p:nvPr>
        </p:nvSpPr>
        <p:spPr/>
        <p:txBody>
          <a:bodyPr/>
          <a:lstStyle/>
          <a:p>
            <a:r>
              <a:rPr lang="en-GB" dirty="0" smtClean="0"/>
              <a:t>Any questions?</a:t>
            </a:r>
            <a:endParaRPr lang="en-GB" dirty="0"/>
          </a:p>
        </p:txBody>
      </p:sp>
    </p:spTree>
    <p:extLst>
      <p:ext uri="{BB962C8B-B14F-4D97-AF65-F5344CB8AC3E}">
        <p14:creationId xmlns:p14="http://schemas.microsoft.com/office/powerpoint/2010/main" val="187764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glorious food!</a:t>
            </a:r>
            <a:endParaRPr lang="en-GB" dirty="0"/>
          </a:p>
        </p:txBody>
      </p:sp>
      <p:graphicFrame>
        <p:nvGraphicFramePr>
          <p:cNvPr id="4" name="Diagram 3"/>
          <p:cNvGraphicFramePr/>
          <p:nvPr>
            <p:extLst>
              <p:ext uri="{D42A27DB-BD31-4B8C-83A1-F6EECF244321}">
                <p14:modId xmlns:p14="http://schemas.microsoft.com/office/powerpoint/2010/main" val="2890164326"/>
              </p:ext>
            </p:extLst>
          </p:nvPr>
        </p:nvGraphicFramePr>
        <p:xfrm>
          <a:off x="1547664"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243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yeast eat?</a:t>
            </a:r>
            <a:endParaRPr lang="en-GB" dirty="0"/>
          </a:p>
        </p:txBody>
      </p:sp>
      <p:pic>
        <p:nvPicPr>
          <p:cNvPr id="90" name="Picture 89"/>
          <p:cNvPicPr>
            <a:picLocks noChangeAspect="1"/>
          </p:cNvPicPr>
          <p:nvPr/>
        </p:nvPicPr>
        <p:blipFill>
          <a:blip r:embed="rId3"/>
          <a:stretch>
            <a:fillRect/>
          </a:stretch>
        </p:blipFill>
        <p:spPr>
          <a:xfrm>
            <a:off x="270246" y="2348880"/>
            <a:ext cx="8614395" cy="3121423"/>
          </a:xfrm>
          <a:prstGeom prst="rect">
            <a:avLst/>
          </a:prstGeom>
        </p:spPr>
      </p:pic>
    </p:spTree>
    <p:extLst>
      <p:ext uri="{BB962C8B-B14F-4D97-AF65-F5344CB8AC3E}">
        <p14:creationId xmlns:p14="http://schemas.microsoft.com/office/powerpoint/2010/main" val="89084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http://bohr.winthrop.edu/faculty/hurlbert/link_to_webpages/courses/chem106/images/metabolic%20pathways_Sig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57" y="231486"/>
            <a:ext cx="6352623" cy="64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5"/>
          <p:cNvSpPr txBox="1">
            <a:spLocks noChangeArrowheads="1"/>
          </p:cNvSpPr>
          <p:nvPr/>
        </p:nvSpPr>
        <p:spPr bwMode="auto">
          <a:xfrm>
            <a:off x="6541180" y="2492895"/>
            <a:ext cx="25106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lr>
                <a:schemeClr val="tx1"/>
              </a:buClr>
              <a:buFont typeface="Wingdings" pitchFamily="2" charset="2"/>
              <a:buChar char="§"/>
              <a:defRPr sz="2000">
                <a:solidFill>
                  <a:schemeClr val="tx1"/>
                </a:solidFill>
                <a:latin typeface="Arial" charset="0"/>
                <a:ea typeface="ＭＳ Ｐゴシック" charset="-128"/>
              </a:defRPr>
            </a:lvl2pPr>
            <a:lvl3pPr marL="1143000" indent="-228600">
              <a:spcBef>
                <a:spcPct val="20000"/>
              </a:spcBef>
              <a:buClr>
                <a:srgbClr val="808080"/>
              </a:buClr>
              <a:buChar char="•"/>
              <a:defRPr sz="2400">
                <a:solidFill>
                  <a:schemeClr val="tx1"/>
                </a:solidFill>
                <a:latin typeface="Arial" charset="0"/>
                <a:ea typeface="ＭＳ Ｐゴシック" charset="-128"/>
              </a:defRPr>
            </a:lvl3pPr>
            <a:lvl4pPr marL="1600200" indent="-228600">
              <a:spcBef>
                <a:spcPct val="20000"/>
              </a:spcBef>
              <a:buClr>
                <a:schemeClr val="tx1"/>
              </a:buClr>
              <a:buFont typeface="Wingdings" pitchFamily="2" charset="2"/>
              <a:buChar char="ü"/>
              <a:defRPr sz="1600">
                <a:solidFill>
                  <a:schemeClr val="tx1"/>
                </a:solidFill>
                <a:latin typeface="Arial" charset="0"/>
                <a:ea typeface="ＭＳ Ｐゴシック" charset="-128"/>
              </a:defRPr>
            </a:lvl4pPr>
            <a:lvl5pPr marL="2057400" indent="-228600">
              <a:spcBef>
                <a:spcPct val="20000"/>
              </a:spcBef>
              <a:buClr>
                <a:schemeClr val="bg1"/>
              </a:buClr>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1"/>
              </a:buClr>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1"/>
              </a:buClr>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1"/>
              </a:buClr>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1"/>
              </a:buClr>
              <a:buChar char="»"/>
              <a:defRPr sz="1600">
                <a:solidFill>
                  <a:schemeClr val="tx1"/>
                </a:solidFill>
                <a:latin typeface="Arial" charset="0"/>
                <a:ea typeface="ＭＳ Ｐゴシック" charset="-128"/>
              </a:defRPr>
            </a:lvl9pPr>
          </a:lstStyle>
          <a:p>
            <a:pPr>
              <a:spcBef>
                <a:spcPct val="0"/>
              </a:spcBef>
              <a:buFontTx/>
              <a:buNone/>
            </a:pPr>
            <a:r>
              <a:rPr lang="en-GB" altLang="en-US" b="1" i="1" dirty="0" smtClean="0">
                <a:solidFill>
                  <a:schemeClr val="bg2"/>
                </a:solidFill>
              </a:rPr>
              <a:t>How does </a:t>
            </a:r>
            <a:r>
              <a:rPr lang="en-GB" altLang="en-US" b="1" i="1" dirty="0">
                <a:solidFill>
                  <a:schemeClr val="bg2"/>
                </a:solidFill>
              </a:rPr>
              <a:t>yeast</a:t>
            </a:r>
          </a:p>
          <a:p>
            <a:pPr>
              <a:spcBef>
                <a:spcPct val="0"/>
              </a:spcBef>
              <a:buFontTx/>
              <a:buNone/>
            </a:pPr>
            <a:r>
              <a:rPr lang="en-GB" altLang="en-US" b="1" i="1" dirty="0">
                <a:solidFill>
                  <a:schemeClr val="bg2"/>
                </a:solidFill>
              </a:rPr>
              <a:t> </a:t>
            </a:r>
            <a:r>
              <a:rPr lang="en-GB" altLang="en-US" b="1" i="1" dirty="0" smtClean="0">
                <a:solidFill>
                  <a:schemeClr val="bg2"/>
                </a:solidFill>
              </a:rPr>
              <a:t>make alcohol</a:t>
            </a:r>
            <a:r>
              <a:rPr lang="en-GB" altLang="en-US" b="1" i="1" dirty="0">
                <a:solidFill>
                  <a:schemeClr val="bg2"/>
                </a:solidFill>
              </a:rPr>
              <a:t>?</a:t>
            </a:r>
          </a:p>
        </p:txBody>
      </p:sp>
    </p:spTree>
    <p:extLst>
      <p:ext uri="{BB962C8B-B14F-4D97-AF65-F5344CB8AC3E}">
        <p14:creationId xmlns:p14="http://schemas.microsoft.com/office/powerpoint/2010/main" val="145662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8026151" cy="1362075"/>
          </a:xfrm>
        </p:spPr>
        <p:txBody>
          <a:bodyPr/>
          <a:lstStyle/>
          <a:p>
            <a:r>
              <a:rPr lang="en-GB" dirty="0" smtClean="0"/>
              <a:t>Yeast diet: the essentials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39359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Brewers’ wort</a:t>
            </a:r>
            <a:endParaRPr lang="en-GB" dirty="0"/>
          </a:p>
        </p:txBody>
      </p:sp>
      <p:sp>
        <p:nvSpPr>
          <p:cNvPr id="3" name="Content Placeholder 2"/>
          <p:cNvSpPr>
            <a:spLocks noGrp="1"/>
          </p:cNvSpPr>
          <p:nvPr>
            <p:ph sz="half" idx="1"/>
          </p:nvPr>
        </p:nvSpPr>
        <p:spPr/>
        <p:txBody>
          <a:bodyPr/>
          <a:lstStyle/>
          <a:p>
            <a:r>
              <a:rPr lang="en-GB" sz="2400" dirty="0" smtClean="0"/>
              <a:t>Carbohydrates</a:t>
            </a:r>
          </a:p>
          <a:p>
            <a:pPr lvl="1"/>
            <a:r>
              <a:rPr lang="en-GB" sz="2000" dirty="0" smtClean="0"/>
              <a:t>Glucose</a:t>
            </a:r>
          </a:p>
          <a:p>
            <a:pPr lvl="1"/>
            <a:r>
              <a:rPr lang="en-GB" sz="2000" dirty="0" smtClean="0"/>
              <a:t>Fructose</a:t>
            </a:r>
          </a:p>
          <a:p>
            <a:pPr lvl="1"/>
            <a:r>
              <a:rPr lang="en-GB" sz="2000" dirty="0" smtClean="0"/>
              <a:t>Sucrose</a:t>
            </a:r>
          </a:p>
          <a:p>
            <a:pPr lvl="1"/>
            <a:r>
              <a:rPr lang="en-GB" sz="2000" dirty="0" smtClean="0"/>
              <a:t>Maltose</a:t>
            </a:r>
          </a:p>
          <a:p>
            <a:pPr lvl="1"/>
            <a:r>
              <a:rPr lang="en-GB" sz="2000" dirty="0" err="1" smtClean="0"/>
              <a:t>Maltotriose</a:t>
            </a:r>
            <a:endParaRPr lang="en-GB" sz="2000" dirty="0" smtClean="0"/>
          </a:p>
          <a:p>
            <a:pPr lvl="1"/>
            <a:r>
              <a:rPr lang="en-GB" sz="2000" dirty="0" err="1" smtClean="0"/>
              <a:t>Maltotetraose</a:t>
            </a:r>
            <a:r>
              <a:rPr lang="en-GB" sz="2000" dirty="0" smtClean="0"/>
              <a:t> and larger </a:t>
            </a:r>
            <a:r>
              <a:rPr lang="en-GB" sz="2000" dirty="0" err="1" smtClean="0"/>
              <a:t>dextrins</a:t>
            </a:r>
            <a:endParaRPr lang="en-GB" sz="2000" dirty="0" smtClean="0"/>
          </a:p>
          <a:p>
            <a:r>
              <a:rPr lang="en-GB" sz="2400" dirty="0" smtClean="0"/>
              <a:t>Vitamins</a:t>
            </a:r>
          </a:p>
          <a:p>
            <a:r>
              <a:rPr lang="en-GB" sz="2400" dirty="0" smtClean="0"/>
              <a:t>Nucleic acids</a:t>
            </a:r>
          </a:p>
          <a:p>
            <a:r>
              <a:rPr lang="en-GB" sz="2400" dirty="0" smtClean="0"/>
              <a:t>Hop components</a:t>
            </a:r>
          </a:p>
          <a:p>
            <a:pPr lvl="1"/>
            <a:endParaRPr lang="en-GB" sz="2000" dirty="0"/>
          </a:p>
        </p:txBody>
      </p:sp>
      <p:sp>
        <p:nvSpPr>
          <p:cNvPr id="4" name="Content Placeholder 3"/>
          <p:cNvSpPr>
            <a:spLocks noGrp="1"/>
          </p:cNvSpPr>
          <p:nvPr>
            <p:ph sz="half" idx="2"/>
          </p:nvPr>
        </p:nvSpPr>
        <p:spPr/>
        <p:txBody>
          <a:bodyPr/>
          <a:lstStyle/>
          <a:p>
            <a:r>
              <a:rPr lang="en-GB" sz="2400" dirty="0" smtClean="0"/>
              <a:t>Free Amino Nitrogen (FAN)</a:t>
            </a:r>
          </a:p>
          <a:p>
            <a:pPr lvl="1"/>
            <a:r>
              <a:rPr lang="en-GB" sz="2000" dirty="0" smtClean="0"/>
              <a:t>Amino acids</a:t>
            </a:r>
          </a:p>
          <a:p>
            <a:pPr lvl="1"/>
            <a:r>
              <a:rPr lang="en-GB" sz="2000" dirty="0" smtClean="0"/>
              <a:t>Ammonia</a:t>
            </a:r>
          </a:p>
          <a:p>
            <a:pPr lvl="1"/>
            <a:r>
              <a:rPr lang="en-GB" sz="2000" dirty="0" smtClean="0"/>
              <a:t>Small peptides</a:t>
            </a:r>
          </a:p>
          <a:p>
            <a:r>
              <a:rPr lang="en-GB" sz="2400" dirty="0" err="1" smtClean="0"/>
              <a:t>Glycopeptides</a:t>
            </a:r>
            <a:r>
              <a:rPr lang="en-GB" sz="2400" dirty="0" smtClean="0"/>
              <a:t> and proteins</a:t>
            </a:r>
          </a:p>
          <a:p>
            <a:r>
              <a:rPr lang="en-GB" sz="2400" dirty="0" smtClean="0"/>
              <a:t>Water</a:t>
            </a:r>
          </a:p>
          <a:p>
            <a:r>
              <a:rPr lang="en-GB" sz="2400" dirty="0" smtClean="0"/>
              <a:t>Ions</a:t>
            </a:r>
          </a:p>
          <a:p>
            <a:r>
              <a:rPr lang="en-GB" sz="2400" dirty="0" err="1" smtClean="0"/>
              <a:t>Melanoidins</a:t>
            </a:r>
            <a:r>
              <a:rPr lang="en-GB" sz="2400" dirty="0" smtClean="0"/>
              <a:t> </a:t>
            </a:r>
            <a:endParaRPr lang="en-GB" sz="2400" dirty="0"/>
          </a:p>
        </p:txBody>
      </p:sp>
      <p:pic>
        <p:nvPicPr>
          <p:cNvPr id="5" name="Picture 4"/>
          <p:cNvPicPr>
            <a:picLocks noChangeAspect="1"/>
          </p:cNvPicPr>
          <p:nvPr/>
        </p:nvPicPr>
        <p:blipFill>
          <a:blip r:embed="rId3"/>
          <a:stretch>
            <a:fillRect/>
          </a:stretch>
        </p:blipFill>
        <p:spPr>
          <a:xfrm>
            <a:off x="4524633" y="173599"/>
            <a:ext cx="1682642" cy="1579001"/>
          </a:xfrm>
          <a:prstGeom prst="rect">
            <a:avLst/>
          </a:prstGeom>
        </p:spPr>
      </p:pic>
    </p:spTree>
    <p:extLst>
      <p:ext uri="{BB962C8B-B14F-4D97-AF65-F5344CB8AC3E}">
        <p14:creationId xmlns:p14="http://schemas.microsoft.com/office/powerpoint/2010/main" val="887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44364"/>
            <a:ext cx="8229600" cy="1143000"/>
          </a:xfrm>
        </p:spPr>
        <p:txBody>
          <a:bodyPr>
            <a:noAutofit/>
          </a:bodyPr>
          <a:lstStyle/>
          <a:p>
            <a:r>
              <a:rPr lang="en-GB" sz="3000" dirty="0" smtClean="0"/>
              <a:t>Carbohydrates</a:t>
            </a:r>
            <a:endParaRPr lang="en-GB" sz="3000" dirty="0"/>
          </a:p>
        </p:txBody>
      </p:sp>
      <p:sp>
        <p:nvSpPr>
          <p:cNvPr id="5" name="Text Placeholder 4"/>
          <p:cNvSpPr>
            <a:spLocks noGrp="1"/>
          </p:cNvSpPr>
          <p:nvPr>
            <p:ph type="body" idx="1"/>
          </p:nvPr>
        </p:nvSpPr>
        <p:spPr>
          <a:xfrm>
            <a:off x="4572000" y="1787364"/>
            <a:ext cx="4040188" cy="479822"/>
          </a:xfrm>
        </p:spPr>
        <p:txBody>
          <a:bodyPr/>
          <a:lstStyle/>
          <a:p>
            <a:r>
              <a:rPr lang="en-US" dirty="0" smtClean="0"/>
              <a:t>W</a:t>
            </a:r>
            <a:r>
              <a:rPr lang="en-US" cap="none" dirty="0" smtClean="0"/>
              <a:t>ort </a:t>
            </a:r>
            <a:r>
              <a:rPr lang="en-US" dirty="0" smtClean="0"/>
              <a:t>F</a:t>
            </a:r>
            <a:r>
              <a:rPr lang="en-US" cap="none" dirty="0" smtClean="0"/>
              <a:t>ermentable </a:t>
            </a:r>
            <a:r>
              <a:rPr lang="en-US" dirty="0" smtClean="0"/>
              <a:t>S</a:t>
            </a:r>
            <a:r>
              <a:rPr lang="en-US" cap="none" dirty="0" smtClean="0"/>
              <a:t>ugars</a:t>
            </a:r>
          </a:p>
        </p:txBody>
      </p:sp>
      <p:sp>
        <p:nvSpPr>
          <p:cNvPr id="7" name="Content Placeholder 6"/>
          <p:cNvSpPr>
            <a:spLocks noGrp="1"/>
          </p:cNvSpPr>
          <p:nvPr>
            <p:ph sz="half" idx="2"/>
          </p:nvPr>
        </p:nvSpPr>
        <p:spPr>
          <a:xfrm>
            <a:off x="4726360" y="2636912"/>
            <a:ext cx="4040188" cy="2963466"/>
          </a:xfrm>
        </p:spPr>
        <p:txBody>
          <a:bodyPr/>
          <a:lstStyle/>
          <a:p>
            <a:pPr eaLnBrk="0" hangingPunct="0"/>
            <a:r>
              <a:rPr lang="en-US" dirty="0" smtClean="0"/>
              <a:t>Fructose </a:t>
            </a:r>
            <a:r>
              <a:rPr lang="en-US" baseline="-10000" dirty="0" smtClean="0"/>
              <a:t>~</a:t>
            </a:r>
            <a:r>
              <a:rPr lang="en-US" baseline="-14000" dirty="0" smtClean="0"/>
              <a:t> </a:t>
            </a:r>
            <a:r>
              <a:rPr lang="en-US" dirty="0" smtClean="0"/>
              <a:t>2 %</a:t>
            </a:r>
          </a:p>
          <a:p>
            <a:pPr eaLnBrk="0" hangingPunct="0"/>
            <a:r>
              <a:rPr lang="en-US" dirty="0" smtClean="0"/>
              <a:t>Glucose </a:t>
            </a:r>
            <a:r>
              <a:rPr lang="en-US" baseline="-10000" dirty="0" smtClean="0"/>
              <a:t>~</a:t>
            </a:r>
            <a:r>
              <a:rPr lang="en-US" baseline="-14000" dirty="0" smtClean="0"/>
              <a:t> </a:t>
            </a:r>
            <a:r>
              <a:rPr lang="en-US" dirty="0" smtClean="0"/>
              <a:t>8 %</a:t>
            </a:r>
          </a:p>
          <a:p>
            <a:pPr eaLnBrk="0" hangingPunct="0"/>
            <a:r>
              <a:rPr lang="en-US" dirty="0" smtClean="0"/>
              <a:t>Sucrose </a:t>
            </a:r>
            <a:r>
              <a:rPr lang="en-US" baseline="-10000" dirty="0" smtClean="0"/>
              <a:t>~</a:t>
            </a:r>
            <a:r>
              <a:rPr lang="en-US" baseline="-14000" dirty="0" smtClean="0"/>
              <a:t> </a:t>
            </a:r>
            <a:r>
              <a:rPr lang="en-US" dirty="0" smtClean="0"/>
              <a:t>6 %</a:t>
            </a:r>
          </a:p>
          <a:p>
            <a:pPr eaLnBrk="0" hangingPunct="0"/>
            <a:r>
              <a:rPr lang="en-US" dirty="0" smtClean="0"/>
              <a:t>Maltose </a:t>
            </a:r>
            <a:r>
              <a:rPr lang="en-US" baseline="-10000" dirty="0" smtClean="0"/>
              <a:t>~</a:t>
            </a:r>
            <a:r>
              <a:rPr lang="en-US" baseline="-14000" dirty="0" smtClean="0"/>
              <a:t> </a:t>
            </a:r>
            <a:r>
              <a:rPr lang="en-US" dirty="0" smtClean="0"/>
              <a:t>45 %</a:t>
            </a:r>
            <a:endParaRPr lang="en-US" b="1" dirty="0" smtClean="0"/>
          </a:p>
          <a:p>
            <a:pPr eaLnBrk="0" hangingPunct="0"/>
            <a:r>
              <a:rPr lang="en-US" dirty="0" err="1" smtClean="0"/>
              <a:t>Maltotriose</a:t>
            </a:r>
            <a:r>
              <a:rPr lang="en-US" dirty="0" smtClean="0"/>
              <a:t> </a:t>
            </a:r>
            <a:r>
              <a:rPr lang="en-US" baseline="-10000" dirty="0" smtClean="0"/>
              <a:t>~</a:t>
            </a:r>
            <a:r>
              <a:rPr lang="en-US" baseline="-14000" dirty="0" smtClean="0"/>
              <a:t> </a:t>
            </a:r>
            <a:r>
              <a:rPr lang="en-US" dirty="0" smtClean="0"/>
              <a:t>10 %</a:t>
            </a:r>
          </a:p>
          <a:p>
            <a:endParaRPr lang="en-GB" dirty="0"/>
          </a:p>
        </p:txBody>
      </p:sp>
      <p:sp>
        <p:nvSpPr>
          <p:cNvPr id="8" name="Text Placeholder 7"/>
          <p:cNvSpPr>
            <a:spLocks noGrp="1"/>
          </p:cNvSpPr>
          <p:nvPr>
            <p:ph type="body" sz="quarter" idx="3"/>
          </p:nvPr>
        </p:nvSpPr>
        <p:spPr>
          <a:xfrm>
            <a:off x="264219" y="1854174"/>
            <a:ext cx="4041775" cy="479822"/>
          </a:xfrm>
        </p:spPr>
        <p:txBody>
          <a:bodyPr/>
          <a:lstStyle/>
          <a:p>
            <a:pPr algn="ctr"/>
            <a:r>
              <a:rPr lang="en-GB" dirty="0" smtClean="0"/>
              <a:t>U</a:t>
            </a:r>
            <a:r>
              <a:rPr lang="en-GB" cap="none" dirty="0" smtClean="0"/>
              <a:t>ptake </a:t>
            </a:r>
            <a:r>
              <a:rPr lang="en-GB" dirty="0" smtClean="0"/>
              <a:t>O</a:t>
            </a:r>
            <a:r>
              <a:rPr lang="en-GB" cap="none" dirty="0" smtClean="0"/>
              <a:t>f </a:t>
            </a:r>
            <a:r>
              <a:rPr lang="en-GB" dirty="0" smtClean="0"/>
              <a:t>W</a:t>
            </a:r>
            <a:r>
              <a:rPr lang="en-GB" cap="none" dirty="0" smtClean="0"/>
              <a:t>ort </a:t>
            </a:r>
            <a:r>
              <a:rPr lang="en-GB" dirty="0" smtClean="0"/>
              <a:t>S</a:t>
            </a:r>
            <a:r>
              <a:rPr lang="en-GB" cap="none" dirty="0" smtClean="0"/>
              <a:t>ugars</a:t>
            </a:r>
            <a:endParaRPr lang="en-US" cap="none"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3195379924"/>
              </p:ext>
            </p:extLst>
          </p:nvPr>
        </p:nvGraphicFramePr>
        <p:xfrm>
          <a:off x="271664" y="2400806"/>
          <a:ext cx="4454696" cy="4268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5101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694512" cy="1524000"/>
          </a:xfrm>
        </p:spPr>
        <p:txBody>
          <a:bodyPr/>
          <a:lstStyle/>
          <a:p>
            <a:r>
              <a:rPr lang="en-GB" dirty="0" smtClean="0"/>
              <a:t>Oxygen: opportunity and threat</a:t>
            </a:r>
            <a:endParaRPr lang="en-GB" dirty="0"/>
          </a:p>
        </p:txBody>
      </p:sp>
      <p:sp>
        <p:nvSpPr>
          <p:cNvPr id="3" name="Content Placeholder 2"/>
          <p:cNvSpPr>
            <a:spLocks noGrp="1"/>
          </p:cNvSpPr>
          <p:nvPr>
            <p:ph sz="half" idx="1"/>
          </p:nvPr>
        </p:nvSpPr>
        <p:spPr>
          <a:xfrm>
            <a:off x="685800" y="1981200"/>
            <a:ext cx="4750296" cy="4114800"/>
          </a:xfrm>
        </p:spPr>
        <p:txBody>
          <a:bodyPr/>
          <a:lstStyle/>
          <a:p>
            <a:r>
              <a:rPr lang="en-GB" sz="2400" dirty="0" smtClean="0"/>
              <a:t>Absence of oxygen – only fermentative growth</a:t>
            </a:r>
          </a:p>
          <a:p>
            <a:r>
              <a:rPr lang="en-GB" sz="2400" dirty="0" smtClean="0"/>
              <a:t>Synthesis of sterols and UFA’s (biomass – membrane components essential for growth)</a:t>
            </a:r>
          </a:p>
          <a:p>
            <a:r>
              <a:rPr lang="en-GB" sz="2400" dirty="0" smtClean="0"/>
              <a:t>Oxygen depleted – division and growth restricted – become fully fermentative</a:t>
            </a:r>
            <a:endParaRPr lang="en-GB" sz="2000" dirty="0" smtClean="0"/>
          </a:p>
          <a:p>
            <a:endParaRPr lang="en-GB" sz="2400" dirty="0"/>
          </a:p>
        </p:txBody>
      </p:sp>
      <p:pic>
        <p:nvPicPr>
          <p:cNvPr id="1026" name="Picture 2" descr="C:\Users\dlm4\AppData\Local\Microsoft\Windows\Temporary Internet Files\Content.IE5\10BDH19H\HAZMAT_Class_2-2_Oxyge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4864"/>
            <a:ext cx="3469326" cy="346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20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1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1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mbitious1">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ambitiou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mbitiou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bitiou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mbitiou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mbitiou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mbitiou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mbitiou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mbitiou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2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2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3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3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4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4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BA3639AF699447BDEB1C390E02BFE2" ma:contentTypeVersion="4" ma:contentTypeDescription="Create a new document." ma:contentTypeScope="" ma:versionID="0d322141c84f2c7339a5b00ee2352a47">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58e3f72f0cda57901e1f8f7a66939fc5"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BEC56D-6948-433C-878D-A608C55FF5D1}"/>
</file>

<file path=customXml/itemProps2.xml><?xml version="1.0" encoding="utf-8"?>
<ds:datastoreItem xmlns:ds="http://schemas.openxmlformats.org/officeDocument/2006/customXml" ds:itemID="{712914AD-B6E0-4954-9B57-D599CA455216}"/>
</file>

<file path=customXml/itemProps3.xml><?xml version="1.0" encoding="utf-8"?>
<ds:datastoreItem xmlns:ds="http://schemas.openxmlformats.org/officeDocument/2006/customXml" ds:itemID="{90B591B6-35D8-4431-96CD-051434BA7F2E}"/>
</file>

<file path=docProps/app.xml><?xml version="1.0" encoding="utf-8"?>
<Properties xmlns="http://schemas.openxmlformats.org/officeDocument/2006/extended-properties" xmlns:vt="http://schemas.openxmlformats.org/officeDocument/2006/docPropsVTypes">
  <Template>Strathclyde A11PMProduction Management</Template>
  <TotalTime>3337</TotalTime>
  <Words>1761</Words>
  <Application>Microsoft Office PowerPoint</Application>
  <PresentationFormat>On-screen Show (4:3)</PresentationFormat>
  <Paragraphs>269</Paragraphs>
  <Slides>25</Slides>
  <Notes>25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ＭＳ Ｐゴシック</vt:lpstr>
      <vt:lpstr>Arial</vt:lpstr>
      <vt:lpstr>Calibri</vt:lpstr>
      <vt:lpstr>Wingdings</vt:lpstr>
      <vt:lpstr>1_Template 1 screen</vt:lpstr>
      <vt:lpstr>ambitious1</vt:lpstr>
      <vt:lpstr>2_Template 1 screen</vt:lpstr>
      <vt:lpstr>3_Template 1 screen</vt:lpstr>
      <vt:lpstr>4_Template 1 screen</vt:lpstr>
      <vt:lpstr>What’s on the menu? Fundamentals of yeast nutrition</vt:lpstr>
      <vt:lpstr>Yeast nutrition</vt:lpstr>
      <vt:lpstr>Food, glorious food!</vt:lpstr>
      <vt:lpstr>How do yeast eat?</vt:lpstr>
      <vt:lpstr>PowerPoint Presentation</vt:lpstr>
      <vt:lpstr>Yeast diet: the essentials</vt:lpstr>
      <vt:lpstr>Brewers’ wort</vt:lpstr>
      <vt:lpstr>Carbohydrates</vt:lpstr>
      <vt:lpstr>Oxygen: opportunity and threat</vt:lpstr>
      <vt:lpstr>Free Amino Nitrogen</vt:lpstr>
      <vt:lpstr>Valine: the villain of the piece?</vt:lpstr>
      <vt:lpstr>Proteins: friend or foe?</vt:lpstr>
      <vt:lpstr>something in the water?</vt:lpstr>
      <vt:lpstr>The need for ions</vt:lpstr>
      <vt:lpstr>Other roles of ions</vt:lpstr>
      <vt:lpstr>vitamins</vt:lpstr>
      <vt:lpstr>Vitamins</vt:lpstr>
      <vt:lpstr>Not all nutrition is equal</vt:lpstr>
      <vt:lpstr>Wort Soup</vt:lpstr>
      <vt:lpstr>Yeast Food</vt:lpstr>
      <vt:lpstr>Practical considerations</vt:lpstr>
      <vt:lpstr>Practical considerations</vt:lpstr>
      <vt:lpstr>The Yeast menu</vt:lpstr>
      <vt:lpstr>Takeaway menu</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on the menu for happy healthy yeast: fundam</dc:title>
  <dc:creator>DLM4</dc:creator>
  <cp:lastModifiedBy>DLM</cp:lastModifiedBy>
  <cp:revision>98</cp:revision>
  <cp:lastPrinted>2015-10-05T14:56:04Z</cp:lastPrinted>
  <dcterms:created xsi:type="dcterms:W3CDTF">2015-07-16T17:36:47Z</dcterms:created>
  <dcterms:modified xsi:type="dcterms:W3CDTF">2015-10-05T20:11:28Z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0x0101006FBA3639AF699447BDEB1C390E02BFE2</vt:lpwstr>
  </property>
</Properties>
</file>