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4" r:id="rId3"/>
    <p:sldId id="365" r:id="rId4"/>
    <p:sldId id="366" r:id="rId5"/>
    <p:sldId id="367" r:id="rId6"/>
    <p:sldId id="363" r:id="rId7"/>
    <p:sldId id="368" r:id="rId8"/>
    <p:sldId id="405" r:id="rId9"/>
    <p:sldId id="370" r:id="rId10"/>
    <p:sldId id="369" r:id="rId11"/>
    <p:sldId id="372" r:id="rId12"/>
    <p:sldId id="403" r:id="rId13"/>
    <p:sldId id="375" r:id="rId14"/>
    <p:sldId id="386" r:id="rId15"/>
    <p:sldId id="387" r:id="rId16"/>
    <p:sldId id="388" r:id="rId17"/>
    <p:sldId id="376" r:id="rId18"/>
    <p:sldId id="401" r:id="rId19"/>
    <p:sldId id="389" r:id="rId20"/>
    <p:sldId id="390" r:id="rId21"/>
    <p:sldId id="392" r:id="rId22"/>
    <p:sldId id="391" r:id="rId23"/>
    <p:sldId id="395" r:id="rId24"/>
    <p:sldId id="394" r:id="rId25"/>
    <p:sldId id="393" r:id="rId26"/>
    <p:sldId id="402" r:id="rId27"/>
    <p:sldId id="257" r:id="rId28"/>
    <p:sldId id="396" r:id="rId29"/>
    <p:sldId id="397" r:id="rId30"/>
    <p:sldId id="398" r:id="rId31"/>
    <p:sldId id="399" r:id="rId32"/>
    <p:sldId id="406" r:id="rId33"/>
    <p:sldId id="407" r:id="rId34"/>
    <p:sldId id="384" r:id="rId35"/>
    <p:sldId id="385" r:id="rId36"/>
    <p:sldId id="362" r:id="rId37"/>
    <p:sldId id="40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99" autoAdjust="0"/>
  </p:normalViewPr>
  <p:slideViewPr>
    <p:cSldViewPr>
      <p:cViewPr>
        <p:scale>
          <a:sx n="75" d="100"/>
          <a:sy n="75" d="100"/>
        </p:scale>
        <p:origin x="-1842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87E7BD-FE70-4FAC-BD77-6D6203FD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A48B23-FFCD-4A3E-AB68-991C817B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AB72B-EC1B-46B8-AB99-7F244059F75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mbaaheader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00E069B-1E1D-4359-B37F-0CB2C58A4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8614A-539C-4355-9F2E-8BDFDCEC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39E9-CE1F-4D32-85D2-5CAD82AED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C8B0-2562-4B76-A75F-E76102D6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59B3-88E3-4887-87C8-E4FF1D7D4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ECA9-4C52-49D5-8CED-3A58FB67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A265-7F5C-4BA0-B0E3-5809F936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2935-B934-48FC-9FC4-D1B1EA3C9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31FC1-09C7-4B03-90F5-EFDFEC7A0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0970-F2B7-4A17-9EB4-F63C4611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1F7C-639C-413F-89A2-733DEFF3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D8BBF8BD-CCD0-4D51-8309-B1AE4C17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9" descr="TemplateHea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2700" y="0"/>
            <a:ext cx="9156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j.1567-1364.2008.00433.x/full#f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4B4BF7-BDDC-421A-8084-36A233EAC24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Traditional and Alternative Fermentation Techniques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Travis Audet</a:t>
            </a:r>
          </a:p>
          <a:p>
            <a:pPr eaLnBrk="1" hangingPunct="1"/>
            <a:r>
              <a:rPr lang="en-US" sz="1800" smtClean="0"/>
              <a:t>Anheuser-Busch </a:t>
            </a:r>
          </a:p>
          <a:p>
            <a:pPr eaLnBrk="1" hangingPunct="1"/>
            <a:r>
              <a:rPr lang="en-US" sz="1400" smtClean="0"/>
              <a:t>October 8, 2015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Fermentation Good Practices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Avoid high hydrostatic pressures</a:t>
            </a:r>
          </a:p>
          <a:p>
            <a:pPr lvl="1"/>
            <a:r>
              <a:rPr lang="en-US" smtClean="0"/>
              <a:t>Some yeast sensitive to CO</a:t>
            </a:r>
            <a:r>
              <a:rPr lang="en-US" baseline="-25000" smtClean="0"/>
              <a:t>2</a:t>
            </a:r>
            <a:r>
              <a:rPr lang="en-US" smtClean="0"/>
              <a:t> in solution</a:t>
            </a:r>
          </a:p>
          <a:p>
            <a:pPr lvl="1"/>
            <a:r>
              <a:rPr lang="en-US" smtClean="0"/>
              <a:t>Large tank ratios 2:1 Height to Diameter max</a:t>
            </a:r>
          </a:p>
          <a:p>
            <a:pPr lvl="1"/>
            <a:r>
              <a:rPr lang="en-US" smtClean="0"/>
              <a:t>Greater the pressure then lower the ester formation</a:t>
            </a:r>
          </a:p>
          <a:p>
            <a:r>
              <a:rPr lang="en-US" smtClean="0"/>
              <a:t>Avoid temperature shocking yeast</a:t>
            </a:r>
          </a:p>
          <a:p>
            <a:pPr lvl="1"/>
            <a:r>
              <a:rPr lang="en-US" smtClean="0"/>
              <a:t>Gentle cooling preferably with proportional control valves</a:t>
            </a:r>
          </a:p>
          <a:p>
            <a:pPr lvl="1"/>
            <a:r>
              <a:rPr lang="en-US" smtClean="0"/>
              <a:t>1 degree per hour cooling programs</a:t>
            </a:r>
          </a:p>
          <a:p>
            <a:r>
              <a:rPr lang="en-US" smtClean="0"/>
              <a:t>Final cooling of fermentor should be based on VDK analysis</a:t>
            </a:r>
          </a:p>
          <a:p>
            <a:pPr lvl="1"/>
            <a:r>
              <a:rPr lang="en-US" smtClean="0"/>
              <a:t>Never adjust attenuation level through cooling instead fermentability needs to be controlled through mashing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6F357-F56F-4D65-92CD-86B31D5DB6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Yeast Metabolism and Flavor Active Compounds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9B56-6193-413E-AE9C-E94858F7B4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371600"/>
            <a:ext cx="5762625" cy="4610100"/>
          </a:xfrm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28600" y="630078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/>
              <a:t>FEMS Yeast Research</a:t>
            </a:r>
            <a:r>
              <a:rPr lang="en-GB" sz="1100"/>
              <a:t/>
            </a:r>
            <a:br>
              <a:rPr lang="en-GB" sz="1100"/>
            </a:br>
            <a:r>
              <a:rPr lang="en-GB" sz="1100"/>
              <a:t>Volume 8, Issue 7, pages 1018-1036, 15 SEP 2008 DOI: 10.1111/j.1567-1364.2008.00433.x</a:t>
            </a:r>
            <a:br>
              <a:rPr lang="en-GB" sz="1100"/>
            </a:br>
            <a:r>
              <a:rPr lang="en-GB" sz="1100"/>
              <a:t>http://onlinelibrary.wiley.com/doi/10.1111/j.1567-1364.2008.00433.x/full#f3</a:t>
            </a:r>
            <a:endParaRPr lang="en-GB" sz="110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smtClean="0"/>
              <a:t>General Fermentation Schemes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5E9EC-F3F4-48CA-8E8D-5E6504429B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6334125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Perhaps the first photograph of men drinking beer, circa 1844 in Scotland, by Hill &amp; Adamson</a:t>
            </a:r>
            <a:endParaRPr lang="en-US" sz="120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8505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smtClean="0"/>
              <a:t>General Fermentation Schemes – 2 Vessel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/>
          <a:lstStyle/>
          <a:p>
            <a:r>
              <a:rPr lang="en-US" smtClean="0"/>
              <a:t>Traditional approach is 2 vessel fermentation</a:t>
            </a:r>
          </a:p>
          <a:p>
            <a:r>
              <a:rPr lang="en-US" smtClean="0"/>
              <a:t>Ferment 80 – 90% of extract and then transfer to a second vessel</a:t>
            </a:r>
          </a:p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 re-suspend yeast for finishing beer more quickly</a:t>
            </a:r>
          </a:p>
          <a:p>
            <a:pPr lvl="1"/>
            <a:r>
              <a:rPr lang="en-US" smtClean="0"/>
              <a:t>blending opportunities</a:t>
            </a:r>
          </a:p>
          <a:p>
            <a:pPr lvl="1"/>
            <a:r>
              <a:rPr lang="en-US" smtClean="0"/>
              <a:t>greater throughput for initial vessel</a:t>
            </a:r>
          </a:p>
          <a:p>
            <a:pPr lvl="1"/>
            <a:r>
              <a:rPr lang="en-US" smtClean="0"/>
              <a:t>Maximize tank capacity of second vessel</a:t>
            </a:r>
          </a:p>
          <a:p>
            <a:r>
              <a:rPr lang="en-US" smtClean="0"/>
              <a:t>Disadvantages:</a:t>
            </a:r>
          </a:p>
          <a:p>
            <a:pPr lvl="1"/>
            <a:r>
              <a:rPr lang="en-US" smtClean="0"/>
              <a:t>Additional transfer and losses, additional utilities to support secondary tanks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B614E-3B2C-42BC-8080-6C7F76CEC4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Fermentation Schemes – 2 Vessel with Krausening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 to the two vessel system but with fresh wort added</a:t>
            </a:r>
          </a:p>
          <a:p>
            <a:r>
              <a:rPr lang="en-US" smtClean="0"/>
              <a:t>What is krausening?</a:t>
            </a:r>
          </a:p>
          <a:p>
            <a:pPr lvl="1"/>
            <a:r>
              <a:rPr lang="en-US" smtClean="0"/>
              <a:t>Add fresh wort at a rate of 10-20% and typically fresh yeast and air/oxygen when 80% of fermentation is complete</a:t>
            </a:r>
          </a:p>
          <a:p>
            <a:pPr lvl="1"/>
            <a:r>
              <a:rPr lang="en-US" smtClean="0"/>
              <a:t>Fresh wort, yeast and air/oxygen is added at time of transfer of primary fermentor</a:t>
            </a:r>
          </a:p>
          <a:p>
            <a:r>
              <a:rPr lang="en-US" smtClean="0"/>
              <a:t>Why krausen?</a:t>
            </a:r>
          </a:p>
          <a:p>
            <a:pPr lvl="1"/>
            <a:r>
              <a:rPr lang="en-US" smtClean="0"/>
              <a:t>Fresh wort and yeast re-invigorates fermentation to help drive completion of the fermentation and VDK reduction in a shorter amount of time</a:t>
            </a:r>
          </a:p>
          <a:p>
            <a:pPr lvl="1"/>
            <a:r>
              <a:rPr lang="en-US" smtClean="0"/>
              <a:t>Good for yeasts that tend to settle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88EC-7FE9-4029-896C-C9F28B8E50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Fermentation Schemes – 2 Vessel with Krausening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Faster fermentation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Added complexity</a:t>
            </a:r>
          </a:p>
          <a:p>
            <a:pPr lvl="1"/>
            <a:r>
              <a:rPr lang="en-US" smtClean="0"/>
              <a:t>The krausen brews need to be planned for addition at the right time</a:t>
            </a:r>
          </a:p>
          <a:p>
            <a:pPr lvl="2"/>
            <a:r>
              <a:rPr lang="en-US" smtClean="0"/>
              <a:t>Possibility of a wort holding tank</a:t>
            </a:r>
          </a:p>
          <a:p>
            <a:pPr lvl="1"/>
            <a:r>
              <a:rPr lang="en-US" smtClean="0"/>
              <a:t>Added risk of microbiological contamination</a:t>
            </a:r>
          </a:p>
          <a:p>
            <a:pPr lvl="1"/>
            <a:r>
              <a:rPr lang="en-US" smtClean="0"/>
              <a:t>Vessel utilization is lower as freeboard is needed in second vessel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A893A-C8D6-49BA-9523-177AB9241F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Fermentation Schemes – Conical fermentor Two Vessel System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r>
              <a:rPr lang="en-US" smtClean="0"/>
              <a:t>A conical fermentor is a vertical fermentor with a cone that allows cone collecting yeast (AKA Cylindro Conical Vessel CCV)</a:t>
            </a:r>
          </a:p>
          <a:p>
            <a:r>
              <a:rPr lang="en-US" smtClean="0"/>
              <a:t>It can be used as a two vessel system</a:t>
            </a:r>
          </a:p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Same as two vessel system already described</a:t>
            </a:r>
          </a:p>
          <a:p>
            <a:pPr lvl="1"/>
            <a:r>
              <a:rPr lang="en-US" smtClean="0"/>
              <a:t>Additionally yeast harvest can be collected from cone avoiding stress of centrifuge collection</a:t>
            </a:r>
          </a:p>
          <a:p>
            <a:pPr lvl="1"/>
            <a:r>
              <a:rPr lang="en-US" smtClean="0"/>
              <a:t>Yeast can be collected earlier in process so presumably healthier</a:t>
            </a:r>
          </a:p>
          <a:p>
            <a:pPr lvl="1"/>
            <a:r>
              <a:rPr lang="en-US" smtClean="0"/>
              <a:t>If used as only primary fermenting vessel does not need to be pressure rated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Same as two vessel system already described</a:t>
            </a:r>
          </a:p>
          <a:p>
            <a:pPr lvl="1"/>
            <a:r>
              <a:rPr lang="en-US" smtClean="0"/>
              <a:t>Need flocculent yeast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89C49-A385-4EF8-9945-2A28313A31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Fermentation Schemes – Conical fermentor Single Vessel System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/>
          <a:lstStyle/>
          <a:p>
            <a:r>
              <a:rPr lang="en-US" smtClean="0"/>
              <a:t>More recent approach is to use a single vessel for fermentation and maturation (also known as Uni-Tank )</a:t>
            </a:r>
          </a:p>
          <a:p>
            <a:r>
              <a:rPr lang="en-US" smtClean="0"/>
              <a:t>Ferment all extract, reduce VDK’s, settle/collect yeast and age beer all in one tank</a:t>
            </a:r>
          </a:p>
          <a:p>
            <a:pPr lvl="1"/>
            <a:r>
              <a:rPr lang="en-US" smtClean="0"/>
              <a:t>Advantages</a:t>
            </a:r>
          </a:p>
          <a:p>
            <a:pPr lvl="2"/>
            <a:r>
              <a:rPr lang="en-US" sz="1800" smtClean="0"/>
              <a:t>Less tank movements and loses</a:t>
            </a:r>
          </a:p>
          <a:p>
            <a:pPr lvl="2"/>
            <a:r>
              <a:rPr lang="en-US" sz="1800" smtClean="0"/>
              <a:t>Less CIP’s</a:t>
            </a:r>
          </a:p>
          <a:p>
            <a:pPr lvl="2"/>
            <a:r>
              <a:rPr lang="en-US" sz="1800" smtClean="0"/>
              <a:t>Lower contamination risk</a:t>
            </a:r>
          </a:p>
          <a:p>
            <a:pPr lvl="2"/>
            <a:r>
              <a:rPr lang="en-US" sz="1800" smtClean="0"/>
              <a:t>Multiple yeast removals lowering downstream loading</a:t>
            </a:r>
          </a:p>
          <a:p>
            <a:pPr lvl="1"/>
            <a:r>
              <a:rPr lang="en-US" smtClean="0"/>
              <a:t>Disadvantages</a:t>
            </a:r>
          </a:p>
          <a:p>
            <a:pPr lvl="2"/>
            <a:r>
              <a:rPr lang="en-US" sz="1800" smtClean="0"/>
              <a:t>Lower capacity utilization</a:t>
            </a:r>
          </a:p>
          <a:p>
            <a:pPr lvl="2"/>
            <a:r>
              <a:rPr lang="en-US" sz="1800" smtClean="0"/>
              <a:t>Limited to flocculent yeast varieties</a:t>
            </a:r>
          </a:p>
          <a:p>
            <a:pPr lvl="2"/>
            <a:r>
              <a:rPr lang="en-US" sz="1800" smtClean="0"/>
              <a:t>Vessels are more expensive (need pressure rated vessels)</a:t>
            </a:r>
          </a:p>
          <a:p>
            <a:pPr lvl="2"/>
            <a:r>
              <a:rPr lang="en-US" sz="1800" smtClean="0"/>
              <a:t>Lower downstream blending opurtunities</a:t>
            </a:r>
          </a:p>
          <a:p>
            <a:pPr lvl="2">
              <a:buFontTx/>
              <a:buNone/>
            </a:pPr>
            <a:endParaRPr lang="en-US" sz="1800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C507C-2A67-46B3-B823-66D1E6915B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Lager Fermentation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69482-72CB-4679-AE26-9EA6AE4C0C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914400"/>
            <a:ext cx="788987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Lager Fermentation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Cool in at 6-7C (43-45F) and free rise to 9C (48F)</a:t>
            </a:r>
          </a:p>
          <a:p>
            <a:pPr lvl="1"/>
            <a:r>
              <a:rPr lang="en-US" smtClean="0"/>
              <a:t>Hold until entire fermentation is complete</a:t>
            </a:r>
          </a:p>
          <a:p>
            <a:pPr lvl="1"/>
            <a:r>
              <a:rPr lang="en-US" smtClean="0"/>
              <a:t>Primary 6-8 days but secondary can be an additional 14 days or longer</a:t>
            </a:r>
          </a:p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Reduced higher alcohol production</a:t>
            </a:r>
          </a:p>
          <a:p>
            <a:pPr lvl="1"/>
            <a:r>
              <a:rPr lang="en-US" smtClean="0"/>
              <a:t>Reduced ester production</a:t>
            </a:r>
          </a:p>
          <a:p>
            <a:pPr lvl="1"/>
            <a:r>
              <a:rPr lang="en-US" smtClean="0"/>
              <a:t>Reduced protease activity so better head retention in final beer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Slow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2A3F4-C2E0-424F-A6E3-D3DA03BCD0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Absolutes of Fermentation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A41B0-050E-4B99-A189-270CE9CB8E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“Warmer” Lager Fermentations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Cool in at 9C (48F) and free rise to 11C (52F)</a:t>
            </a:r>
          </a:p>
          <a:p>
            <a:pPr lvl="1"/>
            <a:r>
              <a:rPr lang="en-US" smtClean="0"/>
              <a:t>Hold until entire fermentation is complete</a:t>
            </a:r>
          </a:p>
          <a:p>
            <a:pPr lvl="1"/>
            <a:r>
              <a:rPr lang="en-US" smtClean="0"/>
              <a:t>Primary 6-8 days but secondary can be an additional 10 days or longer</a:t>
            </a:r>
          </a:p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Lower higher alcohol production</a:t>
            </a:r>
          </a:p>
          <a:p>
            <a:pPr lvl="1"/>
            <a:r>
              <a:rPr lang="en-US" smtClean="0"/>
              <a:t>Lower ester production</a:t>
            </a:r>
          </a:p>
          <a:p>
            <a:pPr lvl="1"/>
            <a:r>
              <a:rPr lang="en-US" smtClean="0"/>
              <a:t>Lower protease activity so better head retention in final beer</a:t>
            </a:r>
          </a:p>
          <a:p>
            <a:pPr lvl="1"/>
            <a:r>
              <a:rPr lang="en-US" smtClean="0"/>
              <a:t>Slightly faster</a:t>
            </a:r>
          </a:p>
          <a:p>
            <a:r>
              <a:rPr lang="en-US" smtClean="0"/>
              <a:t>Disadvantages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D908C-D574-4823-8CA1-56D14CF841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“Warmer” Lager Fermentations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Cool in at 9C (48F) and free rise to 11C (52F)</a:t>
            </a:r>
          </a:p>
          <a:p>
            <a:pPr lvl="1"/>
            <a:r>
              <a:rPr lang="en-US" smtClean="0"/>
              <a:t>Hold until entire fermentation is complete</a:t>
            </a:r>
          </a:p>
          <a:p>
            <a:pPr lvl="1"/>
            <a:r>
              <a:rPr lang="en-US" smtClean="0"/>
              <a:t>Primary 6-8 days but secondary can be an additional 10 days or longer</a:t>
            </a:r>
          </a:p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Lower higher alcohol production</a:t>
            </a:r>
          </a:p>
          <a:p>
            <a:pPr lvl="1"/>
            <a:r>
              <a:rPr lang="en-US" smtClean="0"/>
              <a:t>Lower ester production</a:t>
            </a:r>
          </a:p>
          <a:p>
            <a:pPr lvl="1"/>
            <a:r>
              <a:rPr lang="en-US" smtClean="0"/>
              <a:t>Lower protease activity so better head retention in final beer</a:t>
            </a:r>
          </a:p>
          <a:p>
            <a:pPr lvl="1"/>
            <a:r>
              <a:rPr lang="en-US" smtClean="0"/>
              <a:t>Slightly faster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b="1" smtClean="0"/>
              <a:t>Still slow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B2046-51C3-4F92-BAB7-6C46C842CF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Rapid Lager Fermentation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Push lager fermentation to fastest possible rate while maintaining sensory profile and yeast health</a:t>
            </a:r>
          </a:p>
          <a:p>
            <a:r>
              <a:rPr lang="en-US" smtClean="0"/>
              <a:t>Esters are formed during yeast growth phase and set at peak cell count</a:t>
            </a:r>
          </a:p>
          <a:p>
            <a:r>
              <a:rPr lang="en-US" smtClean="0"/>
              <a:t>Concept is to allow fermentation to warm after peak cell count</a:t>
            </a:r>
          </a:p>
          <a:p>
            <a:r>
              <a:rPr lang="en-US" smtClean="0"/>
              <a:t>Free rise fermentations allow for rapid reduction of diacetyl  to acetoin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E88E-CFE1-422C-BC9E-5FE66159CD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4581" name="Picture 6" descr="Image result for fermenter strat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876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Rapid Lager Fermentation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4ED37-E0B2-4613-A302-A29453F0558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9700" y="1101725"/>
            <a:ext cx="6324600" cy="4775200"/>
          </a:xfrm>
          <a:noFill/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62484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J. Inst. Brew., September-October, 1990, Vol. 96, pp. 327-331</a:t>
            </a:r>
          </a:p>
          <a:p>
            <a:r>
              <a:rPr lang="en-US" sz="1200"/>
              <a:t>ESTER FORMATION IN BREWERY FERMENTATIONS</a:t>
            </a:r>
          </a:p>
          <a:p>
            <a:r>
              <a:rPr lang="en-US" sz="1200"/>
              <a:t>By Hilary A. B. Peddie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Rapid Lager Fermentation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Starting temperature = ?</a:t>
            </a:r>
          </a:p>
          <a:p>
            <a:pPr lvl="1"/>
            <a:r>
              <a:rPr lang="en-US" smtClean="0"/>
              <a:t>Depends of ester profile, yeast and sensory match to be achieved</a:t>
            </a:r>
          </a:p>
          <a:p>
            <a:r>
              <a:rPr lang="en-US" smtClean="0"/>
              <a:t>Free rise initiation = end of cell growth</a:t>
            </a:r>
          </a:p>
          <a:p>
            <a:r>
              <a:rPr lang="en-US" smtClean="0"/>
              <a:t>Free rise temperature = ?</a:t>
            </a:r>
          </a:p>
          <a:p>
            <a:pPr lvl="1"/>
            <a:r>
              <a:rPr lang="en-US" smtClean="0"/>
              <a:t>Temperature depends on yeast strain and ability to handle fermentation at higher temperatures</a:t>
            </a:r>
          </a:p>
          <a:p>
            <a:r>
              <a:rPr lang="en-US" smtClean="0"/>
              <a:t>Cooling on at end of fermentation</a:t>
            </a:r>
          </a:p>
          <a:p>
            <a:pPr lvl="1"/>
            <a:r>
              <a:rPr lang="en-US" smtClean="0"/>
              <a:t>Typically when VDK is in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2635B-4B31-4938-9F4C-F5861410DEC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Rapid Lager Fermentation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Faster overall fermentation time</a:t>
            </a:r>
          </a:p>
          <a:p>
            <a:pPr lvl="1"/>
            <a:r>
              <a:rPr lang="en-US" smtClean="0"/>
              <a:t>Better vessel utilization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Greater foaming and need for lower percentage fills of fermentor or anti-foams to maintain fill levels</a:t>
            </a:r>
          </a:p>
          <a:p>
            <a:pPr lvl="1"/>
            <a:r>
              <a:rPr lang="en-US" smtClean="0"/>
              <a:t>More stressful on yeast but yeast dependent</a:t>
            </a:r>
          </a:p>
          <a:p>
            <a:pPr lvl="1"/>
            <a:r>
              <a:rPr lang="en-US" smtClean="0"/>
              <a:t>Protease enzyme is more active at warmer temperatures and can reduce foam stability in the final beer.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B897-D5BB-4DD7-BDCD-A1987A7023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 Fermentation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157E1-9177-457E-B4BE-042F80A73BA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990600"/>
            <a:ext cx="738187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4B05C-6267-4825-847B-6B503837F17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Ale Fermentations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ale fermentations 1million cells/ml per degree plato</a:t>
            </a:r>
          </a:p>
          <a:p>
            <a:pPr eaLnBrk="1" hangingPunct="1"/>
            <a:r>
              <a:rPr lang="en-US" smtClean="0"/>
              <a:t>Oxygen requirement tends to be lower than lagers</a:t>
            </a:r>
          </a:p>
          <a:p>
            <a:pPr eaLnBrk="1" hangingPunct="1"/>
            <a:r>
              <a:rPr lang="en-US" smtClean="0"/>
              <a:t>~0.75ppm oxygen per degree plato</a:t>
            </a:r>
          </a:p>
          <a:p>
            <a:pPr lvl="1" eaLnBrk="1" hangingPunct="1"/>
            <a:r>
              <a:rPr lang="en-US" smtClean="0"/>
              <a:t>i.e standard 12 plato is 9ppm</a:t>
            </a:r>
          </a:p>
          <a:p>
            <a:pPr lvl="1" eaLnBrk="1" hangingPunct="1"/>
            <a:r>
              <a:rPr lang="en-US" smtClean="0"/>
              <a:t>i.e. high gravity wort at 17.5 plato 13ppm</a:t>
            </a:r>
          </a:p>
          <a:p>
            <a:pPr eaLnBrk="1" hangingPunct="1"/>
            <a:r>
              <a:rPr lang="en-US" smtClean="0"/>
              <a:t>Typical ale starts warmer than lager and free rises to a warmer temperature</a:t>
            </a:r>
          </a:p>
          <a:p>
            <a:pPr lvl="1" eaLnBrk="1" hangingPunct="1"/>
            <a:r>
              <a:rPr lang="en-US" smtClean="0"/>
              <a:t>Typical starting is 18 - 19C (64 - 66)</a:t>
            </a:r>
          </a:p>
          <a:p>
            <a:pPr lvl="1" eaLnBrk="1" hangingPunct="1"/>
            <a:r>
              <a:rPr lang="en-US" smtClean="0"/>
              <a:t>Typical free rise is 20C (68 F)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 Fermentations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Ales tend to be flocculent</a:t>
            </a:r>
          </a:p>
          <a:p>
            <a:r>
              <a:rPr lang="en-US" smtClean="0"/>
              <a:t>Keeping yeast in suspension can be a challenge with some yeasts</a:t>
            </a:r>
          </a:p>
          <a:p>
            <a:pPr lvl="1"/>
            <a:r>
              <a:rPr lang="en-US" smtClean="0"/>
              <a:t>Lower yeast in suspension at the end of fermentation the slower the diacetyl reduction is</a:t>
            </a:r>
          </a:p>
          <a:p>
            <a:r>
              <a:rPr lang="en-US" smtClean="0"/>
              <a:t>Opportunity for a two vessel system to help rouse the yeast</a:t>
            </a:r>
          </a:p>
          <a:p>
            <a:r>
              <a:rPr lang="en-US" smtClean="0"/>
              <a:t>For open vessel fermentations rousing goosenecks can be used to help re-suspend yeast</a:t>
            </a:r>
          </a:p>
          <a:p>
            <a:r>
              <a:rPr lang="en-US" smtClean="0"/>
              <a:t>Some ales are top cropping others are bottom cropping</a:t>
            </a:r>
          </a:p>
          <a:p>
            <a:pPr lvl="1"/>
            <a:r>
              <a:rPr lang="en-US" smtClean="0"/>
              <a:t>Bottom cropping can be collected the same as lager</a:t>
            </a:r>
          </a:p>
          <a:p>
            <a:pPr lvl="1"/>
            <a:r>
              <a:rPr lang="en-US" smtClean="0"/>
              <a:t>Top cropping yeasts need to be collected from the top of the vessel either with scoops or funnel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366A6-D59A-49D2-848A-7AB667EEE3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 Fermentations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74431-59B4-4B7B-8ED9-3230088829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066800"/>
            <a:ext cx="8610600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Absolutes of Fermentation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1) There are no absolutes in fermentation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493E4-3600-4BC2-8FA5-1319209707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Yorkshire Squares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smtClean="0"/>
              <a:t>Two floored vessel to aid in top cropping yeast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D060B-24BE-408B-A2EC-41F81CE338B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248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3200400"/>
            <a:ext cx="4848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Bring on the Alternative!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5D221-ADF7-4543-BB0E-3B001806F64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464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057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Burton Union System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596F8-753C-4958-98AA-6C282F90B29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1295400"/>
            <a:ext cx="68167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Continuous Fermentation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595F3-2052-4FCF-9EB6-7B43100249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371600"/>
            <a:ext cx="45339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Alternative</a:t>
            </a:r>
            <a:r>
              <a:rPr lang="en-US" smtClean="0"/>
              <a:t> Aeration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Testing of VHG 22 Plato </a:t>
            </a:r>
            <a:r>
              <a:rPr lang="en-US" b="1" dirty="0" err="1" smtClean="0">
                <a:ea typeface="+mn-ea"/>
                <a:cs typeface="+mn-cs"/>
              </a:rPr>
              <a:t>worts</a:t>
            </a:r>
            <a:r>
              <a:rPr lang="en-US" b="1" dirty="0" smtClean="0">
                <a:ea typeface="+mn-ea"/>
                <a:cs typeface="+mn-cs"/>
              </a:rPr>
              <a:t> found it is better to oxygenate 12hrs after pitching wort with yeast rather than at time of filling</a:t>
            </a:r>
          </a:p>
          <a:p>
            <a:pPr lvl="1">
              <a:defRPr/>
            </a:pPr>
            <a:r>
              <a:rPr lang="en-US" dirty="0" smtClean="0"/>
              <a:t> 33% reduction in fermentation time with good VDK &amp; ester results</a:t>
            </a:r>
          </a:p>
          <a:p>
            <a:pPr>
              <a:defRPr/>
            </a:pPr>
            <a:r>
              <a:rPr lang="en-US" dirty="0" smtClean="0"/>
              <a:t>Oxygen levels reached = 25ppm through fermentor oxygenation</a:t>
            </a:r>
          </a:p>
          <a:p>
            <a:pPr lvl="1">
              <a:defRPr/>
            </a:pPr>
            <a:r>
              <a:rPr lang="en-US" dirty="0" smtClean="0"/>
              <a:t>Inline only capable of 9ppm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71789-3DF0-4A39-9C0D-F505164652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6027738"/>
            <a:ext cx="5867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J. Inst. Brew. 113(2), 168–184, 2007</a:t>
            </a:r>
          </a:p>
          <a:p>
            <a:r>
              <a:rPr lang="en-US" sz="1200" b="1"/>
              <a:t>The Combined Effects of Oxygen Supply Strategy, Inoculum Size and Temperature Profile on Very-High-Gravity Beer Fermentation by </a:t>
            </a:r>
            <a:r>
              <a:rPr lang="en-US" sz="1200" b="1" i="1"/>
              <a:t>Saccharomyces cerevisiae By Heather Jones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smtClean="0"/>
              <a:t>Fermentation Good Practices- </a:t>
            </a:r>
            <a:br>
              <a:rPr lang="en-US" smtClean="0"/>
            </a:br>
            <a:r>
              <a:rPr lang="en-US" u="sng" smtClean="0"/>
              <a:t>Alternative</a:t>
            </a:r>
            <a:r>
              <a:rPr lang="en-US" smtClean="0"/>
              <a:t> Aeration Timing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F0DA7-C98C-47B9-82BA-CA25DCE0E8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95388"/>
            <a:ext cx="73152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4362-F307-450E-A113-E1F30E471E6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029200"/>
          </a:xfrm>
        </p:spPr>
        <p:txBody>
          <a:bodyPr/>
          <a:lstStyle/>
          <a:p>
            <a:pPr eaLnBrk="1" hangingPunct="1"/>
            <a:r>
              <a:rPr lang="en-US" smtClean="0"/>
              <a:t>Thanks to:</a:t>
            </a:r>
          </a:p>
          <a:p>
            <a:pPr lvl="1" eaLnBrk="1" hangingPunct="1"/>
            <a:r>
              <a:rPr lang="en-US" smtClean="0"/>
              <a:t>All brewers that contribute and share knowledge of the art and science of brewing</a:t>
            </a:r>
          </a:p>
          <a:p>
            <a:pPr lvl="1" eaLnBrk="1" hangingPunct="1"/>
            <a:r>
              <a:rPr lang="en-US" smtClean="0"/>
              <a:t>MBAA</a:t>
            </a:r>
          </a:p>
          <a:p>
            <a:pPr lvl="1" eaLnBrk="1" hangingPunct="1"/>
            <a:r>
              <a:rPr lang="en-US" smtClean="0"/>
              <a:t>Anheuser-Busch for their support in presenting today</a:t>
            </a:r>
          </a:p>
          <a:p>
            <a:pPr eaLnBrk="1" hangingPunct="1"/>
            <a:endParaRPr lang="en-US" smtClean="0"/>
          </a:p>
        </p:txBody>
      </p:sp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3429000"/>
            <a:ext cx="4505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EA3AA-EE08-4FBF-9CE8-8F47E3EBAA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371600"/>
            <a:ext cx="6591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Absolutes of Fermentation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1) There are no absolutes in fermentation</a:t>
            </a:r>
          </a:p>
          <a:p>
            <a:r>
              <a:rPr lang="en-US" smtClean="0"/>
              <a:t>2) See rule number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922A4-95B1-454C-835A-756AD9AF0B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Non-Absolutes of Fermentation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smtClean="0"/>
              <a:t>Why no absolutes?</a:t>
            </a:r>
          </a:p>
          <a:p>
            <a:pPr lvl="1"/>
            <a:r>
              <a:rPr lang="en-US" smtClean="0"/>
              <a:t>Difference between ale, lager and other yeasts</a:t>
            </a:r>
          </a:p>
          <a:p>
            <a:pPr lvl="1"/>
            <a:r>
              <a:rPr lang="en-US" smtClean="0"/>
              <a:t>Differences between yeasts in in the same family</a:t>
            </a:r>
          </a:p>
          <a:p>
            <a:pPr lvl="2"/>
            <a:r>
              <a:rPr lang="en-US" smtClean="0"/>
              <a:t>Not all lager behave the same and not all ales etc.</a:t>
            </a:r>
          </a:p>
          <a:p>
            <a:pPr lvl="1"/>
            <a:r>
              <a:rPr lang="en-US" smtClean="0"/>
              <a:t>Absolutes don’t indicate degree of impact</a:t>
            </a:r>
          </a:p>
          <a:p>
            <a:pPr lvl="1"/>
            <a:r>
              <a:rPr lang="en-US" smtClean="0"/>
              <a:t>Other variables are not the same as the one reference</a:t>
            </a:r>
          </a:p>
          <a:p>
            <a:pPr lvl="2"/>
            <a:r>
              <a:rPr lang="en-US" smtClean="0"/>
              <a:t>Estery yeast or low ester yeast?</a:t>
            </a:r>
          </a:p>
          <a:p>
            <a:pPr lvl="2"/>
            <a:r>
              <a:rPr lang="en-US" smtClean="0"/>
              <a:t>Fermenting standard gravity or ferment high gravity?</a:t>
            </a:r>
          </a:p>
          <a:p>
            <a:pPr lvl="2"/>
            <a:r>
              <a:rPr lang="en-US" smtClean="0"/>
              <a:t>Low attenuation or highly attenuated beer?</a:t>
            </a:r>
          </a:p>
          <a:p>
            <a:pPr lvl="2"/>
            <a:r>
              <a:rPr lang="en-US" smtClean="0"/>
              <a:t>Standard fermentation rate or rapid?</a:t>
            </a:r>
          </a:p>
          <a:p>
            <a:pPr lvl="2"/>
            <a:r>
              <a:rPr lang="en-US" smtClean="0"/>
              <a:t>Yeast flocculation characteristics of particular yeast?</a:t>
            </a:r>
          </a:p>
          <a:p>
            <a:pPr lvl="2"/>
            <a:r>
              <a:rPr lang="en-US" smtClean="0"/>
              <a:t>The inherent genetic stability of a strain?</a:t>
            </a:r>
          </a:p>
          <a:p>
            <a:pPr lvl="2"/>
            <a:r>
              <a:rPr lang="en-US" smtClean="0"/>
              <a:t>Fermentation more complex than one parameter causing one result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65E9B-54F6-4CE3-A08E-03447366E1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Fermentation Good Practices - Temperature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fermentor full temperature should be a degree below fermentation temperature</a:t>
            </a:r>
          </a:p>
          <a:p>
            <a:r>
              <a:rPr lang="en-US" smtClean="0"/>
              <a:t>This prevents cooling coming on before fermentation is vigorous</a:t>
            </a:r>
          </a:p>
          <a:p>
            <a:pPr lvl="1"/>
            <a:r>
              <a:rPr lang="en-US" smtClean="0"/>
              <a:t>Early cooling creates localized temperature gradients before fermentation is robust</a:t>
            </a:r>
          </a:p>
          <a:p>
            <a:pPr lvl="1"/>
            <a:r>
              <a:rPr lang="en-US" smtClean="0"/>
              <a:t>Early cooling can shock yeast</a:t>
            </a:r>
          </a:p>
          <a:p>
            <a:pPr lvl="1"/>
            <a:r>
              <a:rPr lang="en-US" smtClean="0"/>
              <a:t>Early cooling can prolong fermentation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77615-183C-45EB-A1DE-5F175F0ED4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Fermentation Good Practices – Fill Time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Long fermentor fill times should be avoided</a:t>
            </a:r>
          </a:p>
          <a:p>
            <a:pPr lvl="1"/>
            <a:r>
              <a:rPr lang="en-US" smtClean="0"/>
              <a:t>Track and control hours from yeast/oxygen addition to fermentor fill as a critical control parameter</a:t>
            </a:r>
          </a:p>
          <a:p>
            <a:pPr lvl="1"/>
            <a:r>
              <a:rPr lang="en-US" smtClean="0"/>
              <a:t>Depending on aeration/oxygenation rates and fill frequencies yeast can move in and out of anaerobic condition</a:t>
            </a:r>
          </a:p>
          <a:p>
            <a:pPr lvl="1"/>
            <a:r>
              <a:rPr lang="en-US" smtClean="0"/>
              <a:t>Yeast growth can be excessive</a:t>
            </a:r>
          </a:p>
          <a:p>
            <a:pPr lvl="1"/>
            <a:r>
              <a:rPr lang="en-US" smtClean="0"/>
              <a:t>Stratification of tank can become an issue</a:t>
            </a:r>
          </a:p>
          <a:p>
            <a:r>
              <a:rPr lang="en-US" smtClean="0"/>
              <a:t>If long fill times cannot be avoided then:</a:t>
            </a:r>
          </a:p>
          <a:p>
            <a:pPr lvl="1"/>
            <a:r>
              <a:rPr lang="en-US" smtClean="0"/>
              <a:t>Aerate instead of oxygenation to aid in mixing</a:t>
            </a:r>
          </a:p>
          <a:p>
            <a:pPr lvl="1"/>
            <a:r>
              <a:rPr lang="en-US" smtClean="0"/>
              <a:t>Don’t add yeast on early brews</a:t>
            </a:r>
          </a:p>
          <a:p>
            <a:pPr lvl="1"/>
            <a:r>
              <a:rPr lang="en-US" smtClean="0"/>
              <a:t>Always aerate the final brew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B393-8DDF-4B1B-BAB3-1A68CA0573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fermentor Fills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r>
              <a:rPr lang="en-US" smtClean="0"/>
              <a:t>Fill number maximum typical 4 brews single brew lane or 8 brews for double brew lanes</a:t>
            </a:r>
          </a:p>
          <a:p>
            <a:pPr lvl="1"/>
            <a:r>
              <a:rPr lang="en-US" smtClean="0"/>
              <a:t>Single brew lane fills every 2hrs  – Total time 4 brews = 8hrs</a:t>
            </a:r>
          </a:p>
          <a:p>
            <a:pPr lvl="1"/>
            <a:r>
              <a:rPr lang="en-US" smtClean="0"/>
              <a:t>Double brew lanes fill every 1hrs – Total time 8 brews = 8hrs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8CF01-C08F-4020-BB1C-A2431A5CEE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Fermentation Good Practices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Avoid growing too much yeast</a:t>
            </a:r>
          </a:p>
          <a:p>
            <a:r>
              <a:rPr lang="en-US" smtClean="0"/>
              <a:t>Typical peak cell count is 80 – 100 million cells/ml depending on original gravity</a:t>
            </a:r>
          </a:p>
          <a:p>
            <a:pPr lvl="1"/>
            <a:r>
              <a:rPr lang="en-US" smtClean="0"/>
              <a:t>Greater peak cell counts can lead to loss of beer yield</a:t>
            </a:r>
          </a:p>
          <a:p>
            <a:pPr lvl="1"/>
            <a:r>
              <a:rPr lang="en-US" smtClean="0"/>
              <a:t>Greater peak cell counts can lead to autolysing yeast if not removed mechanically</a:t>
            </a:r>
          </a:p>
          <a:p>
            <a:pPr lvl="1"/>
            <a:r>
              <a:rPr lang="en-US" smtClean="0"/>
              <a:t>Greater peak cell counts can lead to greater peak diacetyl</a:t>
            </a:r>
          </a:p>
          <a:p>
            <a:pPr lvl="2"/>
            <a:r>
              <a:rPr lang="en-US" smtClean="0"/>
              <a:t>Use of FAN beyond valine produces more diacetyl</a:t>
            </a:r>
          </a:p>
          <a:p>
            <a:pPr lvl="1"/>
            <a:r>
              <a:rPr lang="en-US" smtClean="0"/>
              <a:t>Greater peak cell counts can lead to poor yeast health in beers brewed with higher proportions of adjuncts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5861B-D74E-4672-A051-AE897E3EFD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A3639AF699447BDEB1C390E02BFE2" ma:contentTypeVersion="4" ma:contentTypeDescription="Create a new document." ma:contentTypeScope="" ma:versionID="0d322141c84f2c7339a5b00ee2352a47">
  <xsd:schema xmlns:xsd="http://www.w3.org/2001/XMLSchema" xmlns:xs="http://www.w3.org/2001/XMLSchema" xmlns:p="http://schemas.microsoft.com/office/2006/metadata/properties" xmlns:ns1="http://schemas.microsoft.com/sharepoint/v3" xmlns:ns2="392c36b6-6659-4804-b8b4-cbaf520a1bff" targetNamespace="http://schemas.microsoft.com/office/2006/metadata/properties" ma:root="true" ma:fieldsID="58e3f72f0cda57901e1f8f7a66939fc5" ns1:_="" ns2:_="">
    <xsd:import namespace="http://schemas.microsoft.com/sharepoint/v3"/>
    <xsd:import namespace="392c36b6-6659-4804-b8b4-cbaf520a1b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c36b6-6659-4804-b8b4-cbaf520a1b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A069EA-1DEE-4AB4-A05D-AF3C72DC836A}"/>
</file>

<file path=customXml/itemProps2.xml><?xml version="1.0" encoding="utf-8"?>
<ds:datastoreItem xmlns:ds="http://schemas.openxmlformats.org/officeDocument/2006/customXml" ds:itemID="{CECEE77E-7C09-43D1-B134-85080A1E0205}"/>
</file>

<file path=customXml/itemProps3.xml><?xml version="1.0" encoding="utf-8"?>
<ds:datastoreItem xmlns:ds="http://schemas.openxmlformats.org/officeDocument/2006/customXml" ds:itemID="{F1C0E514-5038-4876-992D-4DE2E1BF3477}"/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4203</TotalTime>
  <Words>1616</Words>
  <Application>Microsoft Office PowerPoint</Application>
  <PresentationFormat>On-screen Show (4:3)</PresentationFormat>
  <Paragraphs>254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Tahoma</vt:lpstr>
      <vt:lpstr>Default Design</vt:lpstr>
      <vt:lpstr>Traditional and Alternative Fermentation Techniques </vt:lpstr>
      <vt:lpstr>The Absolutes of Fermentation</vt:lpstr>
      <vt:lpstr>The Absolutes of Fermentation</vt:lpstr>
      <vt:lpstr>The Absolutes of Fermentation</vt:lpstr>
      <vt:lpstr>The Non-Absolutes of Fermentation</vt:lpstr>
      <vt:lpstr>Fermentation Good Practices - Temperature</vt:lpstr>
      <vt:lpstr>Fermentation Good Practices – Fill Time</vt:lpstr>
      <vt:lpstr>fermentor Fills</vt:lpstr>
      <vt:lpstr>Fermentation Good Practices</vt:lpstr>
      <vt:lpstr>Fermentation Good Practices</vt:lpstr>
      <vt:lpstr>Yeast Metabolism and Flavor Active Compounds</vt:lpstr>
      <vt:lpstr>General Fermentation Schemes</vt:lpstr>
      <vt:lpstr>General Fermentation Schemes – 2 Vessel</vt:lpstr>
      <vt:lpstr>General Fermentation Schemes – 2 Vessel with Krausening</vt:lpstr>
      <vt:lpstr>General Fermentation Schemes – 2 Vessel with Krausening</vt:lpstr>
      <vt:lpstr>General Fermentation Schemes – Conical fermentor Two Vessel System</vt:lpstr>
      <vt:lpstr>General Fermentation Schemes – Conical fermentor Single Vessel System</vt:lpstr>
      <vt:lpstr>Lager Fermentation</vt:lpstr>
      <vt:lpstr>Traditional Lager Fermentation</vt:lpstr>
      <vt:lpstr>“Warmer” Lager Fermentations</vt:lpstr>
      <vt:lpstr>“Warmer” Lager Fermentations</vt:lpstr>
      <vt:lpstr>Rapid Lager Fermentation</vt:lpstr>
      <vt:lpstr>Rapid Lager Fermentation</vt:lpstr>
      <vt:lpstr>Rapid Lager Fermentation</vt:lpstr>
      <vt:lpstr>Rapid Lager Fermentation</vt:lpstr>
      <vt:lpstr>Ale Fermentation</vt:lpstr>
      <vt:lpstr>Ale Fermentations</vt:lpstr>
      <vt:lpstr>Ale Fermentations</vt:lpstr>
      <vt:lpstr>Ale Fermentations</vt:lpstr>
      <vt:lpstr>Yorkshire Squares</vt:lpstr>
      <vt:lpstr>So Bring on the Alternative!</vt:lpstr>
      <vt:lpstr>Burton Union System</vt:lpstr>
      <vt:lpstr>Continuous Fermentation</vt:lpstr>
      <vt:lpstr>Alternative Aeration Timing</vt:lpstr>
      <vt:lpstr>Fermentation Good Practices-  Alternative Aeration Timing</vt:lpstr>
      <vt:lpstr>Closing</vt:lpstr>
      <vt:lpstr>Thank You</vt:lpstr>
    </vt:vector>
  </TitlesOfParts>
  <Company>Cargill,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 Malt Analysis</dc:title>
  <dc:creator>Food Sector</dc:creator>
  <cp:lastModifiedBy>y306367</cp:lastModifiedBy>
  <cp:revision>139</cp:revision>
  <dcterms:created xsi:type="dcterms:W3CDTF">2003-10-12T22:13:22Z</dcterms:created>
  <dcterms:modified xsi:type="dcterms:W3CDTF">2015-10-20T13:18:39Z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0x0101006FBA3639AF699447BDEB1C390E02BFE2</vt:lpwstr>
  </property>
</Properties>
</file>