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tif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3.xml" ContentType="application/vnd.openxmlformats-officedocument.presentationml.notesSlide+xml"/>
  <Override PartName="/ppt/notesSlides/notesSlide20.xml" ContentType="application/vnd.openxmlformats-officedocument.presentationml.notesSlide+xml"/>
  <Override PartName="/ppt/notesSlides/notesSlide11.xml" ContentType="application/vnd.openxmlformats-officedocument.presentationml.notesSlide+xml"/>
  <Override PartName="/ppt/slideLayouts/slideLayout11.xml" ContentType="application/vnd.openxmlformats-officedocument.presentationml.slideLayout+xml"/>
  <Override PartName="/ppt/notesSlides/notesSlide12.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slideLayouts/slideLayout7.xml" ContentType="application/vnd.openxmlformats-officedocument.presentationml.slideLayout+xml"/>
  <Override PartName="/ppt/notesSlides/notesSlide10.xml" ContentType="application/vnd.openxmlformats-officedocument.presentationml.notesSlide+xml"/>
  <Override PartName="/ppt/notesSlides/notesSlide1.xml" ContentType="application/vnd.openxmlformats-officedocument.presentationml.notesSlide+xml"/>
  <Override PartName="/ppt/notesSlides/notesSlide9.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3.xml" ContentType="application/vnd.openxmlformats-officedocument.presentationml.notesSlide+xml"/>
  <Override PartName="/ppt/slideLayouts/slideLayout8.xml" ContentType="application/vnd.openxmlformats-officedocument.presentationml.slideLayout+xml"/>
  <Override PartName="/ppt/notesSlides/notesSlide14.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9.xml" ContentType="application/vnd.openxmlformats-officedocument.presentationml.notes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notesSlides/notesSlide16.xml" ContentType="application/vnd.openxmlformats-officedocument.presentationml.notesSlide+xml"/>
  <Override PartName="/ppt/slideLayouts/slideLayout4.xml" ContentType="application/vnd.openxmlformats-officedocument.presentationml.slideLayout+xml"/>
  <Override PartName="/ppt/notesSlides/notesSlide15.xml" ContentType="application/vnd.openxmlformats-officedocument.presentationml.notesSlide+xml"/>
  <Override PartName="/ppt/slideLayouts/slideLayout5.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63"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F00"/>
    <a:srgbClr val="0432FF"/>
    <a:srgbClr val="CC9700"/>
    <a:srgbClr val="CD9700"/>
    <a:srgbClr val="2E29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04"/>
    <p:restoredTop sz="94668"/>
  </p:normalViewPr>
  <p:slideViewPr>
    <p:cSldViewPr snapToGrid="0" snapToObjects="1">
      <p:cViewPr>
        <p:scale>
          <a:sx n="110" d="100"/>
          <a:sy n="110" d="100"/>
        </p:scale>
        <p:origin x="544" y="448"/>
      </p:cViewPr>
      <p:guideLst>
        <p:guide orient="horz" pos="2137"/>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121" d="100"/>
          <a:sy n="121" d="100"/>
        </p:scale>
        <p:origin x="3720" y="168"/>
      </p:cViewPr>
      <p:guideLst>
        <p:guide orient="horz" pos="2863"/>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openxmlformats.org/officeDocument/2006/relationships/customXml" Target="../customXml/item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E9B881-2147-044F-B482-A98F856D243A}" type="datetimeFigureOut">
              <a:rPr lang="en-US" smtClean="0"/>
              <a:t>4/6/21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03B94A-7134-AF43-B440-A398B356FA49}" type="slidenum">
              <a:rPr lang="en-US" smtClean="0"/>
              <a:t>‹#›</a:t>
            </a:fld>
            <a:endParaRPr lang="en-US"/>
          </a:p>
        </p:txBody>
      </p:sp>
    </p:spTree>
    <p:extLst>
      <p:ext uri="{BB962C8B-B14F-4D97-AF65-F5344CB8AC3E}">
        <p14:creationId xmlns:p14="http://schemas.microsoft.com/office/powerpoint/2010/main" val="2154167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webinar has been designed to compliment and extend Prof Glen Fox and Mary-Jane Maurice’s MBAA webinar on 8</a:t>
            </a:r>
            <a:r>
              <a:rPr lang="en-US" baseline="30000" dirty="0"/>
              <a:t>th</a:t>
            </a:r>
            <a:r>
              <a:rPr lang="en-US" dirty="0"/>
              <a:t> of February 2021, “Reconsidering the Congress Mash”</a:t>
            </a:r>
          </a:p>
          <a:p>
            <a:endParaRPr lang="en-US" dirty="0"/>
          </a:p>
          <a:p>
            <a:r>
              <a:rPr lang="en-US" dirty="0"/>
              <a:t>In this webinar we have sought to push the boundaries a little.  That is to more easily and accurately understand the concepts being discussed, we have provided a short series of slides that we will talk too.</a:t>
            </a:r>
          </a:p>
          <a:p>
            <a:endParaRPr lang="en-US" dirty="0"/>
          </a:p>
          <a:p>
            <a:r>
              <a:rPr lang="en-US" b="1" dirty="0"/>
              <a:t>Could you please </a:t>
            </a:r>
            <a:r>
              <a:rPr lang="en-US" dirty="0"/>
              <a:t>ensure you have these slides/handouts down loaded while you listen to the Webinar so you can easily and accurately follow the the discussion.</a:t>
            </a:r>
          </a:p>
        </p:txBody>
      </p:sp>
      <p:sp>
        <p:nvSpPr>
          <p:cNvPr id="4" name="Slide Number Placeholder 3"/>
          <p:cNvSpPr>
            <a:spLocks noGrp="1"/>
          </p:cNvSpPr>
          <p:nvPr>
            <p:ph type="sldNum" sz="quarter" idx="5"/>
          </p:nvPr>
        </p:nvSpPr>
        <p:spPr/>
        <p:txBody>
          <a:bodyPr/>
          <a:lstStyle/>
          <a:p>
            <a:fld id="{CE03B94A-7134-AF43-B440-A398B356FA49}" type="slidenum">
              <a:rPr lang="en-US" smtClean="0"/>
              <a:t>1</a:t>
            </a:fld>
            <a:endParaRPr lang="en-US"/>
          </a:p>
        </p:txBody>
      </p:sp>
    </p:spTree>
    <p:extLst>
      <p:ext uri="{BB962C8B-B14F-4D97-AF65-F5344CB8AC3E}">
        <p14:creationId xmlns:p14="http://schemas.microsoft.com/office/powerpoint/2010/main" val="28726647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same mashing in temperature experiment as shown in the previous slide:</a:t>
            </a:r>
          </a:p>
          <a:p>
            <a:pPr marL="228600" indent="-228600">
              <a:buFont typeface="+mj-lt"/>
              <a:buAutoNum type="arabicPeriod"/>
            </a:pPr>
            <a:r>
              <a:rPr lang="en-US" dirty="0"/>
              <a:t>FAN production is maximal at 55°C but is also significant at 65°C</a:t>
            </a:r>
          </a:p>
          <a:p>
            <a:pPr marL="228600" indent="-228600">
              <a:buFont typeface="+mj-lt"/>
              <a:buAutoNum type="arabicPeriod"/>
            </a:pPr>
            <a:r>
              <a:rPr lang="en-US" dirty="0"/>
              <a:t>Extract yield is little impacted until temperatures &gt;70°C where it decreases</a:t>
            </a:r>
          </a:p>
        </p:txBody>
      </p:sp>
      <p:sp>
        <p:nvSpPr>
          <p:cNvPr id="4" name="Slide Number Placeholder 3"/>
          <p:cNvSpPr>
            <a:spLocks noGrp="1"/>
          </p:cNvSpPr>
          <p:nvPr>
            <p:ph type="sldNum" sz="quarter" idx="5"/>
          </p:nvPr>
        </p:nvSpPr>
        <p:spPr/>
        <p:txBody>
          <a:bodyPr/>
          <a:lstStyle/>
          <a:p>
            <a:fld id="{CE03B94A-7134-AF43-B440-A398B356FA49}" type="slidenum">
              <a:rPr lang="en-US" smtClean="0"/>
              <a:t>10</a:t>
            </a:fld>
            <a:endParaRPr lang="en-US"/>
          </a:p>
        </p:txBody>
      </p:sp>
    </p:spTree>
    <p:extLst>
      <p:ext uri="{BB962C8B-B14F-4D97-AF65-F5344CB8AC3E}">
        <p14:creationId xmlns:p14="http://schemas.microsoft.com/office/powerpoint/2010/main" val="492459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those looking to make low alcohol beer or increase mouthfeel, this slide maybe of interest.  Again this is a mashing in temperature experiment:</a:t>
            </a:r>
          </a:p>
          <a:p>
            <a:pPr marL="228600" indent="-228600">
              <a:buFont typeface="+mj-lt"/>
              <a:buAutoNum type="arabicPeriod"/>
            </a:pPr>
            <a:r>
              <a:rPr lang="en-US" dirty="0"/>
              <a:t>Temperatures greater than 65°C result in an exponential rise in wort lipid content</a:t>
            </a:r>
            <a:br>
              <a:rPr lang="en-US" dirty="0"/>
            </a:br>
            <a:r>
              <a:rPr lang="en-US" dirty="0"/>
              <a:t>- not wort boiling removes most but not all of those lipids</a:t>
            </a:r>
            <a:br>
              <a:rPr lang="en-US" dirty="0"/>
            </a:br>
            <a:r>
              <a:rPr lang="en-US" dirty="0"/>
              <a:t>- consequences ~ yeast more vigorous, but potential for off flavors/staling?</a:t>
            </a:r>
          </a:p>
          <a:p>
            <a:pPr marL="228600" indent="-228600">
              <a:buFont typeface="+mj-lt"/>
              <a:buAutoNum type="arabicPeriod"/>
            </a:pPr>
            <a:r>
              <a:rPr lang="en-US" dirty="0"/>
              <a:t>Higher mashing in temperature results in an inversion in lipid palmitic (16</a:t>
            </a:r>
            <a:r>
              <a:rPr lang="en-US" dirty="0">
                <a:sym typeface="Wingdings" pitchFamily="2" charset="2"/>
              </a:rPr>
              <a:t>:0)</a:t>
            </a:r>
            <a:r>
              <a:rPr lang="en-US" dirty="0"/>
              <a:t> and linoleic (18:2) acid levels</a:t>
            </a:r>
            <a:br>
              <a:rPr lang="en-US" dirty="0"/>
            </a:br>
            <a:r>
              <a:rPr lang="en-US" dirty="0"/>
              <a:t>- potential for auto oxidation increased – staling</a:t>
            </a:r>
            <a:br>
              <a:rPr lang="en-US" dirty="0"/>
            </a:br>
            <a:r>
              <a:rPr lang="en-US" dirty="0"/>
              <a:t>- yeast likes linoleic acid (can not auto synthesize)</a:t>
            </a:r>
            <a:br>
              <a:rPr lang="en-US" dirty="0"/>
            </a:br>
            <a:r>
              <a:rPr lang="en-US" dirty="0"/>
              <a:t>- again will change resultant beer flavor</a:t>
            </a:r>
          </a:p>
        </p:txBody>
      </p:sp>
      <p:sp>
        <p:nvSpPr>
          <p:cNvPr id="4" name="Slide Number Placeholder 3"/>
          <p:cNvSpPr>
            <a:spLocks noGrp="1"/>
          </p:cNvSpPr>
          <p:nvPr>
            <p:ph type="sldNum" sz="quarter" idx="5"/>
          </p:nvPr>
        </p:nvSpPr>
        <p:spPr/>
        <p:txBody>
          <a:bodyPr/>
          <a:lstStyle/>
          <a:p>
            <a:fld id="{CE03B94A-7134-AF43-B440-A398B356FA49}" type="slidenum">
              <a:rPr lang="en-US" smtClean="0"/>
              <a:t>11</a:t>
            </a:fld>
            <a:endParaRPr lang="en-US"/>
          </a:p>
        </p:txBody>
      </p:sp>
    </p:spTree>
    <p:extLst>
      <p:ext uri="{BB962C8B-B14F-4D97-AF65-F5344CB8AC3E}">
        <p14:creationId xmlns:p14="http://schemas.microsoft.com/office/powerpoint/2010/main" val="1605405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comparison here is a picture of  </a:t>
            </a:r>
            <a:r>
              <a:rPr lang="en-US" dirty="0" err="1"/>
              <a:t>grists</a:t>
            </a:r>
            <a:r>
              <a:rPr lang="en-US" dirty="0"/>
              <a:t> prepared four different ways and the sieve or classification proportions of these </a:t>
            </a:r>
            <a:r>
              <a:rPr lang="en-US" dirty="0" err="1"/>
              <a:t>grists</a:t>
            </a:r>
            <a:r>
              <a:rPr lang="en-US" dirty="0"/>
              <a:t>.</a:t>
            </a:r>
          </a:p>
          <a:p>
            <a:endParaRPr lang="en-US" dirty="0"/>
          </a:p>
          <a:p>
            <a:r>
              <a:rPr lang="en-US" dirty="0"/>
              <a:t>The gold standard is of course grist produced by a 6 roller mill.</a:t>
            </a:r>
          </a:p>
          <a:p>
            <a:pPr marL="228600" indent="-228600">
              <a:buFont typeface="+mj-lt"/>
              <a:buAutoNum type="arabicPeriod"/>
            </a:pPr>
            <a:r>
              <a:rPr lang="en-US" dirty="0"/>
              <a:t>6 roller mill has a binomial distribution of fine and course (~ intact husks)</a:t>
            </a:r>
          </a:p>
          <a:p>
            <a:pPr marL="228600" indent="-228600">
              <a:buFont typeface="+mj-lt"/>
              <a:buAutoNum type="arabicPeriod"/>
            </a:pPr>
            <a:r>
              <a:rPr lang="en-US" dirty="0"/>
              <a:t>0.2mm disc milling – too fine</a:t>
            </a:r>
          </a:p>
          <a:p>
            <a:pPr marL="228600" indent="-228600">
              <a:buFont typeface="+mj-lt"/>
              <a:buAutoNum type="arabicPeriod"/>
            </a:pPr>
            <a:r>
              <a:rPr lang="en-US" dirty="0"/>
              <a:t>1mm disc milling – too course</a:t>
            </a:r>
          </a:p>
          <a:p>
            <a:pPr marL="228600" indent="-228600">
              <a:buFont typeface="+mj-lt"/>
              <a:buAutoNum type="arabicPeriod"/>
            </a:pPr>
            <a:r>
              <a:rPr lang="en-US" dirty="0"/>
              <a:t>0.7mm disc milling – a compromise between too course and too fine at lab scale.</a:t>
            </a:r>
            <a:br>
              <a:rPr lang="en-US" dirty="0"/>
            </a:br>
            <a:r>
              <a:rPr lang="en-US" dirty="0"/>
              <a:t>- many brewers and maltsters consider that there are advantages in using the 0.7mm grind – Mary-Jane is one of those.</a:t>
            </a:r>
          </a:p>
        </p:txBody>
      </p:sp>
      <p:sp>
        <p:nvSpPr>
          <p:cNvPr id="4" name="Slide Number Placeholder 3"/>
          <p:cNvSpPr>
            <a:spLocks noGrp="1"/>
          </p:cNvSpPr>
          <p:nvPr>
            <p:ph type="sldNum" sz="quarter" idx="5"/>
          </p:nvPr>
        </p:nvSpPr>
        <p:spPr/>
        <p:txBody>
          <a:bodyPr/>
          <a:lstStyle/>
          <a:p>
            <a:fld id="{CE03B94A-7134-AF43-B440-A398B356FA49}" type="slidenum">
              <a:rPr lang="en-US" smtClean="0"/>
              <a:t>12</a:t>
            </a:fld>
            <a:endParaRPr lang="en-US"/>
          </a:p>
        </p:txBody>
      </p:sp>
    </p:spTree>
    <p:extLst>
      <p:ext uri="{BB962C8B-B14F-4D97-AF65-F5344CB8AC3E}">
        <p14:creationId xmlns:p14="http://schemas.microsoft.com/office/powerpoint/2010/main" val="21968502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Practically, what is the result of modifying disc milling fineness in the mash</a:t>
            </a:r>
          </a:p>
          <a:p>
            <a:pPr marL="228600" indent="-228600">
              <a:buFont typeface="+mj-lt"/>
              <a:buAutoNum type="arabicPeriod"/>
            </a:pPr>
            <a:r>
              <a:rPr lang="en-US" dirty="0"/>
              <a:t>Extract is stable to a 0.45mm grind then declines</a:t>
            </a:r>
          </a:p>
          <a:p>
            <a:pPr marL="228600" indent="-228600">
              <a:buFont typeface="+mj-lt"/>
              <a:buAutoNum type="arabicPeriod"/>
            </a:pPr>
            <a:r>
              <a:rPr lang="en-US" dirty="0"/>
              <a:t>Mash AAL increases with increasing grist fineness</a:t>
            </a:r>
            <a:br>
              <a:rPr lang="en-US" dirty="0"/>
            </a:br>
            <a:r>
              <a:rPr lang="en-US" dirty="0"/>
              <a:t>- finer grist = greater solute/</a:t>
            </a:r>
            <a:r>
              <a:rPr lang="en-US" dirty="0" err="1"/>
              <a:t>osmolyte</a:t>
            </a:r>
            <a:r>
              <a:rPr lang="en-US" dirty="0"/>
              <a:t> concentrations in mash which better protects thermolabile enzymes such as beta-amylase and limit </a:t>
            </a:r>
            <a:r>
              <a:rPr lang="en-US" dirty="0" err="1"/>
              <a:t>dextrinase</a:t>
            </a:r>
            <a:endParaRPr lang="en-US" dirty="0"/>
          </a:p>
          <a:p>
            <a:pPr marL="228600" indent="-228600">
              <a:buFont typeface="+mj-lt"/>
              <a:buAutoNum type="arabicPeriod"/>
            </a:pPr>
            <a:endParaRPr lang="en-US" dirty="0"/>
          </a:p>
          <a:p>
            <a:pPr marL="228600" indent="-228600">
              <a:buFont typeface="+mj-lt"/>
              <a:buAutoNum type="arabicPeriod"/>
            </a:pPr>
            <a:endParaRPr lang="en-US" dirty="0"/>
          </a:p>
          <a:p>
            <a:r>
              <a:rPr lang="en-US" dirty="0"/>
              <a:t>Valued judgement: 0.7mm grist grind closer to brewers reality for a laboratory mash?</a:t>
            </a:r>
          </a:p>
        </p:txBody>
      </p:sp>
      <p:sp>
        <p:nvSpPr>
          <p:cNvPr id="4" name="Slide Number Placeholder 3"/>
          <p:cNvSpPr>
            <a:spLocks noGrp="1"/>
          </p:cNvSpPr>
          <p:nvPr>
            <p:ph type="sldNum" sz="quarter" idx="5"/>
          </p:nvPr>
        </p:nvSpPr>
        <p:spPr/>
        <p:txBody>
          <a:bodyPr/>
          <a:lstStyle/>
          <a:p>
            <a:fld id="{CE03B94A-7134-AF43-B440-A398B356FA49}" type="slidenum">
              <a:rPr lang="en-US" smtClean="0"/>
              <a:t>13</a:t>
            </a:fld>
            <a:endParaRPr lang="en-US"/>
          </a:p>
        </p:txBody>
      </p:sp>
    </p:spTree>
    <p:extLst>
      <p:ext uri="{BB962C8B-B14F-4D97-AF65-F5344CB8AC3E}">
        <p14:creationId xmlns:p14="http://schemas.microsoft.com/office/powerpoint/2010/main" val="6863384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Grist to water ration of commercial mashes ranges between 1:2.1 and 1:4, typically 1:2.5 for  modern breweries with 1:1.21 being the limit.</a:t>
            </a:r>
          </a:p>
          <a:p>
            <a:pPr marL="228600" indent="-228600">
              <a:buFont typeface="+mj-lt"/>
              <a:buAutoNum type="arabicPeriod"/>
            </a:pPr>
            <a:r>
              <a:rPr lang="en-US" dirty="0"/>
              <a:t>Grist to water ratio appears to have a minor effect on extract overall but in some malt samples it may be small but significant?</a:t>
            </a:r>
          </a:p>
          <a:p>
            <a:pPr marL="228600" indent="-228600">
              <a:buFont typeface="+mj-lt"/>
              <a:buAutoNum type="arabicPeriod"/>
            </a:pPr>
            <a:r>
              <a:rPr lang="en-US" dirty="0"/>
              <a:t>Lower grist to water ratios result in higher fermentability, sample </a:t>
            </a:r>
            <a:r>
              <a:rPr lang="en-US" dirty="0" err="1"/>
              <a:t>dependant</a:t>
            </a:r>
            <a:br>
              <a:rPr lang="en-US" dirty="0"/>
            </a:br>
            <a:r>
              <a:rPr lang="en-US" dirty="0"/>
              <a:t>- again a result of solute/</a:t>
            </a:r>
            <a:r>
              <a:rPr lang="en-US" dirty="0" err="1"/>
              <a:t>osmolyte</a:t>
            </a:r>
            <a:r>
              <a:rPr lang="en-US" dirty="0"/>
              <a:t> concentration preserving thermolabile enzymes</a:t>
            </a:r>
          </a:p>
          <a:p>
            <a:pPr marL="228600" indent="-228600">
              <a:buFont typeface="+mj-lt"/>
              <a:buAutoNum type="arabicPeriod"/>
            </a:pPr>
            <a:endParaRPr lang="en-US" dirty="0"/>
          </a:p>
          <a:p>
            <a:endParaRPr lang="en-US" dirty="0"/>
          </a:p>
          <a:p>
            <a:r>
              <a:rPr lang="en-US" dirty="0"/>
              <a:t>For a small scale mash, 1:3 ratio selected as it is midway in the commercial range.</a:t>
            </a:r>
          </a:p>
        </p:txBody>
      </p:sp>
      <p:sp>
        <p:nvSpPr>
          <p:cNvPr id="4" name="Slide Number Placeholder 3"/>
          <p:cNvSpPr>
            <a:spLocks noGrp="1"/>
          </p:cNvSpPr>
          <p:nvPr>
            <p:ph type="sldNum" sz="quarter" idx="5"/>
          </p:nvPr>
        </p:nvSpPr>
        <p:spPr/>
        <p:txBody>
          <a:bodyPr/>
          <a:lstStyle/>
          <a:p>
            <a:fld id="{CE03B94A-7134-AF43-B440-A398B356FA49}" type="slidenum">
              <a:rPr lang="en-US" smtClean="0"/>
              <a:t>14</a:t>
            </a:fld>
            <a:endParaRPr lang="en-US"/>
          </a:p>
        </p:txBody>
      </p:sp>
    </p:spTree>
    <p:extLst>
      <p:ext uri="{BB962C8B-B14F-4D97-AF65-F5344CB8AC3E}">
        <p14:creationId xmlns:p14="http://schemas.microsoft.com/office/powerpoint/2010/main" val="32999164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Mash duration</a:t>
            </a:r>
          </a:p>
          <a:p>
            <a:pPr marL="228600" indent="-228600">
              <a:buFont typeface="+mj-lt"/>
              <a:buAutoNum type="arabicPeriod"/>
            </a:pPr>
            <a:r>
              <a:rPr lang="en-US" dirty="0"/>
              <a:t>Maximal extract reached at ~60 min</a:t>
            </a:r>
            <a:br>
              <a:rPr lang="en-US" dirty="0"/>
            </a:br>
            <a:r>
              <a:rPr lang="en-US" dirty="0"/>
              <a:t>- but after 15 min only ~2% extra extract is yielded (55min)</a:t>
            </a:r>
          </a:p>
          <a:p>
            <a:pPr marL="228600" indent="-228600">
              <a:buFont typeface="+mj-lt"/>
              <a:buAutoNum type="arabicPeriod"/>
            </a:pPr>
            <a:r>
              <a:rPr lang="en-US" dirty="0" err="1"/>
              <a:t>Fermentbility</a:t>
            </a:r>
            <a:r>
              <a:rPr lang="en-US" dirty="0"/>
              <a:t> increases up to 60-70min where it is flattening out.</a:t>
            </a:r>
            <a:br>
              <a:rPr lang="en-US" dirty="0"/>
            </a:br>
            <a:r>
              <a:rPr lang="en-US" dirty="0"/>
              <a:t>- but at 15min AAL is ~82% so that only an extra 10% AAL is yielded over the next 55min.</a:t>
            </a:r>
            <a:br>
              <a:rPr lang="en-US" dirty="0"/>
            </a:br>
            <a:r>
              <a:rPr lang="en-US" dirty="0"/>
              <a:t>- that is most of the starch hydrolysis is done in the first 15 min.</a:t>
            </a:r>
          </a:p>
          <a:p>
            <a:pPr marL="228600" indent="-228600">
              <a:buFont typeface="+mj-lt"/>
              <a:buAutoNum type="arabicPeriod"/>
            </a:pPr>
            <a:endParaRPr lang="en-US" dirty="0"/>
          </a:p>
          <a:p>
            <a:r>
              <a:rPr lang="en-US" dirty="0"/>
              <a:t>For a laboratory mash, 60min was selected as most of maximal extract and fermentability was yielded.</a:t>
            </a:r>
          </a:p>
        </p:txBody>
      </p:sp>
      <p:sp>
        <p:nvSpPr>
          <p:cNvPr id="4" name="Slide Number Placeholder 3"/>
          <p:cNvSpPr>
            <a:spLocks noGrp="1"/>
          </p:cNvSpPr>
          <p:nvPr>
            <p:ph type="sldNum" sz="quarter" idx="5"/>
          </p:nvPr>
        </p:nvSpPr>
        <p:spPr/>
        <p:txBody>
          <a:bodyPr/>
          <a:lstStyle/>
          <a:p>
            <a:fld id="{CE03B94A-7134-AF43-B440-A398B356FA49}" type="slidenum">
              <a:rPr lang="en-US" smtClean="0"/>
              <a:t>15</a:t>
            </a:fld>
            <a:endParaRPr lang="en-US"/>
          </a:p>
        </p:txBody>
      </p:sp>
    </p:spTree>
    <p:extLst>
      <p:ext uri="{BB962C8B-B14F-4D97-AF65-F5344CB8AC3E}">
        <p14:creationId xmlns:p14="http://schemas.microsoft.com/office/powerpoint/2010/main" val="41580395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mashing protocols with respect to the previous slides.</a:t>
            </a:r>
          </a:p>
          <a:p>
            <a:endParaRPr lang="en-US" dirty="0"/>
          </a:p>
          <a:p>
            <a:r>
              <a:rPr lang="en-US" dirty="0"/>
              <a:t>What is the best compromise?</a:t>
            </a:r>
          </a:p>
          <a:p>
            <a:endParaRPr lang="en-US" dirty="0"/>
          </a:p>
        </p:txBody>
      </p:sp>
      <p:sp>
        <p:nvSpPr>
          <p:cNvPr id="4" name="Slide Number Placeholder 3"/>
          <p:cNvSpPr>
            <a:spLocks noGrp="1"/>
          </p:cNvSpPr>
          <p:nvPr>
            <p:ph type="sldNum" sz="quarter" idx="5"/>
          </p:nvPr>
        </p:nvSpPr>
        <p:spPr/>
        <p:txBody>
          <a:bodyPr/>
          <a:lstStyle/>
          <a:p>
            <a:fld id="{CE03B94A-7134-AF43-B440-A398B356FA49}" type="slidenum">
              <a:rPr lang="en-US" smtClean="0"/>
              <a:t>16</a:t>
            </a:fld>
            <a:endParaRPr lang="en-US"/>
          </a:p>
        </p:txBody>
      </p:sp>
    </p:spTree>
    <p:extLst>
      <p:ext uri="{BB962C8B-B14F-4D97-AF65-F5344CB8AC3E}">
        <p14:creationId xmlns:p14="http://schemas.microsoft.com/office/powerpoint/2010/main" val="10297704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E03B94A-7134-AF43-B440-A398B356FA49}" type="slidenum">
              <a:rPr lang="en-US" smtClean="0"/>
              <a:t>17</a:t>
            </a:fld>
            <a:endParaRPr lang="en-US"/>
          </a:p>
        </p:txBody>
      </p:sp>
    </p:spTree>
    <p:extLst>
      <p:ext uri="{BB962C8B-B14F-4D97-AF65-F5344CB8AC3E}">
        <p14:creationId xmlns:p14="http://schemas.microsoft.com/office/powerpoint/2010/main" val="7282509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Compare Congress and the MIM 65°C mash</a:t>
            </a:r>
          </a:p>
          <a:p>
            <a:pPr marL="228600" indent="-228600">
              <a:buFont typeface="+mj-lt"/>
              <a:buAutoNum type="arabicPeriod"/>
            </a:pPr>
            <a:r>
              <a:rPr lang="en-US" dirty="0"/>
              <a:t>Extract 1.1% higher for Congress – fine grind</a:t>
            </a:r>
          </a:p>
          <a:p>
            <a:pPr marL="228600" indent="-228600">
              <a:buFont typeface="+mj-lt"/>
              <a:buAutoNum type="arabicPeriod"/>
            </a:pPr>
            <a:r>
              <a:rPr lang="en-US" dirty="0"/>
              <a:t>AAL 6.5% higher for MIM 65°C mash - grist to water ratio, mashing in temperature</a:t>
            </a:r>
          </a:p>
          <a:p>
            <a:pPr marL="228600" indent="-228600">
              <a:buFont typeface="+mj-lt"/>
              <a:buAutoNum type="arabicPeriod"/>
            </a:pPr>
            <a:r>
              <a:rPr lang="en-US" dirty="0"/>
              <a:t>FAN Congress slightly higher but not much.</a:t>
            </a:r>
          </a:p>
          <a:p>
            <a:pPr marL="228600" indent="-228600">
              <a:buFont typeface="+mj-lt"/>
              <a:buAutoNum type="arabicPeriod"/>
            </a:pPr>
            <a:r>
              <a:rPr lang="en-US" dirty="0"/>
              <a:t>Bradford protein (foam) marginally higher Congress</a:t>
            </a:r>
          </a:p>
          <a:p>
            <a:pPr marL="228600" indent="-228600">
              <a:buFont typeface="+mj-lt"/>
              <a:buAutoNum type="arabicPeriod"/>
            </a:pPr>
            <a:r>
              <a:rPr lang="en-US" dirty="0">
                <a:latin typeface="Symbol" pitchFamily="2" charset="2"/>
              </a:rPr>
              <a:t>b</a:t>
            </a:r>
            <a:r>
              <a:rPr lang="en-US" dirty="0"/>
              <a:t>-Glucan almost the same.</a:t>
            </a:r>
          </a:p>
          <a:p>
            <a:pPr marL="228600" indent="-228600">
              <a:buFont typeface="+mj-lt"/>
              <a:buAutoNum type="arabicPeriod"/>
            </a:pPr>
            <a:endParaRPr lang="en-US" dirty="0"/>
          </a:p>
          <a:p>
            <a:r>
              <a:rPr lang="en-US" dirty="0"/>
              <a:t>These results confirm that modern malts do not really require a 45-50°C mash.</a:t>
            </a:r>
          </a:p>
        </p:txBody>
      </p:sp>
      <p:sp>
        <p:nvSpPr>
          <p:cNvPr id="4" name="Slide Number Placeholder 3"/>
          <p:cNvSpPr>
            <a:spLocks noGrp="1"/>
          </p:cNvSpPr>
          <p:nvPr>
            <p:ph type="sldNum" sz="quarter" idx="5"/>
          </p:nvPr>
        </p:nvSpPr>
        <p:spPr/>
        <p:txBody>
          <a:bodyPr/>
          <a:lstStyle/>
          <a:p>
            <a:fld id="{CE03B94A-7134-AF43-B440-A398B356FA49}" type="slidenum">
              <a:rPr lang="en-US" smtClean="0"/>
              <a:t>18</a:t>
            </a:fld>
            <a:endParaRPr lang="en-US"/>
          </a:p>
        </p:txBody>
      </p:sp>
    </p:spTree>
    <p:extLst>
      <p:ext uri="{BB962C8B-B14F-4D97-AF65-F5344CB8AC3E}">
        <p14:creationId xmlns:p14="http://schemas.microsoft.com/office/powerpoint/2010/main" val="13064455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Compare correlations between Congress and MIM 65°C</a:t>
            </a:r>
          </a:p>
          <a:p>
            <a:pPr marL="228600" indent="-228600">
              <a:buFont typeface="+mj-lt"/>
              <a:buAutoNum type="arabicPeriod"/>
            </a:pPr>
            <a:r>
              <a:rPr lang="en-US" dirty="0"/>
              <a:t>Extract, although 1.1% higher for Congress, reasonably good, however</a:t>
            </a:r>
            <a:br>
              <a:rPr lang="en-US" dirty="0"/>
            </a:br>
            <a:r>
              <a:rPr lang="en-US" dirty="0"/>
              <a:t>- small impact for malt grinding (C, B)</a:t>
            </a:r>
            <a:br>
              <a:rPr lang="en-US" dirty="0"/>
            </a:br>
            <a:r>
              <a:rPr lang="en-US" dirty="0"/>
              <a:t>- small impact for grist to water ratio (C)</a:t>
            </a:r>
          </a:p>
          <a:p>
            <a:pPr marL="228600" indent="-228600">
              <a:buFont typeface="+mj-lt"/>
              <a:buAutoNum type="arabicPeriod"/>
            </a:pPr>
            <a:r>
              <a:rPr lang="en-US" dirty="0"/>
              <a:t>Fermentability has much wider divergence</a:t>
            </a:r>
            <a:br>
              <a:rPr lang="en-US" dirty="0"/>
            </a:br>
            <a:br>
              <a:rPr lang="en-US" dirty="0"/>
            </a:br>
            <a:endParaRPr lang="en-US" dirty="0"/>
          </a:p>
          <a:p>
            <a:r>
              <a:rPr lang="en-US" dirty="0"/>
              <a:t>Particularly important in malt sample or variety ranking in a breeding program!</a:t>
            </a:r>
          </a:p>
        </p:txBody>
      </p:sp>
      <p:sp>
        <p:nvSpPr>
          <p:cNvPr id="4" name="Slide Number Placeholder 3"/>
          <p:cNvSpPr>
            <a:spLocks noGrp="1"/>
          </p:cNvSpPr>
          <p:nvPr>
            <p:ph type="sldNum" sz="quarter" idx="5"/>
          </p:nvPr>
        </p:nvSpPr>
        <p:spPr/>
        <p:txBody>
          <a:bodyPr/>
          <a:lstStyle/>
          <a:p>
            <a:fld id="{CE03B94A-7134-AF43-B440-A398B356FA49}" type="slidenum">
              <a:rPr lang="en-US" smtClean="0"/>
              <a:t>19</a:t>
            </a:fld>
            <a:endParaRPr lang="en-US"/>
          </a:p>
        </p:txBody>
      </p:sp>
    </p:spTree>
    <p:extLst>
      <p:ext uri="{BB962C8B-B14F-4D97-AF65-F5344CB8AC3E}">
        <p14:creationId xmlns:p14="http://schemas.microsoft.com/office/powerpoint/2010/main" val="2612009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Prof Barry </a:t>
            </a:r>
            <a:r>
              <a:rPr lang="en-US" dirty="0" err="1"/>
              <a:t>Axcell</a:t>
            </a:r>
            <a:r>
              <a:rPr lang="en-US" dirty="0"/>
              <a:t>, one of the more forthright of the “big </a:t>
            </a:r>
            <a:r>
              <a:rPr lang="en-US" dirty="0" err="1"/>
              <a:t>brewmasters</a:t>
            </a:r>
            <a:r>
              <a:rPr lang="en-US" dirty="0"/>
              <a:t>” had these two pithy comments in the Technical quarterly</a:t>
            </a:r>
          </a:p>
          <a:p>
            <a:pPr marL="228600" indent="-228600">
              <a:buFont typeface="+mj-lt"/>
              <a:buAutoNum type="arabicPeriod"/>
            </a:pPr>
            <a:r>
              <a:rPr lang="en-US" dirty="0"/>
              <a:t>“Why is it that malt analysis is still universally used if it gives such limited information?” </a:t>
            </a:r>
            <a:r>
              <a:rPr lang="en-US" dirty="0" err="1"/>
              <a:t>Axcell</a:t>
            </a:r>
            <a:r>
              <a:rPr lang="en-US" dirty="0"/>
              <a:t>, 1998</a:t>
            </a:r>
          </a:p>
          <a:p>
            <a:pPr marL="228600" indent="-228600">
              <a:buFont typeface="+mj-lt"/>
              <a:buAutoNum type="arabicPeriod"/>
            </a:pPr>
            <a:r>
              <a:rPr lang="en-US" dirty="0"/>
              <a:t>“Malts however, are often purchased with similar analyses that behave completely differently on brewing”.  </a:t>
            </a:r>
            <a:r>
              <a:rPr lang="en-US" dirty="0" err="1"/>
              <a:t>Axcell</a:t>
            </a:r>
            <a:r>
              <a:rPr lang="en-US" dirty="0"/>
              <a:t> et al., 1984.</a:t>
            </a:r>
          </a:p>
          <a:p>
            <a:pPr marL="228600" indent="-228600">
              <a:buFont typeface="+mj-lt"/>
              <a:buAutoNum type="arabicPeriod"/>
            </a:pPr>
            <a:endParaRPr lang="en-US" dirty="0"/>
          </a:p>
          <a:p>
            <a:r>
              <a:rPr lang="en-US" dirty="0"/>
              <a:t>The key influencer of the malt quality report is the mash protocol used.</a:t>
            </a:r>
          </a:p>
          <a:p>
            <a:r>
              <a:rPr lang="en-US" dirty="0"/>
              <a:t>It influences, extract, AAL, KI, wort FAN, </a:t>
            </a:r>
            <a:r>
              <a:rPr lang="en-US" dirty="0">
                <a:latin typeface="Symbol" pitchFamily="2" charset="2"/>
              </a:rPr>
              <a:t>b</a:t>
            </a:r>
            <a:r>
              <a:rPr lang="en-US" dirty="0"/>
              <a:t>-glucan, color, pH </a:t>
            </a:r>
            <a:r>
              <a:rPr lang="en-US" dirty="0" err="1"/>
              <a:t>etc</a:t>
            </a:r>
            <a:endParaRPr lang="en-US" dirty="0"/>
          </a:p>
          <a:p>
            <a:pPr marL="228600" indent="-228600">
              <a:buFont typeface="+mj-lt"/>
              <a:buAutoNum type="arabicPeriod"/>
            </a:pPr>
            <a:endParaRPr lang="en-US" dirty="0"/>
          </a:p>
          <a:p>
            <a:pPr marL="228600" indent="-2286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CE03B94A-7134-AF43-B440-A398B356FA49}" type="slidenum">
              <a:rPr lang="en-US" smtClean="0"/>
              <a:t>2</a:t>
            </a:fld>
            <a:endParaRPr lang="en-US"/>
          </a:p>
        </p:txBody>
      </p:sp>
    </p:spTree>
    <p:extLst>
      <p:ext uri="{BB962C8B-B14F-4D97-AF65-F5344CB8AC3E}">
        <p14:creationId xmlns:p14="http://schemas.microsoft.com/office/powerpoint/2010/main" val="21396888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Describe simple small scale mashing test</a:t>
            </a:r>
          </a:p>
        </p:txBody>
      </p:sp>
      <p:sp>
        <p:nvSpPr>
          <p:cNvPr id="4" name="Slide Number Placeholder 3"/>
          <p:cNvSpPr>
            <a:spLocks noGrp="1"/>
          </p:cNvSpPr>
          <p:nvPr>
            <p:ph type="sldNum" sz="quarter" idx="5"/>
          </p:nvPr>
        </p:nvSpPr>
        <p:spPr/>
        <p:txBody>
          <a:bodyPr/>
          <a:lstStyle/>
          <a:p>
            <a:fld id="{CE03B94A-7134-AF43-B440-A398B356FA49}" type="slidenum">
              <a:rPr lang="en-US" smtClean="0"/>
              <a:t>20</a:t>
            </a:fld>
            <a:endParaRPr lang="en-US"/>
          </a:p>
        </p:txBody>
      </p:sp>
    </p:spTree>
    <p:extLst>
      <p:ext uri="{BB962C8B-B14F-4D97-AF65-F5344CB8AC3E}">
        <p14:creationId xmlns:p14="http://schemas.microsoft.com/office/powerpoint/2010/main" val="40539784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Compare Congress with MIM 65°C in </a:t>
            </a:r>
            <a:r>
              <a:rPr lang="en-US" dirty="0" err="1"/>
              <a:t>lautering</a:t>
            </a:r>
            <a:r>
              <a:rPr lang="en-US" dirty="0"/>
              <a:t> test</a:t>
            </a:r>
          </a:p>
          <a:p>
            <a:r>
              <a:rPr lang="en-US" dirty="0"/>
              <a:t>- Improved resolution for poorer malts with the MIM 65°C</a:t>
            </a:r>
            <a:br>
              <a:rPr lang="en-US" dirty="0"/>
            </a:br>
            <a:r>
              <a:rPr lang="en-US" dirty="0"/>
              <a:t>- MIM 65°C is a more stringent comparison</a:t>
            </a:r>
            <a:br>
              <a:rPr lang="en-US" dirty="0"/>
            </a:br>
            <a:r>
              <a:rPr lang="en-US" dirty="0"/>
              <a:t>- greater likelihood of identifying troublesome malts.</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CE03B94A-7134-AF43-B440-A398B356FA49}" type="slidenum">
              <a:rPr lang="en-US" smtClean="0"/>
              <a:t>21</a:t>
            </a:fld>
            <a:endParaRPr lang="en-US"/>
          </a:p>
        </p:txBody>
      </p:sp>
    </p:spTree>
    <p:extLst>
      <p:ext uri="{BB962C8B-B14F-4D97-AF65-F5344CB8AC3E}">
        <p14:creationId xmlns:p14="http://schemas.microsoft.com/office/powerpoint/2010/main" val="21278127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E03B94A-7134-AF43-B440-A398B356FA49}" type="slidenum">
              <a:rPr lang="en-US" smtClean="0"/>
              <a:t>22</a:t>
            </a:fld>
            <a:endParaRPr lang="en-US"/>
          </a:p>
        </p:txBody>
      </p:sp>
    </p:spTree>
    <p:extLst>
      <p:ext uri="{BB962C8B-B14F-4D97-AF65-F5344CB8AC3E}">
        <p14:creationId xmlns:p14="http://schemas.microsoft.com/office/powerpoint/2010/main" val="35083352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E03B94A-7134-AF43-B440-A398B356FA49}" type="slidenum">
              <a:rPr lang="en-US" smtClean="0"/>
              <a:t>23</a:t>
            </a:fld>
            <a:endParaRPr lang="en-US"/>
          </a:p>
        </p:txBody>
      </p:sp>
    </p:spTree>
    <p:extLst>
      <p:ext uri="{BB962C8B-B14F-4D97-AF65-F5344CB8AC3E}">
        <p14:creationId xmlns:p14="http://schemas.microsoft.com/office/powerpoint/2010/main" val="3413147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Briefly comment on previous statements, particularly from a practical perspective</a:t>
            </a:r>
          </a:p>
        </p:txBody>
      </p:sp>
      <p:sp>
        <p:nvSpPr>
          <p:cNvPr id="4" name="Slide Number Placeholder 3"/>
          <p:cNvSpPr>
            <a:spLocks noGrp="1"/>
          </p:cNvSpPr>
          <p:nvPr>
            <p:ph type="sldNum" sz="quarter" idx="5"/>
          </p:nvPr>
        </p:nvSpPr>
        <p:spPr/>
        <p:txBody>
          <a:bodyPr/>
          <a:lstStyle/>
          <a:p>
            <a:fld id="{CE03B94A-7134-AF43-B440-A398B356FA49}" type="slidenum">
              <a:rPr lang="en-US" smtClean="0"/>
              <a:t>3</a:t>
            </a:fld>
            <a:endParaRPr lang="en-US"/>
          </a:p>
        </p:txBody>
      </p:sp>
    </p:spTree>
    <p:extLst>
      <p:ext uri="{BB962C8B-B14F-4D97-AF65-F5344CB8AC3E}">
        <p14:creationId xmlns:p14="http://schemas.microsoft.com/office/powerpoint/2010/main" val="3049450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three key primary enzymatic stages in the the brewing process.</a:t>
            </a:r>
          </a:p>
          <a:p>
            <a:pPr marL="228600" indent="-228600">
              <a:buFont typeface="+mj-lt"/>
              <a:buAutoNum type="arabicPeriod"/>
            </a:pPr>
            <a:r>
              <a:rPr lang="en-US" dirty="0"/>
              <a:t>Malting</a:t>
            </a:r>
          </a:p>
          <a:p>
            <a:pPr marL="228600" indent="-228600">
              <a:buFont typeface="+mj-lt"/>
              <a:buAutoNum type="arabicPeriod"/>
            </a:pPr>
            <a:r>
              <a:rPr lang="en-US" dirty="0"/>
              <a:t>Mashing	</a:t>
            </a:r>
          </a:p>
          <a:p>
            <a:pPr marL="228600" indent="-228600">
              <a:buFont typeface="+mj-lt"/>
              <a:buAutoNum type="arabicPeriod"/>
            </a:pPr>
            <a:r>
              <a:rPr lang="en-US" dirty="0"/>
              <a:t>Fermentation</a:t>
            </a:r>
          </a:p>
        </p:txBody>
      </p:sp>
      <p:sp>
        <p:nvSpPr>
          <p:cNvPr id="4" name="Slide Number Placeholder 3"/>
          <p:cNvSpPr>
            <a:spLocks noGrp="1"/>
          </p:cNvSpPr>
          <p:nvPr>
            <p:ph type="sldNum" sz="quarter" idx="5"/>
          </p:nvPr>
        </p:nvSpPr>
        <p:spPr/>
        <p:txBody>
          <a:bodyPr/>
          <a:lstStyle/>
          <a:p>
            <a:fld id="{CE03B94A-7134-AF43-B440-A398B356FA49}" type="slidenum">
              <a:rPr lang="en-US" smtClean="0"/>
              <a:t>4</a:t>
            </a:fld>
            <a:endParaRPr lang="en-US"/>
          </a:p>
        </p:txBody>
      </p:sp>
    </p:spTree>
    <p:extLst>
      <p:ext uri="{BB962C8B-B14F-4D97-AF65-F5344CB8AC3E}">
        <p14:creationId xmlns:p14="http://schemas.microsoft.com/office/powerpoint/2010/main" val="4047963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Mashing is about providing the optimal environment for malt enzymes to do their job to produce the wort quality that the </a:t>
            </a:r>
            <a:r>
              <a:rPr lang="en-US" dirty="0" err="1"/>
              <a:t>brewmaster</a:t>
            </a:r>
            <a:r>
              <a:rPr lang="en-US" dirty="0"/>
              <a:t> intends.</a:t>
            </a:r>
          </a:p>
          <a:p>
            <a:endParaRPr lang="en-US" dirty="0"/>
          </a:p>
          <a:p>
            <a:r>
              <a:rPr lang="en-US" dirty="0"/>
              <a:t>The key determinant is thermostability of the DP enzymes (</a:t>
            </a:r>
            <a:r>
              <a:rPr lang="en-US" dirty="0">
                <a:latin typeface="Symbol" pitchFamily="2" charset="2"/>
              </a:rPr>
              <a:t>a</a:t>
            </a:r>
            <a:r>
              <a:rPr lang="en-US" dirty="0"/>
              <a:t>-amylase, </a:t>
            </a:r>
            <a:r>
              <a:rPr lang="en-US" i="1" dirty="0"/>
              <a:t>beta</a:t>
            </a:r>
            <a:r>
              <a:rPr lang="en-US" dirty="0"/>
              <a:t>-amylase, limit </a:t>
            </a:r>
            <a:r>
              <a:rPr lang="en-US" dirty="0" err="1"/>
              <a:t>dextrinase</a:t>
            </a:r>
            <a:r>
              <a:rPr lang="en-US" dirty="0"/>
              <a:t>) to persist at a temperature (~65°C) at which starch is gelatinized to enable rapid and efficient hydrolysis into fermentable sugars (maltose, glucose, </a:t>
            </a:r>
            <a:r>
              <a:rPr lang="en-US" dirty="0" err="1"/>
              <a:t>maltotriose</a:t>
            </a:r>
            <a:r>
              <a:rPr lang="en-US" dirty="0"/>
              <a:t>, </a:t>
            </a:r>
            <a:r>
              <a:rPr lang="en-US" dirty="0" err="1"/>
              <a:t>etc</a:t>
            </a:r>
            <a:r>
              <a:rPr lang="en-US" dirty="0"/>
              <a:t>).</a:t>
            </a:r>
          </a:p>
          <a:p>
            <a:endParaRPr lang="en-US" dirty="0"/>
          </a:p>
          <a:p>
            <a:r>
              <a:rPr lang="en-US" dirty="0"/>
              <a:t>Some might be surprised to see that  Glen Fox and I have recently observed the thermostability of </a:t>
            </a:r>
            <a:r>
              <a:rPr lang="en-US" i="1" dirty="0"/>
              <a:t>beta</a:t>
            </a:r>
            <a:r>
              <a:rPr lang="en-US" dirty="0"/>
              <a:t>-amylase, limit </a:t>
            </a:r>
            <a:r>
              <a:rPr lang="en-US" dirty="0" err="1"/>
              <a:t>dextrinase</a:t>
            </a:r>
            <a:r>
              <a:rPr lang="en-US" dirty="0"/>
              <a:t> to be approximately 65°C under conditions similar to commercial mashing.</a:t>
            </a:r>
          </a:p>
          <a:p>
            <a:endParaRPr lang="en-US" dirty="0"/>
          </a:p>
          <a:p>
            <a:r>
              <a:rPr lang="en-US" dirty="0"/>
              <a:t>Cell wall degrading and proteolytic enzymes have largely done their job by the end of malting in modern pneumatic malts.  </a:t>
            </a:r>
          </a:p>
          <a:p>
            <a:endParaRPr lang="en-US" dirty="0"/>
          </a:p>
          <a:p>
            <a:r>
              <a:rPr lang="en-US" dirty="0"/>
              <a:t>Lipoxygenase is a bit of an unknown quality.  Mash temperatures at ~65°C rapidly deactivate LOX research shows that some LOX activity is still present at 5min into a 65°C mash.  How much LOX activity is required to cause damage to beer flavor and its stability</a:t>
            </a:r>
          </a:p>
        </p:txBody>
      </p:sp>
      <p:sp>
        <p:nvSpPr>
          <p:cNvPr id="4" name="Slide Number Placeholder 3"/>
          <p:cNvSpPr>
            <a:spLocks noGrp="1"/>
          </p:cNvSpPr>
          <p:nvPr>
            <p:ph type="sldNum" sz="quarter" idx="5"/>
          </p:nvPr>
        </p:nvSpPr>
        <p:spPr/>
        <p:txBody>
          <a:bodyPr/>
          <a:lstStyle/>
          <a:p>
            <a:fld id="{CE03B94A-7134-AF43-B440-A398B356FA49}" type="slidenum">
              <a:rPr lang="en-US" smtClean="0"/>
              <a:t>5</a:t>
            </a:fld>
            <a:endParaRPr lang="en-US"/>
          </a:p>
        </p:txBody>
      </p:sp>
    </p:spTree>
    <p:extLst>
      <p:ext uri="{BB962C8B-B14F-4D97-AF65-F5344CB8AC3E}">
        <p14:creationId xmlns:p14="http://schemas.microsoft.com/office/powerpoint/2010/main" val="994719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Briefly comment on previous two slides.</a:t>
            </a:r>
          </a:p>
        </p:txBody>
      </p:sp>
      <p:sp>
        <p:nvSpPr>
          <p:cNvPr id="4" name="Slide Number Placeholder 3"/>
          <p:cNvSpPr>
            <a:spLocks noGrp="1"/>
          </p:cNvSpPr>
          <p:nvPr>
            <p:ph type="sldNum" sz="quarter" idx="5"/>
          </p:nvPr>
        </p:nvSpPr>
        <p:spPr/>
        <p:txBody>
          <a:bodyPr/>
          <a:lstStyle/>
          <a:p>
            <a:fld id="{CE03B94A-7134-AF43-B440-A398B356FA49}" type="slidenum">
              <a:rPr lang="en-US" smtClean="0"/>
              <a:t>6</a:t>
            </a:fld>
            <a:endParaRPr lang="en-US"/>
          </a:p>
        </p:txBody>
      </p:sp>
    </p:spTree>
    <p:extLst>
      <p:ext uri="{BB962C8B-B14F-4D97-AF65-F5344CB8AC3E}">
        <p14:creationId xmlns:p14="http://schemas.microsoft.com/office/powerpoint/2010/main" val="3323506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the past Century or so the </a:t>
            </a:r>
            <a:r>
              <a:rPr lang="en-US" b="1" dirty="0"/>
              <a:t>Congress (EBC) programmed mash (Vienna, 1815)</a:t>
            </a:r>
            <a:r>
              <a:rPr lang="en-US" dirty="0"/>
              <a:t>, and to a lessor extent the </a:t>
            </a:r>
            <a:r>
              <a:rPr lang="en-US" dirty="0" err="1"/>
              <a:t>IoB</a:t>
            </a:r>
            <a:r>
              <a:rPr lang="en-US" dirty="0"/>
              <a:t> infusion mash at 65°C, have been the main mashes used for malt quality testing.</a:t>
            </a:r>
          </a:p>
          <a:p>
            <a:endParaRPr lang="en-US" dirty="0"/>
          </a:p>
          <a:p>
            <a:r>
              <a:rPr lang="en-US" dirty="0"/>
              <a:t>However current commercial mashing practice is very different to the small scale laboratory mashes.</a:t>
            </a:r>
          </a:p>
          <a:p>
            <a:pPr marL="228600" indent="-228600">
              <a:buFont typeface="+mj-lt"/>
              <a:buAutoNum type="arabicPeriod"/>
            </a:pPr>
            <a:r>
              <a:rPr lang="en-US" dirty="0"/>
              <a:t>Mash in Temperature</a:t>
            </a:r>
          </a:p>
          <a:p>
            <a:pPr marL="228600" indent="-228600">
              <a:buFont typeface="+mj-lt"/>
              <a:buAutoNum type="arabicPeriod"/>
            </a:pPr>
            <a:r>
              <a:rPr lang="en-US" dirty="0"/>
              <a:t>Malt milling fineness</a:t>
            </a:r>
          </a:p>
          <a:p>
            <a:pPr marL="228600" indent="-228600">
              <a:buFont typeface="+mj-lt"/>
              <a:buAutoNum type="arabicPeriod"/>
            </a:pPr>
            <a:r>
              <a:rPr lang="en-US" dirty="0"/>
              <a:t>Grist to water ratio.</a:t>
            </a:r>
          </a:p>
          <a:p>
            <a:endParaRPr lang="en-US" dirty="0"/>
          </a:p>
          <a:p>
            <a:r>
              <a:rPr lang="en-US" dirty="0"/>
              <a:t>The recently accepted 65°C isothermal mash (EBC/MEBAK) is very similar to the </a:t>
            </a:r>
            <a:r>
              <a:rPr lang="en-US" dirty="0" err="1"/>
              <a:t>IoB</a:t>
            </a:r>
            <a:r>
              <a:rPr lang="en-US" dirty="0"/>
              <a:t> 65°C infusion mash except the malt is milling at 0.2mm (fine) rather than 0.7mm (course).</a:t>
            </a:r>
          </a:p>
          <a:p>
            <a:endParaRPr lang="en-US" dirty="0"/>
          </a:p>
          <a:p>
            <a:r>
              <a:rPr lang="en-US" dirty="0"/>
              <a:t>Essentially in commercial brewing two two type of mash being practice are:</a:t>
            </a:r>
          </a:p>
          <a:p>
            <a:pPr marL="228600" indent="-228600">
              <a:buFont typeface="+mj-lt"/>
              <a:buAutoNum type="arabicPeriod"/>
            </a:pPr>
            <a:r>
              <a:rPr lang="en-US" dirty="0"/>
              <a:t>The 100% malt mash and </a:t>
            </a:r>
          </a:p>
          <a:p>
            <a:pPr marL="228600" indent="-228600">
              <a:buFont typeface="+mj-lt"/>
              <a:buAutoNum type="arabicPeriod"/>
            </a:pPr>
            <a:r>
              <a:rPr lang="en-US" dirty="0"/>
              <a:t>The widely used adjunct mash with cereal cooker.</a:t>
            </a:r>
          </a:p>
          <a:p>
            <a:endParaRPr lang="en-US" dirty="0"/>
          </a:p>
        </p:txBody>
      </p:sp>
      <p:sp>
        <p:nvSpPr>
          <p:cNvPr id="4" name="Slide Number Placeholder 3"/>
          <p:cNvSpPr>
            <a:spLocks noGrp="1"/>
          </p:cNvSpPr>
          <p:nvPr>
            <p:ph type="sldNum" sz="quarter" idx="5"/>
          </p:nvPr>
        </p:nvSpPr>
        <p:spPr/>
        <p:txBody>
          <a:bodyPr/>
          <a:lstStyle/>
          <a:p>
            <a:fld id="{CE03B94A-7134-AF43-B440-A398B356FA49}" type="slidenum">
              <a:rPr lang="en-US" smtClean="0"/>
              <a:t>7</a:t>
            </a:fld>
            <a:endParaRPr lang="en-US"/>
          </a:p>
        </p:txBody>
      </p:sp>
    </p:spTree>
    <p:extLst>
      <p:ext uri="{BB962C8B-B14F-4D97-AF65-F5344CB8AC3E}">
        <p14:creationId xmlns:p14="http://schemas.microsoft.com/office/powerpoint/2010/main" val="2047194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Briefly comment on previous slide.</a:t>
            </a:r>
          </a:p>
          <a:p>
            <a:endParaRPr lang="en-US" dirty="0"/>
          </a:p>
        </p:txBody>
      </p:sp>
      <p:sp>
        <p:nvSpPr>
          <p:cNvPr id="4" name="Slide Number Placeholder 3"/>
          <p:cNvSpPr>
            <a:spLocks noGrp="1"/>
          </p:cNvSpPr>
          <p:nvPr>
            <p:ph type="sldNum" sz="quarter" idx="5"/>
          </p:nvPr>
        </p:nvSpPr>
        <p:spPr/>
        <p:txBody>
          <a:bodyPr/>
          <a:lstStyle/>
          <a:p>
            <a:fld id="{CE03B94A-7134-AF43-B440-A398B356FA49}" type="slidenum">
              <a:rPr lang="en-US" smtClean="0"/>
              <a:t>8</a:t>
            </a:fld>
            <a:endParaRPr lang="en-US"/>
          </a:p>
        </p:txBody>
      </p:sp>
    </p:spTree>
    <p:extLst>
      <p:ext uri="{BB962C8B-B14F-4D97-AF65-F5344CB8AC3E}">
        <p14:creationId xmlns:p14="http://schemas.microsoft.com/office/powerpoint/2010/main" val="715052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eight slides are critical to discussing the influence of mash parameters on resultant wort quality.  In addition, modifying these parameters are potentially practical options for brewers to modify their mashing outcomes.</a:t>
            </a:r>
          </a:p>
          <a:p>
            <a:endParaRPr lang="en-US" dirty="0"/>
          </a:p>
          <a:p>
            <a:r>
              <a:rPr lang="en-US" dirty="0"/>
              <a:t>Mashing in temperature has a significant impact on:</a:t>
            </a:r>
          </a:p>
          <a:p>
            <a:pPr marL="228600" indent="-228600">
              <a:buFont typeface="+mj-lt"/>
              <a:buAutoNum type="arabicPeriod"/>
            </a:pPr>
            <a:r>
              <a:rPr lang="en-US" dirty="0"/>
              <a:t>Fermentability – 62.5 °C – 65°C</a:t>
            </a:r>
            <a:br>
              <a:rPr lang="en-US" dirty="0"/>
            </a:br>
            <a:r>
              <a:rPr lang="en-US" dirty="0"/>
              <a:t>- optimum between starch gelatinization and beta-amylase/LD persistence</a:t>
            </a:r>
          </a:p>
          <a:p>
            <a:pPr marL="228600" indent="-228600">
              <a:buFont typeface="+mj-lt"/>
              <a:buAutoNum type="arabicPeriod"/>
            </a:pPr>
            <a:r>
              <a:rPr lang="en-US" dirty="0"/>
              <a:t>Mash in temperature substantially changes maltose : glucose ratio</a:t>
            </a:r>
            <a:br>
              <a:rPr lang="en-US" dirty="0"/>
            </a:br>
            <a:r>
              <a:rPr lang="en-US" dirty="0"/>
              <a:t>- flavor implications</a:t>
            </a:r>
          </a:p>
          <a:p>
            <a:pPr marL="228600" indent="-228600">
              <a:buFont typeface="+mj-lt"/>
              <a:buAutoNum type="arabicPeriod"/>
            </a:pPr>
            <a:endParaRPr lang="en-US" dirty="0"/>
          </a:p>
          <a:p>
            <a:r>
              <a:rPr lang="en-US" dirty="0"/>
              <a:t>For a small scale mash, 65°C was selected as typical of many modern commercial mashes and potentially indicated the maximum fermentability.</a:t>
            </a:r>
          </a:p>
        </p:txBody>
      </p:sp>
      <p:sp>
        <p:nvSpPr>
          <p:cNvPr id="4" name="Slide Number Placeholder 3"/>
          <p:cNvSpPr>
            <a:spLocks noGrp="1"/>
          </p:cNvSpPr>
          <p:nvPr>
            <p:ph type="sldNum" sz="quarter" idx="5"/>
          </p:nvPr>
        </p:nvSpPr>
        <p:spPr/>
        <p:txBody>
          <a:bodyPr/>
          <a:lstStyle/>
          <a:p>
            <a:fld id="{CE03B94A-7134-AF43-B440-A398B356FA49}" type="slidenum">
              <a:rPr lang="en-US" smtClean="0"/>
              <a:t>9</a:t>
            </a:fld>
            <a:endParaRPr lang="en-US"/>
          </a:p>
        </p:txBody>
      </p:sp>
    </p:spTree>
    <p:extLst>
      <p:ext uri="{BB962C8B-B14F-4D97-AF65-F5344CB8AC3E}">
        <p14:creationId xmlns:p14="http://schemas.microsoft.com/office/powerpoint/2010/main" val="19945811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F2EA3F9-0E78-DF4F-8F9E-E206A68315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462745" cy="1169307"/>
          </a:xfrm>
          <a:prstGeom prst="rect">
            <a:avLst/>
          </a:prstGeom>
        </p:spPr>
      </p:pic>
      <p:sp>
        <p:nvSpPr>
          <p:cNvPr id="9" name="Rectangle 8">
            <a:extLst>
              <a:ext uri="{FF2B5EF4-FFF2-40B4-BE49-F238E27FC236}">
                <a16:creationId xmlns:a16="http://schemas.microsoft.com/office/drawing/2014/main" id="{97A68293-528C-8F40-B3E1-530531277C95}"/>
              </a:ext>
            </a:extLst>
          </p:cNvPr>
          <p:cNvSpPr/>
          <p:nvPr userDrawn="1"/>
        </p:nvSpPr>
        <p:spPr>
          <a:xfrm>
            <a:off x="1813810" y="5756223"/>
            <a:ext cx="2833141" cy="89941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40581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7091C-2117-8744-996A-080B97084B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09CFDD3-E3B9-FC4A-B7FF-7429C770C93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7DA701-6028-AC41-94C8-37291C80B32D}"/>
              </a:ext>
            </a:extLst>
          </p:cNvPr>
          <p:cNvSpPr>
            <a:spLocks noGrp="1"/>
          </p:cNvSpPr>
          <p:nvPr>
            <p:ph type="dt" sz="half" idx="10"/>
          </p:nvPr>
        </p:nvSpPr>
        <p:spPr/>
        <p:txBody>
          <a:bodyPr/>
          <a:lstStyle/>
          <a:p>
            <a:fld id="{65811946-0782-9D4C-A399-EB4A8975A33E}" type="datetimeFigureOut">
              <a:rPr lang="en-US" smtClean="0"/>
              <a:t>4/6/21</a:t>
            </a:fld>
            <a:endParaRPr lang="en-US" dirty="0"/>
          </a:p>
        </p:txBody>
      </p:sp>
      <p:sp>
        <p:nvSpPr>
          <p:cNvPr id="5" name="Footer Placeholder 4">
            <a:extLst>
              <a:ext uri="{FF2B5EF4-FFF2-40B4-BE49-F238E27FC236}">
                <a16:creationId xmlns:a16="http://schemas.microsoft.com/office/drawing/2014/main" id="{5C736663-9625-9D44-9A2E-FBFCB19A267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33ADC21-F103-B44A-95D7-6B6DDBC5D25B}"/>
              </a:ext>
            </a:extLst>
          </p:cNvPr>
          <p:cNvSpPr>
            <a:spLocks noGrp="1"/>
          </p:cNvSpPr>
          <p:nvPr>
            <p:ph type="sldNum" sz="quarter" idx="12"/>
          </p:nvPr>
        </p:nvSpPr>
        <p:spPr/>
        <p:txBody>
          <a:bodyPr/>
          <a:lstStyle/>
          <a:p>
            <a:fld id="{AC731E9B-DFC3-C046-A1CC-DE95146EABAB}" type="slidenum">
              <a:rPr lang="en-US" smtClean="0"/>
              <a:t>‹#›</a:t>
            </a:fld>
            <a:endParaRPr lang="en-US" dirty="0"/>
          </a:p>
        </p:txBody>
      </p:sp>
    </p:spTree>
    <p:extLst>
      <p:ext uri="{BB962C8B-B14F-4D97-AF65-F5344CB8AC3E}">
        <p14:creationId xmlns:p14="http://schemas.microsoft.com/office/powerpoint/2010/main" val="302448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1FBE88-5023-2841-B40B-2E74CC0194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722B396-D02E-D745-BD51-E97D429AB81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6F23CF-B805-A147-8DBA-87C7D0092239}"/>
              </a:ext>
            </a:extLst>
          </p:cNvPr>
          <p:cNvSpPr>
            <a:spLocks noGrp="1"/>
          </p:cNvSpPr>
          <p:nvPr>
            <p:ph type="dt" sz="half" idx="10"/>
          </p:nvPr>
        </p:nvSpPr>
        <p:spPr/>
        <p:txBody>
          <a:bodyPr/>
          <a:lstStyle/>
          <a:p>
            <a:fld id="{65811946-0782-9D4C-A399-EB4A8975A33E}" type="datetimeFigureOut">
              <a:rPr lang="en-US" smtClean="0"/>
              <a:t>4/6/21</a:t>
            </a:fld>
            <a:endParaRPr lang="en-US" dirty="0"/>
          </a:p>
        </p:txBody>
      </p:sp>
      <p:sp>
        <p:nvSpPr>
          <p:cNvPr id="5" name="Footer Placeholder 4">
            <a:extLst>
              <a:ext uri="{FF2B5EF4-FFF2-40B4-BE49-F238E27FC236}">
                <a16:creationId xmlns:a16="http://schemas.microsoft.com/office/drawing/2014/main" id="{68C8F96A-DFA8-0648-BFD9-67FAB38694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B05A16A-7061-1C4A-8FF5-256B09E0149C}"/>
              </a:ext>
            </a:extLst>
          </p:cNvPr>
          <p:cNvSpPr>
            <a:spLocks noGrp="1"/>
          </p:cNvSpPr>
          <p:nvPr>
            <p:ph type="sldNum" sz="quarter" idx="12"/>
          </p:nvPr>
        </p:nvSpPr>
        <p:spPr/>
        <p:txBody>
          <a:bodyPr/>
          <a:lstStyle/>
          <a:p>
            <a:fld id="{AC731E9B-DFC3-C046-A1CC-DE95146EABAB}" type="slidenum">
              <a:rPr lang="en-US" smtClean="0"/>
              <a:t>‹#›</a:t>
            </a:fld>
            <a:endParaRPr lang="en-US" dirty="0"/>
          </a:p>
        </p:txBody>
      </p:sp>
    </p:spTree>
    <p:extLst>
      <p:ext uri="{BB962C8B-B14F-4D97-AF65-F5344CB8AC3E}">
        <p14:creationId xmlns:p14="http://schemas.microsoft.com/office/powerpoint/2010/main" val="1644026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6A1C5-C665-114E-9C10-126BDE8CB947}"/>
              </a:ext>
            </a:extLst>
          </p:cNvPr>
          <p:cNvSpPr>
            <a:spLocks noGrp="1"/>
          </p:cNvSpPr>
          <p:nvPr>
            <p:ph type="title"/>
          </p:nvPr>
        </p:nvSpPr>
        <p:spPr>
          <a:xfrm>
            <a:off x="1768978" y="365125"/>
            <a:ext cx="9584821" cy="1325563"/>
          </a:xfrm>
        </p:spPr>
        <p:txBody>
          <a:bodyPr/>
          <a:lstStyle>
            <a:lvl1pPr>
              <a:defRPr b="1" i="0">
                <a:latin typeface="Helvetica"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3C9AF0B-3EB3-A448-A0E8-D6FEF0A4F808}"/>
              </a:ext>
            </a:extLst>
          </p:cNvPr>
          <p:cNvSpPr>
            <a:spLocks noGrp="1"/>
          </p:cNvSpPr>
          <p:nvPr>
            <p:ph idx="1"/>
          </p:nvPr>
        </p:nvSpPr>
        <p:spPr>
          <a:xfrm>
            <a:off x="1768978" y="1825625"/>
            <a:ext cx="9584822" cy="4351338"/>
          </a:xfrm>
        </p:spPr>
        <p:txBody>
          <a:bodyPr/>
          <a:lstStyle>
            <a:lvl1pPr>
              <a:defRPr b="0" i="0">
                <a:latin typeface="Helvetica" pitchFamily="2" charset="0"/>
              </a:defRPr>
            </a:lvl1pPr>
            <a:lvl2pPr>
              <a:defRPr b="0" i="0">
                <a:latin typeface="Helvetica" pitchFamily="2" charset="0"/>
              </a:defRPr>
            </a:lvl2pPr>
            <a:lvl3pPr>
              <a:defRPr b="0" i="0">
                <a:latin typeface="Helvetica" pitchFamily="2" charset="0"/>
              </a:defRPr>
            </a:lvl3pPr>
            <a:lvl4pPr>
              <a:defRPr b="0" i="0">
                <a:latin typeface="Helvetica" pitchFamily="2" charset="0"/>
              </a:defRPr>
            </a:lvl4pPr>
            <a:lvl5pPr>
              <a:defRPr b="0" i="0">
                <a:latin typeface="Helvetica"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ACF7BB8-1F9B-6646-8762-3FFBFC03C902}"/>
              </a:ext>
            </a:extLst>
          </p:cNvPr>
          <p:cNvSpPr>
            <a:spLocks noGrp="1"/>
          </p:cNvSpPr>
          <p:nvPr>
            <p:ph type="dt" sz="half" idx="10"/>
          </p:nvPr>
        </p:nvSpPr>
        <p:spPr/>
        <p:txBody>
          <a:bodyPr/>
          <a:lstStyle/>
          <a:p>
            <a:fld id="{65811946-0782-9D4C-A399-EB4A8975A33E}" type="datetimeFigureOut">
              <a:rPr lang="en-US" smtClean="0"/>
              <a:t>4/6/21</a:t>
            </a:fld>
            <a:endParaRPr lang="en-US" dirty="0"/>
          </a:p>
        </p:txBody>
      </p:sp>
      <p:sp>
        <p:nvSpPr>
          <p:cNvPr id="5" name="Footer Placeholder 4">
            <a:extLst>
              <a:ext uri="{FF2B5EF4-FFF2-40B4-BE49-F238E27FC236}">
                <a16:creationId xmlns:a16="http://schemas.microsoft.com/office/drawing/2014/main" id="{14F1CBA6-03F9-BE44-842D-1A23F3E4322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CC3D924-F6E6-A742-923D-49F11FC01AF6}"/>
              </a:ext>
            </a:extLst>
          </p:cNvPr>
          <p:cNvSpPr>
            <a:spLocks noGrp="1"/>
          </p:cNvSpPr>
          <p:nvPr>
            <p:ph type="sldNum" sz="quarter" idx="12"/>
          </p:nvPr>
        </p:nvSpPr>
        <p:spPr/>
        <p:txBody>
          <a:bodyPr/>
          <a:lstStyle/>
          <a:p>
            <a:fld id="{AC731E9B-DFC3-C046-A1CC-DE95146EABAB}" type="slidenum">
              <a:rPr lang="en-US" smtClean="0"/>
              <a:t>‹#›</a:t>
            </a:fld>
            <a:endParaRPr lang="en-US" dirty="0"/>
          </a:p>
        </p:txBody>
      </p:sp>
    </p:spTree>
    <p:extLst>
      <p:ext uri="{BB962C8B-B14F-4D97-AF65-F5344CB8AC3E}">
        <p14:creationId xmlns:p14="http://schemas.microsoft.com/office/powerpoint/2010/main" val="3097444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E9A25-406E-D648-8B4B-B5BECF31D8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EAAB6C-89E0-CF47-B6D1-1A5D479654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3D49655-DEF0-7C44-92ED-20FA2F333495}"/>
              </a:ext>
            </a:extLst>
          </p:cNvPr>
          <p:cNvSpPr>
            <a:spLocks noGrp="1"/>
          </p:cNvSpPr>
          <p:nvPr>
            <p:ph type="dt" sz="half" idx="10"/>
          </p:nvPr>
        </p:nvSpPr>
        <p:spPr/>
        <p:txBody>
          <a:bodyPr/>
          <a:lstStyle/>
          <a:p>
            <a:fld id="{65811946-0782-9D4C-A399-EB4A8975A33E}" type="datetimeFigureOut">
              <a:rPr lang="en-US" smtClean="0"/>
              <a:t>4/6/21</a:t>
            </a:fld>
            <a:endParaRPr lang="en-US" dirty="0"/>
          </a:p>
        </p:txBody>
      </p:sp>
      <p:sp>
        <p:nvSpPr>
          <p:cNvPr id="5" name="Footer Placeholder 4">
            <a:extLst>
              <a:ext uri="{FF2B5EF4-FFF2-40B4-BE49-F238E27FC236}">
                <a16:creationId xmlns:a16="http://schemas.microsoft.com/office/drawing/2014/main" id="{D66C59F0-5702-D948-AFB4-0CA9CFA0D9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7FE535-A006-8247-8BEF-E29A8E0200B4}"/>
              </a:ext>
            </a:extLst>
          </p:cNvPr>
          <p:cNvSpPr>
            <a:spLocks noGrp="1"/>
          </p:cNvSpPr>
          <p:nvPr>
            <p:ph type="sldNum" sz="quarter" idx="12"/>
          </p:nvPr>
        </p:nvSpPr>
        <p:spPr/>
        <p:txBody>
          <a:bodyPr/>
          <a:lstStyle/>
          <a:p>
            <a:fld id="{AC731E9B-DFC3-C046-A1CC-DE95146EABAB}" type="slidenum">
              <a:rPr lang="en-US" smtClean="0"/>
              <a:t>‹#›</a:t>
            </a:fld>
            <a:endParaRPr lang="en-US" dirty="0"/>
          </a:p>
        </p:txBody>
      </p:sp>
    </p:spTree>
    <p:extLst>
      <p:ext uri="{BB962C8B-B14F-4D97-AF65-F5344CB8AC3E}">
        <p14:creationId xmlns:p14="http://schemas.microsoft.com/office/powerpoint/2010/main" val="3172795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4BC5D-B9DE-8A4D-994D-290076E830EA}"/>
              </a:ext>
            </a:extLst>
          </p:cNvPr>
          <p:cNvSpPr>
            <a:spLocks noGrp="1"/>
          </p:cNvSpPr>
          <p:nvPr>
            <p:ph type="title"/>
          </p:nvPr>
        </p:nvSpPr>
        <p:spPr>
          <a:xfrm>
            <a:off x="1606608" y="365125"/>
            <a:ext cx="9747191" cy="1325563"/>
          </a:xfrm>
        </p:spPr>
        <p:txBody>
          <a:bodyPr/>
          <a:lstStyle>
            <a:lvl1pPr>
              <a:defRPr b="1" i="0">
                <a:latin typeface="Helvetica"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A6155490-DAAC-1C4A-BD87-43A2799596AB}"/>
              </a:ext>
            </a:extLst>
          </p:cNvPr>
          <p:cNvSpPr>
            <a:spLocks noGrp="1"/>
          </p:cNvSpPr>
          <p:nvPr>
            <p:ph sz="half" idx="1"/>
          </p:nvPr>
        </p:nvSpPr>
        <p:spPr>
          <a:xfrm>
            <a:off x="1606608" y="1825625"/>
            <a:ext cx="4413192" cy="4351338"/>
          </a:xfrm>
        </p:spPr>
        <p:txBody>
          <a:bodyPr/>
          <a:lstStyle>
            <a:lvl1pPr>
              <a:defRPr>
                <a:latin typeface="Helvetica" pitchFamily="2" charset="0"/>
              </a:defRPr>
            </a:lvl1pPr>
            <a:lvl2pPr>
              <a:defRPr>
                <a:latin typeface="Helvetica" pitchFamily="2" charset="0"/>
              </a:defRPr>
            </a:lvl2pPr>
            <a:lvl3pPr>
              <a:defRPr>
                <a:latin typeface="Helvetica" pitchFamily="2" charset="0"/>
              </a:defRPr>
            </a:lvl3pPr>
            <a:lvl4pPr>
              <a:defRPr>
                <a:latin typeface="Helvetica" pitchFamily="2" charset="0"/>
              </a:defRPr>
            </a:lvl4pPr>
            <a:lvl5pPr>
              <a:defRPr>
                <a:latin typeface="Helvetica"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E664876-79BD-0A45-8516-D694F3BD022B}"/>
              </a:ext>
            </a:extLst>
          </p:cNvPr>
          <p:cNvSpPr>
            <a:spLocks noGrp="1"/>
          </p:cNvSpPr>
          <p:nvPr>
            <p:ph sz="half" idx="2"/>
          </p:nvPr>
        </p:nvSpPr>
        <p:spPr>
          <a:xfrm>
            <a:off x="6940608" y="1825625"/>
            <a:ext cx="4413192" cy="4351338"/>
          </a:xfrm>
        </p:spPr>
        <p:txBody>
          <a:bodyPr/>
          <a:lstStyle>
            <a:lvl1pPr>
              <a:defRPr>
                <a:latin typeface="Helvetica" pitchFamily="2" charset="0"/>
              </a:defRPr>
            </a:lvl1pPr>
            <a:lvl2pPr>
              <a:defRPr>
                <a:latin typeface="Helvetica" pitchFamily="2" charset="0"/>
              </a:defRPr>
            </a:lvl2pPr>
            <a:lvl3pPr>
              <a:defRPr>
                <a:latin typeface="Helvetica" pitchFamily="2" charset="0"/>
              </a:defRPr>
            </a:lvl3pPr>
            <a:lvl4pPr>
              <a:defRPr>
                <a:latin typeface="Helvetica" pitchFamily="2" charset="0"/>
              </a:defRPr>
            </a:lvl4pPr>
            <a:lvl5pPr>
              <a:defRPr>
                <a:latin typeface="Helvetica" pitchFamily="2"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41128E20-2B1B-1245-8FF7-2C31A922FD58}"/>
              </a:ext>
            </a:extLst>
          </p:cNvPr>
          <p:cNvSpPr>
            <a:spLocks noGrp="1"/>
          </p:cNvSpPr>
          <p:nvPr>
            <p:ph type="dt" sz="half" idx="10"/>
          </p:nvPr>
        </p:nvSpPr>
        <p:spPr/>
        <p:txBody>
          <a:bodyPr/>
          <a:lstStyle/>
          <a:p>
            <a:fld id="{65811946-0782-9D4C-A399-EB4A8975A33E}" type="datetimeFigureOut">
              <a:rPr lang="en-US" smtClean="0"/>
              <a:t>4/6/21</a:t>
            </a:fld>
            <a:endParaRPr lang="en-US" dirty="0"/>
          </a:p>
        </p:txBody>
      </p:sp>
      <p:sp>
        <p:nvSpPr>
          <p:cNvPr id="6" name="Footer Placeholder 5">
            <a:extLst>
              <a:ext uri="{FF2B5EF4-FFF2-40B4-BE49-F238E27FC236}">
                <a16:creationId xmlns:a16="http://schemas.microsoft.com/office/drawing/2014/main" id="{37E36C65-4134-C745-A9C9-2D91BAD8CF5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D7F3F57-8375-FF4F-98DC-BFD08630E84F}"/>
              </a:ext>
            </a:extLst>
          </p:cNvPr>
          <p:cNvSpPr>
            <a:spLocks noGrp="1"/>
          </p:cNvSpPr>
          <p:nvPr>
            <p:ph type="sldNum" sz="quarter" idx="12"/>
          </p:nvPr>
        </p:nvSpPr>
        <p:spPr/>
        <p:txBody>
          <a:bodyPr/>
          <a:lstStyle/>
          <a:p>
            <a:fld id="{AC731E9B-DFC3-C046-A1CC-DE95146EABAB}" type="slidenum">
              <a:rPr lang="en-US" smtClean="0"/>
              <a:t>‹#›</a:t>
            </a:fld>
            <a:endParaRPr lang="en-US" dirty="0"/>
          </a:p>
        </p:txBody>
      </p:sp>
    </p:spTree>
    <p:extLst>
      <p:ext uri="{BB962C8B-B14F-4D97-AF65-F5344CB8AC3E}">
        <p14:creationId xmlns:p14="http://schemas.microsoft.com/office/powerpoint/2010/main" val="3530127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9322A-D79E-4549-887A-39E534CDCCD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9ADD343-0F23-1947-B760-B01A9393DB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D4277B7-A86F-A74A-9775-355B024821A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C7043D-56D8-D54F-9DFA-1E9CA7BF0A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1EF5BFF-ACED-2740-B809-4EE235B517F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49E6C81-9578-564D-A094-BA1968F32405}"/>
              </a:ext>
            </a:extLst>
          </p:cNvPr>
          <p:cNvSpPr>
            <a:spLocks noGrp="1"/>
          </p:cNvSpPr>
          <p:nvPr>
            <p:ph type="dt" sz="half" idx="10"/>
          </p:nvPr>
        </p:nvSpPr>
        <p:spPr/>
        <p:txBody>
          <a:bodyPr/>
          <a:lstStyle/>
          <a:p>
            <a:fld id="{65811946-0782-9D4C-A399-EB4A8975A33E}" type="datetimeFigureOut">
              <a:rPr lang="en-US" smtClean="0"/>
              <a:t>4/6/21</a:t>
            </a:fld>
            <a:endParaRPr lang="en-US" dirty="0"/>
          </a:p>
        </p:txBody>
      </p:sp>
      <p:sp>
        <p:nvSpPr>
          <p:cNvPr id="8" name="Footer Placeholder 7">
            <a:extLst>
              <a:ext uri="{FF2B5EF4-FFF2-40B4-BE49-F238E27FC236}">
                <a16:creationId xmlns:a16="http://schemas.microsoft.com/office/drawing/2014/main" id="{2708EC1C-5EBC-9C4A-A74F-4E53D9D9D0C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0E241E0-661B-D142-AF85-9BEBF03F7ADF}"/>
              </a:ext>
            </a:extLst>
          </p:cNvPr>
          <p:cNvSpPr>
            <a:spLocks noGrp="1"/>
          </p:cNvSpPr>
          <p:nvPr>
            <p:ph type="sldNum" sz="quarter" idx="12"/>
          </p:nvPr>
        </p:nvSpPr>
        <p:spPr/>
        <p:txBody>
          <a:bodyPr/>
          <a:lstStyle/>
          <a:p>
            <a:fld id="{AC731E9B-DFC3-C046-A1CC-DE95146EABAB}" type="slidenum">
              <a:rPr lang="en-US" smtClean="0"/>
              <a:t>‹#›</a:t>
            </a:fld>
            <a:endParaRPr lang="en-US" dirty="0"/>
          </a:p>
        </p:txBody>
      </p:sp>
    </p:spTree>
    <p:extLst>
      <p:ext uri="{BB962C8B-B14F-4D97-AF65-F5344CB8AC3E}">
        <p14:creationId xmlns:p14="http://schemas.microsoft.com/office/powerpoint/2010/main" val="4051014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9139C-2ABD-5E44-9FB8-4335B37B6F5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B7797D7-93BA-4A4A-889B-302B183F4532}"/>
              </a:ext>
            </a:extLst>
          </p:cNvPr>
          <p:cNvSpPr>
            <a:spLocks noGrp="1"/>
          </p:cNvSpPr>
          <p:nvPr>
            <p:ph type="dt" sz="half" idx="10"/>
          </p:nvPr>
        </p:nvSpPr>
        <p:spPr/>
        <p:txBody>
          <a:bodyPr/>
          <a:lstStyle/>
          <a:p>
            <a:fld id="{65811946-0782-9D4C-A399-EB4A8975A33E}" type="datetimeFigureOut">
              <a:rPr lang="en-US" smtClean="0"/>
              <a:t>4/6/21</a:t>
            </a:fld>
            <a:endParaRPr lang="en-US" dirty="0"/>
          </a:p>
        </p:txBody>
      </p:sp>
      <p:sp>
        <p:nvSpPr>
          <p:cNvPr id="4" name="Footer Placeholder 3">
            <a:extLst>
              <a:ext uri="{FF2B5EF4-FFF2-40B4-BE49-F238E27FC236}">
                <a16:creationId xmlns:a16="http://schemas.microsoft.com/office/drawing/2014/main" id="{5FC8FA5E-2074-2C4D-A509-8436E25392A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2850055-6D40-3241-9AC0-A8BC5873345C}"/>
              </a:ext>
            </a:extLst>
          </p:cNvPr>
          <p:cNvSpPr>
            <a:spLocks noGrp="1"/>
          </p:cNvSpPr>
          <p:nvPr>
            <p:ph type="sldNum" sz="quarter" idx="12"/>
          </p:nvPr>
        </p:nvSpPr>
        <p:spPr/>
        <p:txBody>
          <a:bodyPr/>
          <a:lstStyle/>
          <a:p>
            <a:fld id="{AC731E9B-DFC3-C046-A1CC-DE95146EABAB}" type="slidenum">
              <a:rPr lang="en-US" smtClean="0"/>
              <a:t>‹#›</a:t>
            </a:fld>
            <a:endParaRPr lang="en-US" dirty="0"/>
          </a:p>
        </p:txBody>
      </p:sp>
    </p:spTree>
    <p:extLst>
      <p:ext uri="{BB962C8B-B14F-4D97-AF65-F5344CB8AC3E}">
        <p14:creationId xmlns:p14="http://schemas.microsoft.com/office/powerpoint/2010/main" val="2758815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890DA1-75F6-0E48-BC66-129A9F0CBEA1}"/>
              </a:ext>
            </a:extLst>
          </p:cNvPr>
          <p:cNvSpPr>
            <a:spLocks noGrp="1"/>
          </p:cNvSpPr>
          <p:nvPr>
            <p:ph type="dt" sz="half" idx="10"/>
          </p:nvPr>
        </p:nvSpPr>
        <p:spPr/>
        <p:txBody>
          <a:bodyPr/>
          <a:lstStyle/>
          <a:p>
            <a:fld id="{65811946-0782-9D4C-A399-EB4A8975A33E}" type="datetimeFigureOut">
              <a:rPr lang="en-US" smtClean="0"/>
              <a:t>4/6/21</a:t>
            </a:fld>
            <a:endParaRPr lang="en-US" dirty="0"/>
          </a:p>
        </p:txBody>
      </p:sp>
      <p:sp>
        <p:nvSpPr>
          <p:cNvPr id="3" name="Footer Placeholder 2">
            <a:extLst>
              <a:ext uri="{FF2B5EF4-FFF2-40B4-BE49-F238E27FC236}">
                <a16:creationId xmlns:a16="http://schemas.microsoft.com/office/drawing/2014/main" id="{94831F85-FDCB-E341-B6DB-8CFDC7DB13A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91F6A8C-F464-0A4D-8511-CFB083B3E55D}"/>
              </a:ext>
            </a:extLst>
          </p:cNvPr>
          <p:cNvSpPr>
            <a:spLocks noGrp="1"/>
          </p:cNvSpPr>
          <p:nvPr>
            <p:ph type="sldNum" sz="quarter" idx="12"/>
          </p:nvPr>
        </p:nvSpPr>
        <p:spPr/>
        <p:txBody>
          <a:bodyPr/>
          <a:lstStyle/>
          <a:p>
            <a:fld id="{AC731E9B-DFC3-C046-A1CC-DE95146EABAB}" type="slidenum">
              <a:rPr lang="en-US" smtClean="0"/>
              <a:t>‹#›</a:t>
            </a:fld>
            <a:endParaRPr lang="en-US" dirty="0"/>
          </a:p>
        </p:txBody>
      </p:sp>
    </p:spTree>
    <p:extLst>
      <p:ext uri="{BB962C8B-B14F-4D97-AF65-F5344CB8AC3E}">
        <p14:creationId xmlns:p14="http://schemas.microsoft.com/office/powerpoint/2010/main" val="2531884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1D491-B926-FA4A-8F6D-24A2D0384F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04EB76A-6448-A048-BF0E-8E4D6DA2D0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50A6B2E-2F2A-1645-AA49-D1E3711E39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2F2E0D2-1BBF-F145-84EC-496631791787}"/>
              </a:ext>
            </a:extLst>
          </p:cNvPr>
          <p:cNvSpPr>
            <a:spLocks noGrp="1"/>
          </p:cNvSpPr>
          <p:nvPr>
            <p:ph type="dt" sz="half" idx="10"/>
          </p:nvPr>
        </p:nvSpPr>
        <p:spPr/>
        <p:txBody>
          <a:bodyPr/>
          <a:lstStyle/>
          <a:p>
            <a:fld id="{65811946-0782-9D4C-A399-EB4A8975A33E}" type="datetimeFigureOut">
              <a:rPr lang="en-US" smtClean="0"/>
              <a:t>4/6/21</a:t>
            </a:fld>
            <a:endParaRPr lang="en-US" dirty="0"/>
          </a:p>
        </p:txBody>
      </p:sp>
      <p:sp>
        <p:nvSpPr>
          <p:cNvPr id="6" name="Footer Placeholder 5">
            <a:extLst>
              <a:ext uri="{FF2B5EF4-FFF2-40B4-BE49-F238E27FC236}">
                <a16:creationId xmlns:a16="http://schemas.microsoft.com/office/drawing/2014/main" id="{5D88A64B-A018-2440-AB5B-38DC566D77B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82F30DA-4889-B449-847E-A89D0D318526}"/>
              </a:ext>
            </a:extLst>
          </p:cNvPr>
          <p:cNvSpPr>
            <a:spLocks noGrp="1"/>
          </p:cNvSpPr>
          <p:nvPr>
            <p:ph type="sldNum" sz="quarter" idx="12"/>
          </p:nvPr>
        </p:nvSpPr>
        <p:spPr/>
        <p:txBody>
          <a:bodyPr/>
          <a:lstStyle/>
          <a:p>
            <a:fld id="{AC731E9B-DFC3-C046-A1CC-DE95146EABAB}" type="slidenum">
              <a:rPr lang="en-US" smtClean="0"/>
              <a:t>‹#›</a:t>
            </a:fld>
            <a:endParaRPr lang="en-US" dirty="0"/>
          </a:p>
        </p:txBody>
      </p:sp>
    </p:spTree>
    <p:extLst>
      <p:ext uri="{BB962C8B-B14F-4D97-AF65-F5344CB8AC3E}">
        <p14:creationId xmlns:p14="http://schemas.microsoft.com/office/powerpoint/2010/main" val="722304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18EAC-93AE-6749-8C84-48411732A8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410FC0-CCCD-1D49-89FF-742D3A7363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2D273925-6583-714C-9ED2-6B4D35BF20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81F891B-1F96-A940-81BF-2C69578904C8}"/>
              </a:ext>
            </a:extLst>
          </p:cNvPr>
          <p:cNvSpPr>
            <a:spLocks noGrp="1"/>
          </p:cNvSpPr>
          <p:nvPr>
            <p:ph type="dt" sz="half" idx="10"/>
          </p:nvPr>
        </p:nvSpPr>
        <p:spPr/>
        <p:txBody>
          <a:bodyPr/>
          <a:lstStyle/>
          <a:p>
            <a:fld id="{65811946-0782-9D4C-A399-EB4A8975A33E}" type="datetimeFigureOut">
              <a:rPr lang="en-US" smtClean="0"/>
              <a:t>4/6/21</a:t>
            </a:fld>
            <a:endParaRPr lang="en-US" dirty="0"/>
          </a:p>
        </p:txBody>
      </p:sp>
      <p:sp>
        <p:nvSpPr>
          <p:cNvPr id="6" name="Footer Placeholder 5">
            <a:extLst>
              <a:ext uri="{FF2B5EF4-FFF2-40B4-BE49-F238E27FC236}">
                <a16:creationId xmlns:a16="http://schemas.microsoft.com/office/drawing/2014/main" id="{86443B5F-D225-5E48-BD3A-89D998FAF79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32F70EB-8138-124C-BE74-1084E4A363CB}"/>
              </a:ext>
            </a:extLst>
          </p:cNvPr>
          <p:cNvSpPr>
            <a:spLocks noGrp="1"/>
          </p:cNvSpPr>
          <p:nvPr>
            <p:ph type="sldNum" sz="quarter" idx="12"/>
          </p:nvPr>
        </p:nvSpPr>
        <p:spPr/>
        <p:txBody>
          <a:bodyPr/>
          <a:lstStyle/>
          <a:p>
            <a:fld id="{AC731E9B-DFC3-C046-A1CC-DE95146EABAB}" type="slidenum">
              <a:rPr lang="en-US" smtClean="0"/>
              <a:t>‹#›</a:t>
            </a:fld>
            <a:endParaRPr lang="en-US" dirty="0"/>
          </a:p>
        </p:txBody>
      </p:sp>
    </p:spTree>
    <p:extLst>
      <p:ext uri="{BB962C8B-B14F-4D97-AF65-F5344CB8AC3E}">
        <p14:creationId xmlns:p14="http://schemas.microsoft.com/office/powerpoint/2010/main" val="3249880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C7DB65-3D28-F34F-8243-313ECCCDB4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E284709-77FA-3A48-8A5B-5BC221AD9A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5EE674-F04C-D64B-A8AD-583ACA6169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811946-0782-9D4C-A399-EB4A8975A33E}" type="datetimeFigureOut">
              <a:rPr lang="en-US" smtClean="0"/>
              <a:t>4/6/21</a:t>
            </a:fld>
            <a:endParaRPr lang="en-US" dirty="0"/>
          </a:p>
        </p:txBody>
      </p:sp>
      <p:sp>
        <p:nvSpPr>
          <p:cNvPr id="5" name="Footer Placeholder 4">
            <a:extLst>
              <a:ext uri="{FF2B5EF4-FFF2-40B4-BE49-F238E27FC236}">
                <a16:creationId xmlns:a16="http://schemas.microsoft.com/office/drawing/2014/main" id="{4B3A9920-7301-AE47-99BC-8CB1ADD3E3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2F406B1-1DA6-B947-B1BA-00BECA765C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731E9B-DFC3-C046-A1CC-DE95146EABAB}" type="slidenum">
              <a:rPr lang="en-US" smtClean="0"/>
              <a:t>‹#›</a:t>
            </a:fld>
            <a:endParaRPr lang="en-US" dirty="0"/>
          </a:p>
        </p:txBody>
      </p:sp>
      <p:pic>
        <p:nvPicPr>
          <p:cNvPr id="8" name="Picture 7">
            <a:extLst>
              <a:ext uri="{FF2B5EF4-FFF2-40B4-BE49-F238E27FC236}">
                <a16:creationId xmlns:a16="http://schemas.microsoft.com/office/drawing/2014/main" id="{592E6345-A9F9-0A40-A344-52BD8932FD6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838965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2.emf"/><Relationship Id="rId5" Type="http://schemas.openxmlformats.org/officeDocument/2006/relationships/oleObject" Target="../embeddings/oleObject1.bin"/><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14.png"/><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16.png"/><Relationship Id="rId4" Type="http://schemas.openxmlformats.org/officeDocument/2006/relationships/oleObject" Target="../embeddings/oleObject3.bin"/></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31727B-DE17-C545-8D5B-5FEE586042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0" y="0"/>
            <a:ext cx="12182140" cy="6858000"/>
          </a:xfrm>
          <a:prstGeom prst="rect">
            <a:avLst/>
          </a:prstGeom>
        </p:spPr>
      </p:pic>
      <p:sp>
        <p:nvSpPr>
          <p:cNvPr id="12" name="Rectangle 2">
            <a:extLst>
              <a:ext uri="{FF2B5EF4-FFF2-40B4-BE49-F238E27FC236}">
                <a16:creationId xmlns:a16="http://schemas.microsoft.com/office/drawing/2014/main" id="{BAF89F20-E427-654E-ACC2-F94B83E97A9F}"/>
              </a:ext>
            </a:extLst>
          </p:cNvPr>
          <p:cNvSpPr txBox="1">
            <a:spLocks noChangeArrowheads="1"/>
          </p:cNvSpPr>
          <p:nvPr/>
        </p:nvSpPr>
        <p:spPr>
          <a:xfrm>
            <a:off x="251516" y="1132292"/>
            <a:ext cx="7320027" cy="3694113"/>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Aft>
                <a:spcPts val="1200"/>
              </a:spcAft>
              <a:defRPr/>
            </a:pPr>
            <a:r>
              <a:rPr lang="en-AU" sz="4000" b="1" dirty="0">
                <a:solidFill>
                  <a:srgbClr val="CC9700"/>
                </a:solidFill>
                <a:latin typeface="Arial" charset="0"/>
                <a:ea typeface="Arial" charset="0"/>
                <a:cs typeface="Arial" charset="0"/>
              </a:rPr>
              <a:t>To Congress, </a:t>
            </a:r>
          </a:p>
          <a:p>
            <a:pPr algn="ctr">
              <a:lnSpc>
                <a:spcPct val="120000"/>
              </a:lnSpc>
              <a:spcAft>
                <a:spcPts val="1200"/>
              </a:spcAft>
              <a:defRPr/>
            </a:pPr>
            <a:r>
              <a:rPr lang="en-AU" sz="4000" b="1" dirty="0">
                <a:solidFill>
                  <a:srgbClr val="CC9700"/>
                </a:solidFill>
                <a:latin typeface="Arial" charset="0"/>
                <a:ea typeface="Arial" charset="0"/>
                <a:cs typeface="Arial" charset="0"/>
              </a:rPr>
              <a:t>or not to Congress?</a:t>
            </a:r>
          </a:p>
          <a:p>
            <a:pPr algn="ctr">
              <a:lnSpc>
                <a:spcPct val="110000"/>
              </a:lnSpc>
              <a:spcAft>
                <a:spcPts val="600"/>
              </a:spcAft>
              <a:defRPr/>
            </a:pPr>
            <a:r>
              <a:rPr lang="en-AU" sz="3200" b="1" dirty="0">
                <a:solidFill>
                  <a:srgbClr val="FFFF00"/>
                </a:solidFill>
                <a:latin typeface="Arial" charset="0"/>
                <a:ea typeface="Arial" charset="0"/>
                <a:cs typeface="Arial" charset="0"/>
              </a:rPr>
              <a:t>A discussion of the choice of mash </a:t>
            </a:r>
          </a:p>
          <a:p>
            <a:pPr algn="ctr">
              <a:lnSpc>
                <a:spcPct val="110000"/>
              </a:lnSpc>
              <a:spcAft>
                <a:spcPts val="600"/>
              </a:spcAft>
              <a:defRPr/>
            </a:pPr>
            <a:r>
              <a:rPr lang="en-AU" sz="3200" b="1" dirty="0">
                <a:solidFill>
                  <a:srgbClr val="FFFF00"/>
                </a:solidFill>
                <a:latin typeface="Arial" charset="0"/>
                <a:ea typeface="Arial" charset="0"/>
                <a:cs typeface="Arial" charset="0"/>
              </a:rPr>
              <a:t>protocol for malt quality testing</a:t>
            </a:r>
            <a:endParaRPr lang="en-AU" altLang="en-US" sz="3200" dirty="0">
              <a:solidFill>
                <a:srgbClr val="FFFF00"/>
              </a:solidFill>
            </a:endParaRPr>
          </a:p>
        </p:txBody>
      </p:sp>
      <p:sp>
        <p:nvSpPr>
          <p:cNvPr id="13" name="Rectangle 3">
            <a:extLst>
              <a:ext uri="{FF2B5EF4-FFF2-40B4-BE49-F238E27FC236}">
                <a16:creationId xmlns:a16="http://schemas.microsoft.com/office/drawing/2014/main" id="{EADF6788-FE9E-9240-884F-66349DF506EA}"/>
              </a:ext>
            </a:extLst>
          </p:cNvPr>
          <p:cNvSpPr>
            <a:spLocks noChangeArrowheads="1"/>
          </p:cNvSpPr>
          <p:nvPr/>
        </p:nvSpPr>
        <p:spPr bwMode="auto">
          <a:xfrm>
            <a:off x="4661941" y="4882627"/>
            <a:ext cx="2367131" cy="1102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71437" tIns="28575" rIns="71437" bIns="28575">
            <a:spAutoFit/>
          </a:bodyPr>
          <a:lstStyle>
            <a:lvl1pPr defTabSz="1033463">
              <a:defRPr sz="2400">
                <a:solidFill>
                  <a:srgbClr val="FDFFE1"/>
                </a:solidFill>
                <a:latin typeface="Book Antiqua" panose="02040602050305030304" pitchFamily="18" charset="0"/>
              </a:defRPr>
            </a:lvl1pPr>
            <a:lvl2pPr marL="742950" indent="-285750" defTabSz="1033463">
              <a:defRPr sz="2400">
                <a:solidFill>
                  <a:srgbClr val="FDFFE1"/>
                </a:solidFill>
                <a:latin typeface="Book Antiqua" panose="02040602050305030304" pitchFamily="18" charset="0"/>
              </a:defRPr>
            </a:lvl2pPr>
            <a:lvl3pPr marL="1143000" indent="-228600" defTabSz="1033463">
              <a:defRPr sz="2400">
                <a:solidFill>
                  <a:srgbClr val="FDFFE1"/>
                </a:solidFill>
                <a:latin typeface="Book Antiqua" panose="02040602050305030304" pitchFamily="18" charset="0"/>
              </a:defRPr>
            </a:lvl3pPr>
            <a:lvl4pPr marL="1600200" indent="-228600" defTabSz="1033463">
              <a:defRPr sz="2400">
                <a:solidFill>
                  <a:srgbClr val="FDFFE1"/>
                </a:solidFill>
                <a:latin typeface="Book Antiqua" panose="02040602050305030304" pitchFamily="18" charset="0"/>
              </a:defRPr>
            </a:lvl4pPr>
            <a:lvl5pPr marL="2057400" indent="-228600" defTabSz="1033463">
              <a:defRPr sz="2400">
                <a:solidFill>
                  <a:srgbClr val="FDFFE1"/>
                </a:solidFill>
                <a:latin typeface="Book Antiqua" panose="02040602050305030304" pitchFamily="18" charset="0"/>
              </a:defRPr>
            </a:lvl5pPr>
            <a:lvl6pPr marL="2514600" indent="-228600" defTabSz="1033463" eaLnBrk="0" fontAlgn="base" hangingPunct="0">
              <a:spcBef>
                <a:spcPct val="0"/>
              </a:spcBef>
              <a:spcAft>
                <a:spcPct val="0"/>
              </a:spcAft>
              <a:defRPr sz="2400">
                <a:solidFill>
                  <a:srgbClr val="FDFFE1"/>
                </a:solidFill>
                <a:latin typeface="Book Antiqua" panose="02040602050305030304" pitchFamily="18" charset="0"/>
              </a:defRPr>
            </a:lvl6pPr>
            <a:lvl7pPr marL="2971800" indent="-228600" defTabSz="1033463" eaLnBrk="0" fontAlgn="base" hangingPunct="0">
              <a:spcBef>
                <a:spcPct val="0"/>
              </a:spcBef>
              <a:spcAft>
                <a:spcPct val="0"/>
              </a:spcAft>
              <a:defRPr sz="2400">
                <a:solidFill>
                  <a:srgbClr val="FDFFE1"/>
                </a:solidFill>
                <a:latin typeface="Book Antiqua" panose="02040602050305030304" pitchFamily="18" charset="0"/>
              </a:defRPr>
            </a:lvl7pPr>
            <a:lvl8pPr marL="3429000" indent="-228600" defTabSz="1033463" eaLnBrk="0" fontAlgn="base" hangingPunct="0">
              <a:spcBef>
                <a:spcPct val="0"/>
              </a:spcBef>
              <a:spcAft>
                <a:spcPct val="0"/>
              </a:spcAft>
              <a:defRPr sz="2400">
                <a:solidFill>
                  <a:srgbClr val="FDFFE1"/>
                </a:solidFill>
                <a:latin typeface="Book Antiqua" panose="02040602050305030304" pitchFamily="18" charset="0"/>
              </a:defRPr>
            </a:lvl8pPr>
            <a:lvl9pPr marL="3886200" indent="-228600" defTabSz="1033463" eaLnBrk="0" fontAlgn="base" hangingPunct="0">
              <a:spcBef>
                <a:spcPct val="0"/>
              </a:spcBef>
              <a:spcAft>
                <a:spcPct val="0"/>
              </a:spcAft>
              <a:defRPr sz="2400">
                <a:solidFill>
                  <a:srgbClr val="FDFFE1"/>
                </a:solidFill>
                <a:latin typeface="Book Antiqua" panose="02040602050305030304" pitchFamily="18" charset="0"/>
              </a:defRPr>
            </a:lvl9pPr>
          </a:lstStyle>
          <a:p>
            <a:pPr algn="ctr">
              <a:lnSpc>
                <a:spcPct val="85000"/>
              </a:lnSpc>
              <a:spcBef>
                <a:spcPts val="600"/>
              </a:spcBef>
              <a:spcAft>
                <a:spcPts val="600"/>
              </a:spcAft>
            </a:pPr>
            <a:r>
              <a:rPr lang="en-AU" altLang="en-US" b="1" dirty="0">
                <a:solidFill>
                  <a:srgbClr val="56FBFF"/>
                </a:solidFill>
                <a:latin typeface="Helvetica" pitchFamily="2" charset="0"/>
                <a:ea typeface="ＭＳ Ｐゴシック" panose="020B0600070205080204" pitchFamily="34" charset="-128"/>
                <a:cs typeface="ＭＳ Ｐゴシック" panose="020B0600070205080204" pitchFamily="34" charset="-128"/>
              </a:rPr>
              <a:t>Evan Evans</a:t>
            </a:r>
          </a:p>
          <a:p>
            <a:pPr algn="ctr">
              <a:lnSpc>
                <a:spcPct val="85000"/>
              </a:lnSpc>
              <a:spcBef>
                <a:spcPts val="600"/>
              </a:spcBef>
              <a:spcAft>
                <a:spcPts val="600"/>
              </a:spcAft>
            </a:pPr>
            <a:r>
              <a:rPr lang="en-AU" altLang="en-US" sz="1600" b="1" dirty="0">
                <a:solidFill>
                  <a:srgbClr val="56FBFF"/>
                </a:solidFill>
                <a:latin typeface="Helvetica" pitchFamily="2" charset="0"/>
                <a:ea typeface="ＭＳ Ｐゴシック" panose="020B0600070205080204" pitchFamily="34" charset="-128"/>
                <a:cs typeface="ＭＳ Ｐゴシック" panose="020B0600070205080204" pitchFamily="34" charset="-128"/>
              </a:rPr>
              <a:t>The Tassie Beer Dr</a:t>
            </a:r>
          </a:p>
          <a:p>
            <a:pPr algn="ctr">
              <a:lnSpc>
                <a:spcPct val="85000"/>
              </a:lnSpc>
              <a:spcBef>
                <a:spcPts val="600"/>
              </a:spcBef>
              <a:spcAft>
                <a:spcPts val="600"/>
              </a:spcAft>
            </a:pPr>
            <a:r>
              <a:rPr lang="en-AU" altLang="en-US" sz="1600" b="1" dirty="0">
                <a:solidFill>
                  <a:srgbClr val="56FBFF"/>
                </a:solidFill>
                <a:latin typeface="Helvetica" pitchFamily="2" charset="0"/>
                <a:ea typeface="ＭＳ Ｐゴシック" panose="020B0600070205080204" pitchFamily="34" charset="-128"/>
                <a:cs typeface="ＭＳ Ｐゴシック" panose="020B0600070205080204" pitchFamily="34" charset="-128"/>
              </a:rPr>
              <a:t>Tasmania, Australia</a:t>
            </a:r>
          </a:p>
        </p:txBody>
      </p:sp>
      <p:sp>
        <p:nvSpPr>
          <p:cNvPr id="15" name="Rectangle 6">
            <a:extLst>
              <a:ext uri="{FF2B5EF4-FFF2-40B4-BE49-F238E27FC236}">
                <a16:creationId xmlns:a16="http://schemas.microsoft.com/office/drawing/2014/main" id="{07CA37EA-C2A4-1B4F-A6EF-2383FE1A3230}"/>
              </a:ext>
            </a:extLst>
          </p:cNvPr>
          <p:cNvSpPr>
            <a:spLocks noChangeArrowheads="1"/>
          </p:cNvSpPr>
          <p:nvPr/>
        </p:nvSpPr>
        <p:spPr bwMode="auto">
          <a:xfrm>
            <a:off x="1796217" y="6304766"/>
            <a:ext cx="531812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a:solidFill>
                  <a:srgbClr val="FDFFE1"/>
                </a:solidFill>
                <a:latin typeface="Book Antiqua" panose="02040602050305030304" pitchFamily="18" charset="0"/>
              </a:defRPr>
            </a:lvl1pPr>
            <a:lvl2pPr marL="742950" indent="-285750">
              <a:defRPr sz="2400">
                <a:solidFill>
                  <a:srgbClr val="FDFFE1"/>
                </a:solidFill>
                <a:latin typeface="Book Antiqua" panose="02040602050305030304" pitchFamily="18" charset="0"/>
              </a:defRPr>
            </a:lvl2pPr>
            <a:lvl3pPr marL="1143000" indent="-228600">
              <a:defRPr sz="2400">
                <a:solidFill>
                  <a:srgbClr val="FDFFE1"/>
                </a:solidFill>
                <a:latin typeface="Book Antiqua" panose="02040602050305030304" pitchFamily="18" charset="0"/>
              </a:defRPr>
            </a:lvl3pPr>
            <a:lvl4pPr marL="1600200" indent="-228600">
              <a:defRPr sz="2400">
                <a:solidFill>
                  <a:srgbClr val="FDFFE1"/>
                </a:solidFill>
                <a:latin typeface="Book Antiqua" panose="02040602050305030304" pitchFamily="18" charset="0"/>
              </a:defRPr>
            </a:lvl4pPr>
            <a:lvl5pPr marL="2057400" indent="-228600">
              <a:defRPr sz="2400">
                <a:solidFill>
                  <a:srgbClr val="FDFFE1"/>
                </a:solidFill>
                <a:latin typeface="Book Antiqua" panose="02040602050305030304" pitchFamily="18" charset="0"/>
              </a:defRPr>
            </a:lvl5pPr>
            <a:lvl6pPr marL="2514600" indent="-228600" eaLnBrk="0" fontAlgn="base" hangingPunct="0">
              <a:spcBef>
                <a:spcPct val="0"/>
              </a:spcBef>
              <a:spcAft>
                <a:spcPct val="0"/>
              </a:spcAft>
              <a:defRPr sz="2400">
                <a:solidFill>
                  <a:srgbClr val="FDFFE1"/>
                </a:solidFill>
                <a:latin typeface="Book Antiqua" panose="02040602050305030304" pitchFamily="18" charset="0"/>
              </a:defRPr>
            </a:lvl6pPr>
            <a:lvl7pPr marL="2971800" indent="-228600" eaLnBrk="0" fontAlgn="base" hangingPunct="0">
              <a:spcBef>
                <a:spcPct val="0"/>
              </a:spcBef>
              <a:spcAft>
                <a:spcPct val="0"/>
              </a:spcAft>
              <a:defRPr sz="2400">
                <a:solidFill>
                  <a:srgbClr val="FDFFE1"/>
                </a:solidFill>
                <a:latin typeface="Book Antiqua" panose="02040602050305030304" pitchFamily="18" charset="0"/>
              </a:defRPr>
            </a:lvl7pPr>
            <a:lvl8pPr marL="3429000" indent="-228600" eaLnBrk="0" fontAlgn="base" hangingPunct="0">
              <a:spcBef>
                <a:spcPct val="0"/>
              </a:spcBef>
              <a:spcAft>
                <a:spcPct val="0"/>
              </a:spcAft>
              <a:defRPr sz="2400">
                <a:solidFill>
                  <a:srgbClr val="FDFFE1"/>
                </a:solidFill>
                <a:latin typeface="Book Antiqua" panose="02040602050305030304" pitchFamily="18" charset="0"/>
              </a:defRPr>
            </a:lvl8pPr>
            <a:lvl9pPr marL="3886200" indent="-228600" eaLnBrk="0" fontAlgn="base" hangingPunct="0">
              <a:spcBef>
                <a:spcPct val="0"/>
              </a:spcBef>
              <a:spcAft>
                <a:spcPct val="0"/>
              </a:spcAft>
              <a:defRPr sz="2400">
                <a:solidFill>
                  <a:srgbClr val="FDFFE1"/>
                </a:solidFill>
                <a:latin typeface="Book Antiqua" panose="02040602050305030304" pitchFamily="18" charset="0"/>
              </a:defRPr>
            </a:lvl9pPr>
          </a:lstStyle>
          <a:p>
            <a:pPr algn="ctr">
              <a:lnSpc>
                <a:spcPct val="125000"/>
              </a:lnSpc>
            </a:pPr>
            <a:r>
              <a:rPr lang="en-AU" altLang="en-US" sz="1400" b="1" dirty="0">
                <a:solidFill>
                  <a:srgbClr val="FFFF00"/>
                </a:solidFill>
                <a:latin typeface="Helvetica" pitchFamily="2" charset="0"/>
                <a:ea typeface="ＭＳ Ｐゴシック" panose="020B0600070205080204" pitchFamily="34" charset="-128"/>
                <a:cs typeface="ＭＳ Ｐゴシック" panose="020B0600070205080204" pitchFamily="34" charset="-128"/>
              </a:rPr>
              <a:t>Barley Malting Quality … from Grass  to Glass.</a:t>
            </a:r>
          </a:p>
        </p:txBody>
      </p:sp>
      <p:pic>
        <p:nvPicPr>
          <p:cNvPr id="16" name="Picture 15">
            <a:extLst>
              <a:ext uri="{FF2B5EF4-FFF2-40B4-BE49-F238E27FC236}">
                <a16:creationId xmlns:a16="http://schemas.microsoft.com/office/drawing/2014/main" id="{CCE89C6A-4363-104E-821B-3EF0ADF7DC59}"/>
              </a:ext>
            </a:extLst>
          </p:cNvPr>
          <p:cNvPicPr>
            <a:picLocks noChangeAspect="1"/>
          </p:cNvPicPr>
          <p:nvPr/>
        </p:nvPicPr>
        <p:blipFill>
          <a:blip r:embed="rId4"/>
          <a:stretch>
            <a:fillRect/>
          </a:stretch>
        </p:blipFill>
        <p:spPr>
          <a:xfrm>
            <a:off x="7164215" y="4882369"/>
            <a:ext cx="1604483" cy="1782759"/>
          </a:xfrm>
          <a:prstGeom prst="rect">
            <a:avLst/>
          </a:prstGeom>
        </p:spPr>
      </p:pic>
      <p:sp>
        <p:nvSpPr>
          <p:cNvPr id="17" name="TextBox 16">
            <a:extLst>
              <a:ext uri="{FF2B5EF4-FFF2-40B4-BE49-F238E27FC236}">
                <a16:creationId xmlns:a16="http://schemas.microsoft.com/office/drawing/2014/main" id="{EE0DDCA2-F41E-AC40-8162-D21885FA60A7}"/>
              </a:ext>
            </a:extLst>
          </p:cNvPr>
          <p:cNvSpPr txBox="1"/>
          <p:nvPr/>
        </p:nvSpPr>
        <p:spPr>
          <a:xfrm>
            <a:off x="10360929" y="77417"/>
            <a:ext cx="1826141" cy="646331"/>
          </a:xfrm>
          <a:prstGeom prst="rect">
            <a:avLst/>
          </a:prstGeom>
          <a:noFill/>
        </p:spPr>
        <p:txBody>
          <a:bodyPr wrap="none" rtlCol="0">
            <a:spAutoFit/>
          </a:bodyPr>
          <a:lstStyle/>
          <a:p>
            <a:r>
              <a:rPr lang="en-US" sz="3600" b="1" dirty="0">
                <a:solidFill>
                  <a:srgbClr val="FFFF00"/>
                </a:solidFill>
                <a:latin typeface="Arial" panose="020B0604020202020204" pitchFamily="34" charset="0"/>
                <a:cs typeface="Arial" panose="020B0604020202020204" pitchFamily="34" charset="0"/>
              </a:rPr>
              <a:t>Slide 1:</a:t>
            </a:r>
          </a:p>
        </p:txBody>
      </p:sp>
      <p:pic>
        <p:nvPicPr>
          <p:cNvPr id="4" name="Picture 3">
            <a:extLst>
              <a:ext uri="{FF2B5EF4-FFF2-40B4-BE49-F238E27FC236}">
                <a16:creationId xmlns:a16="http://schemas.microsoft.com/office/drawing/2014/main" id="{39541EF8-C077-4048-BDB0-BCE0932B9F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516" y="4863273"/>
            <a:ext cx="1630409" cy="1794057"/>
          </a:xfrm>
          <a:prstGeom prst="rect">
            <a:avLst/>
          </a:prstGeom>
        </p:spPr>
      </p:pic>
      <p:sp>
        <p:nvSpPr>
          <p:cNvPr id="10" name="Rectangle 3">
            <a:extLst>
              <a:ext uri="{FF2B5EF4-FFF2-40B4-BE49-F238E27FC236}">
                <a16:creationId xmlns:a16="http://schemas.microsoft.com/office/drawing/2014/main" id="{6002C495-72CD-E044-B038-4D728ADEFFA9}"/>
              </a:ext>
            </a:extLst>
          </p:cNvPr>
          <p:cNvSpPr>
            <a:spLocks noChangeArrowheads="1"/>
          </p:cNvSpPr>
          <p:nvPr/>
        </p:nvSpPr>
        <p:spPr bwMode="auto">
          <a:xfrm>
            <a:off x="1996377" y="4882627"/>
            <a:ext cx="2367131" cy="1102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71437" tIns="28575" rIns="71437" bIns="28575">
            <a:spAutoFit/>
          </a:bodyPr>
          <a:lstStyle>
            <a:lvl1pPr defTabSz="1033463">
              <a:defRPr sz="2400">
                <a:solidFill>
                  <a:srgbClr val="FDFFE1"/>
                </a:solidFill>
                <a:latin typeface="Book Antiqua" panose="02040602050305030304" pitchFamily="18" charset="0"/>
              </a:defRPr>
            </a:lvl1pPr>
            <a:lvl2pPr marL="742950" indent="-285750" defTabSz="1033463">
              <a:defRPr sz="2400">
                <a:solidFill>
                  <a:srgbClr val="FDFFE1"/>
                </a:solidFill>
                <a:latin typeface="Book Antiqua" panose="02040602050305030304" pitchFamily="18" charset="0"/>
              </a:defRPr>
            </a:lvl2pPr>
            <a:lvl3pPr marL="1143000" indent="-228600" defTabSz="1033463">
              <a:defRPr sz="2400">
                <a:solidFill>
                  <a:srgbClr val="FDFFE1"/>
                </a:solidFill>
                <a:latin typeface="Book Antiqua" panose="02040602050305030304" pitchFamily="18" charset="0"/>
              </a:defRPr>
            </a:lvl3pPr>
            <a:lvl4pPr marL="1600200" indent="-228600" defTabSz="1033463">
              <a:defRPr sz="2400">
                <a:solidFill>
                  <a:srgbClr val="FDFFE1"/>
                </a:solidFill>
                <a:latin typeface="Book Antiqua" panose="02040602050305030304" pitchFamily="18" charset="0"/>
              </a:defRPr>
            </a:lvl4pPr>
            <a:lvl5pPr marL="2057400" indent="-228600" defTabSz="1033463">
              <a:defRPr sz="2400">
                <a:solidFill>
                  <a:srgbClr val="FDFFE1"/>
                </a:solidFill>
                <a:latin typeface="Book Antiqua" panose="02040602050305030304" pitchFamily="18" charset="0"/>
              </a:defRPr>
            </a:lvl5pPr>
            <a:lvl6pPr marL="2514600" indent="-228600" defTabSz="1033463" eaLnBrk="0" fontAlgn="base" hangingPunct="0">
              <a:spcBef>
                <a:spcPct val="0"/>
              </a:spcBef>
              <a:spcAft>
                <a:spcPct val="0"/>
              </a:spcAft>
              <a:defRPr sz="2400">
                <a:solidFill>
                  <a:srgbClr val="FDFFE1"/>
                </a:solidFill>
                <a:latin typeface="Book Antiqua" panose="02040602050305030304" pitchFamily="18" charset="0"/>
              </a:defRPr>
            </a:lvl6pPr>
            <a:lvl7pPr marL="2971800" indent="-228600" defTabSz="1033463" eaLnBrk="0" fontAlgn="base" hangingPunct="0">
              <a:spcBef>
                <a:spcPct val="0"/>
              </a:spcBef>
              <a:spcAft>
                <a:spcPct val="0"/>
              </a:spcAft>
              <a:defRPr sz="2400">
                <a:solidFill>
                  <a:srgbClr val="FDFFE1"/>
                </a:solidFill>
                <a:latin typeface="Book Antiqua" panose="02040602050305030304" pitchFamily="18" charset="0"/>
              </a:defRPr>
            </a:lvl7pPr>
            <a:lvl8pPr marL="3429000" indent="-228600" defTabSz="1033463" eaLnBrk="0" fontAlgn="base" hangingPunct="0">
              <a:spcBef>
                <a:spcPct val="0"/>
              </a:spcBef>
              <a:spcAft>
                <a:spcPct val="0"/>
              </a:spcAft>
              <a:defRPr sz="2400">
                <a:solidFill>
                  <a:srgbClr val="FDFFE1"/>
                </a:solidFill>
                <a:latin typeface="Book Antiqua" panose="02040602050305030304" pitchFamily="18" charset="0"/>
              </a:defRPr>
            </a:lvl8pPr>
            <a:lvl9pPr marL="3886200" indent="-228600" defTabSz="1033463" eaLnBrk="0" fontAlgn="base" hangingPunct="0">
              <a:spcBef>
                <a:spcPct val="0"/>
              </a:spcBef>
              <a:spcAft>
                <a:spcPct val="0"/>
              </a:spcAft>
              <a:defRPr sz="2400">
                <a:solidFill>
                  <a:srgbClr val="FDFFE1"/>
                </a:solidFill>
                <a:latin typeface="Book Antiqua" panose="02040602050305030304" pitchFamily="18" charset="0"/>
              </a:defRPr>
            </a:lvl9pPr>
          </a:lstStyle>
          <a:p>
            <a:pPr algn="ctr">
              <a:lnSpc>
                <a:spcPct val="85000"/>
              </a:lnSpc>
              <a:spcBef>
                <a:spcPts val="600"/>
              </a:spcBef>
              <a:spcAft>
                <a:spcPts val="600"/>
              </a:spcAft>
            </a:pPr>
            <a:r>
              <a:rPr lang="en-AU" altLang="en-US" b="1" dirty="0">
                <a:solidFill>
                  <a:srgbClr val="56FBFF"/>
                </a:solidFill>
                <a:latin typeface="Helvetica" pitchFamily="2" charset="0"/>
                <a:ea typeface="ＭＳ Ｐゴシック" panose="020B0600070205080204" pitchFamily="34" charset="-128"/>
                <a:cs typeface="ＭＳ Ｐゴシック" panose="020B0600070205080204" pitchFamily="34" charset="-128"/>
              </a:rPr>
              <a:t>Dan Carey</a:t>
            </a:r>
          </a:p>
          <a:p>
            <a:pPr algn="ctr">
              <a:lnSpc>
                <a:spcPct val="85000"/>
              </a:lnSpc>
              <a:spcBef>
                <a:spcPts val="600"/>
              </a:spcBef>
              <a:spcAft>
                <a:spcPts val="600"/>
              </a:spcAft>
            </a:pPr>
            <a:r>
              <a:rPr lang="en-AU" altLang="en-US" sz="1600" b="1" dirty="0">
                <a:solidFill>
                  <a:srgbClr val="56FBFF"/>
                </a:solidFill>
                <a:latin typeface="Helvetica" pitchFamily="2" charset="0"/>
                <a:ea typeface="ＭＳ Ｐゴシック" panose="020B0600070205080204" pitchFamily="34" charset="-128"/>
                <a:cs typeface="ＭＳ Ｐゴシック" panose="020B0600070205080204" pitchFamily="34" charset="-128"/>
              </a:rPr>
              <a:t>New Glarus Brewing</a:t>
            </a:r>
          </a:p>
          <a:p>
            <a:pPr algn="ctr">
              <a:lnSpc>
                <a:spcPct val="85000"/>
              </a:lnSpc>
              <a:spcBef>
                <a:spcPts val="600"/>
              </a:spcBef>
              <a:spcAft>
                <a:spcPts val="600"/>
              </a:spcAft>
            </a:pPr>
            <a:r>
              <a:rPr lang="en-AU" altLang="en-US" sz="1600" b="1" dirty="0">
                <a:solidFill>
                  <a:srgbClr val="56FBFF"/>
                </a:solidFill>
                <a:latin typeface="Helvetica" pitchFamily="2" charset="0"/>
                <a:ea typeface="ＭＳ Ｐゴシック" panose="020B0600070205080204" pitchFamily="34" charset="-128"/>
                <a:cs typeface="ＭＳ Ｐゴシック" panose="020B0600070205080204" pitchFamily="34" charset="-128"/>
              </a:rPr>
              <a:t>Wisconsin, USA</a:t>
            </a:r>
          </a:p>
        </p:txBody>
      </p:sp>
    </p:spTree>
    <p:extLst>
      <p:ext uri="{BB962C8B-B14F-4D97-AF65-F5344CB8AC3E}">
        <p14:creationId xmlns:p14="http://schemas.microsoft.com/office/powerpoint/2010/main" val="3428629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4CCA26B5-AC66-7D48-B763-C93E91BAC3C2}"/>
              </a:ext>
            </a:extLst>
          </p:cNvPr>
          <p:cNvSpPr>
            <a:spLocks noChangeArrowheads="1"/>
          </p:cNvSpPr>
          <p:nvPr/>
        </p:nvSpPr>
        <p:spPr bwMode="auto">
          <a:xfrm>
            <a:off x="3333334" y="270289"/>
            <a:ext cx="8534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1400" b="1">
                <a:solidFill>
                  <a:srgbClr val="FE9B03"/>
                </a:solidFill>
                <a:latin typeface="Helvetica" pitchFamily="2" charset="0"/>
                <a:ea typeface="ＭＳ Ｐゴシック" panose="020B0600070205080204" pitchFamily="34" charset="-128"/>
              </a:defRPr>
            </a:lvl1pPr>
            <a:lvl2pPr marL="742950" indent="-285750">
              <a:defRPr sz="1400" b="1">
                <a:solidFill>
                  <a:srgbClr val="FE9B03"/>
                </a:solidFill>
                <a:latin typeface="Helvetica" pitchFamily="2" charset="0"/>
                <a:ea typeface="ＭＳ Ｐゴシック" panose="020B0600070205080204" pitchFamily="34" charset="-128"/>
              </a:defRPr>
            </a:lvl2pPr>
            <a:lvl3pPr marL="1143000" indent="-228600">
              <a:defRPr sz="1400" b="1">
                <a:solidFill>
                  <a:srgbClr val="FE9B03"/>
                </a:solidFill>
                <a:latin typeface="Helvetica" pitchFamily="2" charset="0"/>
                <a:ea typeface="ＭＳ Ｐゴシック" panose="020B0600070205080204" pitchFamily="34" charset="-128"/>
              </a:defRPr>
            </a:lvl3pPr>
            <a:lvl4pPr marL="1600200" indent="-228600">
              <a:defRPr sz="1400" b="1">
                <a:solidFill>
                  <a:srgbClr val="FE9B03"/>
                </a:solidFill>
                <a:latin typeface="Helvetica" pitchFamily="2" charset="0"/>
                <a:ea typeface="ＭＳ Ｐゴシック" panose="020B0600070205080204" pitchFamily="34" charset="-128"/>
              </a:defRPr>
            </a:lvl4pPr>
            <a:lvl5pPr marL="2057400" indent="-228600">
              <a:defRPr sz="1400" b="1">
                <a:solidFill>
                  <a:srgbClr val="FE9B03"/>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1400" b="1">
                <a:solidFill>
                  <a:srgbClr val="FE9B03"/>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1400" b="1">
                <a:solidFill>
                  <a:srgbClr val="FE9B03"/>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1400" b="1">
                <a:solidFill>
                  <a:srgbClr val="FE9B03"/>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1400" b="1">
                <a:solidFill>
                  <a:srgbClr val="FE9B03"/>
                </a:solidFill>
                <a:latin typeface="Helvetica" pitchFamily="2" charset="0"/>
                <a:ea typeface="ＭＳ Ｐゴシック" panose="020B0600070205080204" pitchFamily="34" charset="-128"/>
              </a:defRPr>
            </a:lvl9pPr>
          </a:lstStyle>
          <a:p>
            <a:pPr algn="ctr"/>
            <a:r>
              <a:rPr lang="en-US" altLang="en-US" sz="3200" b="0" dirty="0">
                <a:solidFill>
                  <a:srgbClr val="0432FF"/>
                </a:solidFill>
              </a:rPr>
              <a:t>The influence of mash in temperature on Extract and FAN</a:t>
            </a:r>
            <a:endParaRPr lang="en-US" altLang="en-US" sz="3600" b="0" dirty="0">
              <a:solidFill>
                <a:srgbClr val="0432FF"/>
              </a:solidFill>
              <a:latin typeface="Times" pitchFamily="2" charset="0"/>
            </a:endParaRPr>
          </a:p>
        </p:txBody>
      </p:sp>
      <p:sp>
        <p:nvSpPr>
          <p:cNvPr id="4" name="TextBox 3">
            <a:extLst>
              <a:ext uri="{FF2B5EF4-FFF2-40B4-BE49-F238E27FC236}">
                <a16:creationId xmlns:a16="http://schemas.microsoft.com/office/drawing/2014/main" id="{DE84F573-EF4D-7048-9300-890271F40649}"/>
              </a:ext>
            </a:extLst>
          </p:cNvPr>
          <p:cNvSpPr txBox="1">
            <a:spLocks noChangeArrowheads="1"/>
          </p:cNvSpPr>
          <p:nvPr/>
        </p:nvSpPr>
        <p:spPr bwMode="auto">
          <a:xfrm>
            <a:off x="4734463" y="6270241"/>
            <a:ext cx="55929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rgbClr val="FE9B03"/>
                </a:solidFill>
                <a:latin typeface="Helvetica" pitchFamily="2" charset="0"/>
                <a:ea typeface="ＭＳ Ｐゴシック" panose="020B0600070205080204" pitchFamily="34" charset="-128"/>
              </a:defRPr>
            </a:lvl1pPr>
            <a:lvl2pPr marL="742950" indent="-285750">
              <a:defRPr sz="1400" b="1">
                <a:solidFill>
                  <a:srgbClr val="FE9B03"/>
                </a:solidFill>
                <a:latin typeface="Helvetica" pitchFamily="2" charset="0"/>
                <a:ea typeface="ＭＳ Ｐゴシック" panose="020B0600070205080204" pitchFamily="34" charset="-128"/>
              </a:defRPr>
            </a:lvl2pPr>
            <a:lvl3pPr marL="1143000" indent="-228600">
              <a:defRPr sz="1400" b="1">
                <a:solidFill>
                  <a:srgbClr val="FE9B03"/>
                </a:solidFill>
                <a:latin typeface="Helvetica" pitchFamily="2" charset="0"/>
                <a:ea typeface="ＭＳ Ｐゴシック" panose="020B0600070205080204" pitchFamily="34" charset="-128"/>
              </a:defRPr>
            </a:lvl3pPr>
            <a:lvl4pPr marL="1600200" indent="-228600">
              <a:defRPr sz="1400" b="1">
                <a:solidFill>
                  <a:srgbClr val="FE9B03"/>
                </a:solidFill>
                <a:latin typeface="Helvetica" pitchFamily="2" charset="0"/>
                <a:ea typeface="ＭＳ Ｐゴシック" panose="020B0600070205080204" pitchFamily="34" charset="-128"/>
              </a:defRPr>
            </a:lvl4pPr>
            <a:lvl5pPr marL="2057400" indent="-228600">
              <a:defRPr sz="1400" b="1">
                <a:solidFill>
                  <a:srgbClr val="FE9B03"/>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1400" b="1">
                <a:solidFill>
                  <a:srgbClr val="FE9B03"/>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1400" b="1">
                <a:solidFill>
                  <a:srgbClr val="FE9B03"/>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1400" b="1">
                <a:solidFill>
                  <a:srgbClr val="FE9B03"/>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1400" b="1">
                <a:solidFill>
                  <a:srgbClr val="FE9B03"/>
                </a:solidFill>
                <a:latin typeface="Helvetica" pitchFamily="2" charset="0"/>
                <a:ea typeface="ＭＳ Ｐゴシック" panose="020B0600070205080204" pitchFamily="34" charset="-128"/>
              </a:defRPr>
            </a:lvl9pPr>
          </a:lstStyle>
          <a:p>
            <a:pPr algn="ctr"/>
            <a:r>
              <a:rPr lang="en-US" altLang="en-US" dirty="0">
                <a:solidFill>
                  <a:schemeClr val="accent2"/>
                </a:solidFill>
                <a:latin typeface="Arial" panose="020B0604020202020204" pitchFamily="34" charset="0"/>
              </a:rPr>
              <a:t>Lower FAN may reduce synthesis of yeast volatile flavor esters </a:t>
            </a:r>
          </a:p>
          <a:p>
            <a:pPr algn="ctr"/>
            <a:r>
              <a:rPr lang="en-US" altLang="en-US" dirty="0">
                <a:solidFill>
                  <a:schemeClr val="accent2"/>
                </a:solidFill>
                <a:latin typeface="Arial" panose="020B0604020202020204" pitchFamily="34" charset="0"/>
              </a:rPr>
              <a:t>such as ethyl and </a:t>
            </a:r>
            <a:r>
              <a:rPr lang="en-US" altLang="en-US" dirty="0" err="1">
                <a:solidFill>
                  <a:schemeClr val="accent2"/>
                </a:solidFill>
                <a:latin typeface="Arial" panose="020B0604020202020204" pitchFamily="34" charset="0"/>
              </a:rPr>
              <a:t>iso</a:t>
            </a:r>
            <a:r>
              <a:rPr lang="en-US" altLang="en-US" dirty="0">
                <a:solidFill>
                  <a:schemeClr val="accent2"/>
                </a:solidFill>
                <a:latin typeface="Arial" panose="020B0604020202020204" pitchFamily="34" charset="0"/>
              </a:rPr>
              <a:t>-amyl acetate.</a:t>
            </a:r>
          </a:p>
        </p:txBody>
      </p:sp>
      <p:sp>
        <p:nvSpPr>
          <p:cNvPr id="5" name="TextBox 4">
            <a:extLst>
              <a:ext uri="{FF2B5EF4-FFF2-40B4-BE49-F238E27FC236}">
                <a16:creationId xmlns:a16="http://schemas.microsoft.com/office/drawing/2014/main" id="{8F48F6EB-6C24-3948-8628-40282E7A2FCB}"/>
              </a:ext>
            </a:extLst>
          </p:cNvPr>
          <p:cNvSpPr txBox="1"/>
          <p:nvPr/>
        </p:nvSpPr>
        <p:spPr>
          <a:xfrm>
            <a:off x="1545126" y="0"/>
            <a:ext cx="2082621" cy="646331"/>
          </a:xfrm>
          <a:prstGeom prst="rect">
            <a:avLst/>
          </a:prstGeom>
          <a:noFill/>
        </p:spPr>
        <p:txBody>
          <a:bodyPr wrap="none" rtlCol="0">
            <a:spAutoFit/>
          </a:bodyPr>
          <a:lstStyle/>
          <a:p>
            <a:r>
              <a:rPr lang="en-US" sz="3600" b="1" dirty="0">
                <a:solidFill>
                  <a:srgbClr val="FF0000"/>
                </a:solidFill>
                <a:latin typeface="Arial" panose="020B0604020202020204" pitchFamily="34" charset="0"/>
                <a:cs typeface="Arial" panose="020B0604020202020204" pitchFamily="34" charset="0"/>
              </a:rPr>
              <a:t>Slide 10:</a:t>
            </a:r>
          </a:p>
        </p:txBody>
      </p:sp>
      <p:pic>
        <p:nvPicPr>
          <p:cNvPr id="7" name="Picture 6">
            <a:extLst>
              <a:ext uri="{FF2B5EF4-FFF2-40B4-BE49-F238E27FC236}">
                <a16:creationId xmlns:a16="http://schemas.microsoft.com/office/drawing/2014/main" id="{E413DF36-9A60-5B49-9977-3ADEB00601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5722" y="2002422"/>
            <a:ext cx="6286500" cy="4140200"/>
          </a:xfrm>
          <a:prstGeom prst="rect">
            <a:avLst/>
          </a:prstGeom>
        </p:spPr>
      </p:pic>
      <p:sp>
        <p:nvSpPr>
          <p:cNvPr id="8" name="Rectangle 7">
            <a:extLst>
              <a:ext uri="{FF2B5EF4-FFF2-40B4-BE49-F238E27FC236}">
                <a16:creationId xmlns:a16="http://schemas.microsoft.com/office/drawing/2014/main" id="{0FA14F44-B156-4241-B0B8-AA8948F26252}"/>
              </a:ext>
            </a:extLst>
          </p:cNvPr>
          <p:cNvSpPr/>
          <p:nvPr/>
        </p:nvSpPr>
        <p:spPr>
          <a:xfrm>
            <a:off x="5406872" y="1433825"/>
            <a:ext cx="4032964" cy="369332"/>
          </a:xfrm>
          <a:prstGeom prst="rect">
            <a:avLst/>
          </a:prstGeom>
        </p:spPr>
        <p:txBody>
          <a:bodyPr wrap="none">
            <a:spAutoFit/>
          </a:bodyPr>
          <a:lstStyle/>
          <a:p>
            <a:pPr algn="ctr"/>
            <a:r>
              <a:rPr lang="en-US" altLang="en-US" b="1" dirty="0">
                <a:solidFill>
                  <a:schemeClr val="accent2">
                    <a:lumMod val="50000"/>
                  </a:schemeClr>
                </a:solidFill>
                <a:latin typeface="Calibri" panose="020F0502020204030204" pitchFamily="34" charset="0"/>
                <a:cs typeface="Calibri" panose="020F0502020204030204" pitchFamily="34" charset="0"/>
              </a:rPr>
              <a:t>Grist 0.2mm (fine), 1:4 grist : water ratio</a:t>
            </a:r>
          </a:p>
        </p:txBody>
      </p:sp>
    </p:spTree>
    <p:extLst>
      <p:ext uri="{BB962C8B-B14F-4D97-AF65-F5344CB8AC3E}">
        <p14:creationId xmlns:p14="http://schemas.microsoft.com/office/powerpoint/2010/main" val="607794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35DDBED-BB47-A24A-B454-0E711F2CEF03}"/>
              </a:ext>
            </a:extLst>
          </p:cNvPr>
          <p:cNvSpPr>
            <a:spLocks noChangeArrowheads="1"/>
          </p:cNvSpPr>
          <p:nvPr/>
        </p:nvSpPr>
        <p:spPr bwMode="auto">
          <a:xfrm>
            <a:off x="3652041" y="158830"/>
            <a:ext cx="8221663"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1400" b="1">
                <a:solidFill>
                  <a:srgbClr val="FE9B03"/>
                </a:solidFill>
                <a:latin typeface="Helvetica" charset="0"/>
                <a:ea typeface="ＭＳ Ｐゴシック" charset="-128"/>
              </a:defRPr>
            </a:lvl1pPr>
            <a:lvl2pPr marL="742950" indent="-285750">
              <a:defRPr sz="1400" b="1">
                <a:solidFill>
                  <a:srgbClr val="FE9B03"/>
                </a:solidFill>
                <a:latin typeface="Helvetica" charset="0"/>
                <a:ea typeface="ＭＳ Ｐゴシック" charset="-128"/>
              </a:defRPr>
            </a:lvl2pPr>
            <a:lvl3pPr marL="1143000" indent="-228600">
              <a:defRPr sz="1400" b="1">
                <a:solidFill>
                  <a:srgbClr val="FE9B03"/>
                </a:solidFill>
                <a:latin typeface="Helvetica" charset="0"/>
                <a:ea typeface="ＭＳ Ｐゴシック" charset="-128"/>
              </a:defRPr>
            </a:lvl3pPr>
            <a:lvl4pPr marL="1600200" indent="-228600">
              <a:defRPr sz="1400" b="1">
                <a:solidFill>
                  <a:srgbClr val="FE9B03"/>
                </a:solidFill>
                <a:latin typeface="Helvetica" charset="0"/>
                <a:ea typeface="ＭＳ Ｐゴシック" charset="-128"/>
              </a:defRPr>
            </a:lvl4pPr>
            <a:lvl5pPr marL="2057400" indent="-228600">
              <a:defRPr sz="1400" b="1">
                <a:solidFill>
                  <a:srgbClr val="FE9B03"/>
                </a:solidFill>
                <a:latin typeface="Helvetica" charset="0"/>
                <a:ea typeface="ＭＳ Ｐゴシック" charset="-128"/>
              </a:defRPr>
            </a:lvl5pPr>
            <a:lvl6pPr marL="2514600" indent="-228600" eaLnBrk="0" fontAlgn="base" hangingPunct="0">
              <a:spcBef>
                <a:spcPct val="0"/>
              </a:spcBef>
              <a:spcAft>
                <a:spcPct val="0"/>
              </a:spcAft>
              <a:defRPr sz="1400" b="1">
                <a:solidFill>
                  <a:srgbClr val="FE9B03"/>
                </a:solidFill>
                <a:latin typeface="Helvetica" charset="0"/>
                <a:ea typeface="ＭＳ Ｐゴシック" charset="-128"/>
              </a:defRPr>
            </a:lvl6pPr>
            <a:lvl7pPr marL="2971800" indent="-228600" eaLnBrk="0" fontAlgn="base" hangingPunct="0">
              <a:spcBef>
                <a:spcPct val="0"/>
              </a:spcBef>
              <a:spcAft>
                <a:spcPct val="0"/>
              </a:spcAft>
              <a:defRPr sz="1400" b="1">
                <a:solidFill>
                  <a:srgbClr val="FE9B03"/>
                </a:solidFill>
                <a:latin typeface="Helvetica" charset="0"/>
                <a:ea typeface="ＭＳ Ｐゴシック" charset="-128"/>
              </a:defRPr>
            </a:lvl7pPr>
            <a:lvl8pPr marL="3429000" indent="-228600" eaLnBrk="0" fontAlgn="base" hangingPunct="0">
              <a:spcBef>
                <a:spcPct val="0"/>
              </a:spcBef>
              <a:spcAft>
                <a:spcPct val="0"/>
              </a:spcAft>
              <a:defRPr sz="1400" b="1">
                <a:solidFill>
                  <a:srgbClr val="FE9B03"/>
                </a:solidFill>
                <a:latin typeface="Helvetica" charset="0"/>
                <a:ea typeface="ＭＳ Ｐゴシック" charset="-128"/>
              </a:defRPr>
            </a:lvl8pPr>
            <a:lvl9pPr marL="3886200" indent="-228600" eaLnBrk="0" fontAlgn="base" hangingPunct="0">
              <a:spcBef>
                <a:spcPct val="0"/>
              </a:spcBef>
              <a:spcAft>
                <a:spcPct val="0"/>
              </a:spcAft>
              <a:defRPr sz="1400" b="1">
                <a:solidFill>
                  <a:srgbClr val="FE9B03"/>
                </a:solidFill>
                <a:latin typeface="Helvetica" charset="0"/>
                <a:ea typeface="ＭＳ Ｐゴシック" charset="-128"/>
              </a:defRPr>
            </a:lvl9pPr>
          </a:lstStyle>
          <a:p>
            <a:pPr algn="ctr">
              <a:lnSpc>
                <a:spcPct val="85000"/>
              </a:lnSpc>
            </a:pPr>
            <a:r>
              <a:rPr lang="en-AU" altLang="en-US" sz="2900" dirty="0">
                <a:solidFill>
                  <a:srgbClr val="0432FF"/>
                </a:solidFill>
                <a:latin typeface="Arial" charset="0"/>
              </a:rPr>
              <a:t>Impact of mash in temperature on wort lipids.</a:t>
            </a:r>
          </a:p>
          <a:p>
            <a:pPr algn="ctr">
              <a:lnSpc>
                <a:spcPct val="85000"/>
              </a:lnSpc>
              <a:spcBef>
                <a:spcPts val="900"/>
              </a:spcBef>
            </a:pPr>
            <a:r>
              <a:rPr lang="en-AU" altLang="en-US" sz="2000" dirty="0">
                <a:solidFill>
                  <a:srgbClr val="0432FF"/>
                </a:solidFill>
                <a:latin typeface="Arial" charset="0"/>
              </a:rPr>
              <a:t>Average of 8 samples/varieties</a:t>
            </a:r>
          </a:p>
        </p:txBody>
      </p:sp>
      <p:grpSp>
        <p:nvGrpSpPr>
          <p:cNvPr id="3" name="Group 2">
            <a:extLst>
              <a:ext uri="{FF2B5EF4-FFF2-40B4-BE49-F238E27FC236}">
                <a16:creationId xmlns:a16="http://schemas.microsoft.com/office/drawing/2014/main" id="{529ABD83-94D1-DD49-8AEF-3915B47D1323}"/>
              </a:ext>
            </a:extLst>
          </p:cNvPr>
          <p:cNvGrpSpPr>
            <a:grpSpLocks/>
          </p:cNvGrpSpPr>
          <p:nvPr/>
        </p:nvGrpSpPr>
        <p:grpSpPr bwMode="auto">
          <a:xfrm>
            <a:off x="2519326" y="1572161"/>
            <a:ext cx="9218613" cy="4441825"/>
            <a:chOff x="546100" y="1389063"/>
            <a:chExt cx="9218613" cy="4441825"/>
          </a:xfrm>
        </p:grpSpPr>
        <p:pic>
          <p:nvPicPr>
            <p:cNvPr id="4" name="Picture 2" descr="Lipid av fig.jpg                                               00CFCFD1Macintosh HD                   BE7BBE22:">
              <a:extLst>
                <a:ext uri="{FF2B5EF4-FFF2-40B4-BE49-F238E27FC236}">
                  <a16:creationId xmlns:a16="http://schemas.microsoft.com/office/drawing/2014/main" id="{48EBB8E5-D143-8F4D-9480-5AA583D343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100" y="1389063"/>
              <a:ext cx="9218613" cy="444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
              <a:extLst>
                <a:ext uri="{FF2B5EF4-FFF2-40B4-BE49-F238E27FC236}">
                  <a16:creationId xmlns:a16="http://schemas.microsoft.com/office/drawing/2014/main" id="{B61D7344-18FC-DF48-9C67-1F94540B7EC9}"/>
                </a:ext>
              </a:extLst>
            </p:cNvPr>
            <p:cNvSpPr txBox="1">
              <a:spLocks noChangeArrowheads="1"/>
            </p:cNvSpPr>
            <p:nvPr/>
          </p:nvSpPr>
          <p:spPr bwMode="auto">
            <a:xfrm>
              <a:off x="5638800" y="1859280"/>
              <a:ext cx="49266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rgbClr val="FE9B03"/>
                  </a:solidFill>
                  <a:latin typeface="Helvetica" charset="0"/>
                  <a:ea typeface="ＭＳ Ｐゴシック" charset="-128"/>
                </a:defRPr>
              </a:lvl1pPr>
              <a:lvl2pPr marL="742950" indent="-285750">
                <a:defRPr sz="1400" b="1">
                  <a:solidFill>
                    <a:srgbClr val="FE9B03"/>
                  </a:solidFill>
                  <a:latin typeface="Helvetica" charset="0"/>
                  <a:ea typeface="ＭＳ Ｐゴシック" charset="-128"/>
                </a:defRPr>
              </a:lvl2pPr>
              <a:lvl3pPr marL="1143000" indent="-228600">
                <a:defRPr sz="1400" b="1">
                  <a:solidFill>
                    <a:srgbClr val="FE9B03"/>
                  </a:solidFill>
                  <a:latin typeface="Helvetica" charset="0"/>
                  <a:ea typeface="ＭＳ Ｐゴシック" charset="-128"/>
                </a:defRPr>
              </a:lvl3pPr>
              <a:lvl4pPr marL="1600200" indent="-228600">
                <a:defRPr sz="1400" b="1">
                  <a:solidFill>
                    <a:srgbClr val="FE9B03"/>
                  </a:solidFill>
                  <a:latin typeface="Helvetica" charset="0"/>
                  <a:ea typeface="ＭＳ Ｐゴシック" charset="-128"/>
                </a:defRPr>
              </a:lvl4pPr>
              <a:lvl5pPr marL="2057400" indent="-228600">
                <a:defRPr sz="1400" b="1">
                  <a:solidFill>
                    <a:srgbClr val="FE9B03"/>
                  </a:solidFill>
                  <a:latin typeface="Helvetica" charset="0"/>
                  <a:ea typeface="ＭＳ Ｐゴシック" charset="-128"/>
                </a:defRPr>
              </a:lvl5pPr>
              <a:lvl6pPr marL="2514600" indent="-228600" eaLnBrk="0" fontAlgn="base" hangingPunct="0">
                <a:spcBef>
                  <a:spcPct val="0"/>
                </a:spcBef>
                <a:spcAft>
                  <a:spcPct val="0"/>
                </a:spcAft>
                <a:defRPr sz="1400" b="1">
                  <a:solidFill>
                    <a:srgbClr val="FE9B03"/>
                  </a:solidFill>
                  <a:latin typeface="Helvetica" charset="0"/>
                  <a:ea typeface="ＭＳ Ｐゴシック" charset="-128"/>
                </a:defRPr>
              </a:lvl6pPr>
              <a:lvl7pPr marL="2971800" indent="-228600" eaLnBrk="0" fontAlgn="base" hangingPunct="0">
                <a:spcBef>
                  <a:spcPct val="0"/>
                </a:spcBef>
                <a:spcAft>
                  <a:spcPct val="0"/>
                </a:spcAft>
                <a:defRPr sz="1400" b="1">
                  <a:solidFill>
                    <a:srgbClr val="FE9B03"/>
                  </a:solidFill>
                  <a:latin typeface="Helvetica" charset="0"/>
                  <a:ea typeface="ＭＳ Ｐゴシック" charset="-128"/>
                </a:defRPr>
              </a:lvl7pPr>
              <a:lvl8pPr marL="3429000" indent="-228600" eaLnBrk="0" fontAlgn="base" hangingPunct="0">
                <a:spcBef>
                  <a:spcPct val="0"/>
                </a:spcBef>
                <a:spcAft>
                  <a:spcPct val="0"/>
                </a:spcAft>
                <a:defRPr sz="1400" b="1">
                  <a:solidFill>
                    <a:srgbClr val="FE9B03"/>
                  </a:solidFill>
                  <a:latin typeface="Helvetica" charset="0"/>
                  <a:ea typeface="ＭＳ Ｐゴシック" charset="-128"/>
                </a:defRPr>
              </a:lvl8pPr>
              <a:lvl9pPr marL="3886200" indent="-228600" eaLnBrk="0" fontAlgn="base" hangingPunct="0">
                <a:spcBef>
                  <a:spcPct val="0"/>
                </a:spcBef>
                <a:spcAft>
                  <a:spcPct val="0"/>
                </a:spcAft>
                <a:defRPr sz="1400" b="1">
                  <a:solidFill>
                    <a:srgbClr val="FE9B03"/>
                  </a:solidFill>
                  <a:latin typeface="Helvetica" charset="0"/>
                  <a:ea typeface="ＭＳ Ｐゴシック" charset="-128"/>
                </a:defRPr>
              </a:lvl9pPr>
            </a:lstStyle>
            <a:p>
              <a:r>
                <a:rPr lang="en-US" altLang="en-US" sz="1200">
                  <a:solidFill>
                    <a:schemeClr val="tx1"/>
                  </a:solidFill>
                </a:rPr>
                <a:t>16:0</a:t>
              </a:r>
            </a:p>
          </p:txBody>
        </p:sp>
        <p:sp>
          <p:nvSpPr>
            <p:cNvPr id="6" name="TextBox 5">
              <a:extLst>
                <a:ext uri="{FF2B5EF4-FFF2-40B4-BE49-F238E27FC236}">
                  <a16:creationId xmlns:a16="http://schemas.microsoft.com/office/drawing/2014/main" id="{81D726B2-86DC-B844-9B74-D877E59695B2}"/>
                </a:ext>
              </a:extLst>
            </p:cNvPr>
            <p:cNvSpPr txBox="1">
              <a:spLocks noChangeArrowheads="1"/>
            </p:cNvSpPr>
            <p:nvPr/>
          </p:nvSpPr>
          <p:spPr bwMode="auto">
            <a:xfrm>
              <a:off x="5648960" y="2956560"/>
              <a:ext cx="49266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rgbClr val="FE9B03"/>
                  </a:solidFill>
                  <a:latin typeface="Helvetica" charset="0"/>
                  <a:ea typeface="ＭＳ Ｐゴシック" charset="-128"/>
                </a:defRPr>
              </a:lvl1pPr>
              <a:lvl2pPr marL="742950" indent="-285750">
                <a:defRPr sz="1400" b="1">
                  <a:solidFill>
                    <a:srgbClr val="FE9B03"/>
                  </a:solidFill>
                  <a:latin typeface="Helvetica" charset="0"/>
                  <a:ea typeface="ＭＳ Ｐゴシック" charset="-128"/>
                </a:defRPr>
              </a:lvl2pPr>
              <a:lvl3pPr marL="1143000" indent="-228600">
                <a:defRPr sz="1400" b="1">
                  <a:solidFill>
                    <a:srgbClr val="FE9B03"/>
                  </a:solidFill>
                  <a:latin typeface="Helvetica" charset="0"/>
                  <a:ea typeface="ＭＳ Ｐゴシック" charset="-128"/>
                </a:defRPr>
              </a:lvl3pPr>
              <a:lvl4pPr marL="1600200" indent="-228600">
                <a:defRPr sz="1400" b="1">
                  <a:solidFill>
                    <a:srgbClr val="FE9B03"/>
                  </a:solidFill>
                  <a:latin typeface="Helvetica" charset="0"/>
                  <a:ea typeface="ＭＳ Ｐゴシック" charset="-128"/>
                </a:defRPr>
              </a:lvl4pPr>
              <a:lvl5pPr marL="2057400" indent="-228600">
                <a:defRPr sz="1400" b="1">
                  <a:solidFill>
                    <a:srgbClr val="FE9B03"/>
                  </a:solidFill>
                  <a:latin typeface="Helvetica" charset="0"/>
                  <a:ea typeface="ＭＳ Ｐゴシック" charset="-128"/>
                </a:defRPr>
              </a:lvl5pPr>
              <a:lvl6pPr marL="2514600" indent="-228600" eaLnBrk="0" fontAlgn="base" hangingPunct="0">
                <a:spcBef>
                  <a:spcPct val="0"/>
                </a:spcBef>
                <a:spcAft>
                  <a:spcPct val="0"/>
                </a:spcAft>
                <a:defRPr sz="1400" b="1">
                  <a:solidFill>
                    <a:srgbClr val="FE9B03"/>
                  </a:solidFill>
                  <a:latin typeface="Helvetica" charset="0"/>
                  <a:ea typeface="ＭＳ Ｐゴシック" charset="-128"/>
                </a:defRPr>
              </a:lvl6pPr>
              <a:lvl7pPr marL="2971800" indent="-228600" eaLnBrk="0" fontAlgn="base" hangingPunct="0">
                <a:spcBef>
                  <a:spcPct val="0"/>
                </a:spcBef>
                <a:spcAft>
                  <a:spcPct val="0"/>
                </a:spcAft>
                <a:defRPr sz="1400" b="1">
                  <a:solidFill>
                    <a:srgbClr val="FE9B03"/>
                  </a:solidFill>
                  <a:latin typeface="Helvetica" charset="0"/>
                  <a:ea typeface="ＭＳ Ｐゴシック" charset="-128"/>
                </a:defRPr>
              </a:lvl7pPr>
              <a:lvl8pPr marL="3429000" indent="-228600" eaLnBrk="0" fontAlgn="base" hangingPunct="0">
                <a:spcBef>
                  <a:spcPct val="0"/>
                </a:spcBef>
                <a:spcAft>
                  <a:spcPct val="0"/>
                </a:spcAft>
                <a:defRPr sz="1400" b="1">
                  <a:solidFill>
                    <a:srgbClr val="FE9B03"/>
                  </a:solidFill>
                  <a:latin typeface="Helvetica" charset="0"/>
                  <a:ea typeface="ＭＳ Ｐゴシック" charset="-128"/>
                </a:defRPr>
              </a:lvl8pPr>
              <a:lvl9pPr marL="3886200" indent="-228600" eaLnBrk="0" fontAlgn="base" hangingPunct="0">
                <a:spcBef>
                  <a:spcPct val="0"/>
                </a:spcBef>
                <a:spcAft>
                  <a:spcPct val="0"/>
                </a:spcAft>
                <a:defRPr sz="1400" b="1">
                  <a:solidFill>
                    <a:srgbClr val="FE9B03"/>
                  </a:solidFill>
                  <a:latin typeface="Helvetica" charset="0"/>
                  <a:ea typeface="ＭＳ Ｐゴシック" charset="-128"/>
                </a:defRPr>
              </a:lvl9pPr>
            </a:lstStyle>
            <a:p>
              <a:r>
                <a:rPr lang="en-US" altLang="en-US" sz="1200">
                  <a:solidFill>
                    <a:srgbClr val="008000"/>
                  </a:solidFill>
                </a:rPr>
                <a:t>18:2</a:t>
              </a:r>
            </a:p>
          </p:txBody>
        </p:sp>
        <p:sp>
          <p:nvSpPr>
            <p:cNvPr id="7" name="TextBox 6">
              <a:extLst>
                <a:ext uri="{FF2B5EF4-FFF2-40B4-BE49-F238E27FC236}">
                  <a16:creationId xmlns:a16="http://schemas.microsoft.com/office/drawing/2014/main" id="{4A802F28-45C6-D947-9260-FE354AD0F37F}"/>
                </a:ext>
              </a:extLst>
            </p:cNvPr>
            <p:cNvSpPr txBox="1">
              <a:spLocks noChangeArrowheads="1"/>
            </p:cNvSpPr>
            <p:nvPr/>
          </p:nvSpPr>
          <p:spPr bwMode="auto">
            <a:xfrm>
              <a:off x="5659120" y="4155440"/>
              <a:ext cx="49266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rgbClr val="FE9B03"/>
                  </a:solidFill>
                  <a:latin typeface="Helvetica" charset="0"/>
                  <a:ea typeface="ＭＳ Ｐゴシック" charset="-128"/>
                </a:defRPr>
              </a:lvl1pPr>
              <a:lvl2pPr marL="742950" indent="-285750">
                <a:defRPr sz="1400" b="1">
                  <a:solidFill>
                    <a:srgbClr val="FE9B03"/>
                  </a:solidFill>
                  <a:latin typeface="Helvetica" charset="0"/>
                  <a:ea typeface="ＭＳ Ｐゴシック" charset="-128"/>
                </a:defRPr>
              </a:lvl2pPr>
              <a:lvl3pPr marL="1143000" indent="-228600">
                <a:defRPr sz="1400" b="1">
                  <a:solidFill>
                    <a:srgbClr val="FE9B03"/>
                  </a:solidFill>
                  <a:latin typeface="Helvetica" charset="0"/>
                  <a:ea typeface="ＭＳ Ｐゴシック" charset="-128"/>
                </a:defRPr>
              </a:lvl3pPr>
              <a:lvl4pPr marL="1600200" indent="-228600">
                <a:defRPr sz="1400" b="1">
                  <a:solidFill>
                    <a:srgbClr val="FE9B03"/>
                  </a:solidFill>
                  <a:latin typeface="Helvetica" charset="0"/>
                  <a:ea typeface="ＭＳ Ｐゴシック" charset="-128"/>
                </a:defRPr>
              </a:lvl4pPr>
              <a:lvl5pPr marL="2057400" indent="-228600">
                <a:defRPr sz="1400" b="1">
                  <a:solidFill>
                    <a:srgbClr val="FE9B03"/>
                  </a:solidFill>
                  <a:latin typeface="Helvetica" charset="0"/>
                  <a:ea typeface="ＭＳ Ｐゴシック" charset="-128"/>
                </a:defRPr>
              </a:lvl5pPr>
              <a:lvl6pPr marL="2514600" indent="-228600" eaLnBrk="0" fontAlgn="base" hangingPunct="0">
                <a:spcBef>
                  <a:spcPct val="0"/>
                </a:spcBef>
                <a:spcAft>
                  <a:spcPct val="0"/>
                </a:spcAft>
                <a:defRPr sz="1400" b="1">
                  <a:solidFill>
                    <a:srgbClr val="FE9B03"/>
                  </a:solidFill>
                  <a:latin typeface="Helvetica" charset="0"/>
                  <a:ea typeface="ＭＳ Ｐゴシック" charset="-128"/>
                </a:defRPr>
              </a:lvl6pPr>
              <a:lvl7pPr marL="2971800" indent="-228600" eaLnBrk="0" fontAlgn="base" hangingPunct="0">
                <a:spcBef>
                  <a:spcPct val="0"/>
                </a:spcBef>
                <a:spcAft>
                  <a:spcPct val="0"/>
                </a:spcAft>
                <a:defRPr sz="1400" b="1">
                  <a:solidFill>
                    <a:srgbClr val="FE9B03"/>
                  </a:solidFill>
                  <a:latin typeface="Helvetica" charset="0"/>
                  <a:ea typeface="ＭＳ Ｐゴシック" charset="-128"/>
                </a:defRPr>
              </a:lvl7pPr>
              <a:lvl8pPr marL="3429000" indent="-228600" eaLnBrk="0" fontAlgn="base" hangingPunct="0">
                <a:spcBef>
                  <a:spcPct val="0"/>
                </a:spcBef>
                <a:spcAft>
                  <a:spcPct val="0"/>
                </a:spcAft>
                <a:defRPr sz="1400" b="1">
                  <a:solidFill>
                    <a:srgbClr val="FE9B03"/>
                  </a:solidFill>
                  <a:latin typeface="Helvetica" charset="0"/>
                  <a:ea typeface="ＭＳ Ｐゴシック" charset="-128"/>
                </a:defRPr>
              </a:lvl8pPr>
              <a:lvl9pPr marL="3886200" indent="-228600" eaLnBrk="0" fontAlgn="base" hangingPunct="0">
                <a:spcBef>
                  <a:spcPct val="0"/>
                </a:spcBef>
                <a:spcAft>
                  <a:spcPct val="0"/>
                </a:spcAft>
                <a:defRPr sz="1400" b="1">
                  <a:solidFill>
                    <a:srgbClr val="FE9B03"/>
                  </a:solidFill>
                  <a:latin typeface="Helvetica" charset="0"/>
                  <a:ea typeface="ＭＳ Ｐゴシック" charset="-128"/>
                </a:defRPr>
              </a:lvl9pPr>
            </a:lstStyle>
            <a:p>
              <a:r>
                <a:rPr lang="en-US" altLang="en-US" sz="1200">
                  <a:solidFill>
                    <a:srgbClr val="0000FF"/>
                  </a:solidFill>
                </a:rPr>
                <a:t>18:0</a:t>
              </a:r>
            </a:p>
          </p:txBody>
        </p:sp>
        <p:sp>
          <p:nvSpPr>
            <p:cNvPr id="8" name="TextBox 7">
              <a:extLst>
                <a:ext uri="{FF2B5EF4-FFF2-40B4-BE49-F238E27FC236}">
                  <a16:creationId xmlns:a16="http://schemas.microsoft.com/office/drawing/2014/main" id="{56915817-C5BB-C648-883B-3FF457D68545}"/>
                </a:ext>
              </a:extLst>
            </p:cNvPr>
            <p:cNvSpPr txBox="1">
              <a:spLocks noChangeArrowheads="1"/>
            </p:cNvSpPr>
            <p:nvPr/>
          </p:nvSpPr>
          <p:spPr bwMode="auto">
            <a:xfrm>
              <a:off x="8930640" y="4378960"/>
              <a:ext cx="49266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rgbClr val="FE9B03"/>
                  </a:solidFill>
                  <a:latin typeface="Helvetica" charset="0"/>
                  <a:ea typeface="ＭＳ Ｐゴシック" charset="-128"/>
                </a:defRPr>
              </a:lvl1pPr>
              <a:lvl2pPr marL="742950" indent="-285750">
                <a:defRPr sz="1400" b="1">
                  <a:solidFill>
                    <a:srgbClr val="FE9B03"/>
                  </a:solidFill>
                  <a:latin typeface="Helvetica" charset="0"/>
                  <a:ea typeface="ＭＳ Ｐゴシック" charset="-128"/>
                </a:defRPr>
              </a:lvl2pPr>
              <a:lvl3pPr marL="1143000" indent="-228600">
                <a:defRPr sz="1400" b="1">
                  <a:solidFill>
                    <a:srgbClr val="FE9B03"/>
                  </a:solidFill>
                  <a:latin typeface="Helvetica" charset="0"/>
                  <a:ea typeface="ＭＳ Ｐゴシック" charset="-128"/>
                </a:defRPr>
              </a:lvl3pPr>
              <a:lvl4pPr marL="1600200" indent="-228600">
                <a:defRPr sz="1400" b="1">
                  <a:solidFill>
                    <a:srgbClr val="FE9B03"/>
                  </a:solidFill>
                  <a:latin typeface="Helvetica" charset="0"/>
                  <a:ea typeface="ＭＳ Ｐゴシック" charset="-128"/>
                </a:defRPr>
              </a:lvl4pPr>
              <a:lvl5pPr marL="2057400" indent="-228600">
                <a:defRPr sz="1400" b="1">
                  <a:solidFill>
                    <a:srgbClr val="FE9B03"/>
                  </a:solidFill>
                  <a:latin typeface="Helvetica" charset="0"/>
                  <a:ea typeface="ＭＳ Ｐゴシック" charset="-128"/>
                </a:defRPr>
              </a:lvl5pPr>
              <a:lvl6pPr marL="2514600" indent="-228600" eaLnBrk="0" fontAlgn="base" hangingPunct="0">
                <a:spcBef>
                  <a:spcPct val="0"/>
                </a:spcBef>
                <a:spcAft>
                  <a:spcPct val="0"/>
                </a:spcAft>
                <a:defRPr sz="1400" b="1">
                  <a:solidFill>
                    <a:srgbClr val="FE9B03"/>
                  </a:solidFill>
                  <a:latin typeface="Helvetica" charset="0"/>
                  <a:ea typeface="ＭＳ Ｐゴシック" charset="-128"/>
                </a:defRPr>
              </a:lvl6pPr>
              <a:lvl7pPr marL="2971800" indent="-228600" eaLnBrk="0" fontAlgn="base" hangingPunct="0">
                <a:spcBef>
                  <a:spcPct val="0"/>
                </a:spcBef>
                <a:spcAft>
                  <a:spcPct val="0"/>
                </a:spcAft>
                <a:defRPr sz="1400" b="1">
                  <a:solidFill>
                    <a:srgbClr val="FE9B03"/>
                  </a:solidFill>
                  <a:latin typeface="Helvetica" charset="0"/>
                  <a:ea typeface="ＭＳ Ｐゴシック" charset="-128"/>
                </a:defRPr>
              </a:lvl7pPr>
              <a:lvl8pPr marL="3429000" indent="-228600" eaLnBrk="0" fontAlgn="base" hangingPunct="0">
                <a:spcBef>
                  <a:spcPct val="0"/>
                </a:spcBef>
                <a:spcAft>
                  <a:spcPct val="0"/>
                </a:spcAft>
                <a:defRPr sz="1400" b="1">
                  <a:solidFill>
                    <a:srgbClr val="FE9B03"/>
                  </a:solidFill>
                  <a:latin typeface="Helvetica" charset="0"/>
                  <a:ea typeface="ＭＳ Ｐゴシック" charset="-128"/>
                </a:defRPr>
              </a:lvl8pPr>
              <a:lvl9pPr marL="3886200" indent="-228600" eaLnBrk="0" fontAlgn="base" hangingPunct="0">
                <a:spcBef>
                  <a:spcPct val="0"/>
                </a:spcBef>
                <a:spcAft>
                  <a:spcPct val="0"/>
                </a:spcAft>
                <a:defRPr sz="1400" b="1">
                  <a:solidFill>
                    <a:srgbClr val="FE9B03"/>
                  </a:solidFill>
                  <a:latin typeface="Helvetica" charset="0"/>
                  <a:ea typeface="ＭＳ Ｐゴシック" charset="-128"/>
                </a:defRPr>
              </a:lvl9pPr>
            </a:lstStyle>
            <a:p>
              <a:r>
                <a:rPr lang="en-US" altLang="en-US" sz="1200">
                  <a:solidFill>
                    <a:schemeClr val="accent1"/>
                  </a:solidFill>
                </a:rPr>
                <a:t>18:1</a:t>
              </a:r>
            </a:p>
          </p:txBody>
        </p:sp>
        <p:sp>
          <p:nvSpPr>
            <p:cNvPr id="9" name="TextBox 8">
              <a:extLst>
                <a:ext uri="{FF2B5EF4-FFF2-40B4-BE49-F238E27FC236}">
                  <a16:creationId xmlns:a16="http://schemas.microsoft.com/office/drawing/2014/main" id="{C8CDD222-FC7A-AD41-AC04-ED8FC639D765}"/>
                </a:ext>
              </a:extLst>
            </p:cNvPr>
            <p:cNvSpPr txBox="1">
              <a:spLocks noChangeArrowheads="1"/>
            </p:cNvSpPr>
            <p:nvPr/>
          </p:nvSpPr>
          <p:spPr bwMode="auto">
            <a:xfrm>
              <a:off x="8961120" y="5080000"/>
              <a:ext cx="49266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rgbClr val="FE9B03"/>
                  </a:solidFill>
                  <a:latin typeface="Helvetica" charset="0"/>
                  <a:ea typeface="ＭＳ Ｐゴシック" charset="-128"/>
                </a:defRPr>
              </a:lvl1pPr>
              <a:lvl2pPr marL="742950" indent="-285750">
                <a:defRPr sz="1400" b="1">
                  <a:solidFill>
                    <a:srgbClr val="FE9B03"/>
                  </a:solidFill>
                  <a:latin typeface="Helvetica" charset="0"/>
                  <a:ea typeface="ＭＳ Ｐゴシック" charset="-128"/>
                </a:defRPr>
              </a:lvl2pPr>
              <a:lvl3pPr marL="1143000" indent="-228600">
                <a:defRPr sz="1400" b="1">
                  <a:solidFill>
                    <a:srgbClr val="FE9B03"/>
                  </a:solidFill>
                  <a:latin typeface="Helvetica" charset="0"/>
                  <a:ea typeface="ＭＳ Ｐゴシック" charset="-128"/>
                </a:defRPr>
              </a:lvl3pPr>
              <a:lvl4pPr marL="1600200" indent="-228600">
                <a:defRPr sz="1400" b="1">
                  <a:solidFill>
                    <a:srgbClr val="FE9B03"/>
                  </a:solidFill>
                  <a:latin typeface="Helvetica" charset="0"/>
                  <a:ea typeface="ＭＳ Ｐゴシック" charset="-128"/>
                </a:defRPr>
              </a:lvl4pPr>
              <a:lvl5pPr marL="2057400" indent="-228600">
                <a:defRPr sz="1400" b="1">
                  <a:solidFill>
                    <a:srgbClr val="FE9B03"/>
                  </a:solidFill>
                  <a:latin typeface="Helvetica" charset="0"/>
                  <a:ea typeface="ＭＳ Ｐゴシック" charset="-128"/>
                </a:defRPr>
              </a:lvl5pPr>
              <a:lvl6pPr marL="2514600" indent="-228600" eaLnBrk="0" fontAlgn="base" hangingPunct="0">
                <a:spcBef>
                  <a:spcPct val="0"/>
                </a:spcBef>
                <a:spcAft>
                  <a:spcPct val="0"/>
                </a:spcAft>
                <a:defRPr sz="1400" b="1">
                  <a:solidFill>
                    <a:srgbClr val="FE9B03"/>
                  </a:solidFill>
                  <a:latin typeface="Helvetica" charset="0"/>
                  <a:ea typeface="ＭＳ Ｐゴシック" charset="-128"/>
                </a:defRPr>
              </a:lvl6pPr>
              <a:lvl7pPr marL="2971800" indent="-228600" eaLnBrk="0" fontAlgn="base" hangingPunct="0">
                <a:spcBef>
                  <a:spcPct val="0"/>
                </a:spcBef>
                <a:spcAft>
                  <a:spcPct val="0"/>
                </a:spcAft>
                <a:defRPr sz="1400" b="1">
                  <a:solidFill>
                    <a:srgbClr val="FE9B03"/>
                  </a:solidFill>
                  <a:latin typeface="Helvetica" charset="0"/>
                  <a:ea typeface="ＭＳ Ｐゴシック" charset="-128"/>
                </a:defRPr>
              </a:lvl7pPr>
              <a:lvl8pPr marL="3429000" indent="-228600" eaLnBrk="0" fontAlgn="base" hangingPunct="0">
                <a:spcBef>
                  <a:spcPct val="0"/>
                </a:spcBef>
                <a:spcAft>
                  <a:spcPct val="0"/>
                </a:spcAft>
                <a:defRPr sz="1400" b="1">
                  <a:solidFill>
                    <a:srgbClr val="FE9B03"/>
                  </a:solidFill>
                  <a:latin typeface="Helvetica" charset="0"/>
                  <a:ea typeface="ＭＳ Ｐゴシック" charset="-128"/>
                </a:defRPr>
              </a:lvl8pPr>
              <a:lvl9pPr marL="3886200" indent="-228600" eaLnBrk="0" fontAlgn="base" hangingPunct="0">
                <a:spcBef>
                  <a:spcPct val="0"/>
                </a:spcBef>
                <a:spcAft>
                  <a:spcPct val="0"/>
                </a:spcAft>
                <a:defRPr sz="1400" b="1">
                  <a:solidFill>
                    <a:srgbClr val="FE9B03"/>
                  </a:solidFill>
                  <a:latin typeface="Helvetica" charset="0"/>
                  <a:ea typeface="ＭＳ Ｐゴシック" charset="-128"/>
                </a:defRPr>
              </a:lvl9pPr>
            </a:lstStyle>
            <a:p>
              <a:r>
                <a:rPr lang="en-US" altLang="en-US" sz="1200">
                  <a:solidFill>
                    <a:srgbClr val="17D3FF"/>
                  </a:solidFill>
                </a:rPr>
                <a:t>18:3</a:t>
              </a:r>
            </a:p>
          </p:txBody>
        </p:sp>
      </p:grpSp>
      <p:sp>
        <p:nvSpPr>
          <p:cNvPr id="10" name="TextBox 9">
            <a:extLst>
              <a:ext uri="{FF2B5EF4-FFF2-40B4-BE49-F238E27FC236}">
                <a16:creationId xmlns:a16="http://schemas.microsoft.com/office/drawing/2014/main" id="{4BBD63D4-EC8E-E74D-BA4D-D679F337DEF2}"/>
              </a:ext>
            </a:extLst>
          </p:cNvPr>
          <p:cNvSpPr txBox="1">
            <a:spLocks noChangeArrowheads="1"/>
          </p:cNvSpPr>
          <p:nvPr/>
        </p:nvSpPr>
        <p:spPr bwMode="auto">
          <a:xfrm>
            <a:off x="8331200" y="6574829"/>
            <a:ext cx="3860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rgbClr val="FE9B03"/>
                </a:solidFill>
                <a:latin typeface="Helvetica" charset="0"/>
                <a:ea typeface="ＭＳ Ｐゴシック" charset="-128"/>
              </a:defRPr>
            </a:lvl1pPr>
            <a:lvl2pPr marL="742950" indent="-285750">
              <a:defRPr sz="1400" b="1">
                <a:solidFill>
                  <a:srgbClr val="FE9B03"/>
                </a:solidFill>
                <a:latin typeface="Helvetica" charset="0"/>
                <a:ea typeface="ＭＳ Ｐゴシック" charset="-128"/>
              </a:defRPr>
            </a:lvl2pPr>
            <a:lvl3pPr marL="1143000" indent="-228600">
              <a:defRPr sz="1400" b="1">
                <a:solidFill>
                  <a:srgbClr val="FE9B03"/>
                </a:solidFill>
                <a:latin typeface="Helvetica" charset="0"/>
                <a:ea typeface="ＭＳ Ｐゴシック" charset="-128"/>
              </a:defRPr>
            </a:lvl3pPr>
            <a:lvl4pPr marL="1600200" indent="-228600">
              <a:defRPr sz="1400" b="1">
                <a:solidFill>
                  <a:srgbClr val="FE9B03"/>
                </a:solidFill>
                <a:latin typeface="Helvetica" charset="0"/>
                <a:ea typeface="ＭＳ Ｐゴシック" charset="-128"/>
              </a:defRPr>
            </a:lvl4pPr>
            <a:lvl5pPr marL="2057400" indent="-228600">
              <a:defRPr sz="1400" b="1">
                <a:solidFill>
                  <a:srgbClr val="FE9B03"/>
                </a:solidFill>
                <a:latin typeface="Helvetica" charset="0"/>
                <a:ea typeface="ＭＳ Ｐゴシック" charset="-128"/>
              </a:defRPr>
            </a:lvl5pPr>
            <a:lvl6pPr marL="2514600" indent="-228600" eaLnBrk="0" fontAlgn="base" hangingPunct="0">
              <a:spcBef>
                <a:spcPct val="0"/>
              </a:spcBef>
              <a:spcAft>
                <a:spcPct val="0"/>
              </a:spcAft>
              <a:defRPr sz="1400" b="1">
                <a:solidFill>
                  <a:srgbClr val="FE9B03"/>
                </a:solidFill>
                <a:latin typeface="Helvetica" charset="0"/>
                <a:ea typeface="ＭＳ Ｐゴシック" charset="-128"/>
              </a:defRPr>
            </a:lvl6pPr>
            <a:lvl7pPr marL="2971800" indent="-228600" eaLnBrk="0" fontAlgn="base" hangingPunct="0">
              <a:spcBef>
                <a:spcPct val="0"/>
              </a:spcBef>
              <a:spcAft>
                <a:spcPct val="0"/>
              </a:spcAft>
              <a:defRPr sz="1400" b="1">
                <a:solidFill>
                  <a:srgbClr val="FE9B03"/>
                </a:solidFill>
                <a:latin typeface="Helvetica" charset="0"/>
                <a:ea typeface="ＭＳ Ｐゴシック" charset="-128"/>
              </a:defRPr>
            </a:lvl7pPr>
            <a:lvl8pPr marL="3429000" indent="-228600" eaLnBrk="0" fontAlgn="base" hangingPunct="0">
              <a:spcBef>
                <a:spcPct val="0"/>
              </a:spcBef>
              <a:spcAft>
                <a:spcPct val="0"/>
              </a:spcAft>
              <a:defRPr sz="1400" b="1">
                <a:solidFill>
                  <a:srgbClr val="FE9B03"/>
                </a:solidFill>
                <a:latin typeface="Helvetica" charset="0"/>
                <a:ea typeface="ＭＳ Ｐゴシック" charset="-128"/>
              </a:defRPr>
            </a:lvl8pPr>
            <a:lvl9pPr marL="3886200" indent="-228600" eaLnBrk="0" fontAlgn="base" hangingPunct="0">
              <a:spcBef>
                <a:spcPct val="0"/>
              </a:spcBef>
              <a:spcAft>
                <a:spcPct val="0"/>
              </a:spcAft>
              <a:defRPr sz="1400" b="1">
                <a:solidFill>
                  <a:srgbClr val="FE9B03"/>
                </a:solidFill>
                <a:latin typeface="Helvetica" charset="0"/>
                <a:ea typeface="ＭＳ Ｐゴシック" charset="-128"/>
              </a:defRPr>
            </a:lvl9pPr>
          </a:lstStyle>
          <a:p>
            <a:r>
              <a:rPr lang="en-US" altLang="en-US" sz="1200" dirty="0">
                <a:solidFill>
                  <a:schemeClr val="accent6"/>
                </a:solidFill>
              </a:rPr>
              <a:t>Evans et al., 2012 J Am </a:t>
            </a:r>
            <a:r>
              <a:rPr lang="en-US" altLang="en-US" sz="1200" dirty="0" err="1">
                <a:solidFill>
                  <a:schemeClr val="accent6"/>
                </a:solidFill>
              </a:rPr>
              <a:t>Soc</a:t>
            </a:r>
            <a:r>
              <a:rPr lang="en-US" altLang="en-US" sz="1200" dirty="0">
                <a:solidFill>
                  <a:schemeClr val="accent6"/>
                </a:solidFill>
              </a:rPr>
              <a:t> Brew </a:t>
            </a:r>
            <a:r>
              <a:rPr lang="en-US" altLang="en-US" sz="1200" dirty="0" err="1">
                <a:solidFill>
                  <a:schemeClr val="accent6"/>
                </a:solidFill>
              </a:rPr>
              <a:t>Chem</a:t>
            </a:r>
            <a:r>
              <a:rPr lang="en-US" altLang="en-US" sz="1200" dirty="0">
                <a:solidFill>
                  <a:schemeClr val="accent6"/>
                </a:solidFill>
              </a:rPr>
              <a:t>, </a:t>
            </a:r>
            <a:r>
              <a:rPr lang="en-AU" altLang="en-US" sz="1200" dirty="0">
                <a:solidFill>
                  <a:schemeClr val="accent6"/>
                </a:solidFill>
              </a:rPr>
              <a:t>69: 13-27</a:t>
            </a:r>
            <a:r>
              <a:rPr lang="en-US" altLang="en-US" sz="1200" dirty="0">
                <a:solidFill>
                  <a:schemeClr val="accent6"/>
                </a:solidFill>
              </a:rPr>
              <a:t> </a:t>
            </a:r>
          </a:p>
        </p:txBody>
      </p:sp>
      <p:sp>
        <p:nvSpPr>
          <p:cNvPr id="11" name="TextBox 10">
            <a:extLst>
              <a:ext uri="{FF2B5EF4-FFF2-40B4-BE49-F238E27FC236}">
                <a16:creationId xmlns:a16="http://schemas.microsoft.com/office/drawing/2014/main" id="{C0C6C1F3-8A51-2346-8AD8-BBFF281ED34B}"/>
              </a:ext>
            </a:extLst>
          </p:cNvPr>
          <p:cNvSpPr txBox="1">
            <a:spLocks noChangeArrowheads="1"/>
          </p:cNvSpPr>
          <p:nvPr/>
        </p:nvSpPr>
        <p:spPr bwMode="auto">
          <a:xfrm>
            <a:off x="4921664" y="6001082"/>
            <a:ext cx="506420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rgbClr val="FE9B03"/>
                </a:solidFill>
                <a:latin typeface="Helvetica" charset="0"/>
                <a:ea typeface="ＭＳ Ｐゴシック" charset="-128"/>
              </a:defRPr>
            </a:lvl1pPr>
            <a:lvl2pPr marL="742950" indent="-285750">
              <a:defRPr sz="1400" b="1">
                <a:solidFill>
                  <a:srgbClr val="FE9B03"/>
                </a:solidFill>
                <a:latin typeface="Helvetica" charset="0"/>
                <a:ea typeface="ＭＳ Ｐゴシック" charset="-128"/>
              </a:defRPr>
            </a:lvl2pPr>
            <a:lvl3pPr marL="1143000" indent="-228600">
              <a:defRPr sz="1400" b="1">
                <a:solidFill>
                  <a:srgbClr val="FE9B03"/>
                </a:solidFill>
                <a:latin typeface="Helvetica" charset="0"/>
                <a:ea typeface="ＭＳ Ｐゴシック" charset="-128"/>
              </a:defRPr>
            </a:lvl3pPr>
            <a:lvl4pPr marL="1600200" indent="-228600">
              <a:defRPr sz="1400" b="1">
                <a:solidFill>
                  <a:srgbClr val="FE9B03"/>
                </a:solidFill>
                <a:latin typeface="Helvetica" charset="0"/>
                <a:ea typeface="ＭＳ Ｐゴシック" charset="-128"/>
              </a:defRPr>
            </a:lvl4pPr>
            <a:lvl5pPr marL="2057400" indent="-228600">
              <a:defRPr sz="1400" b="1">
                <a:solidFill>
                  <a:srgbClr val="FE9B03"/>
                </a:solidFill>
                <a:latin typeface="Helvetica" charset="0"/>
                <a:ea typeface="ＭＳ Ｐゴシック" charset="-128"/>
              </a:defRPr>
            </a:lvl5pPr>
            <a:lvl6pPr marL="2514600" indent="-228600" eaLnBrk="0" fontAlgn="base" hangingPunct="0">
              <a:spcBef>
                <a:spcPct val="0"/>
              </a:spcBef>
              <a:spcAft>
                <a:spcPct val="0"/>
              </a:spcAft>
              <a:defRPr sz="1400" b="1">
                <a:solidFill>
                  <a:srgbClr val="FE9B03"/>
                </a:solidFill>
                <a:latin typeface="Helvetica" charset="0"/>
                <a:ea typeface="ＭＳ Ｐゴシック" charset="-128"/>
              </a:defRPr>
            </a:lvl6pPr>
            <a:lvl7pPr marL="2971800" indent="-228600" eaLnBrk="0" fontAlgn="base" hangingPunct="0">
              <a:spcBef>
                <a:spcPct val="0"/>
              </a:spcBef>
              <a:spcAft>
                <a:spcPct val="0"/>
              </a:spcAft>
              <a:defRPr sz="1400" b="1">
                <a:solidFill>
                  <a:srgbClr val="FE9B03"/>
                </a:solidFill>
                <a:latin typeface="Helvetica" charset="0"/>
                <a:ea typeface="ＭＳ Ｐゴシック" charset="-128"/>
              </a:defRPr>
            </a:lvl7pPr>
            <a:lvl8pPr marL="3429000" indent="-228600" eaLnBrk="0" fontAlgn="base" hangingPunct="0">
              <a:spcBef>
                <a:spcPct val="0"/>
              </a:spcBef>
              <a:spcAft>
                <a:spcPct val="0"/>
              </a:spcAft>
              <a:defRPr sz="1400" b="1">
                <a:solidFill>
                  <a:srgbClr val="FE9B03"/>
                </a:solidFill>
                <a:latin typeface="Helvetica" charset="0"/>
                <a:ea typeface="ＭＳ Ｐゴシック" charset="-128"/>
              </a:defRPr>
            </a:lvl8pPr>
            <a:lvl9pPr marL="3886200" indent="-228600" eaLnBrk="0" fontAlgn="base" hangingPunct="0">
              <a:spcBef>
                <a:spcPct val="0"/>
              </a:spcBef>
              <a:spcAft>
                <a:spcPct val="0"/>
              </a:spcAft>
              <a:defRPr sz="1400" b="1">
                <a:solidFill>
                  <a:srgbClr val="FE9B03"/>
                </a:solidFill>
                <a:latin typeface="Helvetica" charset="0"/>
                <a:ea typeface="ＭＳ Ｐゴシック" charset="-128"/>
              </a:defRPr>
            </a:lvl9pPr>
          </a:lstStyle>
          <a:p>
            <a:r>
              <a:rPr lang="en-US" altLang="en-US" dirty="0">
                <a:solidFill>
                  <a:schemeClr val="accent2"/>
                </a:solidFill>
                <a:latin typeface="Arial" charset="0"/>
              </a:rPr>
              <a:t>Ratio C18:2/C16:0 may reduce synthesis of yeast volatile </a:t>
            </a:r>
          </a:p>
          <a:p>
            <a:pPr algn="ctr"/>
            <a:r>
              <a:rPr lang="en-US" altLang="en-US" dirty="0">
                <a:solidFill>
                  <a:schemeClr val="accent2"/>
                </a:solidFill>
                <a:latin typeface="Arial" charset="0"/>
              </a:rPr>
              <a:t>flavor esters such as ethyl and </a:t>
            </a:r>
            <a:r>
              <a:rPr lang="en-US" altLang="en-US" dirty="0" err="1">
                <a:solidFill>
                  <a:schemeClr val="accent2"/>
                </a:solidFill>
                <a:latin typeface="Arial" charset="0"/>
              </a:rPr>
              <a:t>iso</a:t>
            </a:r>
            <a:r>
              <a:rPr lang="en-US" altLang="en-US" dirty="0">
                <a:solidFill>
                  <a:schemeClr val="accent2"/>
                </a:solidFill>
                <a:latin typeface="Arial" charset="0"/>
              </a:rPr>
              <a:t>-amyl acetate.</a:t>
            </a:r>
          </a:p>
        </p:txBody>
      </p:sp>
      <p:sp>
        <p:nvSpPr>
          <p:cNvPr id="12" name="TextBox 11">
            <a:extLst>
              <a:ext uri="{FF2B5EF4-FFF2-40B4-BE49-F238E27FC236}">
                <a16:creationId xmlns:a16="http://schemas.microsoft.com/office/drawing/2014/main" id="{04FA0B14-0C20-9145-A435-745DB969C162}"/>
              </a:ext>
            </a:extLst>
          </p:cNvPr>
          <p:cNvSpPr txBox="1"/>
          <p:nvPr/>
        </p:nvSpPr>
        <p:spPr>
          <a:xfrm>
            <a:off x="1478016" y="0"/>
            <a:ext cx="2082621" cy="646331"/>
          </a:xfrm>
          <a:prstGeom prst="rect">
            <a:avLst/>
          </a:prstGeom>
          <a:noFill/>
        </p:spPr>
        <p:txBody>
          <a:bodyPr wrap="none" rtlCol="0">
            <a:spAutoFit/>
          </a:bodyPr>
          <a:lstStyle/>
          <a:p>
            <a:r>
              <a:rPr lang="en-US" sz="3600" b="1" dirty="0">
                <a:solidFill>
                  <a:srgbClr val="FF0000"/>
                </a:solidFill>
                <a:latin typeface="Arial" panose="020B0604020202020204" pitchFamily="34" charset="0"/>
                <a:cs typeface="Arial" panose="020B0604020202020204" pitchFamily="34" charset="0"/>
              </a:rPr>
              <a:t>Slide 11:</a:t>
            </a:r>
          </a:p>
        </p:txBody>
      </p:sp>
      <p:sp>
        <p:nvSpPr>
          <p:cNvPr id="13" name="Rectangle 12">
            <a:extLst>
              <a:ext uri="{FF2B5EF4-FFF2-40B4-BE49-F238E27FC236}">
                <a16:creationId xmlns:a16="http://schemas.microsoft.com/office/drawing/2014/main" id="{E722CE81-0F3C-5341-AC3B-FAA46DCD0B9C}"/>
              </a:ext>
            </a:extLst>
          </p:cNvPr>
          <p:cNvSpPr/>
          <p:nvPr/>
        </p:nvSpPr>
        <p:spPr>
          <a:xfrm>
            <a:off x="3652041" y="959416"/>
            <a:ext cx="6939759" cy="923330"/>
          </a:xfrm>
          <a:prstGeom prst="rect">
            <a:avLst/>
          </a:prstGeom>
        </p:spPr>
        <p:txBody>
          <a:bodyPr wrap="square">
            <a:spAutoFit/>
          </a:bodyPr>
          <a:lstStyle/>
          <a:p>
            <a:pPr algn="ctr"/>
            <a:r>
              <a:rPr lang="en-US" altLang="en-US" b="1" dirty="0">
                <a:solidFill>
                  <a:schemeClr val="accent2">
                    <a:lumMod val="50000"/>
                  </a:schemeClr>
                </a:solidFill>
                <a:latin typeface="Calibri" panose="020F0502020204030204" pitchFamily="34" charset="0"/>
                <a:cs typeface="Calibri" panose="020F0502020204030204" pitchFamily="34" charset="0"/>
              </a:rPr>
              <a:t>Grist 0.7mm (course), 1:3 grist : water ratio </a:t>
            </a:r>
            <a:br>
              <a:rPr lang="en-US" altLang="en-US" b="1" dirty="0">
                <a:solidFill>
                  <a:schemeClr val="accent2">
                    <a:lumMod val="50000"/>
                  </a:schemeClr>
                </a:solidFill>
                <a:latin typeface="Calibri" panose="020F0502020204030204" pitchFamily="34" charset="0"/>
                <a:cs typeface="Calibri" panose="020F0502020204030204" pitchFamily="34" charset="0"/>
              </a:rPr>
            </a:br>
            <a:r>
              <a:rPr lang="en-US" altLang="en-US" dirty="0">
                <a:solidFill>
                  <a:schemeClr val="accent2">
                    <a:lumMod val="50000"/>
                  </a:schemeClr>
                </a:solidFill>
                <a:latin typeface="Calibri" panose="020F0502020204030204" pitchFamily="34" charset="0"/>
                <a:cs typeface="Calibri" panose="020F0502020204030204" pitchFamily="34" charset="0"/>
              </a:rPr>
              <a:t>Mash in at temperature, with 30 min rest, Then up to 75</a:t>
            </a:r>
            <a:r>
              <a:rPr lang="en-US" altLang="en-US" baseline="30000" dirty="0">
                <a:solidFill>
                  <a:schemeClr val="accent2">
                    <a:lumMod val="50000"/>
                  </a:schemeClr>
                </a:solidFill>
                <a:latin typeface="Calibri" panose="020F0502020204030204" pitchFamily="34" charset="0"/>
                <a:cs typeface="Calibri" panose="020F0502020204030204" pitchFamily="34" charset="0"/>
              </a:rPr>
              <a:t>o</a:t>
            </a:r>
            <a:r>
              <a:rPr lang="en-US" altLang="en-US" dirty="0">
                <a:solidFill>
                  <a:schemeClr val="accent2">
                    <a:lumMod val="50000"/>
                  </a:schemeClr>
                </a:solidFill>
                <a:latin typeface="Calibri" panose="020F0502020204030204" pitchFamily="34" charset="0"/>
                <a:cs typeface="Calibri" panose="020F0502020204030204" pitchFamily="34" charset="0"/>
              </a:rPr>
              <a:t>C at 2.5</a:t>
            </a:r>
            <a:r>
              <a:rPr lang="en-US" altLang="en-US" baseline="30000" dirty="0">
                <a:solidFill>
                  <a:schemeClr val="accent2">
                    <a:lumMod val="50000"/>
                  </a:schemeClr>
                </a:solidFill>
                <a:latin typeface="Calibri" panose="020F0502020204030204" pitchFamily="34" charset="0"/>
                <a:cs typeface="Calibri" panose="020F0502020204030204" pitchFamily="34" charset="0"/>
              </a:rPr>
              <a:t>o</a:t>
            </a:r>
            <a:r>
              <a:rPr lang="en-US" altLang="en-US" dirty="0">
                <a:solidFill>
                  <a:schemeClr val="accent2">
                    <a:lumMod val="50000"/>
                  </a:schemeClr>
                </a:solidFill>
                <a:latin typeface="Calibri" panose="020F0502020204030204" pitchFamily="34" charset="0"/>
                <a:cs typeface="Calibri" panose="020F0502020204030204" pitchFamily="34" charset="0"/>
              </a:rPr>
              <a:t>C/min</a:t>
            </a:r>
          </a:p>
          <a:p>
            <a:pPr algn="ctr"/>
            <a:endParaRPr lang="en-US" altLang="en-US" b="1" dirty="0">
              <a:solidFill>
                <a:schemeClr val="accent2">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42719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6ED70D88-4B84-9C43-9DA4-5492779CFD30}"/>
              </a:ext>
            </a:extLst>
          </p:cNvPr>
          <p:cNvSpPr>
            <a:spLocks noChangeArrowheads="1"/>
          </p:cNvSpPr>
          <p:nvPr/>
        </p:nvSpPr>
        <p:spPr bwMode="auto">
          <a:xfrm>
            <a:off x="6416695" y="2010740"/>
            <a:ext cx="5005589" cy="3453911"/>
          </a:xfrm>
          <a:prstGeom prst="rect">
            <a:avLst/>
          </a:prstGeom>
          <a:solidFill>
            <a:srgbClr val="FCFEB9"/>
          </a:solidFill>
          <a:ln w="12700">
            <a:solidFill>
              <a:srgbClr val="FAFD00"/>
            </a:solidFill>
            <a:miter lim="800000"/>
            <a:headEnd/>
            <a:tailEnd/>
          </a:ln>
        </p:spPr>
        <p:txBody>
          <a:bodyPr wrap="none" anchor="ctr"/>
          <a:lstStyle>
            <a:lvl1pPr>
              <a:defRPr sz="1400" b="1">
                <a:solidFill>
                  <a:srgbClr val="FE9B03"/>
                </a:solidFill>
                <a:latin typeface="Helvetica" charset="0"/>
                <a:ea typeface="ＭＳ Ｐゴシック" charset="-128"/>
              </a:defRPr>
            </a:lvl1pPr>
            <a:lvl2pPr marL="742950" indent="-285750">
              <a:defRPr sz="1400" b="1">
                <a:solidFill>
                  <a:srgbClr val="FE9B03"/>
                </a:solidFill>
                <a:latin typeface="Helvetica" charset="0"/>
                <a:ea typeface="ＭＳ Ｐゴシック" charset="-128"/>
              </a:defRPr>
            </a:lvl2pPr>
            <a:lvl3pPr marL="1143000" indent="-228600">
              <a:defRPr sz="1400" b="1">
                <a:solidFill>
                  <a:srgbClr val="FE9B03"/>
                </a:solidFill>
                <a:latin typeface="Helvetica" charset="0"/>
                <a:ea typeface="ＭＳ Ｐゴシック" charset="-128"/>
              </a:defRPr>
            </a:lvl3pPr>
            <a:lvl4pPr marL="1600200" indent="-228600">
              <a:defRPr sz="1400" b="1">
                <a:solidFill>
                  <a:srgbClr val="FE9B03"/>
                </a:solidFill>
                <a:latin typeface="Helvetica" charset="0"/>
                <a:ea typeface="ＭＳ Ｐゴシック" charset="-128"/>
              </a:defRPr>
            </a:lvl4pPr>
            <a:lvl5pPr marL="2057400" indent="-228600">
              <a:defRPr sz="1400" b="1">
                <a:solidFill>
                  <a:srgbClr val="FE9B03"/>
                </a:solidFill>
                <a:latin typeface="Helvetica" charset="0"/>
                <a:ea typeface="ＭＳ Ｐゴシック" charset="-128"/>
              </a:defRPr>
            </a:lvl5pPr>
            <a:lvl6pPr marL="2514600" indent="-228600" eaLnBrk="0" fontAlgn="base" hangingPunct="0">
              <a:spcBef>
                <a:spcPct val="0"/>
              </a:spcBef>
              <a:spcAft>
                <a:spcPct val="0"/>
              </a:spcAft>
              <a:defRPr sz="1400" b="1">
                <a:solidFill>
                  <a:srgbClr val="FE9B03"/>
                </a:solidFill>
                <a:latin typeface="Helvetica" charset="0"/>
                <a:ea typeface="ＭＳ Ｐゴシック" charset="-128"/>
              </a:defRPr>
            </a:lvl6pPr>
            <a:lvl7pPr marL="2971800" indent="-228600" eaLnBrk="0" fontAlgn="base" hangingPunct="0">
              <a:spcBef>
                <a:spcPct val="0"/>
              </a:spcBef>
              <a:spcAft>
                <a:spcPct val="0"/>
              </a:spcAft>
              <a:defRPr sz="1400" b="1">
                <a:solidFill>
                  <a:srgbClr val="FE9B03"/>
                </a:solidFill>
                <a:latin typeface="Helvetica" charset="0"/>
                <a:ea typeface="ＭＳ Ｐゴシック" charset="-128"/>
              </a:defRPr>
            </a:lvl7pPr>
            <a:lvl8pPr marL="3429000" indent="-228600" eaLnBrk="0" fontAlgn="base" hangingPunct="0">
              <a:spcBef>
                <a:spcPct val="0"/>
              </a:spcBef>
              <a:spcAft>
                <a:spcPct val="0"/>
              </a:spcAft>
              <a:defRPr sz="1400" b="1">
                <a:solidFill>
                  <a:srgbClr val="FE9B03"/>
                </a:solidFill>
                <a:latin typeface="Helvetica" charset="0"/>
                <a:ea typeface="ＭＳ Ｐゴシック" charset="-128"/>
              </a:defRPr>
            </a:lvl8pPr>
            <a:lvl9pPr marL="3886200" indent="-228600" eaLnBrk="0" fontAlgn="base" hangingPunct="0">
              <a:spcBef>
                <a:spcPct val="0"/>
              </a:spcBef>
              <a:spcAft>
                <a:spcPct val="0"/>
              </a:spcAft>
              <a:defRPr sz="1400" b="1">
                <a:solidFill>
                  <a:srgbClr val="FE9B03"/>
                </a:solidFill>
                <a:latin typeface="Helvetica" charset="0"/>
                <a:ea typeface="ＭＳ Ｐゴシック" charset="-128"/>
              </a:defRPr>
            </a:lvl9pPr>
          </a:lstStyle>
          <a:p>
            <a:pPr>
              <a:lnSpc>
                <a:spcPct val="90000"/>
              </a:lnSpc>
            </a:pPr>
            <a:endParaRPr lang="en-US" altLang="en-US"/>
          </a:p>
        </p:txBody>
      </p:sp>
      <p:sp>
        <p:nvSpPr>
          <p:cNvPr id="3" name="Rectangle 2">
            <a:extLst>
              <a:ext uri="{FF2B5EF4-FFF2-40B4-BE49-F238E27FC236}">
                <a16:creationId xmlns:a16="http://schemas.microsoft.com/office/drawing/2014/main" id="{4304A185-270F-7840-AFCF-1650098CBCBA}"/>
              </a:ext>
            </a:extLst>
          </p:cNvPr>
          <p:cNvSpPr>
            <a:spLocks noChangeArrowheads="1"/>
          </p:cNvSpPr>
          <p:nvPr/>
        </p:nvSpPr>
        <p:spPr bwMode="auto">
          <a:xfrm>
            <a:off x="2825348" y="1241049"/>
            <a:ext cx="8003793" cy="52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1400" b="1">
                <a:solidFill>
                  <a:srgbClr val="FE9B03"/>
                </a:solidFill>
                <a:latin typeface="Helvetica" charset="0"/>
                <a:ea typeface="ＭＳ Ｐゴシック" charset="-128"/>
              </a:defRPr>
            </a:lvl1pPr>
            <a:lvl2pPr marL="742950" indent="-285750">
              <a:defRPr sz="1400" b="1">
                <a:solidFill>
                  <a:srgbClr val="FE9B03"/>
                </a:solidFill>
                <a:latin typeface="Helvetica" charset="0"/>
                <a:ea typeface="ＭＳ Ｐゴシック" charset="-128"/>
              </a:defRPr>
            </a:lvl2pPr>
            <a:lvl3pPr marL="1143000" indent="-228600">
              <a:defRPr sz="1400" b="1">
                <a:solidFill>
                  <a:srgbClr val="FE9B03"/>
                </a:solidFill>
                <a:latin typeface="Helvetica" charset="0"/>
                <a:ea typeface="ＭＳ Ｐゴシック" charset="-128"/>
              </a:defRPr>
            </a:lvl3pPr>
            <a:lvl4pPr marL="1600200" indent="-228600">
              <a:defRPr sz="1400" b="1">
                <a:solidFill>
                  <a:srgbClr val="FE9B03"/>
                </a:solidFill>
                <a:latin typeface="Helvetica" charset="0"/>
                <a:ea typeface="ＭＳ Ｐゴシック" charset="-128"/>
              </a:defRPr>
            </a:lvl4pPr>
            <a:lvl5pPr marL="2057400" indent="-228600">
              <a:defRPr sz="1400" b="1">
                <a:solidFill>
                  <a:srgbClr val="FE9B03"/>
                </a:solidFill>
                <a:latin typeface="Helvetica" charset="0"/>
                <a:ea typeface="ＭＳ Ｐゴシック" charset="-128"/>
              </a:defRPr>
            </a:lvl5pPr>
            <a:lvl6pPr marL="2514600" indent="-228600" eaLnBrk="0" fontAlgn="base" hangingPunct="0">
              <a:spcBef>
                <a:spcPct val="0"/>
              </a:spcBef>
              <a:spcAft>
                <a:spcPct val="0"/>
              </a:spcAft>
              <a:defRPr sz="1400" b="1">
                <a:solidFill>
                  <a:srgbClr val="FE9B03"/>
                </a:solidFill>
                <a:latin typeface="Helvetica" charset="0"/>
                <a:ea typeface="ＭＳ Ｐゴシック" charset="-128"/>
              </a:defRPr>
            </a:lvl6pPr>
            <a:lvl7pPr marL="2971800" indent="-228600" eaLnBrk="0" fontAlgn="base" hangingPunct="0">
              <a:spcBef>
                <a:spcPct val="0"/>
              </a:spcBef>
              <a:spcAft>
                <a:spcPct val="0"/>
              </a:spcAft>
              <a:defRPr sz="1400" b="1">
                <a:solidFill>
                  <a:srgbClr val="FE9B03"/>
                </a:solidFill>
                <a:latin typeface="Helvetica" charset="0"/>
                <a:ea typeface="ＭＳ Ｐゴシック" charset="-128"/>
              </a:defRPr>
            </a:lvl7pPr>
            <a:lvl8pPr marL="3429000" indent="-228600" eaLnBrk="0" fontAlgn="base" hangingPunct="0">
              <a:spcBef>
                <a:spcPct val="0"/>
              </a:spcBef>
              <a:spcAft>
                <a:spcPct val="0"/>
              </a:spcAft>
              <a:defRPr sz="1400" b="1">
                <a:solidFill>
                  <a:srgbClr val="FE9B03"/>
                </a:solidFill>
                <a:latin typeface="Helvetica" charset="0"/>
                <a:ea typeface="ＭＳ Ｐゴシック" charset="-128"/>
              </a:defRPr>
            </a:lvl8pPr>
            <a:lvl9pPr marL="3886200" indent="-228600" eaLnBrk="0" fontAlgn="base" hangingPunct="0">
              <a:spcBef>
                <a:spcPct val="0"/>
              </a:spcBef>
              <a:spcAft>
                <a:spcPct val="0"/>
              </a:spcAft>
              <a:defRPr sz="1400" b="1">
                <a:solidFill>
                  <a:srgbClr val="FE9B03"/>
                </a:solidFill>
                <a:latin typeface="Helvetica" charset="0"/>
                <a:ea typeface="ＭＳ Ｐゴシック" charset="-128"/>
              </a:defRPr>
            </a:lvl9pPr>
          </a:lstStyle>
          <a:p>
            <a:pPr algn="ctr">
              <a:lnSpc>
                <a:spcPct val="85000"/>
              </a:lnSpc>
            </a:pPr>
            <a:r>
              <a:rPr lang="en-AU" altLang="en-US" sz="3300" dirty="0">
                <a:solidFill>
                  <a:srgbClr val="0432FF"/>
                </a:solidFill>
                <a:latin typeface="Arial" charset="0"/>
              </a:rPr>
              <a:t>Grist grinding - disc mill vs 6 roller mill</a:t>
            </a:r>
          </a:p>
        </p:txBody>
      </p:sp>
      <p:sp>
        <p:nvSpPr>
          <p:cNvPr id="4" name="Rectangle 5">
            <a:extLst>
              <a:ext uri="{FF2B5EF4-FFF2-40B4-BE49-F238E27FC236}">
                <a16:creationId xmlns:a16="http://schemas.microsoft.com/office/drawing/2014/main" id="{4A0D3116-FB71-C248-B335-3D7FE8837646}"/>
              </a:ext>
            </a:extLst>
          </p:cNvPr>
          <p:cNvSpPr>
            <a:spLocks noChangeArrowheads="1"/>
          </p:cNvSpPr>
          <p:nvPr/>
        </p:nvSpPr>
        <p:spPr bwMode="auto">
          <a:xfrm>
            <a:off x="3222734" y="5775663"/>
            <a:ext cx="6813084"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rgbClr val="FE9B03"/>
                </a:solidFill>
                <a:latin typeface="Helvetica" charset="0"/>
                <a:ea typeface="ＭＳ Ｐゴシック" charset="-128"/>
              </a:defRPr>
            </a:lvl1pPr>
            <a:lvl2pPr marL="742950" indent="-285750">
              <a:defRPr sz="1400" b="1">
                <a:solidFill>
                  <a:srgbClr val="FE9B03"/>
                </a:solidFill>
                <a:latin typeface="Helvetica" charset="0"/>
                <a:ea typeface="ＭＳ Ｐゴシック" charset="-128"/>
              </a:defRPr>
            </a:lvl2pPr>
            <a:lvl3pPr marL="1143000" indent="-228600">
              <a:defRPr sz="1400" b="1">
                <a:solidFill>
                  <a:srgbClr val="FE9B03"/>
                </a:solidFill>
                <a:latin typeface="Helvetica" charset="0"/>
                <a:ea typeface="ＭＳ Ｐゴシック" charset="-128"/>
              </a:defRPr>
            </a:lvl3pPr>
            <a:lvl4pPr marL="1600200" indent="-228600">
              <a:defRPr sz="1400" b="1">
                <a:solidFill>
                  <a:srgbClr val="FE9B03"/>
                </a:solidFill>
                <a:latin typeface="Helvetica" charset="0"/>
                <a:ea typeface="ＭＳ Ｐゴシック" charset="-128"/>
              </a:defRPr>
            </a:lvl4pPr>
            <a:lvl5pPr marL="2057400" indent="-228600">
              <a:defRPr sz="1400" b="1">
                <a:solidFill>
                  <a:srgbClr val="FE9B03"/>
                </a:solidFill>
                <a:latin typeface="Helvetica" charset="0"/>
                <a:ea typeface="ＭＳ Ｐゴシック" charset="-128"/>
              </a:defRPr>
            </a:lvl5pPr>
            <a:lvl6pPr marL="2514600" indent="-228600" eaLnBrk="0" fontAlgn="base" hangingPunct="0">
              <a:spcBef>
                <a:spcPct val="0"/>
              </a:spcBef>
              <a:spcAft>
                <a:spcPct val="0"/>
              </a:spcAft>
              <a:defRPr sz="1400" b="1">
                <a:solidFill>
                  <a:srgbClr val="FE9B03"/>
                </a:solidFill>
                <a:latin typeface="Helvetica" charset="0"/>
                <a:ea typeface="ＭＳ Ｐゴシック" charset="-128"/>
              </a:defRPr>
            </a:lvl6pPr>
            <a:lvl7pPr marL="2971800" indent="-228600" eaLnBrk="0" fontAlgn="base" hangingPunct="0">
              <a:spcBef>
                <a:spcPct val="0"/>
              </a:spcBef>
              <a:spcAft>
                <a:spcPct val="0"/>
              </a:spcAft>
              <a:defRPr sz="1400" b="1">
                <a:solidFill>
                  <a:srgbClr val="FE9B03"/>
                </a:solidFill>
                <a:latin typeface="Helvetica" charset="0"/>
                <a:ea typeface="ＭＳ Ｐゴシック" charset="-128"/>
              </a:defRPr>
            </a:lvl7pPr>
            <a:lvl8pPr marL="3429000" indent="-228600" eaLnBrk="0" fontAlgn="base" hangingPunct="0">
              <a:spcBef>
                <a:spcPct val="0"/>
              </a:spcBef>
              <a:spcAft>
                <a:spcPct val="0"/>
              </a:spcAft>
              <a:defRPr sz="1400" b="1">
                <a:solidFill>
                  <a:srgbClr val="FE9B03"/>
                </a:solidFill>
                <a:latin typeface="Helvetica" charset="0"/>
                <a:ea typeface="ＭＳ Ｐゴシック" charset="-128"/>
              </a:defRPr>
            </a:lvl8pPr>
            <a:lvl9pPr marL="3886200" indent="-228600" eaLnBrk="0" fontAlgn="base" hangingPunct="0">
              <a:spcBef>
                <a:spcPct val="0"/>
              </a:spcBef>
              <a:spcAft>
                <a:spcPct val="0"/>
              </a:spcAft>
              <a:defRPr sz="1400" b="1">
                <a:solidFill>
                  <a:srgbClr val="FE9B03"/>
                </a:solidFill>
                <a:latin typeface="Helvetica" charset="0"/>
                <a:ea typeface="ＭＳ Ｐゴシック" charset="-128"/>
              </a:defRPr>
            </a:lvl9pPr>
          </a:lstStyle>
          <a:p>
            <a:pPr>
              <a:lnSpc>
                <a:spcPct val="90000"/>
              </a:lnSpc>
              <a:spcAft>
                <a:spcPts val="600"/>
              </a:spcAft>
            </a:pPr>
            <a:r>
              <a:rPr lang="en-AU" altLang="en-US" sz="2500" dirty="0">
                <a:solidFill>
                  <a:srgbClr val="CC9700"/>
                </a:solidFill>
                <a:latin typeface="Arial" charset="0"/>
              </a:rPr>
              <a:t>Conclusion: Brewers consider 0.7mm grind</a:t>
            </a:r>
          </a:p>
          <a:p>
            <a:pPr>
              <a:lnSpc>
                <a:spcPct val="90000"/>
              </a:lnSpc>
              <a:spcAft>
                <a:spcPts val="600"/>
              </a:spcAft>
            </a:pPr>
            <a:r>
              <a:rPr lang="en-AU" altLang="en-US" sz="2500" dirty="0">
                <a:solidFill>
                  <a:srgbClr val="CC9700"/>
                </a:solidFill>
                <a:latin typeface="Arial" charset="0"/>
              </a:rPr>
              <a:t>                               </a:t>
            </a:r>
            <a:r>
              <a:rPr lang="ja-JP" altLang="en-AU" sz="2500">
                <a:solidFill>
                  <a:srgbClr val="CC9700"/>
                </a:solidFill>
                <a:latin typeface="Arial" charset="0"/>
              </a:rPr>
              <a:t>“</a:t>
            </a:r>
            <a:r>
              <a:rPr lang="en-AU" altLang="ja-JP" sz="2500" dirty="0">
                <a:solidFill>
                  <a:srgbClr val="CC9700"/>
                </a:solidFill>
                <a:latin typeface="Arial" charset="0"/>
              </a:rPr>
              <a:t>closer</a:t>
            </a:r>
            <a:r>
              <a:rPr lang="ja-JP" altLang="en-AU" sz="2500">
                <a:solidFill>
                  <a:srgbClr val="CC9700"/>
                </a:solidFill>
                <a:latin typeface="Arial" charset="0"/>
              </a:rPr>
              <a:t>”</a:t>
            </a:r>
            <a:r>
              <a:rPr lang="en-AU" altLang="ja-JP" sz="2500" dirty="0">
                <a:solidFill>
                  <a:srgbClr val="CC9700"/>
                </a:solidFill>
                <a:latin typeface="Arial" charset="0"/>
              </a:rPr>
              <a:t> </a:t>
            </a:r>
            <a:r>
              <a:rPr lang="en-AU" altLang="en-US" sz="2500" dirty="0">
                <a:solidFill>
                  <a:srgbClr val="CC9700"/>
                </a:solidFill>
                <a:latin typeface="Arial" charset="0"/>
              </a:rPr>
              <a:t>to reality</a:t>
            </a:r>
            <a:endParaRPr lang="en-US" altLang="en-US" sz="2500" dirty="0">
              <a:solidFill>
                <a:srgbClr val="CC9700"/>
              </a:solidFill>
              <a:latin typeface="Arial" charset="0"/>
            </a:endParaRPr>
          </a:p>
        </p:txBody>
      </p:sp>
      <p:sp>
        <p:nvSpPr>
          <p:cNvPr id="5" name="Rectangle 12">
            <a:extLst>
              <a:ext uri="{FF2B5EF4-FFF2-40B4-BE49-F238E27FC236}">
                <a16:creationId xmlns:a16="http://schemas.microsoft.com/office/drawing/2014/main" id="{F2759241-3F8E-BC44-9A2B-3DDE5E77228B}"/>
              </a:ext>
            </a:extLst>
          </p:cNvPr>
          <p:cNvSpPr>
            <a:spLocks noChangeArrowheads="1"/>
          </p:cNvSpPr>
          <p:nvPr/>
        </p:nvSpPr>
        <p:spPr bwMode="auto">
          <a:xfrm>
            <a:off x="7348572" y="2451511"/>
            <a:ext cx="1152509" cy="3020366"/>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b="1">
                <a:solidFill>
                  <a:srgbClr val="FE9B03"/>
                </a:solidFill>
                <a:latin typeface="Helvetica" charset="0"/>
                <a:ea typeface="ＭＳ Ｐゴシック" charset="-128"/>
              </a:defRPr>
            </a:lvl1pPr>
            <a:lvl2pPr marL="742950" indent="-285750">
              <a:defRPr sz="1400" b="1">
                <a:solidFill>
                  <a:srgbClr val="FE9B03"/>
                </a:solidFill>
                <a:latin typeface="Helvetica" charset="0"/>
                <a:ea typeface="ＭＳ Ｐゴシック" charset="-128"/>
              </a:defRPr>
            </a:lvl2pPr>
            <a:lvl3pPr marL="1143000" indent="-228600">
              <a:defRPr sz="1400" b="1">
                <a:solidFill>
                  <a:srgbClr val="FE9B03"/>
                </a:solidFill>
                <a:latin typeface="Helvetica" charset="0"/>
                <a:ea typeface="ＭＳ Ｐゴシック" charset="-128"/>
              </a:defRPr>
            </a:lvl3pPr>
            <a:lvl4pPr marL="1600200" indent="-228600">
              <a:defRPr sz="1400" b="1">
                <a:solidFill>
                  <a:srgbClr val="FE9B03"/>
                </a:solidFill>
                <a:latin typeface="Helvetica" charset="0"/>
                <a:ea typeface="ＭＳ Ｐゴシック" charset="-128"/>
              </a:defRPr>
            </a:lvl4pPr>
            <a:lvl5pPr marL="2057400" indent="-228600">
              <a:defRPr sz="1400" b="1">
                <a:solidFill>
                  <a:srgbClr val="FE9B03"/>
                </a:solidFill>
                <a:latin typeface="Helvetica" charset="0"/>
                <a:ea typeface="ＭＳ Ｐゴシック" charset="-128"/>
              </a:defRPr>
            </a:lvl5pPr>
            <a:lvl6pPr marL="2514600" indent="-228600" eaLnBrk="0" fontAlgn="base" hangingPunct="0">
              <a:spcBef>
                <a:spcPct val="0"/>
              </a:spcBef>
              <a:spcAft>
                <a:spcPct val="0"/>
              </a:spcAft>
              <a:defRPr sz="1400" b="1">
                <a:solidFill>
                  <a:srgbClr val="FE9B03"/>
                </a:solidFill>
                <a:latin typeface="Helvetica" charset="0"/>
                <a:ea typeface="ＭＳ Ｐゴシック" charset="-128"/>
              </a:defRPr>
            </a:lvl6pPr>
            <a:lvl7pPr marL="2971800" indent="-228600" eaLnBrk="0" fontAlgn="base" hangingPunct="0">
              <a:spcBef>
                <a:spcPct val="0"/>
              </a:spcBef>
              <a:spcAft>
                <a:spcPct val="0"/>
              </a:spcAft>
              <a:defRPr sz="1400" b="1">
                <a:solidFill>
                  <a:srgbClr val="FE9B03"/>
                </a:solidFill>
                <a:latin typeface="Helvetica" charset="0"/>
                <a:ea typeface="ＭＳ Ｐゴシック" charset="-128"/>
              </a:defRPr>
            </a:lvl7pPr>
            <a:lvl8pPr marL="3429000" indent="-228600" eaLnBrk="0" fontAlgn="base" hangingPunct="0">
              <a:spcBef>
                <a:spcPct val="0"/>
              </a:spcBef>
              <a:spcAft>
                <a:spcPct val="0"/>
              </a:spcAft>
              <a:defRPr sz="1400" b="1">
                <a:solidFill>
                  <a:srgbClr val="FE9B03"/>
                </a:solidFill>
                <a:latin typeface="Helvetica" charset="0"/>
                <a:ea typeface="ＭＳ Ｐゴシック" charset="-128"/>
              </a:defRPr>
            </a:lvl8pPr>
            <a:lvl9pPr marL="3886200" indent="-228600" eaLnBrk="0" fontAlgn="base" hangingPunct="0">
              <a:spcBef>
                <a:spcPct val="0"/>
              </a:spcBef>
              <a:spcAft>
                <a:spcPct val="0"/>
              </a:spcAft>
              <a:defRPr sz="1400" b="1">
                <a:solidFill>
                  <a:srgbClr val="FE9B03"/>
                </a:solidFill>
                <a:latin typeface="Helvetica" charset="0"/>
                <a:ea typeface="ＭＳ Ｐゴシック" charset="-128"/>
              </a:defRPr>
            </a:lvl9pPr>
          </a:lstStyle>
          <a:p>
            <a:pPr>
              <a:lnSpc>
                <a:spcPct val="90000"/>
              </a:lnSpc>
            </a:pPr>
            <a:endParaRPr lang="en-US" altLang="en-US"/>
          </a:p>
        </p:txBody>
      </p:sp>
      <p:pic>
        <p:nvPicPr>
          <p:cNvPr id="6" name="Picture 13" descr="grist grind.tiff                                               00ED5644Macintosh HD                   BE7BBE22:">
            <a:extLst>
              <a:ext uri="{FF2B5EF4-FFF2-40B4-BE49-F238E27FC236}">
                <a16:creationId xmlns:a16="http://schemas.microsoft.com/office/drawing/2014/main" id="{C3F03A7A-EEB0-1B45-A594-1FDE0939DD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7563" y="2006365"/>
            <a:ext cx="4008437" cy="345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23AEDF98-BF57-A646-B20D-F2849E5031EF}"/>
              </a:ext>
            </a:extLst>
          </p:cNvPr>
          <p:cNvSpPr txBox="1"/>
          <p:nvPr/>
        </p:nvSpPr>
        <p:spPr>
          <a:xfrm>
            <a:off x="1455069" y="0"/>
            <a:ext cx="2082621" cy="646331"/>
          </a:xfrm>
          <a:prstGeom prst="rect">
            <a:avLst/>
          </a:prstGeom>
          <a:noFill/>
        </p:spPr>
        <p:txBody>
          <a:bodyPr wrap="none" rtlCol="0">
            <a:spAutoFit/>
          </a:bodyPr>
          <a:lstStyle/>
          <a:p>
            <a:r>
              <a:rPr lang="en-US" sz="3600" b="1" dirty="0">
                <a:solidFill>
                  <a:srgbClr val="FF0000"/>
                </a:solidFill>
                <a:latin typeface="Arial" panose="020B0604020202020204" pitchFamily="34" charset="0"/>
                <a:cs typeface="Arial" panose="020B0604020202020204" pitchFamily="34" charset="0"/>
              </a:rPr>
              <a:t>Slide 12:</a:t>
            </a:r>
          </a:p>
        </p:txBody>
      </p:sp>
      <p:graphicFrame>
        <p:nvGraphicFramePr>
          <p:cNvPr id="8" name="Object 11">
            <a:extLst>
              <a:ext uri="{FF2B5EF4-FFF2-40B4-BE49-F238E27FC236}">
                <a16:creationId xmlns:a16="http://schemas.microsoft.com/office/drawing/2014/main" id="{02563A6D-51F1-A74D-90E3-86B47336E0E1}"/>
              </a:ext>
            </a:extLst>
          </p:cNvPr>
          <p:cNvGraphicFramePr>
            <a:graphicFrameLocks noChangeAspect="1"/>
          </p:cNvGraphicFramePr>
          <p:nvPr>
            <p:extLst>
              <p:ext uri="{D42A27DB-BD31-4B8C-83A1-F6EECF244321}">
                <p14:modId xmlns:p14="http://schemas.microsoft.com/office/powerpoint/2010/main" val="1460932137"/>
              </p:ext>
            </p:extLst>
          </p:nvPr>
        </p:nvGraphicFramePr>
        <p:xfrm>
          <a:off x="5377564" y="2010740"/>
          <a:ext cx="7437087" cy="3704165"/>
        </p:xfrm>
        <a:graphic>
          <a:graphicData uri="http://schemas.openxmlformats.org/presentationml/2006/ole">
            <mc:AlternateContent xmlns:mc="http://schemas.openxmlformats.org/markup-compatibility/2006">
              <mc:Choice xmlns:v="urn:schemas-microsoft-com:vml" Requires="v">
                <p:oleObj spid="_x0000_s1047" name="Document" r:id="rId5" imgW="5753100" imgH="2870200" progId="Word.Document.8">
                  <p:embed/>
                </p:oleObj>
              </mc:Choice>
              <mc:Fallback>
                <p:oleObj name="Document" r:id="rId5" imgW="5753100" imgH="2870200" progId="Word.Document.8">
                  <p:embed/>
                  <p:pic>
                    <p:nvPicPr>
                      <p:cNvPr id="11269"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77564" y="2010740"/>
                        <a:ext cx="7437087" cy="3704165"/>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1384213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D43AEE5-BFC4-4540-A3C8-0549F674E8B4}"/>
              </a:ext>
            </a:extLst>
          </p:cNvPr>
          <p:cNvSpPr>
            <a:spLocks noChangeArrowheads="1"/>
          </p:cNvSpPr>
          <p:nvPr/>
        </p:nvSpPr>
        <p:spPr bwMode="auto">
          <a:xfrm>
            <a:off x="2239880" y="1514117"/>
            <a:ext cx="3468897" cy="1914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1400" b="1">
                <a:solidFill>
                  <a:srgbClr val="FE9B03"/>
                </a:solidFill>
                <a:latin typeface="Helvetica" charset="0"/>
                <a:ea typeface="ＭＳ Ｐゴシック" charset="-128"/>
              </a:defRPr>
            </a:lvl1pPr>
            <a:lvl2pPr marL="742950" indent="-285750">
              <a:defRPr sz="1400" b="1">
                <a:solidFill>
                  <a:srgbClr val="FE9B03"/>
                </a:solidFill>
                <a:latin typeface="Helvetica" charset="0"/>
                <a:ea typeface="ＭＳ Ｐゴシック" charset="-128"/>
              </a:defRPr>
            </a:lvl2pPr>
            <a:lvl3pPr marL="1143000" indent="-228600">
              <a:defRPr sz="1400" b="1">
                <a:solidFill>
                  <a:srgbClr val="FE9B03"/>
                </a:solidFill>
                <a:latin typeface="Helvetica" charset="0"/>
                <a:ea typeface="ＭＳ Ｐゴシック" charset="-128"/>
              </a:defRPr>
            </a:lvl3pPr>
            <a:lvl4pPr marL="1600200" indent="-228600">
              <a:defRPr sz="1400" b="1">
                <a:solidFill>
                  <a:srgbClr val="FE9B03"/>
                </a:solidFill>
                <a:latin typeface="Helvetica" charset="0"/>
                <a:ea typeface="ＭＳ Ｐゴシック" charset="-128"/>
              </a:defRPr>
            </a:lvl4pPr>
            <a:lvl5pPr marL="2057400" indent="-228600">
              <a:defRPr sz="1400" b="1">
                <a:solidFill>
                  <a:srgbClr val="FE9B03"/>
                </a:solidFill>
                <a:latin typeface="Helvetica" charset="0"/>
                <a:ea typeface="ＭＳ Ｐゴシック" charset="-128"/>
              </a:defRPr>
            </a:lvl5pPr>
            <a:lvl6pPr marL="2514600" indent="-228600" eaLnBrk="0" fontAlgn="base" hangingPunct="0">
              <a:spcBef>
                <a:spcPct val="0"/>
              </a:spcBef>
              <a:spcAft>
                <a:spcPct val="0"/>
              </a:spcAft>
              <a:defRPr sz="1400" b="1">
                <a:solidFill>
                  <a:srgbClr val="FE9B03"/>
                </a:solidFill>
                <a:latin typeface="Helvetica" charset="0"/>
                <a:ea typeface="ＭＳ Ｐゴシック" charset="-128"/>
              </a:defRPr>
            </a:lvl6pPr>
            <a:lvl7pPr marL="2971800" indent="-228600" eaLnBrk="0" fontAlgn="base" hangingPunct="0">
              <a:spcBef>
                <a:spcPct val="0"/>
              </a:spcBef>
              <a:spcAft>
                <a:spcPct val="0"/>
              </a:spcAft>
              <a:defRPr sz="1400" b="1">
                <a:solidFill>
                  <a:srgbClr val="FE9B03"/>
                </a:solidFill>
                <a:latin typeface="Helvetica" charset="0"/>
                <a:ea typeface="ＭＳ Ｐゴシック" charset="-128"/>
              </a:defRPr>
            </a:lvl7pPr>
            <a:lvl8pPr marL="3429000" indent="-228600" eaLnBrk="0" fontAlgn="base" hangingPunct="0">
              <a:spcBef>
                <a:spcPct val="0"/>
              </a:spcBef>
              <a:spcAft>
                <a:spcPct val="0"/>
              </a:spcAft>
              <a:defRPr sz="1400" b="1">
                <a:solidFill>
                  <a:srgbClr val="FE9B03"/>
                </a:solidFill>
                <a:latin typeface="Helvetica" charset="0"/>
                <a:ea typeface="ＭＳ Ｐゴシック" charset="-128"/>
              </a:defRPr>
            </a:lvl8pPr>
            <a:lvl9pPr marL="3886200" indent="-228600" eaLnBrk="0" fontAlgn="base" hangingPunct="0">
              <a:spcBef>
                <a:spcPct val="0"/>
              </a:spcBef>
              <a:spcAft>
                <a:spcPct val="0"/>
              </a:spcAft>
              <a:defRPr sz="1400" b="1">
                <a:solidFill>
                  <a:srgbClr val="FE9B03"/>
                </a:solidFill>
                <a:latin typeface="Helvetica" charset="0"/>
                <a:ea typeface="ＭＳ Ｐゴシック" charset="-128"/>
              </a:defRPr>
            </a:lvl9pPr>
          </a:lstStyle>
          <a:p>
            <a:pPr algn="ctr">
              <a:lnSpc>
                <a:spcPct val="85000"/>
              </a:lnSpc>
            </a:pPr>
            <a:r>
              <a:rPr lang="en-AU" altLang="en-US" sz="3300" dirty="0">
                <a:solidFill>
                  <a:srgbClr val="0432FF"/>
                </a:solidFill>
                <a:latin typeface="Arial" charset="0"/>
              </a:rPr>
              <a:t>Grist Milling</a:t>
            </a:r>
          </a:p>
          <a:p>
            <a:pPr algn="ctr">
              <a:lnSpc>
                <a:spcPct val="125000"/>
              </a:lnSpc>
            </a:pPr>
            <a:r>
              <a:rPr lang="en-AU" altLang="en-US" sz="2500" dirty="0">
                <a:solidFill>
                  <a:srgbClr val="00B050"/>
                </a:solidFill>
                <a:latin typeface="Arial" charset="0"/>
              </a:rPr>
              <a:t>Mash in 65</a:t>
            </a:r>
            <a:r>
              <a:rPr lang="en-AU" altLang="en-US" sz="2500" baseline="30000" dirty="0">
                <a:solidFill>
                  <a:srgbClr val="00B050"/>
                </a:solidFill>
                <a:latin typeface="Arial" charset="0"/>
              </a:rPr>
              <a:t>o</a:t>
            </a:r>
            <a:r>
              <a:rPr lang="en-AU" altLang="en-US" sz="2500" dirty="0">
                <a:solidFill>
                  <a:srgbClr val="00B050"/>
                </a:solidFill>
                <a:latin typeface="Arial" charset="0"/>
              </a:rPr>
              <a:t>C 50 min, </a:t>
            </a:r>
          </a:p>
          <a:p>
            <a:pPr algn="ctr">
              <a:lnSpc>
                <a:spcPct val="125000"/>
              </a:lnSpc>
            </a:pPr>
            <a:r>
              <a:rPr lang="en-AU" altLang="en-US" sz="2500" dirty="0">
                <a:solidFill>
                  <a:srgbClr val="00B050"/>
                </a:solidFill>
                <a:latin typeface="Arial" charset="0"/>
              </a:rPr>
              <a:t>1:4 ratio, finish 74</a:t>
            </a:r>
            <a:r>
              <a:rPr lang="en-AU" altLang="en-US" sz="2500" baseline="30000" dirty="0">
                <a:solidFill>
                  <a:srgbClr val="00B050"/>
                </a:solidFill>
                <a:latin typeface="Arial" charset="0"/>
              </a:rPr>
              <a:t>o</a:t>
            </a:r>
            <a:r>
              <a:rPr lang="en-AU" altLang="en-US" sz="2500" dirty="0">
                <a:solidFill>
                  <a:srgbClr val="00B050"/>
                </a:solidFill>
                <a:latin typeface="Arial" charset="0"/>
              </a:rPr>
              <a:t>C, </a:t>
            </a:r>
          </a:p>
          <a:p>
            <a:pPr algn="ctr">
              <a:lnSpc>
                <a:spcPct val="85000"/>
              </a:lnSpc>
            </a:pPr>
            <a:r>
              <a:rPr lang="en-AU" altLang="en-US" sz="2500" dirty="0">
                <a:solidFill>
                  <a:srgbClr val="00B050"/>
                </a:solidFill>
                <a:latin typeface="Arial" charset="0"/>
              </a:rPr>
              <a:t>0.22mM CaSO</a:t>
            </a:r>
            <a:r>
              <a:rPr lang="en-AU" altLang="en-US" sz="2500" baseline="-25000" dirty="0">
                <a:solidFill>
                  <a:srgbClr val="00B050"/>
                </a:solidFill>
                <a:latin typeface="Arial" charset="0"/>
              </a:rPr>
              <a:t>4</a:t>
            </a:r>
            <a:r>
              <a:rPr lang="en-AU" altLang="en-US" sz="3300" dirty="0">
                <a:solidFill>
                  <a:srgbClr val="00B050"/>
                </a:solidFill>
                <a:latin typeface="Arial" charset="0"/>
              </a:rPr>
              <a:t> </a:t>
            </a:r>
          </a:p>
        </p:txBody>
      </p:sp>
      <p:sp>
        <p:nvSpPr>
          <p:cNvPr id="3" name="Rectangle 4">
            <a:extLst>
              <a:ext uri="{FF2B5EF4-FFF2-40B4-BE49-F238E27FC236}">
                <a16:creationId xmlns:a16="http://schemas.microsoft.com/office/drawing/2014/main" id="{5180039D-C00C-DE4F-BFDE-F7C9DF34DB27}"/>
              </a:ext>
            </a:extLst>
          </p:cNvPr>
          <p:cNvSpPr>
            <a:spLocks noChangeArrowheads="1"/>
          </p:cNvSpPr>
          <p:nvPr/>
        </p:nvSpPr>
        <p:spPr bwMode="auto">
          <a:xfrm>
            <a:off x="2244747" y="4714517"/>
            <a:ext cx="36449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rgbClr val="FE9B03"/>
                </a:solidFill>
                <a:latin typeface="Helvetica" charset="0"/>
                <a:ea typeface="ＭＳ Ｐゴシック" charset="-128"/>
              </a:defRPr>
            </a:lvl1pPr>
            <a:lvl2pPr marL="742950" indent="-285750">
              <a:defRPr sz="1400" b="1">
                <a:solidFill>
                  <a:srgbClr val="FE9B03"/>
                </a:solidFill>
                <a:latin typeface="Helvetica" charset="0"/>
                <a:ea typeface="ＭＳ Ｐゴシック" charset="-128"/>
              </a:defRPr>
            </a:lvl2pPr>
            <a:lvl3pPr marL="1143000" indent="-228600">
              <a:defRPr sz="1400" b="1">
                <a:solidFill>
                  <a:srgbClr val="FE9B03"/>
                </a:solidFill>
                <a:latin typeface="Helvetica" charset="0"/>
                <a:ea typeface="ＭＳ Ｐゴシック" charset="-128"/>
              </a:defRPr>
            </a:lvl3pPr>
            <a:lvl4pPr marL="1600200" indent="-228600">
              <a:defRPr sz="1400" b="1">
                <a:solidFill>
                  <a:srgbClr val="FE9B03"/>
                </a:solidFill>
                <a:latin typeface="Helvetica" charset="0"/>
                <a:ea typeface="ＭＳ Ｐゴシック" charset="-128"/>
              </a:defRPr>
            </a:lvl4pPr>
            <a:lvl5pPr marL="2057400" indent="-228600">
              <a:defRPr sz="1400" b="1">
                <a:solidFill>
                  <a:srgbClr val="FE9B03"/>
                </a:solidFill>
                <a:latin typeface="Helvetica" charset="0"/>
                <a:ea typeface="ＭＳ Ｐゴシック" charset="-128"/>
              </a:defRPr>
            </a:lvl5pPr>
            <a:lvl6pPr marL="2514600" indent="-228600" eaLnBrk="0" fontAlgn="base" hangingPunct="0">
              <a:spcBef>
                <a:spcPct val="0"/>
              </a:spcBef>
              <a:spcAft>
                <a:spcPct val="0"/>
              </a:spcAft>
              <a:defRPr sz="1400" b="1">
                <a:solidFill>
                  <a:srgbClr val="FE9B03"/>
                </a:solidFill>
                <a:latin typeface="Helvetica" charset="0"/>
                <a:ea typeface="ＭＳ Ｐゴシック" charset="-128"/>
              </a:defRPr>
            </a:lvl6pPr>
            <a:lvl7pPr marL="2971800" indent="-228600" eaLnBrk="0" fontAlgn="base" hangingPunct="0">
              <a:spcBef>
                <a:spcPct val="0"/>
              </a:spcBef>
              <a:spcAft>
                <a:spcPct val="0"/>
              </a:spcAft>
              <a:defRPr sz="1400" b="1">
                <a:solidFill>
                  <a:srgbClr val="FE9B03"/>
                </a:solidFill>
                <a:latin typeface="Helvetica" charset="0"/>
                <a:ea typeface="ＭＳ Ｐゴシック" charset="-128"/>
              </a:defRPr>
            </a:lvl7pPr>
            <a:lvl8pPr marL="3429000" indent="-228600" eaLnBrk="0" fontAlgn="base" hangingPunct="0">
              <a:spcBef>
                <a:spcPct val="0"/>
              </a:spcBef>
              <a:spcAft>
                <a:spcPct val="0"/>
              </a:spcAft>
              <a:defRPr sz="1400" b="1">
                <a:solidFill>
                  <a:srgbClr val="FE9B03"/>
                </a:solidFill>
                <a:latin typeface="Helvetica" charset="0"/>
                <a:ea typeface="ＭＳ Ｐゴシック" charset="-128"/>
              </a:defRPr>
            </a:lvl8pPr>
            <a:lvl9pPr marL="3886200" indent="-228600" eaLnBrk="0" fontAlgn="base" hangingPunct="0">
              <a:spcBef>
                <a:spcPct val="0"/>
              </a:spcBef>
              <a:spcAft>
                <a:spcPct val="0"/>
              </a:spcAft>
              <a:defRPr sz="1400" b="1">
                <a:solidFill>
                  <a:srgbClr val="FE9B03"/>
                </a:solidFill>
                <a:latin typeface="Helvetica" charset="0"/>
                <a:ea typeface="ＭＳ Ｐゴシック" charset="-128"/>
              </a:defRPr>
            </a:lvl9pPr>
          </a:lstStyle>
          <a:p>
            <a:pPr>
              <a:lnSpc>
                <a:spcPct val="90000"/>
              </a:lnSpc>
            </a:pPr>
            <a:r>
              <a:rPr lang="en-AU" altLang="en-US" sz="2500" dirty="0">
                <a:solidFill>
                  <a:srgbClr val="CC9700"/>
                </a:solidFill>
                <a:latin typeface="Arial" charset="0"/>
              </a:rPr>
              <a:t>Conclusion:</a:t>
            </a:r>
            <a:br>
              <a:rPr lang="en-AU" altLang="en-US" sz="2500" dirty="0">
                <a:solidFill>
                  <a:srgbClr val="CC9700"/>
                </a:solidFill>
                <a:latin typeface="Arial" charset="0"/>
              </a:rPr>
            </a:br>
            <a:r>
              <a:rPr lang="en-AU" altLang="en-US" sz="2500" dirty="0">
                <a:solidFill>
                  <a:srgbClr val="CC9700"/>
                </a:solidFill>
                <a:latin typeface="Arial" charset="0"/>
              </a:rPr>
              <a:t>Substantial impact,</a:t>
            </a:r>
            <a:br>
              <a:rPr lang="en-AU" altLang="en-US" sz="2500" dirty="0">
                <a:solidFill>
                  <a:srgbClr val="CC9700"/>
                </a:solidFill>
                <a:latin typeface="Arial" charset="0"/>
              </a:rPr>
            </a:br>
            <a:r>
              <a:rPr lang="en-AU" altLang="en-US" sz="2500" dirty="0">
                <a:solidFill>
                  <a:srgbClr val="CC9700"/>
                </a:solidFill>
                <a:latin typeface="Arial" charset="0"/>
              </a:rPr>
              <a:t>select 0.7mm as closer</a:t>
            </a:r>
            <a:br>
              <a:rPr lang="en-AU" altLang="en-US" sz="2500" dirty="0">
                <a:solidFill>
                  <a:srgbClr val="CC9700"/>
                </a:solidFill>
                <a:latin typeface="Arial" charset="0"/>
              </a:rPr>
            </a:br>
            <a:r>
              <a:rPr lang="en-AU" altLang="en-US" sz="2500" dirty="0">
                <a:solidFill>
                  <a:srgbClr val="CC9700"/>
                </a:solidFill>
                <a:latin typeface="Arial" charset="0"/>
              </a:rPr>
              <a:t>to brewers reality</a:t>
            </a:r>
            <a:endParaRPr lang="en-US" altLang="en-US" sz="2500" dirty="0">
              <a:solidFill>
                <a:srgbClr val="CC9700"/>
              </a:solidFill>
              <a:latin typeface="Arial" charset="0"/>
            </a:endParaRPr>
          </a:p>
        </p:txBody>
      </p:sp>
      <p:graphicFrame>
        <p:nvGraphicFramePr>
          <p:cNvPr id="4" name="Object 5">
            <a:extLst>
              <a:ext uri="{FF2B5EF4-FFF2-40B4-BE49-F238E27FC236}">
                <a16:creationId xmlns:a16="http://schemas.microsoft.com/office/drawing/2014/main" id="{AE96A0B5-3D39-D146-A5EE-A63D923697FD}"/>
              </a:ext>
            </a:extLst>
          </p:cNvPr>
          <p:cNvGraphicFramePr>
            <a:graphicFrameLocks noChangeAspect="1"/>
          </p:cNvGraphicFramePr>
          <p:nvPr>
            <p:extLst>
              <p:ext uri="{D42A27DB-BD31-4B8C-83A1-F6EECF244321}">
                <p14:modId xmlns:p14="http://schemas.microsoft.com/office/powerpoint/2010/main" val="1576644257"/>
              </p:ext>
            </p:extLst>
          </p:nvPr>
        </p:nvGraphicFramePr>
        <p:xfrm>
          <a:off x="6717443" y="600138"/>
          <a:ext cx="4760787" cy="6065208"/>
        </p:xfrm>
        <a:graphic>
          <a:graphicData uri="http://schemas.openxmlformats.org/presentationml/2006/ole">
            <mc:AlternateContent xmlns:mc="http://schemas.openxmlformats.org/markup-compatibility/2006">
              <mc:Choice xmlns:v="urn:schemas-microsoft-com:vml" Requires="v">
                <p:oleObj spid="_x0000_s2070" name="Document" r:id="rId4" imgW="22514286" imgH="28698413" progId="Word.Document.8">
                  <p:embed/>
                </p:oleObj>
              </mc:Choice>
              <mc:Fallback>
                <p:oleObj name="Document" r:id="rId4" imgW="22514286" imgH="28698413" progId="Word.Document.8">
                  <p:embed/>
                  <p:pic>
                    <p:nvPicPr>
                      <p:cNvPr id="12291"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7443" y="600138"/>
                        <a:ext cx="4760787" cy="6065208"/>
                      </a:xfrm>
                      <a:prstGeom prst="rect">
                        <a:avLst/>
                      </a:prstGeom>
                      <a:noFill/>
                      <a:ln>
                        <a:noFill/>
                      </a:ln>
                      <a:effectLst/>
                      <a:extLst/>
                    </p:spPr>
                  </p:pic>
                </p:oleObj>
              </mc:Fallback>
            </mc:AlternateContent>
          </a:graphicData>
        </a:graphic>
      </p:graphicFrame>
      <p:sp>
        <p:nvSpPr>
          <p:cNvPr id="5" name="TextBox 4">
            <a:extLst>
              <a:ext uri="{FF2B5EF4-FFF2-40B4-BE49-F238E27FC236}">
                <a16:creationId xmlns:a16="http://schemas.microsoft.com/office/drawing/2014/main" id="{0CBB8B7C-B0F5-654B-AD44-E415E19317EB}"/>
              </a:ext>
            </a:extLst>
          </p:cNvPr>
          <p:cNvSpPr txBox="1"/>
          <p:nvPr/>
        </p:nvSpPr>
        <p:spPr>
          <a:xfrm>
            <a:off x="1465956" y="28620"/>
            <a:ext cx="2082621" cy="646331"/>
          </a:xfrm>
          <a:prstGeom prst="rect">
            <a:avLst/>
          </a:prstGeom>
          <a:noFill/>
        </p:spPr>
        <p:txBody>
          <a:bodyPr wrap="none" rtlCol="0">
            <a:spAutoFit/>
          </a:bodyPr>
          <a:lstStyle/>
          <a:p>
            <a:r>
              <a:rPr lang="en-US" sz="3600" b="1" dirty="0">
                <a:solidFill>
                  <a:srgbClr val="FF0000"/>
                </a:solidFill>
                <a:latin typeface="Arial" panose="020B0604020202020204" pitchFamily="34" charset="0"/>
                <a:cs typeface="Arial" panose="020B0604020202020204" pitchFamily="34" charset="0"/>
              </a:rPr>
              <a:t>Slide 13:</a:t>
            </a:r>
          </a:p>
        </p:txBody>
      </p:sp>
    </p:spTree>
    <p:extLst>
      <p:ext uri="{BB962C8B-B14F-4D97-AF65-F5344CB8AC3E}">
        <p14:creationId xmlns:p14="http://schemas.microsoft.com/office/powerpoint/2010/main" val="684281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6D1AC6F-6B87-1F41-BB59-E1D0E1816D6A}"/>
              </a:ext>
            </a:extLst>
          </p:cNvPr>
          <p:cNvSpPr>
            <a:spLocks noChangeArrowheads="1"/>
          </p:cNvSpPr>
          <p:nvPr/>
        </p:nvSpPr>
        <p:spPr bwMode="auto">
          <a:xfrm>
            <a:off x="2399008" y="1373309"/>
            <a:ext cx="3943386" cy="2055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1400" b="1">
                <a:solidFill>
                  <a:srgbClr val="FE9B03"/>
                </a:solidFill>
                <a:latin typeface="Helvetica" charset="0"/>
                <a:ea typeface="ＭＳ Ｐゴシック" charset="-128"/>
              </a:defRPr>
            </a:lvl1pPr>
            <a:lvl2pPr marL="742950" indent="-285750">
              <a:defRPr sz="1400" b="1">
                <a:solidFill>
                  <a:srgbClr val="FE9B03"/>
                </a:solidFill>
                <a:latin typeface="Helvetica" charset="0"/>
                <a:ea typeface="ＭＳ Ｐゴシック" charset="-128"/>
              </a:defRPr>
            </a:lvl2pPr>
            <a:lvl3pPr marL="1143000" indent="-228600">
              <a:defRPr sz="1400" b="1">
                <a:solidFill>
                  <a:srgbClr val="FE9B03"/>
                </a:solidFill>
                <a:latin typeface="Helvetica" charset="0"/>
                <a:ea typeface="ＭＳ Ｐゴシック" charset="-128"/>
              </a:defRPr>
            </a:lvl3pPr>
            <a:lvl4pPr marL="1600200" indent="-228600">
              <a:defRPr sz="1400" b="1">
                <a:solidFill>
                  <a:srgbClr val="FE9B03"/>
                </a:solidFill>
                <a:latin typeface="Helvetica" charset="0"/>
                <a:ea typeface="ＭＳ Ｐゴシック" charset="-128"/>
              </a:defRPr>
            </a:lvl4pPr>
            <a:lvl5pPr marL="2057400" indent="-228600">
              <a:defRPr sz="1400" b="1">
                <a:solidFill>
                  <a:srgbClr val="FE9B03"/>
                </a:solidFill>
                <a:latin typeface="Helvetica" charset="0"/>
                <a:ea typeface="ＭＳ Ｐゴシック" charset="-128"/>
              </a:defRPr>
            </a:lvl5pPr>
            <a:lvl6pPr marL="2514600" indent="-228600" eaLnBrk="0" fontAlgn="base" hangingPunct="0">
              <a:spcBef>
                <a:spcPct val="0"/>
              </a:spcBef>
              <a:spcAft>
                <a:spcPct val="0"/>
              </a:spcAft>
              <a:defRPr sz="1400" b="1">
                <a:solidFill>
                  <a:srgbClr val="FE9B03"/>
                </a:solidFill>
                <a:latin typeface="Helvetica" charset="0"/>
                <a:ea typeface="ＭＳ Ｐゴシック" charset="-128"/>
              </a:defRPr>
            </a:lvl6pPr>
            <a:lvl7pPr marL="2971800" indent="-228600" eaLnBrk="0" fontAlgn="base" hangingPunct="0">
              <a:spcBef>
                <a:spcPct val="0"/>
              </a:spcBef>
              <a:spcAft>
                <a:spcPct val="0"/>
              </a:spcAft>
              <a:defRPr sz="1400" b="1">
                <a:solidFill>
                  <a:srgbClr val="FE9B03"/>
                </a:solidFill>
                <a:latin typeface="Helvetica" charset="0"/>
                <a:ea typeface="ＭＳ Ｐゴシック" charset="-128"/>
              </a:defRPr>
            </a:lvl7pPr>
            <a:lvl8pPr marL="3429000" indent="-228600" eaLnBrk="0" fontAlgn="base" hangingPunct="0">
              <a:spcBef>
                <a:spcPct val="0"/>
              </a:spcBef>
              <a:spcAft>
                <a:spcPct val="0"/>
              </a:spcAft>
              <a:defRPr sz="1400" b="1">
                <a:solidFill>
                  <a:srgbClr val="FE9B03"/>
                </a:solidFill>
                <a:latin typeface="Helvetica" charset="0"/>
                <a:ea typeface="ＭＳ Ｐゴシック" charset="-128"/>
              </a:defRPr>
            </a:lvl8pPr>
            <a:lvl9pPr marL="3886200" indent="-228600" eaLnBrk="0" fontAlgn="base" hangingPunct="0">
              <a:spcBef>
                <a:spcPct val="0"/>
              </a:spcBef>
              <a:spcAft>
                <a:spcPct val="0"/>
              </a:spcAft>
              <a:defRPr sz="1400" b="1">
                <a:solidFill>
                  <a:srgbClr val="FE9B03"/>
                </a:solidFill>
                <a:latin typeface="Helvetica" charset="0"/>
                <a:ea typeface="ＭＳ Ｐゴシック" charset="-128"/>
              </a:defRPr>
            </a:lvl9pPr>
          </a:lstStyle>
          <a:p>
            <a:pPr algn="ctr">
              <a:lnSpc>
                <a:spcPct val="85000"/>
              </a:lnSpc>
            </a:pPr>
            <a:r>
              <a:rPr lang="en-AU" altLang="en-US" sz="3300" dirty="0">
                <a:solidFill>
                  <a:srgbClr val="0432FF"/>
                </a:solidFill>
                <a:latin typeface="Arial" charset="0"/>
              </a:rPr>
              <a:t>Grist to water ratio</a:t>
            </a:r>
          </a:p>
          <a:p>
            <a:pPr algn="ctr">
              <a:lnSpc>
                <a:spcPct val="125000"/>
              </a:lnSpc>
            </a:pPr>
            <a:r>
              <a:rPr lang="en-AU" altLang="en-US" sz="2500" dirty="0">
                <a:solidFill>
                  <a:srgbClr val="008F00"/>
                </a:solidFill>
                <a:latin typeface="Arial" charset="0"/>
              </a:rPr>
              <a:t>Mash in 65</a:t>
            </a:r>
            <a:r>
              <a:rPr lang="en-AU" altLang="en-US" sz="2500" baseline="30000" dirty="0">
                <a:solidFill>
                  <a:srgbClr val="008F00"/>
                </a:solidFill>
                <a:latin typeface="Arial" charset="0"/>
              </a:rPr>
              <a:t>o</a:t>
            </a:r>
            <a:r>
              <a:rPr lang="en-AU" altLang="en-US" sz="2500" dirty="0">
                <a:solidFill>
                  <a:srgbClr val="008F00"/>
                </a:solidFill>
                <a:latin typeface="Arial" charset="0"/>
              </a:rPr>
              <a:t>C 50 min, </a:t>
            </a:r>
            <a:br>
              <a:rPr lang="en-AU" altLang="en-US" sz="2500" dirty="0">
                <a:solidFill>
                  <a:srgbClr val="008F00"/>
                </a:solidFill>
                <a:latin typeface="Arial" charset="0"/>
              </a:rPr>
            </a:br>
            <a:r>
              <a:rPr lang="en-AU" altLang="en-US" sz="2500" dirty="0">
                <a:solidFill>
                  <a:srgbClr val="008F00"/>
                </a:solidFill>
                <a:latin typeface="Arial" charset="0"/>
              </a:rPr>
              <a:t>0.7mm grind, finish 74</a:t>
            </a:r>
            <a:r>
              <a:rPr lang="en-AU" altLang="en-US" sz="2500" baseline="30000" dirty="0">
                <a:solidFill>
                  <a:srgbClr val="008F00"/>
                </a:solidFill>
                <a:latin typeface="Arial" charset="0"/>
              </a:rPr>
              <a:t>o</a:t>
            </a:r>
            <a:r>
              <a:rPr lang="en-AU" altLang="en-US" sz="2500" dirty="0">
                <a:solidFill>
                  <a:srgbClr val="008F00"/>
                </a:solidFill>
                <a:latin typeface="Arial" charset="0"/>
              </a:rPr>
              <a:t>C</a:t>
            </a:r>
          </a:p>
          <a:p>
            <a:pPr algn="ctr">
              <a:lnSpc>
                <a:spcPct val="125000"/>
              </a:lnSpc>
            </a:pPr>
            <a:r>
              <a:rPr lang="en-AU" altLang="en-US" sz="2500" dirty="0">
                <a:solidFill>
                  <a:srgbClr val="008F00"/>
                </a:solidFill>
                <a:latin typeface="Arial" charset="0"/>
              </a:rPr>
              <a:t>0.22-0.3 </a:t>
            </a:r>
            <a:r>
              <a:rPr lang="en-AU" altLang="en-US" sz="2500" dirty="0" err="1">
                <a:solidFill>
                  <a:srgbClr val="008F00"/>
                </a:solidFill>
                <a:latin typeface="Arial" charset="0"/>
              </a:rPr>
              <a:t>mM</a:t>
            </a:r>
            <a:r>
              <a:rPr lang="en-AU" altLang="en-US" sz="2500" dirty="0">
                <a:solidFill>
                  <a:srgbClr val="008F00"/>
                </a:solidFill>
                <a:latin typeface="Arial" charset="0"/>
              </a:rPr>
              <a:t> CaSO</a:t>
            </a:r>
            <a:r>
              <a:rPr lang="en-AU" altLang="en-US" sz="2500" baseline="-25000" dirty="0">
                <a:solidFill>
                  <a:srgbClr val="008F00"/>
                </a:solidFill>
                <a:latin typeface="Arial" charset="0"/>
              </a:rPr>
              <a:t>4</a:t>
            </a:r>
            <a:r>
              <a:rPr lang="en-AU" altLang="en-US" sz="3300" dirty="0">
                <a:solidFill>
                  <a:srgbClr val="008F00"/>
                </a:solidFill>
                <a:latin typeface="Arial" charset="0"/>
              </a:rPr>
              <a:t> </a:t>
            </a:r>
          </a:p>
        </p:txBody>
      </p:sp>
      <p:sp>
        <p:nvSpPr>
          <p:cNvPr id="3" name="Rectangle 3">
            <a:extLst>
              <a:ext uri="{FF2B5EF4-FFF2-40B4-BE49-F238E27FC236}">
                <a16:creationId xmlns:a16="http://schemas.microsoft.com/office/drawing/2014/main" id="{6188AB6C-3146-DB4D-A69D-F831C5161B99}"/>
              </a:ext>
            </a:extLst>
          </p:cNvPr>
          <p:cNvSpPr>
            <a:spLocks noChangeArrowheads="1"/>
          </p:cNvSpPr>
          <p:nvPr/>
        </p:nvSpPr>
        <p:spPr bwMode="auto">
          <a:xfrm>
            <a:off x="2349814" y="4103809"/>
            <a:ext cx="4035079" cy="2449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rgbClr val="FE9B03"/>
                </a:solidFill>
                <a:latin typeface="Helvetica" charset="0"/>
                <a:ea typeface="ＭＳ Ｐゴシック" charset="-128"/>
              </a:defRPr>
            </a:lvl1pPr>
            <a:lvl2pPr marL="742950" indent="-285750">
              <a:defRPr sz="1400" b="1">
                <a:solidFill>
                  <a:srgbClr val="FE9B03"/>
                </a:solidFill>
                <a:latin typeface="Helvetica" charset="0"/>
                <a:ea typeface="ＭＳ Ｐゴシック" charset="-128"/>
              </a:defRPr>
            </a:lvl2pPr>
            <a:lvl3pPr marL="1143000" indent="-228600">
              <a:defRPr sz="1400" b="1">
                <a:solidFill>
                  <a:srgbClr val="FE9B03"/>
                </a:solidFill>
                <a:latin typeface="Helvetica" charset="0"/>
                <a:ea typeface="ＭＳ Ｐゴシック" charset="-128"/>
              </a:defRPr>
            </a:lvl3pPr>
            <a:lvl4pPr marL="1600200" indent="-228600">
              <a:defRPr sz="1400" b="1">
                <a:solidFill>
                  <a:srgbClr val="FE9B03"/>
                </a:solidFill>
                <a:latin typeface="Helvetica" charset="0"/>
                <a:ea typeface="ＭＳ Ｐゴシック" charset="-128"/>
              </a:defRPr>
            </a:lvl4pPr>
            <a:lvl5pPr marL="2057400" indent="-228600">
              <a:defRPr sz="1400" b="1">
                <a:solidFill>
                  <a:srgbClr val="FE9B03"/>
                </a:solidFill>
                <a:latin typeface="Helvetica" charset="0"/>
                <a:ea typeface="ＭＳ Ｐゴシック" charset="-128"/>
              </a:defRPr>
            </a:lvl5pPr>
            <a:lvl6pPr marL="2514600" indent="-228600" eaLnBrk="0" fontAlgn="base" hangingPunct="0">
              <a:spcBef>
                <a:spcPct val="0"/>
              </a:spcBef>
              <a:spcAft>
                <a:spcPct val="0"/>
              </a:spcAft>
              <a:defRPr sz="1400" b="1">
                <a:solidFill>
                  <a:srgbClr val="FE9B03"/>
                </a:solidFill>
                <a:latin typeface="Helvetica" charset="0"/>
                <a:ea typeface="ＭＳ Ｐゴシック" charset="-128"/>
              </a:defRPr>
            </a:lvl6pPr>
            <a:lvl7pPr marL="2971800" indent="-228600" eaLnBrk="0" fontAlgn="base" hangingPunct="0">
              <a:spcBef>
                <a:spcPct val="0"/>
              </a:spcBef>
              <a:spcAft>
                <a:spcPct val="0"/>
              </a:spcAft>
              <a:defRPr sz="1400" b="1">
                <a:solidFill>
                  <a:srgbClr val="FE9B03"/>
                </a:solidFill>
                <a:latin typeface="Helvetica" charset="0"/>
                <a:ea typeface="ＭＳ Ｐゴシック" charset="-128"/>
              </a:defRPr>
            </a:lvl7pPr>
            <a:lvl8pPr marL="3429000" indent="-228600" eaLnBrk="0" fontAlgn="base" hangingPunct="0">
              <a:spcBef>
                <a:spcPct val="0"/>
              </a:spcBef>
              <a:spcAft>
                <a:spcPct val="0"/>
              </a:spcAft>
              <a:defRPr sz="1400" b="1">
                <a:solidFill>
                  <a:srgbClr val="FE9B03"/>
                </a:solidFill>
                <a:latin typeface="Helvetica" charset="0"/>
                <a:ea typeface="ＭＳ Ｐゴシック" charset="-128"/>
              </a:defRPr>
            </a:lvl8pPr>
            <a:lvl9pPr marL="3886200" indent="-228600" eaLnBrk="0" fontAlgn="base" hangingPunct="0">
              <a:spcBef>
                <a:spcPct val="0"/>
              </a:spcBef>
              <a:spcAft>
                <a:spcPct val="0"/>
              </a:spcAft>
              <a:defRPr sz="1400" b="1">
                <a:solidFill>
                  <a:srgbClr val="FE9B03"/>
                </a:solidFill>
                <a:latin typeface="Helvetica" charset="0"/>
                <a:ea typeface="ＭＳ Ｐゴシック" charset="-128"/>
              </a:defRPr>
            </a:lvl9pPr>
          </a:lstStyle>
          <a:p>
            <a:pPr>
              <a:lnSpc>
                <a:spcPct val="125000"/>
              </a:lnSpc>
            </a:pPr>
            <a:r>
              <a:rPr lang="en-AU" altLang="en-US" sz="2500" dirty="0">
                <a:solidFill>
                  <a:srgbClr val="CC9700"/>
                </a:solidFill>
                <a:latin typeface="Arial" charset="0"/>
              </a:rPr>
              <a:t>Conclusion: </a:t>
            </a:r>
            <a:br>
              <a:rPr lang="en-AU" altLang="en-US" sz="2500" dirty="0">
                <a:solidFill>
                  <a:srgbClr val="CC9700"/>
                </a:solidFill>
                <a:latin typeface="Arial" charset="0"/>
              </a:rPr>
            </a:br>
            <a:r>
              <a:rPr lang="en-AU" altLang="en-US" sz="2500" dirty="0">
                <a:solidFill>
                  <a:srgbClr val="CC9700"/>
                </a:solidFill>
                <a:latin typeface="Arial" charset="0"/>
              </a:rPr>
              <a:t>Grist : water important, </a:t>
            </a:r>
          </a:p>
          <a:p>
            <a:pPr>
              <a:lnSpc>
                <a:spcPct val="125000"/>
              </a:lnSpc>
            </a:pPr>
            <a:r>
              <a:rPr lang="en-AU" altLang="en-US" sz="2500" dirty="0">
                <a:solidFill>
                  <a:srgbClr val="CC9700"/>
                </a:solidFill>
                <a:latin typeface="Arial" charset="0"/>
              </a:rPr>
              <a:t>choose 1:3 as closer to </a:t>
            </a:r>
          </a:p>
          <a:p>
            <a:pPr>
              <a:lnSpc>
                <a:spcPct val="125000"/>
              </a:lnSpc>
            </a:pPr>
            <a:r>
              <a:rPr lang="en-AU" altLang="en-US" sz="2500" dirty="0">
                <a:solidFill>
                  <a:srgbClr val="CC9700"/>
                </a:solidFill>
                <a:latin typeface="Arial" charset="0"/>
              </a:rPr>
              <a:t>commercial practice</a:t>
            </a:r>
          </a:p>
          <a:p>
            <a:pPr>
              <a:lnSpc>
                <a:spcPct val="125000"/>
              </a:lnSpc>
            </a:pPr>
            <a:r>
              <a:rPr lang="en-AU" altLang="en-US" sz="2500" dirty="0">
                <a:solidFill>
                  <a:srgbClr val="CC9700"/>
                </a:solidFill>
                <a:latin typeface="Arial" charset="0"/>
              </a:rPr>
              <a:t>Protects enzyme activity!</a:t>
            </a:r>
            <a:endParaRPr lang="en-US" altLang="en-US" sz="2500" dirty="0">
              <a:solidFill>
                <a:srgbClr val="CC9700"/>
              </a:solidFill>
              <a:latin typeface="Arial" charset="0"/>
            </a:endParaRPr>
          </a:p>
        </p:txBody>
      </p:sp>
      <p:pic>
        <p:nvPicPr>
          <p:cNvPr id="4" name="Picture 4" descr="Fig GtoW ratio.jpg                                             00CFCFD1Macintosh HD                   BE7BBE22:">
            <a:extLst>
              <a:ext uri="{FF2B5EF4-FFF2-40B4-BE49-F238E27FC236}">
                <a16:creationId xmlns:a16="http://schemas.microsoft.com/office/drawing/2014/main" id="{8908C4A8-5A25-F34C-8E63-A3353F9260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2476" y="463408"/>
            <a:ext cx="4796913" cy="6209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16D8AC06-2597-1E43-B901-032C3FAD5181}"/>
              </a:ext>
            </a:extLst>
          </p:cNvPr>
          <p:cNvSpPr txBox="1"/>
          <p:nvPr/>
        </p:nvSpPr>
        <p:spPr>
          <a:xfrm>
            <a:off x="1515566" y="-19387"/>
            <a:ext cx="2082621" cy="646331"/>
          </a:xfrm>
          <a:prstGeom prst="rect">
            <a:avLst/>
          </a:prstGeom>
          <a:noFill/>
        </p:spPr>
        <p:txBody>
          <a:bodyPr wrap="none" rtlCol="0">
            <a:spAutoFit/>
          </a:bodyPr>
          <a:lstStyle/>
          <a:p>
            <a:r>
              <a:rPr lang="en-US" sz="3600" b="1" dirty="0">
                <a:solidFill>
                  <a:srgbClr val="FF0000"/>
                </a:solidFill>
                <a:latin typeface="Arial" panose="020B0604020202020204" pitchFamily="34" charset="0"/>
                <a:cs typeface="Arial" panose="020B0604020202020204" pitchFamily="34" charset="0"/>
              </a:rPr>
              <a:t>Slide 14:</a:t>
            </a:r>
          </a:p>
        </p:txBody>
      </p:sp>
    </p:spTree>
    <p:extLst>
      <p:ext uri="{BB962C8B-B14F-4D97-AF65-F5344CB8AC3E}">
        <p14:creationId xmlns:p14="http://schemas.microsoft.com/office/powerpoint/2010/main" val="337715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B93EDDA-5EE4-9749-854B-01AE02D18AEA}"/>
              </a:ext>
            </a:extLst>
          </p:cNvPr>
          <p:cNvSpPr>
            <a:spLocks noChangeArrowheads="1"/>
          </p:cNvSpPr>
          <p:nvPr/>
        </p:nvSpPr>
        <p:spPr bwMode="auto">
          <a:xfrm>
            <a:off x="2131616" y="1265414"/>
            <a:ext cx="3932166" cy="2055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1400" b="1">
                <a:solidFill>
                  <a:srgbClr val="FE9B03"/>
                </a:solidFill>
                <a:latin typeface="Helvetica" charset="0"/>
                <a:ea typeface="ＭＳ Ｐゴシック" charset="-128"/>
              </a:defRPr>
            </a:lvl1pPr>
            <a:lvl2pPr marL="742950" indent="-285750">
              <a:defRPr sz="1400" b="1">
                <a:solidFill>
                  <a:srgbClr val="FE9B03"/>
                </a:solidFill>
                <a:latin typeface="Helvetica" charset="0"/>
                <a:ea typeface="ＭＳ Ｐゴシック" charset="-128"/>
              </a:defRPr>
            </a:lvl2pPr>
            <a:lvl3pPr marL="1143000" indent="-228600">
              <a:defRPr sz="1400" b="1">
                <a:solidFill>
                  <a:srgbClr val="FE9B03"/>
                </a:solidFill>
                <a:latin typeface="Helvetica" charset="0"/>
                <a:ea typeface="ＭＳ Ｐゴシック" charset="-128"/>
              </a:defRPr>
            </a:lvl3pPr>
            <a:lvl4pPr marL="1600200" indent="-228600">
              <a:defRPr sz="1400" b="1">
                <a:solidFill>
                  <a:srgbClr val="FE9B03"/>
                </a:solidFill>
                <a:latin typeface="Helvetica" charset="0"/>
                <a:ea typeface="ＭＳ Ｐゴシック" charset="-128"/>
              </a:defRPr>
            </a:lvl4pPr>
            <a:lvl5pPr marL="2057400" indent="-228600">
              <a:defRPr sz="1400" b="1">
                <a:solidFill>
                  <a:srgbClr val="FE9B03"/>
                </a:solidFill>
                <a:latin typeface="Helvetica" charset="0"/>
                <a:ea typeface="ＭＳ Ｐゴシック" charset="-128"/>
              </a:defRPr>
            </a:lvl5pPr>
            <a:lvl6pPr marL="2514600" indent="-228600" eaLnBrk="0" fontAlgn="base" hangingPunct="0">
              <a:spcBef>
                <a:spcPct val="0"/>
              </a:spcBef>
              <a:spcAft>
                <a:spcPct val="0"/>
              </a:spcAft>
              <a:defRPr sz="1400" b="1">
                <a:solidFill>
                  <a:srgbClr val="FE9B03"/>
                </a:solidFill>
                <a:latin typeface="Helvetica" charset="0"/>
                <a:ea typeface="ＭＳ Ｐゴシック" charset="-128"/>
              </a:defRPr>
            </a:lvl6pPr>
            <a:lvl7pPr marL="2971800" indent="-228600" eaLnBrk="0" fontAlgn="base" hangingPunct="0">
              <a:spcBef>
                <a:spcPct val="0"/>
              </a:spcBef>
              <a:spcAft>
                <a:spcPct val="0"/>
              </a:spcAft>
              <a:defRPr sz="1400" b="1">
                <a:solidFill>
                  <a:srgbClr val="FE9B03"/>
                </a:solidFill>
                <a:latin typeface="Helvetica" charset="0"/>
                <a:ea typeface="ＭＳ Ｐゴシック" charset="-128"/>
              </a:defRPr>
            </a:lvl7pPr>
            <a:lvl8pPr marL="3429000" indent="-228600" eaLnBrk="0" fontAlgn="base" hangingPunct="0">
              <a:spcBef>
                <a:spcPct val="0"/>
              </a:spcBef>
              <a:spcAft>
                <a:spcPct val="0"/>
              </a:spcAft>
              <a:defRPr sz="1400" b="1">
                <a:solidFill>
                  <a:srgbClr val="FE9B03"/>
                </a:solidFill>
                <a:latin typeface="Helvetica" charset="0"/>
                <a:ea typeface="ＭＳ Ｐゴシック" charset="-128"/>
              </a:defRPr>
            </a:lvl8pPr>
            <a:lvl9pPr marL="3886200" indent="-228600" eaLnBrk="0" fontAlgn="base" hangingPunct="0">
              <a:spcBef>
                <a:spcPct val="0"/>
              </a:spcBef>
              <a:spcAft>
                <a:spcPct val="0"/>
              </a:spcAft>
              <a:defRPr sz="1400" b="1">
                <a:solidFill>
                  <a:srgbClr val="FE9B03"/>
                </a:solidFill>
                <a:latin typeface="Helvetica" charset="0"/>
                <a:ea typeface="ＭＳ Ｐゴシック" charset="-128"/>
              </a:defRPr>
            </a:lvl9pPr>
          </a:lstStyle>
          <a:p>
            <a:pPr algn="ctr">
              <a:lnSpc>
                <a:spcPct val="85000"/>
              </a:lnSpc>
            </a:pPr>
            <a:r>
              <a:rPr lang="en-AU" altLang="en-US" sz="3300" dirty="0">
                <a:solidFill>
                  <a:srgbClr val="0432FF"/>
                </a:solidFill>
                <a:latin typeface="Arial" charset="0"/>
              </a:rPr>
              <a:t>Mash duration</a:t>
            </a:r>
          </a:p>
          <a:p>
            <a:pPr algn="ctr">
              <a:lnSpc>
                <a:spcPct val="125000"/>
              </a:lnSpc>
            </a:pPr>
            <a:r>
              <a:rPr lang="en-AU" altLang="en-US" sz="2500" dirty="0">
                <a:solidFill>
                  <a:srgbClr val="008F00"/>
                </a:solidFill>
                <a:latin typeface="Arial" charset="0"/>
              </a:rPr>
              <a:t>Mash in 65</a:t>
            </a:r>
            <a:r>
              <a:rPr lang="en-AU" altLang="en-US" sz="2500" baseline="30000" dirty="0">
                <a:solidFill>
                  <a:srgbClr val="008F00"/>
                </a:solidFill>
                <a:latin typeface="Arial" charset="0"/>
              </a:rPr>
              <a:t>o</a:t>
            </a:r>
            <a:r>
              <a:rPr lang="en-AU" altLang="en-US" sz="2500" dirty="0">
                <a:solidFill>
                  <a:srgbClr val="008F00"/>
                </a:solidFill>
                <a:latin typeface="Arial" charset="0"/>
              </a:rPr>
              <a:t>C, 1:3 ratio</a:t>
            </a:r>
          </a:p>
          <a:p>
            <a:pPr algn="ctr">
              <a:lnSpc>
                <a:spcPct val="125000"/>
              </a:lnSpc>
            </a:pPr>
            <a:r>
              <a:rPr lang="en-AU" altLang="en-US" sz="2500" dirty="0">
                <a:solidFill>
                  <a:srgbClr val="008F00"/>
                </a:solidFill>
                <a:latin typeface="Arial" charset="0"/>
              </a:rPr>
              <a:t>0.7mm grind, finish 74</a:t>
            </a:r>
            <a:r>
              <a:rPr lang="en-AU" altLang="en-US" sz="2500" baseline="30000" dirty="0">
                <a:solidFill>
                  <a:srgbClr val="008F00"/>
                </a:solidFill>
                <a:latin typeface="Arial" charset="0"/>
              </a:rPr>
              <a:t>o</a:t>
            </a:r>
            <a:r>
              <a:rPr lang="en-AU" altLang="en-US" sz="2500" dirty="0">
                <a:solidFill>
                  <a:srgbClr val="008F00"/>
                </a:solidFill>
                <a:latin typeface="Arial" charset="0"/>
              </a:rPr>
              <a:t>C</a:t>
            </a:r>
          </a:p>
          <a:p>
            <a:pPr algn="ctr">
              <a:lnSpc>
                <a:spcPct val="125000"/>
              </a:lnSpc>
            </a:pPr>
            <a:r>
              <a:rPr lang="en-AU" altLang="en-US" sz="2500" dirty="0">
                <a:solidFill>
                  <a:srgbClr val="008F00"/>
                </a:solidFill>
                <a:latin typeface="Arial" charset="0"/>
              </a:rPr>
              <a:t>0.3 </a:t>
            </a:r>
            <a:r>
              <a:rPr lang="en-AU" altLang="en-US" sz="2500" dirty="0" err="1">
                <a:solidFill>
                  <a:srgbClr val="008F00"/>
                </a:solidFill>
                <a:latin typeface="Arial" charset="0"/>
              </a:rPr>
              <a:t>mM</a:t>
            </a:r>
            <a:r>
              <a:rPr lang="en-AU" altLang="en-US" sz="2500" dirty="0">
                <a:solidFill>
                  <a:srgbClr val="008F00"/>
                </a:solidFill>
                <a:latin typeface="Arial" charset="0"/>
              </a:rPr>
              <a:t> CaSO</a:t>
            </a:r>
            <a:r>
              <a:rPr lang="en-AU" altLang="en-US" sz="2500" baseline="-25000" dirty="0">
                <a:solidFill>
                  <a:srgbClr val="008F00"/>
                </a:solidFill>
                <a:latin typeface="Arial" charset="0"/>
              </a:rPr>
              <a:t>4</a:t>
            </a:r>
            <a:r>
              <a:rPr lang="en-AU" altLang="en-US" sz="3300" dirty="0">
                <a:solidFill>
                  <a:srgbClr val="008F00"/>
                </a:solidFill>
                <a:latin typeface="Arial" charset="0"/>
              </a:rPr>
              <a:t> </a:t>
            </a:r>
          </a:p>
        </p:txBody>
      </p:sp>
      <p:sp>
        <p:nvSpPr>
          <p:cNvPr id="3" name="Rectangle 3">
            <a:extLst>
              <a:ext uri="{FF2B5EF4-FFF2-40B4-BE49-F238E27FC236}">
                <a16:creationId xmlns:a16="http://schemas.microsoft.com/office/drawing/2014/main" id="{8916555F-A650-2442-88DE-A9EB9B6B73B3}"/>
              </a:ext>
            </a:extLst>
          </p:cNvPr>
          <p:cNvSpPr>
            <a:spLocks noChangeArrowheads="1"/>
          </p:cNvSpPr>
          <p:nvPr/>
        </p:nvSpPr>
        <p:spPr bwMode="auto">
          <a:xfrm>
            <a:off x="2071225" y="3826071"/>
            <a:ext cx="4322017" cy="1968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b="1">
                <a:solidFill>
                  <a:srgbClr val="FE9B03"/>
                </a:solidFill>
                <a:latin typeface="Helvetica" charset="0"/>
                <a:ea typeface="ＭＳ Ｐゴシック" charset="-128"/>
              </a:defRPr>
            </a:lvl1pPr>
            <a:lvl2pPr marL="742950" indent="-285750">
              <a:defRPr sz="1400" b="1">
                <a:solidFill>
                  <a:srgbClr val="FE9B03"/>
                </a:solidFill>
                <a:latin typeface="Helvetica" charset="0"/>
                <a:ea typeface="ＭＳ Ｐゴシック" charset="-128"/>
              </a:defRPr>
            </a:lvl2pPr>
            <a:lvl3pPr marL="1143000" indent="-228600">
              <a:defRPr sz="1400" b="1">
                <a:solidFill>
                  <a:srgbClr val="FE9B03"/>
                </a:solidFill>
                <a:latin typeface="Helvetica" charset="0"/>
                <a:ea typeface="ＭＳ Ｐゴシック" charset="-128"/>
              </a:defRPr>
            </a:lvl3pPr>
            <a:lvl4pPr marL="1600200" indent="-228600">
              <a:defRPr sz="1400" b="1">
                <a:solidFill>
                  <a:srgbClr val="FE9B03"/>
                </a:solidFill>
                <a:latin typeface="Helvetica" charset="0"/>
                <a:ea typeface="ＭＳ Ｐゴシック" charset="-128"/>
              </a:defRPr>
            </a:lvl4pPr>
            <a:lvl5pPr marL="2057400" indent="-228600">
              <a:defRPr sz="1400" b="1">
                <a:solidFill>
                  <a:srgbClr val="FE9B03"/>
                </a:solidFill>
                <a:latin typeface="Helvetica" charset="0"/>
                <a:ea typeface="ＭＳ Ｐゴシック" charset="-128"/>
              </a:defRPr>
            </a:lvl5pPr>
            <a:lvl6pPr marL="2514600" indent="-228600" eaLnBrk="0" fontAlgn="base" hangingPunct="0">
              <a:spcBef>
                <a:spcPct val="0"/>
              </a:spcBef>
              <a:spcAft>
                <a:spcPct val="0"/>
              </a:spcAft>
              <a:defRPr sz="1400" b="1">
                <a:solidFill>
                  <a:srgbClr val="FE9B03"/>
                </a:solidFill>
                <a:latin typeface="Helvetica" charset="0"/>
                <a:ea typeface="ＭＳ Ｐゴシック" charset="-128"/>
              </a:defRPr>
            </a:lvl6pPr>
            <a:lvl7pPr marL="2971800" indent="-228600" eaLnBrk="0" fontAlgn="base" hangingPunct="0">
              <a:spcBef>
                <a:spcPct val="0"/>
              </a:spcBef>
              <a:spcAft>
                <a:spcPct val="0"/>
              </a:spcAft>
              <a:defRPr sz="1400" b="1">
                <a:solidFill>
                  <a:srgbClr val="FE9B03"/>
                </a:solidFill>
                <a:latin typeface="Helvetica" charset="0"/>
                <a:ea typeface="ＭＳ Ｐゴシック" charset="-128"/>
              </a:defRPr>
            </a:lvl7pPr>
            <a:lvl8pPr marL="3429000" indent="-228600" eaLnBrk="0" fontAlgn="base" hangingPunct="0">
              <a:spcBef>
                <a:spcPct val="0"/>
              </a:spcBef>
              <a:spcAft>
                <a:spcPct val="0"/>
              </a:spcAft>
              <a:defRPr sz="1400" b="1">
                <a:solidFill>
                  <a:srgbClr val="FE9B03"/>
                </a:solidFill>
                <a:latin typeface="Helvetica" charset="0"/>
                <a:ea typeface="ＭＳ Ｐゴシック" charset="-128"/>
              </a:defRPr>
            </a:lvl8pPr>
            <a:lvl9pPr marL="3886200" indent="-228600" eaLnBrk="0" fontAlgn="base" hangingPunct="0">
              <a:spcBef>
                <a:spcPct val="0"/>
              </a:spcBef>
              <a:spcAft>
                <a:spcPct val="0"/>
              </a:spcAft>
              <a:defRPr sz="1400" b="1">
                <a:solidFill>
                  <a:srgbClr val="FE9B03"/>
                </a:solidFill>
                <a:latin typeface="Helvetica" charset="0"/>
                <a:ea typeface="ＭＳ Ｐゴシック" charset="-128"/>
              </a:defRPr>
            </a:lvl9pPr>
          </a:lstStyle>
          <a:p>
            <a:pPr>
              <a:lnSpc>
                <a:spcPct val="125000"/>
              </a:lnSpc>
            </a:pPr>
            <a:r>
              <a:rPr lang="en-AU" altLang="en-US" sz="2500" dirty="0">
                <a:solidFill>
                  <a:srgbClr val="CC9700"/>
                </a:solidFill>
                <a:latin typeface="Arial" charset="0"/>
              </a:rPr>
              <a:t>Conclusion: </a:t>
            </a:r>
          </a:p>
          <a:p>
            <a:pPr>
              <a:lnSpc>
                <a:spcPct val="125000"/>
              </a:lnSpc>
            </a:pPr>
            <a:r>
              <a:rPr lang="en-AU" altLang="en-US" sz="2500" dirty="0">
                <a:solidFill>
                  <a:srgbClr val="CC9700"/>
                </a:solidFill>
                <a:latin typeface="Arial" charset="0"/>
              </a:rPr>
              <a:t>Mash duration important.</a:t>
            </a:r>
          </a:p>
          <a:p>
            <a:pPr>
              <a:lnSpc>
                <a:spcPct val="125000"/>
              </a:lnSpc>
            </a:pPr>
            <a:r>
              <a:rPr lang="en-AU" altLang="en-US" sz="2500" dirty="0">
                <a:solidFill>
                  <a:srgbClr val="CC9700"/>
                </a:solidFill>
                <a:latin typeface="Arial" charset="0"/>
              </a:rPr>
              <a:t>use 60min as this gives</a:t>
            </a:r>
          </a:p>
          <a:p>
            <a:pPr>
              <a:lnSpc>
                <a:spcPct val="125000"/>
              </a:lnSpc>
            </a:pPr>
            <a:r>
              <a:rPr lang="en-AU" altLang="en-US" sz="2500" dirty="0">
                <a:solidFill>
                  <a:srgbClr val="CC9700"/>
                </a:solidFill>
                <a:latin typeface="Arial" charset="0"/>
              </a:rPr>
              <a:t>close to max fermentability</a:t>
            </a:r>
          </a:p>
        </p:txBody>
      </p:sp>
      <p:graphicFrame>
        <p:nvGraphicFramePr>
          <p:cNvPr id="4" name="Object 5">
            <a:extLst>
              <a:ext uri="{FF2B5EF4-FFF2-40B4-BE49-F238E27FC236}">
                <a16:creationId xmlns:a16="http://schemas.microsoft.com/office/drawing/2014/main" id="{B7340910-C4DF-264A-BAA0-D9598AE27A10}"/>
              </a:ext>
            </a:extLst>
          </p:cNvPr>
          <p:cNvGraphicFramePr>
            <a:graphicFrameLocks noChangeAspect="1"/>
          </p:cNvGraphicFramePr>
          <p:nvPr>
            <p:extLst>
              <p:ext uri="{D42A27DB-BD31-4B8C-83A1-F6EECF244321}">
                <p14:modId xmlns:p14="http://schemas.microsoft.com/office/powerpoint/2010/main" val="2883864019"/>
              </p:ext>
            </p:extLst>
          </p:nvPr>
        </p:nvGraphicFramePr>
        <p:xfrm>
          <a:off x="6591300" y="326347"/>
          <a:ext cx="4889888" cy="6205306"/>
        </p:xfrm>
        <a:graphic>
          <a:graphicData uri="http://schemas.openxmlformats.org/presentationml/2006/ole">
            <mc:AlternateContent xmlns:mc="http://schemas.openxmlformats.org/markup-compatibility/2006">
              <mc:Choice xmlns:v="urn:schemas-microsoft-com:vml" Requires="v">
                <p:oleObj spid="_x0000_s3093" name="Document" r:id="rId4" imgW="22133333" imgH="28114286" progId="Word.Document.8">
                  <p:embed/>
                </p:oleObj>
              </mc:Choice>
              <mc:Fallback>
                <p:oleObj name="Document" r:id="rId4" imgW="22133333" imgH="28114286" progId="Word.Document.8">
                  <p:embed/>
                  <p:pic>
                    <p:nvPicPr>
                      <p:cNvPr id="14339"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91300" y="326347"/>
                        <a:ext cx="4889888" cy="6205306"/>
                      </a:xfrm>
                      <a:prstGeom prst="rect">
                        <a:avLst/>
                      </a:prstGeom>
                      <a:noFill/>
                      <a:ln>
                        <a:noFill/>
                      </a:ln>
                      <a:effectLst/>
                      <a:extLst/>
                    </p:spPr>
                  </p:pic>
                </p:oleObj>
              </mc:Fallback>
            </mc:AlternateContent>
          </a:graphicData>
        </a:graphic>
      </p:graphicFrame>
      <p:sp>
        <p:nvSpPr>
          <p:cNvPr id="5" name="TextBox 4">
            <a:extLst>
              <a:ext uri="{FF2B5EF4-FFF2-40B4-BE49-F238E27FC236}">
                <a16:creationId xmlns:a16="http://schemas.microsoft.com/office/drawing/2014/main" id="{858C3A53-68FE-8644-AECC-6DBC62200FBC}"/>
              </a:ext>
            </a:extLst>
          </p:cNvPr>
          <p:cNvSpPr txBox="1"/>
          <p:nvPr/>
        </p:nvSpPr>
        <p:spPr>
          <a:xfrm>
            <a:off x="1509498" y="-1007"/>
            <a:ext cx="2082621" cy="646331"/>
          </a:xfrm>
          <a:prstGeom prst="rect">
            <a:avLst/>
          </a:prstGeom>
          <a:noFill/>
        </p:spPr>
        <p:txBody>
          <a:bodyPr wrap="none" rtlCol="0">
            <a:spAutoFit/>
          </a:bodyPr>
          <a:lstStyle/>
          <a:p>
            <a:r>
              <a:rPr lang="en-US" sz="3600" b="1" dirty="0">
                <a:solidFill>
                  <a:srgbClr val="FF0000"/>
                </a:solidFill>
                <a:latin typeface="Arial" panose="020B0604020202020204" pitchFamily="34" charset="0"/>
                <a:cs typeface="Arial" panose="020B0604020202020204" pitchFamily="34" charset="0"/>
              </a:rPr>
              <a:t>Slide 15:</a:t>
            </a:r>
          </a:p>
        </p:txBody>
      </p:sp>
    </p:spTree>
    <p:extLst>
      <p:ext uri="{BB962C8B-B14F-4D97-AF65-F5344CB8AC3E}">
        <p14:creationId xmlns:p14="http://schemas.microsoft.com/office/powerpoint/2010/main" val="165860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73973F3-E55A-4C49-8B2F-1753C9D5D377}"/>
              </a:ext>
            </a:extLst>
          </p:cNvPr>
          <p:cNvSpPr>
            <a:spLocks noChangeArrowheads="1"/>
          </p:cNvSpPr>
          <p:nvPr/>
        </p:nvSpPr>
        <p:spPr bwMode="auto">
          <a:xfrm>
            <a:off x="2983726" y="132492"/>
            <a:ext cx="7979748" cy="1131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1400" b="1">
                <a:solidFill>
                  <a:srgbClr val="FE9B03"/>
                </a:solidFill>
                <a:latin typeface="Helvetica" charset="0"/>
                <a:ea typeface="ＭＳ Ｐゴシック" charset="-128"/>
              </a:defRPr>
            </a:lvl1pPr>
            <a:lvl2pPr marL="742950" indent="-285750">
              <a:defRPr sz="1400" b="1">
                <a:solidFill>
                  <a:srgbClr val="FE9B03"/>
                </a:solidFill>
                <a:latin typeface="Helvetica" charset="0"/>
                <a:ea typeface="ＭＳ Ｐゴシック" charset="-128"/>
              </a:defRPr>
            </a:lvl2pPr>
            <a:lvl3pPr marL="1143000" indent="-228600">
              <a:defRPr sz="1400" b="1">
                <a:solidFill>
                  <a:srgbClr val="FE9B03"/>
                </a:solidFill>
                <a:latin typeface="Helvetica" charset="0"/>
                <a:ea typeface="ＭＳ Ｐゴシック" charset="-128"/>
              </a:defRPr>
            </a:lvl3pPr>
            <a:lvl4pPr marL="1600200" indent="-228600">
              <a:defRPr sz="1400" b="1">
                <a:solidFill>
                  <a:srgbClr val="FE9B03"/>
                </a:solidFill>
                <a:latin typeface="Helvetica" charset="0"/>
                <a:ea typeface="ＭＳ Ｐゴシック" charset="-128"/>
              </a:defRPr>
            </a:lvl4pPr>
            <a:lvl5pPr marL="2057400" indent="-228600">
              <a:defRPr sz="1400" b="1">
                <a:solidFill>
                  <a:srgbClr val="FE9B03"/>
                </a:solidFill>
                <a:latin typeface="Helvetica" charset="0"/>
                <a:ea typeface="ＭＳ Ｐゴシック" charset="-128"/>
              </a:defRPr>
            </a:lvl5pPr>
            <a:lvl6pPr marL="2514600" indent="-228600" eaLnBrk="0" fontAlgn="base" hangingPunct="0">
              <a:spcBef>
                <a:spcPct val="0"/>
              </a:spcBef>
              <a:spcAft>
                <a:spcPct val="0"/>
              </a:spcAft>
              <a:defRPr sz="1400" b="1">
                <a:solidFill>
                  <a:srgbClr val="FE9B03"/>
                </a:solidFill>
                <a:latin typeface="Helvetica" charset="0"/>
                <a:ea typeface="ＭＳ Ｐゴシック" charset="-128"/>
              </a:defRPr>
            </a:lvl6pPr>
            <a:lvl7pPr marL="2971800" indent="-228600" eaLnBrk="0" fontAlgn="base" hangingPunct="0">
              <a:spcBef>
                <a:spcPct val="0"/>
              </a:spcBef>
              <a:spcAft>
                <a:spcPct val="0"/>
              </a:spcAft>
              <a:defRPr sz="1400" b="1">
                <a:solidFill>
                  <a:srgbClr val="FE9B03"/>
                </a:solidFill>
                <a:latin typeface="Helvetica" charset="0"/>
                <a:ea typeface="ＭＳ Ｐゴシック" charset="-128"/>
              </a:defRPr>
            </a:lvl7pPr>
            <a:lvl8pPr marL="3429000" indent="-228600" eaLnBrk="0" fontAlgn="base" hangingPunct="0">
              <a:spcBef>
                <a:spcPct val="0"/>
              </a:spcBef>
              <a:spcAft>
                <a:spcPct val="0"/>
              </a:spcAft>
              <a:defRPr sz="1400" b="1">
                <a:solidFill>
                  <a:srgbClr val="FE9B03"/>
                </a:solidFill>
                <a:latin typeface="Helvetica" charset="0"/>
                <a:ea typeface="ＭＳ Ｐゴシック" charset="-128"/>
              </a:defRPr>
            </a:lvl8pPr>
            <a:lvl9pPr marL="3886200" indent="-228600" eaLnBrk="0" fontAlgn="base" hangingPunct="0">
              <a:spcBef>
                <a:spcPct val="0"/>
              </a:spcBef>
              <a:spcAft>
                <a:spcPct val="0"/>
              </a:spcAft>
              <a:defRPr sz="1400" b="1">
                <a:solidFill>
                  <a:srgbClr val="FE9B03"/>
                </a:solidFill>
                <a:latin typeface="Helvetica" charset="0"/>
                <a:ea typeface="ＭＳ Ｐゴシック" charset="-128"/>
              </a:defRPr>
            </a:lvl9pPr>
          </a:lstStyle>
          <a:p>
            <a:pPr algn="ctr">
              <a:lnSpc>
                <a:spcPct val="110000"/>
              </a:lnSpc>
            </a:pPr>
            <a:r>
              <a:rPr lang="en-AU" altLang="en-US" sz="3200" dirty="0">
                <a:solidFill>
                  <a:srgbClr val="0432FF"/>
                </a:solidFill>
                <a:latin typeface="Arial" charset="0"/>
              </a:rPr>
              <a:t>Mashing protocol: </a:t>
            </a:r>
            <a:br>
              <a:rPr lang="en-AU" altLang="en-US" sz="3200" dirty="0">
                <a:solidFill>
                  <a:srgbClr val="0432FF"/>
                </a:solidFill>
                <a:latin typeface="Arial" charset="0"/>
              </a:rPr>
            </a:br>
            <a:r>
              <a:rPr lang="en-AU" altLang="en-US" sz="3200" dirty="0">
                <a:solidFill>
                  <a:srgbClr val="0432FF"/>
                </a:solidFill>
                <a:latin typeface="Arial" charset="0"/>
              </a:rPr>
              <a:t>Modified Infusion Mash 65</a:t>
            </a:r>
            <a:r>
              <a:rPr lang="en-AU" altLang="en-US" sz="3200" baseline="30000" dirty="0">
                <a:solidFill>
                  <a:srgbClr val="0432FF"/>
                </a:solidFill>
                <a:latin typeface="Arial" charset="0"/>
              </a:rPr>
              <a:t>o</a:t>
            </a:r>
            <a:r>
              <a:rPr lang="en-AU" altLang="en-US" sz="3200" dirty="0">
                <a:solidFill>
                  <a:srgbClr val="0432FF"/>
                </a:solidFill>
                <a:latin typeface="Arial" charset="0"/>
              </a:rPr>
              <a:t>C (MIM 65</a:t>
            </a:r>
            <a:r>
              <a:rPr lang="en-AU" altLang="en-US" sz="3200" baseline="30000" dirty="0">
                <a:solidFill>
                  <a:srgbClr val="0432FF"/>
                </a:solidFill>
                <a:latin typeface="Arial" charset="0"/>
              </a:rPr>
              <a:t>o</a:t>
            </a:r>
            <a:r>
              <a:rPr lang="en-AU" altLang="en-US" sz="3200" dirty="0">
                <a:solidFill>
                  <a:srgbClr val="0432FF"/>
                </a:solidFill>
                <a:latin typeface="Arial" charset="0"/>
              </a:rPr>
              <a:t>C)</a:t>
            </a:r>
          </a:p>
        </p:txBody>
      </p:sp>
      <p:sp>
        <p:nvSpPr>
          <p:cNvPr id="3" name="Text Box 5">
            <a:extLst>
              <a:ext uri="{FF2B5EF4-FFF2-40B4-BE49-F238E27FC236}">
                <a16:creationId xmlns:a16="http://schemas.microsoft.com/office/drawing/2014/main" id="{5EB0E100-86D9-E540-B77D-AF58B5DEEF4E}"/>
              </a:ext>
            </a:extLst>
          </p:cNvPr>
          <p:cNvSpPr txBox="1">
            <a:spLocks noChangeArrowheads="1"/>
          </p:cNvSpPr>
          <p:nvPr/>
        </p:nvSpPr>
        <p:spPr bwMode="auto">
          <a:xfrm>
            <a:off x="3259249" y="6304623"/>
            <a:ext cx="8021370" cy="425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b="1">
                <a:solidFill>
                  <a:srgbClr val="FE9B03"/>
                </a:solidFill>
                <a:latin typeface="Helvetica" charset="0"/>
                <a:ea typeface="ＭＳ Ｐゴシック" charset="-128"/>
              </a:defRPr>
            </a:lvl1pPr>
            <a:lvl2pPr marL="742950" indent="-285750">
              <a:defRPr sz="1400" b="1">
                <a:solidFill>
                  <a:srgbClr val="FE9B03"/>
                </a:solidFill>
                <a:latin typeface="Helvetica" charset="0"/>
                <a:ea typeface="ＭＳ Ｐゴシック" charset="-128"/>
              </a:defRPr>
            </a:lvl2pPr>
            <a:lvl3pPr marL="1143000" indent="-228600">
              <a:defRPr sz="1400" b="1">
                <a:solidFill>
                  <a:srgbClr val="FE9B03"/>
                </a:solidFill>
                <a:latin typeface="Helvetica" charset="0"/>
                <a:ea typeface="ＭＳ Ｐゴシック" charset="-128"/>
              </a:defRPr>
            </a:lvl3pPr>
            <a:lvl4pPr marL="1600200" indent="-228600">
              <a:defRPr sz="1400" b="1">
                <a:solidFill>
                  <a:srgbClr val="FE9B03"/>
                </a:solidFill>
                <a:latin typeface="Helvetica" charset="0"/>
                <a:ea typeface="ＭＳ Ｐゴシック" charset="-128"/>
              </a:defRPr>
            </a:lvl4pPr>
            <a:lvl5pPr marL="2057400" indent="-228600">
              <a:defRPr sz="1400" b="1">
                <a:solidFill>
                  <a:srgbClr val="FE9B03"/>
                </a:solidFill>
                <a:latin typeface="Helvetica" charset="0"/>
                <a:ea typeface="ＭＳ Ｐゴシック" charset="-128"/>
              </a:defRPr>
            </a:lvl5pPr>
            <a:lvl6pPr marL="2514600" indent="-228600" eaLnBrk="0" fontAlgn="base" hangingPunct="0">
              <a:spcBef>
                <a:spcPct val="0"/>
              </a:spcBef>
              <a:spcAft>
                <a:spcPct val="0"/>
              </a:spcAft>
              <a:defRPr sz="1400" b="1">
                <a:solidFill>
                  <a:srgbClr val="FE9B03"/>
                </a:solidFill>
                <a:latin typeface="Helvetica" charset="0"/>
                <a:ea typeface="ＭＳ Ｐゴシック" charset="-128"/>
              </a:defRPr>
            </a:lvl6pPr>
            <a:lvl7pPr marL="2971800" indent="-228600" eaLnBrk="0" fontAlgn="base" hangingPunct="0">
              <a:spcBef>
                <a:spcPct val="0"/>
              </a:spcBef>
              <a:spcAft>
                <a:spcPct val="0"/>
              </a:spcAft>
              <a:defRPr sz="1400" b="1">
                <a:solidFill>
                  <a:srgbClr val="FE9B03"/>
                </a:solidFill>
                <a:latin typeface="Helvetica" charset="0"/>
                <a:ea typeface="ＭＳ Ｐゴシック" charset="-128"/>
              </a:defRPr>
            </a:lvl7pPr>
            <a:lvl8pPr marL="3429000" indent="-228600" eaLnBrk="0" fontAlgn="base" hangingPunct="0">
              <a:spcBef>
                <a:spcPct val="0"/>
              </a:spcBef>
              <a:spcAft>
                <a:spcPct val="0"/>
              </a:spcAft>
              <a:defRPr sz="1400" b="1">
                <a:solidFill>
                  <a:srgbClr val="FE9B03"/>
                </a:solidFill>
                <a:latin typeface="Helvetica" charset="0"/>
                <a:ea typeface="ＭＳ Ｐゴシック" charset="-128"/>
              </a:defRPr>
            </a:lvl8pPr>
            <a:lvl9pPr marL="3886200" indent="-228600" eaLnBrk="0" fontAlgn="base" hangingPunct="0">
              <a:spcBef>
                <a:spcPct val="0"/>
              </a:spcBef>
              <a:spcAft>
                <a:spcPct val="0"/>
              </a:spcAft>
              <a:defRPr sz="1400" b="1">
                <a:solidFill>
                  <a:srgbClr val="FE9B03"/>
                </a:solidFill>
                <a:latin typeface="Helvetica" charset="0"/>
                <a:ea typeface="ＭＳ Ｐゴシック" charset="-128"/>
              </a:defRPr>
            </a:lvl9pPr>
          </a:lstStyle>
          <a:p>
            <a:pPr>
              <a:lnSpc>
                <a:spcPct val="90000"/>
              </a:lnSpc>
              <a:spcAft>
                <a:spcPts val="300"/>
              </a:spcAft>
            </a:pPr>
            <a:r>
              <a:rPr lang="en-US" altLang="en-US" sz="1200" dirty="0">
                <a:solidFill>
                  <a:schemeClr val="tx2"/>
                </a:solidFill>
              </a:rPr>
              <a:t>See:</a:t>
            </a:r>
            <a:r>
              <a:rPr lang="en-US" altLang="en-US" sz="1200" b="0" dirty="0">
                <a:solidFill>
                  <a:schemeClr val="tx2"/>
                </a:solidFill>
              </a:rPr>
              <a:t> Evans, Goldsmith, </a:t>
            </a:r>
            <a:r>
              <a:rPr lang="en-US" altLang="en-US" sz="1200" b="0" dirty="0" err="1">
                <a:solidFill>
                  <a:schemeClr val="tx2"/>
                </a:solidFill>
              </a:rPr>
              <a:t>Dambergs</a:t>
            </a:r>
            <a:r>
              <a:rPr lang="en-US" altLang="en-US" sz="1200" b="0" dirty="0">
                <a:solidFill>
                  <a:schemeClr val="tx2"/>
                </a:solidFill>
              </a:rPr>
              <a:t> &amp; </a:t>
            </a:r>
            <a:r>
              <a:rPr lang="en-US" altLang="en-US" sz="1200" b="0" dirty="0" err="1">
                <a:solidFill>
                  <a:schemeClr val="tx2"/>
                </a:solidFill>
              </a:rPr>
              <a:t>Nischwitz</a:t>
            </a:r>
            <a:r>
              <a:rPr lang="en-US" altLang="en-US" sz="1200" b="0" dirty="0">
                <a:solidFill>
                  <a:schemeClr val="tx2"/>
                </a:solidFill>
              </a:rPr>
              <a:t>(2011). "</a:t>
            </a:r>
            <a:r>
              <a:rPr lang="en-US" altLang="en-US" sz="1200" b="0" i="1" dirty="0">
                <a:solidFill>
                  <a:schemeClr val="tx2"/>
                </a:solidFill>
              </a:rPr>
              <a:t>A comprehensive reevaluation of the small-scale Congress mash protocol parameters for determination of extract and fermentability</a:t>
            </a:r>
            <a:r>
              <a:rPr lang="en-US" altLang="en-US" sz="1200" b="0" dirty="0">
                <a:solidFill>
                  <a:schemeClr val="tx2"/>
                </a:solidFill>
              </a:rPr>
              <a:t>." JASBC 69:13-27.</a:t>
            </a:r>
            <a:endParaRPr lang="en-US" altLang="en-US" b="0" dirty="0">
              <a:solidFill>
                <a:schemeClr val="tx2"/>
              </a:solidFill>
            </a:endParaRPr>
          </a:p>
        </p:txBody>
      </p:sp>
      <p:sp>
        <p:nvSpPr>
          <p:cNvPr id="4" name="TextBox 3">
            <a:extLst>
              <a:ext uri="{FF2B5EF4-FFF2-40B4-BE49-F238E27FC236}">
                <a16:creationId xmlns:a16="http://schemas.microsoft.com/office/drawing/2014/main" id="{E18BF28B-63BA-FF4A-9B60-491512B4E5E9}"/>
              </a:ext>
            </a:extLst>
          </p:cNvPr>
          <p:cNvSpPr txBox="1"/>
          <p:nvPr/>
        </p:nvSpPr>
        <p:spPr>
          <a:xfrm>
            <a:off x="1500576" y="-19387"/>
            <a:ext cx="2082621" cy="646331"/>
          </a:xfrm>
          <a:prstGeom prst="rect">
            <a:avLst/>
          </a:prstGeom>
          <a:noFill/>
        </p:spPr>
        <p:txBody>
          <a:bodyPr wrap="none" rtlCol="0">
            <a:spAutoFit/>
          </a:bodyPr>
          <a:lstStyle/>
          <a:p>
            <a:r>
              <a:rPr lang="en-US" sz="3600" b="1" dirty="0">
                <a:solidFill>
                  <a:srgbClr val="FF0000"/>
                </a:solidFill>
                <a:latin typeface="Arial" panose="020B0604020202020204" pitchFamily="34" charset="0"/>
                <a:cs typeface="Arial" panose="020B0604020202020204" pitchFamily="34" charset="0"/>
              </a:rPr>
              <a:t>Slide 16:</a:t>
            </a:r>
          </a:p>
        </p:txBody>
      </p:sp>
      <p:pic>
        <p:nvPicPr>
          <p:cNvPr id="5" name="Picture 4">
            <a:extLst>
              <a:ext uri="{FF2B5EF4-FFF2-40B4-BE49-F238E27FC236}">
                <a16:creationId xmlns:a16="http://schemas.microsoft.com/office/drawing/2014/main" id="{8E3B967B-D9E7-754F-BAFF-C47A0F75F1A1}"/>
              </a:ext>
            </a:extLst>
          </p:cNvPr>
          <p:cNvPicPr>
            <a:picLocks noChangeAspect="1"/>
          </p:cNvPicPr>
          <p:nvPr/>
        </p:nvPicPr>
        <p:blipFill>
          <a:blip r:embed="rId3"/>
          <a:stretch>
            <a:fillRect/>
          </a:stretch>
        </p:blipFill>
        <p:spPr>
          <a:xfrm>
            <a:off x="2053123" y="1255545"/>
            <a:ext cx="9840954" cy="4928705"/>
          </a:xfrm>
          <a:prstGeom prst="rect">
            <a:avLst/>
          </a:prstGeom>
        </p:spPr>
      </p:pic>
      <p:sp>
        <p:nvSpPr>
          <p:cNvPr id="6" name="Rectangle 5">
            <a:extLst>
              <a:ext uri="{FF2B5EF4-FFF2-40B4-BE49-F238E27FC236}">
                <a16:creationId xmlns:a16="http://schemas.microsoft.com/office/drawing/2014/main" id="{CCFE7CC1-A174-5E4E-BBB4-9A21C85344BA}"/>
              </a:ext>
            </a:extLst>
          </p:cNvPr>
          <p:cNvSpPr/>
          <p:nvPr/>
        </p:nvSpPr>
        <p:spPr bwMode="auto">
          <a:xfrm>
            <a:off x="4791919" y="2139799"/>
            <a:ext cx="6782764" cy="2037144"/>
          </a:xfrm>
          <a:prstGeom prst="rect">
            <a:avLst/>
          </a:prstGeom>
          <a:noFill/>
          <a:ln w="190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DFFE1"/>
              </a:solidFill>
              <a:effectLst/>
              <a:latin typeface="Book Antiqua" charset="0"/>
            </a:endParaRPr>
          </a:p>
        </p:txBody>
      </p:sp>
    </p:spTree>
    <p:extLst>
      <p:ext uri="{BB962C8B-B14F-4D97-AF65-F5344CB8AC3E}">
        <p14:creationId xmlns:p14="http://schemas.microsoft.com/office/powerpoint/2010/main" val="2818599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20B118-A649-EF4B-A6FB-EFE52D94ADBD}"/>
              </a:ext>
            </a:extLst>
          </p:cNvPr>
          <p:cNvSpPr txBox="1"/>
          <p:nvPr/>
        </p:nvSpPr>
        <p:spPr>
          <a:xfrm>
            <a:off x="4489357" y="966940"/>
            <a:ext cx="3855543" cy="769441"/>
          </a:xfrm>
          <a:prstGeom prst="rect">
            <a:avLst/>
          </a:prstGeom>
          <a:noFill/>
        </p:spPr>
        <p:txBody>
          <a:bodyPr wrap="none" rtlCol="0">
            <a:spAutoFit/>
          </a:bodyPr>
          <a:lstStyle/>
          <a:p>
            <a:r>
              <a:rPr lang="en-US" sz="4400" b="1" dirty="0">
                <a:solidFill>
                  <a:srgbClr val="0432FF"/>
                </a:solidFill>
                <a:latin typeface="Arial" panose="020B0604020202020204" pitchFamily="34" charset="0"/>
                <a:cs typeface="Arial" panose="020B0604020202020204" pitchFamily="34" charset="0"/>
              </a:rPr>
              <a:t>Discussion 4:</a:t>
            </a:r>
          </a:p>
        </p:txBody>
      </p:sp>
      <p:sp>
        <p:nvSpPr>
          <p:cNvPr id="3" name="TextBox 2">
            <a:extLst>
              <a:ext uri="{FF2B5EF4-FFF2-40B4-BE49-F238E27FC236}">
                <a16:creationId xmlns:a16="http://schemas.microsoft.com/office/drawing/2014/main" id="{05204275-765F-FE47-A87C-DC57E013408C}"/>
              </a:ext>
            </a:extLst>
          </p:cNvPr>
          <p:cNvSpPr txBox="1"/>
          <p:nvPr/>
        </p:nvSpPr>
        <p:spPr>
          <a:xfrm>
            <a:off x="1455070" y="0"/>
            <a:ext cx="2082621" cy="646331"/>
          </a:xfrm>
          <a:prstGeom prst="rect">
            <a:avLst/>
          </a:prstGeom>
          <a:noFill/>
        </p:spPr>
        <p:txBody>
          <a:bodyPr wrap="none" rtlCol="0">
            <a:spAutoFit/>
          </a:bodyPr>
          <a:lstStyle/>
          <a:p>
            <a:r>
              <a:rPr lang="en-US" sz="3600" b="1" dirty="0">
                <a:solidFill>
                  <a:srgbClr val="FF0000"/>
                </a:solidFill>
                <a:latin typeface="Arial" panose="020B0604020202020204" pitchFamily="34" charset="0"/>
                <a:cs typeface="Arial" panose="020B0604020202020204" pitchFamily="34" charset="0"/>
              </a:rPr>
              <a:t>Slide 17:</a:t>
            </a:r>
          </a:p>
        </p:txBody>
      </p:sp>
      <p:sp>
        <p:nvSpPr>
          <p:cNvPr id="4" name="TextBox 3">
            <a:extLst>
              <a:ext uri="{FF2B5EF4-FFF2-40B4-BE49-F238E27FC236}">
                <a16:creationId xmlns:a16="http://schemas.microsoft.com/office/drawing/2014/main" id="{A62FF8A6-02F1-154F-82E7-4F62E7E868F5}"/>
              </a:ext>
            </a:extLst>
          </p:cNvPr>
          <p:cNvSpPr txBox="1"/>
          <p:nvPr/>
        </p:nvSpPr>
        <p:spPr>
          <a:xfrm>
            <a:off x="2235535" y="3243736"/>
            <a:ext cx="8363187" cy="2381486"/>
          </a:xfrm>
          <a:prstGeom prst="rect">
            <a:avLst/>
          </a:prstGeom>
          <a:noFill/>
        </p:spPr>
        <p:txBody>
          <a:bodyPr wrap="none" rtlCol="0">
            <a:spAutoFit/>
          </a:bodyPr>
          <a:lstStyle/>
          <a:p>
            <a:pPr algn="ctr">
              <a:lnSpc>
                <a:spcPct val="200000"/>
              </a:lnSpc>
            </a:pPr>
            <a:r>
              <a:rPr lang="en-US" sz="4000" b="1" dirty="0">
                <a:solidFill>
                  <a:schemeClr val="accent2"/>
                </a:solidFill>
                <a:latin typeface="Arial" panose="020B0604020202020204" pitchFamily="34" charset="0"/>
                <a:cs typeface="Arial" panose="020B0604020202020204" pitchFamily="34" charset="0"/>
              </a:rPr>
              <a:t>Next Section:</a:t>
            </a:r>
            <a:br>
              <a:rPr lang="en-US" sz="4000" b="1" dirty="0">
                <a:solidFill>
                  <a:schemeClr val="accent2"/>
                </a:solidFill>
                <a:latin typeface="Arial" panose="020B0604020202020204" pitchFamily="34" charset="0"/>
                <a:cs typeface="Arial" panose="020B0604020202020204" pitchFamily="34" charset="0"/>
              </a:rPr>
            </a:br>
            <a:r>
              <a:rPr lang="en-US" sz="4000" b="1" dirty="0">
                <a:solidFill>
                  <a:srgbClr val="CC9700"/>
                </a:solidFill>
                <a:latin typeface="Arial" panose="020B0604020202020204" pitchFamily="34" charset="0"/>
                <a:cs typeface="Arial" panose="020B0604020202020204" pitchFamily="34" charset="0"/>
              </a:rPr>
              <a:t>Comparing Mash protocol results</a:t>
            </a:r>
            <a:endParaRPr lang="en-US" sz="4000" dirty="0">
              <a:solidFill>
                <a:srgbClr val="CC9700"/>
              </a:solidFill>
            </a:endParaRPr>
          </a:p>
        </p:txBody>
      </p:sp>
    </p:spTree>
    <p:extLst>
      <p:ext uri="{BB962C8B-B14F-4D97-AF65-F5344CB8AC3E}">
        <p14:creationId xmlns:p14="http://schemas.microsoft.com/office/powerpoint/2010/main" val="11187284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302AA07-8E5B-CD45-8F32-28847C2EFE84}"/>
              </a:ext>
            </a:extLst>
          </p:cNvPr>
          <p:cNvSpPr>
            <a:spLocks noChangeArrowheads="1"/>
          </p:cNvSpPr>
          <p:nvPr/>
        </p:nvSpPr>
        <p:spPr bwMode="auto">
          <a:xfrm>
            <a:off x="3720914" y="225237"/>
            <a:ext cx="7740901" cy="416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1400" b="1">
                <a:solidFill>
                  <a:srgbClr val="FE9B03"/>
                </a:solidFill>
                <a:latin typeface="Helvetica" charset="0"/>
                <a:ea typeface="ＭＳ Ｐゴシック" charset="-128"/>
              </a:defRPr>
            </a:lvl1pPr>
            <a:lvl2pPr marL="742950" indent="-285750">
              <a:defRPr sz="1400" b="1">
                <a:solidFill>
                  <a:srgbClr val="FE9B03"/>
                </a:solidFill>
                <a:latin typeface="Helvetica" charset="0"/>
                <a:ea typeface="ＭＳ Ｐゴシック" charset="-128"/>
              </a:defRPr>
            </a:lvl2pPr>
            <a:lvl3pPr marL="1143000" indent="-228600">
              <a:defRPr sz="1400" b="1">
                <a:solidFill>
                  <a:srgbClr val="FE9B03"/>
                </a:solidFill>
                <a:latin typeface="Helvetica" charset="0"/>
                <a:ea typeface="ＭＳ Ｐゴシック" charset="-128"/>
              </a:defRPr>
            </a:lvl3pPr>
            <a:lvl4pPr marL="1600200" indent="-228600">
              <a:defRPr sz="1400" b="1">
                <a:solidFill>
                  <a:srgbClr val="FE9B03"/>
                </a:solidFill>
                <a:latin typeface="Helvetica" charset="0"/>
                <a:ea typeface="ＭＳ Ｐゴシック" charset="-128"/>
              </a:defRPr>
            </a:lvl4pPr>
            <a:lvl5pPr marL="2057400" indent="-228600">
              <a:defRPr sz="1400" b="1">
                <a:solidFill>
                  <a:srgbClr val="FE9B03"/>
                </a:solidFill>
                <a:latin typeface="Helvetica" charset="0"/>
                <a:ea typeface="ＭＳ Ｐゴシック" charset="-128"/>
              </a:defRPr>
            </a:lvl5pPr>
            <a:lvl6pPr marL="2514600" indent="-228600" eaLnBrk="0" fontAlgn="base" hangingPunct="0">
              <a:spcBef>
                <a:spcPct val="0"/>
              </a:spcBef>
              <a:spcAft>
                <a:spcPct val="0"/>
              </a:spcAft>
              <a:defRPr sz="1400" b="1">
                <a:solidFill>
                  <a:srgbClr val="FE9B03"/>
                </a:solidFill>
                <a:latin typeface="Helvetica" charset="0"/>
                <a:ea typeface="ＭＳ Ｐゴシック" charset="-128"/>
              </a:defRPr>
            </a:lvl6pPr>
            <a:lvl7pPr marL="2971800" indent="-228600" eaLnBrk="0" fontAlgn="base" hangingPunct="0">
              <a:spcBef>
                <a:spcPct val="0"/>
              </a:spcBef>
              <a:spcAft>
                <a:spcPct val="0"/>
              </a:spcAft>
              <a:defRPr sz="1400" b="1">
                <a:solidFill>
                  <a:srgbClr val="FE9B03"/>
                </a:solidFill>
                <a:latin typeface="Helvetica" charset="0"/>
                <a:ea typeface="ＭＳ Ｐゴシック" charset="-128"/>
              </a:defRPr>
            </a:lvl7pPr>
            <a:lvl8pPr marL="3429000" indent="-228600" eaLnBrk="0" fontAlgn="base" hangingPunct="0">
              <a:spcBef>
                <a:spcPct val="0"/>
              </a:spcBef>
              <a:spcAft>
                <a:spcPct val="0"/>
              </a:spcAft>
              <a:defRPr sz="1400" b="1">
                <a:solidFill>
                  <a:srgbClr val="FE9B03"/>
                </a:solidFill>
                <a:latin typeface="Helvetica" charset="0"/>
                <a:ea typeface="ＭＳ Ｐゴシック" charset="-128"/>
              </a:defRPr>
            </a:lvl8pPr>
            <a:lvl9pPr marL="3886200" indent="-228600" eaLnBrk="0" fontAlgn="base" hangingPunct="0">
              <a:spcBef>
                <a:spcPct val="0"/>
              </a:spcBef>
              <a:spcAft>
                <a:spcPct val="0"/>
              </a:spcAft>
              <a:defRPr sz="1400" b="1">
                <a:solidFill>
                  <a:srgbClr val="FE9B03"/>
                </a:solidFill>
                <a:latin typeface="Helvetica" charset="0"/>
                <a:ea typeface="ＭＳ Ｐゴシック" charset="-128"/>
              </a:defRPr>
            </a:lvl9pPr>
          </a:lstStyle>
          <a:p>
            <a:pPr algn="ctr">
              <a:lnSpc>
                <a:spcPct val="85000"/>
              </a:lnSpc>
            </a:pPr>
            <a:r>
              <a:rPr lang="en-AU" altLang="en-US" sz="2500" dirty="0">
                <a:solidFill>
                  <a:srgbClr val="0432FF"/>
                </a:solidFill>
                <a:latin typeface="Arial" charset="0"/>
              </a:rPr>
              <a:t>Comparison of Congress and MIM 65</a:t>
            </a:r>
            <a:r>
              <a:rPr lang="en-AU" altLang="en-US" sz="2500" baseline="30000" dirty="0">
                <a:solidFill>
                  <a:srgbClr val="0432FF"/>
                </a:solidFill>
                <a:latin typeface="Arial" charset="0"/>
              </a:rPr>
              <a:t>o</a:t>
            </a:r>
            <a:r>
              <a:rPr lang="en-AU" altLang="en-US" sz="2500" dirty="0">
                <a:solidFill>
                  <a:srgbClr val="0432FF"/>
                </a:solidFill>
                <a:latin typeface="Arial" charset="0"/>
              </a:rPr>
              <a:t>C protocols</a:t>
            </a:r>
          </a:p>
        </p:txBody>
      </p:sp>
      <p:sp>
        <p:nvSpPr>
          <p:cNvPr id="3" name="Rectangle 4">
            <a:extLst>
              <a:ext uri="{FF2B5EF4-FFF2-40B4-BE49-F238E27FC236}">
                <a16:creationId xmlns:a16="http://schemas.microsoft.com/office/drawing/2014/main" id="{DEE12855-D9A9-FE4C-ADB4-9ACB87EB6EF4}"/>
              </a:ext>
            </a:extLst>
          </p:cNvPr>
          <p:cNvSpPr>
            <a:spLocks noChangeArrowheads="1"/>
          </p:cNvSpPr>
          <p:nvPr/>
        </p:nvSpPr>
        <p:spPr bwMode="auto">
          <a:xfrm>
            <a:off x="2933765" y="6406593"/>
            <a:ext cx="85280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rgbClr val="FE9B03"/>
                </a:solidFill>
                <a:latin typeface="Helvetica" charset="0"/>
                <a:ea typeface="ＭＳ Ｐゴシック" charset="-128"/>
              </a:defRPr>
            </a:lvl1pPr>
            <a:lvl2pPr marL="742950" indent="-285750">
              <a:defRPr sz="1400" b="1">
                <a:solidFill>
                  <a:srgbClr val="FE9B03"/>
                </a:solidFill>
                <a:latin typeface="Helvetica" charset="0"/>
                <a:ea typeface="ＭＳ Ｐゴシック" charset="-128"/>
              </a:defRPr>
            </a:lvl2pPr>
            <a:lvl3pPr marL="1143000" indent="-228600">
              <a:defRPr sz="1400" b="1">
                <a:solidFill>
                  <a:srgbClr val="FE9B03"/>
                </a:solidFill>
                <a:latin typeface="Helvetica" charset="0"/>
                <a:ea typeface="ＭＳ Ｐゴシック" charset="-128"/>
              </a:defRPr>
            </a:lvl3pPr>
            <a:lvl4pPr marL="1600200" indent="-228600">
              <a:defRPr sz="1400" b="1">
                <a:solidFill>
                  <a:srgbClr val="FE9B03"/>
                </a:solidFill>
                <a:latin typeface="Helvetica" charset="0"/>
                <a:ea typeface="ＭＳ Ｐゴシック" charset="-128"/>
              </a:defRPr>
            </a:lvl4pPr>
            <a:lvl5pPr marL="2057400" indent="-228600">
              <a:defRPr sz="1400" b="1">
                <a:solidFill>
                  <a:srgbClr val="FE9B03"/>
                </a:solidFill>
                <a:latin typeface="Helvetica" charset="0"/>
                <a:ea typeface="ＭＳ Ｐゴシック" charset="-128"/>
              </a:defRPr>
            </a:lvl5pPr>
            <a:lvl6pPr marL="2514600" indent="-228600" eaLnBrk="0" fontAlgn="base" hangingPunct="0">
              <a:spcBef>
                <a:spcPct val="0"/>
              </a:spcBef>
              <a:spcAft>
                <a:spcPct val="0"/>
              </a:spcAft>
              <a:defRPr sz="1400" b="1">
                <a:solidFill>
                  <a:srgbClr val="FE9B03"/>
                </a:solidFill>
                <a:latin typeface="Helvetica" charset="0"/>
                <a:ea typeface="ＭＳ Ｐゴシック" charset="-128"/>
              </a:defRPr>
            </a:lvl6pPr>
            <a:lvl7pPr marL="2971800" indent="-228600" eaLnBrk="0" fontAlgn="base" hangingPunct="0">
              <a:spcBef>
                <a:spcPct val="0"/>
              </a:spcBef>
              <a:spcAft>
                <a:spcPct val="0"/>
              </a:spcAft>
              <a:defRPr sz="1400" b="1">
                <a:solidFill>
                  <a:srgbClr val="FE9B03"/>
                </a:solidFill>
                <a:latin typeface="Helvetica" charset="0"/>
                <a:ea typeface="ＭＳ Ｐゴシック" charset="-128"/>
              </a:defRPr>
            </a:lvl7pPr>
            <a:lvl8pPr marL="3429000" indent="-228600" eaLnBrk="0" fontAlgn="base" hangingPunct="0">
              <a:spcBef>
                <a:spcPct val="0"/>
              </a:spcBef>
              <a:spcAft>
                <a:spcPct val="0"/>
              </a:spcAft>
              <a:defRPr sz="1400" b="1">
                <a:solidFill>
                  <a:srgbClr val="FE9B03"/>
                </a:solidFill>
                <a:latin typeface="Helvetica" charset="0"/>
                <a:ea typeface="ＭＳ Ｐゴシック" charset="-128"/>
              </a:defRPr>
            </a:lvl8pPr>
            <a:lvl9pPr marL="3886200" indent="-228600" eaLnBrk="0" fontAlgn="base" hangingPunct="0">
              <a:spcBef>
                <a:spcPct val="0"/>
              </a:spcBef>
              <a:spcAft>
                <a:spcPct val="0"/>
              </a:spcAft>
              <a:defRPr sz="1400" b="1">
                <a:solidFill>
                  <a:srgbClr val="FE9B03"/>
                </a:solidFill>
                <a:latin typeface="Helvetica" charset="0"/>
                <a:ea typeface="ＭＳ Ｐゴシック" charset="-128"/>
              </a:defRPr>
            </a:lvl9pPr>
          </a:lstStyle>
          <a:p>
            <a:pPr algn="ctr" eaLnBrk="1" hangingPunct="1">
              <a:lnSpc>
                <a:spcPct val="90000"/>
              </a:lnSpc>
            </a:pPr>
            <a:r>
              <a:rPr lang="en-AU" altLang="en-US" sz="1100" b="0" dirty="0">
                <a:solidFill>
                  <a:schemeClr val="accent1"/>
                </a:solidFill>
              </a:rPr>
              <a:t>See: Evans, Goldsmith, </a:t>
            </a:r>
            <a:r>
              <a:rPr lang="en-AU" altLang="en-US" sz="1100" b="0" dirty="0" err="1">
                <a:solidFill>
                  <a:schemeClr val="accent1"/>
                </a:solidFill>
              </a:rPr>
              <a:t>Dambergs</a:t>
            </a:r>
            <a:r>
              <a:rPr lang="en-AU" altLang="en-US" sz="1100" b="0" dirty="0">
                <a:solidFill>
                  <a:schemeClr val="accent1"/>
                </a:solidFill>
              </a:rPr>
              <a:t> &amp; </a:t>
            </a:r>
            <a:r>
              <a:rPr lang="en-AU" altLang="en-US" sz="1100" b="0" dirty="0" err="1">
                <a:solidFill>
                  <a:schemeClr val="accent1"/>
                </a:solidFill>
              </a:rPr>
              <a:t>Nischwitz</a:t>
            </a:r>
            <a:r>
              <a:rPr lang="en-AU" altLang="en-US" sz="1100" b="0" dirty="0">
                <a:solidFill>
                  <a:schemeClr val="accent1"/>
                </a:solidFill>
              </a:rPr>
              <a:t> (2011). </a:t>
            </a:r>
            <a:r>
              <a:rPr lang="en-AU" altLang="en-US" sz="1100" b="0" i="1" dirty="0">
                <a:solidFill>
                  <a:schemeClr val="accent1"/>
                </a:solidFill>
              </a:rPr>
              <a:t>JASBC. 69: 13-27</a:t>
            </a:r>
            <a:endParaRPr lang="en-AU" altLang="en-US" sz="1100" b="0" dirty="0">
              <a:solidFill>
                <a:schemeClr val="accent1"/>
              </a:solidFill>
            </a:endParaRPr>
          </a:p>
        </p:txBody>
      </p:sp>
      <p:pic>
        <p:nvPicPr>
          <p:cNvPr id="4" name="Picture 3">
            <a:extLst>
              <a:ext uri="{FF2B5EF4-FFF2-40B4-BE49-F238E27FC236}">
                <a16:creationId xmlns:a16="http://schemas.microsoft.com/office/drawing/2014/main" id="{4C713E1E-DD6C-264D-89CD-9DE2EFAAED6D}"/>
              </a:ext>
            </a:extLst>
          </p:cNvPr>
          <p:cNvPicPr>
            <a:picLocks noChangeAspect="1"/>
          </p:cNvPicPr>
          <p:nvPr/>
        </p:nvPicPr>
        <p:blipFill>
          <a:blip r:embed="rId3"/>
          <a:stretch>
            <a:fillRect/>
          </a:stretch>
        </p:blipFill>
        <p:spPr>
          <a:xfrm>
            <a:off x="4504576" y="1128025"/>
            <a:ext cx="6074687" cy="5202080"/>
          </a:xfrm>
          <a:prstGeom prst="rect">
            <a:avLst/>
          </a:prstGeom>
        </p:spPr>
      </p:pic>
      <p:sp>
        <p:nvSpPr>
          <p:cNvPr id="5" name="TextBox 4">
            <a:extLst>
              <a:ext uri="{FF2B5EF4-FFF2-40B4-BE49-F238E27FC236}">
                <a16:creationId xmlns:a16="http://schemas.microsoft.com/office/drawing/2014/main" id="{700EF6D7-A058-AA46-87E7-F6D8CB45B412}"/>
              </a:ext>
            </a:extLst>
          </p:cNvPr>
          <p:cNvSpPr txBox="1"/>
          <p:nvPr/>
        </p:nvSpPr>
        <p:spPr>
          <a:xfrm>
            <a:off x="1575526" y="0"/>
            <a:ext cx="2082621" cy="646331"/>
          </a:xfrm>
          <a:prstGeom prst="rect">
            <a:avLst/>
          </a:prstGeom>
          <a:noFill/>
        </p:spPr>
        <p:txBody>
          <a:bodyPr wrap="none" rtlCol="0">
            <a:spAutoFit/>
          </a:bodyPr>
          <a:lstStyle/>
          <a:p>
            <a:r>
              <a:rPr lang="en-US" sz="3600" b="1" dirty="0">
                <a:solidFill>
                  <a:srgbClr val="FF0000"/>
                </a:solidFill>
                <a:latin typeface="Arial" panose="020B0604020202020204" pitchFamily="34" charset="0"/>
                <a:cs typeface="Arial" panose="020B0604020202020204" pitchFamily="34" charset="0"/>
              </a:rPr>
              <a:t>Slide 18:</a:t>
            </a:r>
          </a:p>
        </p:txBody>
      </p:sp>
      <p:sp>
        <p:nvSpPr>
          <p:cNvPr id="6" name="TextBox 5">
            <a:extLst>
              <a:ext uri="{FF2B5EF4-FFF2-40B4-BE49-F238E27FC236}">
                <a16:creationId xmlns:a16="http://schemas.microsoft.com/office/drawing/2014/main" id="{E7595416-6DCD-CD4B-A377-179D64E4F421}"/>
              </a:ext>
            </a:extLst>
          </p:cNvPr>
          <p:cNvSpPr txBox="1"/>
          <p:nvPr/>
        </p:nvSpPr>
        <p:spPr>
          <a:xfrm>
            <a:off x="5895641" y="2514957"/>
            <a:ext cx="1101584" cy="338554"/>
          </a:xfrm>
          <a:prstGeom prst="rect">
            <a:avLst/>
          </a:prstGeom>
          <a:solidFill>
            <a:srgbClr val="FFFFFF"/>
          </a:solidFill>
        </p:spPr>
        <p:txBody>
          <a:bodyPr wrap="none" rtlCol="0">
            <a:spAutoFit/>
          </a:bodyPr>
          <a:lstStyle/>
          <a:p>
            <a:r>
              <a:rPr lang="en-US" sz="1600" b="1" dirty="0">
                <a:solidFill>
                  <a:srgbClr val="008F00"/>
                </a:solidFill>
                <a:latin typeface="Arial" panose="020B0604020202020204" pitchFamily="34" charset="0"/>
                <a:cs typeface="Arial" panose="020B0604020202020204" pitchFamily="34" charset="0"/>
              </a:rPr>
              <a:t>MIM 65</a:t>
            </a:r>
            <a:r>
              <a:rPr lang="en-US" sz="1600" b="1" baseline="30000" dirty="0">
                <a:solidFill>
                  <a:srgbClr val="008F00"/>
                </a:solidFill>
                <a:latin typeface="Arial" panose="020B0604020202020204" pitchFamily="34" charset="0"/>
                <a:cs typeface="Arial" panose="020B0604020202020204" pitchFamily="34" charset="0"/>
              </a:rPr>
              <a:t>o</a:t>
            </a:r>
            <a:r>
              <a:rPr lang="en-US" sz="1600" b="1" dirty="0">
                <a:solidFill>
                  <a:srgbClr val="008F00"/>
                </a:solidFill>
                <a:latin typeface="Arial" panose="020B0604020202020204" pitchFamily="34" charset="0"/>
                <a:cs typeface="Arial" panose="020B0604020202020204" pitchFamily="34" charset="0"/>
              </a:rPr>
              <a:t>C</a:t>
            </a:r>
          </a:p>
        </p:txBody>
      </p:sp>
      <p:sp>
        <p:nvSpPr>
          <p:cNvPr id="7" name="TextBox 6">
            <a:extLst>
              <a:ext uri="{FF2B5EF4-FFF2-40B4-BE49-F238E27FC236}">
                <a16:creationId xmlns:a16="http://schemas.microsoft.com/office/drawing/2014/main" id="{E05E4457-B444-AA4A-A824-CAD39545DB45}"/>
              </a:ext>
            </a:extLst>
          </p:cNvPr>
          <p:cNvSpPr txBox="1"/>
          <p:nvPr/>
        </p:nvSpPr>
        <p:spPr>
          <a:xfrm>
            <a:off x="5895641" y="3378936"/>
            <a:ext cx="1101584" cy="338554"/>
          </a:xfrm>
          <a:prstGeom prst="rect">
            <a:avLst/>
          </a:prstGeom>
          <a:solidFill>
            <a:srgbClr val="FFFFFF"/>
          </a:solidFill>
        </p:spPr>
        <p:txBody>
          <a:bodyPr wrap="none" rtlCol="0">
            <a:spAutoFit/>
          </a:bodyPr>
          <a:lstStyle/>
          <a:p>
            <a:r>
              <a:rPr lang="en-US" sz="1600" b="1" dirty="0">
                <a:solidFill>
                  <a:srgbClr val="008F00"/>
                </a:solidFill>
                <a:latin typeface="Arial" panose="020B0604020202020204" pitchFamily="34" charset="0"/>
                <a:cs typeface="Arial" panose="020B0604020202020204" pitchFamily="34" charset="0"/>
              </a:rPr>
              <a:t>MIM 65</a:t>
            </a:r>
            <a:r>
              <a:rPr lang="en-US" sz="1600" b="1" baseline="30000" dirty="0">
                <a:solidFill>
                  <a:srgbClr val="008F00"/>
                </a:solidFill>
                <a:latin typeface="Arial" panose="020B0604020202020204" pitchFamily="34" charset="0"/>
                <a:cs typeface="Arial" panose="020B0604020202020204" pitchFamily="34" charset="0"/>
              </a:rPr>
              <a:t>o</a:t>
            </a:r>
            <a:r>
              <a:rPr lang="en-US" sz="1600" b="1" dirty="0">
                <a:solidFill>
                  <a:srgbClr val="008F00"/>
                </a:solidFill>
                <a:latin typeface="Arial" panose="020B0604020202020204" pitchFamily="34" charset="0"/>
                <a:cs typeface="Arial" panose="020B0604020202020204" pitchFamily="34" charset="0"/>
              </a:rPr>
              <a:t>C</a:t>
            </a:r>
          </a:p>
        </p:txBody>
      </p:sp>
      <p:sp>
        <p:nvSpPr>
          <p:cNvPr id="8" name="TextBox 7">
            <a:extLst>
              <a:ext uri="{FF2B5EF4-FFF2-40B4-BE49-F238E27FC236}">
                <a16:creationId xmlns:a16="http://schemas.microsoft.com/office/drawing/2014/main" id="{F87567FA-9345-CB45-BBB0-1EF924269B68}"/>
              </a:ext>
            </a:extLst>
          </p:cNvPr>
          <p:cNvSpPr txBox="1"/>
          <p:nvPr/>
        </p:nvSpPr>
        <p:spPr>
          <a:xfrm>
            <a:off x="5895641" y="4231340"/>
            <a:ext cx="1101584" cy="338554"/>
          </a:xfrm>
          <a:prstGeom prst="rect">
            <a:avLst/>
          </a:prstGeom>
          <a:solidFill>
            <a:srgbClr val="FFFFFF"/>
          </a:solidFill>
        </p:spPr>
        <p:txBody>
          <a:bodyPr wrap="none" rtlCol="0">
            <a:spAutoFit/>
          </a:bodyPr>
          <a:lstStyle/>
          <a:p>
            <a:r>
              <a:rPr lang="en-US" sz="1600" b="1" dirty="0">
                <a:solidFill>
                  <a:srgbClr val="008F00"/>
                </a:solidFill>
                <a:latin typeface="Arial" panose="020B0604020202020204" pitchFamily="34" charset="0"/>
                <a:cs typeface="Arial" panose="020B0604020202020204" pitchFamily="34" charset="0"/>
              </a:rPr>
              <a:t>MIM 65</a:t>
            </a:r>
            <a:r>
              <a:rPr lang="en-US" sz="1600" b="1" baseline="30000" dirty="0">
                <a:solidFill>
                  <a:srgbClr val="008F00"/>
                </a:solidFill>
                <a:latin typeface="Arial" panose="020B0604020202020204" pitchFamily="34" charset="0"/>
                <a:cs typeface="Arial" panose="020B0604020202020204" pitchFamily="34" charset="0"/>
              </a:rPr>
              <a:t>o</a:t>
            </a:r>
            <a:r>
              <a:rPr lang="en-US" sz="1600" b="1" dirty="0">
                <a:solidFill>
                  <a:srgbClr val="008F00"/>
                </a:solidFill>
                <a:latin typeface="Arial" panose="020B0604020202020204" pitchFamily="34" charset="0"/>
                <a:cs typeface="Arial" panose="020B0604020202020204" pitchFamily="34" charset="0"/>
              </a:rPr>
              <a:t>C</a:t>
            </a:r>
          </a:p>
        </p:txBody>
      </p:sp>
      <p:sp>
        <p:nvSpPr>
          <p:cNvPr id="9" name="TextBox 8">
            <a:extLst>
              <a:ext uri="{FF2B5EF4-FFF2-40B4-BE49-F238E27FC236}">
                <a16:creationId xmlns:a16="http://schemas.microsoft.com/office/drawing/2014/main" id="{7FCDD853-4C98-6143-AEC6-F813C3158C45}"/>
              </a:ext>
            </a:extLst>
          </p:cNvPr>
          <p:cNvSpPr txBox="1"/>
          <p:nvPr/>
        </p:nvSpPr>
        <p:spPr>
          <a:xfrm>
            <a:off x="5895641" y="5072169"/>
            <a:ext cx="1101584" cy="338554"/>
          </a:xfrm>
          <a:prstGeom prst="rect">
            <a:avLst/>
          </a:prstGeom>
          <a:solidFill>
            <a:srgbClr val="FFFFFF"/>
          </a:solidFill>
        </p:spPr>
        <p:txBody>
          <a:bodyPr wrap="none" rtlCol="0">
            <a:spAutoFit/>
          </a:bodyPr>
          <a:lstStyle/>
          <a:p>
            <a:r>
              <a:rPr lang="en-US" sz="1600" b="1" dirty="0">
                <a:solidFill>
                  <a:srgbClr val="008F00"/>
                </a:solidFill>
                <a:latin typeface="Arial" panose="020B0604020202020204" pitchFamily="34" charset="0"/>
                <a:cs typeface="Arial" panose="020B0604020202020204" pitchFamily="34" charset="0"/>
              </a:rPr>
              <a:t>MIM 65</a:t>
            </a:r>
            <a:r>
              <a:rPr lang="en-US" sz="1600" b="1" baseline="30000" dirty="0">
                <a:solidFill>
                  <a:srgbClr val="008F00"/>
                </a:solidFill>
                <a:latin typeface="Arial" panose="020B0604020202020204" pitchFamily="34" charset="0"/>
                <a:cs typeface="Arial" panose="020B0604020202020204" pitchFamily="34" charset="0"/>
              </a:rPr>
              <a:t>o</a:t>
            </a:r>
            <a:r>
              <a:rPr lang="en-US" sz="1600" b="1" dirty="0">
                <a:solidFill>
                  <a:srgbClr val="008F00"/>
                </a:solidFill>
                <a:latin typeface="Arial" panose="020B0604020202020204" pitchFamily="34" charset="0"/>
                <a:cs typeface="Arial" panose="020B0604020202020204" pitchFamily="34" charset="0"/>
              </a:rPr>
              <a:t>C</a:t>
            </a:r>
          </a:p>
        </p:txBody>
      </p:sp>
      <p:sp>
        <p:nvSpPr>
          <p:cNvPr id="10" name="TextBox 9">
            <a:extLst>
              <a:ext uri="{FF2B5EF4-FFF2-40B4-BE49-F238E27FC236}">
                <a16:creationId xmlns:a16="http://schemas.microsoft.com/office/drawing/2014/main" id="{6F797441-A71A-C64C-877D-6ECF484FBFE0}"/>
              </a:ext>
            </a:extLst>
          </p:cNvPr>
          <p:cNvSpPr txBox="1"/>
          <p:nvPr/>
        </p:nvSpPr>
        <p:spPr>
          <a:xfrm>
            <a:off x="5895641" y="5912998"/>
            <a:ext cx="1101584" cy="338554"/>
          </a:xfrm>
          <a:prstGeom prst="rect">
            <a:avLst/>
          </a:prstGeom>
          <a:solidFill>
            <a:srgbClr val="FFFFFF"/>
          </a:solidFill>
        </p:spPr>
        <p:txBody>
          <a:bodyPr wrap="none" rtlCol="0">
            <a:spAutoFit/>
          </a:bodyPr>
          <a:lstStyle/>
          <a:p>
            <a:r>
              <a:rPr lang="en-US" sz="1600" b="1" dirty="0">
                <a:solidFill>
                  <a:srgbClr val="008F00"/>
                </a:solidFill>
                <a:latin typeface="Arial" panose="020B0604020202020204" pitchFamily="34" charset="0"/>
                <a:cs typeface="Arial" panose="020B0604020202020204" pitchFamily="34" charset="0"/>
              </a:rPr>
              <a:t>MIM 65</a:t>
            </a:r>
            <a:r>
              <a:rPr lang="en-US" sz="1600" b="1" baseline="30000" dirty="0">
                <a:solidFill>
                  <a:srgbClr val="008F00"/>
                </a:solidFill>
                <a:latin typeface="Arial" panose="020B0604020202020204" pitchFamily="34" charset="0"/>
                <a:cs typeface="Arial" panose="020B0604020202020204" pitchFamily="34" charset="0"/>
              </a:rPr>
              <a:t>o</a:t>
            </a:r>
            <a:r>
              <a:rPr lang="en-US" sz="1600" b="1" dirty="0">
                <a:solidFill>
                  <a:srgbClr val="008F00"/>
                </a:solidFill>
                <a:latin typeface="Arial" panose="020B0604020202020204" pitchFamily="34" charset="0"/>
                <a:cs typeface="Arial" panose="020B0604020202020204" pitchFamily="34" charset="0"/>
              </a:rPr>
              <a:t>C</a:t>
            </a:r>
          </a:p>
        </p:txBody>
      </p:sp>
      <p:sp>
        <p:nvSpPr>
          <p:cNvPr id="11" name="Rectangle 10">
            <a:extLst>
              <a:ext uri="{FF2B5EF4-FFF2-40B4-BE49-F238E27FC236}">
                <a16:creationId xmlns:a16="http://schemas.microsoft.com/office/drawing/2014/main" id="{6E38626B-96D1-A94E-8313-43D998307FF7}"/>
              </a:ext>
            </a:extLst>
          </p:cNvPr>
          <p:cNvSpPr/>
          <p:nvPr/>
        </p:nvSpPr>
        <p:spPr bwMode="auto">
          <a:xfrm>
            <a:off x="5895641" y="2104846"/>
            <a:ext cx="1837854" cy="4119327"/>
          </a:xfrm>
          <a:prstGeom prst="rect">
            <a:avLst/>
          </a:prstGeom>
          <a:noFill/>
          <a:ln w="127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DFFE1"/>
              </a:solidFill>
              <a:effectLst/>
              <a:latin typeface="Book Antiqua" charset="0"/>
            </a:endParaRPr>
          </a:p>
        </p:txBody>
      </p:sp>
      <p:sp>
        <p:nvSpPr>
          <p:cNvPr id="12" name="TextBox 11">
            <a:extLst>
              <a:ext uri="{FF2B5EF4-FFF2-40B4-BE49-F238E27FC236}">
                <a16:creationId xmlns:a16="http://schemas.microsoft.com/office/drawing/2014/main" id="{1B9D5300-F776-834A-B8F0-142B20B50C10}"/>
              </a:ext>
            </a:extLst>
          </p:cNvPr>
          <p:cNvSpPr txBox="1"/>
          <p:nvPr/>
        </p:nvSpPr>
        <p:spPr>
          <a:xfrm>
            <a:off x="4813467" y="720449"/>
            <a:ext cx="5456904" cy="369332"/>
          </a:xfrm>
          <a:prstGeom prst="rect">
            <a:avLst/>
          </a:prstGeom>
          <a:noFill/>
        </p:spPr>
        <p:txBody>
          <a:bodyPr wrap="square" rtlCol="0">
            <a:spAutoFit/>
          </a:bodyPr>
          <a:lstStyle/>
          <a:p>
            <a:r>
              <a:rPr lang="en-US" b="1" dirty="0">
                <a:solidFill>
                  <a:schemeClr val="accent2">
                    <a:lumMod val="50000"/>
                  </a:schemeClr>
                </a:solidFill>
              </a:rPr>
              <a:t>29 Australian commercial malts used for comparison</a:t>
            </a:r>
          </a:p>
        </p:txBody>
      </p:sp>
    </p:spTree>
    <p:extLst>
      <p:ext uri="{BB962C8B-B14F-4D97-AF65-F5344CB8AC3E}">
        <p14:creationId xmlns:p14="http://schemas.microsoft.com/office/powerpoint/2010/main" val="12613065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7DD4947-3A52-6D48-ADAA-170D3F77F366}"/>
              </a:ext>
            </a:extLst>
          </p:cNvPr>
          <p:cNvPicPr>
            <a:picLocks noChangeAspect="1"/>
          </p:cNvPicPr>
          <p:nvPr/>
        </p:nvPicPr>
        <p:blipFill>
          <a:blip r:embed="rId3"/>
          <a:stretch>
            <a:fillRect/>
          </a:stretch>
        </p:blipFill>
        <p:spPr>
          <a:xfrm>
            <a:off x="4897337" y="106861"/>
            <a:ext cx="6985492" cy="6624413"/>
          </a:xfrm>
          <a:prstGeom prst="rect">
            <a:avLst/>
          </a:prstGeom>
        </p:spPr>
      </p:pic>
      <p:sp>
        <p:nvSpPr>
          <p:cNvPr id="3" name="Rectangle 2">
            <a:extLst>
              <a:ext uri="{FF2B5EF4-FFF2-40B4-BE49-F238E27FC236}">
                <a16:creationId xmlns:a16="http://schemas.microsoft.com/office/drawing/2014/main" id="{D631263A-55C2-B046-8423-3B1B149D0A68}"/>
              </a:ext>
            </a:extLst>
          </p:cNvPr>
          <p:cNvSpPr>
            <a:spLocks noChangeArrowheads="1"/>
          </p:cNvSpPr>
          <p:nvPr/>
        </p:nvSpPr>
        <p:spPr bwMode="auto">
          <a:xfrm>
            <a:off x="1500575" y="813015"/>
            <a:ext cx="3396763" cy="1821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1400" b="1">
                <a:solidFill>
                  <a:srgbClr val="FE9B03"/>
                </a:solidFill>
                <a:latin typeface="Helvetica" charset="0"/>
                <a:ea typeface="ＭＳ Ｐゴシック" charset="-128"/>
              </a:defRPr>
            </a:lvl1pPr>
            <a:lvl2pPr marL="742950" indent="-285750">
              <a:defRPr sz="1400" b="1">
                <a:solidFill>
                  <a:srgbClr val="FE9B03"/>
                </a:solidFill>
                <a:latin typeface="Helvetica" charset="0"/>
                <a:ea typeface="ＭＳ Ｐゴシック" charset="-128"/>
              </a:defRPr>
            </a:lvl2pPr>
            <a:lvl3pPr marL="1143000" indent="-228600">
              <a:defRPr sz="1400" b="1">
                <a:solidFill>
                  <a:srgbClr val="FE9B03"/>
                </a:solidFill>
                <a:latin typeface="Helvetica" charset="0"/>
                <a:ea typeface="ＭＳ Ｐゴシック" charset="-128"/>
              </a:defRPr>
            </a:lvl3pPr>
            <a:lvl4pPr marL="1600200" indent="-228600">
              <a:defRPr sz="1400" b="1">
                <a:solidFill>
                  <a:srgbClr val="FE9B03"/>
                </a:solidFill>
                <a:latin typeface="Helvetica" charset="0"/>
                <a:ea typeface="ＭＳ Ｐゴシック" charset="-128"/>
              </a:defRPr>
            </a:lvl4pPr>
            <a:lvl5pPr marL="2057400" indent="-228600">
              <a:defRPr sz="1400" b="1">
                <a:solidFill>
                  <a:srgbClr val="FE9B03"/>
                </a:solidFill>
                <a:latin typeface="Helvetica" charset="0"/>
                <a:ea typeface="ＭＳ Ｐゴシック" charset="-128"/>
              </a:defRPr>
            </a:lvl5pPr>
            <a:lvl6pPr marL="2514600" indent="-228600" eaLnBrk="0" fontAlgn="base" hangingPunct="0">
              <a:spcBef>
                <a:spcPct val="0"/>
              </a:spcBef>
              <a:spcAft>
                <a:spcPct val="0"/>
              </a:spcAft>
              <a:defRPr sz="1400" b="1">
                <a:solidFill>
                  <a:srgbClr val="FE9B03"/>
                </a:solidFill>
                <a:latin typeface="Helvetica" charset="0"/>
                <a:ea typeface="ＭＳ Ｐゴシック" charset="-128"/>
              </a:defRPr>
            </a:lvl6pPr>
            <a:lvl7pPr marL="2971800" indent="-228600" eaLnBrk="0" fontAlgn="base" hangingPunct="0">
              <a:spcBef>
                <a:spcPct val="0"/>
              </a:spcBef>
              <a:spcAft>
                <a:spcPct val="0"/>
              </a:spcAft>
              <a:defRPr sz="1400" b="1">
                <a:solidFill>
                  <a:srgbClr val="FE9B03"/>
                </a:solidFill>
                <a:latin typeface="Helvetica" charset="0"/>
                <a:ea typeface="ＭＳ Ｐゴシック" charset="-128"/>
              </a:defRPr>
            </a:lvl7pPr>
            <a:lvl8pPr marL="3429000" indent="-228600" eaLnBrk="0" fontAlgn="base" hangingPunct="0">
              <a:spcBef>
                <a:spcPct val="0"/>
              </a:spcBef>
              <a:spcAft>
                <a:spcPct val="0"/>
              </a:spcAft>
              <a:defRPr sz="1400" b="1">
                <a:solidFill>
                  <a:srgbClr val="FE9B03"/>
                </a:solidFill>
                <a:latin typeface="Helvetica" charset="0"/>
                <a:ea typeface="ＭＳ Ｐゴシック" charset="-128"/>
              </a:defRPr>
            </a:lvl8pPr>
            <a:lvl9pPr marL="3886200" indent="-228600" eaLnBrk="0" fontAlgn="base" hangingPunct="0">
              <a:spcBef>
                <a:spcPct val="0"/>
              </a:spcBef>
              <a:spcAft>
                <a:spcPct val="0"/>
              </a:spcAft>
              <a:defRPr sz="1400" b="1">
                <a:solidFill>
                  <a:srgbClr val="FE9B03"/>
                </a:solidFill>
                <a:latin typeface="Helvetica" charset="0"/>
                <a:ea typeface="ＭＳ Ｐゴシック" charset="-128"/>
              </a:defRPr>
            </a:lvl9pPr>
          </a:lstStyle>
          <a:p>
            <a:pPr algn="ctr">
              <a:lnSpc>
                <a:spcPct val="120000"/>
              </a:lnSpc>
            </a:pPr>
            <a:r>
              <a:rPr lang="en-AU" altLang="en-US" sz="2400" dirty="0">
                <a:solidFill>
                  <a:srgbClr val="0432FF"/>
                </a:solidFill>
                <a:latin typeface="Arial" charset="0"/>
              </a:rPr>
              <a:t>Comparing Congress </a:t>
            </a:r>
          </a:p>
          <a:p>
            <a:pPr algn="ctr">
              <a:lnSpc>
                <a:spcPct val="120000"/>
              </a:lnSpc>
            </a:pPr>
            <a:r>
              <a:rPr lang="en-AU" altLang="en-US" sz="2400" dirty="0">
                <a:solidFill>
                  <a:srgbClr val="0432FF"/>
                </a:solidFill>
                <a:latin typeface="Arial" charset="0"/>
              </a:rPr>
              <a:t>&amp; MIM 65</a:t>
            </a:r>
            <a:r>
              <a:rPr lang="en-AU" altLang="en-US" sz="2400" baseline="30000" dirty="0">
                <a:solidFill>
                  <a:srgbClr val="0432FF"/>
                </a:solidFill>
                <a:latin typeface="Arial" charset="0"/>
              </a:rPr>
              <a:t>o</a:t>
            </a:r>
            <a:r>
              <a:rPr lang="en-AU" altLang="en-US" sz="2400" dirty="0">
                <a:solidFill>
                  <a:srgbClr val="0432FF"/>
                </a:solidFill>
                <a:latin typeface="Arial" charset="0"/>
              </a:rPr>
              <a:t>C</a:t>
            </a:r>
          </a:p>
          <a:p>
            <a:pPr algn="ctr">
              <a:lnSpc>
                <a:spcPct val="120000"/>
              </a:lnSpc>
            </a:pPr>
            <a:r>
              <a:rPr lang="en-AU" altLang="en-US" sz="2400" dirty="0">
                <a:solidFill>
                  <a:srgbClr val="0432FF"/>
                </a:solidFill>
                <a:latin typeface="Arial" charset="0"/>
              </a:rPr>
              <a:t>Extract and AAL</a:t>
            </a:r>
            <a:br>
              <a:rPr lang="en-AU" altLang="en-US" sz="2400" dirty="0">
                <a:solidFill>
                  <a:srgbClr val="0432FF"/>
                </a:solidFill>
                <a:latin typeface="Arial" charset="0"/>
              </a:rPr>
            </a:br>
            <a:r>
              <a:rPr lang="en-AU" altLang="en-US" sz="2400" dirty="0">
                <a:solidFill>
                  <a:srgbClr val="0432FF"/>
                </a:solidFill>
                <a:latin typeface="Arial" charset="0"/>
              </a:rPr>
              <a:t>(n = 33, IFBM malts)</a:t>
            </a:r>
          </a:p>
        </p:txBody>
      </p:sp>
      <p:sp>
        <p:nvSpPr>
          <p:cNvPr id="4" name="Rectangle 3">
            <a:extLst>
              <a:ext uri="{FF2B5EF4-FFF2-40B4-BE49-F238E27FC236}">
                <a16:creationId xmlns:a16="http://schemas.microsoft.com/office/drawing/2014/main" id="{78692104-ED2E-5843-9ACB-567ABBE52B78}"/>
              </a:ext>
            </a:extLst>
          </p:cNvPr>
          <p:cNvSpPr/>
          <p:nvPr/>
        </p:nvSpPr>
        <p:spPr>
          <a:xfrm>
            <a:off x="1742810" y="6091082"/>
            <a:ext cx="2858686" cy="480131"/>
          </a:xfrm>
          <a:prstGeom prst="rect">
            <a:avLst/>
          </a:prstGeom>
        </p:spPr>
        <p:txBody>
          <a:bodyPr wrap="square">
            <a:spAutoFit/>
          </a:bodyPr>
          <a:lstStyle/>
          <a:p>
            <a:pPr algn="ctr">
              <a:lnSpc>
                <a:spcPct val="90000"/>
              </a:lnSpc>
            </a:pPr>
            <a:r>
              <a:rPr lang="en-US" altLang="en-US" sz="1400" b="0" dirty="0">
                <a:solidFill>
                  <a:schemeClr val="accent1"/>
                </a:solidFill>
                <a:latin typeface="Calibri" panose="020F0502020204030204" pitchFamily="34" charset="0"/>
                <a:cs typeface="Calibri" panose="020F0502020204030204" pitchFamily="34" charset="0"/>
              </a:rPr>
              <a:t>See: </a:t>
            </a:r>
            <a:r>
              <a:rPr lang="en-US" altLang="en-US" sz="1400" b="0" dirty="0" err="1">
                <a:solidFill>
                  <a:schemeClr val="accent1"/>
                </a:solidFill>
                <a:latin typeface="Calibri" panose="020F0502020204030204" pitchFamily="34" charset="0"/>
                <a:cs typeface="Calibri" panose="020F0502020204030204" pitchFamily="34" charset="0"/>
              </a:rPr>
              <a:t>Cornaggia</a:t>
            </a:r>
            <a:r>
              <a:rPr lang="en-US" altLang="en-US" sz="1400" b="0" dirty="0">
                <a:solidFill>
                  <a:schemeClr val="accent1"/>
                </a:solidFill>
                <a:latin typeface="Calibri" panose="020F0502020204030204" pitchFamily="34" charset="0"/>
                <a:cs typeface="Calibri" panose="020F0502020204030204" pitchFamily="34" charset="0"/>
              </a:rPr>
              <a:t> et al., (2019) </a:t>
            </a:r>
          </a:p>
          <a:p>
            <a:pPr algn="ctr">
              <a:lnSpc>
                <a:spcPct val="90000"/>
              </a:lnSpc>
            </a:pPr>
            <a:r>
              <a:rPr lang="en-US" altLang="en-US" sz="1400" i="1" dirty="0" err="1">
                <a:solidFill>
                  <a:schemeClr val="accent1"/>
                </a:solidFill>
                <a:latin typeface="Calibri" panose="020F0502020204030204" pitchFamily="34" charset="0"/>
                <a:cs typeface="Calibri" panose="020F0502020204030204" pitchFamily="34" charset="0"/>
              </a:rPr>
              <a:t>JIoB</a:t>
            </a:r>
            <a:r>
              <a:rPr lang="en-US" altLang="en-US" sz="1400" i="1" dirty="0">
                <a:solidFill>
                  <a:schemeClr val="accent1"/>
                </a:solidFill>
                <a:latin typeface="Calibri" panose="020F0502020204030204" pitchFamily="34" charset="0"/>
                <a:cs typeface="Calibri" panose="020F0502020204030204" pitchFamily="34" charset="0"/>
              </a:rPr>
              <a:t>, 125(3): 294-309</a:t>
            </a:r>
            <a:endParaRPr lang="en-US" altLang="en-US" sz="1400" b="0" dirty="0">
              <a:solidFill>
                <a:schemeClr val="accent1"/>
              </a:solidFill>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C929BDDA-742C-524C-87E0-08A53A480A5D}"/>
              </a:ext>
            </a:extLst>
          </p:cNvPr>
          <p:cNvSpPr/>
          <p:nvPr/>
        </p:nvSpPr>
        <p:spPr bwMode="auto">
          <a:xfrm>
            <a:off x="9071977" y="3478059"/>
            <a:ext cx="2736566" cy="2755593"/>
          </a:xfrm>
          <a:prstGeom prst="rect">
            <a:avLst/>
          </a:prstGeom>
          <a:solidFill>
            <a:srgbClr val="FFFD78">
              <a:alpha val="20000"/>
            </a:srgbClr>
          </a:solidFill>
          <a:ln w="12700" cap="flat" cmpd="sng" algn="ctr">
            <a:solidFill>
              <a:srgbClr val="FFFD78">
                <a:alpha val="25882"/>
              </a:srgb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DFFE1"/>
              </a:solidFill>
              <a:effectLst/>
              <a:latin typeface="Book Antiqua" charset="0"/>
            </a:endParaRPr>
          </a:p>
        </p:txBody>
      </p:sp>
      <p:sp>
        <p:nvSpPr>
          <p:cNvPr id="6" name="TextBox 5">
            <a:extLst>
              <a:ext uri="{FF2B5EF4-FFF2-40B4-BE49-F238E27FC236}">
                <a16:creationId xmlns:a16="http://schemas.microsoft.com/office/drawing/2014/main" id="{58A32D3E-665D-6745-B2D3-0E04F2B28A5D}"/>
              </a:ext>
            </a:extLst>
          </p:cNvPr>
          <p:cNvSpPr txBox="1"/>
          <p:nvPr/>
        </p:nvSpPr>
        <p:spPr>
          <a:xfrm>
            <a:off x="1500575" y="0"/>
            <a:ext cx="2082621" cy="646331"/>
          </a:xfrm>
          <a:prstGeom prst="rect">
            <a:avLst/>
          </a:prstGeom>
          <a:noFill/>
        </p:spPr>
        <p:txBody>
          <a:bodyPr wrap="none" rtlCol="0">
            <a:spAutoFit/>
          </a:bodyPr>
          <a:lstStyle/>
          <a:p>
            <a:r>
              <a:rPr lang="en-US" sz="3600" b="1" dirty="0">
                <a:solidFill>
                  <a:srgbClr val="FF0000"/>
                </a:solidFill>
                <a:latin typeface="Arial" panose="020B0604020202020204" pitchFamily="34" charset="0"/>
                <a:cs typeface="Arial" panose="020B0604020202020204" pitchFamily="34" charset="0"/>
              </a:rPr>
              <a:t>Slide 18:</a:t>
            </a:r>
          </a:p>
        </p:txBody>
      </p:sp>
      <p:sp>
        <p:nvSpPr>
          <p:cNvPr id="9" name="Rectangle 8">
            <a:extLst>
              <a:ext uri="{FF2B5EF4-FFF2-40B4-BE49-F238E27FC236}">
                <a16:creationId xmlns:a16="http://schemas.microsoft.com/office/drawing/2014/main" id="{BC7B7D3C-CF0A-494A-A0D0-87423C4066F7}"/>
              </a:ext>
            </a:extLst>
          </p:cNvPr>
          <p:cNvSpPr/>
          <p:nvPr/>
        </p:nvSpPr>
        <p:spPr>
          <a:xfrm>
            <a:off x="4897336" y="4012409"/>
            <a:ext cx="215438" cy="1818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6A91419-D3B9-0D40-A647-5128E0E32FC1}"/>
              </a:ext>
            </a:extLst>
          </p:cNvPr>
          <p:cNvSpPr/>
          <p:nvPr/>
        </p:nvSpPr>
        <p:spPr>
          <a:xfrm>
            <a:off x="8390083" y="646331"/>
            <a:ext cx="215438" cy="1818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10D16E7-9321-EE4B-893F-1921CDC011F5}"/>
              </a:ext>
            </a:extLst>
          </p:cNvPr>
          <p:cNvSpPr txBox="1"/>
          <p:nvPr/>
        </p:nvSpPr>
        <p:spPr>
          <a:xfrm rot="16200000">
            <a:off x="3948792" y="4692331"/>
            <a:ext cx="2094997" cy="276999"/>
          </a:xfrm>
          <a:prstGeom prst="rect">
            <a:avLst/>
          </a:prstGeom>
          <a:noFill/>
        </p:spPr>
        <p:txBody>
          <a:bodyPr wrap="none" rtlCol="0">
            <a:spAutoFit/>
          </a:bodyPr>
          <a:lstStyle/>
          <a:p>
            <a:r>
              <a:rPr lang="en-US" sz="1200" b="1" dirty="0">
                <a:solidFill>
                  <a:srgbClr val="008F00"/>
                </a:solidFill>
                <a:latin typeface="Calibri" panose="020F0502020204030204" pitchFamily="34" charset="0"/>
                <a:cs typeface="Calibri" panose="020F0502020204030204" pitchFamily="34" charset="0"/>
              </a:rPr>
              <a:t>MIM 65°C (course) extract (%)</a:t>
            </a:r>
          </a:p>
        </p:txBody>
      </p:sp>
      <p:sp>
        <p:nvSpPr>
          <p:cNvPr id="11" name="TextBox 10">
            <a:extLst>
              <a:ext uri="{FF2B5EF4-FFF2-40B4-BE49-F238E27FC236}">
                <a16:creationId xmlns:a16="http://schemas.microsoft.com/office/drawing/2014/main" id="{DB094735-9628-DF40-A396-A4ACFEB807ED}"/>
              </a:ext>
            </a:extLst>
          </p:cNvPr>
          <p:cNvSpPr txBox="1"/>
          <p:nvPr/>
        </p:nvSpPr>
        <p:spPr>
          <a:xfrm rot="16200000">
            <a:off x="7481084" y="1416891"/>
            <a:ext cx="2094997" cy="276999"/>
          </a:xfrm>
          <a:prstGeom prst="rect">
            <a:avLst/>
          </a:prstGeom>
          <a:noFill/>
        </p:spPr>
        <p:txBody>
          <a:bodyPr wrap="none" rtlCol="0">
            <a:spAutoFit/>
          </a:bodyPr>
          <a:lstStyle/>
          <a:p>
            <a:r>
              <a:rPr lang="en-US" sz="1200" b="1" dirty="0">
                <a:solidFill>
                  <a:srgbClr val="008F00"/>
                </a:solidFill>
                <a:latin typeface="Calibri" panose="020F0502020204030204" pitchFamily="34" charset="0"/>
                <a:cs typeface="Calibri" panose="020F0502020204030204" pitchFamily="34" charset="0"/>
              </a:rPr>
              <a:t>MIM 65°C (course) extract (%)</a:t>
            </a:r>
          </a:p>
        </p:txBody>
      </p:sp>
      <p:sp>
        <p:nvSpPr>
          <p:cNvPr id="12" name="Rectangle 11">
            <a:extLst>
              <a:ext uri="{FF2B5EF4-FFF2-40B4-BE49-F238E27FC236}">
                <a16:creationId xmlns:a16="http://schemas.microsoft.com/office/drawing/2014/main" id="{8AF3F845-6A26-1449-A4D7-D0FB6F73D2CA}"/>
              </a:ext>
            </a:extLst>
          </p:cNvPr>
          <p:cNvSpPr/>
          <p:nvPr/>
        </p:nvSpPr>
        <p:spPr>
          <a:xfrm>
            <a:off x="8390083" y="3582811"/>
            <a:ext cx="215438" cy="18181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FF6FBFB-D353-9F4D-9909-D7615C84F6AB}"/>
              </a:ext>
            </a:extLst>
          </p:cNvPr>
          <p:cNvSpPr txBox="1"/>
          <p:nvPr/>
        </p:nvSpPr>
        <p:spPr>
          <a:xfrm rot="16200000">
            <a:off x="7841585" y="4717356"/>
            <a:ext cx="1388522" cy="276999"/>
          </a:xfrm>
          <a:prstGeom prst="rect">
            <a:avLst/>
          </a:prstGeom>
          <a:noFill/>
        </p:spPr>
        <p:txBody>
          <a:bodyPr wrap="none" rtlCol="0">
            <a:spAutoFit/>
          </a:bodyPr>
          <a:lstStyle/>
          <a:p>
            <a:r>
              <a:rPr lang="en-US" sz="1200" b="1" dirty="0">
                <a:solidFill>
                  <a:srgbClr val="008F00"/>
                </a:solidFill>
                <a:latin typeface="Calibri" panose="020F0502020204030204" pitchFamily="34" charset="0"/>
                <a:cs typeface="Calibri" panose="020F0502020204030204" pitchFamily="34" charset="0"/>
              </a:rPr>
              <a:t>MIM 65°C  AAL (%)</a:t>
            </a:r>
          </a:p>
        </p:txBody>
      </p:sp>
    </p:spTree>
    <p:extLst>
      <p:ext uri="{BB962C8B-B14F-4D97-AF65-F5344CB8AC3E}">
        <p14:creationId xmlns:p14="http://schemas.microsoft.com/office/powerpoint/2010/main" val="182655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719CCBA-2582-3A41-882F-C86C2762D916}"/>
              </a:ext>
            </a:extLst>
          </p:cNvPr>
          <p:cNvPicPr>
            <a:picLocks noChangeAspect="1"/>
          </p:cNvPicPr>
          <p:nvPr/>
        </p:nvPicPr>
        <p:blipFill>
          <a:blip r:embed="rId3"/>
          <a:stretch>
            <a:fillRect/>
          </a:stretch>
        </p:blipFill>
        <p:spPr>
          <a:xfrm>
            <a:off x="2185248" y="1510999"/>
            <a:ext cx="2725140" cy="3280808"/>
          </a:xfrm>
          <a:prstGeom prst="rect">
            <a:avLst/>
          </a:prstGeom>
        </p:spPr>
      </p:pic>
      <p:sp>
        <p:nvSpPr>
          <p:cNvPr id="9" name="TextBox 8">
            <a:extLst>
              <a:ext uri="{FF2B5EF4-FFF2-40B4-BE49-F238E27FC236}">
                <a16:creationId xmlns:a16="http://schemas.microsoft.com/office/drawing/2014/main" id="{C76A589C-CB5F-0642-A83C-8D04A20B152C}"/>
              </a:ext>
            </a:extLst>
          </p:cNvPr>
          <p:cNvSpPr txBox="1"/>
          <p:nvPr/>
        </p:nvSpPr>
        <p:spPr>
          <a:xfrm>
            <a:off x="2145446" y="4791807"/>
            <a:ext cx="2804742" cy="892552"/>
          </a:xfrm>
          <a:prstGeom prst="rect">
            <a:avLst/>
          </a:prstGeom>
          <a:noFill/>
        </p:spPr>
        <p:txBody>
          <a:bodyPr wrap="none" rtlCol="0">
            <a:spAutoFit/>
          </a:bodyPr>
          <a:lstStyle/>
          <a:p>
            <a:pPr algn="ctr"/>
            <a:r>
              <a:rPr lang="en-US" sz="2000" b="1" dirty="0">
                <a:latin typeface="Calibri" panose="020F0502020204030204" pitchFamily="34" charset="0"/>
                <a:cs typeface="Calibri" panose="020F0502020204030204" pitchFamily="34" charset="0"/>
              </a:rPr>
              <a:t>Prof Barry </a:t>
            </a:r>
            <a:r>
              <a:rPr lang="en-US" sz="2000" b="1" dirty="0" err="1">
                <a:latin typeface="Calibri" panose="020F0502020204030204" pitchFamily="34" charset="0"/>
                <a:cs typeface="Calibri" panose="020F0502020204030204" pitchFamily="34" charset="0"/>
              </a:rPr>
              <a:t>Axcell</a:t>
            </a:r>
            <a:endParaRPr lang="en-US" sz="2000" b="1">
              <a:latin typeface="Calibri" panose="020F0502020204030204" pitchFamily="34" charset="0"/>
              <a:cs typeface="Calibri" panose="020F0502020204030204" pitchFamily="34" charset="0"/>
            </a:endParaRPr>
          </a:p>
          <a:p>
            <a:pPr algn="ctr"/>
            <a:r>
              <a:rPr lang="en-US" sz="1600" b="1">
                <a:latin typeface="Calibri" panose="020F0502020204030204" pitchFamily="34" charset="0"/>
                <a:cs typeface="Calibri" panose="020F0502020204030204" pitchFamily="34" charset="0"/>
              </a:rPr>
              <a:t>Chief Brewer SAB – SABMiller</a:t>
            </a:r>
          </a:p>
          <a:p>
            <a:pPr algn="ctr"/>
            <a:r>
              <a:rPr lang="en-US" sz="1600" b="1">
                <a:latin typeface="Calibri" panose="020F0502020204030204" pitchFamily="34" charset="0"/>
                <a:cs typeface="Calibri" panose="020F0502020204030204" pitchFamily="34" charset="0"/>
              </a:rPr>
              <a:t>IBD Horace Brown Award 2017</a:t>
            </a:r>
            <a:endParaRPr lang="en-US" sz="2000" b="1">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FC85F3B5-0133-AC4D-A75D-402E5540061D}"/>
              </a:ext>
            </a:extLst>
          </p:cNvPr>
          <p:cNvSpPr txBox="1"/>
          <p:nvPr/>
        </p:nvSpPr>
        <p:spPr>
          <a:xfrm>
            <a:off x="5584562" y="1702970"/>
            <a:ext cx="5960799" cy="1015663"/>
          </a:xfrm>
          <a:prstGeom prst="rect">
            <a:avLst/>
          </a:prstGeom>
          <a:noFill/>
        </p:spPr>
        <p:txBody>
          <a:bodyPr wrap="none" rtlCol="0">
            <a:spAutoFit/>
          </a:bodyPr>
          <a:lstStyle/>
          <a:p>
            <a:pPr marL="357188" indent="-303213">
              <a:buAutoNum type="arabicPeriod"/>
            </a:pPr>
            <a:r>
              <a:rPr lang="en-US" sz="2000" b="1" dirty="0">
                <a:solidFill>
                  <a:schemeClr val="accent2">
                    <a:lumMod val="75000"/>
                  </a:schemeClr>
                </a:solidFill>
                <a:latin typeface="Calibri" panose="020F0502020204030204" pitchFamily="34" charset="0"/>
                <a:cs typeface="Calibri" panose="020F0502020204030204" pitchFamily="34" charset="0"/>
              </a:rPr>
              <a:t>“</a:t>
            </a:r>
            <a:r>
              <a:rPr lang="en-US" sz="2000" b="1" i="1" dirty="0">
                <a:solidFill>
                  <a:schemeClr val="accent2">
                    <a:lumMod val="75000"/>
                  </a:schemeClr>
                </a:solidFill>
                <a:latin typeface="Calibri" panose="020F0502020204030204" pitchFamily="34" charset="0"/>
                <a:cs typeface="Calibri" panose="020F0502020204030204" pitchFamily="34" charset="0"/>
              </a:rPr>
              <a:t>Why is it that malt analysis is still universally used</a:t>
            </a:r>
            <a:br>
              <a:rPr lang="en-US" sz="2000" b="1" i="1" dirty="0">
                <a:solidFill>
                  <a:schemeClr val="accent2">
                    <a:lumMod val="75000"/>
                  </a:schemeClr>
                </a:solidFill>
                <a:latin typeface="Calibri" panose="020F0502020204030204" pitchFamily="34" charset="0"/>
                <a:cs typeface="Calibri" panose="020F0502020204030204" pitchFamily="34" charset="0"/>
              </a:rPr>
            </a:br>
            <a:r>
              <a:rPr lang="en-US" sz="2000" b="1" i="1" dirty="0">
                <a:solidFill>
                  <a:schemeClr val="accent2">
                    <a:lumMod val="75000"/>
                  </a:schemeClr>
                </a:solidFill>
                <a:latin typeface="Calibri" panose="020F0502020204030204" pitchFamily="34" charset="0"/>
                <a:cs typeface="Calibri" panose="020F0502020204030204" pitchFamily="34" charset="0"/>
              </a:rPr>
              <a:t>if it gives such limited information</a:t>
            </a:r>
            <a:r>
              <a:rPr lang="en-US" sz="2000" b="1" dirty="0">
                <a:solidFill>
                  <a:schemeClr val="accent2">
                    <a:lumMod val="75000"/>
                  </a:schemeClr>
                </a:solidFill>
                <a:latin typeface="Calibri" panose="020F0502020204030204" pitchFamily="34" charset="0"/>
                <a:cs typeface="Calibri" panose="020F0502020204030204" pitchFamily="34" charset="0"/>
              </a:rPr>
              <a:t>?” </a:t>
            </a:r>
            <a:br>
              <a:rPr lang="en-US" sz="2000" b="1" dirty="0">
                <a:solidFill>
                  <a:schemeClr val="accent2">
                    <a:lumMod val="75000"/>
                  </a:schemeClr>
                </a:solidFill>
                <a:latin typeface="Calibri" panose="020F0502020204030204" pitchFamily="34" charset="0"/>
                <a:cs typeface="Calibri" panose="020F0502020204030204" pitchFamily="34" charset="0"/>
              </a:rPr>
            </a:br>
            <a:r>
              <a:rPr lang="en-US" sz="2000" dirty="0" err="1">
                <a:solidFill>
                  <a:schemeClr val="accent1"/>
                </a:solidFill>
                <a:latin typeface="Calibri" panose="020F0502020204030204" pitchFamily="34" charset="0"/>
                <a:cs typeface="Calibri" panose="020F0502020204030204" pitchFamily="34" charset="0"/>
              </a:rPr>
              <a:t>Axcell</a:t>
            </a:r>
            <a:r>
              <a:rPr lang="en-US" sz="2000" dirty="0">
                <a:solidFill>
                  <a:schemeClr val="accent1"/>
                </a:solidFill>
                <a:latin typeface="Calibri" panose="020F0502020204030204" pitchFamily="34" charset="0"/>
                <a:cs typeface="Calibri" panose="020F0502020204030204" pitchFamily="34" charset="0"/>
              </a:rPr>
              <a:t>, MBAA TQ, 35: 28-30, 1998.</a:t>
            </a:r>
            <a:endParaRPr lang="en-US" dirty="0">
              <a:solidFill>
                <a:schemeClr val="accent1"/>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950C4D54-5CC4-BD4B-BB04-E23ACD4DADF8}"/>
              </a:ext>
            </a:extLst>
          </p:cNvPr>
          <p:cNvSpPr txBox="1"/>
          <p:nvPr/>
        </p:nvSpPr>
        <p:spPr>
          <a:xfrm>
            <a:off x="5584562" y="3181647"/>
            <a:ext cx="5687326" cy="1323439"/>
          </a:xfrm>
          <a:prstGeom prst="rect">
            <a:avLst/>
          </a:prstGeom>
          <a:noFill/>
        </p:spPr>
        <p:txBody>
          <a:bodyPr wrap="none" rtlCol="0">
            <a:spAutoFit/>
          </a:bodyPr>
          <a:lstStyle/>
          <a:p>
            <a:pPr marL="400050" indent="-400050"/>
            <a:r>
              <a:rPr lang="en-US" sz="2000" b="1" dirty="0">
                <a:solidFill>
                  <a:schemeClr val="accent2">
                    <a:lumMod val="75000"/>
                  </a:schemeClr>
                </a:solidFill>
                <a:latin typeface="Calibri" panose="020F0502020204030204" pitchFamily="34" charset="0"/>
                <a:cs typeface="Calibri" panose="020F0502020204030204" pitchFamily="34" charset="0"/>
              </a:rPr>
              <a:t>2. “</a:t>
            </a:r>
            <a:r>
              <a:rPr lang="en-US" sz="2000" b="1" i="1" dirty="0">
                <a:solidFill>
                  <a:schemeClr val="accent2">
                    <a:lumMod val="75000"/>
                  </a:schemeClr>
                </a:solidFill>
                <a:latin typeface="Calibri" panose="020F0502020204030204" pitchFamily="34" charset="0"/>
                <a:cs typeface="Calibri" panose="020F0502020204030204" pitchFamily="34" charset="0"/>
              </a:rPr>
              <a:t>Malts however, are often purchased with similar</a:t>
            </a:r>
            <a:br>
              <a:rPr lang="en-US" sz="2000" b="1" i="1" dirty="0">
                <a:solidFill>
                  <a:schemeClr val="accent2">
                    <a:lumMod val="75000"/>
                  </a:schemeClr>
                </a:solidFill>
                <a:latin typeface="Calibri" panose="020F0502020204030204" pitchFamily="34" charset="0"/>
                <a:cs typeface="Calibri" panose="020F0502020204030204" pitchFamily="34" charset="0"/>
              </a:rPr>
            </a:br>
            <a:r>
              <a:rPr lang="en-US" sz="2000" b="1" i="1" dirty="0">
                <a:solidFill>
                  <a:schemeClr val="accent2">
                    <a:lumMod val="75000"/>
                  </a:schemeClr>
                </a:solidFill>
                <a:latin typeface="Calibri" panose="020F0502020204030204" pitchFamily="34" charset="0"/>
                <a:cs typeface="Calibri" panose="020F0502020204030204" pitchFamily="34" charset="0"/>
              </a:rPr>
              <a:t>analyses that behave completely differently</a:t>
            </a:r>
            <a:br>
              <a:rPr lang="en-US" sz="2000" b="1" i="1" dirty="0">
                <a:solidFill>
                  <a:schemeClr val="accent2">
                    <a:lumMod val="75000"/>
                  </a:schemeClr>
                </a:solidFill>
                <a:latin typeface="Calibri" panose="020F0502020204030204" pitchFamily="34" charset="0"/>
                <a:cs typeface="Calibri" panose="020F0502020204030204" pitchFamily="34" charset="0"/>
              </a:rPr>
            </a:br>
            <a:r>
              <a:rPr lang="en-US" sz="2000" b="1" i="1" dirty="0">
                <a:solidFill>
                  <a:schemeClr val="accent2">
                    <a:lumMod val="75000"/>
                  </a:schemeClr>
                </a:solidFill>
                <a:latin typeface="Calibri" panose="020F0502020204030204" pitchFamily="34" charset="0"/>
                <a:cs typeface="Calibri" panose="020F0502020204030204" pitchFamily="34" charset="0"/>
              </a:rPr>
              <a:t>on brewing”. </a:t>
            </a:r>
            <a:br>
              <a:rPr lang="en-US" sz="2000" b="1" i="1" dirty="0">
                <a:solidFill>
                  <a:schemeClr val="accent2">
                    <a:lumMod val="75000"/>
                  </a:schemeClr>
                </a:solidFill>
                <a:latin typeface="Calibri" panose="020F0502020204030204" pitchFamily="34" charset="0"/>
                <a:cs typeface="Calibri" panose="020F0502020204030204" pitchFamily="34" charset="0"/>
              </a:rPr>
            </a:br>
            <a:r>
              <a:rPr lang="en-US" sz="2000" dirty="0" err="1">
                <a:solidFill>
                  <a:schemeClr val="accent1"/>
                </a:solidFill>
                <a:latin typeface="Calibri" panose="020F0502020204030204" pitchFamily="34" charset="0"/>
                <a:cs typeface="Calibri" panose="020F0502020204030204" pitchFamily="34" charset="0"/>
              </a:rPr>
              <a:t>Axcell</a:t>
            </a:r>
            <a:r>
              <a:rPr lang="en-US" sz="2000" dirty="0">
                <a:solidFill>
                  <a:schemeClr val="accent1"/>
                </a:solidFill>
                <a:latin typeface="Calibri" panose="020F0502020204030204" pitchFamily="34" charset="0"/>
                <a:cs typeface="Calibri" panose="020F0502020204030204" pitchFamily="34" charset="0"/>
              </a:rPr>
              <a:t> et al., MBAA TQ , 21:101-106, 1984.</a:t>
            </a:r>
            <a:endParaRPr lang="en-US" dirty="0">
              <a:solidFill>
                <a:schemeClr val="accent1"/>
              </a:solidFill>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12A32204-8060-C744-8205-A6DD648A6363}"/>
              </a:ext>
            </a:extLst>
          </p:cNvPr>
          <p:cNvSpPr txBox="1"/>
          <p:nvPr/>
        </p:nvSpPr>
        <p:spPr>
          <a:xfrm>
            <a:off x="6876550" y="716736"/>
            <a:ext cx="3103350" cy="523220"/>
          </a:xfrm>
          <a:prstGeom prst="rect">
            <a:avLst/>
          </a:prstGeom>
          <a:noFill/>
        </p:spPr>
        <p:txBody>
          <a:bodyPr wrap="none" rtlCol="0">
            <a:spAutoFit/>
          </a:bodyPr>
          <a:lstStyle/>
          <a:p>
            <a:r>
              <a:rPr lang="en-US" sz="2800" b="1" dirty="0">
                <a:solidFill>
                  <a:srgbClr val="0432FF"/>
                </a:solidFill>
                <a:latin typeface="Calibri" panose="020F0502020204030204" pitchFamily="34" charset="0"/>
                <a:cs typeface="Calibri" panose="020F0502020204030204" pitchFamily="34" charset="0"/>
              </a:rPr>
              <a:t>Malt quality testing</a:t>
            </a:r>
          </a:p>
        </p:txBody>
      </p:sp>
      <p:sp>
        <p:nvSpPr>
          <p:cNvPr id="14" name="TextBox 13">
            <a:extLst>
              <a:ext uri="{FF2B5EF4-FFF2-40B4-BE49-F238E27FC236}">
                <a16:creationId xmlns:a16="http://schemas.microsoft.com/office/drawing/2014/main" id="{A35E8C6D-2EFD-C347-9CBE-73D215E3B39E}"/>
              </a:ext>
            </a:extLst>
          </p:cNvPr>
          <p:cNvSpPr txBox="1"/>
          <p:nvPr/>
        </p:nvSpPr>
        <p:spPr>
          <a:xfrm>
            <a:off x="1721676" y="-27884"/>
            <a:ext cx="1826141" cy="646331"/>
          </a:xfrm>
          <a:prstGeom prst="rect">
            <a:avLst/>
          </a:prstGeom>
          <a:noFill/>
        </p:spPr>
        <p:txBody>
          <a:bodyPr wrap="none" rtlCol="0">
            <a:spAutoFit/>
          </a:bodyPr>
          <a:lstStyle/>
          <a:p>
            <a:r>
              <a:rPr lang="en-US" sz="3600" b="1" dirty="0">
                <a:solidFill>
                  <a:srgbClr val="FF0000"/>
                </a:solidFill>
                <a:latin typeface="Arial" panose="020B0604020202020204" pitchFamily="34" charset="0"/>
                <a:cs typeface="Arial" panose="020B0604020202020204" pitchFamily="34" charset="0"/>
              </a:rPr>
              <a:t>Slide 2:</a:t>
            </a:r>
          </a:p>
        </p:txBody>
      </p:sp>
      <p:sp>
        <p:nvSpPr>
          <p:cNvPr id="8" name="TextBox 7">
            <a:extLst>
              <a:ext uri="{FF2B5EF4-FFF2-40B4-BE49-F238E27FC236}">
                <a16:creationId xmlns:a16="http://schemas.microsoft.com/office/drawing/2014/main" id="{5AC75863-1265-904D-9C5B-B1217D2CDF55}"/>
              </a:ext>
            </a:extLst>
          </p:cNvPr>
          <p:cNvSpPr txBox="1"/>
          <p:nvPr/>
        </p:nvSpPr>
        <p:spPr>
          <a:xfrm>
            <a:off x="5057654" y="4945695"/>
            <a:ext cx="6741141" cy="1477328"/>
          </a:xfrm>
          <a:prstGeom prst="rect">
            <a:avLst/>
          </a:prstGeom>
          <a:noFill/>
        </p:spPr>
        <p:txBody>
          <a:bodyPr wrap="none" rtlCol="0">
            <a:spAutoFit/>
          </a:bodyPr>
          <a:lstStyle/>
          <a:p>
            <a:pPr algn="ctr">
              <a:spcAft>
                <a:spcPts val="600"/>
              </a:spcAft>
            </a:pPr>
            <a:r>
              <a:rPr lang="en-US" sz="2800" b="1" dirty="0">
                <a:solidFill>
                  <a:srgbClr val="0432FF"/>
                </a:solidFill>
                <a:latin typeface="Calibri" panose="020F0502020204030204" pitchFamily="34" charset="0"/>
                <a:cs typeface="Calibri" panose="020F0502020204030204" pitchFamily="34" charset="0"/>
              </a:rPr>
              <a:t>Small-scale mash protocol is the </a:t>
            </a:r>
          </a:p>
          <a:p>
            <a:pPr algn="ctr">
              <a:spcAft>
                <a:spcPts val="600"/>
              </a:spcAft>
            </a:pPr>
            <a:r>
              <a:rPr lang="en-US" sz="2800" b="1" dirty="0">
                <a:solidFill>
                  <a:srgbClr val="0432FF"/>
                </a:solidFill>
                <a:latin typeface="Calibri" panose="020F0502020204030204" pitchFamily="34" charset="0"/>
                <a:cs typeface="Calibri" panose="020F0502020204030204" pitchFamily="34" charset="0"/>
              </a:rPr>
              <a:t>key choice for malt quality testing</a:t>
            </a:r>
          </a:p>
          <a:p>
            <a:pPr algn="ctr">
              <a:spcAft>
                <a:spcPts val="600"/>
              </a:spcAft>
            </a:pPr>
            <a:r>
              <a:rPr lang="en-US" sz="2400" b="1" dirty="0">
                <a:solidFill>
                  <a:srgbClr val="008F00"/>
                </a:solidFill>
                <a:latin typeface="Calibri" panose="020F0502020204030204" pitchFamily="34" charset="0"/>
                <a:cs typeface="Calibri" panose="020F0502020204030204" pitchFamily="34" charset="0"/>
              </a:rPr>
              <a:t>(extract, AAL, FAN, KI, </a:t>
            </a:r>
            <a:r>
              <a:rPr lang="en-US" sz="2400" b="1" dirty="0">
                <a:solidFill>
                  <a:srgbClr val="008F00"/>
                </a:solidFill>
                <a:latin typeface="Symbol" pitchFamily="2" charset="2"/>
                <a:cs typeface="Calibri" panose="020F0502020204030204" pitchFamily="34" charset="0"/>
              </a:rPr>
              <a:t>b</a:t>
            </a:r>
            <a:r>
              <a:rPr lang="en-US" sz="2400" b="1" dirty="0">
                <a:solidFill>
                  <a:srgbClr val="008F00"/>
                </a:solidFill>
                <a:latin typeface="Calibri" panose="020F0502020204030204" pitchFamily="34" charset="0"/>
                <a:cs typeface="Calibri" panose="020F0502020204030204" pitchFamily="34" charset="0"/>
              </a:rPr>
              <a:t>-glucan, viscosity, pH, color)</a:t>
            </a:r>
          </a:p>
        </p:txBody>
      </p:sp>
    </p:spTree>
    <p:extLst>
      <p:ext uri="{BB962C8B-B14F-4D97-AF65-F5344CB8AC3E}">
        <p14:creationId xmlns:p14="http://schemas.microsoft.com/office/powerpoint/2010/main" val="25647167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6E313B-AC58-FF47-B456-271243A74797}"/>
              </a:ext>
            </a:extLst>
          </p:cNvPr>
          <p:cNvPicPr>
            <a:picLocks noChangeAspect="1"/>
          </p:cNvPicPr>
          <p:nvPr/>
        </p:nvPicPr>
        <p:blipFill>
          <a:blip r:embed="rId3"/>
          <a:stretch>
            <a:fillRect/>
          </a:stretch>
        </p:blipFill>
        <p:spPr>
          <a:xfrm>
            <a:off x="5642433" y="381590"/>
            <a:ext cx="6336366" cy="6021795"/>
          </a:xfrm>
          <a:prstGeom prst="rect">
            <a:avLst/>
          </a:prstGeom>
        </p:spPr>
      </p:pic>
      <p:sp>
        <p:nvSpPr>
          <p:cNvPr id="3" name="Text Box 5">
            <a:extLst>
              <a:ext uri="{FF2B5EF4-FFF2-40B4-BE49-F238E27FC236}">
                <a16:creationId xmlns:a16="http://schemas.microsoft.com/office/drawing/2014/main" id="{2A90E0DA-A713-7341-B8E8-2A283840B722}"/>
              </a:ext>
            </a:extLst>
          </p:cNvPr>
          <p:cNvSpPr txBox="1">
            <a:spLocks noChangeArrowheads="1"/>
          </p:cNvSpPr>
          <p:nvPr/>
        </p:nvSpPr>
        <p:spPr bwMode="auto">
          <a:xfrm>
            <a:off x="2187910" y="5677202"/>
            <a:ext cx="3323758" cy="924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b="1">
                <a:solidFill>
                  <a:srgbClr val="FE9B03"/>
                </a:solidFill>
                <a:latin typeface="Helvetica" charset="0"/>
                <a:ea typeface="ＭＳ Ｐゴシック" charset="-128"/>
              </a:defRPr>
            </a:lvl1pPr>
            <a:lvl2pPr marL="742950" indent="-285750">
              <a:defRPr sz="1400" b="1">
                <a:solidFill>
                  <a:srgbClr val="FE9B03"/>
                </a:solidFill>
                <a:latin typeface="Helvetica" charset="0"/>
                <a:ea typeface="ＭＳ Ｐゴシック" charset="-128"/>
              </a:defRPr>
            </a:lvl2pPr>
            <a:lvl3pPr marL="1143000" indent="-228600">
              <a:defRPr sz="1400" b="1">
                <a:solidFill>
                  <a:srgbClr val="FE9B03"/>
                </a:solidFill>
                <a:latin typeface="Helvetica" charset="0"/>
                <a:ea typeface="ＭＳ Ｐゴシック" charset="-128"/>
              </a:defRPr>
            </a:lvl3pPr>
            <a:lvl4pPr marL="1600200" indent="-228600">
              <a:defRPr sz="1400" b="1">
                <a:solidFill>
                  <a:srgbClr val="FE9B03"/>
                </a:solidFill>
                <a:latin typeface="Helvetica" charset="0"/>
                <a:ea typeface="ＭＳ Ｐゴシック" charset="-128"/>
              </a:defRPr>
            </a:lvl4pPr>
            <a:lvl5pPr marL="2057400" indent="-228600">
              <a:defRPr sz="1400" b="1">
                <a:solidFill>
                  <a:srgbClr val="FE9B03"/>
                </a:solidFill>
                <a:latin typeface="Helvetica" charset="0"/>
                <a:ea typeface="ＭＳ Ｐゴシック" charset="-128"/>
              </a:defRPr>
            </a:lvl5pPr>
            <a:lvl6pPr marL="2514600" indent="-228600" eaLnBrk="0" fontAlgn="base" hangingPunct="0">
              <a:spcBef>
                <a:spcPct val="0"/>
              </a:spcBef>
              <a:spcAft>
                <a:spcPct val="0"/>
              </a:spcAft>
              <a:defRPr sz="1400" b="1">
                <a:solidFill>
                  <a:srgbClr val="FE9B03"/>
                </a:solidFill>
                <a:latin typeface="Helvetica" charset="0"/>
                <a:ea typeface="ＭＳ Ｐゴシック" charset="-128"/>
              </a:defRPr>
            </a:lvl6pPr>
            <a:lvl7pPr marL="2971800" indent="-228600" eaLnBrk="0" fontAlgn="base" hangingPunct="0">
              <a:spcBef>
                <a:spcPct val="0"/>
              </a:spcBef>
              <a:spcAft>
                <a:spcPct val="0"/>
              </a:spcAft>
              <a:defRPr sz="1400" b="1">
                <a:solidFill>
                  <a:srgbClr val="FE9B03"/>
                </a:solidFill>
                <a:latin typeface="Helvetica" charset="0"/>
                <a:ea typeface="ＭＳ Ｐゴシック" charset="-128"/>
              </a:defRPr>
            </a:lvl7pPr>
            <a:lvl8pPr marL="3429000" indent="-228600" eaLnBrk="0" fontAlgn="base" hangingPunct="0">
              <a:spcBef>
                <a:spcPct val="0"/>
              </a:spcBef>
              <a:spcAft>
                <a:spcPct val="0"/>
              </a:spcAft>
              <a:defRPr sz="1400" b="1">
                <a:solidFill>
                  <a:srgbClr val="FE9B03"/>
                </a:solidFill>
                <a:latin typeface="Helvetica" charset="0"/>
                <a:ea typeface="ＭＳ Ｐゴシック" charset="-128"/>
              </a:defRPr>
            </a:lvl8pPr>
            <a:lvl9pPr marL="3886200" indent="-228600" eaLnBrk="0" fontAlgn="base" hangingPunct="0">
              <a:spcBef>
                <a:spcPct val="0"/>
              </a:spcBef>
              <a:spcAft>
                <a:spcPct val="0"/>
              </a:spcAft>
              <a:defRPr sz="1400" b="1">
                <a:solidFill>
                  <a:srgbClr val="FE9B03"/>
                </a:solidFill>
                <a:latin typeface="Helvetica" charset="0"/>
                <a:ea typeface="ＭＳ Ｐゴシック" charset="-128"/>
              </a:defRPr>
            </a:lvl9pPr>
          </a:lstStyle>
          <a:p>
            <a:pPr>
              <a:lnSpc>
                <a:spcPct val="90000"/>
              </a:lnSpc>
              <a:spcAft>
                <a:spcPts val="300"/>
              </a:spcAft>
            </a:pPr>
            <a:r>
              <a:rPr lang="en-US" altLang="en-US" sz="1200" dirty="0">
                <a:solidFill>
                  <a:schemeClr val="accent1"/>
                </a:solidFill>
              </a:rPr>
              <a:t>See:</a:t>
            </a:r>
            <a:r>
              <a:rPr lang="en-US" altLang="en-US" sz="1200" b="0" dirty="0">
                <a:solidFill>
                  <a:schemeClr val="accent1"/>
                </a:solidFill>
              </a:rPr>
              <a:t> Evans, Goldsmith, </a:t>
            </a:r>
            <a:r>
              <a:rPr lang="en-US" altLang="en-US" sz="1200" b="0" dirty="0" err="1">
                <a:solidFill>
                  <a:schemeClr val="accent1"/>
                </a:solidFill>
              </a:rPr>
              <a:t>Dambergs</a:t>
            </a:r>
            <a:r>
              <a:rPr lang="en-US" altLang="en-US" sz="1200" b="0" dirty="0">
                <a:solidFill>
                  <a:schemeClr val="accent1"/>
                </a:solidFill>
              </a:rPr>
              <a:t> &amp; </a:t>
            </a:r>
            <a:r>
              <a:rPr lang="en-US" altLang="en-US" sz="1200" b="0" dirty="0" err="1">
                <a:solidFill>
                  <a:schemeClr val="accent1"/>
                </a:solidFill>
              </a:rPr>
              <a:t>Nischwitz</a:t>
            </a:r>
            <a:r>
              <a:rPr lang="en-US" altLang="en-US" sz="1200" b="0" dirty="0">
                <a:solidFill>
                  <a:schemeClr val="accent1"/>
                </a:solidFill>
              </a:rPr>
              <a:t>(2011). "</a:t>
            </a:r>
            <a:r>
              <a:rPr lang="en-US" altLang="en-US" sz="1200" b="0" i="1" dirty="0">
                <a:solidFill>
                  <a:schemeClr val="accent1"/>
                </a:solidFill>
              </a:rPr>
              <a:t>A comprehensive reevaluation of the small-scale Congress mash protocol parameters for determination of extract and fermentability</a:t>
            </a:r>
            <a:r>
              <a:rPr lang="en-US" altLang="en-US" sz="1200" b="0" dirty="0">
                <a:solidFill>
                  <a:schemeClr val="accent1"/>
                </a:solidFill>
              </a:rPr>
              <a:t>." JASBC 69:13-27.</a:t>
            </a:r>
            <a:endParaRPr lang="en-US" altLang="en-US" b="0" dirty="0">
              <a:solidFill>
                <a:schemeClr val="accent1"/>
              </a:solidFill>
            </a:endParaRPr>
          </a:p>
        </p:txBody>
      </p:sp>
      <p:sp>
        <p:nvSpPr>
          <p:cNvPr id="4" name="Rectangle 2">
            <a:extLst>
              <a:ext uri="{FF2B5EF4-FFF2-40B4-BE49-F238E27FC236}">
                <a16:creationId xmlns:a16="http://schemas.microsoft.com/office/drawing/2014/main" id="{AE845DA7-A6D1-E14A-A934-8CFAE076A7AA}"/>
              </a:ext>
            </a:extLst>
          </p:cNvPr>
          <p:cNvSpPr>
            <a:spLocks noChangeArrowheads="1"/>
          </p:cNvSpPr>
          <p:nvPr/>
        </p:nvSpPr>
        <p:spPr bwMode="auto">
          <a:xfrm>
            <a:off x="1970891" y="1774003"/>
            <a:ext cx="3671542" cy="2250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7" tIns="44450" rIns="90487" bIns="44450">
            <a:spAutoFit/>
          </a:bodyPr>
          <a:lstStyle>
            <a:lvl1pPr>
              <a:defRPr sz="1400" b="1">
                <a:solidFill>
                  <a:srgbClr val="FE9B03"/>
                </a:solidFill>
                <a:latin typeface="Helvetica" charset="0"/>
                <a:ea typeface="ＭＳ Ｐゴシック" charset="-128"/>
              </a:defRPr>
            </a:lvl1pPr>
            <a:lvl2pPr marL="742950" indent="-285750">
              <a:defRPr sz="1400" b="1">
                <a:solidFill>
                  <a:srgbClr val="FE9B03"/>
                </a:solidFill>
                <a:latin typeface="Helvetica" charset="0"/>
                <a:ea typeface="ＭＳ Ｐゴシック" charset="-128"/>
              </a:defRPr>
            </a:lvl2pPr>
            <a:lvl3pPr marL="1143000" indent="-228600">
              <a:defRPr sz="1400" b="1">
                <a:solidFill>
                  <a:srgbClr val="FE9B03"/>
                </a:solidFill>
                <a:latin typeface="Helvetica" charset="0"/>
                <a:ea typeface="ＭＳ Ｐゴシック" charset="-128"/>
              </a:defRPr>
            </a:lvl3pPr>
            <a:lvl4pPr marL="1600200" indent="-228600">
              <a:defRPr sz="1400" b="1">
                <a:solidFill>
                  <a:srgbClr val="FE9B03"/>
                </a:solidFill>
                <a:latin typeface="Helvetica" charset="0"/>
                <a:ea typeface="ＭＳ Ｐゴシック" charset="-128"/>
              </a:defRPr>
            </a:lvl4pPr>
            <a:lvl5pPr marL="2057400" indent="-228600">
              <a:defRPr sz="1400" b="1">
                <a:solidFill>
                  <a:srgbClr val="FE9B03"/>
                </a:solidFill>
                <a:latin typeface="Helvetica" charset="0"/>
                <a:ea typeface="ＭＳ Ｐゴシック" charset="-128"/>
              </a:defRPr>
            </a:lvl5pPr>
            <a:lvl6pPr marL="2514600" indent="-228600" eaLnBrk="0" fontAlgn="base" hangingPunct="0">
              <a:spcBef>
                <a:spcPct val="0"/>
              </a:spcBef>
              <a:spcAft>
                <a:spcPct val="0"/>
              </a:spcAft>
              <a:defRPr sz="1400" b="1">
                <a:solidFill>
                  <a:srgbClr val="FE9B03"/>
                </a:solidFill>
                <a:latin typeface="Helvetica" charset="0"/>
                <a:ea typeface="ＭＳ Ｐゴシック" charset="-128"/>
              </a:defRPr>
            </a:lvl6pPr>
            <a:lvl7pPr marL="2971800" indent="-228600" eaLnBrk="0" fontAlgn="base" hangingPunct="0">
              <a:spcBef>
                <a:spcPct val="0"/>
              </a:spcBef>
              <a:spcAft>
                <a:spcPct val="0"/>
              </a:spcAft>
              <a:defRPr sz="1400" b="1">
                <a:solidFill>
                  <a:srgbClr val="FE9B03"/>
                </a:solidFill>
                <a:latin typeface="Helvetica" charset="0"/>
                <a:ea typeface="ＭＳ Ｐゴシック" charset="-128"/>
              </a:defRPr>
            </a:lvl7pPr>
            <a:lvl8pPr marL="3429000" indent="-228600" eaLnBrk="0" fontAlgn="base" hangingPunct="0">
              <a:spcBef>
                <a:spcPct val="0"/>
              </a:spcBef>
              <a:spcAft>
                <a:spcPct val="0"/>
              </a:spcAft>
              <a:defRPr sz="1400" b="1">
                <a:solidFill>
                  <a:srgbClr val="FE9B03"/>
                </a:solidFill>
                <a:latin typeface="Helvetica" charset="0"/>
                <a:ea typeface="ＭＳ Ｐゴシック" charset="-128"/>
              </a:defRPr>
            </a:lvl8pPr>
            <a:lvl9pPr marL="3886200" indent="-228600" eaLnBrk="0" fontAlgn="base" hangingPunct="0">
              <a:spcBef>
                <a:spcPct val="0"/>
              </a:spcBef>
              <a:spcAft>
                <a:spcPct val="0"/>
              </a:spcAft>
              <a:defRPr sz="1400" b="1">
                <a:solidFill>
                  <a:srgbClr val="FE9B03"/>
                </a:solidFill>
                <a:latin typeface="Helvetica" charset="0"/>
                <a:ea typeface="ＭＳ Ｐゴシック" charset="-128"/>
              </a:defRPr>
            </a:lvl9pPr>
          </a:lstStyle>
          <a:p>
            <a:pPr algn="ctr">
              <a:lnSpc>
                <a:spcPct val="85000"/>
              </a:lnSpc>
              <a:spcBef>
                <a:spcPts val="600"/>
              </a:spcBef>
              <a:spcAft>
                <a:spcPts val="1200"/>
              </a:spcAft>
            </a:pPr>
            <a:r>
              <a:rPr lang="en-AU" altLang="en-US" sz="2800" dirty="0">
                <a:solidFill>
                  <a:srgbClr val="0432FF"/>
                </a:solidFill>
                <a:latin typeface="Arial" charset="0"/>
              </a:rPr>
              <a:t>Mash </a:t>
            </a:r>
            <a:r>
              <a:rPr lang="en-AU" altLang="en-US" sz="2800" dirty="0" err="1">
                <a:solidFill>
                  <a:srgbClr val="0432FF"/>
                </a:solidFill>
                <a:latin typeface="Arial" charset="0"/>
              </a:rPr>
              <a:t>Lautering</a:t>
            </a:r>
            <a:r>
              <a:rPr lang="en-AU" altLang="en-US" sz="2800" dirty="0">
                <a:solidFill>
                  <a:srgbClr val="0432FF"/>
                </a:solidFill>
                <a:latin typeface="Arial" charset="0"/>
              </a:rPr>
              <a:t>?</a:t>
            </a:r>
          </a:p>
          <a:p>
            <a:pPr marL="457200" indent="-457200">
              <a:lnSpc>
                <a:spcPct val="85000"/>
              </a:lnSpc>
              <a:spcBef>
                <a:spcPts val="600"/>
              </a:spcBef>
              <a:spcAft>
                <a:spcPts val="600"/>
              </a:spcAft>
              <a:buFont typeface="Arial" panose="020B0604020202020204" pitchFamily="34" charset="0"/>
              <a:buChar char="•"/>
            </a:pPr>
            <a:r>
              <a:rPr lang="en-AU" altLang="en-US" sz="2400" dirty="0">
                <a:solidFill>
                  <a:srgbClr val="008F00"/>
                </a:solidFill>
                <a:latin typeface="Arial" charset="0"/>
              </a:rPr>
              <a:t>Simple</a:t>
            </a:r>
          </a:p>
          <a:p>
            <a:pPr marL="457200" indent="-457200">
              <a:lnSpc>
                <a:spcPct val="85000"/>
              </a:lnSpc>
              <a:spcBef>
                <a:spcPts val="600"/>
              </a:spcBef>
              <a:spcAft>
                <a:spcPts val="600"/>
              </a:spcAft>
              <a:buFont typeface="Arial" panose="020B0604020202020204" pitchFamily="34" charset="0"/>
              <a:buChar char="•"/>
            </a:pPr>
            <a:r>
              <a:rPr lang="en-AU" altLang="en-US" sz="2400" dirty="0">
                <a:solidFill>
                  <a:srgbClr val="008F00"/>
                </a:solidFill>
                <a:latin typeface="Arial" charset="0"/>
              </a:rPr>
              <a:t>Bolt-on to extract protocol</a:t>
            </a:r>
          </a:p>
          <a:p>
            <a:pPr marL="457200" indent="-457200">
              <a:lnSpc>
                <a:spcPct val="85000"/>
              </a:lnSpc>
              <a:spcBef>
                <a:spcPts val="600"/>
              </a:spcBef>
              <a:spcAft>
                <a:spcPts val="600"/>
              </a:spcAft>
              <a:buFont typeface="Arial" panose="020B0604020202020204" pitchFamily="34" charset="0"/>
              <a:buChar char="•"/>
            </a:pPr>
            <a:r>
              <a:rPr lang="en-AU" altLang="en-US" sz="2400" dirty="0">
                <a:solidFill>
                  <a:srgbClr val="008F00"/>
                </a:solidFill>
                <a:latin typeface="Arial" charset="0"/>
              </a:rPr>
              <a:t>No new mash</a:t>
            </a:r>
          </a:p>
        </p:txBody>
      </p:sp>
      <p:sp>
        <p:nvSpPr>
          <p:cNvPr id="5" name="TextBox 4">
            <a:extLst>
              <a:ext uri="{FF2B5EF4-FFF2-40B4-BE49-F238E27FC236}">
                <a16:creationId xmlns:a16="http://schemas.microsoft.com/office/drawing/2014/main" id="{6623A3E6-7334-824C-9F43-8ADFDF29C35D}"/>
              </a:ext>
            </a:extLst>
          </p:cNvPr>
          <p:cNvSpPr txBox="1"/>
          <p:nvPr/>
        </p:nvSpPr>
        <p:spPr>
          <a:xfrm>
            <a:off x="1970891" y="4880532"/>
            <a:ext cx="3540777" cy="646331"/>
          </a:xfrm>
          <a:prstGeom prst="rect">
            <a:avLst/>
          </a:prstGeom>
          <a:noFill/>
        </p:spPr>
        <p:txBody>
          <a:bodyPr wrap="none" rtlCol="0">
            <a:spAutoFit/>
          </a:bodyPr>
          <a:lstStyle/>
          <a:p>
            <a:pPr algn="ctr"/>
            <a:r>
              <a:rPr lang="en-AU" sz="1800" dirty="0">
                <a:solidFill>
                  <a:schemeClr val="accent2"/>
                </a:solidFill>
                <a:latin typeface="Calibri" panose="020F0502020204030204" pitchFamily="34" charset="0"/>
                <a:cs typeface="Calibri" panose="020F0502020204030204" pitchFamily="34" charset="0"/>
              </a:rPr>
              <a:t>Filter paper, </a:t>
            </a:r>
            <a:r>
              <a:rPr lang="en-AU" sz="1800" dirty="0" err="1">
                <a:solidFill>
                  <a:schemeClr val="accent2"/>
                </a:solidFill>
                <a:latin typeface="Calibri" panose="020F0502020204030204" pitchFamily="34" charset="0"/>
                <a:cs typeface="Calibri" panose="020F0502020204030204" pitchFamily="34" charset="0"/>
              </a:rPr>
              <a:t>Machery</a:t>
            </a:r>
            <a:r>
              <a:rPr lang="en-AU" sz="1800" dirty="0">
                <a:solidFill>
                  <a:schemeClr val="accent2"/>
                </a:solidFill>
                <a:latin typeface="Calibri" panose="020F0502020204030204" pitchFamily="34" charset="0"/>
                <a:cs typeface="Calibri" panose="020F0502020204030204" pitchFamily="34" charset="0"/>
              </a:rPr>
              <a:t>-Nagle MN722</a:t>
            </a:r>
            <a:br>
              <a:rPr lang="en-AU" sz="1800" dirty="0">
                <a:solidFill>
                  <a:schemeClr val="accent2"/>
                </a:solidFill>
                <a:latin typeface="Calibri" panose="020F0502020204030204" pitchFamily="34" charset="0"/>
                <a:cs typeface="Calibri" panose="020F0502020204030204" pitchFamily="34" charset="0"/>
              </a:rPr>
            </a:br>
            <a:r>
              <a:rPr lang="en-AU" sz="1800" dirty="0">
                <a:solidFill>
                  <a:schemeClr val="accent2"/>
                </a:solidFill>
                <a:latin typeface="Calibri" panose="020F0502020204030204" pitchFamily="34" charset="0"/>
                <a:cs typeface="Calibri" panose="020F0502020204030204" pitchFamily="34" charset="0"/>
              </a:rPr>
              <a:t>fast flow, durable</a:t>
            </a:r>
            <a:endParaRPr lang="en-US" sz="1800" dirty="0">
              <a:solidFill>
                <a:schemeClr val="accent2"/>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6C9DC4CB-B56F-A74A-960E-9322D81BA34F}"/>
              </a:ext>
            </a:extLst>
          </p:cNvPr>
          <p:cNvSpPr txBox="1"/>
          <p:nvPr/>
        </p:nvSpPr>
        <p:spPr>
          <a:xfrm>
            <a:off x="1500576" y="24998"/>
            <a:ext cx="2082621" cy="646331"/>
          </a:xfrm>
          <a:prstGeom prst="rect">
            <a:avLst/>
          </a:prstGeom>
          <a:noFill/>
        </p:spPr>
        <p:txBody>
          <a:bodyPr wrap="none" rtlCol="0">
            <a:spAutoFit/>
          </a:bodyPr>
          <a:lstStyle/>
          <a:p>
            <a:r>
              <a:rPr lang="en-US" sz="3600" b="1" dirty="0">
                <a:solidFill>
                  <a:srgbClr val="FF0000"/>
                </a:solidFill>
                <a:latin typeface="Arial" panose="020B0604020202020204" pitchFamily="34" charset="0"/>
                <a:cs typeface="Arial" panose="020B0604020202020204" pitchFamily="34" charset="0"/>
              </a:rPr>
              <a:t>Slide 19:</a:t>
            </a:r>
          </a:p>
        </p:txBody>
      </p:sp>
    </p:spTree>
    <p:extLst>
      <p:ext uri="{BB962C8B-B14F-4D97-AF65-F5344CB8AC3E}">
        <p14:creationId xmlns:p14="http://schemas.microsoft.com/office/powerpoint/2010/main" val="436227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A1F672E-D1BA-CD4F-AFF3-BE9F54A06B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5186" y="1143000"/>
            <a:ext cx="7924889" cy="5177786"/>
          </a:xfrm>
          <a:prstGeom prst="rect">
            <a:avLst/>
          </a:prstGeom>
        </p:spPr>
      </p:pic>
      <p:sp>
        <p:nvSpPr>
          <p:cNvPr id="2" name="Rectangle 2">
            <a:extLst>
              <a:ext uri="{FF2B5EF4-FFF2-40B4-BE49-F238E27FC236}">
                <a16:creationId xmlns:a16="http://schemas.microsoft.com/office/drawing/2014/main" id="{92FE94DA-0DD3-9C4E-996A-C5FCB536287C}"/>
              </a:ext>
            </a:extLst>
          </p:cNvPr>
          <p:cNvSpPr>
            <a:spLocks noChangeArrowheads="1"/>
          </p:cNvSpPr>
          <p:nvPr/>
        </p:nvSpPr>
        <p:spPr bwMode="auto">
          <a:xfrm>
            <a:off x="3643157" y="284378"/>
            <a:ext cx="7421190" cy="903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7" tIns="44450" rIns="90487" bIns="44450">
            <a:spAutoFit/>
          </a:bodyPr>
          <a:lstStyle>
            <a:lvl1pPr>
              <a:defRPr sz="1400" b="1">
                <a:solidFill>
                  <a:srgbClr val="FE9B03"/>
                </a:solidFill>
                <a:latin typeface="Helvetica" pitchFamily="2" charset="0"/>
                <a:ea typeface="ＭＳ Ｐゴシック" panose="020B0600070205080204" pitchFamily="34" charset="-128"/>
              </a:defRPr>
            </a:lvl1pPr>
            <a:lvl2pPr marL="742950" indent="-285750">
              <a:defRPr sz="1400" b="1">
                <a:solidFill>
                  <a:srgbClr val="FE9B03"/>
                </a:solidFill>
                <a:latin typeface="Helvetica" pitchFamily="2" charset="0"/>
                <a:ea typeface="ＭＳ Ｐゴシック" panose="020B0600070205080204" pitchFamily="34" charset="-128"/>
              </a:defRPr>
            </a:lvl2pPr>
            <a:lvl3pPr marL="1143000" indent="-228600">
              <a:defRPr sz="1400" b="1">
                <a:solidFill>
                  <a:srgbClr val="FE9B03"/>
                </a:solidFill>
                <a:latin typeface="Helvetica" pitchFamily="2" charset="0"/>
                <a:ea typeface="ＭＳ Ｐゴシック" panose="020B0600070205080204" pitchFamily="34" charset="-128"/>
              </a:defRPr>
            </a:lvl3pPr>
            <a:lvl4pPr marL="1600200" indent="-228600">
              <a:defRPr sz="1400" b="1">
                <a:solidFill>
                  <a:srgbClr val="FE9B03"/>
                </a:solidFill>
                <a:latin typeface="Helvetica" pitchFamily="2" charset="0"/>
                <a:ea typeface="ＭＳ Ｐゴシック" panose="020B0600070205080204" pitchFamily="34" charset="-128"/>
              </a:defRPr>
            </a:lvl4pPr>
            <a:lvl5pPr marL="2057400" indent="-228600">
              <a:defRPr sz="1400" b="1">
                <a:solidFill>
                  <a:srgbClr val="FE9B03"/>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1400" b="1">
                <a:solidFill>
                  <a:srgbClr val="FE9B03"/>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1400" b="1">
                <a:solidFill>
                  <a:srgbClr val="FE9B03"/>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1400" b="1">
                <a:solidFill>
                  <a:srgbClr val="FE9B03"/>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1400" b="1">
                <a:solidFill>
                  <a:srgbClr val="FE9B03"/>
                </a:solidFill>
                <a:latin typeface="Helvetica" pitchFamily="2" charset="0"/>
                <a:ea typeface="ＭＳ Ｐゴシック" panose="020B0600070205080204" pitchFamily="34" charset="-128"/>
              </a:defRPr>
            </a:lvl9pPr>
          </a:lstStyle>
          <a:p>
            <a:pPr algn="ctr">
              <a:lnSpc>
                <a:spcPct val="110000"/>
              </a:lnSpc>
            </a:pPr>
            <a:r>
              <a:rPr lang="en-AU" altLang="en-US" sz="2500" dirty="0" err="1">
                <a:solidFill>
                  <a:srgbClr val="0432FF"/>
                </a:solidFill>
                <a:latin typeface="Arial" panose="020B0604020202020204" pitchFamily="34" charset="0"/>
              </a:rPr>
              <a:t>Lautering</a:t>
            </a:r>
            <a:r>
              <a:rPr lang="en-AU" altLang="en-US" sz="2500" dirty="0">
                <a:solidFill>
                  <a:srgbClr val="0432FF"/>
                </a:solidFill>
                <a:latin typeface="Arial" panose="020B0604020202020204" pitchFamily="34" charset="0"/>
              </a:rPr>
              <a:t> Performance Impacted by</a:t>
            </a:r>
            <a:br>
              <a:rPr lang="en-AU" altLang="en-US" sz="2500" dirty="0">
                <a:solidFill>
                  <a:srgbClr val="0432FF"/>
                </a:solidFill>
                <a:latin typeface="Arial" panose="020B0604020202020204" pitchFamily="34" charset="0"/>
              </a:rPr>
            </a:br>
            <a:r>
              <a:rPr lang="en-AU" altLang="en-US" sz="2500" dirty="0">
                <a:solidFill>
                  <a:srgbClr val="0432FF"/>
                </a:solidFill>
                <a:latin typeface="Arial" panose="020B0604020202020204" pitchFamily="34" charset="0"/>
              </a:rPr>
              <a:t>Mashing Protocol used.</a:t>
            </a:r>
          </a:p>
        </p:txBody>
      </p:sp>
      <p:sp>
        <p:nvSpPr>
          <p:cNvPr id="4" name="Oval 5">
            <a:extLst>
              <a:ext uri="{FF2B5EF4-FFF2-40B4-BE49-F238E27FC236}">
                <a16:creationId xmlns:a16="http://schemas.microsoft.com/office/drawing/2014/main" id="{DEE1F04A-D5E3-7A4B-A492-2449B3587D28}"/>
              </a:ext>
            </a:extLst>
          </p:cNvPr>
          <p:cNvSpPr>
            <a:spLocks noChangeArrowheads="1"/>
          </p:cNvSpPr>
          <p:nvPr/>
        </p:nvSpPr>
        <p:spPr bwMode="auto">
          <a:xfrm>
            <a:off x="8493914" y="4256840"/>
            <a:ext cx="495539" cy="1165166"/>
          </a:xfrm>
          <a:prstGeom prst="ellipse">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b="1">
                <a:solidFill>
                  <a:srgbClr val="FE9B03"/>
                </a:solidFill>
                <a:latin typeface="Helvetica" pitchFamily="2" charset="0"/>
                <a:ea typeface="ＭＳ Ｐゴシック" panose="020B0600070205080204" pitchFamily="34" charset="-128"/>
              </a:defRPr>
            </a:lvl1pPr>
            <a:lvl2pPr marL="742950" indent="-285750">
              <a:defRPr sz="1400" b="1">
                <a:solidFill>
                  <a:srgbClr val="FE9B03"/>
                </a:solidFill>
                <a:latin typeface="Helvetica" pitchFamily="2" charset="0"/>
                <a:ea typeface="ＭＳ Ｐゴシック" panose="020B0600070205080204" pitchFamily="34" charset="-128"/>
              </a:defRPr>
            </a:lvl2pPr>
            <a:lvl3pPr marL="1143000" indent="-228600">
              <a:defRPr sz="1400" b="1">
                <a:solidFill>
                  <a:srgbClr val="FE9B03"/>
                </a:solidFill>
                <a:latin typeface="Helvetica" pitchFamily="2" charset="0"/>
                <a:ea typeface="ＭＳ Ｐゴシック" panose="020B0600070205080204" pitchFamily="34" charset="-128"/>
              </a:defRPr>
            </a:lvl3pPr>
            <a:lvl4pPr marL="1600200" indent="-228600">
              <a:defRPr sz="1400" b="1">
                <a:solidFill>
                  <a:srgbClr val="FE9B03"/>
                </a:solidFill>
                <a:latin typeface="Helvetica" pitchFamily="2" charset="0"/>
                <a:ea typeface="ＭＳ Ｐゴシック" panose="020B0600070205080204" pitchFamily="34" charset="-128"/>
              </a:defRPr>
            </a:lvl4pPr>
            <a:lvl5pPr marL="2057400" indent="-228600">
              <a:defRPr sz="1400" b="1">
                <a:solidFill>
                  <a:srgbClr val="FE9B03"/>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1400" b="1">
                <a:solidFill>
                  <a:srgbClr val="FE9B03"/>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1400" b="1">
                <a:solidFill>
                  <a:srgbClr val="FE9B03"/>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1400" b="1">
                <a:solidFill>
                  <a:srgbClr val="FE9B03"/>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1400" b="1">
                <a:solidFill>
                  <a:srgbClr val="FE9B03"/>
                </a:solidFill>
                <a:latin typeface="Helvetica" pitchFamily="2" charset="0"/>
                <a:ea typeface="ＭＳ Ｐゴシック" panose="020B0600070205080204" pitchFamily="34" charset="-128"/>
              </a:defRPr>
            </a:lvl9pPr>
          </a:lstStyle>
          <a:p>
            <a:pPr>
              <a:lnSpc>
                <a:spcPct val="90000"/>
              </a:lnSpc>
            </a:pPr>
            <a:endParaRPr lang="en-US" altLang="en-US"/>
          </a:p>
        </p:txBody>
      </p:sp>
      <p:sp>
        <p:nvSpPr>
          <p:cNvPr id="5" name="Oval 6">
            <a:extLst>
              <a:ext uri="{FF2B5EF4-FFF2-40B4-BE49-F238E27FC236}">
                <a16:creationId xmlns:a16="http://schemas.microsoft.com/office/drawing/2014/main" id="{B86A8931-534F-D246-AE84-3C3387B2FEF9}"/>
              </a:ext>
            </a:extLst>
          </p:cNvPr>
          <p:cNvSpPr>
            <a:spLocks noChangeArrowheads="1"/>
          </p:cNvSpPr>
          <p:nvPr/>
        </p:nvSpPr>
        <p:spPr bwMode="auto">
          <a:xfrm>
            <a:off x="4928104" y="3953813"/>
            <a:ext cx="416628" cy="604393"/>
          </a:xfrm>
          <a:prstGeom prst="ellipse">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1400" b="1">
                <a:solidFill>
                  <a:srgbClr val="FE9B03"/>
                </a:solidFill>
                <a:latin typeface="Helvetica" pitchFamily="2" charset="0"/>
                <a:ea typeface="ＭＳ Ｐゴシック" panose="020B0600070205080204" pitchFamily="34" charset="-128"/>
              </a:defRPr>
            </a:lvl1pPr>
            <a:lvl2pPr marL="742950" indent="-285750">
              <a:defRPr sz="1400" b="1">
                <a:solidFill>
                  <a:srgbClr val="FE9B03"/>
                </a:solidFill>
                <a:latin typeface="Helvetica" pitchFamily="2" charset="0"/>
                <a:ea typeface="ＭＳ Ｐゴシック" panose="020B0600070205080204" pitchFamily="34" charset="-128"/>
              </a:defRPr>
            </a:lvl2pPr>
            <a:lvl3pPr marL="1143000" indent="-228600">
              <a:defRPr sz="1400" b="1">
                <a:solidFill>
                  <a:srgbClr val="FE9B03"/>
                </a:solidFill>
                <a:latin typeface="Helvetica" pitchFamily="2" charset="0"/>
                <a:ea typeface="ＭＳ Ｐゴシック" panose="020B0600070205080204" pitchFamily="34" charset="-128"/>
              </a:defRPr>
            </a:lvl3pPr>
            <a:lvl4pPr marL="1600200" indent="-228600">
              <a:defRPr sz="1400" b="1">
                <a:solidFill>
                  <a:srgbClr val="FE9B03"/>
                </a:solidFill>
                <a:latin typeface="Helvetica" pitchFamily="2" charset="0"/>
                <a:ea typeface="ＭＳ Ｐゴシック" panose="020B0600070205080204" pitchFamily="34" charset="-128"/>
              </a:defRPr>
            </a:lvl4pPr>
            <a:lvl5pPr marL="2057400" indent="-228600">
              <a:defRPr sz="1400" b="1">
                <a:solidFill>
                  <a:srgbClr val="FE9B03"/>
                </a:solidFill>
                <a:latin typeface="Helvetica" pitchFamily="2" charset="0"/>
                <a:ea typeface="ＭＳ Ｐゴシック" panose="020B0600070205080204" pitchFamily="34" charset="-128"/>
              </a:defRPr>
            </a:lvl5pPr>
            <a:lvl6pPr marL="2514600" indent="-228600" eaLnBrk="0" fontAlgn="base" hangingPunct="0">
              <a:spcBef>
                <a:spcPct val="0"/>
              </a:spcBef>
              <a:spcAft>
                <a:spcPct val="0"/>
              </a:spcAft>
              <a:defRPr sz="1400" b="1">
                <a:solidFill>
                  <a:srgbClr val="FE9B03"/>
                </a:solidFill>
                <a:latin typeface="Helvetica" pitchFamily="2" charset="0"/>
                <a:ea typeface="ＭＳ Ｐゴシック" panose="020B0600070205080204" pitchFamily="34" charset="-128"/>
              </a:defRPr>
            </a:lvl6pPr>
            <a:lvl7pPr marL="2971800" indent="-228600" eaLnBrk="0" fontAlgn="base" hangingPunct="0">
              <a:spcBef>
                <a:spcPct val="0"/>
              </a:spcBef>
              <a:spcAft>
                <a:spcPct val="0"/>
              </a:spcAft>
              <a:defRPr sz="1400" b="1">
                <a:solidFill>
                  <a:srgbClr val="FE9B03"/>
                </a:solidFill>
                <a:latin typeface="Helvetica" pitchFamily="2" charset="0"/>
                <a:ea typeface="ＭＳ Ｐゴシック" panose="020B0600070205080204" pitchFamily="34" charset="-128"/>
              </a:defRPr>
            </a:lvl7pPr>
            <a:lvl8pPr marL="3429000" indent="-228600" eaLnBrk="0" fontAlgn="base" hangingPunct="0">
              <a:spcBef>
                <a:spcPct val="0"/>
              </a:spcBef>
              <a:spcAft>
                <a:spcPct val="0"/>
              </a:spcAft>
              <a:defRPr sz="1400" b="1">
                <a:solidFill>
                  <a:srgbClr val="FE9B03"/>
                </a:solidFill>
                <a:latin typeface="Helvetica" pitchFamily="2" charset="0"/>
                <a:ea typeface="ＭＳ Ｐゴシック" panose="020B0600070205080204" pitchFamily="34" charset="-128"/>
              </a:defRPr>
            </a:lvl8pPr>
            <a:lvl9pPr marL="3886200" indent="-228600" eaLnBrk="0" fontAlgn="base" hangingPunct="0">
              <a:spcBef>
                <a:spcPct val="0"/>
              </a:spcBef>
              <a:spcAft>
                <a:spcPct val="0"/>
              </a:spcAft>
              <a:defRPr sz="1400" b="1">
                <a:solidFill>
                  <a:srgbClr val="FE9B03"/>
                </a:solidFill>
                <a:latin typeface="Helvetica" pitchFamily="2" charset="0"/>
                <a:ea typeface="ＭＳ Ｐゴシック" panose="020B0600070205080204" pitchFamily="34" charset="-128"/>
              </a:defRPr>
            </a:lvl9pPr>
          </a:lstStyle>
          <a:p>
            <a:pPr>
              <a:lnSpc>
                <a:spcPct val="90000"/>
              </a:lnSpc>
            </a:pPr>
            <a:endParaRPr lang="en-US" altLang="en-US"/>
          </a:p>
        </p:txBody>
      </p:sp>
      <p:sp>
        <p:nvSpPr>
          <p:cNvPr id="9" name="Rectangle 8">
            <a:extLst>
              <a:ext uri="{FF2B5EF4-FFF2-40B4-BE49-F238E27FC236}">
                <a16:creationId xmlns:a16="http://schemas.microsoft.com/office/drawing/2014/main" id="{98F97095-05FA-E44B-8F2E-13CF4E89F671}"/>
              </a:ext>
            </a:extLst>
          </p:cNvPr>
          <p:cNvSpPr/>
          <p:nvPr/>
        </p:nvSpPr>
        <p:spPr>
          <a:xfrm>
            <a:off x="2218315" y="6282335"/>
            <a:ext cx="9689204" cy="480131"/>
          </a:xfrm>
          <a:prstGeom prst="rect">
            <a:avLst/>
          </a:prstGeom>
        </p:spPr>
        <p:txBody>
          <a:bodyPr wrap="square">
            <a:spAutoFit/>
          </a:bodyPr>
          <a:lstStyle/>
          <a:p>
            <a:pPr marL="936625" indent="-936625">
              <a:lnSpc>
                <a:spcPct val="90000"/>
              </a:lnSpc>
            </a:pPr>
            <a:r>
              <a:rPr lang="en-US" sz="1400" dirty="0">
                <a:solidFill>
                  <a:schemeClr val="accent1"/>
                </a:solidFill>
                <a:latin typeface="Calibri" panose="020F0502020204030204" pitchFamily="34" charset="0"/>
                <a:cs typeface="Calibri" panose="020F0502020204030204" pitchFamily="34" charset="0"/>
              </a:rPr>
              <a:t>See: Evans, Goldsmith, </a:t>
            </a:r>
            <a:r>
              <a:rPr lang="en-US" sz="1400" dirty="0" err="1">
                <a:solidFill>
                  <a:schemeClr val="accent1"/>
                </a:solidFill>
                <a:latin typeface="Calibri" panose="020F0502020204030204" pitchFamily="34" charset="0"/>
                <a:cs typeface="Calibri" panose="020F0502020204030204" pitchFamily="34" charset="0"/>
              </a:rPr>
              <a:t>Dambergs</a:t>
            </a:r>
            <a:r>
              <a:rPr lang="en-US" sz="1400" dirty="0">
                <a:solidFill>
                  <a:schemeClr val="accent1"/>
                </a:solidFill>
                <a:latin typeface="Calibri" panose="020F0502020204030204" pitchFamily="34" charset="0"/>
                <a:cs typeface="Calibri" panose="020F0502020204030204" pitchFamily="34" charset="0"/>
              </a:rPr>
              <a:t> &amp; </a:t>
            </a:r>
            <a:r>
              <a:rPr lang="en-US" sz="1400" dirty="0" err="1">
                <a:solidFill>
                  <a:schemeClr val="accent1"/>
                </a:solidFill>
                <a:latin typeface="Calibri" panose="020F0502020204030204" pitchFamily="34" charset="0"/>
                <a:cs typeface="Calibri" panose="020F0502020204030204" pitchFamily="34" charset="0"/>
              </a:rPr>
              <a:t>Nischwitz</a:t>
            </a:r>
            <a:r>
              <a:rPr lang="en-US" sz="1400" dirty="0">
                <a:solidFill>
                  <a:schemeClr val="accent1"/>
                </a:solidFill>
                <a:latin typeface="Calibri" panose="020F0502020204030204" pitchFamily="34" charset="0"/>
                <a:cs typeface="Calibri" panose="020F0502020204030204" pitchFamily="34" charset="0"/>
              </a:rPr>
              <a:t> (2011). "</a:t>
            </a:r>
            <a:r>
              <a:rPr lang="en-US" sz="1400" i="1" dirty="0">
                <a:solidFill>
                  <a:schemeClr val="accent1"/>
                </a:solidFill>
                <a:latin typeface="Calibri" panose="020F0502020204030204" pitchFamily="34" charset="0"/>
                <a:cs typeface="Calibri" panose="020F0502020204030204" pitchFamily="34" charset="0"/>
              </a:rPr>
              <a:t>A comprehensive revaluation of the small-scale Congress mash protocol parameters for determination of extract and fermentability</a:t>
            </a:r>
            <a:r>
              <a:rPr lang="en-US" sz="1400" dirty="0">
                <a:solidFill>
                  <a:schemeClr val="accent1"/>
                </a:solidFill>
                <a:latin typeface="Calibri" panose="020F0502020204030204" pitchFamily="34" charset="0"/>
                <a:cs typeface="Calibri" panose="020F0502020204030204" pitchFamily="34" charset="0"/>
              </a:rPr>
              <a:t>." JASBC 69: 13-27</a:t>
            </a:r>
            <a:endParaRPr lang="en-US" altLang="en-US" sz="1400" b="0" dirty="0">
              <a:solidFill>
                <a:schemeClr val="accent1"/>
              </a:solidFill>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CA0B35AC-2075-E846-93AE-0852CD5C9E07}"/>
              </a:ext>
            </a:extLst>
          </p:cNvPr>
          <p:cNvSpPr/>
          <p:nvPr/>
        </p:nvSpPr>
        <p:spPr bwMode="auto">
          <a:xfrm>
            <a:off x="6292752" y="2073461"/>
            <a:ext cx="589607" cy="126749"/>
          </a:xfrm>
          <a:prstGeom prst="rect">
            <a:avLst/>
          </a:prstGeom>
          <a:solidFill>
            <a:srgbClr val="FFFFFF"/>
          </a:solidFill>
          <a:ln w="12700" cap="flat" cmpd="sng" algn="ctr">
            <a:solidFill>
              <a:srgbClr val="FFFF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DFFE1"/>
              </a:solidFill>
              <a:effectLst/>
              <a:latin typeface="Book Antiqua" charset="0"/>
            </a:endParaRPr>
          </a:p>
        </p:txBody>
      </p:sp>
      <p:sp>
        <p:nvSpPr>
          <p:cNvPr id="11" name="Rectangle 10">
            <a:extLst>
              <a:ext uri="{FF2B5EF4-FFF2-40B4-BE49-F238E27FC236}">
                <a16:creationId xmlns:a16="http://schemas.microsoft.com/office/drawing/2014/main" id="{23C3BAFC-C2F9-BF4A-A950-E2BA6D462535}"/>
              </a:ext>
            </a:extLst>
          </p:cNvPr>
          <p:cNvSpPr/>
          <p:nvPr/>
        </p:nvSpPr>
        <p:spPr bwMode="auto">
          <a:xfrm>
            <a:off x="9104858" y="2037246"/>
            <a:ext cx="589607" cy="126748"/>
          </a:xfrm>
          <a:prstGeom prst="rect">
            <a:avLst/>
          </a:prstGeom>
          <a:solidFill>
            <a:srgbClr val="FFFFFF"/>
          </a:solidFill>
          <a:ln w="12700" cap="flat" cmpd="sng" algn="ctr">
            <a:solidFill>
              <a:srgbClr val="FFFF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DFFE1"/>
              </a:solidFill>
              <a:effectLst/>
              <a:latin typeface="Book Antiqua" charset="0"/>
            </a:endParaRPr>
          </a:p>
        </p:txBody>
      </p:sp>
      <p:sp>
        <p:nvSpPr>
          <p:cNvPr id="15" name="TextBox 14">
            <a:extLst>
              <a:ext uri="{FF2B5EF4-FFF2-40B4-BE49-F238E27FC236}">
                <a16:creationId xmlns:a16="http://schemas.microsoft.com/office/drawing/2014/main" id="{8A1ADC41-80E6-874A-8B9C-3837BBED434E}"/>
              </a:ext>
            </a:extLst>
          </p:cNvPr>
          <p:cNvSpPr txBox="1"/>
          <p:nvPr/>
        </p:nvSpPr>
        <p:spPr>
          <a:xfrm>
            <a:off x="1560536" y="31738"/>
            <a:ext cx="2082621" cy="646331"/>
          </a:xfrm>
          <a:prstGeom prst="rect">
            <a:avLst/>
          </a:prstGeom>
          <a:noFill/>
        </p:spPr>
        <p:txBody>
          <a:bodyPr wrap="none" rtlCol="0">
            <a:spAutoFit/>
          </a:bodyPr>
          <a:lstStyle/>
          <a:p>
            <a:r>
              <a:rPr lang="en-US" sz="3600" b="1" dirty="0">
                <a:solidFill>
                  <a:srgbClr val="FF0000"/>
                </a:solidFill>
                <a:latin typeface="Arial" panose="020B0604020202020204" pitchFamily="34" charset="0"/>
                <a:cs typeface="Arial" panose="020B0604020202020204" pitchFamily="34" charset="0"/>
              </a:rPr>
              <a:t>Slide 20:</a:t>
            </a:r>
          </a:p>
        </p:txBody>
      </p:sp>
      <p:cxnSp>
        <p:nvCxnSpPr>
          <p:cNvPr id="6" name="Straight Connector 5">
            <a:extLst>
              <a:ext uri="{FF2B5EF4-FFF2-40B4-BE49-F238E27FC236}">
                <a16:creationId xmlns:a16="http://schemas.microsoft.com/office/drawing/2014/main" id="{6EC300CB-3567-B745-A4A9-BAAE25B65B66}"/>
              </a:ext>
            </a:extLst>
          </p:cNvPr>
          <p:cNvCxnSpPr>
            <a:cxnSpLocks/>
          </p:cNvCxnSpPr>
          <p:nvPr/>
        </p:nvCxnSpPr>
        <p:spPr>
          <a:xfrm flipH="1">
            <a:off x="6577888" y="2093465"/>
            <a:ext cx="485029" cy="156960"/>
          </a:xfrm>
          <a:prstGeom prst="line">
            <a:avLst/>
          </a:prstGeom>
          <a:ln w="1905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E3B0409-51AD-D848-9F4E-8D4A7BA7D074}"/>
              </a:ext>
            </a:extLst>
          </p:cNvPr>
          <p:cNvCxnSpPr>
            <a:cxnSpLocks/>
          </p:cNvCxnSpPr>
          <p:nvPr/>
        </p:nvCxnSpPr>
        <p:spPr>
          <a:xfrm flipH="1">
            <a:off x="6671649" y="2156043"/>
            <a:ext cx="365254" cy="110254"/>
          </a:xfrm>
          <a:prstGeom prst="line">
            <a:avLst/>
          </a:prstGeom>
          <a:ln w="19050">
            <a:solidFill>
              <a:srgbClr val="008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07248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0EFB3E-A8F3-0145-84EF-645A7D2261F6}"/>
              </a:ext>
            </a:extLst>
          </p:cNvPr>
          <p:cNvSpPr txBox="1"/>
          <p:nvPr/>
        </p:nvSpPr>
        <p:spPr>
          <a:xfrm>
            <a:off x="3386455" y="1361406"/>
            <a:ext cx="7116051" cy="769441"/>
          </a:xfrm>
          <a:prstGeom prst="rect">
            <a:avLst/>
          </a:prstGeom>
          <a:noFill/>
        </p:spPr>
        <p:txBody>
          <a:bodyPr wrap="none" rtlCol="0">
            <a:spAutoFit/>
          </a:bodyPr>
          <a:lstStyle/>
          <a:p>
            <a:r>
              <a:rPr lang="en-US" sz="4400" b="1" dirty="0">
                <a:solidFill>
                  <a:srgbClr val="0432FF"/>
                </a:solidFill>
                <a:latin typeface="Arial" panose="020B0604020202020204" pitchFamily="34" charset="0"/>
                <a:cs typeface="Arial" panose="020B0604020202020204" pitchFamily="34" charset="0"/>
              </a:rPr>
              <a:t>Concluding Discussion 5:</a:t>
            </a:r>
          </a:p>
        </p:txBody>
      </p:sp>
      <p:sp>
        <p:nvSpPr>
          <p:cNvPr id="3" name="Rectangle 2">
            <a:extLst>
              <a:ext uri="{FF2B5EF4-FFF2-40B4-BE49-F238E27FC236}">
                <a16:creationId xmlns:a16="http://schemas.microsoft.com/office/drawing/2014/main" id="{CC57F8A8-BDE2-F34A-BE2F-F92411F9FC98}"/>
              </a:ext>
            </a:extLst>
          </p:cNvPr>
          <p:cNvSpPr/>
          <p:nvPr/>
        </p:nvSpPr>
        <p:spPr>
          <a:xfrm>
            <a:off x="1556942" y="172632"/>
            <a:ext cx="1662635" cy="523220"/>
          </a:xfrm>
          <a:prstGeom prst="rect">
            <a:avLst/>
          </a:prstGeom>
        </p:spPr>
        <p:txBody>
          <a:bodyPr wrap="none">
            <a:spAutoFit/>
          </a:bodyPr>
          <a:lstStyle/>
          <a:p>
            <a:r>
              <a:rPr lang="en-US" sz="2800" b="1" dirty="0">
                <a:solidFill>
                  <a:srgbClr val="FF0000"/>
                </a:solidFill>
                <a:latin typeface="Arial" panose="020B0604020202020204" pitchFamily="34" charset="0"/>
                <a:cs typeface="Arial" panose="020B0604020202020204" pitchFamily="34" charset="0"/>
              </a:rPr>
              <a:t>Slide 21:</a:t>
            </a:r>
          </a:p>
        </p:txBody>
      </p:sp>
    </p:spTree>
    <p:extLst>
      <p:ext uri="{BB962C8B-B14F-4D97-AF65-F5344CB8AC3E}">
        <p14:creationId xmlns:p14="http://schemas.microsoft.com/office/powerpoint/2010/main" val="12080608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D384D1A-0CA0-F741-8FF4-01E857314C03}"/>
              </a:ext>
            </a:extLst>
          </p:cNvPr>
          <p:cNvSpPr/>
          <p:nvPr/>
        </p:nvSpPr>
        <p:spPr>
          <a:xfrm>
            <a:off x="2053585" y="622440"/>
            <a:ext cx="9430835" cy="6093976"/>
          </a:xfrm>
          <a:prstGeom prst="rect">
            <a:avLst/>
          </a:prstGeom>
        </p:spPr>
        <p:txBody>
          <a:bodyPr wrap="square">
            <a:spAutoFit/>
          </a:bodyPr>
          <a:lstStyle/>
          <a:p>
            <a:pPr marL="936625" indent="-936625">
              <a:lnSpc>
                <a:spcPct val="90000"/>
              </a:lnSpc>
              <a:spcAft>
                <a:spcPts val="300"/>
              </a:spcAft>
            </a:pPr>
            <a:r>
              <a:rPr lang="en-US" altLang="en-US" sz="1600" dirty="0" err="1">
                <a:solidFill>
                  <a:schemeClr val="accent1"/>
                </a:solidFill>
                <a:latin typeface="Calibri" panose="020F0502020204030204" pitchFamily="34" charset="0"/>
                <a:cs typeface="Calibri" panose="020F0502020204030204" pitchFamily="34" charset="0"/>
              </a:rPr>
              <a:t>Axcell</a:t>
            </a:r>
            <a:r>
              <a:rPr lang="en-US" altLang="en-US" sz="1600" dirty="0">
                <a:solidFill>
                  <a:schemeClr val="accent1"/>
                </a:solidFill>
                <a:latin typeface="Calibri" panose="020F0502020204030204" pitchFamily="34" charset="0"/>
                <a:cs typeface="Calibri" panose="020F0502020204030204" pitchFamily="34" charset="0"/>
              </a:rPr>
              <a:t>, B. C., </a:t>
            </a:r>
            <a:r>
              <a:rPr lang="en-US" altLang="en-US" sz="1600" dirty="0" err="1">
                <a:solidFill>
                  <a:schemeClr val="accent1"/>
                </a:solidFill>
                <a:latin typeface="Calibri" panose="020F0502020204030204" pitchFamily="34" charset="0"/>
                <a:cs typeface="Calibri" panose="020F0502020204030204" pitchFamily="34" charset="0"/>
              </a:rPr>
              <a:t>Morrall</a:t>
            </a:r>
            <a:r>
              <a:rPr lang="en-US" altLang="en-US" sz="1600" dirty="0">
                <a:solidFill>
                  <a:schemeClr val="accent1"/>
                </a:solidFill>
                <a:latin typeface="Calibri" panose="020F0502020204030204" pitchFamily="34" charset="0"/>
                <a:cs typeface="Calibri" panose="020F0502020204030204" pitchFamily="34" charset="0"/>
              </a:rPr>
              <a:t>, P., </a:t>
            </a:r>
            <a:r>
              <a:rPr lang="en-US" altLang="en-US" sz="1600" dirty="0" err="1">
                <a:solidFill>
                  <a:schemeClr val="accent1"/>
                </a:solidFill>
                <a:latin typeface="Calibri" panose="020F0502020204030204" pitchFamily="34" charset="0"/>
                <a:cs typeface="Calibri" panose="020F0502020204030204" pitchFamily="34" charset="0"/>
              </a:rPr>
              <a:t>Tulej</a:t>
            </a:r>
            <a:r>
              <a:rPr lang="en-US" altLang="en-US" sz="1600" dirty="0">
                <a:solidFill>
                  <a:schemeClr val="accent1"/>
                </a:solidFill>
                <a:latin typeface="Calibri" panose="020F0502020204030204" pitchFamily="34" charset="0"/>
                <a:cs typeface="Calibri" panose="020F0502020204030204" pitchFamily="34" charset="0"/>
              </a:rPr>
              <a:t>, R., and Murray, J. (1984). "Malt quality specifications - A safeguard or restriction on quality." MBAA TQ 21: 101-106.</a:t>
            </a:r>
          </a:p>
          <a:p>
            <a:pPr marL="936625" indent="-936625">
              <a:lnSpc>
                <a:spcPct val="90000"/>
              </a:lnSpc>
              <a:spcAft>
                <a:spcPts val="300"/>
              </a:spcAft>
            </a:pPr>
            <a:r>
              <a:rPr lang="en-US" altLang="en-US" sz="1600" dirty="0" err="1">
                <a:solidFill>
                  <a:schemeClr val="accent1"/>
                </a:solidFill>
                <a:latin typeface="Calibri" panose="020F0502020204030204" pitchFamily="34" charset="0"/>
                <a:cs typeface="Calibri" panose="020F0502020204030204" pitchFamily="34" charset="0"/>
              </a:rPr>
              <a:t>Axcell</a:t>
            </a:r>
            <a:r>
              <a:rPr lang="en-US" altLang="en-US" sz="1600" dirty="0">
                <a:solidFill>
                  <a:schemeClr val="accent1"/>
                </a:solidFill>
                <a:latin typeface="Calibri" panose="020F0502020204030204" pitchFamily="34" charset="0"/>
                <a:cs typeface="Calibri" panose="020F0502020204030204" pitchFamily="34" charset="0"/>
              </a:rPr>
              <a:t>, B. C. (1998). "Malt analysis – prediction or predicament." MBAA TQ 35: 28-30.</a:t>
            </a:r>
          </a:p>
          <a:p>
            <a:pPr marL="936625" indent="-936625">
              <a:lnSpc>
                <a:spcPct val="90000"/>
              </a:lnSpc>
              <a:spcAft>
                <a:spcPts val="300"/>
              </a:spcAft>
            </a:pPr>
            <a:r>
              <a:rPr lang="en-US" altLang="en-US" sz="1600" dirty="0" err="1">
                <a:solidFill>
                  <a:schemeClr val="accent1"/>
                </a:solidFill>
                <a:latin typeface="Calibri" panose="020F0502020204030204" pitchFamily="34" charset="0"/>
                <a:cs typeface="Calibri" panose="020F0502020204030204" pitchFamily="34" charset="0"/>
              </a:rPr>
              <a:t>Axcell</a:t>
            </a:r>
            <a:r>
              <a:rPr lang="en-US" altLang="en-US" sz="1600" dirty="0">
                <a:solidFill>
                  <a:schemeClr val="accent1"/>
                </a:solidFill>
                <a:latin typeface="Calibri" panose="020F0502020204030204" pitchFamily="34" charset="0"/>
                <a:cs typeface="Calibri" panose="020F0502020204030204" pitchFamily="34" charset="0"/>
              </a:rPr>
              <a:t>, B.C. (2018). Don’t let sleeping dogmas lie - a personal journey in brewing. Brew. Distiller Intl 14(4): 28-33.</a:t>
            </a:r>
          </a:p>
          <a:p>
            <a:pPr marL="936625" indent="-936625">
              <a:lnSpc>
                <a:spcPct val="90000"/>
              </a:lnSpc>
              <a:spcAft>
                <a:spcPts val="300"/>
              </a:spcAft>
            </a:pPr>
            <a:r>
              <a:rPr lang="en-US" altLang="en-US" sz="1600" dirty="0">
                <a:solidFill>
                  <a:schemeClr val="accent1"/>
                </a:solidFill>
                <a:latin typeface="Calibri" panose="020F0502020204030204" pitchFamily="34" charset="0"/>
                <a:cs typeface="Calibri" panose="020F0502020204030204" pitchFamily="34" charset="0"/>
              </a:rPr>
              <a:t>Back, W., and </a:t>
            </a:r>
            <a:r>
              <a:rPr lang="en-US" altLang="en-US" sz="1600" dirty="0" err="1">
                <a:solidFill>
                  <a:schemeClr val="accent1"/>
                </a:solidFill>
                <a:latin typeface="Calibri" panose="020F0502020204030204" pitchFamily="34" charset="0"/>
                <a:cs typeface="Calibri" panose="020F0502020204030204" pitchFamily="34" charset="0"/>
              </a:rPr>
              <a:t>Narziss</a:t>
            </a:r>
            <a:r>
              <a:rPr lang="en-US" altLang="en-US" sz="1600" dirty="0">
                <a:solidFill>
                  <a:schemeClr val="accent1"/>
                </a:solidFill>
                <a:latin typeface="Calibri" panose="020F0502020204030204" pitchFamily="34" charset="0"/>
                <a:cs typeface="Calibri" panose="020F0502020204030204" pitchFamily="34" charset="0"/>
              </a:rPr>
              <a:t>, L. (1997). "Malt parameters and beer quality." </a:t>
            </a:r>
            <a:r>
              <a:rPr lang="en-US" altLang="en-US" sz="1600" dirty="0" err="1">
                <a:solidFill>
                  <a:schemeClr val="accent1"/>
                </a:solidFill>
                <a:latin typeface="Calibri" panose="020F0502020204030204" pitchFamily="34" charset="0"/>
                <a:cs typeface="Calibri" panose="020F0502020204030204" pitchFamily="34" charset="0"/>
              </a:rPr>
              <a:t>Brauwelt</a:t>
            </a:r>
            <a:r>
              <a:rPr lang="en-US" altLang="en-US" sz="1600" dirty="0">
                <a:solidFill>
                  <a:schemeClr val="accent1"/>
                </a:solidFill>
                <a:latin typeface="Calibri" panose="020F0502020204030204" pitchFamily="34" charset="0"/>
                <a:cs typeface="Calibri" panose="020F0502020204030204" pitchFamily="34" charset="0"/>
              </a:rPr>
              <a:t> International 15: 29-37.</a:t>
            </a:r>
          </a:p>
          <a:p>
            <a:pPr marL="936625" indent="-936625">
              <a:lnSpc>
                <a:spcPct val="90000"/>
              </a:lnSpc>
              <a:spcAft>
                <a:spcPts val="300"/>
              </a:spcAft>
            </a:pPr>
            <a:r>
              <a:rPr lang="en-US" altLang="en-US" sz="1600" dirty="0">
                <a:solidFill>
                  <a:schemeClr val="accent1"/>
                </a:solidFill>
                <a:latin typeface="Calibri" panose="020F0502020204030204" pitchFamily="34" charset="0"/>
                <a:cs typeface="Calibri" panose="020F0502020204030204" pitchFamily="34" charset="0"/>
              </a:rPr>
              <a:t>Evans, D. E., Collins, H.M., </a:t>
            </a:r>
            <a:r>
              <a:rPr lang="en-US" altLang="en-US" sz="1600" dirty="0" err="1">
                <a:solidFill>
                  <a:schemeClr val="accent1"/>
                </a:solidFill>
                <a:latin typeface="Calibri" panose="020F0502020204030204" pitchFamily="34" charset="0"/>
                <a:cs typeface="Calibri" panose="020F0502020204030204" pitchFamily="34" charset="0"/>
              </a:rPr>
              <a:t>Eglinton</a:t>
            </a:r>
            <a:r>
              <a:rPr lang="en-US" altLang="en-US" sz="1600" dirty="0">
                <a:solidFill>
                  <a:schemeClr val="accent1"/>
                </a:solidFill>
                <a:latin typeface="Calibri" panose="020F0502020204030204" pitchFamily="34" charset="0"/>
                <a:cs typeface="Calibri" panose="020F0502020204030204" pitchFamily="34" charset="0"/>
              </a:rPr>
              <a:t>, J.K., and </a:t>
            </a:r>
            <a:r>
              <a:rPr lang="en-US" altLang="en-US" sz="1600" dirty="0" err="1">
                <a:solidFill>
                  <a:schemeClr val="accent1"/>
                </a:solidFill>
                <a:latin typeface="Calibri" panose="020F0502020204030204" pitchFamily="34" charset="0"/>
                <a:cs typeface="Calibri" panose="020F0502020204030204" pitchFamily="34" charset="0"/>
              </a:rPr>
              <a:t>Wilhelmson</a:t>
            </a:r>
            <a:r>
              <a:rPr lang="en-US" altLang="en-US" sz="1600" dirty="0">
                <a:solidFill>
                  <a:schemeClr val="accent1"/>
                </a:solidFill>
                <a:latin typeface="Calibri" panose="020F0502020204030204" pitchFamily="34" charset="0"/>
                <a:cs typeface="Calibri" panose="020F0502020204030204" pitchFamily="34" charset="0"/>
              </a:rPr>
              <a:t>, A. (2005). " Assessing the impact of the level of diastatic power enzymes and their thermostability on the hydrolysis of starch during wort production to predict malt fermentability." JASBC 63: 185-198.</a:t>
            </a:r>
          </a:p>
          <a:p>
            <a:pPr marL="936625" indent="-936625">
              <a:lnSpc>
                <a:spcPct val="90000"/>
              </a:lnSpc>
              <a:spcAft>
                <a:spcPts val="300"/>
              </a:spcAft>
            </a:pPr>
            <a:r>
              <a:rPr lang="en-US" altLang="en-US" sz="1600" dirty="0">
                <a:solidFill>
                  <a:schemeClr val="accent1"/>
                </a:solidFill>
                <a:latin typeface="Calibri" panose="020F0502020204030204" pitchFamily="34" charset="0"/>
                <a:cs typeface="Calibri" panose="020F0502020204030204" pitchFamily="34" charset="0"/>
              </a:rPr>
              <a:t>Evans, D. E., and Fox, G.P. (2017). "The comparison of DP enzyme release and persistence with the production of yeast fermentable sugars during modified </a:t>
            </a:r>
            <a:r>
              <a:rPr lang="en-US" altLang="en-US" sz="1600" dirty="0" err="1">
                <a:solidFill>
                  <a:schemeClr val="accent1"/>
                </a:solidFill>
                <a:latin typeface="Calibri" panose="020F0502020204030204" pitchFamily="34" charset="0"/>
                <a:cs typeface="Calibri" panose="020F0502020204030204" pitchFamily="34" charset="0"/>
              </a:rPr>
              <a:t>IoB</a:t>
            </a:r>
            <a:r>
              <a:rPr lang="en-US" altLang="en-US" sz="1600" dirty="0">
                <a:solidFill>
                  <a:schemeClr val="accent1"/>
                </a:solidFill>
                <a:latin typeface="Calibri" panose="020F0502020204030204" pitchFamily="34" charset="0"/>
                <a:cs typeface="Calibri" panose="020F0502020204030204" pitchFamily="34" charset="0"/>
              </a:rPr>
              <a:t> 65 °C and Congress programmed mashes JASBC 75(4): 302-311.</a:t>
            </a:r>
          </a:p>
          <a:p>
            <a:pPr marL="936625" indent="-936625">
              <a:lnSpc>
                <a:spcPct val="90000"/>
              </a:lnSpc>
              <a:spcAft>
                <a:spcPts val="300"/>
              </a:spcAft>
            </a:pPr>
            <a:r>
              <a:rPr lang="en-US" sz="1600" dirty="0">
                <a:solidFill>
                  <a:schemeClr val="accent1"/>
                </a:solidFill>
                <a:latin typeface="Calibri" panose="020F0502020204030204" pitchFamily="34" charset="0"/>
                <a:cs typeface="Calibri" panose="020F0502020204030204" pitchFamily="34" charset="0"/>
              </a:rPr>
              <a:t>Evans, D.E., Goldsmith, </a:t>
            </a:r>
            <a:r>
              <a:rPr lang="en-US" sz="1600" dirty="0" err="1">
                <a:solidFill>
                  <a:schemeClr val="accent1"/>
                </a:solidFill>
                <a:latin typeface="Calibri" panose="020F0502020204030204" pitchFamily="34" charset="0"/>
                <a:cs typeface="Calibri" panose="020F0502020204030204" pitchFamily="34" charset="0"/>
              </a:rPr>
              <a:t>Dambergs</a:t>
            </a:r>
            <a:r>
              <a:rPr lang="en-US" sz="1600" dirty="0">
                <a:solidFill>
                  <a:schemeClr val="accent1"/>
                </a:solidFill>
                <a:latin typeface="Calibri" panose="020F0502020204030204" pitchFamily="34" charset="0"/>
                <a:cs typeface="Calibri" panose="020F0502020204030204" pitchFamily="34" charset="0"/>
              </a:rPr>
              <a:t> &amp; </a:t>
            </a:r>
            <a:r>
              <a:rPr lang="en-US" sz="1600" dirty="0" err="1">
                <a:solidFill>
                  <a:schemeClr val="accent1"/>
                </a:solidFill>
                <a:latin typeface="Calibri" panose="020F0502020204030204" pitchFamily="34" charset="0"/>
                <a:cs typeface="Calibri" panose="020F0502020204030204" pitchFamily="34" charset="0"/>
              </a:rPr>
              <a:t>Nischwitz</a:t>
            </a:r>
            <a:r>
              <a:rPr lang="en-US" sz="1600" dirty="0">
                <a:solidFill>
                  <a:schemeClr val="accent1"/>
                </a:solidFill>
                <a:latin typeface="Calibri" panose="020F0502020204030204" pitchFamily="34" charset="0"/>
                <a:cs typeface="Calibri" panose="020F0502020204030204" pitchFamily="34" charset="0"/>
              </a:rPr>
              <a:t> (2011). "</a:t>
            </a:r>
            <a:r>
              <a:rPr lang="en-US" sz="1600" i="1" dirty="0">
                <a:solidFill>
                  <a:schemeClr val="accent1"/>
                </a:solidFill>
                <a:latin typeface="Calibri" panose="020F0502020204030204" pitchFamily="34" charset="0"/>
                <a:cs typeface="Calibri" panose="020F0502020204030204" pitchFamily="34" charset="0"/>
              </a:rPr>
              <a:t>A comprehensive revaluation of the small-scale Congress mash protocol parameters for determination of extract and fermentability</a:t>
            </a:r>
            <a:r>
              <a:rPr lang="en-US" sz="1600" dirty="0">
                <a:solidFill>
                  <a:schemeClr val="accent1"/>
                </a:solidFill>
                <a:latin typeface="Calibri" panose="020F0502020204030204" pitchFamily="34" charset="0"/>
                <a:cs typeface="Calibri" panose="020F0502020204030204" pitchFamily="34" charset="0"/>
              </a:rPr>
              <a:t>." JASBC 69: 13-27</a:t>
            </a:r>
            <a:endParaRPr lang="en-US" altLang="en-US" sz="1600" dirty="0">
              <a:solidFill>
                <a:schemeClr val="accent1"/>
              </a:solidFill>
              <a:latin typeface="Calibri" panose="020F0502020204030204" pitchFamily="34" charset="0"/>
              <a:cs typeface="Calibri" panose="020F0502020204030204" pitchFamily="34" charset="0"/>
            </a:endParaRPr>
          </a:p>
          <a:p>
            <a:pPr marL="936625" indent="-936625">
              <a:lnSpc>
                <a:spcPct val="90000"/>
              </a:lnSpc>
              <a:spcAft>
                <a:spcPts val="300"/>
              </a:spcAft>
            </a:pPr>
            <a:r>
              <a:rPr lang="en-US" altLang="en-US" sz="1600" dirty="0">
                <a:solidFill>
                  <a:schemeClr val="accent1"/>
                </a:solidFill>
                <a:latin typeface="Calibri" panose="020F0502020204030204" pitchFamily="34" charset="0"/>
                <a:cs typeface="Calibri" panose="020F0502020204030204" pitchFamily="34" charset="0"/>
              </a:rPr>
              <a:t>Evans, D. E., Goldsmith, M., Redd, K.S., </a:t>
            </a:r>
            <a:r>
              <a:rPr lang="en-US" altLang="en-US" sz="1600" dirty="0" err="1">
                <a:solidFill>
                  <a:schemeClr val="accent1"/>
                </a:solidFill>
                <a:latin typeface="Calibri" panose="020F0502020204030204" pitchFamily="34" charset="0"/>
                <a:cs typeface="Calibri" panose="020F0502020204030204" pitchFamily="34" charset="0"/>
              </a:rPr>
              <a:t>Nischwitz</a:t>
            </a:r>
            <a:r>
              <a:rPr lang="en-US" altLang="en-US" sz="1600" dirty="0">
                <a:solidFill>
                  <a:schemeClr val="accent1"/>
                </a:solidFill>
                <a:latin typeface="Calibri" panose="020F0502020204030204" pitchFamily="34" charset="0"/>
                <a:cs typeface="Calibri" panose="020F0502020204030204" pitchFamily="34" charset="0"/>
              </a:rPr>
              <a:t>, R., and </a:t>
            </a:r>
            <a:r>
              <a:rPr lang="en-US" altLang="en-US" sz="1600" dirty="0" err="1">
                <a:solidFill>
                  <a:schemeClr val="accent1"/>
                </a:solidFill>
                <a:latin typeface="Calibri" panose="020F0502020204030204" pitchFamily="34" charset="0"/>
                <a:cs typeface="Calibri" panose="020F0502020204030204" pitchFamily="34" charset="0"/>
              </a:rPr>
              <a:t>Lentini</a:t>
            </a:r>
            <a:r>
              <a:rPr lang="en-US" altLang="en-US" sz="1600" dirty="0">
                <a:solidFill>
                  <a:schemeClr val="accent1"/>
                </a:solidFill>
                <a:latin typeface="Calibri" panose="020F0502020204030204" pitchFamily="34" charset="0"/>
                <a:cs typeface="Calibri" panose="020F0502020204030204" pitchFamily="34" charset="0"/>
              </a:rPr>
              <a:t>, A. (2012). "Impact of mashing conditions on extract and its fermentability, and the level of wort free amino nitrogen (FAN), </a:t>
            </a:r>
            <a:r>
              <a:rPr lang="el-GR" altLang="en-US" sz="1600" dirty="0">
                <a:solidFill>
                  <a:schemeClr val="accent1"/>
                </a:solidFill>
                <a:latin typeface="Calibri" panose="020F0502020204030204" pitchFamily="34" charset="0"/>
                <a:cs typeface="Calibri" panose="020F0502020204030204" pitchFamily="34" charset="0"/>
              </a:rPr>
              <a:t>β-</a:t>
            </a:r>
            <a:r>
              <a:rPr lang="en-US" altLang="en-US" sz="1600" dirty="0">
                <a:solidFill>
                  <a:schemeClr val="accent1"/>
                </a:solidFill>
                <a:latin typeface="Calibri" panose="020F0502020204030204" pitchFamily="34" charset="0"/>
                <a:cs typeface="Calibri" panose="020F0502020204030204" pitchFamily="34" charset="0"/>
              </a:rPr>
              <a:t>glucan and lipids " JASBC 70: 39-49.</a:t>
            </a:r>
          </a:p>
          <a:p>
            <a:pPr marL="936625" indent="-936625">
              <a:lnSpc>
                <a:spcPct val="90000"/>
              </a:lnSpc>
              <a:spcAft>
                <a:spcPts val="300"/>
              </a:spcAft>
            </a:pPr>
            <a:r>
              <a:rPr lang="en-US" altLang="en-US" sz="1600" dirty="0">
                <a:solidFill>
                  <a:schemeClr val="accent1"/>
                </a:solidFill>
                <a:latin typeface="Calibri" panose="020F0502020204030204" pitchFamily="34" charset="0"/>
                <a:cs typeface="Calibri" panose="020F0502020204030204" pitchFamily="34" charset="0"/>
              </a:rPr>
              <a:t>Evans, D. E., Redd, K., </a:t>
            </a:r>
            <a:r>
              <a:rPr lang="en-US" altLang="en-US" sz="1600" dirty="0" err="1">
                <a:solidFill>
                  <a:schemeClr val="accent1"/>
                </a:solidFill>
                <a:latin typeface="Calibri" panose="020F0502020204030204" pitchFamily="34" charset="0"/>
                <a:cs typeface="Calibri" panose="020F0502020204030204" pitchFamily="34" charset="0"/>
              </a:rPr>
              <a:t>Harysamow</a:t>
            </a:r>
            <a:r>
              <a:rPr lang="en-US" altLang="en-US" sz="1600" dirty="0">
                <a:solidFill>
                  <a:schemeClr val="accent1"/>
                </a:solidFill>
                <a:latin typeface="Calibri" panose="020F0502020204030204" pitchFamily="34" charset="0"/>
                <a:cs typeface="Calibri" panose="020F0502020204030204" pitchFamily="34" charset="0"/>
              </a:rPr>
              <a:t>, S., </a:t>
            </a:r>
            <a:r>
              <a:rPr lang="en-US" altLang="en-US" sz="1600" dirty="0" err="1">
                <a:solidFill>
                  <a:schemeClr val="accent1"/>
                </a:solidFill>
                <a:latin typeface="Calibri" panose="020F0502020204030204" pitchFamily="34" charset="0"/>
                <a:cs typeface="Calibri" panose="020F0502020204030204" pitchFamily="34" charset="0"/>
              </a:rPr>
              <a:t>Elvig</a:t>
            </a:r>
            <a:r>
              <a:rPr lang="en-US" altLang="en-US" sz="1600" dirty="0">
                <a:solidFill>
                  <a:schemeClr val="accent1"/>
                </a:solidFill>
                <a:latin typeface="Calibri" panose="020F0502020204030204" pitchFamily="34" charset="0"/>
                <a:cs typeface="Calibri" panose="020F0502020204030204" pitchFamily="34" charset="0"/>
              </a:rPr>
              <a:t>, N., and </a:t>
            </a:r>
            <a:r>
              <a:rPr lang="en-US" altLang="en-US" sz="1600" dirty="0" err="1">
                <a:solidFill>
                  <a:schemeClr val="accent1"/>
                </a:solidFill>
                <a:latin typeface="Calibri" panose="020F0502020204030204" pitchFamily="34" charset="0"/>
                <a:cs typeface="Calibri" panose="020F0502020204030204" pitchFamily="34" charset="0"/>
              </a:rPr>
              <a:t>Koutoulis</a:t>
            </a:r>
            <a:r>
              <a:rPr lang="en-US" altLang="en-US" sz="1600" dirty="0">
                <a:solidFill>
                  <a:schemeClr val="accent1"/>
                </a:solidFill>
                <a:latin typeface="Calibri" panose="020F0502020204030204" pitchFamily="34" charset="0"/>
                <a:cs typeface="Calibri" panose="020F0502020204030204" pitchFamily="34" charset="0"/>
              </a:rPr>
              <a:t>, A. (2014). "Small scale comparison of the influence of malt quality on malt brewing with barley quality on barley brewing using </a:t>
            </a:r>
            <a:r>
              <a:rPr lang="en-US" altLang="en-US" sz="1600" dirty="0" err="1">
                <a:solidFill>
                  <a:schemeClr val="accent1"/>
                </a:solidFill>
                <a:latin typeface="Calibri" panose="020F0502020204030204" pitchFamily="34" charset="0"/>
                <a:cs typeface="Calibri" panose="020F0502020204030204" pitchFamily="34" charset="0"/>
              </a:rPr>
              <a:t>Ondea</a:t>
            </a:r>
            <a:r>
              <a:rPr lang="en-US" altLang="en-US" sz="1600" dirty="0">
                <a:solidFill>
                  <a:schemeClr val="accent1"/>
                </a:solidFill>
                <a:latin typeface="Calibri" panose="020F0502020204030204" pitchFamily="34" charset="0"/>
                <a:cs typeface="Calibri" panose="020F0502020204030204" pitchFamily="34" charset="0"/>
              </a:rPr>
              <a:t> Pro." JASBC 72: 192-207.</a:t>
            </a:r>
          </a:p>
          <a:p>
            <a:pPr marL="936625" indent="-936625">
              <a:lnSpc>
                <a:spcPct val="90000"/>
              </a:lnSpc>
              <a:spcAft>
                <a:spcPts val="300"/>
              </a:spcAft>
            </a:pPr>
            <a:r>
              <a:rPr lang="en-US" altLang="en-US" sz="1600" dirty="0" err="1">
                <a:solidFill>
                  <a:schemeClr val="accent1"/>
                </a:solidFill>
                <a:latin typeface="Calibri" panose="020F0502020204030204" pitchFamily="34" charset="0"/>
                <a:cs typeface="Calibri" panose="020F0502020204030204" pitchFamily="34" charset="0"/>
              </a:rPr>
              <a:t>Gastl</a:t>
            </a:r>
            <a:r>
              <a:rPr lang="en-US" altLang="en-US" sz="1600" dirty="0">
                <a:solidFill>
                  <a:schemeClr val="accent1"/>
                </a:solidFill>
                <a:latin typeface="Calibri" panose="020F0502020204030204" pitchFamily="34" charset="0"/>
                <a:cs typeface="Calibri" panose="020F0502020204030204" pitchFamily="34" charset="0"/>
              </a:rPr>
              <a:t>, M., </a:t>
            </a:r>
            <a:r>
              <a:rPr lang="en-US" altLang="en-US" sz="1600" dirty="0" err="1">
                <a:solidFill>
                  <a:schemeClr val="accent1"/>
                </a:solidFill>
                <a:latin typeface="Calibri" panose="020F0502020204030204" pitchFamily="34" charset="0"/>
                <a:cs typeface="Calibri" panose="020F0502020204030204" pitchFamily="34" charset="0"/>
              </a:rPr>
              <a:t>Knofel</a:t>
            </a:r>
            <a:r>
              <a:rPr lang="en-US" altLang="en-US" sz="1600" dirty="0">
                <a:solidFill>
                  <a:schemeClr val="accent1"/>
                </a:solidFill>
                <a:latin typeface="Calibri" panose="020F0502020204030204" pitchFamily="34" charset="0"/>
                <a:cs typeface="Calibri" panose="020F0502020204030204" pitchFamily="34" charset="0"/>
              </a:rPr>
              <a:t>, T., and Becker, T. (2014). "Conversion of isothermal 65°C mash-measurement of quality characteristics." </a:t>
            </a:r>
            <a:r>
              <a:rPr lang="en-US" altLang="en-US" sz="1600" dirty="0" err="1">
                <a:solidFill>
                  <a:schemeClr val="accent1"/>
                </a:solidFill>
                <a:latin typeface="Calibri" panose="020F0502020204030204" pitchFamily="34" charset="0"/>
                <a:cs typeface="Calibri" panose="020F0502020204030204" pitchFamily="34" charset="0"/>
              </a:rPr>
              <a:t>Brauwelt</a:t>
            </a:r>
            <a:r>
              <a:rPr lang="en-US" altLang="en-US" sz="1600" dirty="0">
                <a:solidFill>
                  <a:schemeClr val="accent1"/>
                </a:solidFill>
                <a:latin typeface="Calibri" panose="020F0502020204030204" pitchFamily="34" charset="0"/>
                <a:cs typeface="Calibri" panose="020F0502020204030204" pitchFamily="34" charset="0"/>
              </a:rPr>
              <a:t> 154: 274-276.</a:t>
            </a:r>
          </a:p>
          <a:p>
            <a:pPr marL="936625" indent="-936625">
              <a:lnSpc>
                <a:spcPct val="90000"/>
              </a:lnSpc>
              <a:spcAft>
                <a:spcPts val="300"/>
              </a:spcAft>
            </a:pPr>
            <a:endParaRPr lang="en-US" altLang="en-US" sz="1600" dirty="0">
              <a:solidFill>
                <a:srgbClr val="0432FF"/>
              </a:solidFill>
              <a:latin typeface="Calibri" panose="020F0502020204030204" pitchFamily="34" charset="0"/>
              <a:cs typeface="Calibri" panose="020F0502020204030204" pitchFamily="34" charset="0"/>
            </a:endParaRPr>
          </a:p>
          <a:p>
            <a:pPr marL="936625" indent="-936625">
              <a:lnSpc>
                <a:spcPct val="90000"/>
              </a:lnSpc>
              <a:spcAft>
                <a:spcPts val="300"/>
              </a:spcAft>
            </a:pPr>
            <a:r>
              <a:rPr lang="en-US" altLang="en-US" sz="1600" b="1" dirty="0">
                <a:solidFill>
                  <a:schemeClr val="accent2">
                    <a:lumMod val="50000"/>
                  </a:schemeClr>
                </a:solidFill>
                <a:latin typeface="Calibri" panose="020F0502020204030204" pitchFamily="34" charset="0"/>
                <a:cs typeface="Calibri" panose="020F0502020204030204" pitchFamily="34" charset="0"/>
              </a:rPr>
              <a:t>Look out for new MBAA/ASBC book:</a:t>
            </a:r>
            <a:endParaRPr lang="en-US" altLang="en-US" sz="1600" dirty="0">
              <a:solidFill>
                <a:schemeClr val="accent2">
                  <a:lumMod val="50000"/>
                </a:schemeClr>
              </a:solidFill>
              <a:latin typeface="Calibri" panose="020F0502020204030204" pitchFamily="34" charset="0"/>
              <a:cs typeface="Calibri" panose="020F0502020204030204" pitchFamily="34" charset="0"/>
            </a:endParaRPr>
          </a:p>
          <a:p>
            <a:pPr marL="936625" indent="-936625">
              <a:lnSpc>
                <a:spcPct val="90000"/>
              </a:lnSpc>
              <a:spcAft>
                <a:spcPts val="300"/>
              </a:spcAft>
            </a:pPr>
            <a:r>
              <a:rPr lang="en-US" altLang="en-US" sz="1600" dirty="0">
                <a:solidFill>
                  <a:schemeClr val="accent2">
                    <a:lumMod val="50000"/>
                  </a:schemeClr>
                </a:solidFill>
                <a:latin typeface="Calibri" panose="020F0502020204030204" pitchFamily="34" charset="0"/>
                <a:cs typeface="Calibri" panose="020F0502020204030204" pitchFamily="34" charset="0"/>
              </a:rPr>
              <a:t>Evans, D. E. (2021). </a:t>
            </a:r>
            <a:r>
              <a:rPr lang="en-US" altLang="en-US" sz="1600" b="1" dirty="0">
                <a:solidFill>
                  <a:schemeClr val="accent2">
                    <a:lumMod val="50000"/>
                  </a:schemeClr>
                </a:solidFill>
                <a:latin typeface="Calibri" panose="020F0502020204030204" pitchFamily="34" charset="0"/>
                <a:cs typeface="Calibri" panose="020F0502020204030204" pitchFamily="34" charset="0"/>
              </a:rPr>
              <a:t>‘Mashing.’ </a:t>
            </a:r>
            <a:r>
              <a:rPr lang="en-US" altLang="en-US" sz="1600" dirty="0">
                <a:solidFill>
                  <a:schemeClr val="accent2">
                    <a:lumMod val="50000"/>
                  </a:schemeClr>
                </a:solidFill>
                <a:latin typeface="Calibri" panose="020F0502020204030204" pitchFamily="34" charset="0"/>
                <a:cs typeface="Calibri" panose="020F0502020204030204" pitchFamily="34" charset="0"/>
              </a:rPr>
              <a:t>Pilot Knob, Minneapolis, MN, American Society of Brewing Chemists and Master Brewers of the Americas.</a:t>
            </a:r>
          </a:p>
        </p:txBody>
      </p:sp>
      <p:sp>
        <p:nvSpPr>
          <p:cNvPr id="5" name="TextBox 4">
            <a:extLst>
              <a:ext uri="{FF2B5EF4-FFF2-40B4-BE49-F238E27FC236}">
                <a16:creationId xmlns:a16="http://schemas.microsoft.com/office/drawing/2014/main" id="{E5D99981-B6A5-B44C-AC7C-0C4F3ED59D5B}"/>
              </a:ext>
            </a:extLst>
          </p:cNvPr>
          <p:cNvSpPr txBox="1"/>
          <p:nvPr/>
        </p:nvSpPr>
        <p:spPr>
          <a:xfrm>
            <a:off x="3882817" y="23020"/>
            <a:ext cx="5203669" cy="523220"/>
          </a:xfrm>
          <a:prstGeom prst="rect">
            <a:avLst/>
          </a:prstGeom>
          <a:noFill/>
        </p:spPr>
        <p:txBody>
          <a:bodyPr wrap="none" rtlCol="0">
            <a:spAutoFit/>
          </a:bodyPr>
          <a:lstStyle/>
          <a:p>
            <a:r>
              <a:rPr lang="en-US" sz="2800" b="1" dirty="0">
                <a:solidFill>
                  <a:srgbClr val="0432FF"/>
                </a:solidFill>
                <a:latin typeface="Arial" panose="020B0604020202020204" pitchFamily="34" charset="0"/>
                <a:cs typeface="Arial" panose="020B0604020202020204" pitchFamily="34" charset="0"/>
              </a:rPr>
              <a:t>Key Background References:</a:t>
            </a:r>
          </a:p>
        </p:txBody>
      </p:sp>
      <p:sp>
        <p:nvSpPr>
          <p:cNvPr id="6" name="Rectangle 5">
            <a:extLst>
              <a:ext uri="{FF2B5EF4-FFF2-40B4-BE49-F238E27FC236}">
                <a16:creationId xmlns:a16="http://schemas.microsoft.com/office/drawing/2014/main" id="{AD6DA448-3580-064B-85A1-3825A70341BA}"/>
              </a:ext>
            </a:extLst>
          </p:cNvPr>
          <p:cNvSpPr/>
          <p:nvPr/>
        </p:nvSpPr>
        <p:spPr>
          <a:xfrm>
            <a:off x="1521390" y="23020"/>
            <a:ext cx="1662635" cy="523220"/>
          </a:xfrm>
          <a:prstGeom prst="rect">
            <a:avLst/>
          </a:prstGeom>
        </p:spPr>
        <p:txBody>
          <a:bodyPr wrap="none">
            <a:spAutoFit/>
          </a:bodyPr>
          <a:lstStyle/>
          <a:p>
            <a:r>
              <a:rPr lang="en-US" sz="2800" b="1" dirty="0">
                <a:solidFill>
                  <a:srgbClr val="FF0000"/>
                </a:solidFill>
                <a:latin typeface="Arial" panose="020B0604020202020204" pitchFamily="34" charset="0"/>
                <a:cs typeface="Arial" panose="020B0604020202020204" pitchFamily="34" charset="0"/>
              </a:rPr>
              <a:t>Slide 23:</a:t>
            </a:r>
          </a:p>
        </p:txBody>
      </p:sp>
    </p:spTree>
    <p:extLst>
      <p:ext uri="{BB962C8B-B14F-4D97-AF65-F5344CB8AC3E}">
        <p14:creationId xmlns:p14="http://schemas.microsoft.com/office/powerpoint/2010/main" val="1059527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91DAF20-F00F-424C-84E9-C753AF183A21}"/>
              </a:ext>
            </a:extLst>
          </p:cNvPr>
          <p:cNvSpPr txBox="1"/>
          <p:nvPr/>
        </p:nvSpPr>
        <p:spPr>
          <a:xfrm>
            <a:off x="4598223" y="1096822"/>
            <a:ext cx="3855543" cy="769441"/>
          </a:xfrm>
          <a:prstGeom prst="rect">
            <a:avLst/>
          </a:prstGeom>
          <a:noFill/>
        </p:spPr>
        <p:txBody>
          <a:bodyPr wrap="none" rtlCol="0">
            <a:spAutoFit/>
          </a:bodyPr>
          <a:lstStyle/>
          <a:p>
            <a:r>
              <a:rPr lang="en-US" sz="4400" b="1" dirty="0">
                <a:solidFill>
                  <a:srgbClr val="0432FF"/>
                </a:solidFill>
                <a:latin typeface="Arial" panose="020B0604020202020204" pitchFamily="34" charset="0"/>
                <a:cs typeface="Arial" panose="020B0604020202020204" pitchFamily="34" charset="0"/>
              </a:rPr>
              <a:t>Discussion 1:</a:t>
            </a:r>
          </a:p>
        </p:txBody>
      </p:sp>
      <p:sp>
        <p:nvSpPr>
          <p:cNvPr id="10" name="TextBox 9">
            <a:extLst>
              <a:ext uri="{FF2B5EF4-FFF2-40B4-BE49-F238E27FC236}">
                <a16:creationId xmlns:a16="http://schemas.microsoft.com/office/drawing/2014/main" id="{8A7B1771-B619-9347-9E76-06902B06FD4A}"/>
              </a:ext>
            </a:extLst>
          </p:cNvPr>
          <p:cNvSpPr txBox="1"/>
          <p:nvPr/>
        </p:nvSpPr>
        <p:spPr>
          <a:xfrm>
            <a:off x="2057184" y="3086196"/>
            <a:ext cx="9111790" cy="2363532"/>
          </a:xfrm>
          <a:prstGeom prst="rect">
            <a:avLst/>
          </a:prstGeom>
          <a:noFill/>
        </p:spPr>
        <p:txBody>
          <a:bodyPr wrap="none" rtlCol="0">
            <a:spAutoFit/>
          </a:bodyPr>
          <a:lstStyle/>
          <a:p>
            <a:pPr algn="ctr">
              <a:lnSpc>
                <a:spcPct val="200000"/>
              </a:lnSpc>
            </a:pPr>
            <a:r>
              <a:rPr lang="en-US" sz="4000" b="1" dirty="0">
                <a:solidFill>
                  <a:schemeClr val="accent2"/>
                </a:solidFill>
                <a:latin typeface="Arial" panose="020B0604020202020204" pitchFamily="34" charset="0"/>
                <a:cs typeface="Arial" panose="020B0604020202020204" pitchFamily="34" charset="0"/>
              </a:rPr>
              <a:t>Next Section:</a:t>
            </a:r>
            <a:br>
              <a:rPr lang="en-US" sz="4000" b="1" dirty="0">
                <a:solidFill>
                  <a:schemeClr val="accent2"/>
                </a:solidFill>
                <a:latin typeface="Arial" panose="020B0604020202020204" pitchFamily="34" charset="0"/>
                <a:cs typeface="Arial" panose="020B0604020202020204" pitchFamily="34" charset="0"/>
              </a:rPr>
            </a:br>
            <a:r>
              <a:rPr lang="en-US" sz="4000" b="1" dirty="0">
                <a:solidFill>
                  <a:srgbClr val="CC9700"/>
                </a:solidFill>
                <a:latin typeface="Arial" panose="020B0604020202020204" pitchFamily="34" charset="0"/>
                <a:cs typeface="Arial" panose="020B0604020202020204" pitchFamily="34" charset="0"/>
              </a:rPr>
              <a:t>Malt enzymes determine malt quality</a:t>
            </a:r>
          </a:p>
        </p:txBody>
      </p:sp>
      <p:sp>
        <p:nvSpPr>
          <p:cNvPr id="15" name="TextBox 14">
            <a:extLst>
              <a:ext uri="{FF2B5EF4-FFF2-40B4-BE49-F238E27FC236}">
                <a16:creationId xmlns:a16="http://schemas.microsoft.com/office/drawing/2014/main" id="{2211ACEF-DC1A-7844-8390-87E53703921B}"/>
              </a:ext>
            </a:extLst>
          </p:cNvPr>
          <p:cNvSpPr txBox="1"/>
          <p:nvPr/>
        </p:nvSpPr>
        <p:spPr>
          <a:xfrm>
            <a:off x="1610870" y="0"/>
            <a:ext cx="1826141" cy="646331"/>
          </a:xfrm>
          <a:prstGeom prst="rect">
            <a:avLst/>
          </a:prstGeom>
          <a:noFill/>
        </p:spPr>
        <p:txBody>
          <a:bodyPr wrap="none" rtlCol="0">
            <a:spAutoFit/>
          </a:bodyPr>
          <a:lstStyle/>
          <a:p>
            <a:r>
              <a:rPr lang="en-US" sz="3600" b="1" dirty="0">
                <a:solidFill>
                  <a:srgbClr val="FF0000"/>
                </a:solidFill>
                <a:latin typeface="Arial" panose="020B0604020202020204" pitchFamily="34" charset="0"/>
                <a:cs typeface="Arial" panose="020B0604020202020204" pitchFamily="34" charset="0"/>
              </a:rPr>
              <a:t>Slide 3:</a:t>
            </a:r>
          </a:p>
        </p:txBody>
      </p:sp>
    </p:spTree>
    <p:extLst>
      <p:ext uri="{BB962C8B-B14F-4D97-AF65-F5344CB8AC3E}">
        <p14:creationId xmlns:p14="http://schemas.microsoft.com/office/powerpoint/2010/main" val="1382406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FE22CB-1D6F-7548-8E6F-39CDD1C1CC99}"/>
              </a:ext>
            </a:extLst>
          </p:cNvPr>
          <p:cNvSpPr txBox="1">
            <a:spLocks noChangeArrowheads="1"/>
          </p:cNvSpPr>
          <p:nvPr/>
        </p:nvSpPr>
        <p:spPr bwMode="auto">
          <a:xfrm>
            <a:off x="1948010" y="1055724"/>
            <a:ext cx="980909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FDFFE1"/>
                </a:solidFill>
                <a:latin typeface="Book Antiqua" panose="02040602050305030304" pitchFamily="18" charset="0"/>
              </a:defRPr>
            </a:lvl1pPr>
            <a:lvl2pPr marL="742950" indent="-285750">
              <a:defRPr sz="2400">
                <a:solidFill>
                  <a:srgbClr val="FDFFE1"/>
                </a:solidFill>
                <a:latin typeface="Book Antiqua" panose="02040602050305030304" pitchFamily="18" charset="0"/>
              </a:defRPr>
            </a:lvl2pPr>
            <a:lvl3pPr marL="1143000" indent="-228600">
              <a:defRPr sz="2400">
                <a:solidFill>
                  <a:srgbClr val="FDFFE1"/>
                </a:solidFill>
                <a:latin typeface="Book Antiqua" panose="02040602050305030304" pitchFamily="18" charset="0"/>
              </a:defRPr>
            </a:lvl3pPr>
            <a:lvl4pPr marL="1600200" indent="-228600">
              <a:defRPr sz="2400">
                <a:solidFill>
                  <a:srgbClr val="FDFFE1"/>
                </a:solidFill>
                <a:latin typeface="Book Antiqua" panose="02040602050305030304" pitchFamily="18" charset="0"/>
              </a:defRPr>
            </a:lvl4pPr>
            <a:lvl5pPr marL="2057400" indent="-228600">
              <a:defRPr sz="2400">
                <a:solidFill>
                  <a:srgbClr val="FDFFE1"/>
                </a:solidFill>
                <a:latin typeface="Book Antiqua" panose="02040602050305030304" pitchFamily="18" charset="0"/>
              </a:defRPr>
            </a:lvl5pPr>
            <a:lvl6pPr marL="2514600" indent="-228600" eaLnBrk="0" fontAlgn="base" hangingPunct="0">
              <a:spcBef>
                <a:spcPct val="0"/>
              </a:spcBef>
              <a:spcAft>
                <a:spcPct val="0"/>
              </a:spcAft>
              <a:defRPr sz="2400">
                <a:solidFill>
                  <a:srgbClr val="FDFFE1"/>
                </a:solidFill>
                <a:latin typeface="Book Antiqua" panose="02040602050305030304" pitchFamily="18" charset="0"/>
              </a:defRPr>
            </a:lvl6pPr>
            <a:lvl7pPr marL="2971800" indent="-228600" eaLnBrk="0" fontAlgn="base" hangingPunct="0">
              <a:spcBef>
                <a:spcPct val="0"/>
              </a:spcBef>
              <a:spcAft>
                <a:spcPct val="0"/>
              </a:spcAft>
              <a:defRPr sz="2400">
                <a:solidFill>
                  <a:srgbClr val="FDFFE1"/>
                </a:solidFill>
                <a:latin typeface="Book Antiqua" panose="02040602050305030304" pitchFamily="18" charset="0"/>
              </a:defRPr>
            </a:lvl7pPr>
            <a:lvl8pPr marL="3429000" indent="-228600" eaLnBrk="0" fontAlgn="base" hangingPunct="0">
              <a:spcBef>
                <a:spcPct val="0"/>
              </a:spcBef>
              <a:spcAft>
                <a:spcPct val="0"/>
              </a:spcAft>
              <a:defRPr sz="2400">
                <a:solidFill>
                  <a:srgbClr val="FDFFE1"/>
                </a:solidFill>
                <a:latin typeface="Book Antiqua" panose="02040602050305030304" pitchFamily="18" charset="0"/>
              </a:defRPr>
            </a:lvl8pPr>
            <a:lvl9pPr marL="3886200" indent="-228600" eaLnBrk="0" fontAlgn="base" hangingPunct="0">
              <a:spcBef>
                <a:spcPct val="0"/>
              </a:spcBef>
              <a:spcAft>
                <a:spcPct val="0"/>
              </a:spcAft>
              <a:defRPr sz="2400">
                <a:solidFill>
                  <a:srgbClr val="FDFFE1"/>
                </a:solidFill>
                <a:latin typeface="Book Antiqua" panose="02040602050305030304" pitchFamily="18" charset="0"/>
              </a:defRPr>
            </a:lvl9pPr>
          </a:lstStyle>
          <a:p>
            <a:r>
              <a:rPr lang="en-AU" altLang="en-US" sz="3600" b="1" dirty="0">
                <a:solidFill>
                  <a:srgbClr val="0432FF"/>
                </a:solidFill>
                <a:latin typeface="Arial" panose="020B0604020202020204" pitchFamily="34" charset="0"/>
              </a:rPr>
              <a:t>The three key enzymatic stages of ‘brewing’</a:t>
            </a:r>
            <a:endParaRPr lang="en-AU" altLang="en-US" sz="4800" b="1" dirty="0">
              <a:solidFill>
                <a:srgbClr val="0432FF"/>
              </a:solidFill>
              <a:latin typeface="Arial" panose="020B0604020202020204" pitchFamily="34" charset="0"/>
            </a:endParaRPr>
          </a:p>
        </p:txBody>
      </p:sp>
      <p:sp>
        <p:nvSpPr>
          <p:cNvPr id="3" name="TextBox 2">
            <a:extLst>
              <a:ext uri="{FF2B5EF4-FFF2-40B4-BE49-F238E27FC236}">
                <a16:creationId xmlns:a16="http://schemas.microsoft.com/office/drawing/2014/main" id="{6655E7FA-5583-5647-9A0C-EEA16D89BA88}"/>
              </a:ext>
            </a:extLst>
          </p:cNvPr>
          <p:cNvSpPr txBox="1"/>
          <p:nvPr/>
        </p:nvSpPr>
        <p:spPr>
          <a:xfrm>
            <a:off x="2075334" y="2124617"/>
            <a:ext cx="9888065" cy="4093428"/>
          </a:xfrm>
          <a:prstGeom prst="rect">
            <a:avLst/>
          </a:prstGeom>
          <a:noFill/>
        </p:spPr>
        <p:txBody>
          <a:bodyPr wrap="square">
            <a:spAutoFit/>
          </a:bodyPr>
          <a:lstStyle/>
          <a:p>
            <a:pPr>
              <a:spcBef>
                <a:spcPts val="600"/>
              </a:spcBef>
              <a:spcAft>
                <a:spcPts val="600"/>
              </a:spcAft>
              <a:defRPr/>
            </a:pPr>
            <a:r>
              <a:rPr lang="en-US" b="1" dirty="0">
                <a:solidFill>
                  <a:schemeClr val="accent2">
                    <a:lumMod val="50000"/>
                  </a:schemeClr>
                </a:solidFill>
                <a:latin typeface="Arial" charset="0"/>
                <a:ea typeface="Arial" charset="0"/>
                <a:cs typeface="Arial" charset="0"/>
              </a:rPr>
              <a:t>1. Malting </a:t>
            </a:r>
            <a:r>
              <a:rPr lang="en-US" sz="2000" b="1" dirty="0">
                <a:solidFill>
                  <a:srgbClr val="008F00"/>
                </a:solidFill>
                <a:latin typeface="Arial" charset="0"/>
                <a:ea typeface="Arial" charset="0"/>
                <a:cs typeface="Arial" charset="0"/>
              </a:rPr>
              <a:t>-  major enzyme synthesis and hydrolytic activity</a:t>
            </a:r>
          </a:p>
          <a:p>
            <a:pPr>
              <a:spcBef>
                <a:spcPts val="600"/>
              </a:spcBef>
              <a:spcAft>
                <a:spcPts val="600"/>
              </a:spcAft>
              <a:tabLst>
                <a:tab pos="1682750" algn="l"/>
              </a:tabLst>
              <a:defRPr/>
            </a:pPr>
            <a:r>
              <a:rPr lang="en-US" sz="2000" dirty="0">
                <a:solidFill>
                  <a:srgbClr val="0432FF"/>
                </a:solidFill>
                <a:latin typeface="Arial" charset="0"/>
                <a:ea typeface="Arial" charset="0"/>
                <a:cs typeface="Arial" charset="0"/>
              </a:rPr>
              <a:t>	</a:t>
            </a:r>
            <a:r>
              <a:rPr lang="en-US" sz="2000" dirty="0">
                <a:solidFill>
                  <a:schemeClr val="accent2">
                    <a:lumMod val="75000"/>
                  </a:schemeClr>
                </a:solidFill>
                <a:latin typeface="Arial" charset="0"/>
                <a:ea typeface="Arial" charset="0"/>
                <a:cs typeface="Arial" charset="0"/>
              </a:rPr>
              <a:t>- protein hydrolysis and FAN generation</a:t>
            </a:r>
          </a:p>
          <a:p>
            <a:pPr>
              <a:spcBef>
                <a:spcPts val="600"/>
              </a:spcBef>
              <a:spcAft>
                <a:spcPts val="2400"/>
              </a:spcAft>
              <a:tabLst>
                <a:tab pos="1682750" algn="l"/>
              </a:tabLst>
              <a:defRPr/>
            </a:pPr>
            <a:r>
              <a:rPr lang="en-US" sz="2000" dirty="0">
                <a:solidFill>
                  <a:schemeClr val="accent2">
                    <a:lumMod val="75000"/>
                  </a:schemeClr>
                </a:solidFill>
                <a:latin typeface="Arial" charset="0"/>
                <a:ea typeface="Arial" charset="0"/>
                <a:cs typeface="Arial" charset="0"/>
              </a:rPr>
              <a:t>	- cell wall hydrolysis (</a:t>
            </a:r>
            <a:r>
              <a:rPr lang="en-US" sz="2000" dirty="0">
                <a:solidFill>
                  <a:schemeClr val="accent2">
                    <a:lumMod val="75000"/>
                  </a:schemeClr>
                </a:solidFill>
                <a:latin typeface="Symbol" pitchFamily="2" charset="2"/>
                <a:ea typeface="Arial" charset="0"/>
                <a:cs typeface="Arial" charset="0"/>
              </a:rPr>
              <a:t>b</a:t>
            </a:r>
            <a:r>
              <a:rPr lang="en-US" sz="2000" dirty="0">
                <a:solidFill>
                  <a:schemeClr val="accent2">
                    <a:lumMod val="75000"/>
                  </a:schemeClr>
                </a:solidFill>
                <a:latin typeface="Arial" charset="0"/>
                <a:ea typeface="Arial" charset="0"/>
                <a:cs typeface="Arial" charset="0"/>
              </a:rPr>
              <a:t>-glucan &amp; arabinoxylan)</a:t>
            </a:r>
          </a:p>
          <a:p>
            <a:pPr>
              <a:spcBef>
                <a:spcPts val="600"/>
              </a:spcBef>
              <a:spcAft>
                <a:spcPts val="2400"/>
              </a:spcAft>
              <a:tabLst>
                <a:tab pos="1682750" algn="l"/>
              </a:tabLst>
              <a:defRPr/>
            </a:pPr>
            <a:r>
              <a:rPr lang="en-US" b="1" dirty="0">
                <a:solidFill>
                  <a:schemeClr val="accent2">
                    <a:lumMod val="50000"/>
                  </a:schemeClr>
                </a:solidFill>
                <a:latin typeface="Arial" charset="0"/>
                <a:ea typeface="Arial" charset="0"/>
                <a:cs typeface="Arial" charset="0"/>
              </a:rPr>
              <a:t>2. Mashing </a:t>
            </a:r>
            <a:r>
              <a:rPr lang="en-US" sz="2000" b="1" dirty="0">
                <a:solidFill>
                  <a:srgbClr val="008F00"/>
                </a:solidFill>
                <a:latin typeface="Arial" charset="0"/>
                <a:ea typeface="Arial" charset="0"/>
                <a:cs typeface="Arial" charset="0"/>
              </a:rPr>
              <a:t>–</a:t>
            </a:r>
            <a:r>
              <a:rPr lang="en-US" b="1" dirty="0">
                <a:solidFill>
                  <a:srgbClr val="008F00"/>
                </a:solidFill>
                <a:latin typeface="Arial" charset="0"/>
                <a:ea typeface="Arial" charset="0"/>
                <a:cs typeface="Arial" charset="0"/>
              </a:rPr>
              <a:t> </a:t>
            </a:r>
            <a:r>
              <a:rPr lang="en-US" sz="2000" b="1" dirty="0">
                <a:solidFill>
                  <a:srgbClr val="008F00"/>
                </a:solidFill>
                <a:latin typeface="Arial" charset="0"/>
                <a:ea typeface="Arial" charset="0"/>
                <a:cs typeface="Arial" charset="0"/>
              </a:rPr>
              <a:t>starch hydrolysis into fermentable sugars, </a:t>
            </a:r>
            <a:r>
              <a:rPr lang="en-US" sz="2000" b="1" dirty="0" err="1">
                <a:solidFill>
                  <a:srgbClr val="008F00"/>
                </a:solidFill>
                <a:latin typeface="Arial" charset="0"/>
                <a:ea typeface="Arial" charset="0"/>
                <a:cs typeface="Arial" charset="0"/>
              </a:rPr>
              <a:t>dextrins</a:t>
            </a:r>
            <a:r>
              <a:rPr lang="en-US" sz="2000" b="1" dirty="0">
                <a:solidFill>
                  <a:srgbClr val="008F00"/>
                </a:solidFill>
                <a:latin typeface="Arial" charset="0"/>
                <a:ea typeface="Arial" charset="0"/>
                <a:cs typeface="Arial" charset="0"/>
              </a:rPr>
              <a:t> &amp; limit </a:t>
            </a:r>
            <a:r>
              <a:rPr lang="en-US" sz="2000" b="1" dirty="0" err="1">
                <a:solidFill>
                  <a:srgbClr val="008F00"/>
                </a:solidFill>
                <a:latin typeface="Arial" charset="0"/>
                <a:ea typeface="Arial" charset="0"/>
                <a:cs typeface="Arial" charset="0"/>
              </a:rPr>
              <a:t>dextrins</a:t>
            </a:r>
            <a:endParaRPr lang="en-US" sz="2000" b="1" dirty="0">
              <a:solidFill>
                <a:srgbClr val="008F00"/>
              </a:solidFill>
              <a:latin typeface="Arial" charset="0"/>
              <a:ea typeface="Arial" charset="0"/>
              <a:cs typeface="Arial" charset="0"/>
            </a:endParaRPr>
          </a:p>
          <a:p>
            <a:pPr>
              <a:spcBef>
                <a:spcPts val="600"/>
              </a:spcBef>
              <a:spcAft>
                <a:spcPts val="600"/>
              </a:spcAft>
              <a:tabLst>
                <a:tab pos="1682750" algn="l"/>
              </a:tabLst>
              <a:defRPr/>
            </a:pPr>
            <a:r>
              <a:rPr lang="en-US" b="1" dirty="0">
                <a:solidFill>
                  <a:schemeClr val="accent2">
                    <a:lumMod val="50000"/>
                  </a:schemeClr>
                </a:solidFill>
                <a:latin typeface="Arial" charset="0"/>
                <a:ea typeface="Arial" charset="0"/>
                <a:cs typeface="Arial" charset="0"/>
              </a:rPr>
              <a:t>3. Fermentation</a:t>
            </a:r>
            <a:r>
              <a:rPr lang="en-US" sz="2000" b="1" dirty="0">
                <a:solidFill>
                  <a:schemeClr val="accent2">
                    <a:lumMod val="50000"/>
                  </a:schemeClr>
                </a:solidFill>
                <a:latin typeface="Arial" charset="0"/>
                <a:ea typeface="Arial" charset="0"/>
                <a:cs typeface="Arial" charset="0"/>
              </a:rPr>
              <a:t> </a:t>
            </a:r>
            <a:r>
              <a:rPr lang="en-US" sz="2000" b="1" dirty="0">
                <a:solidFill>
                  <a:srgbClr val="008F00"/>
                </a:solidFill>
                <a:latin typeface="Arial" charset="0"/>
                <a:ea typeface="Arial" charset="0"/>
                <a:cs typeface="Arial" charset="0"/>
              </a:rPr>
              <a:t>– Yeast growth and metabolism</a:t>
            </a:r>
          </a:p>
          <a:p>
            <a:pPr>
              <a:spcBef>
                <a:spcPts val="600"/>
              </a:spcBef>
              <a:spcAft>
                <a:spcPts val="600"/>
              </a:spcAft>
              <a:tabLst>
                <a:tab pos="2439988" algn="l"/>
              </a:tabLst>
              <a:defRPr/>
            </a:pPr>
            <a:r>
              <a:rPr lang="en-US" sz="2000" dirty="0">
                <a:solidFill>
                  <a:srgbClr val="0432FF"/>
                </a:solidFill>
                <a:latin typeface="Arial" charset="0"/>
                <a:ea typeface="Arial" charset="0"/>
                <a:cs typeface="Arial" charset="0"/>
              </a:rPr>
              <a:t>	</a:t>
            </a:r>
            <a:r>
              <a:rPr lang="en-US" sz="2000" dirty="0">
                <a:solidFill>
                  <a:schemeClr val="accent2">
                    <a:lumMod val="75000"/>
                  </a:schemeClr>
                </a:solidFill>
                <a:latin typeface="Arial" charset="0"/>
                <a:ea typeface="Arial" charset="0"/>
                <a:cs typeface="Arial" charset="0"/>
              </a:rPr>
              <a:t>- assimilation of amino acids by yeast</a:t>
            </a:r>
          </a:p>
          <a:p>
            <a:pPr>
              <a:spcBef>
                <a:spcPts val="600"/>
              </a:spcBef>
              <a:spcAft>
                <a:spcPts val="600"/>
              </a:spcAft>
              <a:tabLst>
                <a:tab pos="2439988" algn="l"/>
              </a:tabLst>
              <a:defRPr/>
            </a:pPr>
            <a:r>
              <a:rPr lang="en-US" sz="2000" dirty="0">
                <a:solidFill>
                  <a:schemeClr val="accent2">
                    <a:lumMod val="75000"/>
                  </a:schemeClr>
                </a:solidFill>
                <a:latin typeface="Arial" charset="0"/>
                <a:ea typeface="Arial" charset="0"/>
                <a:cs typeface="Arial" charset="0"/>
              </a:rPr>
              <a:t>	- fermentable sugar conversion into alcohol and CO</a:t>
            </a:r>
            <a:r>
              <a:rPr lang="en-US" sz="2000" baseline="-25000" dirty="0">
                <a:solidFill>
                  <a:schemeClr val="accent2">
                    <a:lumMod val="75000"/>
                  </a:schemeClr>
                </a:solidFill>
                <a:latin typeface="Arial" charset="0"/>
                <a:ea typeface="Arial" charset="0"/>
                <a:cs typeface="Arial" charset="0"/>
              </a:rPr>
              <a:t>2</a:t>
            </a:r>
          </a:p>
          <a:p>
            <a:pPr>
              <a:spcBef>
                <a:spcPts val="600"/>
              </a:spcBef>
              <a:spcAft>
                <a:spcPts val="600"/>
              </a:spcAft>
              <a:tabLst>
                <a:tab pos="1682750" algn="l"/>
              </a:tabLst>
              <a:defRPr/>
            </a:pPr>
            <a:r>
              <a:rPr lang="en-US" sz="2000" dirty="0">
                <a:solidFill>
                  <a:srgbClr val="0432FF"/>
                </a:solidFill>
                <a:latin typeface="Arial" charset="0"/>
                <a:ea typeface="Arial" charset="0"/>
                <a:cs typeface="Arial" charset="0"/>
              </a:rPr>
              <a:t>	</a:t>
            </a:r>
          </a:p>
        </p:txBody>
      </p:sp>
      <p:sp>
        <p:nvSpPr>
          <p:cNvPr id="4" name="TextBox 3">
            <a:extLst>
              <a:ext uri="{FF2B5EF4-FFF2-40B4-BE49-F238E27FC236}">
                <a16:creationId xmlns:a16="http://schemas.microsoft.com/office/drawing/2014/main" id="{0146B45C-4A95-DA47-9D07-9842EE2E1B36}"/>
              </a:ext>
            </a:extLst>
          </p:cNvPr>
          <p:cNvSpPr txBox="1"/>
          <p:nvPr/>
        </p:nvSpPr>
        <p:spPr>
          <a:xfrm>
            <a:off x="1533234" y="0"/>
            <a:ext cx="1826141" cy="646331"/>
          </a:xfrm>
          <a:prstGeom prst="rect">
            <a:avLst/>
          </a:prstGeom>
          <a:noFill/>
        </p:spPr>
        <p:txBody>
          <a:bodyPr wrap="none" rtlCol="0">
            <a:spAutoFit/>
          </a:bodyPr>
          <a:lstStyle/>
          <a:p>
            <a:r>
              <a:rPr lang="en-US" sz="3600" b="1" dirty="0">
                <a:solidFill>
                  <a:srgbClr val="FF0000"/>
                </a:solidFill>
                <a:latin typeface="Arial" panose="020B0604020202020204" pitchFamily="34" charset="0"/>
                <a:cs typeface="Arial" panose="020B0604020202020204" pitchFamily="34" charset="0"/>
              </a:rPr>
              <a:t>Slide 4:</a:t>
            </a:r>
          </a:p>
        </p:txBody>
      </p:sp>
    </p:spTree>
    <p:extLst>
      <p:ext uri="{BB962C8B-B14F-4D97-AF65-F5344CB8AC3E}">
        <p14:creationId xmlns:p14="http://schemas.microsoft.com/office/powerpoint/2010/main" val="1666064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A457732-AB47-A24B-B1F9-91E835787943}"/>
              </a:ext>
            </a:extLst>
          </p:cNvPr>
          <p:cNvPicPr>
            <a:picLocks noChangeAspect="1"/>
          </p:cNvPicPr>
          <p:nvPr/>
        </p:nvPicPr>
        <p:blipFill>
          <a:blip r:embed="rId3"/>
          <a:stretch>
            <a:fillRect/>
          </a:stretch>
        </p:blipFill>
        <p:spPr>
          <a:xfrm>
            <a:off x="3834242" y="1142103"/>
            <a:ext cx="7985537" cy="5398223"/>
          </a:xfrm>
          <a:prstGeom prst="rect">
            <a:avLst/>
          </a:prstGeom>
        </p:spPr>
      </p:pic>
      <p:sp>
        <p:nvSpPr>
          <p:cNvPr id="2" name="Rectangle 1">
            <a:extLst>
              <a:ext uri="{FF2B5EF4-FFF2-40B4-BE49-F238E27FC236}">
                <a16:creationId xmlns:a16="http://schemas.microsoft.com/office/drawing/2014/main" id="{69590D03-234E-F44F-9DA4-F11FAD596E42}"/>
              </a:ext>
            </a:extLst>
          </p:cNvPr>
          <p:cNvSpPr/>
          <p:nvPr/>
        </p:nvSpPr>
        <p:spPr>
          <a:xfrm>
            <a:off x="3107698" y="498293"/>
            <a:ext cx="8712081" cy="461665"/>
          </a:xfrm>
          <a:prstGeom prst="rect">
            <a:avLst/>
          </a:prstGeom>
        </p:spPr>
        <p:txBody>
          <a:bodyPr wrap="square">
            <a:spAutoFit/>
          </a:bodyPr>
          <a:lstStyle/>
          <a:p>
            <a:r>
              <a:rPr lang="en-AU" sz="2400" b="1" dirty="0">
                <a:solidFill>
                  <a:srgbClr val="0432FF"/>
                </a:solidFill>
                <a:latin typeface="Calibri" panose="020F0502020204030204" pitchFamily="34" charset="0"/>
                <a:ea typeface="Times" pitchFamily="2" charset="0"/>
                <a:cs typeface="Calibri" panose="020F0502020204030204" pitchFamily="34" charset="0"/>
              </a:rPr>
              <a:t>Summary of key malt enzyme contributions to the brewing process</a:t>
            </a:r>
            <a:endParaRPr lang="en-US" sz="2400" b="1" dirty="0">
              <a:solidFill>
                <a:srgbClr val="0432FF"/>
              </a:solidFill>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21DF4F8B-3D3B-CF49-A18B-BE89D8EDB400}"/>
              </a:ext>
            </a:extLst>
          </p:cNvPr>
          <p:cNvSpPr/>
          <p:nvPr/>
        </p:nvSpPr>
        <p:spPr bwMode="auto">
          <a:xfrm>
            <a:off x="2297721" y="1733463"/>
            <a:ext cx="1490170" cy="1096269"/>
          </a:xfrm>
          <a:prstGeom prst="rect">
            <a:avLst/>
          </a:prstGeom>
          <a:solidFill>
            <a:schemeClr val="accent2"/>
          </a:solidFill>
          <a:ln w="127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DFFE1"/>
              </a:solidFill>
              <a:effectLst/>
              <a:latin typeface="Book Antiqua" charset="0"/>
              <a:ea typeface="ＭＳ Ｐゴシック" charset="0"/>
            </a:endParaRPr>
          </a:p>
        </p:txBody>
      </p:sp>
      <p:sp>
        <p:nvSpPr>
          <p:cNvPr id="5" name="Rectangle 4">
            <a:extLst>
              <a:ext uri="{FF2B5EF4-FFF2-40B4-BE49-F238E27FC236}">
                <a16:creationId xmlns:a16="http://schemas.microsoft.com/office/drawing/2014/main" id="{58AE509C-DBB3-B249-B1D4-4FEE31C4E930}"/>
              </a:ext>
            </a:extLst>
          </p:cNvPr>
          <p:cNvSpPr/>
          <p:nvPr/>
        </p:nvSpPr>
        <p:spPr bwMode="auto">
          <a:xfrm>
            <a:off x="2296736" y="2806581"/>
            <a:ext cx="1490170" cy="2973708"/>
          </a:xfrm>
          <a:prstGeom prst="rect">
            <a:avLst/>
          </a:prstGeom>
          <a:solidFill>
            <a:srgbClr val="92D050"/>
          </a:solidFill>
          <a:ln w="127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DFFE1"/>
              </a:solidFill>
              <a:effectLst/>
              <a:latin typeface="Book Antiqua" charset="0"/>
              <a:ea typeface="ＭＳ Ｐゴシック" charset="0"/>
            </a:endParaRPr>
          </a:p>
        </p:txBody>
      </p:sp>
      <p:sp>
        <p:nvSpPr>
          <p:cNvPr id="6" name="Rectangle 5">
            <a:extLst>
              <a:ext uri="{FF2B5EF4-FFF2-40B4-BE49-F238E27FC236}">
                <a16:creationId xmlns:a16="http://schemas.microsoft.com/office/drawing/2014/main" id="{D8585B02-167F-684A-B4CB-92239616119E}"/>
              </a:ext>
            </a:extLst>
          </p:cNvPr>
          <p:cNvSpPr/>
          <p:nvPr/>
        </p:nvSpPr>
        <p:spPr bwMode="auto">
          <a:xfrm>
            <a:off x="2296736" y="5780289"/>
            <a:ext cx="1490170" cy="741766"/>
          </a:xfrm>
          <a:prstGeom prst="rect">
            <a:avLst/>
          </a:prstGeom>
          <a:solidFill>
            <a:srgbClr val="FFA5B3"/>
          </a:solidFill>
          <a:ln w="127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DFFE1"/>
              </a:solidFill>
              <a:effectLst/>
              <a:latin typeface="Book Antiqua" charset="0"/>
              <a:ea typeface="ＭＳ Ｐゴシック" charset="0"/>
            </a:endParaRPr>
          </a:p>
        </p:txBody>
      </p:sp>
      <p:sp>
        <p:nvSpPr>
          <p:cNvPr id="7" name="TextBox 6">
            <a:extLst>
              <a:ext uri="{FF2B5EF4-FFF2-40B4-BE49-F238E27FC236}">
                <a16:creationId xmlns:a16="http://schemas.microsoft.com/office/drawing/2014/main" id="{30A7DEE8-0249-A744-A322-C69A3B3B5ADD}"/>
              </a:ext>
            </a:extLst>
          </p:cNvPr>
          <p:cNvSpPr txBox="1"/>
          <p:nvPr/>
        </p:nvSpPr>
        <p:spPr>
          <a:xfrm>
            <a:off x="2316030" y="1742928"/>
            <a:ext cx="1462260" cy="954107"/>
          </a:xfrm>
          <a:prstGeom prst="rect">
            <a:avLst/>
          </a:prstGeom>
          <a:noFill/>
        </p:spPr>
        <p:txBody>
          <a:bodyPr wrap="none" rtlCol="0">
            <a:spAutoFit/>
          </a:bodyPr>
          <a:lstStyle/>
          <a:p>
            <a:pPr algn="ctr"/>
            <a:r>
              <a:rPr lang="en-US" sz="2800" b="1" dirty="0">
                <a:latin typeface="Calibri" panose="020F0502020204030204" pitchFamily="34" charset="0"/>
                <a:cs typeface="Calibri" panose="020F0502020204030204" pitchFamily="34" charset="0"/>
              </a:rPr>
              <a:t>Mostly</a:t>
            </a:r>
          </a:p>
          <a:p>
            <a:pPr algn="ctr"/>
            <a:r>
              <a:rPr lang="en-US" sz="2800" b="1" dirty="0">
                <a:latin typeface="Calibri" panose="020F0502020204030204" pitchFamily="34" charset="0"/>
                <a:cs typeface="Calibri" panose="020F0502020204030204" pitchFamily="34" charset="0"/>
              </a:rPr>
              <a:t>Mashing</a:t>
            </a:r>
          </a:p>
        </p:txBody>
      </p:sp>
      <p:sp>
        <p:nvSpPr>
          <p:cNvPr id="8" name="TextBox 7">
            <a:extLst>
              <a:ext uri="{FF2B5EF4-FFF2-40B4-BE49-F238E27FC236}">
                <a16:creationId xmlns:a16="http://schemas.microsoft.com/office/drawing/2014/main" id="{954BDF65-5552-BE45-B363-7C60F995B931}"/>
              </a:ext>
            </a:extLst>
          </p:cNvPr>
          <p:cNvSpPr txBox="1"/>
          <p:nvPr/>
        </p:nvSpPr>
        <p:spPr>
          <a:xfrm>
            <a:off x="2360030" y="3889140"/>
            <a:ext cx="1340432" cy="954107"/>
          </a:xfrm>
          <a:prstGeom prst="rect">
            <a:avLst/>
          </a:prstGeom>
          <a:noFill/>
        </p:spPr>
        <p:txBody>
          <a:bodyPr wrap="none" rtlCol="0">
            <a:spAutoFit/>
          </a:bodyPr>
          <a:lstStyle/>
          <a:p>
            <a:pPr algn="ctr"/>
            <a:r>
              <a:rPr lang="en-US" sz="2800" b="1" dirty="0">
                <a:latin typeface="Calibri" panose="020F0502020204030204" pitchFamily="34" charset="0"/>
                <a:cs typeface="Calibri" panose="020F0502020204030204" pitchFamily="34" charset="0"/>
              </a:rPr>
              <a:t>Mostly</a:t>
            </a:r>
          </a:p>
          <a:p>
            <a:pPr algn="ctr"/>
            <a:r>
              <a:rPr lang="en-US" sz="2800" b="1" dirty="0">
                <a:latin typeface="Calibri" panose="020F0502020204030204" pitchFamily="34" charset="0"/>
                <a:cs typeface="Calibri" panose="020F0502020204030204" pitchFamily="34" charset="0"/>
              </a:rPr>
              <a:t>Malting</a:t>
            </a:r>
          </a:p>
        </p:txBody>
      </p:sp>
      <p:sp>
        <p:nvSpPr>
          <p:cNvPr id="9" name="TextBox 8">
            <a:extLst>
              <a:ext uri="{FF2B5EF4-FFF2-40B4-BE49-F238E27FC236}">
                <a16:creationId xmlns:a16="http://schemas.microsoft.com/office/drawing/2014/main" id="{6F21C85B-A398-6E44-BB15-BFA05158FEDC}"/>
              </a:ext>
            </a:extLst>
          </p:cNvPr>
          <p:cNvSpPr txBox="1"/>
          <p:nvPr/>
        </p:nvSpPr>
        <p:spPr>
          <a:xfrm>
            <a:off x="2529934" y="5865562"/>
            <a:ext cx="1063112" cy="523220"/>
          </a:xfrm>
          <a:prstGeom prst="rect">
            <a:avLst/>
          </a:prstGeom>
          <a:noFill/>
        </p:spPr>
        <p:txBody>
          <a:bodyPr wrap="none" rtlCol="0">
            <a:spAutoFit/>
          </a:bodyPr>
          <a:lstStyle/>
          <a:p>
            <a:r>
              <a:rPr lang="en-US" sz="2800" b="1" dirty="0">
                <a:latin typeface="Calibri" panose="020F0502020204030204" pitchFamily="34" charset="0"/>
                <a:cs typeface="Calibri" panose="020F0502020204030204" pitchFamily="34" charset="0"/>
              </a:rPr>
              <a:t>Both?</a:t>
            </a:r>
          </a:p>
        </p:txBody>
      </p:sp>
      <p:sp>
        <p:nvSpPr>
          <p:cNvPr id="10" name="TextBox 9">
            <a:extLst>
              <a:ext uri="{FF2B5EF4-FFF2-40B4-BE49-F238E27FC236}">
                <a16:creationId xmlns:a16="http://schemas.microsoft.com/office/drawing/2014/main" id="{BDBF5ABB-91F1-5544-9ADA-C278FC49FEBC}"/>
              </a:ext>
            </a:extLst>
          </p:cNvPr>
          <p:cNvSpPr txBox="1"/>
          <p:nvPr/>
        </p:nvSpPr>
        <p:spPr>
          <a:xfrm>
            <a:off x="6903416" y="1209276"/>
            <a:ext cx="1373047" cy="5257678"/>
          </a:xfrm>
          <a:prstGeom prst="rect">
            <a:avLst/>
          </a:prstGeom>
          <a:noFill/>
          <a:ln w="19050">
            <a:solidFill>
              <a:srgbClr val="FF0000"/>
            </a:solidFill>
          </a:ln>
        </p:spPr>
        <p:txBody>
          <a:bodyPr wrap="square" lIns="90000" rtlCol="0">
            <a:noAutofit/>
          </a:bodyPr>
          <a:lstStyle/>
          <a:p>
            <a:endParaRPr lang="en-US" dirty="0"/>
          </a:p>
        </p:txBody>
      </p:sp>
      <p:sp>
        <p:nvSpPr>
          <p:cNvPr id="11" name="TextBox 10">
            <a:extLst>
              <a:ext uri="{FF2B5EF4-FFF2-40B4-BE49-F238E27FC236}">
                <a16:creationId xmlns:a16="http://schemas.microsoft.com/office/drawing/2014/main" id="{47946C1F-49F0-E646-8FDF-4924D8DFA45E}"/>
              </a:ext>
            </a:extLst>
          </p:cNvPr>
          <p:cNvSpPr txBox="1"/>
          <p:nvPr/>
        </p:nvSpPr>
        <p:spPr>
          <a:xfrm>
            <a:off x="6903416" y="1720494"/>
            <a:ext cx="1373047" cy="785142"/>
          </a:xfrm>
          <a:prstGeom prst="rect">
            <a:avLst/>
          </a:prstGeom>
          <a:noFill/>
          <a:ln w="19050">
            <a:solidFill>
              <a:srgbClr val="FF0000"/>
            </a:solidFill>
          </a:ln>
        </p:spPr>
        <p:txBody>
          <a:bodyPr wrap="square" lIns="90000" rtlCol="0">
            <a:noAutofit/>
          </a:bodyPr>
          <a:lstStyle/>
          <a:p>
            <a:endParaRPr lang="en-US" dirty="0"/>
          </a:p>
        </p:txBody>
      </p:sp>
      <p:sp>
        <p:nvSpPr>
          <p:cNvPr id="12" name="TextBox 11">
            <a:extLst>
              <a:ext uri="{FF2B5EF4-FFF2-40B4-BE49-F238E27FC236}">
                <a16:creationId xmlns:a16="http://schemas.microsoft.com/office/drawing/2014/main" id="{49F54AD5-358B-9149-B087-A3F2B11E138E}"/>
              </a:ext>
            </a:extLst>
          </p:cNvPr>
          <p:cNvSpPr txBox="1"/>
          <p:nvPr/>
        </p:nvSpPr>
        <p:spPr>
          <a:xfrm>
            <a:off x="1553664" y="-53170"/>
            <a:ext cx="1826141" cy="646331"/>
          </a:xfrm>
          <a:prstGeom prst="rect">
            <a:avLst/>
          </a:prstGeom>
          <a:noFill/>
        </p:spPr>
        <p:txBody>
          <a:bodyPr wrap="none" rtlCol="0">
            <a:spAutoFit/>
          </a:bodyPr>
          <a:lstStyle/>
          <a:p>
            <a:r>
              <a:rPr lang="en-US" sz="3600" b="1" dirty="0">
                <a:solidFill>
                  <a:srgbClr val="FF0000"/>
                </a:solidFill>
                <a:latin typeface="Arial" panose="020B0604020202020204" pitchFamily="34" charset="0"/>
                <a:cs typeface="Arial" panose="020B0604020202020204" pitchFamily="34" charset="0"/>
              </a:rPr>
              <a:t>Slide 5:</a:t>
            </a:r>
          </a:p>
        </p:txBody>
      </p:sp>
    </p:spTree>
    <p:extLst>
      <p:ext uri="{BB962C8B-B14F-4D97-AF65-F5344CB8AC3E}">
        <p14:creationId xmlns:p14="http://schemas.microsoft.com/office/powerpoint/2010/main" val="3730556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6F9D49-5FCC-6B4B-8491-5141ABC8996F}"/>
              </a:ext>
            </a:extLst>
          </p:cNvPr>
          <p:cNvSpPr txBox="1"/>
          <p:nvPr/>
        </p:nvSpPr>
        <p:spPr>
          <a:xfrm>
            <a:off x="4347843" y="1499334"/>
            <a:ext cx="3855543" cy="769441"/>
          </a:xfrm>
          <a:prstGeom prst="rect">
            <a:avLst/>
          </a:prstGeom>
          <a:noFill/>
        </p:spPr>
        <p:txBody>
          <a:bodyPr wrap="none" rtlCol="0">
            <a:spAutoFit/>
          </a:bodyPr>
          <a:lstStyle/>
          <a:p>
            <a:r>
              <a:rPr lang="en-US" sz="4400" b="1" dirty="0">
                <a:solidFill>
                  <a:srgbClr val="0432FF"/>
                </a:solidFill>
                <a:latin typeface="Arial" panose="020B0604020202020204" pitchFamily="34" charset="0"/>
                <a:cs typeface="Arial" panose="020B0604020202020204" pitchFamily="34" charset="0"/>
              </a:rPr>
              <a:t>Discussion 2:</a:t>
            </a:r>
          </a:p>
        </p:txBody>
      </p:sp>
      <p:sp>
        <p:nvSpPr>
          <p:cNvPr id="3" name="TextBox 2">
            <a:extLst>
              <a:ext uri="{FF2B5EF4-FFF2-40B4-BE49-F238E27FC236}">
                <a16:creationId xmlns:a16="http://schemas.microsoft.com/office/drawing/2014/main" id="{1495EFED-8C12-0241-8031-187495C2A610}"/>
              </a:ext>
            </a:extLst>
          </p:cNvPr>
          <p:cNvSpPr txBox="1"/>
          <p:nvPr/>
        </p:nvSpPr>
        <p:spPr>
          <a:xfrm>
            <a:off x="3833279" y="3440464"/>
            <a:ext cx="4884671" cy="2363532"/>
          </a:xfrm>
          <a:prstGeom prst="rect">
            <a:avLst/>
          </a:prstGeom>
          <a:noFill/>
        </p:spPr>
        <p:txBody>
          <a:bodyPr wrap="none" rtlCol="0">
            <a:spAutoFit/>
          </a:bodyPr>
          <a:lstStyle/>
          <a:p>
            <a:pPr algn="ctr">
              <a:lnSpc>
                <a:spcPct val="200000"/>
              </a:lnSpc>
            </a:pPr>
            <a:r>
              <a:rPr lang="en-US" sz="4000" b="1" dirty="0">
                <a:solidFill>
                  <a:schemeClr val="accent2"/>
                </a:solidFill>
                <a:latin typeface="Arial" panose="020B0604020202020204" pitchFamily="34" charset="0"/>
                <a:cs typeface="Arial" panose="020B0604020202020204" pitchFamily="34" charset="0"/>
              </a:rPr>
              <a:t>Next Section:</a:t>
            </a:r>
            <a:br>
              <a:rPr lang="en-US" sz="4000" b="1" dirty="0">
                <a:solidFill>
                  <a:schemeClr val="accent2"/>
                </a:solidFill>
                <a:latin typeface="Arial" panose="020B0604020202020204" pitchFamily="34" charset="0"/>
                <a:cs typeface="Arial" panose="020B0604020202020204" pitchFamily="34" charset="0"/>
              </a:rPr>
            </a:br>
            <a:r>
              <a:rPr lang="en-US" sz="4000" b="1" dirty="0">
                <a:solidFill>
                  <a:srgbClr val="CC9700"/>
                </a:solidFill>
                <a:latin typeface="Arial" panose="020B0604020202020204" pitchFamily="34" charset="0"/>
                <a:cs typeface="Arial" panose="020B0604020202020204" pitchFamily="34" charset="0"/>
              </a:rPr>
              <a:t>Mashing protocols </a:t>
            </a:r>
          </a:p>
        </p:txBody>
      </p:sp>
      <p:sp>
        <p:nvSpPr>
          <p:cNvPr id="4" name="TextBox 3">
            <a:extLst>
              <a:ext uri="{FF2B5EF4-FFF2-40B4-BE49-F238E27FC236}">
                <a16:creationId xmlns:a16="http://schemas.microsoft.com/office/drawing/2014/main" id="{7EF5B995-43F1-3848-B43C-49D7ED464B16}"/>
              </a:ext>
            </a:extLst>
          </p:cNvPr>
          <p:cNvSpPr txBox="1"/>
          <p:nvPr/>
        </p:nvSpPr>
        <p:spPr>
          <a:xfrm>
            <a:off x="1652976" y="0"/>
            <a:ext cx="1826141" cy="646331"/>
          </a:xfrm>
          <a:prstGeom prst="rect">
            <a:avLst/>
          </a:prstGeom>
          <a:noFill/>
        </p:spPr>
        <p:txBody>
          <a:bodyPr wrap="none" rtlCol="0">
            <a:spAutoFit/>
          </a:bodyPr>
          <a:lstStyle/>
          <a:p>
            <a:r>
              <a:rPr lang="en-US" sz="3600" b="1" dirty="0">
                <a:solidFill>
                  <a:srgbClr val="FF0000"/>
                </a:solidFill>
                <a:latin typeface="Arial" panose="020B0604020202020204" pitchFamily="34" charset="0"/>
                <a:cs typeface="Arial" panose="020B0604020202020204" pitchFamily="34" charset="0"/>
              </a:rPr>
              <a:t>Slide 6:</a:t>
            </a:r>
          </a:p>
        </p:txBody>
      </p:sp>
    </p:spTree>
    <p:extLst>
      <p:ext uri="{BB962C8B-B14F-4D97-AF65-F5344CB8AC3E}">
        <p14:creationId xmlns:p14="http://schemas.microsoft.com/office/powerpoint/2010/main" val="268402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5C4A095-EBA0-314F-A741-FF7946841B49}"/>
              </a:ext>
            </a:extLst>
          </p:cNvPr>
          <p:cNvSpPr>
            <a:spLocks noChangeArrowheads="1"/>
          </p:cNvSpPr>
          <p:nvPr/>
        </p:nvSpPr>
        <p:spPr bwMode="auto">
          <a:xfrm>
            <a:off x="5015749" y="884298"/>
            <a:ext cx="3823161" cy="50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1400" b="1">
                <a:solidFill>
                  <a:srgbClr val="FE9B03"/>
                </a:solidFill>
                <a:latin typeface="Helvetica" charset="0"/>
                <a:ea typeface="ＭＳ Ｐゴシック" charset="-128"/>
              </a:defRPr>
            </a:lvl1pPr>
            <a:lvl2pPr marL="742950" indent="-285750">
              <a:defRPr sz="1400" b="1">
                <a:solidFill>
                  <a:srgbClr val="FE9B03"/>
                </a:solidFill>
                <a:latin typeface="Helvetica" charset="0"/>
                <a:ea typeface="ＭＳ Ｐゴシック" charset="-128"/>
              </a:defRPr>
            </a:lvl2pPr>
            <a:lvl3pPr marL="1143000" indent="-228600">
              <a:defRPr sz="1400" b="1">
                <a:solidFill>
                  <a:srgbClr val="FE9B03"/>
                </a:solidFill>
                <a:latin typeface="Helvetica" charset="0"/>
                <a:ea typeface="ＭＳ Ｐゴシック" charset="-128"/>
              </a:defRPr>
            </a:lvl3pPr>
            <a:lvl4pPr marL="1600200" indent="-228600">
              <a:defRPr sz="1400" b="1">
                <a:solidFill>
                  <a:srgbClr val="FE9B03"/>
                </a:solidFill>
                <a:latin typeface="Helvetica" charset="0"/>
                <a:ea typeface="ＭＳ Ｐゴシック" charset="-128"/>
              </a:defRPr>
            </a:lvl4pPr>
            <a:lvl5pPr marL="2057400" indent="-228600">
              <a:defRPr sz="1400" b="1">
                <a:solidFill>
                  <a:srgbClr val="FE9B03"/>
                </a:solidFill>
                <a:latin typeface="Helvetica" charset="0"/>
                <a:ea typeface="ＭＳ Ｐゴシック" charset="-128"/>
              </a:defRPr>
            </a:lvl5pPr>
            <a:lvl6pPr marL="2514600" indent="-228600" eaLnBrk="0" fontAlgn="base" hangingPunct="0">
              <a:spcBef>
                <a:spcPct val="0"/>
              </a:spcBef>
              <a:spcAft>
                <a:spcPct val="0"/>
              </a:spcAft>
              <a:defRPr sz="1400" b="1">
                <a:solidFill>
                  <a:srgbClr val="FE9B03"/>
                </a:solidFill>
                <a:latin typeface="Helvetica" charset="0"/>
                <a:ea typeface="ＭＳ Ｐゴシック" charset="-128"/>
              </a:defRPr>
            </a:lvl6pPr>
            <a:lvl7pPr marL="2971800" indent="-228600" eaLnBrk="0" fontAlgn="base" hangingPunct="0">
              <a:spcBef>
                <a:spcPct val="0"/>
              </a:spcBef>
              <a:spcAft>
                <a:spcPct val="0"/>
              </a:spcAft>
              <a:defRPr sz="1400" b="1">
                <a:solidFill>
                  <a:srgbClr val="FE9B03"/>
                </a:solidFill>
                <a:latin typeface="Helvetica" charset="0"/>
                <a:ea typeface="ＭＳ Ｐゴシック" charset="-128"/>
              </a:defRPr>
            </a:lvl7pPr>
            <a:lvl8pPr marL="3429000" indent="-228600" eaLnBrk="0" fontAlgn="base" hangingPunct="0">
              <a:spcBef>
                <a:spcPct val="0"/>
              </a:spcBef>
              <a:spcAft>
                <a:spcPct val="0"/>
              </a:spcAft>
              <a:defRPr sz="1400" b="1">
                <a:solidFill>
                  <a:srgbClr val="FE9B03"/>
                </a:solidFill>
                <a:latin typeface="Helvetica" charset="0"/>
                <a:ea typeface="ＭＳ Ｐゴシック" charset="-128"/>
              </a:defRPr>
            </a:lvl8pPr>
            <a:lvl9pPr marL="3886200" indent="-228600" eaLnBrk="0" fontAlgn="base" hangingPunct="0">
              <a:spcBef>
                <a:spcPct val="0"/>
              </a:spcBef>
              <a:spcAft>
                <a:spcPct val="0"/>
              </a:spcAft>
              <a:defRPr sz="1400" b="1">
                <a:solidFill>
                  <a:srgbClr val="FE9B03"/>
                </a:solidFill>
                <a:latin typeface="Helvetica" charset="0"/>
                <a:ea typeface="ＭＳ Ｐゴシック" charset="-128"/>
              </a:defRPr>
            </a:lvl9pPr>
          </a:lstStyle>
          <a:p>
            <a:pPr algn="ctr">
              <a:lnSpc>
                <a:spcPct val="85000"/>
              </a:lnSpc>
            </a:pPr>
            <a:r>
              <a:rPr lang="en-AU" altLang="en-US" sz="3200" dirty="0">
                <a:solidFill>
                  <a:srgbClr val="0432FF"/>
                </a:solidFill>
                <a:latin typeface="Arial" charset="0"/>
              </a:rPr>
              <a:t>Mashing protocols</a:t>
            </a:r>
          </a:p>
        </p:txBody>
      </p:sp>
      <p:sp>
        <p:nvSpPr>
          <p:cNvPr id="3" name="TextBox 2">
            <a:extLst>
              <a:ext uri="{FF2B5EF4-FFF2-40B4-BE49-F238E27FC236}">
                <a16:creationId xmlns:a16="http://schemas.microsoft.com/office/drawing/2014/main" id="{C18F8D92-ED94-3B48-AD1B-546903DED498}"/>
              </a:ext>
            </a:extLst>
          </p:cNvPr>
          <p:cNvSpPr txBox="1"/>
          <p:nvPr/>
        </p:nvSpPr>
        <p:spPr>
          <a:xfrm>
            <a:off x="1564462" y="0"/>
            <a:ext cx="1826141" cy="646331"/>
          </a:xfrm>
          <a:prstGeom prst="rect">
            <a:avLst/>
          </a:prstGeom>
          <a:noFill/>
        </p:spPr>
        <p:txBody>
          <a:bodyPr wrap="none" rtlCol="0">
            <a:spAutoFit/>
          </a:bodyPr>
          <a:lstStyle/>
          <a:p>
            <a:r>
              <a:rPr lang="en-US" sz="3600" b="1" dirty="0">
                <a:solidFill>
                  <a:srgbClr val="FF0000"/>
                </a:solidFill>
                <a:latin typeface="Arial" panose="020B0604020202020204" pitchFamily="34" charset="0"/>
                <a:cs typeface="Arial" panose="020B0604020202020204" pitchFamily="34" charset="0"/>
              </a:rPr>
              <a:t>Slide 7:</a:t>
            </a:r>
          </a:p>
        </p:txBody>
      </p:sp>
      <p:pic>
        <p:nvPicPr>
          <p:cNvPr id="4" name="Picture 3">
            <a:extLst>
              <a:ext uri="{FF2B5EF4-FFF2-40B4-BE49-F238E27FC236}">
                <a16:creationId xmlns:a16="http://schemas.microsoft.com/office/drawing/2014/main" id="{514E1C63-D0F7-FA47-81A5-0AE218271C46}"/>
              </a:ext>
            </a:extLst>
          </p:cNvPr>
          <p:cNvPicPr>
            <a:picLocks noChangeAspect="1"/>
          </p:cNvPicPr>
          <p:nvPr/>
        </p:nvPicPr>
        <p:blipFill>
          <a:blip r:embed="rId3"/>
          <a:stretch>
            <a:fillRect/>
          </a:stretch>
        </p:blipFill>
        <p:spPr>
          <a:xfrm>
            <a:off x="1911153" y="1537918"/>
            <a:ext cx="10054830" cy="5057062"/>
          </a:xfrm>
          <a:prstGeom prst="rect">
            <a:avLst/>
          </a:prstGeom>
        </p:spPr>
      </p:pic>
      <p:sp>
        <p:nvSpPr>
          <p:cNvPr id="5" name="Rectangle 4">
            <a:extLst>
              <a:ext uri="{FF2B5EF4-FFF2-40B4-BE49-F238E27FC236}">
                <a16:creationId xmlns:a16="http://schemas.microsoft.com/office/drawing/2014/main" id="{DDEB3CCF-6F1A-064F-83A1-494CA04599CB}"/>
              </a:ext>
            </a:extLst>
          </p:cNvPr>
          <p:cNvSpPr/>
          <p:nvPr/>
        </p:nvSpPr>
        <p:spPr>
          <a:xfrm>
            <a:off x="1911153" y="2416629"/>
            <a:ext cx="10054830" cy="29391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F15C8E5-4724-2F44-8C0F-C0DF3D5F8871}"/>
              </a:ext>
            </a:extLst>
          </p:cNvPr>
          <p:cNvSpPr/>
          <p:nvPr/>
        </p:nvSpPr>
        <p:spPr>
          <a:xfrm>
            <a:off x="1911153" y="3919491"/>
            <a:ext cx="10054830" cy="59807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25F34DF2-2D76-9F4B-9616-7C352B54D7A3}"/>
              </a:ext>
            </a:extLst>
          </p:cNvPr>
          <p:cNvCxnSpPr>
            <a:cxnSpLocks/>
          </p:cNvCxnSpPr>
          <p:nvPr/>
        </p:nvCxnSpPr>
        <p:spPr>
          <a:xfrm>
            <a:off x="8025205" y="1592131"/>
            <a:ext cx="0" cy="498133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0686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601764-3265-5744-8415-E7828D020920}"/>
              </a:ext>
            </a:extLst>
          </p:cNvPr>
          <p:cNvSpPr txBox="1"/>
          <p:nvPr/>
        </p:nvSpPr>
        <p:spPr>
          <a:xfrm>
            <a:off x="4168228" y="497436"/>
            <a:ext cx="3855543" cy="1446550"/>
          </a:xfrm>
          <a:prstGeom prst="rect">
            <a:avLst/>
          </a:prstGeom>
          <a:noFill/>
        </p:spPr>
        <p:txBody>
          <a:bodyPr wrap="none" rtlCol="0">
            <a:spAutoFit/>
          </a:bodyPr>
          <a:lstStyle/>
          <a:p>
            <a:r>
              <a:rPr lang="en-US" sz="4400" b="1" dirty="0">
                <a:solidFill>
                  <a:srgbClr val="0432FF"/>
                </a:solidFill>
                <a:latin typeface="Arial" panose="020B0604020202020204" pitchFamily="34" charset="0"/>
                <a:cs typeface="Arial" panose="020B0604020202020204" pitchFamily="34" charset="0"/>
              </a:rPr>
              <a:t>Discussion 3:</a:t>
            </a:r>
            <a:br>
              <a:rPr lang="en-US" sz="4400" b="1" dirty="0">
                <a:solidFill>
                  <a:srgbClr val="FFFF00"/>
                </a:solidFill>
                <a:latin typeface="Arial" panose="020B0604020202020204" pitchFamily="34" charset="0"/>
                <a:cs typeface="Arial" panose="020B0604020202020204" pitchFamily="34" charset="0"/>
              </a:rPr>
            </a:br>
            <a:endParaRPr lang="en-US" sz="4400" b="1" dirty="0">
              <a:solidFill>
                <a:srgbClr val="FFFF00"/>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C74C1937-1CE8-AB44-B04D-52980E509EC1}"/>
              </a:ext>
            </a:extLst>
          </p:cNvPr>
          <p:cNvSpPr txBox="1"/>
          <p:nvPr/>
        </p:nvSpPr>
        <p:spPr>
          <a:xfrm>
            <a:off x="2996434" y="2172348"/>
            <a:ext cx="6199133" cy="3612592"/>
          </a:xfrm>
          <a:prstGeom prst="rect">
            <a:avLst/>
          </a:prstGeom>
          <a:noFill/>
        </p:spPr>
        <p:txBody>
          <a:bodyPr wrap="none" rtlCol="0">
            <a:spAutoFit/>
          </a:bodyPr>
          <a:lstStyle/>
          <a:p>
            <a:pPr algn="ctr">
              <a:lnSpc>
                <a:spcPct val="200000"/>
              </a:lnSpc>
            </a:pPr>
            <a:r>
              <a:rPr lang="en-US" sz="4000" b="1" dirty="0">
                <a:solidFill>
                  <a:schemeClr val="accent2"/>
                </a:solidFill>
                <a:latin typeface="Arial" panose="020B0604020202020204" pitchFamily="34" charset="0"/>
                <a:cs typeface="Arial" panose="020B0604020202020204" pitchFamily="34" charset="0"/>
              </a:rPr>
              <a:t>Next Section:</a:t>
            </a:r>
            <a:br>
              <a:rPr lang="en-US" sz="4000" b="1" dirty="0">
                <a:solidFill>
                  <a:schemeClr val="accent2"/>
                </a:solidFill>
                <a:latin typeface="Arial" panose="020B0604020202020204" pitchFamily="34" charset="0"/>
                <a:cs typeface="Arial" panose="020B0604020202020204" pitchFamily="34" charset="0"/>
              </a:rPr>
            </a:br>
            <a:r>
              <a:rPr lang="en-US" sz="4000" b="1" dirty="0">
                <a:solidFill>
                  <a:srgbClr val="CC9700"/>
                </a:solidFill>
                <a:latin typeface="Arial" panose="020B0604020202020204" pitchFamily="34" charset="0"/>
                <a:cs typeface="Arial" panose="020B0604020202020204" pitchFamily="34" charset="0"/>
              </a:rPr>
              <a:t>How mash parameters </a:t>
            </a:r>
          </a:p>
          <a:p>
            <a:pPr>
              <a:lnSpc>
                <a:spcPct val="200000"/>
              </a:lnSpc>
            </a:pPr>
            <a:r>
              <a:rPr lang="en-US" sz="4000" b="1" dirty="0">
                <a:solidFill>
                  <a:srgbClr val="CC9700"/>
                </a:solidFill>
                <a:latin typeface="Arial" panose="020B0604020202020204" pitchFamily="34" charset="0"/>
                <a:cs typeface="Arial" panose="020B0604020202020204" pitchFamily="34" charset="0"/>
              </a:rPr>
              <a:t>impact mash outcomes?</a:t>
            </a:r>
            <a:endParaRPr lang="en-US" sz="4000" dirty="0">
              <a:solidFill>
                <a:srgbClr val="CC9700"/>
              </a:solidFill>
            </a:endParaRPr>
          </a:p>
        </p:txBody>
      </p:sp>
      <p:sp>
        <p:nvSpPr>
          <p:cNvPr id="4" name="TextBox 3">
            <a:extLst>
              <a:ext uri="{FF2B5EF4-FFF2-40B4-BE49-F238E27FC236}">
                <a16:creationId xmlns:a16="http://schemas.microsoft.com/office/drawing/2014/main" id="{FD73D55A-AE0F-B64E-AB86-E40EEE24A039}"/>
              </a:ext>
            </a:extLst>
          </p:cNvPr>
          <p:cNvSpPr txBox="1"/>
          <p:nvPr/>
        </p:nvSpPr>
        <p:spPr>
          <a:xfrm>
            <a:off x="1473361" y="86122"/>
            <a:ext cx="1826141" cy="646331"/>
          </a:xfrm>
          <a:prstGeom prst="rect">
            <a:avLst/>
          </a:prstGeom>
          <a:noFill/>
        </p:spPr>
        <p:txBody>
          <a:bodyPr wrap="none" rtlCol="0">
            <a:spAutoFit/>
          </a:bodyPr>
          <a:lstStyle/>
          <a:p>
            <a:r>
              <a:rPr lang="en-US" sz="3600" b="1" dirty="0">
                <a:solidFill>
                  <a:srgbClr val="FF0000"/>
                </a:solidFill>
                <a:latin typeface="Arial" panose="020B0604020202020204" pitchFamily="34" charset="0"/>
                <a:cs typeface="Arial" panose="020B0604020202020204" pitchFamily="34" charset="0"/>
              </a:rPr>
              <a:t>Slide 8:</a:t>
            </a:r>
          </a:p>
        </p:txBody>
      </p:sp>
    </p:spTree>
    <p:extLst>
      <p:ext uri="{BB962C8B-B14F-4D97-AF65-F5344CB8AC3E}">
        <p14:creationId xmlns:p14="http://schemas.microsoft.com/office/powerpoint/2010/main" val="1593641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E752A9BD-A903-5248-AD52-7E82B9227CEC}"/>
              </a:ext>
            </a:extLst>
          </p:cNvPr>
          <p:cNvSpPr>
            <a:spLocks noChangeArrowheads="1"/>
          </p:cNvSpPr>
          <p:nvPr/>
        </p:nvSpPr>
        <p:spPr bwMode="auto">
          <a:xfrm>
            <a:off x="2023211" y="876206"/>
            <a:ext cx="4566942" cy="4032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sz="1400" b="1">
                <a:solidFill>
                  <a:srgbClr val="FE9B03"/>
                </a:solidFill>
                <a:latin typeface="Helvetica" pitchFamily="2" charset="0"/>
                <a:ea typeface="ＭＳ Ｐゴシック" panose="020B0600070205080204" pitchFamily="34" charset="-128"/>
                <a:cs typeface="ＭＳ Ｐゴシック" panose="020B0600070205080204" pitchFamily="34" charset="-128"/>
              </a:defRPr>
            </a:lvl1pPr>
            <a:lvl2pPr marL="742950" indent="-285750">
              <a:defRPr sz="1400" b="1">
                <a:solidFill>
                  <a:srgbClr val="FE9B03"/>
                </a:solidFill>
                <a:latin typeface="Helvetica" pitchFamily="2" charset="0"/>
                <a:ea typeface="ＭＳ Ｐゴシック" panose="020B0600070205080204" pitchFamily="34" charset="-128"/>
                <a:cs typeface="ＭＳ Ｐゴシック" panose="020B0600070205080204" pitchFamily="34" charset="-128"/>
              </a:defRPr>
            </a:lvl2pPr>
            <a:lvl3pPr marL="1143000" indent="-228600">
              <a:defRPr sz="1400" b="1">
                <a:solidFill>
                  <a:srgbClr val="FE9B03"/>
                </a:solidFill>
                <a:latin typeface="Helvetica" pitchFamily="2" charset="0"/>
                <a:ea typeface="ＭＳ Ｐゴシック" panose="020B0600070205080204" pitchFamily="34" charset="-128"/>
                <a:cs typeface="ＭＳ Ｐゴシック" panose="020B0600070205080204" pitchFamily="34" charset="-128"/>
              </a:defRPr>
            </a:lvl3pPr>
            <a:lvl4pPr marL="1600200" indent="-228600">
              <a:defRPr sz="1400" b="1">
                <a:solidFill>
                  <a:srgbClr val="FE9B03"/>
                </a:solidFill>
                <a:latin typeface="Helvetica" pitchFamily="2" charset="0"/>
                <a:ea typeface="ＭＳ Ｐゴシック" panose="020B0600070205080204" pitchFamily="34" charset="-128"/>
                <a:cs typeface="ＭＳ Ｐゴシック" panose="020B0600070205080204" pitchFamily="34" charset="-128"/>
              </a:defRPr>
            </a:lvl4pPr>
            <a:lvl5pPr marL="2057400" indent="-228600">
              <a:defRPr sz="1400" b="1">
                <a:solidFill>
                  <a:srgbClr val="FE9B03"/>
                </a:solidFill>
                <a:latin typeface="Helvetica" pitchFamily="2" charset="0"/>
                <a:ea typeface="ＭＳ Ｐゴシック" panose="020B0600070205080204" pitchFamily="34" charset="-128"/>
                <a:cs typeface="ＭＳ Ｐゴシック" panose="020B0600070205080204" pitchFamily="34" charset="-128"/>
              </a:defRPr>
            </a:lvl5pPr>
            <a:lvl6pPr marL="2514600" indent="-228600" eaLnBrk="0" fontAlgn="base" hangingPunct="0">
              <a:spcBef>
                <a:spcPct val="0"/>
              </a:spcBef>
              <a:spcAft>
                <a:spcPct val="0"/>
              </a:spcAft>
              <a:defRPr sz="1400" b="1">
                <a:solidFill>
                  <a:srgbClr val="FE9B03"/>
                </a:solidFill>
                <a:latin typeface="Helvetica" pitchFamily="2" charset="0"/>
                <a:ea typeface="ＭＳ Ｐゴシック" panose="020B0600070205080204" pitchFamily="34" charset="-128"/>
                <a:cs typeface="ＭＳ Ｐゴシック" panose="020B0600070205080204" pitchFamily="34" charset="-128"/>
              </a:defRPr>
            </a:lvl6pPr>
            <a:lvl7pPr marL="2971800" indent="-228600" eaLnBrk="0" fontAlgn="base" hangingPunct="0">
              <a:spcBef>
                <a:spcPct val="0"/>
              </a:spcBef>
              <a:spcAft>
                <a:spcPct val="0"/>
              </a:spcAft>
              <a:defRPr sz="1400" b="1">
                <a:solidFill>
                  <a:srgbClr val="FE9B03"/>
                </a:solidFill>
                <a:latin typeface="Helvetica" pitchFamily="2" charset="0"/>
                <a:ea typeface="ＭＳ Ｐゴシック" panose="020B0600070205080204" pitchFamily="34" charset="-128"/>
                <a:cs typeface="ＭＳ Ｐゴシック" panose="020B0600070205080204" pitchFamily="34" charset="-128"/>
              </a:defRPr>
            </a:lvl7pPr>
            <a:lvl8pPr marL="3429000" indent="-228600" eaLnBrk="0" fontAlgn="base" hangingPunct="0">
              <a:spcBef>
                <a:spcPct val="0"/>
              </a:spcBef>
              <a:spcAft>
                <a:spcPct val="0"/>
              </a:spcAft>
              <a:defRPr sz="1400" b="1">
                <a:solidFill>
                  <a:srgbClr val="FE9B03"/>
                </a:solidFill>
                <a:latin typeface="Helvetica" pitchFamily="2" charset="0"/>
                <a:ea typeface="ＭＳ Ｐゴシック" panose="020B0600070205080204" pitchFamily="34" charset="-128"/>
                <a:cs typeface="ＭＳ Ｐゴシック" panose="020B0600070205080204" pitchFamily="34" charset="-128"/>
              </a:defRPr>
            </a:lvl8pPr>
            <a:lvl9pPr marL="3886200" indent="-228600" eaLnBrk="0" fontAlgn="base" hangingPunct="0">
              <a:spcBef>
                <a:spcPct val="0"/>
              </a:spcBef>
              <a:spcAft>
                <a:spcPct val="0"/>
              </a:spcAft>
              <a:defRPr sz="1400" b="1">
                <a:solidFill>
                  <a:srgbClr val="FE9B03"/>
                </a:solidFill>
                <a:latin typeface="Helvetica" pitchFamily="2" charset="0"/>
                <a:ea typeface="ＭＳ Ｐゴシック" panose="020B0600070205080204" pitchFamily="34" charset="-128"/>
                <a:cs typeface="ＭＳ Ｐゴシック" panose="020B0600070205080204" pitchFamily="34" charset="-128"/>
              </a:defRPr>
            </a:lvl9pPr>
          </a:lstStyle>
          <a:p>
            <a:pPr algn="ctr"/>
            <a:r>
              <a:rPr lang="en-US" altLang="en-US" sz="2800" b="0" dirty="0">
                <a:solidFill>
                  <a:srgbClr val="0432FF"/>
                </a:solidFill>
              </a:rPr>
              <a:t>The influence of mash in temperature on wort fermentability and sugar composition</a:t>
            </a:r>
          </a:p>
          <a:p>
            <a:pPr algn="ctr"/>
            <a:endParaRPr lang="en-US" altLang="en-US" sz="2800" b="0" dirty="0">
              <a:solidFill>
                <a:srgbClr val="8CF4EA"/>
              </a:solidFill>
              <a:latin typeface="Times" pitchFamily="2" charset="0"/>
            </a:endParaRPr>
          </a:p>
          <a:p>
            <a:pPr algn="ctr"/>
            <a:r>
              <a:rPr lang="en-US" altLang="en-US" sz="2000" dirty="0">
                <a:solidFill>
                  <a:schemeClr val="accent2">
                    <a:lumMod val="50000"/>
                  </a:schemeClr>
                </a:solidFill>
                <a:latin typeface="Calibri" panose="020F0502020204030204" pitchFamily="34" charset="0"/>
                <a:cs typeface="Calibri" panose="020F0502020204030204" pitchFamily="34" charset="0"/>
              </a:rPr>
              <a:t>Grist 0.2mm (fine), 1:4 grist : water ratio</a:t>
            </a:r>
          </a:p>
          <a:p>
            <a:pPr algn="ctr"/>
            <a:r>
              <a:rPr lang="en-US" altLang="en-US" sz="1600" dirty="0">
                <a:solidFill>
                  <a:schemeClr val="accent2">
                    <a:lumMod val="50000"/>
                  </a:schemeClr>
                </a:solidFill>
                <a:latin typeface="Calibri" panose="020F0502020204030204" pitchFamily="34" charset="0"/>
                <a:cs typeface="Calibri" panose="020F0502020204030204" pitchFamily="34" charset="0"/>
              </a:rPr>
              <a:t>Mash in at temperature, with 30 min rest, </a:t>
            </a:r>
          </a:p>
          <a:p>
            <a:pPr algn="ctr"/>
            <a:r>
              <a:rPr lang="en-US" altLang="en-US" sz="1600" dirty="0">
                <a:solidFill>
                  <a:schemeClr val="accent2">
                    <a:lumMod val="50000"/>
                  </a:schemeClr>
                </a:solidFill>
                <a:latin typeface="Calibri" panose="020F0502020204030204" pitchFamily="34" charset="0"/>
                <a:cs typeface="Calibri" panose="020F0502020204030204" pitchFamily="34" charset="0"/>
              </a:rPr>
              <a:t>Then up to 70</a:t>
            </a:r>
            <a:r>
              <a:rPr lang="en-US" altLang="en-US" sz="1600" baseline="30000" dirty="0">
                <a:solidFill>
                  <a:schemeClr val="accent2">
                    <a:lumMod val="50000"/>
                  </a:schemeClr>
                </a:solidFill>
                <a:latin typeface="Calibri" panose="020F0502020204030204" pitchFamily="34" charset="0"/>
                <a:cs typeface="Calibri" panose="020F0502020204030204" pitchFamily="34" charset="0"/>
              </a:rPr>
              <a:t>o</a:t>
            </a:r>
            <a:r>
              <a:rPr lang="en-US" altLang="en-US" sz="1600" dirty="0">
                <a:solidFill>
                  <a:schemeClr val="accent2">
                    <a:lumMod val="50000"/>
                  </a:schemeClr>
                </a:solidFill>
                <a:latin typeface="Calibri" panose="020F0502020204030204" pitchFamily="34" charset="0"/>
                <a:cs typeface="Calibri" panose="020F0502020204030204" pitchFamily="34" charset="0"/>
              </a:rPr>
              <a:t>C at 2.5</a:t>
            </a:r>
            <a:r>
              <a:rPr lang="en-US" altLang="en-US" sz="1600" baseline="30000" dirty="0">
                <a:solidFill>
                  <a:schemeClr val="accent2">
                    <a:lumMod val="50000"/>
                  </a:schemeClr>
                </a:solidFill>
                <a:latin typeface="Calibri" panose="020F0502020204030204" pitchFamily="34" charset="0"/>
                <a:cs typeface="Calibri" panose="020F0502020204030204" pitchFamily="34" charset="0"/>
              </a:rPr>
              <a:t>o</a:t>
            </a:r>
            <a:r>
              <a:rPr lang="en-US" altLang="en-US" sz="1600" dirty="0">
                <a:solidFill>
                  <a:schemeClr val="accent2">
                    <a:lumMod val="50000"/>
                  </a:schemeClr>
                </a:solidFill>
                <a:latin typeface="Calibri" panose="020F0502020204030204" pitchFamily="34" charset="0"/>
                <a:cs typeface="Calibri" panose="020F0502020204030204" pitchFamily="34" charset="0"/>
              </a:rPr>
              <a:t>C/min</a:t>
            </a:r>
          </a:p>
          <a:p>
            <a:pPr algn="ctr"/>
            <a:endParaRPr lang="en-US" altLang="en-US" sz="2800" b="0" dirty="0">
              <a:solidFill>
                <a:srgbClr val="8CF4EA"/>
              </a:solidFill>
              <a:latin typeface="Times" pitchFamily="2" charset="0"/>
            </a:endParaRPr>
          </a:p>
          <a:p>
            <a:pPr algn="ctr"/>
            <a:r>
              <a:rPr lang="en-US" altLang="en-US" sz="2800" b="0" dirty="0">
                <a:solidFill>
                  <a:schemeClr val="tx1"/>
                </a:solidFill>
                <a:latin typeface="Calibri" panose="020F0502020204030204" pitchFamily="34" charset="0"/>
                <a:cs typeface="Calibri" panose="020F0502020204030204" pitchFamily="34" charset="0"/>
              </a:rPr>
              <a:t>Ratio </a:t>
            </a:r>
            <a:r>
              <a:rPr lang="en-US" altLang="en-US" sz="2800" b="0" dirty="0" err="1">
                <a:solidFill>
                  <a:schemeClr val="tx1"/>
                </a:solidFill>
                <a:latin typeface="Calibri" panose="020F0502020204030204" pitchFamily="34" charset="0"/>
                <a:cs typeface="Calibri" panose="020F0502020204030204" pitchFamily="34" charset="0"/>
              </a:rPr>
              <a:t>Maltose:Glucose</a:t>
            </a:r>
            <a:endParaRPr lang="en-US" altLang="en-US" sz="3200" b="0" dirty="0">
              <a:solidFill>
                <a:schemeClr val="tx1"/>
              </a:solidFill>
              <a:latin typeface="Calibri" panose="020F0502020204030204" pitchFamily="34" charset="0"/>
              <a:cs typeface="Calibri" panose="020F0502020204030204" pitchFamily="34" charset="0"/>
            </a:endParaRPr>
          </a:p>
        </p:txBody>
      </p:sp>
      <p:sp>
        <p:nvSpPr>
          <p:cNvPr id="8" name="Rectangle 8">
            <a:extLst>
              <a:ext uri="{FF2B5EF4-FFF2-40B4-BE49-F238E27FC236}">
                <a16:creationId xmlns:a16="http://schemas.microsoft.com/office/drawing/2014/main" id="{5717FF36-1C56-744B-8C2F-40C7BD1D833B}"/>
              </a:ext>
            </a:extLst>
          </p:cNvPr>
          <p:cNvSpPr>
            <a:spLocks noChangeArrowheads="1"/>
          </p:cNvSpPr>
          <p:nvPr/>
        </p:nvSpPr>
        <p:spPr bwMode="auto">
          <a:xfrm>
            <a:off x="2134188" y="5989415"/>
            <a:ext cx="4344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b="1">
                <a:solidFill>
                  <a:srgbClr val="FE9B03"/>
                </a:solidFill>
                <a:latin typeface="Helvetica" pitchFamily="2" charset="0"/>
                <a:ea typeface="ＭＳ Ｐゴシック" panose="020B0600070205080204" pitchFamily="34" charset="-128"/>
                <a:cs typeface="ＭＳ Ｐゴシック" panose="020B0600070205080204" pitchFamily="34" charset="-128"/>
              </a:defRPr>
            </a:lvl1pPr>
            <a:lvl2pPr marL="742950" indent="-285750">
              <a:defRPr sz="1400" b="1">
                <a:solidFill>
                  <a:srgbClr val="FE9B03"/>
                </a:solidFill>
                <a:latin typeface="Helvetica" pitchFamily="2" charset="0"/>
                <a:ea typeface="ＭＳ Ｐゴシック" panose="020B0600070205080204" pitchFamily="34" charset="-128"/>
                <a:cs typeface="ＭＳ Ｐゴシック" panose="020B0600070205080204" pitchFamily="34" charset="-128"/>
              </a:defRPr>
            </a:lvl2pPr>
            <a:lvl3pPr marL="1143000" indent="-228600">
              <a:defRPr sz="1400" b="1">
                <a:solidFill>
                  <a:srgbClr val="FE9B03"/>
                </a:solidFill>
                <a:latin typeface="Helvetica" pitchFamily="2" charset="0"/>
                <a:ea typeface="ＭＳ Ｐゴシック" panose="020B0600070205080204" pitchFamily="34" charset="-128"/>
                <a:cs typeface="ＭＳ Ｐゴシック" panose="020B0600070205080204" pitchFamily="34" charset="-128"/>
              </a:defRPr>
            </a:lvl3pPr>
            <a:lvl4pPr marL="1600200" indent="-228600">
              <a:defRPr sz="1400" b="1">
                <a:solidFill>
                  <a:srgbClr val="FE9B03"/>
                </a:solidFill>
                <a:latin typeface="Helvetica" pitchFamily="2" charset="0"/>
                <a:ea typeface="ＭＳ Ｐゴシック" panose="020B0600070205080204" pitchFamily="34" charset="-128"/>
                <a:cs typeface="ＭＳ Ｐゴシック" panose="020B0600070205080204" pitchFamily="34" charset="-128"/>
              </a:defRPr>
            </a:lvl4pPr>
            <a:lvl5pPr marL="2057400" indent="-228600">
              <a:defRPr sz="1400" b="1">
                <a:solidFill>
                  <a:srgbClr val="FE9B03"/>
                </a:solidFill>
                <a:latin typeface="Helvetica" pitchFamily="2" charset="0"/>
                <a:ea typeface="ＭＳ Ｐゴシック" panose="020B0600070205080204" pitchFamily="34" charset="-128"/>
                <a:cs typeface="ＭＳ Ｐゴシック" panose="020B0600070205080204" pitchFamily="34" charset="-128"/>
              </a:defRPr>
            </a:lvl5pPr>
            <a:lvl6pPr marL="2514600" indent="-228600" eaLnBrk="0" fontAlgn="base" hangingPunct="0">
              <a:spcBef>
                <a:spcPct val="0"/>
              </a:spcBef>
              <a:spcAft>
                <a:spcPct val="0"/>
              </a:spcAft>
              <a:defRPr sz="1400" b="1">
                <a:solidFill>
                  <a:srgbClr val="FE9B03"/>
                </a:solidFill>
                <a:latin typeface="Helvetica" pitchFamily="2" charset="0"/>
                <a:ea typeface="ＭＳ Ｐゴシック" panose="020B0600070205080204" pitchFamily="34" charset="-128"/>
                <a:cs typeface="ＭＳ Ｐゴシック" panose="020B0600070205080204" pitchFamily="34" charset="-128"/>
              </a:defRPr>
            </a:lvl6pPr>
            <a:lvl7pPr marL="2971800" indent="-228600" eaLnBrk="0" fontAlgn="base" hangingPunct="0">
              <a:spcBef>
                <a:spcPct val="0"/>
              </a:spcBef>
              <a:spcAft>
                <a:spcPct val="0"/>
              </a:spcAft>
              <a:defRPr sz="1400" b="1">
                <a:solidFill>
                  <a:srgbClr val="FE9B03"/>
                </a:solidFill>
                <a:latin typeface="Helvetica" pitchFamily="2" charset="0"/>
                <a:ea typeface="ＭＳ Ｐゴシック" panose="020B0600070205080204" pitchFamily="34" charset="-128"/>
                <a:cs typeface="ＭＳ Ｐゴシック" panose="020B0600070205080204" pitchFamily="34" charset="-128"/>
              </a:defRPr>
            </a:lvl7pPr>
            <a:lvl8pPr marL="3429000" indent="-228600" eaLnBrk="0" fontAlgn="base" hangingPunct="0">
              <a:spcBef>
                <a:spcPct val="0"/>
              </a:spcBef>
              <a:spcAft>
                <a:spcPct val="0"/>
              </a:spcAft>
              <a:defRPr sz="1400" b="1">
                <a:solidFill>
                  <a:srgbClr val="FE9B03"/>
                </a:solidFill>
                <a:latin typeface="Helvetica" pitchFamily="2" charset="0"/>
                <a:ea typeface="ＭＳ Ｐゴシック" panose="020B0600070205080204" pitchFamily="34" charset="-128"/>
                <a:cs typeface="ＭＳ Ｐゴシック" panose="020B0600070205080204" pitchFamily="34" charset="-128"/>
              </a:defRPr>
            </a:lvl8pPr>
            <a:lvl9pPr marL="3886200" indent="-228600" eaLnBrk="0" fontAlgn="base" hangingPunct="0">
              <a:spcBef>
                <a:spcPct val="0"/>
              </a:spcBef>
              <a:spcAft>
                <a:spcPct val="0"/>
              </a:spcAft>
              <a:defRPr sz="1400" b="1">
                <a:solidFill>
                  <a:srgbClr val="FE9B03"/>
                </a:solidFill>
                <a:latin typeface="Helvetica" pitchFamily="2" charset="0"/>
                <a:ea typeface="ＭＳ Ｐゴシック" panose="020B0600070205080204" pitchFamily="34" charset="-128"/>
                <a:cs typeface="ＭＳ Ｐゴシック" panose="020B0600070205080204" pitchFamily="34" charset="-128"/>
              </a:defRPr>
            </a:lvl9pPr>
          </a:lstStyle>
          <a:p>
            <a:pPr algn="ctr" eaLnBrk="1" hangingPunct="1">
              <a:lnSpc>
                <a:spcPct val="90000"/>
              </a:lnSpc>
            </a:pPr>
            <a:r>
              <a:rPr lang="en-AU" altLang="en-US" sz="1100" dirty="0">
                <a:solidFill>
                  <a:schemeClr val="accent6"/>
                </a:solidFill>
              </a:rPr>
              <a:t>See: Evans, E, Collins, H, Eglinton, J, &amp; </a:t>
            </a:r>
            <a:r>
              <a:rPr lang="en-AU" altLang="en-US" sz="1100" dirty="0" err="1">
                <a:solidFill>
                  <a:schemeClr val="accent6"/>
                </a:solidFill>
              </a:rPr>
              <a:t>Wilhelmson</a:t>
            </a:r>
            <a:r>
              <a:rPr lang="en-AU" altLang="en-US" sz="1100" dirty="0">
                <a:solidFill>
                  <a:schemeClr val="accent6"/>
                </a:solidFill>
              </a:rPr>
              <a:t> A (2005).</a:t>
            </a:r>
          </a:p>
          <a:p>
            <a:pPr algn="ctr" eaLnBrk="1" hangingPunct="1">
              <a:lnSpc>
                <a:spcPct val="90000"/>
              </a:lnSpc>
            </a:pPr>
            <a:r>
              <a:rPr lang="en-AU" altLang="en-US" sz="1100" dirty="0">
                <a:solidFill>
                  <a:schemeClr val="accent6"/>
                </a:solidFill>
              </a:rPr>
              <a:t> </a:t>
            </a:r>
            <a:r>
              <a:rPr lang="en-AU" altLang="en-US" sz="1100" i="1" dirty="0">
                <a:solidFill>
                  <a:schemeClr val="accent6"/>
                </a:solidFill>
              </a:rPr>
              <a:t>J. Am. Soc. Brew. Chem., 63: 185-198.</a:t>
            </a:r>
            <a:endParaRPr lang="en-AU" altLang="en-US" sz="1100" dirty="0">
              <a:solidFill>
                <a:schemeClr val="accent6"/>
              </a:solidFill>
            </a:endParaRPr>
          </a:p>
        </p:txBody>
      </p:sp>
      <p:sp>
        <p:nvSpPr>
          <p:cNvPr id="9" name="Rectangle 2">
            <a:extLst>
              <a:ext uri="{FF2B5EF4-FFF2-40B4-BE49-F238E27FC236}">
                <a16:creationId xmlns:a16="http://schemas.microsoft.com/office/drawing/2014/main" id="{2AADED27-BF7A-6B45-821E-8710C7B58AD0}"/>
              </a:ext>
            </a:extLst>
          </p:cNvPr>
          <p:cNvSpPr>
            <a:spLocks noChangeArrowheads="1"/>
          </p:cNvSpPr>
          <p:nvPr/>
        </p:nvSpPr>
        <p:spPr bwMode="auto">
          <a:xfrm>
            <a:off x="2435817" y="4827822"/>
            <a:ext cx="3983988" cy="881062"/>
          </a:xfrm>
          <a:prstGeom prst="rect">
            <a:avLst/>
          </a:prstGeom>
          <a:noFill/>
          <a:ln>
            <a:noFill/>
          </a:ln>
          <a:extLst>
            <a:ext uri="{909E8E84-426E-40dd-AFC4-6F175D3DCCD1}"/>
            <a:ext uri="{91240B29-F687-4f45-9708-019B960494DF}"/>
          </a:extLst>
        </p:spPr>
        <p:txBody>
          <a:bodyPr wrap="square" lIns="90487" tIns="44450" rIns="90487" bIns="44450">
            <a:spAutoFit/>
          </a:bodyPr>
          <a:lstStyle/>
          <a:p>
            <a:pPr algn="ctr">
              <a:lnSpc>
                <a:spcPct val="85000"/>
              </a:lnSpc>
              <a:defRPr/>
            </a:pPr>
            <a:r>
              <a:rPr lang="en-AU" sz="2000" b="0" dirty="0">
                <a:solidFill>
                  <a:schemeClr val="accent2"/>
                </a:solidFill>
                <a:latin typeface="Arial" charset="0"/>
                <a:ea typeface="ＭＳ Ｐゴシック" charset="0"/>
                <a:cs typeface="ＭＳ Ｐゴシック" charset="0"/>
              </a:rPr>
              <a:t>Flavor implications</a:t>
            </a:r>
          </a:p>
          <a:p>
            <a:pPr algn="ctr">
              <a:lnSpc>
                <a:spcPct val="85000"/>
              </a:lnSpc>
              <a:defRPr/>
            </a:pPr>
            <a:r>
              <a:rPr lang="en-AU" sz="2000" b="0" dirty="0">
                <a:solidFill>
                  <a:schemeClr val="accent2"/>
                </a:solidFill>
                <a:latin typeface="Arial" charset="0"/>
                <a:ea typeface="ＭＳ Ｐゴシック" charset="0"/>
                <a:cs typeface="ＭＳ Ｐゴシック" charset="0"/>
              </a:rPr>
              <a:t>Acetate esters increase as </a:t>
            </a:r>
            <a:br>
              <a:rPr lang="en-AU" sz="2000" b="0" dirty="0">
                <a:solidFill>
                  <a:schemeClr val="accent2"/>
                </a:solidFill>
                <a:latin typeface="Arial" charset="0"/>
                <a:ea typeface="ＭＳ Ｐゴシック" charset="0"/>
                <a:cs typeface="ＭＳ Ｐゴシック" charset="0"/>
              </a:rPr>
            </a:br>
            <a:r>
              <a:rPr lang="en-AU" sz="2000" b="0" dirty="0">
                <a:solidFill>
                  <a:schemeClr val="accent2"/>
                </a:solidFill>
                <a:latin typeface="Arial" charset="0"/>
                <a:ea typeface="ＭＳ Ｐゴシック" charset="0"/>
                <a:cs typeface="ＭＳ Ｐゴシック" charset="0"/>
              </a:rPr>
              <a:t>wort maltose  level decreases</a:t>
            </a:r>
            <a:endParaRPr lang="en-AU" sz="2800" b="0" dirty="0">
              <a:solidFill>
                <a:schemeClr val="accent2"/>
              </a:solidFill>
              <a:latin typeface="Arial" charset="0"/>
              <a:ea typeface="ＭＳ Ｐゴシック" charset="0"/>
              <a:cs typeface="ＭＳ Ｐゴシック" charset="0"/>
            </a:endParaRPr>
          </a:p>
        </p:txBody>
      </p:sp>
      <p:sp>
        <p:nvSpPr>
          <p:cNvPr id="10" name="TextBox 9">
            <a:extLst>
              <a:ext uri="{FF2B5EF4-FFF2-40B4-BE49-F238E27FC236}">
                <a16:creationId xmlns:a16="http://schemas.microsoft.com/office/drawing/2014/main" id="{C287C535-1BD2-CF4E-AEF7-49D78BE90A11}"/>
              </a:ext>
            </a:extLst>
          </p:cNvPr>
          <p:cNvSpPr txBox="1"/>
          <p:nvPr/>
        </p:nvSpPr>
        <p:spPr>
          <a:xfrm>
            <a:off x="1611912" y="2999"/>
            <a:ext cx="1826141" cy="646331"/>
          </a:xfrm>
          <a:prstGeom prst="rect">
            <a:avLst/>
          </a:prstGeom>
          <a:noFill/>
        </p:spPr>
        <p:txBody>
          <a:bodyPr wrap="none" rtlCol="0">
            <a:spAutoFit/>
          </a:bodyPr>
          <a:lstStyle/>
          <a:p>
            <a:r>
              <a:rPr lang="en-US" sz="3600" b="1" dirty="0">
                <a:solidFill>
                  <a:srgbClr val="FF0000"/>
                </a:solidFill>
                <a:latin typeface="Arial" panose="020B0604020202020204" pitchFamily="34" charset="0"/>
                <a:cs typeface="Arial" panose="020B0604020202020204" pitchFamily="34" charset="0"/>
              </a:rPr>
              <a:t>Slide 9:</a:t>
            </a:r>
          </a:p>
        </p:txBody>
      </p:sp>
      <p:pic>
        <p:nvPicPr>
          <p:cNvPr id="12" name="Picture 11">
            <a:extLst>
              <a:ext uri="{FF2B5EF4-FFF2-40B4-BE49-F238E27FC236}">
                <a16:creationId xmlns:a16="http://schemas.microsoft.com/office/drawing/2014/main" id="{7D209B46-E31C-CB4B-A504-CAC79E701B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7155" y="2999"/>
            <a:ext cx="4151671" cy="6858000"/>
          </a:xfrm>
          <a:prstGeom prst="rect">
            <a:avLst/>
          </a:prstGeom>
        </p:spPr>
      </p:pic>
    </p:spTree>
    <p:extLst>
      <p:ext uri="{BB962C8B-B14F-4D97-AF65-F5344CB8AC3E}">
        <p14:creationId xmlns:p14="http://schemas.microsoft.com/office/powerpoint/2010/main" val="23410964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BAF17D23BFCB444B677E824AA4E5D33" ma:contentTypeVersion="3" ma:contentTypeDescription="Create a new document." ma:contentTypeScope="" ma:versionID="bb67e3220f568ff1be2550f433d07fe4">
  <xsd:schema xmlns:xsd="http://www.w3.org/2001/XMLSchema" xmlns:xs="http://www.w3.org/2001/XMLSchema" xmlns:p="http://schemas.microsoft.com/office/2006/metadata/properties" xmlns:ns1="http://schemas.microsoft.com/sharepoint/v3" xmlns:ns2="392c36b6-6659-4804-b8b4-cbaf520a1bff" targetNamespace="http://schemas.microsoft.com/office/2006/metadata/properties" ma:root="true" ma:fieldsID="58e3f72f0cda57901e1f8f7a66939fc5" ns1:_="" ns2:_="">
    <xsd:import namespace="http://schemas.microsoft.com/sharepoint/v3"/>
    <xsd:import namespace="392c36b6-6659-4804-b8b4-cbaf520a1bff"/>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92c36b6-6659-4804-b8b4-cbaf520a1bff"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9AF5930A-8D8B-4AC1-A2BE-1536A24FD6E2}"/>
</file>

<file path=customXml/itemProps2.xml><?xml version="1.0" encoding="utf-8"?>
<ds:datastoreItem xmlns:ds="http://schemas.openxmlformats.org/officeDocument/2006/customXml" ds:itemID="{199E6EED-461D-436F-912F-31A0F02DB5EB}"/>
</file>

<file path=customXml/itemProps3.xml><?xml version="1.0" encoding="utf-8"?>
<ds:datastoreItem xmlns:ds="http://schemas.openxmlformats.org/officeDocument/2006/customXml" ds:itemID="{18E2815A-84E3-49DE-87A2-9AB358A23B53}"/>
</file>

<file path=docProps/app.xml><?xml version="1.0" encoding="utf-8"?>
<Properties xmlns="http://schemas.openxmlformats.org/officeDocument/2006/extended-properties" xmlns:vt="http://schemas.openxmlformats.org/officeDocument/2006/docPropsVTypes">
  <TotalTime>442</TotalTime>
  <Words>2796</Words>
  <Application>Microsoft Macintosh PowerPoint</Application>
  <PresentationFormat>Widescreen</PresentationFormat>
  <Paragraphs>275</Paragraphs>
  <Slides>23</Slides>
  <Notes>23</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5" baseType="lpstr">
      <vt:lpstr>ＭＳ Ｐゴシック</vt:lpstr>
      <vt:lpstr>Arial</vt:lpstr>
      <vt:lpstr>Book Antiqua</vt:lpstr>
      <vt:lpstr>Calibri</vt:lpstr>
      <vt:lpstr>Franklin Gothic Book</vt:lpstr>
      <vt:lpstr>Franklin Gothic Medium</vt:lpstr>
      <vt:lpstr>Helvetica</vt:lpstr>
      <vt:lpstr>Symbol</vt:lpstr>
      <vt:lpstr>Times</vt:lpstr>
      <vt:lpstr>Wingdings</vt:lpstr>
      <vt:lpstr>Office Theme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Becky Spring</dc:creator>
  <cp:lastModifiedBy>Evan Evans</cp:lastModifiedBy>
  <cp:revision>45</cp:revision>
  <dcterms:created xsi:type="dcterms:W3CDTF">2018-02-05T20:39:05Z</dcterms:created>
  <dcterms:modified xsi:type="dcterms:W3CDTF">2021-04-06T06:19:48Z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0x0101000BAF17D23BFCB444B677E824AA4E5D33</vt:lpwstr>
  </property>
</Properties>
</file>