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5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64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72" r:id="rId2"/>
    <p:sldId id="261" r:id="rId3"/>
    <p:sldId id="369" r:id="rId4"/>
    <p:sldId id="347" r:id="rId5"/>
    <p:sldId id="370" r:id="rId6"/>
    <p:sldId id="263" r:id="rId7"/>
    <p:sldId id="282" r:id="rId8"/>
    <p:sldId id="311" r:id="rId9"/>
    <p:sldId id="283" r:id="rId10"/>
    <p:sldId id="349" r:id="rId11"/>
    <p:sldId id="285" r:id="rId12"/>
    <p:sldId id="291" r:id="rId13"/>
    <p:sldId id="354" r:id="rId14"/>
    <p:sldId id="281" r:id="rId15"/>
    <p:sldId id="373" r:id="rId16"/>
    <p:sldId id="286" r:id="rId17"/>
    <p:sldId id="264" r:id="rId18"/>
    <p:sldId id="270" r:id="rId19"/>
    <p:sldId id="265" r:id="rId20"/>
    <p:sldId id="284" r:id="rId21"/>
    <p:sldId id="279" r:id="rId22"/>
    <p:sldId id="262" r:id="rId23"/>
    <p:sldId id="322" r:id="rId24"/>
    <p:sldId id="272" r:id="rId25"/>
    <p:sldId id="323" r:id="rId26"/>
    <p:sldId id="304" r:id="rId27"/>
    <p:sldId id="302" r:id="rId28"/>
    <p:sldId id="271" r:id="rId29"/>
    <p:sldId id="260" r:id="rId30"/>
    <p:sldId id="258" r:id="rId31"/>
    <p:sldId id="257" r:id="rId32"/>
    <p:sldId id="356" r:id="rId33"/>
    <p:sldId id="360" r:id="rId34"/>
    <p:sldId id="287" r:id="rId35"/>
    <p:sldId id="367" r:id="rId36"/>
    <p:sldId id="365" r:id="rId37"/>
    <p:sldId id="296" r:id="rId38"/>
    <p:sldId id="371" r:id="rId39"/>
    <p:sldId id="361" r:id="rId40"/>
    <p:sldId id="362" r:id="rId41"/>
    <p:sldId id="313" r:id="rId42"/>
    <p:sldId id="308" r:id="rId43"/>
    <p:sldId id="363" r:id="rId44"/>
    <p:sldId id="316" r:id="rId45"/>
    <p:sldId id="309" r:id="rId46"/>
    <p:sldId id="328" r:id="rId47"/>
    <p:sldId id="377" r:id="rId48"/>
    <p:sldId id="306" r:id="rId49"/>
    <p:sldId id="364" r:id="rId50"/>
    <p:sldId id="319" r:id="rId51"/>
    <p:sldId id="320" r:id="rId52"/>
    <p:sldId id="318" r:id="rId53"/>
    <p:sldId id="321" r:id="rId54"/>
    <p:sldId id="374" r:id="rId55"/>
    <p:sldId id="375" r:id="rId56"/>
    <p:sldId id="376" r:id="rId57"/>
    <p:sldId id="288" r:id="rId58"/>
    <p:sldId id="289" r:id="rId59"/>
    <p:sldId id="290" r:id="rId60"/>
    <p:sldId id="299" r:id="rId61"/>
    <p:sldId id="295" r:id="rId62"/>
    <p:sldId id="278" r:id="rId63"/>
    <p:sldId id="292" r:id="rId64"/>
    <p:sldId id="378" r:id="rId65"/>
    <p:sldId id="276" r:id="rId66"/>
    <p:sldId id="268" r:id="rId67"/>
    <p:sldId id="267" r:id="rId68"/>
    <p:sldId id="259" r:id="rId69"/>
    <p:sldId id="310" r:id="rId70"/>
    <p:sldId id="274" r:id="rId71"/>
    <p:sldId id="280" r:id="rId72"/>
    <p:sldId id="359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1206"/>
    </p:cViewPr>
  </p:sorterViewPr>
  <p:notesViewPr>
    <p:cSldViewPr>
      <p:cViewPr varScale="1">
        <p:scale>
          <a:sx n="51" d="100"/>
          <a:sy n="51" d="100"/>
        </p:scale>
        <p:origin x="-273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66809-E638-4707-9F5E-D5FDAC84B118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6535-B4B5-4A90-87E8-4A0075AE0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1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0C967-2E07-4E60-A3CB-6CBF1B206936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D2202-AFFB-4A48-8BE9-F62996BD9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8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E9BB3EF-9DC4-4ECF-BCFB-A7A1C852CD24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0166A1-7662-48BD-B251-7ABF82DEF803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305AF7-74D9-4789-A295-6B0CCE000A72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6FF4D7A-CAE8-4948-B011-837663A9E5EE}" type="slidenum">
              <a:rPr lang="en-US">
                <a:ea typeface="DejaVu Sans" charset="0"/>
                <a:cs typeface="DejaVu Sans" charset="0"/>
              </a:rPr>
              <a:pPr/>
              <a:t>18</a:t>
            </a:fld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8693ED2D-9D0B-4B54-8421-1B728DDA7EAE}" type="slidenum">
              <a:rPr lang="en-US" sz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18</a:t>
            </a:fld>
            <a:endParaRPr lang="en-US" sz="1200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6758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2D16ACA-FCE4-4517-9AC7-DC5DCA4FD0D2}" type="slidenum">
              <a:rPr lang="en-US"/>
              <a:pPr eaLnBrk="1" hangingPunct="1"/>
              <a:t>35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941301-B46E-4E67-BDC4-BF4360F571A0}" type="slidenum">
              <a:rPr lang="en-US">
                <a:ea typeface="DejaVu Sans" charset="0"/>
                <a:cs typeface="DejaVu Sans" charset="0"/>
              </a:rPr>
              <a:pPr/>
              <a:t>66</a:t>
            </a:fld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EC70CD33-B88A-4AE9-A5C9-F2C283C01D96}" type="slidenum">
              <a:rPr lang="en-US" sz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66</a:t>
            </a:fld>
            <a:endParaRPr lang="en-US" sz="1200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8397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55FFC05-5BD0-4E2E-9316-D322F34C4E41}" type="slidenum">
              <a:rPr lang="en-US">
                <a:ea typeface="DejaVu Sans" charset="0"/>
                <a:cs typeface="DejaVu Sans" charset="0"/>
              </a:rPr>
              <a:pPr/>
              <a:t>67</a:t>
            </a:fld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B80CE995-6637-4D77-A7F4-421E17AFB1F1}" type="slidenum">
              <a:rPr lang="en-US" sz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67</a:t>
            </a:fld>
            <a:endParaRPr lang="en-US" sz="1200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8294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33400" y="5943600"/>
            <a:ext cx="7467600" cy="762000"/>
          </a:xfrm>
        </p:spPr>
        <p:txBody>
          <a:bodyPr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F279F75-F387-4B92-A082-C2B1861F070C}" type="datetimeFigureOut">
              <a:rPr lang="en-US"/>
              <a:pPr>
                <a:defRPr/>
              </a:pPr>
              <a:t>8/6/2013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79CE7A6-C451-4B93-A6A6-809A15E4A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2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BA611-045B-43DB-93BC-F1EF9A2C66A5}" type="datetimeFigureOut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9B7A3-6CC6-48FB-9A3C-D9EE437A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905000"/>
          </a:xfrm>
        </p:spPr>
        <p:txBody>
          <a:bodyPr/>
          <a:lstStyle/>
          <a:p>
            <a:pPr eaLnBrk="1" hangingPunct="1"/>
            <a:r>
              <a:rPr lang="en-US" dirty="0" smtClean="0"/>
              <a:t>Getting started in hops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4100" name="Picture 4" descr="C:\Documents and Settings\Steve Miller\Desktop\cones1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" y="2209800"/>
            <a:ext cx="849947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3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514600"/>
            <a:ext cx="10287000" cy="964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pring 2010 005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219075"/>
            <a:ext cx="7467600" cy="56007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algn="ctr" eaLnBrk="1" hangingPunct="1">
              <a:defRPr/>
            </a:pPr>
            <a:r>
              <a:rPr lang="en-US" dirty="0" smtClean="0"/>
              <a:t> Cedar and Tamarack poles 20 to 22 ft X 6 in.</a:t>
            </a:r>
          </a:p>
          <a:p>
            <a:pPr algn="ctr" eaLnBrk="1" hangingPunct="1">
              <a:defRPr/>
            </a:pPr>
            <a:r>
              <a:rPr lang="en-US" dirty="0" smtClean="0"/>
              <a:t>65 @$30-60 each,  have seen them for $25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50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6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0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7848600" cy="104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9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6963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5756" y="152400"/>
            <a:ext cx="7240044" cy="6477000"/>
          </a:xfrm>
        </p:spPr>
      </p:pic>
    </p:spTree>
    <p:extLst>
      <p:ext uri="{BB962C8B-B14F-4D97-AF65-F5344CB8AC3E}">
        <p14:creationId xmlns:p14="http://schemas.microsoft.com/office/powerpoint/2010/main" val="40922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2525" cy="942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6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Estimated costs per Acre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Trellis establishment	$5-6,000</a:t>
            </a:r>
          </a:p>
          <a:p>
            <a:r>
              <a:rPr lang="en-US" smtClean="0"/>
              <a:t>Drip Irrigation system	 $1,200</a:t>
            </a:r>
          </a:p>
          <a:p>
            <a:pPr lvl="1"/>
            <a:r>
              <a:rPr lang="en-US" smtClean="0"/>
              <a:t>(not including source)</a:t>
            </a:r>
          </a:p>
          <a:p>
            <a:r>
              <a:rPr lang="en-US" smtClean="0"/>
              <a:t>Rhizomes or plants		$2-4,000</a:t>
            </a:r>
          </a:p>
          <a:p>
            <a:r>
              <a:rPr lang="en-US" smtClean="0"/>
              <a:t>Land Prep (fert.,seed,coir) $1,000</a:t>
            </a:r>
          </a:p>
          <a:p>
            <a:r>
              <a:rPr lang="en-US" smtClean="0"/>
              <a:t>Labor				 $3-4,000</a:t>
            </a:r>
          </a:p>
          <a:p>
            <a:pPr lvl="1">
              <a:buFont typeface="Arial" pitchFamily="34" charset="0"/>
              <a:buNone/>
            </a:pPr>
            <a:endParaRPr lang="en-US" smtClean="0"/>
          </a:p>
          <a:p>
            <a:pPr lvl="1">
              <a:buFont typeface="Arial" pitchFamily="34" charset="0"/>
              <a:buNone/>
            </a:pPr>
            <a:r>
              <a:rPr lang="en-US" sz="3200" smtClean="0"/>
              <a:t>Total  				$12-16,000/A</a:t>
            </a:r>
          </a:p>
          <a:p>
            <a:pPr lvl="1">
              <a:buFont typeface="Arial" pitchFamily="34" charset="0"/>
              <a:buNone/>
            </a:pPr>
            <a:endParaRPr lang="en-US" smtClean="0"/>
          </a:p>
          <a:p>
            <a:pPr lvl="1">
              <a:buFont typeface="Arial" pitchFamily="34" charset="0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439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RNomEf2clhCyAKkdDQWYeEXdclgkcdaCAKH1D7mKk9AiEzqN5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248400" cy="68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05800" cy="632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hops talk\hops talk\IMG_04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0"/>
            <a:ext cx="8324850" cy="1110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5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:\Documents and Settings\Gent\My Documents\My Pictures\Hop production\100_80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03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hops talk\hops talk\DSC_04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96" y="466344"/>
            <a:ext cx="8827008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6172200"/>
            <a:ext cx="35036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Site Selection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733800" cy="1828800"/>
          </a:xfrm>
        </p:spPr>
        <p:txBody>
          <a:bodyPr/>
          <a:lstStyle/>
          <a:p>
            <a:r>
              <a:rPr lang="en-US" smtClean="0"/>
              <a:t>Soil type</a:t>
            </a:r>
          </a:p>
          <a:p>
            <a:pPr lvl="1"/>
            <a:r>
              <a:rPr lang="en-US" smtClean="0"/>
              <a:t>Well-drained </a:t>
            </a:r>
          </a:p>
          <a:p>
            <a:r>
              <a:rPr lang="en-US" smtClean="0"/>
              <a:t>Depth to bed rock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78" r="12949"/>
          <a:stretch>
            <a:fillRect/>
          </a:stretch>
        </p:blipFill>
        <p:spPr bwMode="auto">
          <a:xfrm>
            <a:off x="1100138" y="2954338"/>
            <a:ext cx="6943725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Content Placeholder 2"/>
          <p:cNvSpPr txBox="1">
            <a:spLocks/>
          </p:cNvSpPr>
          <p:nvPr/>
        </p:nvSpPr>
        <p:spPr bwMode="auto">
          <a:xfrm>
            <a:off x="4800600" y="1219200"/>
            <a:ext cx="3733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3200">
                <a:latin typeface="Strada-Light" pitchFamily="50" charset="0"/>
              </a:rPr>
              <a:t>Full sun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3200">
                <a:latin typeface="Strada-Light" pitchFamily="50" charset="0"/>
              </a:rPr>
              <a:t>Close to water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3200">
                <a:latin typeface="Strada-Light" pitchFamily="50" charset="0"/>
              </a:rPr>
              <a:t>Weed-free!</a:t>
            </a:r>
          </a:p>
        </p:txBody>
      </p:sp>
    </p:spTree>
    <p:extLst>
      <p:ext uri="{BB962C8B-B14F-4D97-AF65-F5344CB8AC3E}">
        <p14:creationId xmlns:p14="http://schemas.microsoft.com/office/powerpoint/2010/main" val="11656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03328" y="473074"/>
            <a:ext cx="650875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Variety Selection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096962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 smtClean="0"/>
              <a:t>Talk to your brewer</a:t>
            </a:r>
          </a:p>
          <a:p>
            <a:pPr eaLnBrk="1" hangingPunct="1"/>
            <a:r>
              <a:rPr lang="en-US" sz="1800" dirty="0" smtClean="0"/>
              <a:t>Aroma </a:t>
            </a:r>
            <a:r>
              <a:rPr lang="en-US" sz="1800" dirty="0" err="1" smtClean="0"/>
              <a:t>vs</a:t>
            </a:r>
            <a:r>
              <a:rPr lang="en-US" sz="1800" dirty="0" smtClean="0"/>
              <a:t>  </a:t>
            </a:r>
            <a:r>
              <a:rPr lang="en-US" sz="1800" dirty="0" err="1" smtClean="0"/>
              <a:t>bittering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Disease resistance</a:t>
            </a:r>
          </a:p>
          <a:p>
            <a:pPr eaLnBrk="1" hangingPunct="1"/>
            <a:r>
              <a:rPr lang="en-US" sz="1800" dirty="0" smtClean="0"/>
              <a:t>See our websites for variety updates</a:t>
            </a:r>
          </a:p>
        </p:txBody>
      </p:sp>
      <p:grpSp>
        <p:nvGrpSpPr>
          <p:cNvPr id="5124" name="Group 10"/>
          <p:cNvGrpSpPr>
            <a:grpSpLocks/>
          </p:cNvGrpSpPr>
          <p:nvPr/>
        </p:nvGrpSpPr>
        <p:grpSpPr bwMode="auto">
          <a:xfrm>
            <a:off x="200025" y="3103563"/>
            <a:ext cx="8715375" cy="3144837"/>
            <a:chOff x="200024" y="2667000"/>
            <a:chExt cx="8715376" cy="3145290"/>
          </a:xfrm>
        </p:grpSpPr>
        <p:grpSp>
          <p:nvGrpSpPr>
            <p:cNvPr id="5126" name="Group 7"/>
            <p:cNvGrpSpPr>
              <a:grpSpLocks/>
            </p:cNvGrpSpPr>
            <p:nvPr/>
          </p:nvGrpSpPr>
          <p:grpSpPr bwMode="auto">
            <a:xfrm>
              <a:off x="6172200" y="2667000"/>
              <a:ext cx="2743200" cy="3145290"/>
              <a:chOff x="6172200" y="2667000"/>
              <a:chExt cx="2743200" cy="3145290"/>
            </a:xfrm>
          </p:grpSpPr>
          <p:pic>
            <p:nvPicPr>
              <p:cNvPr id="5133" name="Picture 2" descr="C:\Users\ramadden\Pictures\Hops\Varieties\Cascade\IMG_3540.JP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2667000"/>
                <a:ext cx="2743200" cy="2743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34" name="TextBox 3"/>
              <p:cNvSpPr txBox="1">
                <a:spLocks noChangeArrowheads="1"/>
              </p:cNvSpPr>
              <p:nvPr/>
            </p:nvSpPr>
            <p:spPr bwMode="auto">
              <a:xfrm>
                <a:off x="6944918" y="5412180"/>
                <a:ext cx="119776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Cascade</a:t>
                </a:r>
              </a:p>
            </p:txBody>
          </p:sp>
        </p:grpSp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00024" y="2667000"/>
              <a:ext cx="2743200" cy="3143310"/>
              <a:chOff x="200024" y="2667000"/>
              <a:chExt cx="2743200" cy="3143310"/>
            </a:xfrm>
          </p:grpSpPr>
          <p:pic>
            <p:nvPicPr>
              <p:cNvPr id="5131" name="Picture 3" descr="C:\Users\ramadden\Pictures\Hops\Varieties\Cluster\IMG_344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024" y="2667000"/>
                <a:ext cx="2743200" cy="2743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32" name="TextBox 5"/>
              <p:cNvSpPr txBox="1">
                <a:spLocks noChangeArrowheads="1"/>
              </p:cNvSpPr>
              <p:nvPr/>
            </p:nvSpPr>
            <p:spPr bwMode="auto">
              <a:xfrm>
                <a:off x="1072930" y="5410200"/>
                <a:ext cx="99738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Cluster</a:t>
                </a:r>
                <a:endParaRPr lang="en-US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3186112" y="2667000"/>
              <a:ext cx="2743200" cy="3143310"/>
              <a:chOff x="3186112" y="2667000"/>
              <a:chExt cx="2743200" cy="3143310"/>
            </a:xfrm>
          </p:grpSpPr>
          <p:pic>
            <p:nvPicPr>
              <p:cNvPr id="5129" name="Picture 4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112" y="2667000"/>
                <a:ext cx="2743200" cy="2743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30" name="TextBox 11"/>
              <p:cNvSpPr txBox="1">
                <a:spLocks noChangeArrowheads="1"/>
              </p:cNvSpPr>
              <p:nvPr/>
            </p:nvSpPr>
            <p:spPr bwMode="auto">
              <a:xfrm>
                <a:off x="4165618" y="5410200"/>
                <a:ext cx="78418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Perle</a:t>
                </a:r>
              </a:p>
            </p:txBody>
          </p:sp>
        </p:grpSp>
      </p:grpSp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5048250" y="31750"/>
            <a:ext cx="409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www.uvm.edu/extension/cropsoil/hops</a:t>
            </a:r>
          </a:p>
        </p:txBody>
      </p:sp>
    </p:spTree>
    <p:extLst>
      <p:ext uri="{BB962C8B-B14F-4D97-AF65-F5344CB8AC3E}">
        <p14:creationId xmlns:p14="http://schemas.microsoft.com/office/powerpoint/2010/main" val="12027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77"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16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lum bright="28000" contras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5637"/>
            <a:ext cx="8229600" cy="5211763"/>
          </a:xfrm>
          <a:ln>
            <a:miter lim="800000"/>
            <a:headEnd/>
            <a:tailEnd/>
          </a:ln>
          <a:extLst/>
        </p:spPr>
        <p:txBody>
          <a:bodyPr numCol="2"/>
          <a:lstStyle/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Cascade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Centennial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Chinook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Cluster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Crystal</a:t>
            </a:r>
          </a:p>
          <a:p>
            <a:pPr>
              <a:defRPr/>
            </a:pPr>
            <a:r>
              <a:rPr lang="en-US" sz="2800" b="1" dirty="0" err="1" smtClean="0">
                <a:latin typeface="Arial" pitchFamily="34" charset="0"/>
                <a:ea typeface="+mn-ea"/>
              </a:rPr>
              <a:t>Fuggle</a:t>
            </a:r>
            <a:endParaRPr lang="en-US" sz="28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Galena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Glacier</a:t>
            </a:r>
          </a:p>
          <a:p>
            <a:pPr>
              <a:defRPr/>
            </a:pPr>
            <a:r>
              <a:rPr lang="en-US" sz="2800" b="1" dirty="0" err="1" smtClean="0">
                <a:latin typeface="Arial" pitchFamily="34" charset="0"/>
                <a:ea typeface="+mn-ea"/>
              </a:rPr>
              <a:t>Hallertau</a:t>
            </a:r>
            <a:endParaRPr lang="en-US" sz="28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Liberty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Mt Hood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Newport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Nugget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Perle</a:t>
            </a:r>
          </a:p>
          <a:p>
            <a:pPr>
              <a:defRPr/>
            </a:pPr>
            <a:r>
              <a:rPr lang="en-US" sz="2800" b="1" dirty="0" err="1" smtClean="0">
                <a:latin typeface="Arial" pitchFamily="34" charset="0"/>
                <a:ea typeface="+mn-ea"/>
              </a:rPr>
              <a:t>Saaz</a:t>
            </a:r>
            <a:endParaRPr lang="en-US" sz="28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Santiam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Sterling</a:t>
            </a:r>
          </a:p>
          <a:p>
            <a:pPr>
              <a:defRPr/>
            </a:pPr>
            <a:r>
              <a:rPr lang="en-US" sz="2800" b="1" dirty="0" err="1" smtClean="0">
                <a:latin typeface="Arial" pitchFamily="34" charset="0"/>
                <a:ea typeface="+mn-ea"/>
              </a:rPr>
              <a:t>Tettnang</a:t>
            </a:r>
            <a:endParaRPr lang="en-US" sz="2800" b="1" dirty="0" smtClean="0">
              <a:latin typeface="Arial" pitchFamily="34" charset="0"/>
              <a:ea typeface="+mn-ea"/>
            </a:endParaRP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Vanguard</a:t>
            </a:r>
          </a:p>
          <a:p>
            <a:pPr>
              <a:defRPr/>
            </a:pPr>
            <a:r>
              <a:rPr lang="en-US" sz="2800" b="1" dirty="0" smtClean="0">
                <a:latin typeface="Arial" pitchFamily="34" charset="0"/>
                <a:ea typeface="+mn-ea"/>
              </a:rPr>
              <a:t>Willamette</a:t>
            </a:r>
            <a:endParaRPr lang="en-US" sz="2800" dirty="0">
              <a:ea typeface="+mn-ea"/>
            </a:endParaRPr>
          </a:p>
        </p:txBody>
      </p:sp>
      <p:sp>
        <p:nvSpPr>
          <p:cNvPr id="9" name="Flowchart: Summing Junction 8"/>
          <p:cNvSpPr/>
          <p:nvPr/>
        </p:nvSpPr>
        <p:spPr>
          <a:xfrm>
            <a:off x="762000" y="4724400"/>
            <a:ext cx="1752600" cy="6096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903913"/>
            <a:ext cx="9144000" cy="9540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C00000"/>
                </a:solidFill>
              </a:rPr>
              <a:t>Plus some exciting new varieties from the USDA – ARS breeding program, courtesy of Dr. John Henning!!!</a:t>
            </a:r>
          </a:p>
        </p:txBody>
      </p:sp>
    </p:spTree>
    <p:extLst>
      <p:ext uri="{BB962C8B-B14F-4D97-AF65-F5344CB8AC3E}">
        <p14:creationId xmlns:p14="http://schemas.microsoft.com/office/powerpoint/2010/main" val="16485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29718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Local Propagation of virus free hop plants</a:t>
            </a:r>
            <a:endParaRPr lang="en-US" sz="6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$My Pictures\Hops\DSC_04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228600"/>
            <a:ext cx="8826500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Rise 	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1447800"/>
          </a:xfrm>
        </p:spPr>
        <p:txBody>
          <a:bodyPr/>
          <a:lstStyle/>
          <a:p>
            <a:r>
              <a:rPr lang="en-US" smtClean="0"/>
              <a:t>1880’s - NYS produces 90% of the nation’s supply of hops.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77828" name="Picture 4" descr="187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08476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7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$My Pictures\Hops 2012\DSC_08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466725"/>
            <a:ext cx="8826500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$My Pictures\Hops 2012\DSC_08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466725"/>
            <a:ext cx="8826500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19200"/>
          </a:xfrm>
        </p:spPr>
        <p:txBody>
          <a:bodyPr/>
          <a:lstStyle/>
          <a:p>
            <a:r>
              <a:rPr lang="en-US" smtClean="0"/>
              <a:t>Major Pests</a:t>
            </a:r>
          </a:p>
        </p:txBody>
      </p:sp>
      <p:sp>
        <p:nvSpPr>
          <p:cNvPr id="43011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32766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Downy mildew</a:t>
            </a:r>
          </a:p>
          <a:p>
            <a:r>
              <a:rPr lang="en-US" smtClean="0">
                <a:solidFill>
                  <a:schemeClr val="tx1"/>
                </a:solidFill>
              </a:rPr>
              <a:t>Powdery mildew</a:t>
            </a:r>
          </a:p>
          <a:p>
            <a:r>
              <a:rPr lang="en-US" smtClean="0">
                <a:solidFill>
                  <a:schemeClr val="tx1"/>
                </a:solidFill>
              </a:rPr>
              <a:t>2 spotted spider mite</a:t>
            </a:r>
          </a:p>
          <a:p>
            <a:r>
              <a:rPr lang="en-US" smtClean="0">
                <a:solidFill>
                  <a:schemeClr val="tx1"/>
                </a:solidFill>
              </a:rPr>
              <a:t>Hop aphid</a:t>
            </a:r>
          </a:p>
          <a:p>
            <a:r>
              <a:rPr lang="en-US" smtClean="0">
                <a:solidFill>
                  <a:schemeClr val="tx1"/>
                </a:solidFill>
              </a:rPr>
              <a:t>weeds</a:t>
            </a:r>
          </a:p>
        </p:txBody>
      </p:sp>
    </p:spTree>
    <p:extLst>
      <p:ext uri="{BB962C8B-B14F-4D97-AF65-F5344CB8AC3E}">
        <p14:creationId xmlns:p14="http://schemas.microsoft.com/office/powerpoint/2010/main" val="15576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13" t="7231" r="28249" b="3278"/>
          <a:stretch>
            <a:fillRect/>
          </a:stretch>
        </p:blipFill>
        <p:spPr bwMode="auto">
          <a:xfrm>
            <a:off x="0" y="0"/>
            <a:ext cx="5264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5467350" y="95250"/>
            <a:ext cx="34290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000">
                <a:solidFill>
                  <a:schemeClr val="tx2"/>
                </a:solidFill>
              </a:rPr>
              <a:t>Download free of charge from:</a:t>
            </a:r>
          </a:p>
          <a:p>
            <a:pPr eaLnBrk="1" hangingPunct="1"/>
            <a:endParaRPr lang="en-US" sz="4000">
              <a:solidFill>
                <a:schemeClr val="tx2"/>
              </a:solidFill>
            </a:endParaRPr>
          </a:p>
          <a:p>
            <a:pPr eaLnBrk="1" hangingPunct="1"/>
            <a:r>
              <a:rPr lang="en-US" sz="3800">
                <a:solidFill>
                  <a:schemeClr val="tx2"/>
                </a:solidFill>
              </a:rPr>
              <a:t>USAhops.org</a:t>
            </a:r>
          </a:p>
        </p:txBody>
      </p:sp>
    </p:spTree>
    <p:extLst>
      <p:ext uri="{BB962C8B-B14F-4D97-AF65-F5344CB8AC3E}">
        <p14:creationId xmlns:p14="http://schemas.microsoft.com/office/powerpoint/2010/main" val="18840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71800" y="-11125200"/>
            <a:ext cx="18821400" cy="183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8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Harvesting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38800"/>
            <a:ext cx="8229600" cy="838200"/>
          </a:xfrm>
        </p:spPr>
        <p:txBody>
          <a:bodyPr/>
          <a:lstStyle/>
          <a:p>
            <a:r>
              <a:rPr lang="en-US" smtClean="0"/>
              <a:t>Quackenbush Farm, Stockbridge</a:t>
            </a:r>
          </a:p>
        </p:txBody>
      </p:sp>
      <p:pic>
        <p:nvPicPr>
          <p:cNvPr id="69636" name="Picture 4" descr="Quackenbus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79450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5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2600" y="-1676400"/>
            <a:ext cx="12582525" cy="98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02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eerandbrewer.com/Images/Ellerslie%20hops%20on%20tru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0265"/>
            <a:ext cx="8915400" cy="654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63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6020" name="Picture 2" descr="C:\Documents and Settings\Steve Miller\Local Settings\Temp\Temporary Directory 28 for Foothill Hops.zip\100_0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850" y="304800"/>
            <a:ext cx="46863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587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2708" name="Picture 2" descr="E:\hops talk\hops talk\DSC_06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2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914400"/>
          </a:xfrm>
        </p:spPr>
        <p:txBody>
          <a:bodyPr/>
          <a:lstStyle/>
          <a:p>
            <a:r>
              <a:rPr lang="en-US" smtClean="0"/>
              <a:t>The Final Blow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4" descr="Prohib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572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33400" y="5943600"/>
            <a:ext cx="327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tx2"/>
                </a:solidFill>
              </a:rPr>
              <a:t>1920-1933</a:t>
            </a:r>
          </a:p>
        </p:txBody>
      </p:sp>
      <p:pic>
        <p:nvPicPr>
          <p:cNvPr id="9222" name="Picture 7" descr="we_want_beer"/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5052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smash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208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3732" name="Picture 2" descr="E:\hops talk\hops talk\DSC_06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228600"/>
            <a:ext cx="88265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6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s_IMG_046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0772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smtClean="0">
                <a:solidFill>
                  <a:srgbClr val="339966"/>
                </a:solidFill>
              </a:rPr>
              <a:t>Mobile Hop Picker</a:t>
            </a:r>
          </a:p>
        </p:txBody>
      </p:sp>
      <p:sp>
        <p:nvSpPr>
          <p:cNvPr id="4100" name="Text Box 17"/>
          <p:cNvSpPr txBox="1">
            <a:spLocks noChangeArrowheads="1"/>
          </p:cNvSpPr>
          <p:nvPr/>
        </p:nvSpPr>
        <p:spPr bwMode="auto">
          <a:xfrm>
            <a:off x="76200" y="546100"/>
            <a:ext cx="6553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339966"/>
                </a:solidFill>
              </a:rPr>
              <a:t>A project of University of Vermont Extension, Vermont Agency of Agriculture and Massachusetts Department of Agricultural Resources through the USDA Specialty Crops Block Grants Program.</a:t>
            </a:r>
          </a:p>
        </p:txBody>
      </p:sp>
      <p:pic>
        <p:nvPicPr>
          <p:cNvPr id="4101" name="Picture 20" descr="ANd9GcRzQcOj6fVyKszFfQItNfnoJB-JSRr5YKGc0hgFtvbWwMjzwjIoC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83325"/>
            <a:ext cx="24384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2" descr="ANd9GcQOb_1N7ASZZmRbWkUiKlyjEIqitPp8Ppk_34X5WcbjvmBpL2FU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289675"/>
            <a:ext cx="2209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2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AutoShape 26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AutoShape 28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AutoShape 30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32" descr="MDAR_logo_color_we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256338"/>
            <a:ext cx="1600200" cy="52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AutoShape 3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AutoShape 3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AutoShape 38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1" name="Picture 40" descr="usda-logo-300x206-290x2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119813"/>
            <a:ext cx="9239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5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anthony\My Documents\tony new york\_DSC7943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888" y="1481138"/>
            <a:ext cx="58642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84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609600"/>
            <a:ext cx="4572000" cy="1398588"/>
          </a:xfrm>
        </p:spPr>
        <p:txBody>
          <a:bodyPr rtlCol="0">
            <a:normAutofit fontScale="90000"/>
          </a:bodyPr>
          <a:lstStyle/>
          <a:p>
            <a:pPr marL="484632" algn="r"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Oast</a:t>
            </a: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– A Matter of Scale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76803" name="Content Placeholder 3" descr="DSCN073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3888" y="1854200"/>
            <a:ext cx="5356225" cy="4017963"/>
          </a:xfrm>
          <a:ln w="508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04" name="Picture 4" descr="DSCN073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33"/>
          <a:stretch>
            <a:fillRect/>
          </a:stretch>
        </p:blipFill>
        <p:spPr bwMode="auto">
          <a:xfrm>
            <a:off x="228600" y="4572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6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 descr="IMG_00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4" b="-1164"/>
          <a:stretch>
            <a:fillRect/>
          </a:stretch>
        </p:blipFill>
        <p:spPr bwMode="auto">
          <a:xfrm>
            <a:off x="838200" y="511175"/>
            <a:ext cx="752475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248275"/>
            <a:ext cx="2209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800 lbs wet cones per day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4’x8’x7’</a:t>
            </a:r>
          </a:p>
        </p:txBody>
      </p:sp>
    </p:spTree>
    <p:extLst>
      <p:ext uri="{BB962C8B-B14F-4D97-AF65-F5344CB8AC3E}">
        <p14:creationId xmlns:p14="http://schemas.microsoft.com/office/powerpoint/2010/main" val="35607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Documents and Settings\anthony\My Documents\tony new york\_DSC8308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888" y="-985838"/>
            <a:ext cx="5864225" cy="88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45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sz="4000" smtClean="0"/>
              <a:t>UVM Extension Hops Balers</a:t>
            </a: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0"/>
            <a:ext cx="7772400" cy="914400"/>
          </a:xfrm>
        </p:spPr>
        <p:txBody>
          <a:bodyPr/>
          <a:lstStyle/>
          <a:p>
            <a:r>
              <a:rPr lang="en-US" smtClean="0"/>
              <a:t>University of Vermont SEED Program</a:t>
            </a:r>
          </a:p>
        </p:txBody>
      </p:sp>
      <p:pic>
        <p:nvPicPr>
          <p:cNvPr id="37892" name="Picture 2" descr="C:\Documents and Settings\Administrator\My Documents\My Pictures\Hops Baler 12-5-11\Hops Baler 12-5-11 0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624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Grower Map and contacts on </a:t>
            </a:r>
            <a:r>
              <a:rPr lang="en-US" dirty="0" err="1" smtClean="0"/>
              <a:t>NeHA</a:t>
            </a:r>
            <a:r>
              <a:rPr lang="en-US" dirty="0" smtClean="0"/>
              <a:t> website</a:t>
            </a:r>
          </a:p>
          <a:p>
            <a:r>
              <a:rPr lang="en-US" dirty="0" smtClean="0"/>
              <a:t> 4 new malt houses</a:t>
            </a:r>
          </a:p>
          <a:p>
            <a:r>
              <a:rPr lang="en-US" dirty="0" smtClean="0"/>
              <a:t>Need for several thousand acres of malting barley</a:t>
            </a:r>
          </a:p>
          <a:p>
            <a:r>
              <a:rPr lang="en-US" dirty="0" smtClean="0"/>
              <a:t>New manufacturer for harvesters</a:t>
            </a:r>
          </a:p>
          <a:p>
            <a:r>
              <a:rPr lang="en-US" dirty="0" smtClean="0"/>
              <a:t>Hop pelleting/processing Kendall, NY</a:t>
            </a:r>
          </a:p>
          <a:p>
            <a:r>
              <a:rPr lang="en-US" dirty="0" smtClean="0"/>
              <a:t>Lab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02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Pelletizing</a:t>
            </a: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03338"/>
            <a:ext cx="3124200" cy="5554662"/>
          </a:xfrm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333750"/>
            <a:ext cx="51054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90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llet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609600"/>
            <a:ext cx="5973147" cy="47668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0650" h="158750"/>
          </a:sp3d>
        </p:spPr>
      </p:pic>
      <p:pic>
        <p:nvPicPr>
          <p:cNvPr id="77827" name="Picture 4" descr="Pellets1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08"/>
          <a:stretch>
            <a:fillRect/>
          </a:stretch>
        </p:blipFill>
        <p:spPr bwMode="auto">
          <a:xfrm>
            <a:off x="304800" y="2438400"/>
            <a:ext cx="43434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9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24" name="Picture 5" descr="chin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7" descr="hal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996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Hopshire Photos\P10100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017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7024687" cy="689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Hopshire Photos\Equipment installed for brewhhous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84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848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eorgia" pitchFamily="18" charset="0"/>
              </a:rPr>
              <a:t>From Farm to Foam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912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295400"/>
            <a:ext cx="902202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eorgia" pitchFamily="18" charset="0"/>
              </a:rPr>
              <a:t>Approvals</a:t>
            </a:r>
          </a:p>
          <a:p>
            <a:endParaRPr lang="en-US" sz="3200" dirty="0" smtClean="0">
              <a:latin typeface="Georgia" pitchFamily="18" charset="0"/>
            </a:endParaRP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Zoning 	6 months</a:t>
            </a: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County Health Dept 	1 week</a:t>
            </a: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NY DOT for driveway 	3 months</a:t>
            </a: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DEC for SPDES permit	14 months</a:t>
            </a: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Federal TTB brewers notice 	3 months</a:t>
            </a: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NY SLA brewery license	2 months</a:t>
            </a:r>
          </a:p>
          <a:p>
            <a:pPr>
              <a:buFont typeface="Arial" pitchFamily="34" charset="0"/>
              <a:buChar char="•"/>
              <a:tabLst>
                <a:tab pos="6794500" algn="l"/>
              </a:tabLst>
            </a:pPr>
            <a:r>
              <a:rPr lang="en-US" sz="3200" dirty="0" smtClean="0">
                <a:latin typeface="Georgia" pitchFamily="18" charset="0"/>
              </a:rPr>
              <a:t>NY Ag and Markets food processing 	2 months+</a:t>
            </a:r>
          </a:p>
          <a:p>
            <a:endParaRPr lang="en-US" sz="3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sell?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NY farm beers, wines, spirits, and ciders</a:t>
            </a:r>
          </a:p>
          <a:p>
            <a:endParaRPr lang="en-US" dirty="0" smtClean="0"/>
          </a:p>
          <a:p>
            <a:r>
              <a:rPr lang="en-US" dirty="0" smtClean="0"/>
              <a:t>On site and at farmers markets</a:t>
            </a:r>
          </a:p>
          <a:p>
            <a:endParaRPr lang="en-US" dirty="0" smtClean="0"/>
          </a:p>
          <a:p>
            <a:r>
              <a:rPr lang="en-US" dirty="0" smtClean="0"/>
              <a:t>Can have a tasting room and sell by the pint, bottle or keg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51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Farm Brewery Law 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not have to be on a farm</a:t>
            </a:r>
          </a:p>
          <a:p>
            <a:r>
              <a:rPr lang="en-US" dirty="0" smtClean="0"/>
              <a:t>Must use at least 20% NY grown hops</a:t>
            </a:r>
          </a:p>
          <a:p>
            <a:r>
              <a:rPr lang="en-US" dirty="0" smtClean="0"/>
              <a:t>Must use at least 20% NY grown barley 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These increase to 60%after 2018</a:t>
            </a:r>
          </a:p>
          <a:p>
            <a:r>
              <a:rPr lang="en-US" dirty="0" smtClean="0"/>
              <a:t>And  90% after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89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do I contact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Sam Filler  Empire State Development Corp</a:t>
            </a:r>
          </a:p>
          <a:p>
            <a:pPr marL="0" indent="0">
              <a:buNone/>
            </a:pPr>
            <a:r>
              <a:rPr lang="en-US" dirty="0" smtClean="0"/>
              <a:t>	625 Broadway 8</a:t>
            </a:r>
            <a:r>
              <a:rPr lang="en-US" baseline="30000" dirty="0" smtClean="0"/>
              <a:t>th</a:t>
            </a:r>
            <a:r>
              <a:rPr lang="en-US" dirty="0" smtClean="0"/>
              <a:t> floor</a:t>
            </a:r>
          </a:p>
          <a:p>
            <a:pPr marL="0" indent="0">
              <a:buNone/>
            </a:pPr>
            <a:r>
              <a:rPr lang="en-US" dirty="0" smtClean="0"/>
              <a:t>	Albany, NY 12207</a:t>
            </a:r>
          </a:p>
          <a:p>
            <a:pPr marL="0" indent="0">
              <a:buNone/>
            </a:pPr>
            <a:r>
              <a:rPr lang="en-US" dirty="0" smtClean="0"/>
              <a:t>	518 292-5366</a:t>
            </a:r>
          </a:p>
          <a:p>
            <a:pPr marL="0" indent="0">
              <a:buNone/>
            </a:pPr>
            <a:r>
              <a:rPr lang="en-US" dirty="0" smtClean="0"/>
              <a:t>	sfiller@esd.ny.gov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05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5105400"/>
          </a:xfrm>
        </p:spPr>
        <p:txBody>
          <a:bodyPr>
            <a:normAutofit fontScale="90000"/>
          </a:bodyPr>
          <a:lstStyle/>
          <a:p>
            <a:r>
              <a:rPr lang="en-US" sz="6000" smtClean="0"/>
              <a:t/>
            </a:r>
            <a:br>
              <a:rPr lang="en-US" sz="6000" smtClean="0"/>
            </a:br>
            <a:r>
              <a:rPr lang="en-US" sz="6000" smtClean="0"/>
              <a:t>Can we have </a:t>
            </a:r>
            <a:br>
              <a:rPr lang="en-US" sz="6000" smtClean="0"/>
            </a:br>
            <a:r>
              <a:rPr lang="en-US" sz="6000" smtClean="0"/>
              <a:t>“NY “Varieties?</a:t>
            </a:r>
            <a:br>
              <a:rPr lang="en-US" sz="6000" smtClean="0"/>
            </a:br>
            <a:r>
              <a:rPr lang="en-US" sz="6000" smtClean="0"/>
              <a:t/>
            </a:r>
            <a:br>
              <a:rPr lang="en-US" sz="6000" smtClean="0"/>
            </a:br>
            <a:r>
              <a:rPr lang="en-US" sz="6000" smtClean="0"/>
              <a:t>Locating New and Old Varieties for the East</a:t>
            </a:r>
            <a:r>
              <a:rPr lang="en-US" sz="5400" smtClean="0"/>
              <a:t/>
            </a:r>
            <a:br>
              <a:rPr lang="en-US" sz="5400" smtClean="0"/>
            </a:br>
            <a:endParaRPr lang="en-US" sz="5400" smtClean="0"/>
          </a:p>
        </p:txBody>
      </p:sp>
    </p:spTree>
    <p:extLst>
      <p:ext uri="{BB962C8B-B14F-4D97-AF65-F5344CB8AC3E}">
        <p14:creationId xmlns:p14="http://schemas.microsoft.com/office/powerpoint/2010/main" val="8523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How much does a plant breeding program cost?</a:t>
            </a:r>
          </a:p>
        </p:txBody>
      </p:sp>
      <p:sp>
        <p:nvSpPr>
          <p:cNvPr id="8192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$250,000/</a:t>
            </a:r>
            <a:r>
              <a:rPr lang="en-US" dirty="0" err="1" smtClean="0">
                <a:solidFill>
                  <a:schemeClr val="tx1"/>
                </a:solidFill>
              </a:rPr>
              <a:t>yr</a:t>
            </a:r>
            <a:r>
              <a:rPr lang="en-US" dirty="0" smtClean="0">
                <a:solidFill>
                  <a:schemeClr val="tx1"/>
                </a:solidFill>
              </a:rPr>
              <a:t> for 8-10 years to bring new varieties to market</a:t>
            </a:r>
          </a:p>
        </p:txBody>
      </p:sp>
    </p:spTree>
    <p:extLst>
      <p:ext uri="{BB962C8B-B14F-4D97-AF65-F5344CB8AC3E}">
        <p14:creationId xmlns:p14="http://schemas.microsoft.com/office/powerpoint/2010/main" val="5100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143250"/>
          </a:xfrm>
        </p:spPr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z="4800" smtClean="0"/>
              <a:t> geohopping.crowdmap.com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Smart phone technology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29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Locate with GPS</a:t>
            </a:r>
          </a:p>
          <a:p>
            <a:pPr>
              <a:buFont typeface="Arial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Evaluate for disease</a:t>
            </a:r>
          </a:p>
          <a:p>
            <a:pPr>
              <a:buFont typeface="Arial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Photograph and sample</a:t>
            </a:r>
          </a:p>
        </p:txBody>
      </p:sp>
    </p:spTree>
    <p:extLst>
      <p:ext uri="{BB962C8B-B14F-4D97-AF65-F5344CB8AC3E}">
        <p14:creationId xmlns:p14="http://schemas.microsoft.com/office/powerpoint/2010/main" val="33580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hops talk\hops talk\IMG_04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00_80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0" t="50626" r="30595" b="17410"/>
          <a:stretch>
            <a:fillRect/>
          </a:stretch>
        </p:blipFill>
        <p:spPr bwMode="auto">
          <a:xfrm>
            <a:off x="2819400" y="1600200"/>
            <a:ext cx="2757488" cy="3273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40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Gent\My Documents\My Pictures\Powdery Mildew\Powdery Mildew Flagshoots\Hops Flagshoots 007.jpg"/>
          <p:cNvPicPr>
            <a:picLocks noChangeAspect="1" noChangeArrowheads="1"/>
          </p:cNvPicPr>
          <p:nvPr/>
        </p:nvPicPr>
        <p:blipFill>
          <a:blip r:embed="rId2" cstate="print"/>
          <a:srcRect l="14648" r="19431"/>
          <a:stretch>
            <a:fillRect/>
          </a:stretch>
        </p:blipFill>
        <p:spPr bwMode="auto">
          <a:xfrm>
            <a:off x="1066800" y="381000"/>
            <a:ext cx="6858000" cy="586740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04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/>
              <a:t>Viroid diseases</a:t>
            </a:r>
            <a:br>
              <a:rPr lang="en-US" sz="4000" dirty="0" smtClean="0"/>
            </a:br>
            <a:r>
              <a:rPr lang="en-US" sz="4000" i="1" dirty="0" smtClean="0"/>
              <a:t>Hop stunt viroid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57531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u="sng" dirty="0" smtClean="0"/>
              <a:t>Testing: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Availability of testing limited; Washington State University or other university clinics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u="sng" dirty="0" smtClean="0"/>
              <a:t>Management: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Plant viroid free rootstock (Hop Clean Plant Network)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Kill and eliminate volunteer hop plants before replanting a hop yard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Remove infected plants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In Japan, if &gt;10% of plants infected, replanting yard suggested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Clean equipment and knives between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Chemical instead of mechanical pruning may reduce rate of spread</a:t>
            </a:r>
          </a:p>
        </p:txBody>
      </p:sp>
      <p:pic>
        <p:nvPicPr>
          <p:cNvPr id="82948" name="Picture 4" descr="Hop stunt viroid 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00"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Willamette WA HSVd I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61"/>
          <a:stretch>
            <a:fillRect/>
          </a:stretch>
        </p:blipFill>
        <p:spPr bwMode="auto">
          <a:xfrm>
            <a:off x="6096000" y="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8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Rw2KEP2qdl1FNPbKXfva6dHS461h_WdWfwCWY5CFA6KEE-MBF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210" y="-122510"/>
            <a:ext cx="4711790" cy="72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6317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research?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Cleral</a:t>
            </a:r>
            <a:r>
              <a:rPr lang="en-US" dirty="0" smtClean="0"/>
              <a:t> hop yard in Portland NY</a:t>
            </a:r>
          </a:p>
          <a:p>
            <a:endParaRPr lang="en-US" dirty="0" smtClean="0"/>
          </a:p>
          <a:p>
            <a:r>
              <a:rPr lang="en-US" dirty="0" err="1" smtClean="0"/>
              <a:t>Gov</a:t>
            </a:r>
            <a:r>
              <a:rPr lang="en-US" dirty="0" smtClean="0"/>
              <a:t> Cuomo has $ for research yard at Geneva</a:t>
            </a:r>
          </a:p>
          <a:p>
            <a:endParaRPr lang="en-US" dirty="0" smtClean="0"/>
          </a:p>
          <a:p>
            <a:r>
              <a:rPr lang="en-US" dirty="0" smtClean="0"/>
              <a:t>Brewery in NY will be providing $ for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32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HSVd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11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4"/>
          <p:cNvSpPr>
            <a:spLocks noChangeArrowheads="1"/>
          </p:cNvSpPr>
          <p:nvPr/>
        </p:nvSpPr>
        <p:spPr bwMode="auto">
          <a:xfrm>
            <a:off x="0" y="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i="1">
                <a:solidFill>
                  <a:schemeClr val="tx2"/>
                </a:solidFill>
              </a:rPr>
              <a:t>Hop stunt viroid</a:t>
            </a:r>
          </a:p>
        </p:txBody>
      </p:sp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0" y="838200"/>
            <a:ext cx="2058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/>
              <a:t>Viroid-free</a:t>
            </a:r>
          </a:p>
        </p:txBody>
      </p:sp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5924550" y="838200"/>
            <a:ext cx="2782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/>
              <a:t>Viroid-infected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7696200" y="6491288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K. Eastwell</a:t>
            </a:r>
          </a:p>
        </p:txBody>
      </p:sp>
    </p:spTree>
    <p:extLst>
      <p:ext uri="{BB962C8B-B14F-4D97-AF65-F5344CB8AC3E}">
        <p14:creationId xmlns:p14="http://schemas.microsoft.com/office/powerpoint/2010/main" val="24279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6480" y="1600008"/>
            <a:ext cx="8231040" cy="4526395"/>
          </a:xfrm>
        </p:spPr>
        <p:txBody>
          <a:bodyPr tIns="11103">
            <a:normAutofit fontScale="92500" lnSpcReduction="10000"/>
          </a:bodyPr>
          <a:lstStyle/>
          <a:p>
            <a:pPr marL="390246" indent="-293764">
              <a:lnSpc>
                <a:spcPct val="98000"/>
              </a:lnSpc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dirty="0" smtClean="0">
                <a:solidFill>
                  <a:srgbClr val="002060"/>
                </a:solidFill>
                <a:latin typeface="Bitstream Vera Sans" pitchFamily="32" charset="0"/>
              </a:rPr>
              <a:t>Hop Latent Viroid </a:t>
            </a:r>
            <a:r>
              <a:rPr lang="en-US" dirty="0" smtClean="0">
                <a:latin typeface="Bitstream Vera Sans" pitchFamily="32" charset="0"/>
              </a:rPr>
              <a:t>- Thought to be ubiquitous in the US.</a:t>
            </a:r>
          </a:p>
          <a:p>
            <a:pPr marL="390246" indent="-293764">
              <a:lnSpc>
                <a:spcPct val="98000"/>
              </a:lnSpc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dirty="0" smtClean="0">
                <a:latin typeface="Bitstream Vera Sans" pitchFamily="32" charset="0"/>
              </a:rPr>
              <a:t> most cultivars are symptomless</a:t>
            </a:r>
          </a:p>
          <a:p>
            <a:pPr marL="781932" lvl="1" indent="-292325">
              <a:lnSpc>
                <a:spcPct val="97000"/>
              </a:lnSpc>
              <a:spcBef>
                <a:spcPts val="544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sz="2200" dirty="0" smtClean="0">
                <a:latin typeface="Bitstream Vera Sans" pitchFamily="32" charset="0"/>
              </a:rPr>
              <a:t>Can suppress yield, reduce alpha acids content by 20%, and increases </a:t>
            </a:r>
            <a:r>
              <a:rPr lang="en-US" sz="2200" dirty="0" err="1" smtClean="0">
                <a:latin typeface="Bitstream Vera Sans" pitchFamily="32" charset="0"/>
              </a:rPr>
              <a:t>myrcene</a:t>
            </a:r>
            <a:r>
              <a:rPr lang="en-US" sz="2200" dirty="0" smtClean="0">
                <a:latin typeface="Bitstream Vera Sans" pitchFamily="32" charset="0"/>
              </a:rPr>
              <a:t> content in some varieties</a:t>
            </a:r>
          </a:p>
          <a:p>
            <a:pPr marL="781932" lvl="1" indent="-292325">
              <a:lnSpc>
                <a:spcPct val="97000"/>
              </a:lnSpc>
              <a:spcBef>
                <a:spcPts val="544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endParaRPr lang="en-US" sz="2200" dirty="0" smtClean="0">
              <a:latin typeface="Bitstream Vera Sans" pitchFamily="32" charset="0"/>
            </a:endParaRPr>
          </a:p>
          <a:p>
            <a:pPr marL="390246" indent="-293764">
              <a:lnSpc>
                <a:spcPct val="97000"/>
              </a:lnSpc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dirty="0" smtClean="0">
                <a:solidFill>
                  <a:srgbClr val="002060"/>
                </a:solidFill>
                <a:latin typeface="Bitstream Vera Sans" pitchFamily="32" charset="0"/>
              </a:rPr>
              <a:t>Hop Stunt </a:t>
            </a:r>
            <a:r>
              <a:rPr lang="en-US" dirty="0" err="1" smtClean="0">
                <a:solidFill>
                  <a:srgbClr val="002060"/>
                </a:solidFill>
                <a:latin typeface="Bitstream Vera Sans" pitchFamily="32" charset="0"/>
              </a:rPr>
              <a:t>Viroid</a:t>
            </a:r>
            <a:r>
              <a:rPr lang="en-US" dirty="0" smtClean="0">
                <a:solidFill>
                  <a:srgbClr val="002060"/>
                </a:solidFill>
                <a:latin typeface="Bitstream Vera Sans" pitchFamily="32" charset="0"/>
              </a:rPr>
              <a:t> </a:t>
            </a:r>
            <a:r>
              <a:rPr lang="en-US" dirty="0" smtClean="0">
                <a:latin typeface="Bitstream Vera Sans" pitchFamily="32" charset="0"/>
              </a:rPr>
              <a:t>- Relatively new disease that causes plant stunting, yield reduction (33%), loss of alpha acids (33%), and earlier maturation (8-10 days earlier than uninfected plants)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6428160" y="6428835"/>
            <a:ext cx="2488320" cy="3096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6205" rIns="0" bIns="0"/>
          <a:lstStyle/>
          <a:p>
            <a:pPr marL="391686" indent="-292325">
              <a:lnSpc>
                <a:spcPct val="98000"/>
              </a:lnSpc>
              <a:spcAft>
                <a:spcPts val="1293"/>
              </a:spcAft>
              <a:tabLst>
                <a:tab pos="391686" algn="l"/>
                <a:tab pos="797772" algn="l"/>
                <a:tab pos="1205298" algn="l"/>
                <a:tab pos="1612824" algn="l"/>
                <a:tab pos="2020350" algn="l"/>
                <a:tab pos="2427876" algn="l"/>
                <a:tab pos="2835402" algn="l"/>
                <a:tab pos="3242928" algn="l"/>
                <a:tab pos="3650454" algn="l"/>
                <a:tab pos="4057980" algn="l"/>
                <a:tab pos="4465506" algn="l"/>
                <a:tab pos="4873032" algn="l"/>
                <a:tab pos="5280558" algn="l"/>
                <a:tab pos="5688084" algn="l"/>
                <a:tab pos="6095610" algn="l"/>
                <a:tab pos="6503136" algn="l"/>
                <a:tab pos="6910662" algn="l"/>
                <a:tab pos="7318188" algn="l"/>
                <a:tab pos="7725714" algn="l"/>
                <a:tab pos="8133240" algn="l"/>
                <a:tab pos="8540766" algn="l"/>
              </a:tabLst>
            </a:pPr>
            <a:r>
              <a:rPr lang="en-US" i="1" dirty="0">
                <a:solidFill>
                  <a:srgbClr val="FFFFFF"/>
                </a:solidFill>
                <a:latin typeface="Bitstream Vera Sans" pitchFamily="32" charset="0"/>
              </a:rPr>
              <a:t>Wilson et al., 2009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6480" y="218903"/>
            <a:ext cx="8231040" cy="1198206"/>
          </a:xfrm>
        </p:spPr>
        <p:txBody>
          <a:bodyPr/>
          <a:lstStyle/>
          <a:p>
            <a:pPr>
              <a:tabLst>
                <a:tab pos="0" algn="l"/>
                <a:tab pos="911534" algn="l"/>
                <a:tab pos="1824507" algn="l"/>
                <a:tab pos="2737481" algn="l"/>
                <a:tab pos="3650454" algn="l"/>
                <a:tab pos="4563428" algn="l"/>
                <a:tab pos="5476401" algn="l"/>
                <a:tab pos="6389375" algn="l"/>
                <a:tab pos="7302348" algn="l"/>
                <a:tab pos="8215322" algn="l"/>
                <a:tab pos="9128295" algn="l"/>
              </a:tabLst>
            </a:pPr>
            <a:r>
              <a:rPr lang="en-US" sz="3300" dirty="0" err="1" smtClean="0"/>
              <a:t>Viroids</a:t>
            </a:r>
            <a:endParaRPr lang="en-US" sz="33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black">
          <a:xfrm>
            <a:off x="456481" y="270749"/>
            <a:ext cx="8460000" cy="1394067"/>
            <a:chOff x="157" y="188"/>
            <a:chExt cx="5875" cy="968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19" y="188"/>
              <a:ext cx="5713" cy="9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0966" name="Text Box 3"/>
            <p:cNvSpPr txBox="1">
              <a:spLocks noChangeArrowheads="1"/>
            </p:cNvSpPr>
            <p:nvPr/>
          </p:nvSpPr>
          <p:spPr bwMode="black">
            <a:xfrm>
              <a:off x="157" y="193"/>
              <a:ext cx="5713" cy="9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456481" y="1604329"/>
            <a:ext cx="8228160" cy="56511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436" tIns="11103" rIns="91436" bIns="45718"/>
          <a:lstStyle/>
          <a:p>
            <a:pPr marL="390246" indent="-293764">
              <a:lnSpc>
                <a:spcPct val="98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sz="2400" dirty="0">
                <a:latin typeface="Bitstream Vera Sans" pitchFamily="32" charset="0"/>
              </a:rPr>
              <a:t>Apple Mosaic Virus – Can reduce cone weight by 50%, and reduce alpha acids content (10</a:t>
            </a:r>
            <a:r>
              <a:rPr lang="en-US" sz="2400" dirty="0" smtClean="0">
                <a:latin typeface="Bitstream Vera Sans" pitchFamily="32" charset="0"/>
              </a:rPr>
              <a:t>%)</a:t>
            </a:r>
          </a:p>
          <a:p>
            <a:pPr marL="390246" indent="-293764">
              <a:lnSpc>
                <a:spcPct val="98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endParaRPr lang="en-US" sz="2400" dirty="0">
              <a:latin typeface="Bitstream Vera Sans" pitchFamily="32" charset="0"/>
            </a:endParaRPr>
          </a:p>
          <a:p>
            <a:pPr marL="390246" indent="-293764">
              <a:lnSpc>
                <a:spcPct val="97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sz="2400" dirty="0">
                <a:latin typeface="Bitstream Vera Sans" pitchFamily="32" charset="0"/>
              </a:rPr>
              <a:t>Hop Mosaic Virus – Has been shown to reduce yield by 62% and alpha acids content by 18</a:t>
            </a:r>
            <a:r>
              <a:rPr lang="en-US" sz="2400" dirty="0" smtClean="0">
                <a:latin typeface="Bitstream Vera Sans" pitchFamily="32" charset="0"/>
              </a:rPr>
              <a:t>%</a:t>
            </a:r>
          </a:p>
          <a:p>
            <a:pPr marL="390246" indent="-293764">
              <a:lnSpc>
                <a:spcPct val="97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endParaRPr lang="en-US" sz="2400" dirty="0">
              <a:latin typeface="Bitstream Vera Sans" pitchFamily="32" charset="0"/>
            </a:endParaRPr>
          </a:p>
          <a:p>
            <a:pPr marL="390246" indent="-293764">
              <a:lnSpc>
                <a:spcPct val="97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sz="2400" dirty="0">
                <a:latin typeface="Bitstream Vera Sans" pitchFamily="32" charset="0"/>
              </a:rPr>
              <a:t>Hop Latent Virus - Has been shown to reduce yield by 70% and alpha acids content by 44</a:t>
            </a:r>
            <a:r>
              <a:rPr lang="en-US" sz="2400" dirty="0" smtClean="0">
                <a:latin typeface="Bitstream Vera Sans" pitchFamily="32" charset="0"/>
              </a:rPr>
              <a:t>%</a:t>
            </a:r>
          </a:p>
          <a:p>
            <a:pPr marL="390246" indent="-293764">
              <a:lnSpc>
                <a:spcPct val="97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endParaRPr lang="en-US" sz="2400" dirty="0">
              <a:latin typeface="Bitstream Vera Sans" pitchFamily="32" charset="0"/>
            </a:endParaRPr>
          </a:p>
          <a:p>
            <a:pPr marL="390246" indent="-293764">
              <a:lnSpc>
                <a:spcPct val="97000"/>
              </a:lnSpc>
              <a:spcBef>
                <a:spcPts val="590"/>
              </a:spcBef>
              <a:buClr>
                <a:srgbClr val="ACC2C9"/>
              </a:buClr>
              <a:buSzPct val="45000"/>
              <a:buFont typeface="Wingdings" charset="2"/>
              <a:buChar char=""/>
              <a:tabLst>
                <a:tab pos="1028175" algn="l"/>
                <a:tab pos="1941149" algn="l"/>
                <a:tab pos="2854122" algn="l"/>
                <a:tab pos="3767096" algn="l"/>
                <a:tab pos="4680069" algn="l"/>
                <a:tab pos="5593043" algn="l"/>
                <a:tab pos="6506016" algn="l"/>
                <a:tab pos="7418989" algn="l"/>
                <a:tab pos="8331963" algn="l"/>
                <a:tab pos="9244936" algn="l"/>
              </a:tabLst>
            </a:pPr>
            <a:r>
              <a:rPr lang="en-US" sz="2400" dirty="0">
                <a:latin typeface="Bitstream Vera Sans" pitchFamily="32" charset="0"/>
              </a:rPr>
              <a:t>American Hop Latent Virus - Has been shown to reduce yield by 14% and alpha acids cont</a:t>
            </a:r>
            <a:r>
              <a:rPr lang="en-US" sz="2400" dirty="0">
                <a:solidFill>
                  <a:srgbClr val="DFE6D0"/>
                </a:solidFill>
                <a:latin typeface="Bitstream Vera Sans" pitchFamily="32" charset="0"/>
              </a:rPr>
              <a:t>ent by 12%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6635520" y="6428835"/>
            <a:ext cx="2280960" cy="3096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6205" rIns="0" bIns="0"/>
          <a:lstStyle/>
          <a:p>
            <a:pPr marL="391686" indent="-292325">
              <a:lnSpc>
                <a:spcPct val="98000"/>
              </a:lnSpc>
              <a:spcAft>
                <a:spcPts val="1293"/>
              </a:spcAft>
              <a:tabLst>
                <a:tab pos="391686" algn="l"/>
                <a:tab pos="797772" algn="l"/>
                <a:tab pos="1205298" algn="l"/>
                <a:tab pos="1612824" algn="l"/>
                <a:tab pos="2020350" algn="l"/>
                <a:tab pos="2427876" algn="l"/>
                <a:tab pos="2835402" algn="l"/>
                <a:tab pos="3242928" algn="l"/>
                <a:tab pos="3650454" algn="l"/>
                <a:tab pos="4057980" algn="l"/>
                <a:tab pos="4465506" algn="l"/>
                <a:tab pos="4873032" algn="l"/>
                <a:tab pos="5280558" algn="l"/>
                <a:tab pos="5688084" algn="l"/>
                <a:tab pos="6095610" algn="l"/>
                <a:tab pos="6503136" algn="l"/>
                <a:tab pos="6910662" algn="l"/>
                <a:tab pos="7318188" algn="l"/>
                <a:tab pos="7725714" algn="l"/>
                <a:tab pos="8133240" algn="l"/>
                <a:tab pos="8540766" algn="l"/>
              </a:tabLst>
            </a:pPr>
            <a:r>
              <a:rPr lang="en-US" i="1" dirty="0">
                <a:solidFill>
                  <a:srgbClr val="FFFFFF"/>
                </a:solidFill>
                <a:latin typeface="Bitstream Vera Sans" pitchFamily="32" charset="0"/>
              </a:rPr>
              <a:t>Wilson</a:t>
            </a:r>
            <a:r>
              <a:rPr lang="en-US" i="1" dirty="0">
                <a:solidFill>
                  <a:srgbClr val="FFFFFF"/>
                </a:solidFill>
              </a:rPr>
              <a:t> et al., 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anthony\My Documents\tony new york\_DSC8246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888" y="1481138"/>
            <a:ext cx="58642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9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991600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4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:\12151108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755898" y="-731259"/>
            <a:ext cx="9145610" cy="10608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2600" y="-1676400"/>
            <a:ext cx="12582525" cy="98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679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smtClean="0"/>
              <a:t>Sheep doing their job at Sierra Nevada’s new hopyard in Chico, California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60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100_20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0" r="33188"/>
          <a:stretch>
            <a:fillRect/>
          </a:stretch>
        </p:blipFill>
        <p:spPr bwMode="auto">
          <a:xfrm>
            <a:off x="5076825" y="1647825"/>
            <a:ext cx="4067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smtClean="0"/>
              <a:t>Basal Foliage Removal and Stripping of Lower Leaves</a:t>
            </a:r>
          </a:p>
        </p:txBody>
      </p:sp>
      <p:pic>
        <p:nvPicPr>
          <p:cNvPr id="39940" name="Picture 6" descr="100_20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6" r="21339"/>
          <a:stretch>
            <a:fillRect/>
          </a:stretch>
        </p:blipFill>
        <p:spPr bwMode="auto">
          <a:xfrm>
            <a:off x="3175" y="1657350"/>
            <a:ext cx="5070475" cy="52006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65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2" descr="E:\IMG_04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62675" y="-4327525"/>
            <a:ext cx="2032000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5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ADA3E1E615AA44BC6A28FCCC224711" ma:contentTypeVersion="2" ma:contentTypeDescription="Create a new document." ma:contentTypeScope="" ma:versionID="7bc6b8816a172ef9145fe9f3b1c3eaa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8E433A9-4641-4FE3-988E-028AAC72E524}"/>
</file>

<file path=customXml/itemProps2.xml><?xml version="1.0" encoding="utf-8"?>
<ds:datastoreItem xmlns:ds="http://schemas.openxmlformats.org/officeDocument/2006/customXml" ds:itemID="{B645FBA5-AAAE-43A8-9D5E-93FAB23DA064}"/>
</file>

<file path=customXml/itemProps3.xml><?xml version="1.0" encoding="utf-8"?>
<ds:datastoreItem xmlns:ds="http://schemas.openxmlformats.org/officeDocument/2006/customXml" ds:itemID="{8A4A47FD-66DC-4893-A8A4-410B407541D2}"/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669</Words>
  <Application>Microsoft Office PowerPoint</Application>
  <PresentationFormat>On-screen Show (4:3)</PresentationFormat>
  <Paragraphs>164</Paragraphs>
  <Slides>72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Getting started in hops</vt:lpstr>
      <vt:lpstr>PowerPoint Presentation</vt:lpstr>
      <vt:lpstr>Rise  </vt:lpstr>
      <vt:lpstr>The Final Blow</vt:lpstr>
      <vt:lpstr>PowerPoint Presentation</vt:lpstr>
      <vt:lpstr>PowerPoint Presentation</vt:lpstr>
      <vt:lpstr>PowerPoint Presentation</vt:lpstr>
      <vt:lpstr>Basal Foliage Removal and Stripping of Lower Leaves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Estimated costs per Acre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Selection</vt:lpstr>
      <vt:lpstr>PowerPoint Presentation</vt:lpstr>
      <vt:lpstr>Variety Selection</vt:lpstr>
      <vt:lpstr>PowerPoint Presentation</vt:lpstr>
      <vt:lpstr>PowerPoint Presentation</vt:lpstr>
      <vt:lpstr>Local Propagation of virus free hop plants</vt:lpstr>
      <vt:lpstr>PowerPoint Presentation</vt:lpstr>
      <vt:lpstr>PowerPoint Presentation</vt:lpstr>
      <vt:lpstr>PowerPoint Presentation</vt:lpstr>
      <vt:lpstr>Major Pests</vt:lpstr>
      <vt:lpstr>PowerPoint Presentation</vt:lpstr>
      <vt:lpstr>PowerPoint Presentation</vt:lpstr>
      <vt:lpstr>Harvesting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Hop Picker</vt:lpstr>
      <vt:lpstr>PowerPoint Presentation</vt:lpstr>
      <vt:lpstr>Oast – A Matter of Scale</vt:lpstr>
      <vt:lpstr>PowerPoint Presentation</vt:lpstr>
      <vt:lpstr>PowerPoint Presentation</vt:lpstr>
      <vt:lpstr>UVM Extension Hops Balers</vt:lpstr>
      <vt:lpstr>What else?</vt:lpstr>
      <vt:lpstr>Pelletizing</vt:lpstr>
      <vt:lpstr>PowerPoint Presentation</vt:lpstr>
      <vt:lpstr>PowerPoint Presentation</vt:lpstr>
      <vt:lpstr>PowerPoint Presentation</vt:lpstr>
      <vt:lpstr>PowerPoint Presentation</vt:lpstr>
      <vt:lpstr>From Farm to Foam</vt:lpstr>
      <vt:lpstr>What can I sell?</vt:lpstr>
      <vt:lpstr>NY Farm Brewery Law  2013</vt:lpstr>
      <vt:lpstr>Who do I contact ?</vt:lpstr>
      <vt:lpstr> Can we have  “NY “Varieties?  Locating New and Old Varieties for the East </vt:lpstr>
      <vt:lpstr>How much does a plant breeding program cost?</vt:lpstr>
      <vt:lpstr>    geohopping.crowdmap.com   Smart phone technology  </vt:lpstr>
      <vt:lpstr>PowerPoint Presentation</vt:lpstr>
      <vt:lpstr>PowerPoint Presentation</vt:lpstr>
      <vt:lpstr>Viroid diseases Hop stunt viroid</vt:lpstr>
      <vt:lpstr>PowerPoint Presentation</vt:lpstr>
      <vt:lpstr>What about research?</vt:lpstr>
      <vt:lpstr>PowerPoint Presentation</vt:lpstr>
      <vt:lpstr>Viroids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Sheep doing their job at Sierra Nevada’s new hopyard in Chico, California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and Kit</dc:creator>
  <cp:lastModifiedBy>Lauren Bennett</cp:lastModifiedBy>
  <cp:revision>45</cp:revision>
  <dcterms:created xsi:type="dcterms:W3CDTF">2012-11-29T01:06:06Z</dcterms:created>
  <dcterms:modified xsi:type="dcterms:W3CDTF">2013-08-06T15:18:25Z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0x010100DCADA3E1E615AA44BC6A28FCCC224711</vt:lpwstr>
  </property>
  <property fmtid="{D5CDD505-2E9C-101B-9397-08002B2CF9AE}" pid="3" name="Order">
    <vt:r8>300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