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85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2A9"/>
    <a:srgbClr val="E9D7A9"/>
    <a:srgbClr val="DED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91" autoAdjust="0"/>
    <p:restoredTop sz="94660"/>
  </p:normalViewPr>
  <p:slideViewPr>
    <p:cSldViewPr>
      <p:cViewPr>
        <p:scale>
          <a:sx n="94" d="100"/>
          <a:sy n="94" d="100"/>
        </p:scale>
        <p:origin x="-212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6EB9E-E827-4CBB-A4B4-85C3E11F9BE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F76E-5026-4219-94F8-18E0FEE3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20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0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4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0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0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7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2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E2A9"/>
            </a:gs>
            <a:gs pos="6000">
              <a:srgbClr val="E6D78A"/>
            </a:gs>
            <a:gs pos="11000">
              <a:srgbClr val="E6D78A"/>
            </a:gs>
            <a:gs pos="19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BC9B2-0693-4ADA-A171-2E1556EAC49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BFCE-ADBC-4197-BF83-5762CB157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3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Off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Flavours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in Beer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Why am I here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Sensory Overview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Sensory </a:t>
            </a:r>
            <a:r>
              <a:rPr lang="en-US" altLang="en-US" sz="2800" dirty="0"/>
              <a:t>Analysis – Quality </a:t>
            </a:r>
            <a:r>
              <a:rPr lang="en-US" altLang="en-US" sz="2800" dirty="0" smtClean="0"/>
              <a:t>Control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Quality </a:t>
            </a:r>
            <a:r>
              <a:rPr lang="en-US" altLang="en-US" sz="2800" dirty="0"/>
              <a:t>Beer </a:t>
            </a:r>
            <a:r>
              <a:rPr lang="en-US" altLang="en-US" sz="2800" dirty="0" smtClean="0"/>
              <a:t>Characteristics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Beer Defects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Common </a:t>
            </a:r>
            <a:r>
              <a:rPr lang="en-US" altLang="en-US" sz="2400" dirty="0"/>
              <a:t>Brewery </a:t>
            </a:r>
            <a:r>
              <a:rPr lang="en-US" altLang="en-US" sz="2400" dirty="0" smtClean="0"/>
              <a:t>Defects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Common </a:t>
            </a:r>
            <a:r>
              <a:rPr lang="en-US" altLang="en-US" sz="2400" dirty="0"/>
              <a:t>Defects – After the Brewery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18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Discussion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Where do flavours come from?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How to Mitigate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Sharing Ideas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4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Off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Flavours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in Beer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Why am I here?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Importance of Sensory vs other QC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Beer Costs People $$$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You Sell Your Product</a:t>
            </a:r>
          </a:p>
          <a:p>
            <a:pPr lvl="1" algn="l"/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7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Sensory Overview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5 Senses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Sight, Hearing, Smell, Touch, Taste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Use all of them to taste beer (exercise)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What is the aroma?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lvl="1" algn="l"/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81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Sensory Overview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How to taste beer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Pour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Look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Swirl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Smell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Taste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(taste again)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lvl="1" algn="l"/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Sensory Analysis – Quality Control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/>
              <a:t>Trained Panel to detect </a:t>
            </a:r>
            <a:r>
              <a:rPr lang="en-CA" altLang="en-US" dirty="0" smtClean="0"/>
              <a:t>defects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Needs to be current</a:t>
            </a:r>
            <a:endParaRPr lang="en-US" altLang="en-US" dirty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Needs to be panel – not just one person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0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Quality Beer Characteristics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Malty / Grainy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grain, caramel, </a:t>
            </a:r>
            <a:r>
              <a:rPr lang="en-CA" altLang="en-US" dirty="0" err="1" smtClean="0"/>
              <a:t>buiscuit</a:t>
            </a:r>
            <a:r>
              <a:rPr lang="en-CA" altLang="en-US" dirty="0" smtClean="0"/>
              <a:t>, toast, chocolate, coffee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Hoppy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citrus, spice, earthy, fruity, floral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Yeasty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sulfur, bready</a:t>
            </a: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8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Quality Beer Characteristics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Sweet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Sour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Bitter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Alcohol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err="1" smtClean="0"/>
              <a:t>Estery</a:t>
            </a:r>
            <a:endParaRPr lang="en-CA" altLang="en-US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Spicy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4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Common Off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Beer Off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Flavours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Common to the brewery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Acetaldehyde (green apple)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err="1" smtClean="0"/>
              <a:t>Diacetyl</a:t>
            </a:r>
            <a:r>
              <a:rPr lang="en-CA" altLang="en-US" dirty="0" smtClean="0"/>
              <a:t> (artificial butter)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Sulphite (burning matchstick)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Sulphide (rotten eggs)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DMS (cooked corn)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Musty/Earthy (dirt, mould)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Rancid (cheesy, sweaty, </a:t>
            </a:r>
            <a:r>
              <a:rPr lang="en-CA" altLang="en-US" dirty="0" err="1" smtClean="0"/>
              <a:t>goaty</a:t>
            </a:r>
            <a:r>
              <a:rPr lang="en-CA" altLang="en-US" dirty="0" smtClean="0"/>
              <a:t>, mousy)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Metallic (penny)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Phenolic (sanitizer, </a:t>
            </a:r>
            <a:r>
              <a:rPr lang="en-CA" altLang="en-US" dirty="0" err="1" smtClean="0"/>
              <a:t>band-aid</a:t>
            </a:r>
            <a:r>
              <a:rPr lang="en-CA" altLang="en-US" dirty="0" smtClean="0"/>
              <a:t>, rubber, </a:t>
            </a:r>
            <a:r>
              <a:rPr lang="en-CA" altLang="en-US" dirty="0" err="1" smtClean="0"/>
              <a:t>shrimpy</a:t>
            </a:r>
            <a:r>
              <a:rPr lang="en-CA" altLang="en-US" dirty="0" smtClean="0"/>
              <a:t>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err="1" smtClean="0"/>
              <a:t>Autolyzed</a:t>
            </a:r>
            <a:r>
              <a:rPr lang="en-CA" altLang="en-US" dirty="0" smtClean="0"/>
              <a:t> Yeast (</a:t>
            </a:r>
            <a:r>
              <a:rPr lang="en-CA" altLang="en-US" dirty="0" err="1" smtClean="0"/>
              <a:t>brothy</a:t>
            </a:r>
            <a:r>
              <a:rPr lang="en-CA" altLang="en-US" dirty="0" smtClean="0"/>
              <a:t>, marmite)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Acetone (nail polish remover)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Plastic (burnt plastic)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endParaRPr lang="en-CA" altLang="en-US" dirty="0" smtClean="0"/>
          </a:p>
          <a:p>
            <a:pPr marL="1657350" lvl="3" indent="-285750" algn="l">
              <a:buFont typeface="Arial" panose="020B0604020202020204" pitchFamily="34" charset="0"/>
              <a:buChar char="•"/>
            </a:pPr>
            <a:endParaRPr lang="en-CA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46695"/>
            <a:ext cx="8915400" cy="810705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Common Off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Beer Off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Flavours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772400" cy="4267200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After the beer leaves the brewery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err="1" smtClean="0"/>
              <a:t>Lightstruck</a:t>
            </a:r>
            <a:r>
              <a:rPr lang="en-CA" altLang="en-US" dirty="0" smtClean="0"/>
              <a:t> (</a:t>
            </a:r>
            <a:r>
              <a:rPr lang="en-CA" altLang="en-US" dirty="0" err="1" smtClean="0"/>
              <a:t>skunky</a:t>
            </a:r>
            <a:r>
              <a:rPr lang="en-CA" altLang="en-US" dirty="0" smtClean="0"/>
              <a:t>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Infected Sour (lactobacillus, </a:t>
            </a:r>
            <a:r>
              <a:rPr lang="en-CA" altLang="en-US" dirty="0" err="1" smtClean="0"/>
              <a:t>pediococcus</a:t>
            </a:r>
            <a:r>
              <a:rPr lang="en-CA" altLang="en-US" dirty="0" smtClean="0"/>
              <a:t>, acetic)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Visual as well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Oxidized (different stages)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old, stale, dull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papery, cardboard, wet cardboard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burnt grain, stale bread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caramel (not fresh)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winey / sherry</a:t>
            </a:r>
          </a:p>
          <a:p>
            <a:pPr marL="2114550" lvl="4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meaty, </a:t>
            </a:r>
            <a:r>
              <a:rPr lang="en-CA" altLang="en-US" dirty="0" err="1" smtClean="0"/>
              <a:t>brothy</a:t>
            </a:r>
            <a:r>
              <a:rPr lang="en-CA" altLang="en-US" dirty="0" smtClean="0"/>
              <a:t>, leathery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en-CA" altLang="en-US" dirty="0" smtClean="0"/>
              <a:t>Phenolic (sanitizer, chlorine)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endParaRPr lang="en-CA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"/>
            <a:ext cx="9144000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2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17393E0BAEA4089102F6B212C3CF1" ma:contentTypeVersion="2" ma:contentTypeDescription="Create a new document." ma:contentTypeScope="" ma:versionID="7481cfc28d18a4ac0bf44a179c8d3c5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fc5f63cddc813ae2817f831fe6e647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7ABB046-245D-4144-86F0-AC300D902620}"/>
</file>

<file path=customXml/itemProps2.xml><?xml version="1.0" encoding="utf-8"?>
<ds:datastoreItem xmlns:ds="http://schemas.openxmlformats.org/officeDocument/2006/customXml" ds:itemID="{96D8A70D-0990-405F-AE21-5B84BF62358C}"/>
</file>

<file path=customXml/itemProps3.xml><?xml version="1.0" encoding="utf-8"?>
<ds:datastoreItem xmlns:ds="http://schemas.openxmlformats.org/officeDocument/2006/customXml" ds:itemID="{45B3381F-2A8D-4C2B-9B8A-F931F22233CA}"/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319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Off Flavours in Beer</vt:lpstr>
      <vt:lpstr>Off Flavours in Beer</vt:lpstr>
      <vt:lpstr>Sensory Overview</vt:lpstr>
      <vt:lpstr>Sensory Overview</vt:lpstr>
      <vt:lpstr>Sensory Analysis – Quality Control</vt:lpstr>
      <vt:lpstr>Quality Beer Characteristics</vt:lpstr>
      <vt:lpstr>Quality Beer Characteristics</vt:lpstr>
      <vt:lpstr>Common Off Beer Off Flavours</vt:lpstr>
      <vt:lpstr>Common Off Beer Off Flavours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Technical - Off Flavours in Beer</dc:title>
  <dc:creator>Kayleen Larson</dc:creator>
  <cp:lastModifiedBy>Chris Williams</cp:lastModifiedBy>
  <cp:revision>61</cp:revision>
  <cp:lastPrinted>2014-05-30T14:42:10Z</cp:lastPrinted>
  <dcterms:created xsi:type="dcterms:W3CDTF">2014-05-14T17:55:51Z</dcterms:created>
  <dcterms:modified xsi:type="dcterms:W3CDTF">2015-04-21T19:10:07Z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0x01010058F17393E0BAEA4089102F6B212C3CF1</vt:lpwstr>
  </property>
  <property fmtid="{D5CDD505-2E9C-101B-9397-08002B2CF9AE}" pid="3" name="Order">
    <vt:r8>5600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