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charts/chart2.xml" ContentType="application/vnd.openxmlformats-officedocument.drawingml.chart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7" r:id="rId3"/>
    <p:sldId id="260" r:id="rId4"/>
    <p:sldId id="262" r:id="rId5"/>
    <p:sldId id="263" r:id="rId6"/>
    <p:sldId id="268" r:id="rId7"/>
    <p:sldId id="275" r:id="rId8"/>
    <p:sldId id="285" r:id="rId9"/>
    <p:sldId id="277" r:id="rId10"/>
    <p:sldId id="274" r:id="rId11"/>
    <p:sldId id="271" r:id="rId12"/>
    <p:sldId id="278" r:id="rId13"/>
    <p:sldId id="284" r:id="rId14"/>
    <p:sldId id="276" r:id="rId15"/>
    <p:sldId id="279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AA3E"/>
    <a:srgbClr val="ECD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985" autoAdjust="0"/>
  </p:normalViewPr>
  <p:slideViewPr>
    <p:cSldViewPr>
      <p:cViewPr varScale="1">
        <p:scale>
          <a:sx n="89" d="100"/>
          <a:sy n="89" d="100"/>
        </p:scale>
        <p:origin x="22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 smtClean="0"/>
              <a:t>Domestic Bottle Sales</a:t>
            </a:r>
            <a:endParaRPr lang="en-CA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641622011383939"/>
          <c:y val="3.8515501968503944E-2"/>
          <c:w val="0.80471765513402804"/>
          <c:h val="0.871588582677165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Bottle Sales</c:v>
                </c:pt>
              </c:strCache>
            </c:strRef>
          </c:tx>
          <c:spPr>
            <a:solidFill>
              <a:srgbClr val="D9AA3E"/>
            </a:solidFill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Sheet1!$C$2:$C$13</c:f>
              <c:numCache>
                <c:formatCode>0.0</c:formatCode>
                <c:ptCount val="12"/>
                <c:pt idx="0">
                  <c:v>325.67758191666667</c:v>
                </c:pt>
                <c:pt idx="1">
                  <c:v>320.56263208333331</c:v>
                </c:pt>
                <c:pt idx="2">
                  <c:v>318.31773933333329</c:v>
                </c:pt>
                <c:pt idx="3">
                  <c:v>315.73872891666667</c:v>
                </c:pt>
                <c:pt idx="4">
                  <c:v>307.1269461666667</c:v>
                </c:pt>
                <c:pt idx="5">
                  <c:v>299.55611916666669</c:v>
                </c:pt>
                <c:pt idx="6">
                  <c:v>290.5926143333333</c:v>
                </c:pt>
                <c:pt idx="7">
                  <c:v>277.36000183333329</c:v>
                </c:pt>
                <c:pt idx="8">
                  <c:v>258.83942300000001</c:v>
                </c:pt>
                <c:pt idx="9">
                  <c:v>239.43376441666666</c:v>
                </c:pt>
                <c:pt idx="10">
                  <c:v>219.62376583333335</c:v>
                </c:pt>
                <c:pt idx="11">
                  <c:v>200.7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176088"/>
        <c:axId val="309452656"/>
      </c:barChart>
      <c:catAx>
        <c:axId val="25817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9452656"/>
        <c:crosses val="autoZero"/>
        <c:auto val="1"/>
        <c:lblAlgn val="ctr"/>
        <c:lblOffset val="100"/>
        <c:tickLblSkip val="2"/>
        <c:noMultiLvlLbl val="0"/>
      </c:catAx>
      <c:valAx>
        <c:axId val="309452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Domestic Bottle Sales (million </a:t>
                </a:r>
                <a:r>
                  <a:rPr lang="en-CA" dirty="0" err="1" smtClean="0"/>
                  <a:t>dz</a:t>
                </a:r>
                <a:r>
                  <a:rPr lang="en-CA" dirty="0" smtClean="0"/>
                  <a:t>)</a:t>
                </a:r>
                <a:endParaRPr lang="en-CA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58176088"/>
        <c:crosses val="autoZero"/>
        <c:crossBetween val="between"/>
        <c:maj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704554923872025"/>
          <c:y val="8.8944443507347343E-2"/>
          <c:w val="0.67317626181288825"/>
          <c:h val="0.102146009619326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Bottles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2013</c:v>
                </c:pt>
              </c:numCache>
            </c:numRef>
          </c:cat>
          <c:val>
            <c:numRef>
              <c:f>Sheet1!$B$2:$B$3</c:f>
              <c:numCache>
                <c:formatCode>#,##0.00</c:formatCode>
                <c:ptCount val="2"/>
                <c:pt idx="0">
                  <c:v>70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2013</c:v>
                </c:pt>
              </c:numCache>
            </c:numRef>
          </c:cat>
          <c:val>
            <c:numRef>
              <c:f>Sheet1!$C$2:$C$3</c:f>
              <c:numCache>
                <c:formatCode>#,##0.00</c:formatCode>
                <c:ptCount val="2"/>
                <c:pt idx="0">
                  <c:v>19</c:v>
                </c:pt>
                <c:pt idx="1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Kegs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2013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713600"/>
        <c:axId val="258175304"/>
      </c:barChart>
      <c:catAx>
        <c:axId val="30871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Year</a:t>
                </a:r>
                <a:endParaRPr lang="en-C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8175304"/>
        <c:crosses val="autoZero"/>
        <c:auto val="1"/>
        <c:lblAlgn val="ctr"/>
        <c:lblOffset val="100"/>
        <c:noMultiLvlLbl val="0"/>
      </c:catAx>
      <c:valAx>
        <c:axId val="2581753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Percent of Domestic Beer Sales</a:t>
                </a:r>
                <a:endParaRPr lang="en-CA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08713600"/>
        <c:crosses val="autoZero"/>
        <c:crossBetween val="between"/>
        <c:majorUnit val="25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39DE1-B547-410F-A025-5E41BAABA75B}" type="doc">
      <dgm:prSet loTypeId="urn:microsoft.com/office/officeart/2005/8/layout/hList1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DB5BAC31-4605-42C2-9A38-DE37A2811377}">
      <dgm:prSet phldrT="[Text]" custT="1"/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SHAPE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668ABA86-6461-483C-9AE0-20003CC4A920}" type="parTrans" cxnId="{4D81FD08-7AFA-4811-96A7-4F97B916D6C6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5489E63B-C1FF-4303-9ADB-A6052561B5A3}" type="sibTrans" cxnId="{4D81FD08-7AFA-4811-96A7-4F97B916D6C6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FE26FA9A-B43F-46FB-85BC-45ADD812CF0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Inoculate efforts to de-normalize beer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3F38C615-3B4B-4BD3-8374-CEC5BA91DC0C}" type="parTrans" cxnId="{49DEC137-F13B-49CD-B1DB-3A02E2D4570B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778440CF-A135-4432-B0B7-3FE92571026B}" type="sibTrans" cxnId="{49DEC137-F13B-49CD-B1DB-3A02E2D4570B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B2E93540-0445-4F9D-9A76-8A1F0416072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Protect beer’s competitive tax structure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8A4FBF0E-3002-4377-B21D-DCA1EB64637F}" type="parTrans" cxnId="{8F3165DA-C85D-41A6-935F-DE76946BCEA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1C0D9402-EFD2-44C6-A876-C45976AF3FDF}" type="sibTrans" cxnId="{8F3165DA-C85D-41A6-935F-DE76946BCEA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BE974BEB-B32D-4ED2-A173-30E0A4C6E3C0}">
      <dgm:prSet phldrT="[Text]" custT="1"/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UNIFY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7B7CDB30-E0E0-4DF5-A0A7-5F44F1AFE4AE}" type="parTrans" cxnId="{5641EBCB-824C-42B3-BED4-F93655DAF5A2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79848561-AD18-433A-929A-D291B769F2F5}" type="sibTrans" cxnId="{5641EBCB-824C-42B3-BED4-F93655DAF5A2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D042789-500F-41CA-A0B0-22C235DB6BD7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Connect all members, Canadian brewers and industry stakeholders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F94E527B-7D0E-4D10-ABB3-A56787BEE3F1}" type="parTrans" cxnId="{40EA0205-194D-46F4-ABE1-D4B595493511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0BFA69AE-B7F4-4C63-99B5-5B671976BFE4}" type="sibTrans" cxnId="{40EA0205-194D-46F4-ABE1-D4B595493511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C7099B4-E39C-4638-BFB5-3B912C07FB4B}">
      <dgm:prSet phldrT="[Text]" custT="1"/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OPERATE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1E20F86D-AB8B-4B3B-BD20-8A1BC13C504E}" type="parTrans" cxnId="{A61E5ADB-0565-495A-8BFC-DABAA2BFE52A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6821C331-AB98-496F-8F61-65ACB5F4F275}" type="sibTrans" cxnId="{A61E5ADB-0565-495A-8BFC-DABAA2BFE52A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D82F8F3C-8CD9-4CA8-865B-678A695D41DF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Connect national &amp; regional agendas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1CA0A255-D99A-4EC0-8A2A-EECD5844F274}" type="parTrans" cxnId="{05764171-9E97-46ED-A4C7-24BBE681B2E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81A33B71-9741-4F7E-8C87-6BFB74C51915}" type="sibTrans" cxnId="{05764171-9E97-46ED-A4C7-24BBE681B2E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BA8C44F-B13C-4E8F-B565-554EEDF9965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Ensure lawmakers &amp; officials address industry demands 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7264DBF6-EA30-49AC-9BB5-ACE0F96E818C}" type="parTrans" cxnId="{6809AD5F-FEB1-4D31-A55C-8EE5E5E5C764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5F513BE9-4192-4934-A88C-52857F73EE40}" type="sibTrans" cxnId="{6809AD5F-FEB1-4D31-A55C-8EE5E5E5C764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E526D659-E7E4-440C-B850-DF5785E9FADB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Forum for identifying and managing risks to the beer category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3B3EB23B-BD9A-4285-A42A-2728025580A7}" type="parTrans" cxnId="{1EE55005-D9D1-4E9A-89A9-7A82616F791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3D3F210D-9BFB-47A6-A4A3-FF594B90457A}" type="sibTrans" cxnId="{1EE55005-D9D1-4E9A-89A9-7A82616F791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7E3FCCFA-6E32-48D2-8E99-9D0E9CF2D66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Coordinate technical and public affairs initiatives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03C6BAA3-C898-4E99-B8B0-5903117DD150}" type="parTrans" cxnId="{7E7D8969-E136-43EB-BC3F-7C3830398F0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02066A39-698F-4439-ABC8-87C19B8F7677}" type="sibTrans" cxnId="{7E7D8969-E136-43EB-BC3F-7C3830398F07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3145C061-C228-4788-9D8D-0BEDD183C710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CA" sz="1400" dirty="0">
            <a:latin typeface="Arial" pitchFamily="34" charset="0"/>
            <a:cs typeface="Arial" pitchFamily="34" charset="0"/>
          </a:endParaRPr>
        </a:p>
      </dgm:t>
    </dgm:pt>
    <dgm:pt modelId="{F27C597F-C564-44AC-9C09-0967FD4F2DED}" type="parTrans" cxnId="{C8B179EA-9960-4290-93C7-23A6D75522A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30CD5444-A659-4497-9034-2EA119A8BBAF}" type="sibTrans" cxnId="{C8B179EA-9960-4290-93C7-23A6D75522A0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24095B96-B35A-4076-9AFF-2F89D4F6CF0B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Center point for market intelligence &amp; economic impact knowledge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CB6ACAB8-1011-4113-A7C2-B8F133AC1AF9}" type="parTrans" cxnId="{BACE51D3-39E0-4F3E-916F-BAFED0EFB582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5A5BC6A5-5D91-4E62-80FB-CE2F769D6A59}" type="sibTrans" cxnId="{BACE51D3-39E0-4F3E-916F-BAFED0EFB582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F5E8502-F501-4FAF-81B9-8E85ADBF4CD1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Communicate the industry’s vision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255706C0-B57D-450C-9FD5-B9E00DBF3EE1}" type="parTrans" cxnId="{9F79410D-8CE0-4A55-AB8B-EB5ADEC9E8FC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BFAF90C6-4A8A-44DB-B25A-DDC28A92EDD7}" type="sibTrans" cxnId="{9F79410D-8CE0-4A55-AB8B-EB5ADEC9E8FC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62DC579-B204-4462-81AA-CA301ACDD522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Promote beer’s lifestyle &amp; health benefits 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C6ED3C66-109D-4C3F-B266-9E54D9E191C6}" type="parTrans" cxnId="{E8C7029B-5FB2-4F31-BCC0-2E814E36D05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A91C420F-6F24-4C80-AA83-E7242D5EFAA7}" type="sibTrans" cxnId="{E8C7029B-5FB2-4F31-BCC0-2E814E36D05D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20CE5BBE-3E71-4ABE-9836-1259FDD3CEE2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Collaborate &amp; engage on  international files 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4F22D3D4-46AC-4349-9544-2C2816B65FAA}" type="parTrans" cxnId="{AADE3E2F-1105-4888-B461-BC421801D214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69A9F561-D9D5-48DE-8685-AAEAF7CDCADB}" type="sibTrans" cxnId="{AADE3E2F-1105-4888-B461-BC421801D214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FA57F67D-27DB-47BC-A453-0B1D09D12F6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CA" sz="1200" dirty="0" smtClean="0">
              <a:latin typeface="Arial" pitchFamily="34" charset="0"/>
              <a:cs typeface="Arial" pitchFamily="34" charset="0"/>
            </a:rPr>
            <a:t>Maintain situational awareness on regulatory initiatives  </a:t>
          </a:r>
          <a:endParaRPr lang="en-CA" sz="1200" dirty="0">
            <a:latin typeface="Arial" pitchFamily="34" charset="0"/>
            <a:cs typeface="Arial" pitchFamily="34" charset="0"/>
          </a:endParaRPr>
        </a:p>
      </dgm:t>
    </dgm:pt>
    <dgm:pt modelId="{83A41447-66F9-47F8-9506-8D38EDEA48E5}" type="parTrans" cxnId="{F9A594A8-838E-4E4F-B94D-02D866009A25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CF1B365E-CBE3-432D-8EEF-40DAA7CB4409}" type="sibTrans" cxnId="{F9A594A8-838E-4E4F-B94D-02D866009A25}">
      <dgm:prSet/>
      <dgm:spPr/>
      <dgm:t>
        <a:bodyPr/>
        <a:lstStyle/>
        <a:p>
          <a:endParaRPr lang="en-CA">
            <a:latin typeface="Arial" pitchFamily="34" charset="0"/>
            <a:cs typeface="Arial" pitchFamily="34" charset="0"/>
          </a:endParaRPr>
        </a:p>
      </dgm:t>
    </dgm:pt>
    <dgm:pt modelId="{972385DD-F4B2-4B4F-98EF-AE79EF7523DB}" type="pres">
      <dgm:prSet presAssocID="{40D39DE1-B547-410F-A025-5E41BAABA7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1D0F758-D97F-4052-9095-D7F7A8E17795}" type="pres">
      <dgm:prSet presAssocID="{DB5BAC31-4605-42C2-9A38-DE37A2811377}" presName="composite" presStyleCnt="0"/>
      <dgm:spPr/>
    </dgm:pt>
    <dgm:pt modelId="{CC0EB82E-52C9-4AE8-AFF0-131FC4042AE8}" type="pres">
      <dgm:prSet presAssocID="{DB5BAC31-4605-42C2-9A38-DE37A28113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5424FD-254C-41DE-AB73-FB8FA96ECD17}" type="pres">
      <dgm:prSet presAssocID="{DB5BAC31-4605-42C2-9A38-DE37A281137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CCE610-1EC9-4463-AEA7-9411A8BB7B13}" type="pres">
      <dgm:prSet presAssocID="{5489E63B-C1FF-4303-9ADB-A6052561B5A3}" presName="space" presStyleCnt="0"/>
      <dgm:spPr/>
    </dgm:pt>
    <dgm:pt modelId="{E94F3098-35BB-49D4-974E-7F6C9A45E008}" type="pres">
      <dgm:prSet presAssocID="{BE974BEB-B32D-4ED2-A173-30E0A4C6E3C0}" presName="composite" presStyleCnt="0"/>
      <dgm:spPr/>
    </dgm:pt>
    <dgm:pt modelId="{CE104797-1381-4FA8-978B-1FEB3AC183CA}" type="pres">
      <dgm:prSet presAssocID="{BE974BEB-B32D-4ED2-A173-30E0A4C6E3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E0626B-4CB8-4F02-B552-08477443ECC2}" type="pres">
      <dgm:prSet presAssocID="{BE974BEB-B32D-4ED2-A173-30E0A4C6E3C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C574A34-5D9C-4B8F-9683-F24008EE6A46}" type="pres">
      <dgm:prSet presAssocID="{79848561-AD18-433A-929A-D291B769F2F5}" presName="space" presStyleCnt="0"/>
      <dgm:spPr/>
    </dgm:pt>
    <dgm:pt modelId="{C5D31BE1-FD4B-4B17-A2C5-124301F75FFB}" type="pres">
      <dgm:prSet presAssocID="{CC7099B4-E39C-4638-BFB5-3B912C07FB4B}" presName="composite" presStyleCnt="0"/>
      <dgm:spPr/>
    </dgm:pt>
    <dgm:pt modelId="{828B74A6-0D83-4BFA-B31C-E7F53BEE69EE}" type="pres">
      <dgm:prSet presAssocID="{CC7099B4-E39C-4638-BFB5-3B912C07FB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05A5DE-0C5D-4471-8F8B-7E3E455BC92C}" type="pres">
      <dgm:prSet presAssocID="{CC7099B4-E39C-4638-BFB5-3B912C07FB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FB24A7-0FB3-4393-87CA-CC97D98F2E5A}" type="presOf" srcId="{3145C061-C228-4788-9D8D-0BEDD183C710}" destId="{B5E0626B-4CB8-4F02-B552-08477443ECC2}" srcOrd="0" destOrd="4" presId="urn:microsoft.com/office/officeart/2005/8/layout/hList1"/>
    <dgm:cxn modelId="{F9A594A8-838E-4E4F-B94D-02D866009A25}" srcId="{BE974BEB-B32D-4ED2-A173-30E0A4C6E3C0}" destId="{FA57F67D-27DB-47BC-A453-0B1D09D12F6A}" srcOrd="3" destOrd="0" parTransId="{83A41447-66F9-47F8-9506-8D38EDEA48E5}" sibTransId="{CF1B365E-CBE3-432D-8EEF-40DAA7CB4409}"/>
    <dgm:cxn modelId="{C8B179EA-9960-4290-93C7-23A6D75522A0}" srcId="{BE974BEB-B32D-4ED2-A173-30E0A4C6E3C0}" destId="{3145C061-C228-4788-9D8D-0BEDD183C710}" srcOrd="4" destOrd="0" parTransId="{F27C597F-C564-44AC-9C09-0967FD4F2DED}" sibTransId="{30CD5444-A659-4497-9034-2EA119A8BBAF}"/>
    <dgm:cxn modelId="{F46B1414-9AA4-4BA8-AE64-E2970EAEDD09}" type="presOf" srcId="{BE974BEB-B32D-4ED2-A173-30E0A4C6E3C0}" destId="{CE104797-1381-4FA8-978B-1FEB3AC183CA}" srcOrd="0" destOrd="0" presId="urn:microsoft.com/office/officeart/2005/8/layout/hList1"/>
    <dgm:cxn modelId="{4D81FD08-7AFA-4811-96A7-4F97B916D6C6}" srcId="{40D39DE1-B547-410F-A025-5E41BAABA75B}" destId="{DB5BAC31-4605-42C2-9A38-DE37A2811377}" srcOrd="0" destOrd="0" parTransId="{668ABA86-6461-483C-9AE0-20003CC4A920}" sibTransId="{5489E63B-C1FF-4303-9ADB-A6052561B5A3}"/>
    <dgm:cxn modelId="{1EE55005-D9D1-4E9A-89A9-7A82616F791D}" srcId="{CC7099B4-E39C-4638-BFB5-3B912C07FB4B}" destId="{E526D659-E7E4-440C-B850-DF5785E9FADB}" srcOrd="0" destOrd="0" parTransId="{3B3EB23B-BD9A-4285-A42A-2728025580A7}" sibTransId="{3D3F210D-9BFB-47A6-A4A3-FF594B90457A}"/>
    <dgm:cxn modelId="{76B52C38-09BC-4F12-8BD9-CC03BAC9436C}" type="presOf" srcId="{DB5BAC31-4605-42C2-9A38-DE37A2811377}" destId="{CC0EB82E-52C9-4AE8-AFF0-131FC4042AE8}" srcOrd="0" destOrd="0" presId="urn:microsoft.com/office/officeart/2005/8/layout/hList1"/>
    <dgm:cxn modelId="{34590F36-23EB-4883-AB4A-48CF2678D95A}" type="presOf" srcId="{E526D659-E7E4-440C-B850-DF5785E9FADB}" destId="{1205A5DE-0C5D-4471-8F8B-7E3E455BC92C}" srcOrd="0" destOrd="0" presId="urn:microsoft.com/office/officeart/2005/8/layout/hList1"/>
    <dgm:cxn modelId="{AADE3E2F-1105-4888-B461-BC421801D214}" srcId="{DB5BAC31-4605-42C2-9A38-DE37A2811377}" destId="{20CE5BBE-3E71-4ABE-9836-1259FDD3CEE2}" srcOrd="3" destOrd="0" parTransId="{4F22D3D4-46AC-4349-9544-2C2816B65FAA}" sibTransId="{69A9F561-D9D5-48DE-8685-AAEAF7CDCADB}"/>
    <dgm:cxn modelId="{7E7D8969-E136-43EB-BC3F-7C3830398F07}" srcId="{CC7099B4-E39C-4638-BFB5-3B912C07FB4B}" destId="{7E3FCCFA-6E32-48D2-8E99-9D0E9CF2D664}" srcOrd="2" destOrd="0" parTransId="{03C6BAA3-C898-4E99-B8B0-5903117DD150}" sibTransId="{02066A39-698F-4439-ABC8-87C19B8F7677}"/>
    <dgm:cxn modelId="{9C81C596-DD6D-4C2D-9D01-82AF72B99C15}" type="presOf" srcId="{DD042789-500F-41CA-A0B0-22C235DB6BD7}" destId="{B5E0626B-4CB8-4F02-B552-08477443ECC2}" srcOrd="0" destOrd="1" presId="urn:microsoft.com/office/officeart/2005/8/layout/hList1"/>
    <dgm:cxn modelId="{58D56D7F-8CA4-4649-9FA1-5F095583F41F}" type="presOf" srcId="{20CE5BBE-3E71-4ABE-9836-1259FDD3CEE2}" destId="{555424FD-254C-41DE-AB73-FB8FA96ECD17}" srcOrd="0" destOrd="3" presId="urn:microsoft.com/office/officeart/2005/8/layout/hList1"/>
    <dgm:cxn modelId="{8F3165DA-C85D-41A6-935F-DE76946BCEAD}" srcId="{DB5BAC31-4605-42C2-9A38-DE37A2811377}" destId="{B2E93540-0445-4F9D-9A76-8A1F04160723}" srcOrd="1" destOrd="0" parTransId="{8A4FBF0E-3002-4377-B21D-DCA1EB64637F}" sibTransId="{1C0D9402-EFD2-44C6-A876-C45976AF3FDF}"/>
    <dgm:cxn modelId="{A7DB7719-8A4A-442F-9856-5F48374FAB26}" type="presOf" srcId="{FE26FA9A-B43F-46FB-85BC-45ADD812CF04}" destId="{555424FD-254C-41DE-AB73-FB8FA96ECD17}" srcOrd="0" destOrd="0" presId="urn:microsoft.com/office/officeart/2005/8/layout/hList1"/>
    <dgm:cxn modelId="{0E5338A6-FAB8-4618-94E9-C0BFFDA6E6E3}" type="presOf" srcId="{CF5E8502-F501-4FAF-81B9-8E85ADBF4CD1}" destId="{B5E0626B-4CB8-4F02-B552-08477443ECC2}" srcOrd="0" destOrd="2" presId="urn:microsoft.com/office/officeart/2005/8/layout/hList1"/>
    <dgm:cxn modelId="{49DEC137-F13B-49CD-B1DB-3A02E2D4570B}" srcId="{DB5BAC31-4605-42C2-9A38-DE37A2811377}" destId="{FE26FA9A-B43F-46FB-85BC-45ADD812CF04}" srcOrd="0" destOrd="0" parTransId="{3F38C615-3B4B-4BD3-8374-CEC5BA91DC0C}" sibTransId="{778440CF-A135-4432-B0B7-3FE92571026B}"/>
    <dgm:cxn modelId="{96EA1A76-304E-410A-8958-0A685CA5815F}" type="presOf" srcId="{D82F8F3C-8CD9-4CA8-865B-678A695D41DF}" destId="{1205A5DE-0C5D-4471-8F8B-7E3E455BC92C}" srcOrd="0" destOrd="1" presId="urn:microsoft.com/office/officeart/2005/8/layout/hList1"/>
    <dgm:cxn modelId="{1BFCDF11-B922-4300-BBC0-7938A3946A0E}" type="presOf" srcId="{40D39DE1-B547-410F-A025-5E41BAABA75B}" destId="{972385DD-F4B2-4B4F-98EF-AE79EF7523DB}" srcOrd="0" destOrd="0" presId="urn:microsoft.com/office/officeart/2005/8/layout/hList1"/>
    <dgm:cxn modelId="{EEE6CA20-A535-4495-A73D-13849F957065}" type="presOf" srcId="{B2E93540-0445-4F9D-9A76-8A1F04160723}" destId="{555424FD-254C-41DE-AB73-FB8FA96ECD17}" srcOrd="0" destOrd="1" presId="urn:microsoft.com/office/officeart/2005/8/layout/hList1"/>
    <dgm:cxn modelId="{2FD8990B-C5FB-40B3-B2C0-D84CCD549D93}" type="presOf" srcId="{C62DC579-B204-4462-81AA-CA301ACDD522}" destId="{1205A5DE-0C5D-4471-8F8B-7E3E455BC92C}" srcOrd="0" destOrd="3" presId="urn:microsoft.com/office/officeart/2005/8/layout/hList1"/>
    <dgm:cxn modelId="{B88C19FF-C6C6-47F4-8FE1-0D2CDAB4CB33}" type="presOf" srcId="{7E3FCCFA-6E32-48D2-8E99-9D0E9CF2D664}" destId="{1205A5DE-0C5D-4471-8F8B-7E3E455BC92C}" srcOrd="0" destOrd="2" presId="urn:microsoft.com/office/officeart/2005/8/layout/hList1"/>
    <dgm:cxn modelId="{771B4EFB-0B5D-46B9-84B9-E8566625A44D}" type="presOf" srcId="{24095B96-B35A-4076-9AFF-2F89D4F6CF0B}" destId="{555424FD-254C-41DE-AB73-FB8FA96ECD17}" srcOrd="0" destOrd="2" presId="urn:microsoft.com/office/officeart/2005/8/layout/hList1"/>
    <dgm:cxn modelId="{3E1EC00D-1B35-4C4D-82CD-ECBADEFAC983}" type="presOf" srcId="{EBA8C44F-B13C-4E8F-B565-554EEDF99654}" destId="{B5E0626B-4CB8-4F02-B552-08477443ECC2}" srcOrd="0" destOrd="0" presId="urn:microsoft.com/office/officeart/2005/8/layout/hList1"/>
    <dgm:cxn modelId="{05764171-9E97-46ED-A4C7-24BBE681B2E7}" srcId="{CC7099B4-E39C-4638-BFB5-3B912C07FB4B}" destId="{D82F8F3C-8CD9-4CA8-865B-678A695D41DF}" srcOrd="1" destOrd="0" parTransId="{1CA0A255-D99A-4EC0-8A2A-EECD5844F274}" sibTransId="{81A33B71-9741-4F7E-8C87-6BFB74C51915}"/>
    <dgm:cxn modelId="{6809AD5F-FEB1-4D31-A55C-8EE5E5E5C764}" srcId="{BE974BEB-B32D-4ED2-A173-30E0A4C6E3C0}" destId="{EBA8C44F-B13C-4E8F-B565-554EEDF99654}" srcOrd="0" destOrd="0" parTransId="{7264DBF6-EA30-49AC-9BB5-ACE0F96E818C}" sibTransId="{5F513BE9-4192-4934-A88C-52857F73EE40}"/>
    <dgm:cxn modelId="{BACE51D3-39E0-4F3E-916F-BAFED0EFB582}" srcId="{DB5BAC31-4605-42C2-9A38-DE37A2811377}" destId="{24095B96-B35A-4076-9AFF-2F89D4F6CF0B}" srcOrd="2" destOrd="0" parTransId="{CB6ACAB8-1011-4113-A7C2-B8F133AC1AF9}" sibTransId="{5A5BC6A5-5D91-4E62-80FB-CE2F769D6A59}"/>
    <dgm:cxn modelId="{A61E5ADB-0565-495A-8BFC-DABAA2BFE52A}" srcId="{40D39DE1-B547-410F-A025-5E41BAABA75B}" destId="{CC7099B4-E39C-4638-BFB5-3B912C07FB4B}" srcOrd="2" destOrd="0" parTransId="{1E20F86D-AB8B-4B3B-BD20-8A1BC13C504E}" sibTransId="{6821C331-AB98-496F-8F61-65ACB5F4F275}"/>
    <dgm:cxn modelId="{5641EBCB-824C-42B3-BED4-F93655DAF5A2}" srcId="{40D39DE1-B547-410F-A025-5E41BAABA75B}" destId="{BE974BEB-B32D-4ED2-A173-30E0A4C6E3C0}" srcOrd="1" destOrd="0" parTransId="{7B7CDB30-E0E0-4DF5-A0A7-5F44F1AFE4AE}" sibTransId="{79848561-AD18-433A-929A-D291B769F2F5}"/>
    <dgm:cxn modelId="{E8C7029B-5FB2-4F31-BCC0-2E814E36D05D}" srcId="{CC7099B4-E39C-4638-BFB5-3B912C07FB4B}" destId="{C62DC579-B204-4462-81AA-CA301ACDD522}" srcOrd="3" destOrd="0" parTransId="{C6ED3C66-109D-4C3F-B266-9E54D9E191C6}" sibTransId="{A91C420F-6F24-4C80-AA83-E7242D5EFAA7}"/>
    <dgm:cxn modelId="{40EA0205-194D-46F4-ABE1-D4B595493511}" srcId="{BE974BEB-B32D-4ED2-A173-30E0A4C6E3C0}" destId="{DD042789-500F-41CA-A0B0-22C235DB6BD7}" srcOrd="1" destOrd="0" parTransId="{F94E527B-7D0E-4D10-ABB3-A56787BEE3F1}" sibTransId="{0BFA69AE-B7F4-4C63-99B5-5B671976BFE4}"/>
    <dgm:cxn modelId="{9F79410D-8CE0-4A55-AB8B-EB5ADEC9E8FC}" srcId="{BE974BEB-B32D-4ED2-A173-30E0A4C6E3C0}" destId="{CF5E8502-F501-4FAF-81B9-8E85ADBF4CD1}" srcOrd="2" destOrd="0" parTransId="{255706C0-B57D-450C-9FD5-B9E00DBF3EE1}" sibTransId="{BFAF90C6-4A8A-44DB-B25A-DDC28A92EDD7}"/>
    <dgm:cxn modelId="{E49D8FBE-848E-4BD2-94E1-C707BD5B8652}" type="presOf" srcId="{CC7099B4-E39C-4638-BFB5-3B912C07FB4B}" destId="{828B74A6-0D83-4BFA-B31C-E7F53BEE69EE}" srcOrd="0" destOrd="0" presId="urn:microsoft.com/office/officeart/2005/8/layout/hList1"/>
    <dgm:cxn modelId="{4C80DB11-E884-4E6A-B37C-FF4270088D6D}" type="presOf" srcId="{FA57F67D-27DB-47BC-A453-0B1D09D12F6A}" destId="{B5E0626B-4CB8-4F02-B552-08477443ECC2}" srcOrd="0" destOrd="3" presId="urn:microsoft.com/office/officeart/2005/8/layout/hList1"/>
    <dgm:cxn modelId="{FE1D7BDF-48BA-4AFF-A281-F0551CE52871}" type="presParOf" srcId="{972385DD-F4B2-4B4F-98EF-AE79EF7523DB}" destId="{21D0F758-D97F-4052-9095-D7F7A8E17795}" srcOrd="0" destOrd="0" presId="urn:microsoft.com/office/officeart/2005/8/layout/hList1"/>
    <dgm:cxn modelId="{36AF8356-545C-4E50-803B-526CD7D34A08}" type="presParOf" srcId="{21D0F758-D97F-4052-9095-D7F7A8E17795}" destId="{CC0EB82E-52C9-4AE8-AFF0-131FC4042AE8}" srcOrd="0" destOrd="0" presId="urn:microsoft.com/office/officeart/2005/8/layout/hList1"/>
    <dgm:cxn modelId="{83C3E614-CFA1-452D-ABF5-0C2662A05FDC}" type="presParOf" srcId="{21D0F758-D97F-4052-9095-D7F7A8E17795}" destId="{555424FD-254C-41DE-AB73-FB8FA96ECD17}" srcOrd="1" destOrd="0" presId="urn:microsoft.com/office/officeart/2005/8/layout/hList1"/>
    <dgm:cxn modelId="{AEFC328E-22BC-4F1F-9434-366081ED324C}" type="presParOf" srcId="{972385DD-F4B2-4B4F-98EF-AE79EF7523DB}" destId="{B4CCE610-1EC9-4463-AEA7-9411A8BB7B13}" srcOrd="1" destOrd="0" presId="urn:microsoft.com/office/officeart/2005/8/layout/hList1"/>
    <dgm:cxn modelId="{ACA0E579-BF6F-457C-AD91-F2FE3518BE58}" type="presParOf" srcId="{972385DD-F4B2-4B4F-98EF-AE79EF7523DB}" destId="{E94F3098-35BB-49D4-974E-7F6C9A45E008}" srcOrd="2" destOrd="0" presId="urn:microsoft.com/office/officeart/2005/8/layout/hList1"/>
    <dgm:cxn modelId="{BF84AF02-BC43-4972-AACE-4A05A8AA3832}" type="presParOf" srcId="{E94F3098-35BB-49D4-974E-7F6C9A45E008}" destId="{CE104797-1381-4FA8-978B-1FEB3AC183CA}" srcOrd="0" destOrd="0" presId="urn:microsoft.com/office/officeart/2005/8/layout/hList1"/>
    <dgm:cxn modelId="{27200AD3-E0BE-496E-892B-6C4B5F877B15}" type="presParOf" srcId="{E94F3098-35BB-49D4-974E-7F6C9A45E008}" destId="{B5E0626B-4CB8-4F02-B552-08477443ECC2}" srcOrd="1" destOrd="0" presId="urn:microsoft.com/office/officeart/2005/8/layout/hList1"/>
    <dgm:cxn modelId="{F30957B4-54D9-495F-90AA-D63BF6CA192A}" type="presParOf" srcId="{972385DD-F4B2-4B4F-98EF-AE79EF7523DB}" destId="{7C574A34-5D9C-4B8F-9683-F24008EE6A46}" srcOrd="3" destOrd="0" presId="urn:microsoft.com/office/officeart/2005/8/layout/hList1"/>
    <dgm:cxn modelId="{7EAE4531-00D4-4ABC-AEF1-A968F54E6F7B}" type="presParOf" srcId="{972385DD-F4B2-4B4F-98EF-AE79EF7523DB}" destId="{C5D31BE1-FD4B-4B17-A2C5-124301F75FFB}" srcOrd="4" destOrd="0" presId="urn:microsoft.com/office/officeart/2005/8/layout/hList1"/>
    <dgm:cxn modelId="{AEBF2BF0-0CCE-4C95-B8D9-235866BE0F52}" type="presParOf" srcId="{C5D31BE1-FD4B-4B17-A2C5-124301F75FFB}" destId="{828B74A6-0D83-4BFA-B31C-E7F53BEE69EE}" srcOrd="0" destOrd="0" presId="urn:microsoft.com/office/officeart/2005/8/layout/hList1"/>
    <dgm:cxn modelId="{62F96EC3-9EA6-4F33-828F-BA6508D74427}" type="presParOf" srcId="{C5D31BE1-FD4B-4B17-A2C5-124301F75FFB}" destId="{1205A5DE-0C5D-4471-8F8B-7E3E455BC9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B82E-52C9-4AE8-AFF0-131FC4042AE8}">
      <dsp:nvSpPr>
        <dsp:cNvPr id="0" name=""/>
        <dsp:cNvSpPr/>
      </dsp:nvSpPr>
      <dsp:spPr>
        <a:xfrm>
          <a:off x="2092" y="196517"/>
          <a:ext cx="2040414" cy="816165"/>
        </a:xfrm>
        <a:prstGeom prst="rect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SHAPE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2092" y="196517"/>
        <a:ext cx="2040414" cy="816165"/>
      </dsp:txXfrm>
    </dsp:sp>
    <dsp:sp modelId="{555424FD-254C-41DE-AB73-FB8FA96ECD17}">
      <dsp:nvSpPr>
        <dsp:cNvPr id="0" name=""/>
        <dsp:cNvSpPr/>
      </dsp:nvSpPr>
      <dsp:spPr>
        <a:xfrm>
          <a:off x="2092" y="1012682"/>
          <a:ext cx="2040414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Inoculate efforts to de-normalize beer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Protect beer’s competitive tax structure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Center point for market intelligence &amp; economic impact knowledge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Collaborate &amp; engage on  international files </a:t>
          </a:r>
          <a:endParaRPr lang="en-CA" sz="1200" kern="1200" dirty="0">
            <a:latin typeface="Arial" pitchFamily="34" charset="0"/>
            <a:cs typeface="Arial" pitchFamily="34" charset="0"/>
          </a:endParaRPr>
        </a:p>
      </dsp:txBody>
      <dsp:txXfrm>
        <a:off x="2092" y="1012682"/>
        <a:ext cx="2040414" cy="2854800"/>
      </dsp:txXfrm>
    </dsp:sp>
    <dsp:sp modelId="{CE104797-1381-4FA8-978B-1FEB3AC183CA}">
      <dsp:nvSpPr>
        <dsp:cNvPr id="0" name=""/>
        <dsp:cNvSpPr/>
      </dsp:nvSpPr>
      <dsp:spPr>
        <a:xfrm>
          <a:off x="2328164" y="196517"/>
          <a:ext cx="2040414" cy="816165"/>
        </a:xfrm>
        <a:prstGeom prst="rect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UNIFY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2328164" y="196517"/>
        <a:ext cx="2040414" cy="816165"/>
      </dsp:txXfrm>
    </dsp:sp>
    <dsp:sp modelId="{B5E0626B-4CB8-4F02-B552-08477443ECC2}">
      <dsp:nvSpPr>
        <dsp:cNvPr id="0" name=""/>
        <dsp:cNvSpPr/>
      </dsp:nvSpPr>
      <dsp:spPr>
        <a:xfrm>
          <a:off x="2328164" y="1012682"/>
          <a:ext cx="2040414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Ensure lawmakers &amp; officials address industry demands 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Connect all members, Canadian brewers and industry stakeholders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Communicate the industry’s vision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Maintain situational awareness on regulatory initiatives  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400" kern="1200" dirty="0">
            <a:latin typeface="Arial" pitchFamily="34" charset="0"/>
            <a:cs typeface="Arial" pitchFamily="34" charset="0"/>
          </a:endParaRPr>
        </a:p>
      </dsp:txBody>
      <dsp:txXfrm>
        <a:off x="2328164" y="1012682"/>
        <a:ext cx="2040414" cy="2854800"/>
      </dsp:txXfrm>
    </dsp:sp>
    <dsp:sp modelId="{828B74A6-0D83-4BFA-B31C-E7F53BEE69EE}">
      <dsp:nvSpPr>
        <dsp:cNvPr id="0" name=""/>
        <dsp:cNvSpPr/>
      </dsp:nvSpPr>
      <dsp:spPr>
        <a:xfrm>
          <a:off x="4654237" y="196517"/>
          <a:ext cx="2040414" cy="816165"/>
        </a:xfrm>
        <a:prstGeom prst="rect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OPERATE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4654237" y="196517"/>
        <a:ext cx="2040414" cy="816165"/>
      </dsp:txXfrm>
    </dsp:sp>
    <dsp:sp modelId="{1205A5DE-0C5D-4471-8F8B-7E3E455BC92C}">
      <dsp:nvSpPr>
        <dsp:cNvPr id="0" name=""/>
        <dsp:cNvSpPr/>
      </dsp:nvSpPr>
      <dsp:spPr>
        <a:xfrm>
          <a:off x="4654237" y="1012682"/>
          <a:ext cx="2040414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Forum for identifying and managing risks to the beer category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Connect national &amp; regional agendas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Coordinate technical and public affairs initiatives</a:t>
          </a:r>
          <a:endParaRPr lang="en-CA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CA" sz="1200" kern="1200" dirty="0" smtClean="0">
              <a:latin typeface="Arial" pitchFamily="34" charset="0"/>
              <a:cs typeface="Arial" pitchFamily="34" charset="0"/>
            </a:rPr>
            <a:t>Promote beer’s lifestyle &amp; health benefits </a:t>
          </a:r>
          <a:endParaRPr lang="en-CA" sz="1200" kern="1200" dirty="0">
            <a:latin typeface="Arial" pitchFamily="34" charset="0"/>
            <a:cs typeface="Arial" pitchFamily="34" charset="0"/>
          </a:endParaRPr>
        </a:p>
      </dsp:txBody>
      <dsp:txXfrm>
        <a:off x="4654237" y="1012682"/>
        <a:ext cx="204041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EFE706-6E66-41C3-B9B2-FC502B1518EC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76EC90-CAE6-49A7-A67B-2ABFA575E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2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0EDBE-95B9-49F1-BD1E-88CBBF12744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5CDCF1-4C3E-4B6B-A844-CFDB5A448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CF1-4C3E-4B6B-A844-CFDB5A448E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8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CF1-4C3E-4B6B-A844-CFDB5A448E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CF1-4C3E-4B6B-A844-CFDB5A448E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dirty="0" smtClean="0"/>
              <a:t>Sidestep Provincial environmental levy’s for non-refillables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CA" dirty="0" smtClean="0"/>
              <a:t>British Columbia: $0.10 for non refillable glass &lt; 1 litre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CA" dirty="0" smtClean="0"/>
              <a:t>Ontario: $0.0893 per can and for other non-reusable containers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CA" dirty="0" smtClean="0"/>
              <a:t>Québec: indemnity’s must be paid after a registrant goes over 37.5% of non-refillable containers.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CF1-4C3E-4B6B-A844-CFDB5A448E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CF1-4C3E-4B6B-A844-CFDB5A448E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Year</a:t>
            </a:r>
            <a:r>
              <a:rPr lang="en-CA" baseline="0" dirty="0" smtClean="0"/>
              <a:t> 2000: Bottles = 70% Cans = 19% Draught = 11%</a:t>
            </a:r>
          </a:p>
          <a:p>
            <a:r>
              <a:rPr lang="en-CA" baseline="0" dirty="0" smtClean="0"/>
              <a:t>Year 2013: Bottles = 43% Cans = 47% Draught = 9%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DCF1-4C3E-4B6B-A844-CFDB5A448E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352800"/>
            <a:ext cx="2819400" cy="4770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sz="2500" baseline="0">
                <a:solidFill>
                  <a:srgbClr val="D8A93C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PowerPoint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86200"/>
            <a:ext cx="2819400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aseline="0">
                <a:solidFill>
                  <a:srgbClr val="333333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June 31, 2013</a:t>
            </a:r>
          </a:p>
          <a:p>
            <a:pPr lvl="0"/>
            <a:r>
              <a:rPr lang="en-US" dirty="0" smtClean="0"/>
              <a:t>Ottawa, 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re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0" y="5334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1500" b="1" i="0" baseline="0">
                <a:solidFill>
                  <a:srgbClr val="D9AA3E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MASTER TILE OR SECTION OR 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762000"/>
            <a:ext cx="5943600" cy="6096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fi-FI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Are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750" kern="1200">
          <a:solidFill>
            <a:schemeClr val="bg1"/>
          </a:solidFill>
          <a:latin typeface="George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ECD27F"/>
          </a:solidFill>
          <a:latin typeface="HelveticaNeue LT 55 Roman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ECD27F"/>
          </a:solidFill>
          <a:latin typeface="Helvetica L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ECD27F"/>
          </a:solidFill>
          <a:latin typeface="Helvetica L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ECD27F"/>
          </a:solidFill>
          <a:latin typeface="Helvetica L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ECD27F"/>
          </a:solidFill>
          <a:latin typeface="Helvetica L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576" y="3352801"/>
            <a:ext cx="2902024" cy="436240"/>
          </a:xfrm>
        </p:spPr>
        <p:txBody>
          <a:bodyPr/>
          <a:lstStyle/>
          <a:p>
            <a:r>
              <a:rPr lang="en-US" sz="1600" dirty="0" smtClean="0"/>
              <a:t>The Industry Bottle in Canada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861048"/>
            <a:ext cx="2902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Friday, January 30, 2015</a:t>
            </a:r>
          </a:p>
          <a:p>
            <a:endParaRPr lang="en-CA" sz="1400" dirty="0"/>
          </a:p>
          <a:p>
            <a:r>
              <a:rPr lang="en-CA" sz="1400" dirty="0" smtClean="0"/>
              <a:t>Ontario MBAA Technical Conference</a:t>
            </a:r>
          </a:p>
          <a:p>
            <a:endParaRPr lang="en-CA" sz="1400" dirty="0"/>
          </a:p>
          <a:p>
            <a:r>
              <a:rPr lang="en-CA" sz="1400" dirty="0" smtClean="0"/>
              <a:t>The Westin Bristol Place Hotel</a:t>
            </a:r>
          </a:p>
          <a:p>
            <a:endParaRPr lang="en-CA" sz="1400" dirty="0"/>
          </a:p>
          <a:p>
            <a:r>
              <a:rPr lang="en-CA" sz="1400" dirty="0" smtClean="0"/>
              <a:t>Toronto, On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6969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Today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77581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Nearing 15 years </a:t>
            </a:r>
            <a:r>
              <a:rPr lang="en-CA" dirty="0" smtClean="0"/>
              <a:t>in existence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48 Canadian breweries are signatories to the agreement and use the industry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Technical Committee working on projects to benefit users of the industry bottle:</a:t>
            </a:r>
          </a:p>
          <a:p>
            <a:endParaRPr lang="en-CA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Secondary supplier, </a:t>
            </a:r>
            <a:r>
              <a:rPr lang="en-CA" i="1" dirty="0" smtClean="0"/>
              <a:t>Grupo Vical</a:t>
            </a:r>
            <a:r>
              <a:rPr lang="en-CA" dirty="0" smtClean="0"/>
              <a:t>, approved to manufacture and sell the ISB to 48 signatories. </a:t>
            </a:r>
          </a:p>
          <a:p>
            <a:pPr lvl="1"/>
            <a:endParaRPr lang="en-CA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Qualifying the use of the Narrow Neck Press and Blow manufacturing process to replace the outdated Blow and Blow process.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The NNPB process provides an opportunity to explore light weighting</a:t>
            </a:r>
            <a:r>
              <a:rPr lang="en-CA" dirty="0"/>
              <a:t>.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831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9338"/>
            <a:ext cx="8352928" cy="3573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Signatories by Region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Benefits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CA" dirty="0"/>
              <a:t>Sidestep Provincial environmental levy’s for non-refillables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CA" dirty="0"/>
              <a:t>British Columbia: $0.10 for non refillable glass &lt; 1 litre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CA" dirty="0"/>
              <a:t>Ontario: $0.0893 per can and for other non-reusable containers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CA" dirty="0"/>
              <a:t>Québec: indemnity’s must be paid after a registrant goes over 37.5% of non-refillable containers.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Industry bottles are reused on average 15-20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Supply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Secondary supplier approved to manufacture and sell the industry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Savings over custom bottles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Standard </a:t>
            </a:r>
            <a:r>
              <a:rPr lang="en-US" altLang="en-US" dirty="0"/>
              <a:t>packaging improves pallet loading, warehousing efficiency, transportation </a:t>
            </a:r>
            <a:r>
              <a:rPr lang="en-US" altLang="en-US" dirty="0" smtClean="0"/>
              <a:t>costs</a:t>
            </a:r>
          </a:p>
          <a:p>
            <a:pPr marL="0" lvl="1"/>
            <a:endParaRPr lang="en-US" alt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Great environmental story </a:t>
            </a:r>
            <a:r>
              <a:rPr lang="en-CA" dirty="0"/>
              <a:t>to </a:t>
            </a:r>
            <a:r>
              <a:rPr lang="en-CA" dirty="0" smtClean="0"/>
              <a:t>tell</a:t>
            </a:r>
          </a:p>
        </p:txBody>
      </p:sp>
    </p:spTree>
    <p:extLst>
      <p:ext uri="{BB962C8B-B14F-4D97-AF65-F5344CB8AC3E}">
        <p14:creationId xmlns:p14="http://schemas.microsoft.com/office/powerpoint/2010/main" val="30338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The Future</a:t>
            </a:r>
            <a:endParaRPr lang="en-CA" sz="40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51011808"/>
              </p:ext>
            </p:extLst>
          </p:nvPr>
        </p:nvGraphicFramePr>
        <p:xfrm>
          <a:off x="179512" y="1484784"/>
          <a:ext cx="8208912" cy="509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78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6969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The Future</a:t>
            </a:r>
            <a:endParaRPr lang="en-CA" sz="40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8292985"/>
              </p:ext>
            </p:extLst>
          </p:nvPr>
        </p:nvGraphicFramePr>
        <p:xfrm>
          <a:off x="395536" y="1677581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0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69695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Evolving the Agreement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Challenges:</a:t>
            </a:r>
          </a:p>
          <a:p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500ml bottles becoming increasingly popular</a:t>
            </a:r>
          </a:p>
          <a:p>
            <a:pPr lvl="1"/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Consumers switching to cans</a:t>
            </a:r>
          </a:p>
          <a:p>
            <a:pPr lvl="1"/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Increase in imports</a:t>
            </a:r>
          </a:p>
          <a:p>
            <a:pPr lvl="1"/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Increased competition, increased packaging diversity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CA" b="1" dirty="0" smtClean="0"/>
              <a:t>2006</a:t>
            </a:r>
            <a:r>
              <a:rPr lang="en-CA" dirty="0" smtClean="0"/>
              <a:t> = 248 licensed breweries, </a:t>
            </a:r>
            <a:r>
              <a:rPr lang="en-CA" b="1" dirty="0" smtClean="0"/>
              <a:t>2013</a:t>
            </a:r>
            <a:r>
              <a:rPr lang="en-CA" dirty="0" smtClean="0"/>
              <a:t> = 430 licensed breweries</a:t>
            </a:r>
          </a:p>
          <a:p>
            <a:pPr lvl="1"/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How do we balance changes in the market with the benefits of the Industry Bottle?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92494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Questions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69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762000"/>
            <a:ext cx="5046712" cy="609600"/>
          </a:xfrm>
        </p:spPr>
        <p:txBody>
          <a:bodyPr/>
          <a:lstStyle/>
          <a:p>
            <a:pPr lvl="0"/>
            <a:r>
              <a:rPr lang="fi-FI" dirty="0" smtClean="0"/>
              <a:t>Presentation Outline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aseline="0" dirty="0" smtClean="0">
                <a:latin typeface="Calibri" pitchFamily="34" charset="0"/>
              </a:rPr>
              <a:t>Beer Canada Overview </a:t>
            </a:r>
            <a:endParaRPr lang="en-US" sz="28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itchFamily="34" charset="0"/>
              </a:rPr>
              <a:t>The Industry Bottle in Canada</a:t>
            </a:r>
            <a:endParaRPr lang="en-US" sz="2800" baseline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79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1. Beer Canada Overview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Who We Are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Formerly the Brewers Association of Canada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only national voice for Canadian brewers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Located in Ottawa, Ontario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72 years of service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28 members, with 40 facilities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Members account for 90% of Canadian-made beer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algn="ctr"/>
            <a:r>
              <a:rPr lang="en-CA" i="1" dirty="0" smtClean="0"/>
              <a:t>Vision: “Beer </a:t>
            </a:r>
            <a:r>
              <a:rPr lang="en-CA" i="1" dirty="0"/>
              <a:t>is a celebrated part of Canada’s culture and brewers operate in a healthy regulatory </a:t>
            </a:r>
            <a:r>
              <a:rPr lang="en-CA" i="1" dirty="0" smtClean="0"/>
              <a:t>environment”</a:t>
            </a:r>
            <a:endParaRPr lang="en-CA" i="1" dirty="0"/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79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1. Beer Canada Overview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What We Do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661939"/>
              </p:ext>
            </p:extLst>
          </p:nvPr>
        </p:nvGraphicFramePr>
        <p:xfrm>
          <a:off x="1259632" y="188528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6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79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1. Beer Canada Overview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2013 Economic Impact Study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86</a:t>
            </a:r>
            <a:r>
              <a:rPr lang="en-US" dirty="0">
                <a:latin typeface="Calibri" pitchFamily="34" charset="0"/>
              </a:rPr>
              <a:t>% </a:t>
            </a:r>
            <a:r>
              <a:rPr lang="en-US" dirty="0" smtClean="0">
                <a:latin typeface="Calibri" pitchFamily="34" charset="0"/>
              </a:rPr>
              <a:t>of the beer sold in Canada is made in Canada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1 out of 100 Canadian jobs supported by beer</a:t>
            </a:r>
          </a:p>
          <a:p>
            <a:endParaRPr lang="en-US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$5.8 billion in taxes generated by beer </a:t>
            </a:r>
            <a:r>
              <a:rPr lang="en-US" dirty="0" smtClean="0">
                <a:latin typeface="Calibri" pitchFamily="34" charset="0"/>
              </a:rPr>
              <a:t>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Beer has 3.5X GDP impact of wine &amp; spirits combined</a:t>
            </a:r>
          </a:p>
          <a:p>
            <a:endParaRPr lang="en-US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Every $10 million in beer exports generates 70 FT </a:t>
            </a:r>
            <a:r>
              <a:rPr lang="en-US" dirty="0" smtClean="0">
                <a:latin typeface="Calibri" pitchFamily="34" charset="0"/>
              </a:rPr>
              <a:t>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52258"/>
            <a:ext cx="3000211" cy="38884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78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7689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latin typeface="Georgia" panose="02040502050405020303" pitchFamily="18" charset="0"/>
              </a:rPr>
              <a:t>The Industry Bottle in Canada</a:t>
            </a:r>
            <a:endParaRPr lang="en-CA" sz="4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2322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69695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History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77581"/>
            <a:ext cx="777686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1992 Labatt and Molson reach their own agreement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Other companies </a:t>
            </a:r>
            <a:r>
              <a:rPr lang="en-US" altLang="en-US" dirty="0" smtClean="0"/>
              <a:t>negotiate </a:t>
            </a:r>
            <a:r>
              <a:rPr lang="en-US" altLang="en-US" dirty="0"/>
              <a:t>directly with </a:t>
            </a:r>
            <a:r>
              <a:rPr lang="en-US" altLang="en-US" dirty="0" smtClean="0"/>
              <a:t>them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By 1997 serious issues began to emerge 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Float contamination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Lack of methodology to determine required float size in each region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Ad hoc procedures for float allocation and replenishments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/>
              <a:t>No </a:t>
            </a:r>
            <a:r>
              <a:rPr lang="en-US" altLang="en-US" dirty="0"/>
              <a:t>objective process for resolving disputes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Increasing number of new brewers opting to introduce private mould floats 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/>
              <a:t>Violations </a:t>
            </a:r>
            <a:r>
              <a:rPr lang="en-US" altLang="en-US" dirty="0"/>
              <a:t>in the standard float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0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69695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History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77581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Standard Mould Bottle Agreement emerges in 2001.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framework for the 2001 Agreement was based 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/>
              <a:t> Objectivity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/>
              <a:t>Transparency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 smtClean="0"/>
              <a:t>Fairness</a:t>
            </a:r>
          </a:p>
          <a:p>
            <a:pPr lvl="1"/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Signatories agree to </a:t>
            </a:r>
            <a:r>
              <a:rPr lang="en-US" altLang="en-US" dirty="0" smtClean="0"/>
              <a:t>use </a:t>
            </a:r>
            <a:r>
              <a:rPr lang="en-US" altLang="en-US" b="1" i="1" dirty="0" smtClean="0"/>
              <a:t>only</a:t>
            </a:r>
            <a:r>
              <a:rPr lang="en-US" altLang="en-US" dirty="0" smtClean="0"/>
              <a:t> the Standard bottle for malt-based beverages it manufactures for distribution or sale in Canada in non-metal containers of less than 600ml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Prior to the 2001 Agreement, there were was no formal system in place for enforcing rules and dealing with violations and complaints that come from users of the industry bottle. </a:t>
            </a:r>
          </a:p>
          <a:p>
            <a:r>
              <a:rPr lang="en-CA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40 domestic brewing companies signed on to the original Agreement.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69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141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D9AA3E"/>
                </a:solidFill>
              </a:rPr>
              <a:t>The Industry Bottle</a:t>
            </a:r>
            <a:endParaRPr lang="en-CA" sz="1200" b="1" dirty="0">
              <a:solidFill>
                <a:srgbClr val="D9A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69695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Georgia" panose="02040502050405020303" pitchFamily="18" charset="0"/>
              </a:rPr>
              <a:t>Beer Canada’s Role </a:t>
            </a:r>
            <a:endParaRPr lang="en-CA" sz="4000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819329"/>
            <a:ext cx="763284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Management of the 2001 agreement transferred to Beer Canada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Provide brewers with information on the agreement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Track the regional float situation in Canada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Deal with Label-drop </a:t>
            </a:r>
            <a:r>
              <a:rPr lang="en-US" altLang="en-US" dirty="0"/>
              <a:t>off complaints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/>
              <a:t>10 </a:t>
            </a:r>
            <a:r>
              <a:rPr lang="en-US" altLang="en-US" dirty="0"/>
              <a:t>complaints logged in 2014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Secretary to the Standard Mould Bottle Technical Committee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Responsible for bottle specifications, supplier qualifications, quality assurance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Recommends industry best practices to minimize </a:t>
            </a:r>
            <a:r>
              <a:rPr lang="en-US" altLang="en-US" dirty="0" smtClean="0"/>
              <a:t>damage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Beer Canada) PowerPoint Template - 1.2 - k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17393E0BAEA4089102F6B212C3CF1" ma:contentTypeVersion="2" ma:contentTypeDescription="Create a new document." ma:contentTypeScope="" ma:versionID="7481cfc28d18a4ac0bf44a179c8d3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fc5f63cddc813ae2817f831fe6e64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DDC381-3E18-48DB-9C4A-D3FEC8C6C488}"/>
</file>

<file path=customXml/itemProps2.xml><?xml version="1.0" encoding="utf-8"?>
<ds:datastoreItem xmlns:ds="http://schemas.openxmlformats.org/officeDocument/2006/customXml" ds:itemID="{760B0B60-9F84-428C-8116-B8903708E433}"/>
</file>

<file path=customXml/itemProps3.xml><?xml version="1.0" encoding="utf-8"?>
<ds:datastoreItem xmlns:ds="http://schemas.openxmlformats.org/officeDocument/2006/customXml" ds:itemID="{0E65B61E-AA58-451F-BE28-CC7968C6F1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822</Words>
  <Application>Microsoft Office PowerPoint</Application>
  <PresentationFormat>On-screen Show (4:3)</PresentationFormat>
  <Paragraphs>160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George</vt:lpstr>
      <vt:lpstr>Georgia</vt:lpstr>
      <vt:lpstr>Helvetica LT</vt:lpstr>
      <vt:lpstr>HelveticaNeue LT 55 Roman</vt:lpstr>
      <vt:lpstr>(Beer Canada) PowerPoint Template - 1.2 - kp</vt:lpstr>
      <vt:lpstr>The Industry Bottle in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Industry Bottle in Canada</dc:title>
  <dc:creator>Luke Chapman</dc:creator>
  <cp:lastModifiedBy>Luke Chapman</cp:lastModifiedBy>
  <cp:revision>128</cp:revision>
  <cp:lastPrinted>2015-01-19T19:20:49Z</cp:lastPrinted>
  <dcterms:created xsi:type="dcterms:W3CDTF">2015-01-05T16:05:19Z</dcterms:created>
  <dcterms:modified xsi:type="dcterms:W3CDTF">2015-01-20T21:09:25Z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0x01010058F17393E0BAEA4089102F6B212C3CF1</vt:lpwstr>
  </property>
  <property fmtid="{D5CDD505-2E9C-101B-9397-08002B2CF9AE}" pid="3" name="Order">
    <vt:r8>5200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