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 id="2147483652" r:id="rId6"/>
  </p:sldMasterIdLst>
  <p:sldIdLst>
    <p:sldId id="262" r:id="rId7"/>
    <p:sldId id="260" r:id="rId8"/>
    <p:sldId id="263" r:id="rId9"/>
    <p:sldId id="271" r:id="rId10"/>
    <p:sldId id="270" r:id="rId11"/>
    <p:sldId id="272" r:id="rId12"/>
    <p:sldId id="264" r:id="rId13"/>
    <p:sldId id="265"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645CA8-F676-41AE-990B-2FBBA63FD3AD}" v="2" dt="2023-05-16T17:28:07.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8"/>
    <p:restoredTop sz="94692"/>
  </p:normalViewPr>
  <p:slideViewPr>
    <p:cSldViewPr>
      <p:cViewPr varScale="1">
        <p:scale>
          <a:sx n="98" d="100"/>
          <a:sy n="98" d="100"/>
        </p:scale>
        <p:origin x="64" y="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3199" y="838201"/>
            <a:ext cx="6043084" cy="4930775"/>
          </a:xfrm>
          <a:prstGeom prst="rect">
            <a:avLst/>
          </a:prstGeom>
        </p:spPr>
        <p:txBody>
          <a:bodyPr lIns="0" tIns="0" rIns="0" bIns="0" anchor="t">
            <a:normAutofit/>
          </a:bodyPr>
          <a:lstStyle>
            <a:lvl1pPr algn="ctr">
              <a:defRPr sz="5400" b="1" i="0" cap="none" spc="0" baseline="0">
                <a:solidFill>
                  <a:schemeClr val="bg1"/>
                </a:solidFill>
                <a:latin typeface="+mj-lt"/>
              </a:defRPr>
            </a:lvl1pPr>
          </a:lstStyle>
          <a:p>
            <a:br>
              <a:rPr lang="en-US" dirty="0"/>
            </a:br>
            <a:br>
              <a:rPr lang="en-US" dirty="0"/>
            </a:br>
            <a:r>
              <a:rPr lang="en-US" dirty="0"/>
              <a:t>CLICK TO EDIT MASTER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3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5A53DA0-1ADB-4A0A-8314-AAE879492C6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1501D-132E-4E79-8059-4CCE30E21CD0}" type="slidenum">
              <a:rPr lang="en-US" smtClean="0"/>
              <a:t>‹#›</a:t>
            </a:fld>
            <a:endParaRPr lang="en-US"/>
          </a:p>
        </p:txBody>
      </p:sp>
      <p:sp>
        <p:nvSpPr>
          <p:cNvPr id="7" name="Content Placeholder 2">
            <a:extLst>
              <a:ext uri="{FF2B5EF4-FFF2-40B4-BE49-F238E27FC236}">
                <a16:creationId xmlns:a16="http://schemas.microsoft.com/office/drawing/2014/main" id="{FA7C7AC0-DAC5-4D81-AE98-0AFF1061159E}"/>
              </a:ext>
            </a:extLst>
          </p:cNvPr>
          <p:cNvSpPr>
            <a:spLocks noGrp="1"/>
          </p:cNvSpPr>
          <p:nvPr>
            <p:ph idx="13"/>
          </p:nvPr>
        </p:nvSpPr>
        <p:spPr>
          <a:xfrm>
            <a:off x="582203" y="1600201"/>
            <a:ext cx="3509195"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DB1C61EC-74C7-4A7A-A834-3480F1F2309C}"/>
              </a:ext>
            </a:extLst>
          </p:cNvPr>
          <p:cNvSpPr>
            <a:spLocks noGrp="1"/>
          </p:cNvSpPr>
          <p:nvPr>
            <p:ph idx="14"/>
          </p:nvPr>
        </p:nvSpPr>
        <p:spPr>
          <a:xfrm>
            <a:off x="4341403" y="1600201"/>
            <a:ext cx="3509195"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44E0D809-E142-4367-A841-2AA6BFCB14DD}"/>
              </a:ext>
            </a:extLst>
          </p:cNvPr>
          <p:cNvSpPr>
            <a:spLocks noGrp="1"/>
          </p:cNvSpPr>
          <p:nvPr>
            <p:ph idx="15"/>
          </p:nvPr>
        </p:nvSpPr>
        <p:spPr>
          <a:xfrm>
            <a:off x="8100603" y="1600201"/>
            <a:ext cx="3509195"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005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095E60-13F3-4562-93C2-6075709746F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69902-104E-4B02-AFC8-CF27E10BEE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88D5-BCD9-B97C-CB97-2E7B35444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8F130C-7788-E965-1C78-88619B451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C1032D-7E54-1F1F-981B-2D6B18D5DABF}"/>
              </a:ext>
            </a:extLst>
          </p:cNvPr>
          <p:cNvSpPr>
            <a:spLocks noGrp="1"/>
          </p:cNvSpPr>
          <p:nvPr>
            <p:ph type="dt" sz="half" idx="10"/>
          </p:nvPr>
        </p:nvSpPr>
        <p:spPr/>
        <p:txBody>
          <a:bodyPr/>
          <a:lstStyle/>
          <a:p>
            <a:fld id="{361A8668-814E-D64E-961E-DC9E8AD36FBF}" type="datetimeFigureOut">
              <a:rPr lang="en-US" smtClean="0"/>
              <a:t>5/16/2023</a:t>
            </a:fld>
            <a:endParaRPr lang="en-US"/>
          </a:p>
        </p:txBody>
      </p:sp>
      <p:sp>
        <p:nvSpPr>
          <p:cNvPr id="5" name="Footer Placeholder 4">
            <a:extLst>
              <a:ext uri="{FF2B5EF4-FFF2-40B4-BE49-F238E27FC236}">
                <a16:creationId xmlns:a16="http://schemas.microsoft.com/office/drawing/2014/main" id="{ADF932B6-BCD0-7672-BCBC-F856788BB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4F325-FE7F-4A93-E69D-9C7E12C9938D}"/>
              </a:ext>
            </a:extLst>
          </p:cNvPr>
          <p:cNvSpPr>
            <a:spLocks noGrp="1"/>
          </p:cNvSpPr>
          <p:nvPr>
            <p:ph type="sldNum" sz="quarter" idx="12"/>
          </p:nvPr>
        </p:nvSpPr>
        <p:spPr/>
        <p:txBody>
          <a:bodyPr/>
          <a:lstStyle/>
          <a:p>
            <a:fld id="{37107A78-6D2C-7B41-B7A3-7262BC98AFDA}" type="slidenum">
              <a:rPr lang="en-US" smtClean="0"/>
              <a:t>‹#›</a:t>
            </a:fld>
            <a:endParaRPr lang="en-US"/>
          </a:p>
        </p:txBody>
      </p:sp>
    </p:spTree>
    <p:extLst>
      <p:ext uri="{BB962C8B-B14F-4D97-AF65-F5344CB8AC3E}">
        <p14:creationId xmlns:p14="http://schemas.microsoft.com/office/powerpoint/2010/main" val="150350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2E22-4714-4E83-91B3-DEFCF4FE2D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22D8C5-3768-40BD-B65E-FE4E1296E7F4}"/>
              </a:ext>
            </a:extLst>
          </p:cNvPr>
          <p:cNvSpPr>
            <a:spLocks noGrp="1"/>
          </p:cNvSpPr>
          <p:nvPr>
            <p:ph type="subTitle" idx="1"/>
          </p:nvPr>
        </p:nvSpPr>
        <p:spPr>
          <a:xfrm>
            <a:off x="1524000" y="3602038"/>
            <a:ext cx="9144000" cy="1655762"/>
          </a:xfrm>
        </p:spPr>
        <p:txBody>
          <a:bodyPr/>
          <a:lstStyle>
            <a:lvl1pPr marL="0" indent="0" algn="ctr">
              <a:buNone/>
              <a:defRPr sz="2400">
                <a:solidFill>
                  <a:srgbClr val="BD872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7667503-D4F6-4228-AD5B-C0C524972FAD}"/>
              </a:ext>
            </a:extLst>
          </p:cNvPr>
          <p:cNvSpPr>
            <a:spLocks noGrp="1"/>
          </p:cNvSpPr>
          <p:nvPr>
            <p:ph type="dt" sz="half" idx="10"/>
          </p:nvPr>
        </p:nvSpPr>
        <p:spPr/>
        <p:txBody>
          <a:bodyPr/>
          <a:lstStyle/>
          <a:p>
            <a:fld id="{28DB7AC4-A35F-4255-B644-E0001189AF1F}" type="datetimeFigureOut">
              <a:rPr lang="en-US" smtClean="0"/>
              <a:t>5/16/2023</a:t>
            </a:fld>
            <a:endParaRPr lang="en-US"/>
          </a:p>
        </p:txBody>
      </p:sp>
      <p:sp>
        <p:nvSpPr>
          <p:cNvPr id="5" name="Footer Placeholder 4">
            <a:extLst>
              <a:ext uri="{FF2B5EF4-FFF2-40B4-BE49-F238E27FC236}">
                <a16:creationId xmlns:a16="http://schemas.microsoft.com/office/drawing/2014/main" id="{10B5ABD4-C8B2-45DE-AA06-D05A2F8B9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59BEA-7D89-49E2-AF55-46787A21A28B}"/>
              </a:ext>
            </a:extLst>
          </p:cNvPr>
          <p:cNvSpPr>
            <a:spLocks noGrp="1"/>
          </p:cNvSpPr>
          <p:nvPr>
            <p:ph type="sldNum" sz="quarter" idx="12"/>
          </p:nvPr>
        </p:nvSpPr>
        <p:spPr/>
        <p:txBody>
          <a:bodyPr/>
          <a:lstStyle/>
          <a:p>
            <a:fld id="{4DB3A07C-D062-4D27-96CB-AEA3E931A3DB}" type="slidenum">
              <a:rPr lang="en-US" smtClean="0"/>
              <a:t>‹#›</a:t>
            </a:fld>
            <a:endParaRPr lang="en-US"/>
          </a:p>
        </p:txBody>
      </p:sp>
    </p:spTree>
    <p:extLst>
      <p:ext uri="{BB962C8B-B14F-4D97-AF65-F5344CB8AC3E}">
        <p14:creationId xmlns:p14="http://schemas.microsoft.com/office/powerpoint/2010/main" val="89856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53DA0-1ADB-4A0A-8314-AAE879492C6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1501D-132E-4E79-8059-4CCE30E21CD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7294-91E8-4507-AABC-F9CB2AF8D8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F1325E-D7F6-42C2-A75B-B1BD3ADD4327}"/>
              </a:ext>
            </a:extLst>
          </p:cNvPr>
          <p:cNvSpPr>
            <a:spLocks noGrp="1"/>
          </p:cNvSpPr>
          <p:nvPr>
            <p:ph type="body" idx="1"/>
          </p:nvPr>
        </p:nvSpPr>
        <p:spPr>
          <a:xfrm>
            <a:off x="831850" y="4589463"/>
            <a:ext cx="10515600" cy="1500187"/>
          </a:xfrm>
        </p:spPr>
        <p:txBody>
          <a:bodyPr/>
          <a:lstStyle>
            <a:lvl1pPr marL="0" indent="0">
              <a:buNone/>
              <a:defRPr sz="2400">
                <a:solidFill>
                  <a:srgbClr val="BD872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D62351E-5C81-4216-B25D-3867F9DED537}"/>
              </a:ext>
            </a:extLst>
          </p:cNvPr>
          <p:cNvSpPr>
            <a:spLocks noGrp="1"/>
          </p:cNvSpPr>
          <p:nvPr>
            <p:ph type="dt" sz="half" idx="10"/>
          </p:nvPr>
        </p:nvSpPr>
        <p:spPr/>
        <p:txBody>
          <a:bodyPr/>
          <a:lstStyle/>
          <a:p>
            <a:fld id="{28DB7AC4-A35F-4255-B644-E0001189AF1F}" type="datetimeFigureOut">
              <a:rPr lang="en-US" smtClean="0"/>
              <a:t>5/16/2023</a:t>
            </a:fld>
            <a:endParaRPr lang="en-US"/>
          </a:p>
        </p:txBody>
      </p:sp>
      <p:sp>
        <p:nvSpPr>
          <p:cNvPr id="5" name="Footer Placeholder 4">
            <a:extLst>
              <a:ext uri="{FF2B5EF4-FFF2-40B4-BE49-F238E27FC236}">
                <a16:creationId xmlns:a16="http://schemas.microsoft.com/office/drawing/2014/main" id="{996EC463-260E-415F-AA32-DD1D1547E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62EF2-F1BB-4987-BA43-5D544F428118}"/>
              </a:ext>
            </a:extLst>
          </p:cNvPr>
          <p:cNvSpPr>
            <a:spLocks noGrp="1"/>
          </p:cNvSpPr>
          <p:nvPr>
            <p:ph type="sldNum" sz="quarter" idx="12"/>
          </p:nvPr>
        </p:nvSpPr>
        <p:spPr/>
        <p:txBody>
          <a:bodyPr/>
          <a:lstStyle/>
          <a:p>
            <a:fld id="{4DB3A07C-D062-4D27-96CB-AEA3E931A3DB}" type="slidenum">
              <a:rPr lang="en-US" smtClean="0"/>
              <a:t>‹#›</a:t>
            </a:fld>
            <a:endParaRPr lang="en-US"/>
          </a:p>
        </p:txBody>
      </p:sp>
    </p:spTree>
    <p:extLst>
      <p:ext uri="{BB962C8B-B14F-4D97-AF65-F5344CB8AC3E}">
        <p14:creationId xmlns:p14="http://schemas.microsoft.com/office/powerpoint/2010/main" val="251723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197603" y="1600201"/>
            <a:ext cx="5384797"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5A53DA0-1ADB-4A0A-8314-AAE879492C6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11501D-132E-4E79-8059-4CCE30E21CD0}" type="slidenum">
              <a:rPr lang="en-US" smtClean="0"/>
              <a:t>‹#›</a:t>
            </a:fld>
            <a:endParaRPr lang="en-US"/>
          </a:p>
        </p:txBody>
      </p:sp>
      <p:sp>
        <p:nvSpPr>
          <p:cNvPr id="7" name="Content Placeholder 2">
            <a:extLst>
              <a:ext uri="{FF2B5EF4-FFF2-40B4-BE49-F238E27FC236}">
                <a16:creationId xmlns:a16="http://schemas.microsoft.com/office/drawing/2014/main" id="{FA7C7AC0-DAC5-4D81-AE98-0AFF1061159E}"/>
              </a:ext>
            </a:extLst>
          </p:cNvPr>
          <p:cNvSpPr>
            <a:spLocks noGrp="1"/>
          </p:cNvSpPr>
          <p:nvPr>
            <p:ph idx="13"/>
          </p:nvPr>
        </p:nvSpPr>
        <p:spPr>
          <a:xfrm>
            <a:off x="582203" y="1600201"/>
            <a:ext cx="5412197"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77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E56C-515B-42C5-A1BB-AC85063351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DA684C-5BE4-422A-862B-CD5CEE6C7B1C}"/>
              </a:ext>
            </a:extLst>
          </p:cNvPr>
          <p:cNvSpPr>
            <a:spLocks noGrp="1"/>
          </p:cNvSpPr>
          <p:nvPr>
            <p:ph type="body" idx="1"/>
          </p:nvPr>
        </p:nvSpPr>
        <p:spPr>
          <a:xfrm>
            <a:off x="839788" y="1681163"/>
            <a:ext cx="5157787" cy="823912"/>
          </a:xfrm>
        </p:spPr>
        <p:txBody>
          <a:bodyPr anchor="b"/>
          <a:lstStyle>
            <a:lvl1pPr marL="0" indent="0">
              <a:buNone/>
              <a:defRPr sz="2400" b="1">
                <a:solidFill>
                  <a:srgbClr val="BD872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2B551B-CFA1-44F2-A51A-30CC8742BE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376D5B-7B0F-4079-BCB8-2311E741ACDB}"/>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BD872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2051B49-A4EB-4FF1-BB06-D2E7577AFB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E242FF-C28B-4E1F-9308-96C9A411875D}"/>
              </a:ext>
            </a:extLst>
          </p:cNvPr>
          <p:cNvSpPr>
            <a:spLocks noGrp="1"/>
          </p:cNvSpPr>
          <p:nvPr>
            <p:ph type="dt" sz="half" idx="10"/>
          </p:nvPr>
        </p:nvSpPr>
        <p:spPr/>
        <p:txBody>
          <a:bodyPr/>
          <a:lstStyle/>
          <a:p>
            <a:fld id="{28DB7AC4-A35F-4255-B644-E0001189AF1F}" type="datetimeFigureOut">
              <a:rPr lang="en-US" smtClean="0"/>
              <a:t>5/16/2023</a:t>
            </a:fld>
            <a:endParaRPr lang="en-US"/>
          </a:p>
        </p:txBody>
      </p:sp>
      <p:sp>
        <p:nvSpPr>
          <p:cNvPr id="8" name="Footer Placeholder 7">
            <a:extLst>
              <a:ext uri="{FF2B5EF4-FFF2-40B4-BE49-F238E27FC236}">
                <a16:creationId xmlns:a16="http://schemas.microsoft.com/office/drawing/2014/main" id="{87340662-C955-43E5-908B-8F50882307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6169A5-25F6-4371-8159-2440C148259E}"/>
              </a:ext>
            </a:extLst>
          </p:cNvPr>
          <p:cNvSpPr>
            <a:spLocks noGrp="1"/>
          </p:cNvSpPr>
          <p:nvPr>
            <p:ph type="sldNum" sz="quarter" idx="12"/>
          </p:nvPr>
        </p:nvSpPr>
        <p:spPr/>
        <p:txBody>
          <a:bodyPr/>
          <a:lstStyle/>
          <a:p>
            <a:fld id="{4DB3A07C-D062-4D27-96CB-AEA3E931A3DB}" type="slidenum">
              <a:rPr lang="en-US" smtClean="0"/>
              <a:t>‹#›</a:t>
            </a:fld>
            <a:endParaRPr lang="en-US"/>
          </a:p>
        </p:txBody>
      </p:sp>
    </p:spTree>
    <p:extLst>
      <p:ext uri="{BB962C8B-B14F-4D97-AF65-F5344CB8AC3E}">
        <p14:creationId xmlns:p14="http://schemas.microsoft.com/office/powerpoint/2010/main" val="101546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5A53DA0-1ADB-4A0A-8314-AAE879492C6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1501D-132E-4E79-8059-4CCE30E21CD0}" type="slidenum">
              <a:rPr lang="en-US" smtClean="0"/>
              <a:t>‹#›</a:t>
            </a:fld>
            <a:endParaRPr lang="en-US"/>
          </a:p>
        </p:txBody>
      </p:sp>
      <p:sp>
        <p:nvSpPr>
          <p:cNvPr id="7" name="Content Placeholder 2">
            <a:extLst>
              <a:ext uri="{FF2B5EF4-FFF2-40B4-BE49-F238E27FC236}">
                <a16:creationId xmlns:a16="http://schemas.microsoft.com/office/drawing/2014/main" id="{FA7C7AC0-DAC5-4D81-AE98-0AFF1061159E}"/>
              </a:ext>
            </a:extLst>
          </p:cNvPr>
          <p:cNvSpPr>
            <a:spLocks noGrp="1"/>
          </p:cNvSpPr>
          <p:nvPr>
            <p:ph idx="13"/>
          </p:nvPr>
        </p:nvSpPr>
        <p:spPr>
          <a:xfrm>
            <a:off x="582203" y="1600201"/>
            <a:ext cx="5412197"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0D09944F-002B-4890-8AF0-6641C0EF4EDE}"/>
              </a:ext>
            </a:extLst>
          </p:cNvPr>
          <p:cNvSpPr>
            <a:spLocks noGrp="1"/>
          </p:cNvSpPr>
          <p:nvPr>
            <p:ph type="pic" sz="quarter" idx="14"/>
          </p:nvPr>
        </p:nvSpPr>
        <p:spPr>
          <a:xfrm>
            <a:off x="6400800" y="1600202"/>
            <a:ext cx="5181600" cy="4419599"/>
          </a:xfrm>
        </p:spPr>
        <p:txBody>
          <a:bodyPr/>
          <a:lstStyle/>
          <a:p>
            <a:endParaRPr lang="en-US"/>
          </a:p>
        </p:txBody>
      </p:sp>
    </p:spTree>
    <p:extLst>
      <p:ext uri="{BB962C8B-B14F-4D97-AF65-F5344CB8AC3E}">
        <p14:creationId xmlns:p14="http://schemas.microsoft.com/office/powerpoint/2010/main" val="62209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5A53DA0-1ADB-4A0A-8314-AAE879492C6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1501D-132E-4E79-8059-4CCE30E21CD0}" type="slidenum">
              <a:rPr lang="en-US" smtClean="0"/>
              <a:t>‹#›</a:t>
            </a:fld>
            <a:endParaRPr lang="en-US"/>
          </a:p>
        </p:txBody>
      </p:sp>
      <p:sp>
        <p:nvSpPr>
          <p:cNvPr id="8" name="Chart Placeholder 7">
            <a:extLst>
              <a:ext uri="{FF2B5EF4-FFF2-40B4-BE49-F238E27FC236}">
                <a16:creationId xmlns:a16="http://schemas.microsoft.com/office/drawing/2014/main" id="{74C2F9D3-F1D3-486C-8AF5-DB0E237541E8}"/>
              </a:ext>
            </a:extLst>
          </p:cNvPr>
          <p:cNvSpPr>
            <a:spLocks noGrp="1"/>
          </p:cNvSpPr>
          <p:nvPr>
            <p:ph type="chart" sz="quarter" idx="13"/>
          </p:nvPr>
        </p:nvSpPr>
        <p:spPr>
          <a:xfrm>
            <a:off x="609600" y="1649796"/>
            <a:ext cx="10972800" cy="4419600"/>
          </a:xfrm>
        </p:spPr>
        <p:txBody>
          <a:bodyPr/>
          <a:lstStyle/>
          <a:p>
            <a:endParaRPr lang="en-US"/>
          </a:p>
        </p:txBody>
      </p:sp>
    </p:spTree>
    <p:extLst>
      <p:ext uri="{BB962C8B-B14F-4D97-AF65-F5344CB8AC3E}">
        <p14:creationId xmlns:p14="http://schemas.microsoft.com/office/powerpoint/2010/main" val="412458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2.jpe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vessel, barrel&#10;&#10;Description automatically generated">
            <a:extLst>
              <a:ext uri="{FF2B5EF4-FFF2-40B4-BE49-F238E27FC236}">
                <a16:creationId xmlns:a16="http://schemas.microsoft.com/office/drawing/2014/main" id="{56007EB7-5172-5D4C-AF2A-92CD75F6D1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7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1E258106-616E-244D-ABA0-4936ABAC267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53DA0-1ADB-4A0A-8314-AAE879492C65}" type="datetimeFigureOut">
              <a:rPr lang="en-US" smtClean="0"/>
              <a:t>5/16/2023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1501D-132E-4E79-8059-4CCE30E21CD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57" r:id="rId2"/>
    <p:sldLayoutId id="2147483677" r:id="rId3"/>
    <p:sldLayoutId id="2147483660" r:id="rId4"/>
    <p:sldLayoutId id="2147483678" r:id="rId5"/>
    <p:sldLayoutId id="2147483662" r:id="rId6"/>
    <p:sldLayoutId id="2147483663" r:id="rId7"/>
    <p:sldLayoutId id="2147483661" r:id="rId8"/>
  </p:sldLayoutIdLst>
  <p:txStyles>
    <p:titleStyle>
      <a:lvl1pPr algn="ctr" defTabSz="914400" rtl="0" eaLnBrk="1" latinLnBrk="0" hangingPunct="1">
        <a:spcBef>
          <a:spcPct val="0"/>
        </a:spcBef>
        <a:buNone/>
        <a:defRPr sz="3600" b="1" i="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panose="05000000000000000000" pitchFamily="2" charset="2"/>
        <a:buChar char="§"/>
        <a:defRPr sz="3200" kern="1200" baseline="0">
          <a:solidFill>
            <a:schemeClr val="tx1"/>
          </a:solidFill>
          <a:latin typeface="Garamond" pitchFamily="18" charset="0"/>
          <a:ea typeface="+mn-ea"/>
          <a:cs typeface="+mn-cs"/>
        </a:defRPr>
      </a:lvl1pPr>
      <a:lvl2pPr marL="742950" indent="-285750" algn="l" defTabSz="914400" rtl="0" eaLnBrk="1" latinLnBrk="0" hangingPunct="1">
        <a:spcBef>
          <a:spcPct val="20000"/>
        </a:spcBef>
        <a:buClr>
          <a:srgbClr val="BD8723"/>
        </a:buClr>
        <a:buFont typeface="Arial" pitchFamily="34" charset="0"/>
        <a:buChar char="–"/>
        <a:defRPr sz="2800" kern="1200" baseline="0">
          <a:solidFill>
            <a:schemeClr val="tx1"/>
          </a:solidFill>
          <a:latin typeface="Garamond" pitchFamily="18" charset="0"/>
          <a:ea typeface="+mn-ea"/>
          <a:cs typeface="+mn-cs"/>
        </a:defRPr>
      </a:lvl2pPr>
      <a:lvl3pPr marL="1143000" indent="-228600" algn="l" defTabSz="914400" rtl="0" eaLnBrk="1" latinLnBrk="0" hangingPunct="1">
        <a:spcBef>
          <a:spcPct val="20000"/>
        </a:spcBef>
        <a:buClr>
          <a:srgbClr val="BD8723"/>
        </a:buClr>
        <a:buFont typeface="Arial" pitchFamily="34" charset="0"/>
        <a:buChar char="•"/>
        <a:defRPr sz="2400" kern="1200" baseline="0">
          <a:solidFill>
            <a:schemeClr val="tx1"/>
          </a:solidFill>
          <a:latin typeface="Garamond" pitchFamily="18" charset="0"/>
          <a:ea typeface="+mn-ea"/>
          <a:cs typeface="+mn-cs"/>
        </a:defRPr>
      </a:lvl3pPr>
      <a:lvl4pPr marL="1600200" indent="-228600" algn="l" defTabSz="914400" rtl="0" eaLnBrk="1" latinLnBrk="0" hangingPunct="1">
        <a:spcBef>
          <a:spcPct val="20000"/>
        </a:spcBef>
        <a:buClr>
          <a:srgbClr val="BD8723"/>
        </a:buClr>
        <a:buFont typeface="Courier New" panose="02070309020205020404" pitchFamily="49" charset="0"/>
        <a:buChar char="o"/>
        <a:defRPr sz="2000" kern="1200" baseline="0">
          <a:solidFill>
            <a:schemeClr val="tx1"/>
          </a:solidFill>
          <a:latin typeface="Garamond" pitchFamily="18" charset="0"/>
          <a:ea typeface="+mn-ea"/>
          <a:cs typeface="+mn-cs"/>
        </a:defRPr>
      </a:lvl4pPr>
      <a:lvl5pPr marL="2057400" indent="-228600" algn="l" defTabSz="914400" rtl="0" eaLnBrk="1" latinLnBrk="0" hangingPunct="1">
        <a:spcBef>
          <a:spcPct val="20000"/>
        </a:spcBef>
        <a:buClr>
          <a:srgbClr val="BD8723"/>
        </a:buClr>
        <a:buFont typeface="Arial" pitchFamily="34" charset="0"/>
        <a:buChar char="»"/>
        <a:defRPr sz="2000" kern="1200" baseline="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95E60-13F3-4562-93C2-6075709746F8}" type="datetimeFigureOut">
              <a:rPr lang="en-US" smtClean="0"/>
              <a:t>5/16/2023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69902-104E-4B02-AFC8-CF27E10BEE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3600" b="1" i="0" kern="1200" cap="all" baseline="0">
          <a:solidFill>
            <a:srgbClr val="BD8723"/>
          </a:solidFill>
          <a:latin typeface="+mj-lt"/>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boardeffect.com/blog/what-constitutes-a-quoru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boardeffect.com/blog/roberts-rules-of-order-cheat-sheet/"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5FE66-70CD-3BF0-F6DD-43A463BBF183}"/>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1D3116-C520-5C70-FF24-014A719B590C}"/>
              </a:ext>
            </a:extLst>
          </p:cNvPr>
          <p:cNvSpPr>
            <a:spLocks noGrp="1"/>
          </p:cNvSpPr>
          <p:nvPr>
            <p:ph type="ctrTitle"/>
          </p:nvPr>
        </p:nvSpPr>
        <p:spPr>
          <a:xfrm>
            <a:off x="6096000" y="1925941"/>
            <a:ext cx="5359685" cy="1616074"/>
          </a:xfrm>
          <a:noFill/>
        </p:spPr>
        <p:txBody>
          <a:bodyPr anchor="ctr" anchorCtr="0">
            <a:noAutofit/>
          </a:bodyPr>
          <a:lstStyle>
            <a:lvl1pPr algn="l">
              <a:defRPr sz="3600">
                <a:solidFill>
                  <a:schemeClr val="bg1"/>
                </a:solidFill>
              </a:defRPr>
            </a:lvl1pPr>
          </a:lstStyle>
          <a:p>
            <a:pPr algn="ctr"/>
            <a:r>
              <a:rPr lang="en-US" b="1" dirty="0">
                <a:latin typeface="Verdana" panose="020B0604030504040204" pitchFamily="34" charset="0"/>
                <a:ea typeface="Verdana" panose="020B0604030504040204" pitchFamily="34" charset="0"/>
                <a:cs typeface="Verdana" panose="020B0604030504040204" pitchFamily="34" charset="0"/>
              </a:rPr>
              <a:t>Training on Robert’s Rules </a:t>
            </a:r>
            <a:br>
              <a:rPr lang="en-US" b="1" dirty="0">
                <a:latin typeface="Verdana" panose="020B0604030504040204" pitchFamily="34" charset="0"/>
                <a:ea typeface="Verdana" panose="020B0604030504040204" pitchFamily="34" charset="0"/>
                <a:cs typeface="Verdana" panose="020B0604030504040204" pitchFamily="34" charset="0"/>
              </a:rPr>
            </a:br>
            <a:r>
              <a:rPr lang="en-US" b="1" dirty="0">
                <a:latin typeface="Verdana" panose="020B0604030504040204" pitchFamily="34" charset="0"/>
                <a:ea typeface="Verdana" panose="020B0604030504040204" pitchFamily="34" charset="0"/>
                <a:cs typeface="Verdana" panose="020B0604030504040204" pitchFamily="34" charset="0"/>
              </a:rPr>
              <a:t>of Order</a:t>
            </a:r>
          </a:p>
        </p:txBody>
      </p:sp>
    </p:spTree>
    <p:extLst>
      <p:ext uri="{BB962C8B-B14F-4D97-AF65-F5344CB8AC3E}">
        <p14:creationId xmlns:p14="http://schemas.microsoft.com/office/powerpoint/2010/main" val="16300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A558B8-4147-43A6-8928-383FDB7FBA53}"/>
              </a:ext>
            </a:extLst>
          </p:cNvPr>
          <p:cNvSpPr>
            <a:spLocks noGrp="1"/>
          </p:cNvSpPr>
          <p:nvPr>
            <p:ph type="title"/>
          </p:nvPr>
        </p:nvSpPr>
        <p:spPr/>
        <p:txBody>
          <a:bodyPr/>
          <a:lstStyle/>
          <a:p>
            <a:r>
              <a:rPr lang="en-US" dirty="0"/>
              <a:t>What is it? What is it used for?</a:t>
            </a:r>
          </a:p>
        </p:txBody>
      </p:sp>
      <p:sp>
        <p:nvSpPr>
          <p:cNvPr id="6" name="Content Placeholder 5">
            <a:extLst>
              <a:ext uri="{FF2B5EF4-FFF2-40B4-BE49-F238E27FC236}">
                <a16:creationId xmlns:a16="http://schemas.microsoft.com/office/drawing/2014/main" id="{F3CD39BB-5938-47A9-8C17-FCF7C40B9469}"/>
              </a:ext>
            </a:extLst>
          </p:cNvPr>
          <p:cNvSpPr>
            <a:spLocks noGrp="1"/>
          </p:cNvSpPr>
          <p:nvPr>
            <p:ph idx="1"/>
          </p:nvPr>
        </p:nvSpPr>
        <p:spPr/>
        <p:txBody>
          <a:bodyPr>
            <a:normAutofit/>
          </a:bodyPr>
          <a:lstStyle/>
          <a:p>
            <a:r>
              <a:rPr lang="en-US" dirty="0"/>
              <a:t>The general standard for how nonprofit boards, committees and other established groups govern discussions and decision making</a:t>
            </a:r>
          </a:p>
          <a:p>
            <a:r>
              <a:rPr lang="en-US" dirty="0"/>
              <a:t>“allow the majority to rule while allowing minority voices to be heard”</a:t>
            </a:r>
          </a:p>
          <a:p>
            <a:pPr lvl="1"/>
            <a:r>
              <a:rPr lang="en-US" dirty="0"/>
              <a:t>Ensure that meetings are fair, efficient, democratic and orderly</a:t>
            </a:r>
          </a:p>
        </p:txBody>
      </p:sp>
    </p:spTree>
    <p:extLst>
      <p:ext uri="{BB962C8B-B14F-4D97-AF65-F5344CB8AC3E}">
        <p14:creationId xmlns:p14="http://schemas.microsoft.com/office/powerpoint/2010/main" val="383091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6BAE-D12F-F7BD-2591-712ED3A11D69}"/>
              </a:ext>
            </a:extLst>
          </p:cNvPr>
          <p:cNvSpPr>
            <a:spLocks noGrp="1"/>
          </p:cNvSpPr>
          <p:nvPr>
            <p:ph type="title"/>
          </p:nvPr>
        </p:nvSpPr>
        <p:spPr/>
        <p:txBody>
          <a:bodyPr/>
          <a:lstStyle/>
          <a:p>
            <a:r>
              <a:rPr lang="en-US" dirty="0"/>
              <a:t>Essential elements of Robert’s rules</a:t>
            </a:r>
          </a:p>
        </p:txBody>
      </p:sp>
      <p:sp>
        <p:nvSpPr>
          <p:cNvPr id="3" name="Content Placeholder 2">
            <a:extLst>
              <a:ext uri="{FF2B5EF4-FFF2-40B4-BE49-F238E27FC236}">
                <a16:creationId xmlns:a16="http://schemas.microsoft.com/office/drawing/2014/main" id="{F61E31BF-44CD-6A3E-4758-8D3C51E84A73}"/>
              </a:ext>
            </a:extLst>
          </p:cNvPr>
          <p:cNvSpPr>
            <a:spLocks noGrp="1"/>
          </p:cNvSpPr>
          <p:nvPr>
            <p:ph idx="1"/>
          </p:nvPr>
        </p:nvSpPr>
        <p:spPr/>
        <p:txBody>
          <a:bodyPr>
            <a:normAutofit fontScale="62500" lnSpcReduction="20000"/>
          </a:bodyPr>
          <a:lstStyle/>
          <a:p>
            <a:pPr algn="l" fontAlgn="base">
              <a:buFont typeface="Arial" panose="020B0604020202020204" pitchFamily="34" charset="0"/>
              <a:buChar char="•"/>
            </a:pPr>
            <a:r>
              <a:rPr lang="en-US" b="1" i="0" dirty="0">
                <a:solidFill>
                  <a:srgbClr val="434343"/>
                </a:solidFill>
                <a:effectLst/>
                <a:latin typeface="inherit"/>
              </a:rPr>
              <a:t>Motion</a:t>
            </a:r>
            <a:r>
              <a:rPr lang="en-US" b="0" i="0" dirty="0">
                <a:solidFill>
                  <a:srgbClr val="434343"/>
                </a:solidFill>
                <a:effectLst/>
                <a:latin typeface="inherit"/>
              </a:rPr>
              <a:t> – A member makes a motion to propose an action or make a decision by saying, “I move to…”. Another member must second the motion by saying, “I second the motion.” Once someone seconds the motion, the group votes on the motion. It passes by a majority vote or a </a:t>
            </a:r>
            <a:r>
              <a:rPr lang="en-US" b="0" i="0" u="none" strike="noStrike" dirty="0">
                <a:solidFill>
                  <a:srgbClr val="287EC9"/>
                </a:solidFill>
                <a:effectLst/>
                <a:latin typeface="inherit"/>
                <a:hlinkClick r:id="rId2"/>
              </a:rPr>
              <a:t>quorum</a:t>
            </a:r>
            <a:r>
              <a:rPr lang="en-US" b="0" i="0" dirty="0">
                <a:solidFill>
                  <a:srgbClr val="434343"/>
                </a:solidFill>
                <a:effectLst/>
                <a:latin typeface="inherit"/>
              </a:rPr>
              <a:t> depending on the rules in the bylaws.</a:t>
            </a:r>
          </a:p>
          <a:p>
            <a:pPr algn="l" fontAlgn="base">
              <a:buFont typeface="Arial" panose="020B0604020202020204" pitchFamily="34" charset="0"/>
              <a:buChar char="•"/>
            </a:pPr>
            <a:r>
              <a:rPr lang="en-US" b="1" i="0" dirty="0">
                <a:solidFill>
                  <a:srgbClr val="434343"/>
                </a:solidFill>
                <a:effectLst/>
                <a:latin typeface="inherit"/>
              </a:rPr>
              <a:t>Amend a motion</a:t>
            </a:r>
            <a:r>
              <a:rPr lang="en-US" b="0" i="0" dirty="0">
                <a:solidFill>
                  <a:srgbClr val="434343"/>
                </a:solidFill>
                <a:effectLst/>
                <a:latin typeface="inherit"/>
              </a:rPr>
              <a:t> – Members use this process to change a motion and can do so by stating, “I move to amend the motion on the floor.” Again, this motion must be seconded and voted upon.</a:t>
            </a:r>
          </a:p>
          <a:p>
            <a:pPr algn="l" fontAlgn="base">
              <a:buFont typeface="Arial" panose="020B0604020202020204" pitchFamily="34" charset="0"/>
              <a:buChar char="•"/>
            </a:pPr>
            <a:r>
              <a:rPr lang="en-US" b="1" i="0" dirty="0">
                <a:solidFill>
                  <a:srgbClr val="434343"/>
                </a:solidFill>
                <a:effectLst/>
                <a:latin typeface="inherit"/>
              </a:rPr>
              <a:t>Commit</a:t>
            </a:r>
            <a:r>
              <a:rPr lang="en-US" b="0" i="0" dirty="0">
                <a:solidFill>
                  <a:srgbClr val="434343"/>
                </a:solidFill>
                <a:effectLst/>
                <a:latin typeface="inherit"/>
              </a:rPr>
              <a:t> – Members use this type of motion to transfer a motion to a committee. As with other types of motions, it must be seconded and voted upon. Once it moves to a committee, the committee presents a report on the committed motion at the next meeting.</a:t>
            </a:r>
          </a:p>
          <a:p>
            <a:pPr algn="l" fontAlgn="base">
              <a:buFont typeface="Arial" panose="020B0604020202020204" pitchFamily="34" charset="0"/>
              <a:buChar char="•"/>
            </a:pPr>
            <a:r>
              <a:rPr lang="en-US" b="1" i="0" dirty="0">
                <a:solidFill>
                  <a:srgbClr val="434343"/>
                </a:solidFill>
                <a:effectLst/>
                <a:latin typeface="inherit"/>
              </a:rPr>
              <a:t>Question</a:t>
            </a:r>
            <a:r>
              <a:rPr lang="en-US" b="0" i="0" dirty="0">
                <a:solidFill>
                  <a:srgbClr val="434343"/>
                </a:solidFill>
                <a:effectLst/>
                <a:latin typeface="inherit"/>
              </a:rPr>
              <a:t> – Members say, “I call the question” to end a debate or discussion. The motion must be seconded and voted upon without further discussion. A call for the question requires a two-thirds majority vote to pass. At this point, the members must immediately vote on the motion on the floor.</a:t>
            </a:r>
          </a:p>
          <a:p>
            <a:pPr algn="l" fontAlgn="base">
              <a:buFont typeface="Arial" panose="020B0604020202020204" pitchFamily="34" charset="0"/>
              <a:buChar char="•"/>
            </a:pPr>
            <a:r>
              <a:rPr lang="en-US" b="1" i="0" dirty="0">
                <a:solidFill>
                  <a:srgbClr val="434343"/>
                </a:solidFill>
                <a:effectLst/>
                <a:latin typeface="inherit"/>
              </a:rPr>
              <a:t>Adjourn </a:t>
            </a:r>
            <a:r>
              <a:rPr lang="en-US" b="0" i="0" dirty="0">
                <a:solidFill>
                  <a:srgbClr val="434343"/>
                </a:solidFill>
                <a:effectLst/>
                <a:latin typeface="inherit"/>
              </a:rPr>
              <a:t>– This refers to moving to end the meeting. A member would say, “I move to adjourn,” and another member would second the motion. If the majority then votes to adjourn, the meeting is over.</a:t>
            </a:r>
          </a:p>
          <a:p>
            <a:endParaRPr lang="en-US" dirty="0"/>
          </a:p>
        </p:txBody>
      </p:sp>
    </p:spTree>
    <p:extLst>
      <p:ext uri="{BB962C8B-B14F-4D97-AF65-F5344CB8AC3E}">
        <p14:creationId xmlns:p14="http://schemas.microsoft.com/office/powerpoint/2010/main" val="267620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9E7CC-2980-1132-379A-F56311D4D807}"/>
              </a:ext>
            </a:extLst>
          </p:cNvPr>
          <p:cNvSpPr>
            <a:spLocks noGrp="1"/>
          </p:cNvSpPr>
          <p:nvPr>
            <p:ph type="title"/>
          </p:nvPr>
        </p:nvSpPr>
        <p:spPr/>
        <p:txBody>
          <a:bodyPr/>
          <a:lstStyle/>
          <a:p>
            <a:r>
              <a:rPr lang="en-US" dirty="0"/>
              <a:t>Robert’s rules of motion steps</a:t>
            </a:r>
          </a:p>
        </p:txBody>
      </p:sp>
      <p:sp>
        <p:nvSpPr>
          <p:cNvPr id="3" name="Content Placeholder 2">
            <a:extLst>
              <a:ext uri="{FF2B5EF4-FFF2-40B4-BE49-F238E27FC236}">
                <a16:creationId xmlns:a16="http://schemas.microsoft.com/office/drawing/2014/main" id="{F3FBAEA0-F092-8CA9-A91F-F35AA781A1FB}"/>
              </a:ext>
            </a:extLst>
          </p:cNvPr>
          <p:cNvSpPr>
            <a:spLocks noGrp="1"/>
          </p:cNvSpPr>
          <p:nvPr>
            <p:ph idx="1"/>
          </p:nvPr>
        </p:nvSpPr>
        <p:spPr/>
        <p:txBody>
          <a:bodyPr>
            <a:normAutofit fontScale="85000" lnSpcReduction="20000"/>
          </a:bodyPr>
          <a:lstStyle/>
          <a:p>
            <a:pPr algn="l" fontAlgn="base">
              <a:buFont typeface="+mj-lt"/>
              <a:buAutoNum type="arabicPeriod"/>
            </a:pPr>
            <a:r>
              <a:rPr lang="en-US" b="1" i="0" dirty="0">
                <a:solidFill>
                  <a:srgbClr val="434343"/>
                </a:solidFill>
                <a:effectLst/>
                <a:latin typeface="inherit"/>
              </a:rPr>
              <a:t>Motion:</a:t>
            </a:r>
            <a:r>
              <a:rPr lang="en-US" b="0" i="0" dirty="0">
                <a:solidFill>
                  <a:srgbClr val="434343"/>
                </a:solidFill>
                <a:effectLst/>
                <a:latin typeface="inherit"/>
              </a:rPr>
              <a:t> A member rises or raises a hand to signal the chairperson.</a:t>
            </a:r>
          </a:p>
          <a:p>
            <a:pPr algn="l" fontAlgn="base">
              <a:buFont typeface="+mj-lt"/>
              <a:buAutoNum type="arabicPeriod"/>
            </a:pPr>
            <a:r>
              <a:rPr lang="en-US" b="1" i="0" dirty="0">
                <a:solidFill>
                  <a:srgbClr val="434343"/>
                </a:solidFill>
                <a:effectLst/>
                <a:latin typeface="inherit"/>
              </a:rPr>
              <a:t>Second:</a:t>
            </a:r>
            <a:r>
              <a:rPr lang="en-US" b="0" i="0" dirty="0">
                <a:solidFill>
                  <a:srgbClr val="434343"/>
                </a:solidFill>
                <a:effectLst/>
                <a:latin typeface="inherit"/>
              </a:rPr>
              <a:t> Another member seconds the motion.</a:t>
            </a:r>
          </a:p>
          <a:p>
            <a:pPr algn="l" fontAlgn="base">
              <a:buFont typeface="+mj-lt"/>
              <a:buAutoNum type="arabicPeriod"/>
            </a:pPr>
            <a:r>
              <a:rPr lang="en-US" b="1" i="0" dirty="0">
                <a:solidFill>
                  <a:srgbClr val="434343"/>
                </a:solidFill>
                <a:effectLst/>
                <a:latin typeface="inherit"/>
              </a:rPr>
              <a:t>Restate motion:</a:t>
            </a:r>
            <a:r>
              <a:rPr lang="en-US" b="0" i="0" dirty="0">
                <a:solidFill>
                  <a:srgbClr val="434343"/>
                </a:solidFill>
                <a:effectLst/>
                <a:latin typeface="inherit"/>
              </a:rPr>
              <a:t> The chairperson restates the motion.</a:t>
            </a:r>
          </a:p>
          <a:p>
            <a:pPr algn="l" fontAlgn="base">
              <a:buFont typeface="+mj-lt"/>
              <a:buAutoNum type="arabicPeriod"/>
            </a:pPr>
            <a:r>
              <a:rPr lang="en-US" b="1" i="0" dirty="0">
                <a:solidFill>
                  <a:srgbClr val="434343"/>
                </a:solidFill>
                <a:effectLst/>
                <a:latin typeface="inherit"/>
              </a:rPr>
              <a:t>Debate:</a:t>
            </a:r>
            <a:r>
              <a:rPr lang="en-US" b="0" i="0" dirty="0">
                <a:solidFill>
                  <a:srgbClr val="434343"/>
                </a:solidFill>
                <a:effectLst/>
                <a:latin typeface="inherit"/>
              </a:rPr>
              <a:t> The members debate the motion.</a:t>
            </a:r>
          </a:p>
          <a:p>
            <a:pPr algn="l" fontAlgn="base">
              <a:buFont typeface="+mj-lt"/>
              <a:buAutoNum type="arabicPeriod"/>
            </a:pPr>
            <a:r>
              <a:rPr lang="en-US" b="1" i="0" dirty="0">
                <a:solidFill>
                  <a:srgbClr val="434343"/>
                </a:solidFill>
                <a:effectLst/>
                <a:latin typeface="inherit"/>
              </a:rPr>
              <a:t>Vote:</a:t>
            </a:r>
            <a:r>
              <a:rPr lang="en-US" b="0" i="0" dirty="0">
                <a:solidFill>
                  <a:srgbClr val="434343"/>
                </a:solidFill>
                <a:effectLst/>
                <a:latin typeface="inherit"/>
              </a:rPr>
              <a:t> The chairperson restates the motion, and then first asks for affirmative votes, and then negative votes.</a:t>
            </a:r>
          </a:p>
          <a:p>
            <a:pPr algn="l" fontAlgn="base">
              <a:buFont typeface="+mj-lt"/>
              <a:buAutoNum type="arabicPeriod"/>
            </a:pPr>
            <a:r>
              <a:rPr lang="en-US" b="1" i="0" dirty="0">
                <a:solidFill>
                  <a:srgbClr val="434343"/>
                </a:solidFill>
                <a:effectLst/>
                <a:latin typeface="inherit"/>
              </a:rPr>
              <a:t>Announce the vote:</a:t>
            </a:r>
            <a:r>
              <a:rPr lang="en-US" b="0" i="0" dirty="0">
                <a:solidFill>
                  <a:srgbClr val="434343"/>
                </a:solidFill>
                <a:effectLst/>
                <a:latin typeface="inherit"/>
              </a:rPr>
              <a:t> The chairperson announces the result of the vote and any instructions.</a:t>
            </a:r>
          </a:p>
          <a:p>
            <a:pPr algn="l" fontAlgn="base"/>
            <a:r>
              <a:rPr lang="en-US" sz="2300" b="1" i="0" dirty="0">
                <a:solidFill>
                  <a:srgbClr val="434343"/>
                </a:solidFill>
                <a:effectLst/>
                <a:latin typeface="inherit"/>
              </a:rPr>
              <a:t>TIP!</a:t>
            </a:r>
            <a:r>
              <a:rPr lang="en-US" sz="2300" b="0" i="0" dirty="0">
                <a:solidFill>
                  <a:srgbClr val="434343"/>
                </a:solidFill>
                <a:effectLst/>
                <a:latin typeface="Barlow" panose="00000500000000000000" pitchFamily="2" charset="0"/>
              </a:rPr>
              <a:t> If the board is in obvious agreement, the chairperson may save time by stating, “If there is no objection, we will adopt the motion to…” Then wait for any objections. Then say, “Hearing no objections, (state the motion) is adopted.” And then state any instructions.</a:t>
            </a:r>
          </a:p>
          <a:p>
            <a:pPr algn="l" fontAlgn="base"/>
            <a:r>
              <a:rPr lang="en-US" sz="2300" b="0" i="0" dirty="0">
                <a:solidFill>
                  <a:srgbClr val="434343"/>
                </a:solidFill>
                <a:effectLst/>
                <a:latin typeface="Barlow" panose="00000500000000000000" pitchFamily="2" charset="0"/>
              </a:rPr>
              <a:t>If a member objects, first ask for a debate, then vote, and then announce the vote.</a:t>
            </a:r>
          </a:p>
          <a:p>
            <a:pPr lvl="1"/>
            <a:endParaRPr lang="en-US" dirty="0"/>
          </a:p>
        </p:txBody>
      </p:sp>
    </p:spTree>
    <p:extLst>
      <p:ext uri="{BB962C8B-B14F-4D97-AF65-F5344CB8AC3E}">
        <p14:creationId xmlns:p14="http://schemas.microsoft.com/office/powerpoint/2010/main" val="240754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0DF3-AB2F-31A0-30E2-527F61AC9A7A}"/>
              </a:ext>
            </a:extLst>
          </p:cNvPr>
          <p:cNvSpPr>
            <a:spLocks noGrp="1"/>
          </p:cNvSpPr>
          <p:nvPr>
            <p:ph type="title"/>
          </p:nvPr>
        </p:nvSpPr>
        <p:spPr/>
        <p:txBody>
          <a:bodyPr/>
          <a:lstStyle/>
          <a:p>
            <a:r>
              <a:rPr lang="en-US" dirty="0"/>
              <a:t>6 categories of motions</a:t>
            </a:r>
          </a:p>
        </p:txBody>
      </p:sp>
      <p:sp>
        <p:nvSpPr>
          <p:cNvPr id="3" name="Content Placeholder 2">
            <a:extLst>
              <a:ext uri="{FF2B5EF4-FFF2-40B4-BE49-F238E27FC236}">
                <a16:creationId xmlns:a16="http://schemas.microsoft.com/office/drawing/2014/main" id="{1084D47E-5A03-EF6C-0AE0-0D736F8DA006}"/>
              </a:ext>
            </a:extLst>
          </p:cNvPr>
          <p:cNvSpPr>
            <a:spLocks noGrp="1"/>
          </p:cNvSpPr>
          <p:nvPr>
            <p:ph idx="1"/>
          </p:nvPr>
        </p:nvSpPr>
        <p:spPr/>
        <p:txBody>
          <a:bodyPr>
            <a:normAutofit fontScale="92500" lnSpcReduction="10000"/>
          </a:bodyPr>
          <a:lstStyle/>
          <a:p>
            <a:pPr algn="l" fontAlgn="base">
              <a:buFont typeface="+mj-lt"/>
              <a:buAutoNum type="arabicPeriod"/>
            </a:pPr>
            <a:r>
              <a:rPr lang="en-US" b="1" i="0" dirty="0">
                <a:solidFill>
                  <a:srgbClr val="434343"/>
                </a:solidFill>
                <a:effectLst/>
                <a:latin typeface="inherit"/>
              </a:rPr>
              <a:t>Main motion: </a:t>
            </a:r>
            <a:r>
              <a:rPr lang="en-US" b="0" i="0" dirty="0">
                <a:solidFill>
                  <a:srgbClr val="434343"/>
                </a:solidFill>
                <a:effectLst/>
                <a:latin typeface="inherit"/>
              </a:rPr>
              <a:t>Introduces a new item</a:t>
            </a:r>
          </a:p>
          <a:p>
            <a:pPr algn="l" fontAlgn="base">
              <a:buFont typeface="+mj-lt"/>
              <a:buAutoNum type="arabicPeriod"/>
            </a:pPr>
            <a:r>
              <a:rPr lang="en-US" b="1" i="0" dirty="0">
                <a:solidFill>
                  <a:srgbClr val="434343"/>
                </a:solidFill>
                <a:effectLst/>
                <a:latin typeface="inherit"/>
              </a:rPr>
              <a:t>Subsidiary motion:</a:t>
            </a:r>
            <a:r>
              <a:rPr lang="en-US" b="0" i="0" dirty="0">
                <a:solidFill>
                  <a:srgbClr val="434343"/>
                </a:solidFill>
                <a:effectLst/>
                <a:latin typeface="inherit"/>
              </a:rPr>
              <a:t> Changes or affect how to handle a main motion (vote on this before the main motion)</a:t>
            </a:r>
          </a:p>
          <a:p>
            <a:pPr algn="l" fontAlgn="base">
              <a:buFont typeface="+mj-lt"/>
              <a:buAutoNum type="arabicPeriod"/>
            </a:pPr>
            <a:r>
              <a:rPr lang="en-US" b="1" i="0" dirty="0">
                <a:solidFill>
                  <a:srgbClr val="434343"/>
                </a:solidFill>
                <a:effectLst/>
                <a:latin typeface="inherit"/>
              </a:rPr>
              <a:t>Privileged motion: </a:t>
            </a:r>
            <a:r>
              <a:rPr lang="en-US" b="0" i="0" dirty="0">
                <a:solidFill>
                  <a:srgbClr val="434343"/>
                </a:solidFill>
                <a:effectLst/>
                <a:latin typeface="inherit"/>
              </a:rPr>
              <a:t>Brings up an</a:t>
            </a:r>
            <a:r>
              <a:rPr lang="en-US" b="1" i="0" dirty="0">
                <a:solidFill>
                  <a:srgbClr val="434343"/>
                </a:solidFill>
                <a:effectLst/>
                <a:latin typeface="inherit"/>
              </a:rPr>
              <a:t> </a:t>
            </a:r>
            <a:r>
              <a:rPr lang="en-US" b="0" i="0" dirty="0">
                <a:solidFill>
                  <a:srgbClr val="434343"/>
                </a:solidFill>
                <a:effectLst/>
                <a:latin typeface="inherit"/>
              </a:rPr>
              <a:t>urgent or essential matter unrelated to pending business</a:t>
            </a:r>
          </a:p>
          <a:p>
            <a:pPr algn="l" fontAlgn="base">
              <a:buFont typeface="+mj-lt"/>
              <a:buAutoNum type="arabicPeriod"/>
            </a:pPr>
            <a:r>
              <a:rPr lang="en-US" b="1" i="0" dirty="0">
                <a:solidFill>
                  <a:srgbClr val="434343"/>
                </a:solidFill>
                <a:effectLst/>
                <a:latin typeface="inherit"/>
              </a:rPr>
              <a:t>Incidental motion:</a:t>
            </a:r>
            <a:r>
              <a:rPr lang="en-US" b="0" i="0" dirty="0">
                <a:solidFill>
                  <a:srgbClr val="434343"/>
                </a:solidFill>
                <a:effectLst/>
                <a:latin typeface="inherit"/>
              </a:rPr>
              <a:t> Questions procedure of other motions</a:t>
            </a:r>
          </a:p>
          <a:p>
            <a:pPr algn="l" fontAlgn="base">
              <a:buFont typeface="+mj-lt"/>
              <a:buAutoNum type="arabicPeriod"/>
            </a:pPr>
            <a:r>
              <a:rPr lang="en-US" b="1" i="0" dirty="0">
                <a:solidFill>
                  <a:srgbClr val="434343"/>
                </a:solidFill>
                <a:effectLst/>
                <a:latin typeface="inherit"/>
              </a:rPr>
              <a:t>Motion to table:</a:t>
            </a:r>
            <a:r>
              <a:rPr lang="en-US" b="0" i="0" dirty="0">
                <a:solidFill>
                  <a:srgbClr val="434343"/>
                </a:solidFill>
                <a:effectLst/>
                <a:latin typeface="inherit"/>
              </a:rPr>
              <a:t> Kills a motion</a:t>
            </a:r>
          </a:p>
          <a:p>
            <a:pPr algn="l" fontAlgn="base">
              <a:buFont typeface="+mj-lt"/>
              <a:buAutoNum type="arabicPeriod"/>
            </a:pPr>
            <a:r>
              <a:rPr lang="en-US" b="1" i="0" dirty="0">
                <a:solidFill>
                  <a:srgbClr val="434343"/>
                </a:solidFill>
                <a:effectLst/>
                <a:latin typeface="inherit"/>
              </a:rPr>
              <a:t>Motion to postpone:</a:t>
            </a:r>
            <a:r>
              <a:rPr lang="en-US" b="0" i="0" dirty="0">
                <a:solidFill>
                  <a:srgbClr val="434343"/>
                </a:solidFill>
                <a:effectLst/>
                <a:latin typeface="inherit"/>
              </a:rPr>
              <a:t> Delays a vote (can reopen debate on the main motion)</a:t>
            </a:r>
          </a:p>
          <a:p>
            <a:endParaRPr lang="en-US" dirty="0"/>
          </a:p>
        </p:txBody>
      </p:sp>
    </p:spTree>
    <p:extLst>
      <p:ext uri="{BB962C8B-B14F-4D97-AF65-F5344CB8AC3E}">
        <p14:creationId xmlns:p14="http://schemas.microsoft.com/office/powerpoint/2010/main" val="2740801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B7A6-D4C8-F776-8443-29CC062B1B40}"/>
              </a:ext>
            </a:extLst>
          </p:cNvPr>
          <p:cNvSpPr>
            <a:spLocks noGrp="1"/>
          </p:cNvSpPr>
          <p:nvPr>
            <p:ph type="title"/>
          </p:nvPr>
        </p:nvSpPr>
        <p:spPr/>
        <p:txBody>
          <a:bodyPr/>
          <a:lstStyle/>
          <a:p>
            <a:r>
              <a:rPr lang="en-US" dirty="0"/>
              <a:t>Points in Robert’s rules of order</a:t>
            </a:r>
          </a:p>
        </p:txBody>
      </p:sp>
      <p:sp>
        <p:nvSpPr>
          <p:cNvPr id="3" name="Content Placeholder 2">
            <a:extLst>
              <a:ext uri="{FF2B5EF4-FFF2-40B4-BE49-F238E27FC236}">
                <a16:creationId xmlns:a16="http://schemas.microsoft.com/office/drawing/2014/main" id="{E54A57F2-9F86-A888-4090-F4F8D8D2848F}"/>
              </a:ext>
            </a:extLst>
          </p:cNvPr>
          <p:cNvSpPr>
            <a:spLocks noGrp="1"/>
          </p:cNvSpPr>
          <p:nvPr>
            <p:ph idx="1"/>
          </p:nvPr>
        </p:nvSpPr>
        <p:spPr/>
        <p:txBody>
          <a:bodyPr>
            <a:normAutofit fontScale="85000" lnSpcReduction="20000"/>
          </a:bodyPr>
          <a:lstStyle/>
          <a:p>
            <a:r>
              <a:rPr lang="en-US" dirty="0"/>
              <a:t>Not every situation requires a motion/debate/vote etc. but may require immediate handling by the chairperson:</a:t>
            </a:r>
          </a:p>
          <a:p>
            <a:pPr marL="0" indent="0">
              <a:buNone/>
            </a:pPr>
            <a:endParaRPr lang="en-US" dirty="0"/>
          </a:p>
          <a:p>
            <a:pPr algn="l" fontAlgn="base">
              <a:buFont typeface="Arial" panose="020B0604020202020204" pitchFamily="34" charset="0"/>
              <a:buChar char="•"/>
            </a:pPr>
            <a:r>
              <a:rPr lang="en-US" sz="2600" b="1" i="0" dirty="0">
                <a:solidFill>
                  <a:srgbClr val="434343"/>
                </a:solidFill>
                <a:effectLst/>
                <a:latin typeface="inherit"/>
              </a:rPr>
              <a:t>Point of Order:</a:t>
            </a:r>
            <a:r>
              <a:rPr lang="en-US" sz="2600" b="0" i="0" dirty="0">
                <a:solidFill>
                  <a:srgbClr val="434343"/>
                </a:solidFill>
                <a:effectLst/>
                <a:latin typeface="inherit"/>
              </a:rPr>
              <a:t> A member draws attention to a breach of rules, improper procedure, breaching of established practices, etc.</a:t>
            </a:r>
          </a:p>
          <a:p>
            <a:pPr algn="l" fontAlgn="base">
              <a:buFont typeface="Arial" panose="020B0604020202020204" pitchFamily="34" charset="0"/>
              <a:buChar char="•"/>
            </a:pPr>
            <a:r>
              <a:rPr lang="en-US" sz="2600" b="1" i="0" dirty="0">
                <a:solidFill>
                  <a:srgbClr val="434343"/>
                </a:solidFill>
                <a:effectLst/>
                <a:latin typeface="inherit"/>
              </a:rPr>
              <a:t>Point of Information:</a:t>
            </a:r>
            <a:r>
              <a:rPr lang="en-US" sz="2600" b="0" i="0" dirty="0">
                <a:solidFill>
                  <a:srgbClr val="434343"/>
                </a:solidFill>
                <a:effectLst/>
                <a:latin typeface="inherit"/>
              </a:rPr>
              <a:t> A member can ask for a point of information if they want more information on a motion. A point of information should not be used as a means for the person calling for a point of information to present information.</a:t>
            </a:r>
          </a:p>
          <a:p>
            <a:pPr algn="l" fontAlgn="base">
              <a:buFont typeface="Arial" panose="020B0604020202020204" pitchFamily="34" charset="0"/>
              <a:buChar char="•"/>
            </a:pPr>
            <a:r>
              <a:rPr lang="en-US" sz="2600" b="1" i="0" dirty="0">
                <a:solidFill>
                  <a:srgbClr val="434343"/>
                </a:solidFill>
                <a:effectLst/>
                <a:latin typeface="inherit"/>
              </a:rPr>
              <a:t>Point of Inquiry:</a:t>
            </a:r>
            <a:r>
              <a:rPr lang="en-US" sz="2600" b="0" i="0" dirty="0">
                <a:solidFill>
                  <a:srgbClr val="434343"/>
                </a:solidFill>
                <a:effectLst/>
                <a:latin typeface="inherit"/>
              </a:rPr>
              <a:t> A member may use a point of inquiry to ask for clarification in a report to make better voting decisions.</a:t>
            </a:r>
          </a:p>
          <a:p>
            <a:pPr algn="l" fontAlgn="base">
              <a:buFont typeface="Arial" panose="020B0604020202020204" pitchFamily="34" charset="0"/>
              <a:buChar char="•"/>
            </a:pPr>
            <a:r>
              <a:rPr lang="en-US" sz="2600" b="1" i="0" dirty="0">
                <a:solidFill>
                  <a:srgbClr val="434343"/>
                </a:solidFill>
                <a:effectLst/>
                <a:latin typeface="inherit"/>
              </a:rPr>
              <a:t>Point of Personal Privilege:</a:t>
            </a:r>
            <a:r>
              <a:rPr lang="en-US" sz="2600" b="0" i="0" dirty="0">
                <a:solidFill>
                  <a:srgbClr val="434343"/>
                </a:solidFill>
                <a:effectLst/>
                <a:latin typeface="inherit"/>
              </a:rPr>
              <a:t> A member may use a point of personal privilege to address the physical comfort of the setting such as temperature or noise. Members may also use it to address the accuracy of published reports or the accuracy of a member’s conduct.</a:t>
            </a:r>
          </a:p>
          <a:p>
            <a:pPr lvl="1"/>
            <a:endParaRPr lang="en-US" dirty="0"/>
          </a:p>
        </p:txBody>
      </p:sp>
    </p:spTree>
    <p:extLst>
      <p:ext uri="{BB962C8B-B14F-4D97-AF65-F5344CB8AC3E}">
        <p14:creationId xmlns:p14="http://schemas.microsoft.com/office/powerpoint/2010/main" val="244995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8ABD50D-4E75-DE54-0D80-7B81DA8B42C1}"/>
              </a:ext>
            </a:extLst>
          </p:cNvPr>
          <p:cNvSpPr>
            <a:spLocks noGrp="1"/>
          </p:cNvSpPr>
          <p:nvPr>
            <p:ph type="title"/>
          </p:nvPr>
        </p:nvSpPr>
        <p:spPr>
          <a:xfrm>
            <a:off x="609600" y="274638"/>
            <a:ext cx="10972800" cy="1143000"/>
          </a:xfrm>
        </p:spPr>
        <p:txBody>
          <a:bodyPr/>
          <a:lstStyle/>
          <a:p>
            <a:r>
              <a:rPr lang="en-US" dirty="0"/>
              <a:t>Robert’s rules cheat sheet</a:t>
            </a:r>
          </a:p>
        </p:txBody>
      </p:sp>
      <p:pic>
        <p:nvPicPr>
          <p:cNvPr id="5" name="Picture 4">
            <a:extLst>
              <a:ext uri="{FF2B5EF4-FFF2-40B4-BE49-F238E27FC236}">
                <a16:creationId xmlns:a16="http://schemas.microsoft.com/office/drawing/2014/main" id="{0F9B1359-77F1-017A-85B6-2CF0013A3CE4}"/>
              </a:ext>
            </a:extLst>
          </p:cNvPr>
          <p:cNvPicPr>
            <a:picLocks noChangeAspect="1"/>
          </p:cNvPicPr>
          <p:nvPr/>
        </p:nvPicPr>
        <p:blipFill>
          <a:blip r:embed="rId2"/>
          <a:stretch>
            <a:fillRect/>
          </a:stretch>
        </p:blipFill>
        <p:spPr>
          <a:xfrm>
            <a:off x="3588541" y="1600201"/>
            <a:ext cx="5014917" cy="4525963"/>
          </a:xfrm>
          <a:prstGeom prst="rect">
            <a:avLst/>
          </a:prstGeom>
          <a:noFill/>
        </p:spPr>
      </p:pic>
    </p:spTree>
    <p:extLst>
      <p:ext uri="{BB962C8B-B14F-4D97-AF65-F5344CB8AC3E}">
        <p14:creationId xmlns:p14="http://schemas.microsoft.com/office/powerpoint/2010/main" val="174865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DC4DD61-D2FD-B3F1-8349-2F92C3F43607}"/>
              </a:ext>
            </a:extLst>
          </p:cNvPr>
          <p:cNvSpPr>
            <a:spLocks noGrp="1"/>
          </p:cNvSpPr>
          <p:nvPr>
            <p:ph type="title"/>
          </p:nvPr>
        </p:nvSpPr>
        <p:spPr>
          <a:xfrm>
            <a:off x="609600" y="274638"/>
            <a:ext cx="10972800" cy="1143000"/>
          </a:xfrm>
        </p:spPr>
        <p:txBody>
          <a:bodyPr/>
          <a:lstStyle/>
          <a:p>
            <a:r>
              <a:rPr lang="en-US" dirty="0"/>
              <a:t>Robert’s rules cheat sheet continued</a:t>
            </a:r>
          </a:p>
        </p:txBody>
      </p:sp>
      <p:pic>
        <p:nvPicPr>
          <p:cNvPr id="5" name="Picture 4">
            <a:extLst>
              <a:ext uri="{FF2B5EF4-FFF2-40B4-BE49-F238E27FC236}">
                <a16:creationId xmlns:a16="http://schemas.microsoft.com/office/drawing/2014/main" id="{96A625AE-F047-C24A-6562-26CF85C1B1E1}"/>
              </a:ext>
            </a:extLst>
          </p:cNvPr>
          <p:cNvPicPr>
            <a:picLocks noChangeAspect="1"/>
          </p:cNvPicPr>
          <p:nvPr/>
        </p:nvPicPr>
        <p:blipFill>
          <a:blip r:embed="rId2"/>
          <a:stretch>
            <a:fillRect/>
          </a:stretch>
        </p:blipFill>
        <p:spPr>
          <a:xfrm>
            <a:off x="1219200" y="1600200"/>
            <a:ext cx="4197830" cy="4525963"/>
          </a:xfrm>
          <a:prstGeom prst="rect">
            <a:avLst/>
          </a:prstGeom>
          <a:noFill/>
        </p:spPr>
      </p:pic>
      <p:sp>
        <p:nvSpPr>
          <p:cNvPr id="7" name="TextBox 6">
            <a:extLst>
              <a:ext uri="{FF2B5EF4-FFF2-40B4-BE49-F238E27FC236}">
                <a16:creationId xmlns:a16="http://schemas.microsoft.com/office/drawing/2014/main" id="{7C768A29-0E79-E259-16E2-7DCFBBA85198}"/>
              </a:ext>
            </a:extLst>
          </p:cNvPr>
          <p:cNvSpPr txBox="1"/>
          <p:nvPr/>
        </p:nvSpPr>
        <p:spPr>
          <a:xfrm>
            <a:off x="5638800" y="2895600"/>
            <a:ext cx="6096000" cy="1477328"/>
          </a:xfrm>
          <a:prstGeom prst="rect">
            <a:avLst/>
          </a:prstGeom>
          <a:noFill/>
        </p:spPr>
        <p:txBody>
          <a:bodyPr wrap="square">
            <a:spAutoFit/>
          </a:bodyPr>
          <a:lstStyle/>
          <a:p>
            <a:r>
              <a:rPr lang="en-US" dirty="0"/>
              <a:t>*A member may make a motion to reconsider something that was already disposed; however, the reconsidered motion may not be subsequently reconsidered. A motion to reconsider must be made during the same meeting and can extend to a meeting that lasts for more than one day.</a:t>
            </a:r>
          </a:p>
        </p:txBody>
      </p:sp>
    </p:spTree>
    <p:extLst>
      <p:ext uri="{BB962C8B-B14F-4D97-AF65-F5344CB8AC3E}">
        <p14:creationId xmlns:p14="http://schemas.microsoft.com/office/powerpoint/2010/main" val="409009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CE6B0-1FF2-707D-C213-D48CC5E0FB11}"/>
              </a:ext>
            </a:extLst>
          </p:cNvPr>
          <p:cNvSpPr>
            <a:spLocks noGrp="1"/>
          </p:cNvSpPr>
          <p:nvPr>
            <p:ph type="title"/>
          </p:nvPr>
        </p:nvSpPr>
        <p:spPr/>
        <p:txBody>
          <a:bodyPr/>
          <a:lstStyle/>
          <a:p>
            <a:r>
              <a:rPr lang="en-US" dirty="0"/>
              <a:t>Information source</a:t>
            </a:r>
          </a:p>
        </p:txBody>
      </p:sp>
      <p:sp>
        <p:nvSpPr>
          <p:cNvPr id="3" name="Content Placeholder 2">
            <a:extLst>
              <a:ext uri="{FF2B5EF4-FFF2-40B4-BE49-F238E27FC236}">
                <a16:creationId xmlns:a16="http://schemas.microsoft.com/office/drawing/2014/main" id="{A18094AB-3246-7AF1-FAD9-692BC8BDEC6E}"/>
              </a:ext>
            </a:extLst>
          </p:cNvPr>
          <p:cNvSpPr>
            <a:spLocks noGrp="1"/>
          </p:cNvSpPr>
          <p:nvPr>
            <p:ph idx="1"/>
          </p:nvPr>
        </p:nvSpPr>
        <p:spPr/>
        <p:txBody>
          <a:bodyPr/>
          <a:lstStyle/>
          <a:p>
            <a:r>
              <a:rPr lang="en-US" dirty="0"/>
              <a:t>For further reading:</a:t>
            </a:r>
          </a:p>
          <a:p>
            <a:pPr lvl="1"/>
            <a:r>
              <a:rPr lang="en-US" dirty="0">
                <a:hlinkClick r:id="rId2"/>
              </a:rPr>
              <a:t>https://www.boardeffect.com/blog/roberts-rules-of-order-cheat-sheet/</a:t>
            </a:r>
            <a:endParaRPr lang="en-US" dirty="0"/>
          </a:p>
          <a:p>
            <a:pPr lvl="1"/>
            <a:endParaRPr lang="en-US" dirty="0"/>
          </a:p>
        </p:txBody>
      </p:sp>
    </p:spTree>
    <p:extLst>
      <p:ext uri="{BB962C8B-B14F-4D97-AF65-F5344CB8AC3E}">
        <p14:creationId xmlns:p14="http://schemas.microsoft.com/office/powerpoint/2010/main" val="1482770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MasterBrewers">
      <a:dk1>
        <a:sysClr val="windowText" lastClr="000000"/>
      </a:dk1>
      <a:lt1>
        <a:sysClr val="window" lastClr="FFFFFF"/>
      </a:lt1>
      <a:dk2>
        <a:srgbClr val="454551"/>
      </a:dk2>
      <a:lt2>
        <a:srgbClr val="BCBBBA"/>
      </a:lt2>
      <a:accent1>
        <a:srgbClr val="CC9700"/>
      </a:accent1>
      <a:accent2>
        <a:srgbClr val="A31F34"/>
      </a:accent2>
      <a:accent3>
        <a:srgbClr val="003B70"/>
      </a:accent3>
      <a:accent4>
        <a:srgbClr val="41683B"/>
      </a:accent4>
      <a:accent5>
        <a:srgbClr val="DC5F13"/>
      </a:accent5>
      <a:accent6>
        <a:srgbClr val="545759"/>
      </a:accent6>
      <a:hlink>
        <a:srgbClr val="003B70"/>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B3E957C60D134E92730B6846FF87D5" ma:contentTypeVersion="3" ma:contentTypeDescription="Create a new document." ma:contentTypeScope="" ma:versionID="2cb990da974019c2f5e7e81e2dee14b4">
  <xsd:schema xmlns:xsd="http://www.w3.org/2001/XMLSchema" xmlns:xs="http://www.w3.org/2001/XMLSchema" xmlns:p="http://schemas.microsoft.com/office/2006/metadata/properties" xmlns:ns1="http://schemas.microsoft.com/sharepoint/v3" xmlns:ns2="392c36b6-6659-4804-b8b4-cbaf520a1bff" targetNamespace="http://schemas.microsoft.com/office/2006/metadata/properties" ma:root="true" ma:fieldsID="b2da9c23fda832463dfd7b2d2e0ef8c6" ns1:_="" ns2:_="">
    <xsd:import namespace="http://schemas.microsoft.com/sharepoint/v3"/>
    <xsd:import namespace="392c36b6-6659-4804-b8b4-cbaf520a1bf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2c36b6-6659-4804-b8b4-cbaf520a1bf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6F2EB27-3659-4D6B-8EDB-F5F6774501ED}"/>
</file>

<file path=customXml/itemProps2.xml><?xml version="1.0" encoding="utf-8"?>
<ds:datastoreItem xmlns:ds="http://schemas.openxmlformats.org/officeDocument/2006/customXml" ds:itemID="{46814B7B-406C-4E73-9996-E58C4055E700}"/>
</file>

<file path=customXml/itemProps3.xml><?xml version="1.0" encoding="utf-8"?>
<ds:datastoreItem xmlns:ds="http://schemas.openxmlformats.org/officeDocument/2006/customXml" ds:itemID="{0962BD39-E11F-4722-B12F-EFEE17EABB5B}"/>
</file>

<file path=docProps/app.xml><?xml version="1.0" encoding="utf-8"?>
<Properties xmlns="http://schemas.openxmlformats.org/officeDocument/2006/extended-properties" xmlns:vt="http://schemas.openxmlformats.org/officeDocument/2006/docPropsVTypes">
  <TotalTime>139</TotalTime>
  <Words>814</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Arial</vt:lpstr>
      <vt:lpstr>Barlow</vt:lpstr>
      <vt:lpstr>Calibri</vt:lpstr>
      <vt:lpstr>Courier New</vt:lpstr>
      <vt:lpstr>Garamond</vt:lpstr>
      <vt:lpstr>inherit</vt:lpstr>
      <vt:lpstr>Verdana</vt:lpstr>
      <vt:lpstr>Wingdings</vt:lpstr>
      <vt:lpstr>Office Theme</vt:lpstr>
      <vt:lpstr>1_Custom Design</vt:lpstr>
      <vt:lpstr>Custom Design</vt:lpstr>
      <vt:lpstr>Training on Robert’s Rules  of Order</vt:lpstr>
      <vt:lpstr>What is it? What is it used for?</vt:lpstr>
      <vt:lpstr>Essential elements of Robert’s rules</vt:lpstr>
      <vt:lpstr>Robert’s rules of motion steps</vt:lpstr>
      <vt:lpstr>6 categories of motions</vt:lpstr>
      <vt:lpstr>Points in Robert’s rules of order</vt:lpstr>
      <vt:lpstr>Robert’s rules cheat sheet</vt:lpstr>
      <vt:lpstr>Robert’s rules cheat sheet continued</vt:lpstr>
      <vt:lpstr>Information 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dc:title>
  <dc:creator>Lisa Rothschild</dc:creator>
  <cp:lastModifiedBy>Rachel Alvarado</cp:lastModifiedBy>
  <cp:revision>24</cp:revision>
  <dcterms:created xsi:type="dcterms:W3CDTF">2006-08-16T00:00:00Z</dcterms:created>
  <dcterms:modified xsi:type="dcterms:W3CDTF">2023-05-16T18:17:11Z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0x010100D8B3E957C60D134E92730B6846FF87D5</vt:lpwstr>
  </property>
</Properties>
</file>