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7" r:id="rId4"/>
    <p:sldId id="268" r:id="rId5"/>
    <p:sldId id="271" r:id="rId6"/>
    <p:sldId id="278" r:id="rId7"/>
    <p:sldId id="282" r:id="rId8"/>
    <p:sldId id="284" r:id="rId9"/>
    <p:sldId id="259" r:id="rId10"/>
    <p:sldId id="274" r:id="rId11"/>
    <p:sldId id="290" r:id="rId12"/>
    <p:sldId id="285" r:id="rId13"/>
    <p:sldId id="267" r:id="rId14"/>
    <p:sldId id="265" r:id="rId15"/>
    <p:sldId id="307" r:id="rId16"/>
    <p:sldId id="270" r:id="rId17"/>
    <p:sldId id="298" r:id="rId18"/>
    <p:sldId id="291" r:id="rId19"/>
    <p:sldId id="289" r:id="rId20"/>
    <p:sldId id="292" r:id="rId21"/>
    <p:sldId id="293" r:id="rId22"/>
    <p:sldId id="287" r:id="rId23"/>
    <p:sldId id="295" r:id="rId24"/>
    <p:sldId id="305" r:id="rId25"/>
    <p:sldId id="286" r:id="rId26"/>
    <p:sldId id="306" r:id="rId27"/>
    <p:sldId id="266" r:id="rId28"/>
    <p:sldId id="288" r:id="rId29"/>
    <p:sldId id="296" r:id="rId30"/>
    <p:sldId id="300" r:id="rId31"/>
    <p:sldId id="262" r:id="rId32"/>
    <p:sldId id="283" r:id="rId33"/>
    <p:sldId id="301" r:id="rId34"/>
    <p:sldId id="26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0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7442E-5CEB-48EC-BD4D-FCCB74236FAE}" type="datetimeFigureOut">
              <a:rPr lang="en-CA" smtClean="0"/>
              <a:t>29/01/2015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5D261-3EA0-46A6-A8C1-258C185FF2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033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3D3EA-71F3-428E-9106-043164F36C0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5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D261-3EA0-46A6-A8C1-258C185FF27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5857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6D48-9568-43C5-AB5D-8B9CB09B3FCF}" type="datetime1">
              <a:rPr lang="en-CA" smtClean="0"/>
              <a:t>29/01/2015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588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C6081-642E-4191-BA42-9966C869088C}" type="datetime1">
              <a:rPr lang="en-CA" smtClean="0"/>
              <a:t>29/01/2015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550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F89E-617E-4037-B7B2-239D9699D477}" type="datetime1">
              <a:rPr lang="en-CA" smtClean="0"/>
              <a:t>29/01/2015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180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C1C4-9070-4192-8001-40915E39E2D2}" type="datetime1">
              <a:rPr lang="en-CA" smtClean="0"/>
              <a:t>29/01/2015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357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53FD-3493-4C83-B2E6-64327F2D0778}" type="datetime1">
              <a:rPr lang="en-CA" smtClean="0"/>
              <a:t>29/01/2015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880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EFEC9-ADF9-4CCC-83EC-3DBA6D046057}" type="datetime1">
              <a:rPr lang="en-CA" smtClean="0"/>
              <a:t>29/01/2015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6929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9F2ED-994C-4D33-A97D-846781015F46}" type="datetime1">
              <a:rPr lang="en-CA" smtClean="0"/>
              <a:t>29/01/2015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248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0790-A321-40D6-80F3-71128BBE7E93}" type="datetime1">
              <a:rPr lang="en-CA" smtClean="0"/>
              <a:t>29/01/2015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134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7418-59F1-4C8D-843D-943BD51F5786}" type="datetime1">
              <a:rPr lang="en-CA" smtClean="0"/>
              <a:t>29/01/2015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967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45555-0324-4EE3-A99A-FCA6BE3CC35E}" type="datetime1">
              <a:rPr lang="en-CA" smtClean="0"/>
              <a:t>29/01/2015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088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61C4-6208-4DB0-B105-BEACDF93E7B8}" type="datetime1">
              <a:rPr lang="en-CA" smtClean="0"/>
              <a:t>29/01/2015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621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3F86A-6F71-4F8D-95C3-ADA29C1E5145}" type="datetime1">
              <a:rPr lang="en-CA" smtClean="0"/>
              <a:t>29/01/2015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3A894-4D80-4454-9242-88760962A2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506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corporation.ne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hyperlink" Target="http://www.provisioncoalition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5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Sustainability </a:t>
            </a:r>
            <a:r>
              <a:rPr lang="en-CA" dirty="0"/>
              <a:t>&amp; </a:t>
            </a:r>
            <a:r>
              <a:rPr lang="en-CA" dirty="0" smtClean="0"/>
              <a:t>Environment Session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4516"/>
            <a:ext cx="9144000" cy="2387600"/>
          </a:xfrm>
        </p:spPr>
        <p:txBody>
          <a:bodyPr/>
          <a:lstStyle/>
          <a:p>
            <a:r>
              <a:rPr lang="en-CA" dirty="0" smtClean="0"/>
              <a:t>B Corp Certification </a:t>
            </a:r>
            <a:br>
              <a:rPr lang="en-CA" dirty="0" smtClean="0"/>
            </a:br>
            <a:r>
              <a:rPr lang="en-CA" dirty="0" smtClean="0"/>
              <a:t>for Craft Breweries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00" y="4295276"/>
            <a:ext cx="2761600" cy="12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DSC1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0"/>
            <a:ext cx="49450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915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41" y="0"/>
            <a:ext cx="9144000" cy="6864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90" y="2984431"/>
            <a:ext cx="922983" cy="9229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178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8" descr="data:image/jpeg;base64,/9j/4AAQSkZJRgABAQAAAQABAAD/2wCEAAkGBxQTEhUUEhQVFhUXGBwYFhYXGBseGxobHRgaGh4aGxweHCggHCAlHB8cITEiJikrLi4uHR8zODMsNygtLiwBCgoKDg0OGxAQGzQkICY0LC8sLy00LCw0LDQsLCwsLCwsLCwsLCwsLCwsLSwsLCwsLCwsLCwsLCwsLCwsLCwsLP/AABEIAOEA4QMBEQACEQEDEQH/xAAcAAADAAMBAQEAAAAAAAAAAAAABgcDBAUBCAL/xABJEAABAgMEBwQHBQYDBwUAAAABAgMABBEFEiExBgdBUWFxgRMikaEUMkJScrHBI2KCkqIzQ1OywtEkY/AVFiU0VLPhc4Ojw+L/xAAbAQABBQEBAAAAAAAAAAAAAAAAAgMEBQYBB//EAD8RAAEDAgMDCwQABAQGAwAAAAEAAgMEEQUhMRJBUQYTImFxgZGhscHRFDLh8CMzQvEkUmKyFRY0Q1OiJXKC/9oADAMBAAIRAxEAPwC4wIRAhECEQIRAhECEQIRAheE0zgQli2dPpGXqC72ih7LXePKvqg8CYYfURt3q0p8Hq58w2w4nL8+STLT1vLNRLy6U7lOkq/SmlPExHdWH+kK6g5NNGcr79mXmb+iWp3WFaDlft7g3ISlPnS95wwamQ71ZxYJRM/ov2kn8eS5v+0517J2Zc5LcV8jCNt53lSTBRxataO4BY1WRNqzYmFc21n6RzZcdy6Kukbo9o7wvE2NNpxDEwP8A21j6RzYdwQayld/3GnvHyspnJ1nNyabp95xP1hW08byuCOjl0DT4Fb0lp7aDdKTClDcsJVXqRXzhYqJBvTEmDUT9WW7LhMlm63Xk4PsNrG9BKD4G8D5Q82sd/UFWzcmoj/KeR25/HunGx9Y8i/QFwsq3Oig/MCU+JESGVMbupU1RgdXDmG7Q6s/LVNrbgUAUkEHIg1B5GJF1UEEGxX6gXEQIRAhECEQIRAhECEQIRAhECEQIRAhECEQIRAheKUACSaAYknZAugEmwSFpNrPYZqiWHbue8DRsdfa6YcYiSVTW5NzV9RYBNN0peiPPw3d/gpjbOks5PKuuOLUCcGkAhO+gSPW61MQnyvk1K1FPQUtG3aaALbzr4nTyXQsnV9NO0LgSyn7/AK1PhH1IjrYXHVQ6nHqaLJnSPVp4/F11jYFlyv8AzEwXVjNIVt+FvEdVQrYjbqVC+uxOp/kx7I4/l2R7gvP98ZBn/lpIEjJSghPn3lQc6waBd/4RXTfz5vU+WQWB/Wc/+7ZaTzKlfIiA1B3BOM5Nw/1vJ8B8rUVrHnD/AAhyQfqqE8+5Pjk9SDj4/heJ1jTn+Ufwf2MHPuQeT1J1+P4W0xrNmB67TShwvJ/qMdFQ5Mv5NwH7XEeB9gtj/fiTe/5mSHMBCz5hJHjHedadQmv+C1cP8ib1HpdfoWZZEz+ydLCjsKinHdRyo6Ax3ZidobLn1OLU38xm2Oy/+3PxC59qauphAvMqQ8nZTuq8CaHoYQ6Bw0zUqn5QU7zaUFh8R8+S4ln2tNyCyELcZVmW1A0PNChQ86Qlr3xnLJWMtPS1rLuAcOI+QqRo1rVbXRE4js1ZdoipQeYzT59Imx1YOT1m63k69nSgO0OB1+D5Kiy76VpC0KSpKhUKSQQRvBGBiWCCLhZx7HMcWuFiOKyR1JRAhECEQIRAhECEQIRAhECEQIRAhECFx9JNJWJJu+8rE+o2MVrPAbuJwhuSVsYuVMo6GarfsxjtO4KKaU6aTM8q6SUNE91lBwO68c1ny3ARWyzuk7FtqHCoKMbWrv8AMfbh+5rdsPQJa09rNr7BoCpBoF03muCOuPCBsJObslFq8cYx3N0423eXlr3eK6L+lcnJAtyDIWrIumtDzUe8vHZgN0KMjWZNCiMwusrTt1b7Dh+NB5nilO1tJJqZNHHFUOHZpwTyujPrUwy6RztVd02HU1MLsbnxOZ8d3ctizNDJx6hDRQk+053R4HveUdbE4pqoxikhyLrngM/x5rJb+hcxKo7RVxaBS8UE92u8EDCuFY6+JzRdJosYp6p/NtuDuvvS3DStVTNFrFkjZ6JiZaSaBZWvvVoHFDIHdTKJTGN2LlZLEKysFcYIXcLDLgOKxldhHZTpMD5Rz+D+3SrY2P1iWdMWpJKm/QTVJBv4qONcPWxG2GpNn+lW+FurHNd9UM92nsuTZFnqmHm2UUBWqlTkNpPQVMJa3aNlNqZ2wROldoFsaQ2G5KOBtwoJIvApNcKkY1AIyjr2FpsU1RVrKuPbYCN2a/FlW7MS5+xdUke7WqTzScPKONe5uiVUUUFQP4jQevf46pwldN5eZSGrQYSR/ESCQONPWTzSTyh4Sh2TwqKTBZ6Z3OUbz2H9se8LBa2gYWjtpBwOoPsVBPJKsjTcaHnHHQ3zanKbHCx3NVjdk8fke4yXDsDSSas9whBUAD32Vg3TzScUniKGExyujOSs6qhp61l3Z8HD53q0aJaYsTye4bjoFVNKOI4pPtJ4jqBFlFM2TTVYuvwyajd0s27j88D+hMcPKtRAhECEQIRAhECEQIRAhECEQISlpzpq3IpuIouYUO6jYke8umzhmeGcR5pxGLDVW+F4U+sdtOyYNTx6h+5KNNtzNoTBNVOuq9ZRySN52JSNw6RW9KR3Wtk99PQQ/wCVo8/kp0SzJ2QkFdH5sioG7l7g4nE403B+zYusqgL6vFnWb0IvX5PVoEl2/pG/Nqq6ru17racEjptPE4ww95dqr+jw+ClbaMZ7ydT+9S5EIU1UfVLMNntWylHajvpXQXik0BFc6A0P4okwEaLK8pI5BsvBOyciN19fP2W/MM2tMLUm83LNgkXkmhUKkVBFV/ywo867qUZj8Kp2h1jI7gd3boPVdViyCJRyTVMB11SVVUs1IvZd2pVQb9/hCw3o7N1CfVA1TaoR7LQRkOrrsBdRqdlVNOLbWKKQopUOIPyiERY2W9ilbKwPZoc1VdD5xLVkpcUm+lHaEpFMftFYYxLjNo7rF4nEZcTLGmxNs+4Lj2rprKuMuIEqUqUhSUkoRgSkgHfgYbdK0i1lPp8GqY5Wv524BBOZ4qeRHWoTvqokb8yt05NooPiWaD9IVD8Au66z3KOfZgbH/mPkPzZcLTG0O3nHlg1SFXE8k93DnSvWG5HXcSrLC4OYpWN32ue/P8LiwhT0QIW/Y9svSy77KyneM0q4KGRhTXFuijVVHDUt2ZW39R2FPbM9KWskNvAMzVKJUNtPdPtD7hxzpvh8FsmRyKzj4avCnbcR2o94+Ru7Rlx4JPteyJiQeFSUkGrbqCQDTaDsO8Q05rmFXtLVwV0RtnxB3fvFVLV/p8maoxMEJmMkqyS7y3K4bdm4T4Kjb6LtVl8WwY095Ys2f7fx1+PFPsSlQIgQiBCIEIgQiBCIEIgQlLT7TFMi3dRRUwsdxOxIyvq4bhtPIxHnnEYsNVb4Vhjqx93ZMGp49Q/clHLIst+0Jg4lSlG866rEJB2njuH0yrmtc9y2NVVQ0EIJFhoAN/7vKb7attmzWjKyQBe/eOGhuned6uGQ8odc8RjZaqKlopsRk+oqvt3Dj2cB16lJlm2RMTilqQlSyAVLWo7aVpU5qOQH0xhkNc7RX89XT0bWtebbgB8cAuVCFMRAhdbRa1PRppp2vdBov4VYHwGPQQtjtl11CxGm+op3R793aNPhVLSWw5mZcSGpotM3e8lNalVTj3aXgRTM7IlPY5xyOSx1BW01NGeci2n3yvw7727guVIsWfZii4Xy49QpIqFKxxICU4CtPaPWEAMjzvmpsr6/EmhgZZvgPE69ynlvWl6RMOPUu31VA3AAAdaARHc7aN1qKOn+ngbFe9kw6N6dmVYSz2AXdJN6/TMk5XTDjJtkWsquuwQVUxl27Xtla+neuqnWjX1pbD/1f/xC/qOpQjyZtpL5flKul1upnHkuJb7MBATdqDjeUa1AG/yhqR+0bq6wyidSRFjnXub+Q+E36tp+WRLqbU8lDziiSCbpGF1NCRQ79ucPQloFrqix2CofOHhhLQO3rN7ZrQtTVq6nvS7iXBmEq7quhxSfKEugO5SqflHE7KZpb1jMfPqkudkXGnC04gpWKAp245ZZ1hggg2Kvop45Wc4w3HFVWRs+WsqWDryQXTQKVQFSlEVuIrkB0yqYlhrY23Kxks9TilQY4z0dw0AHE/vYtRrSOz59XYvtXFKwQpYGewBYxSfKE7bH5EJ92HV9A3nYn3A1Av6HX1SXpZo4uSdAqVNqxbXtw2Hcof2PAMyMLCr/AA3EGVsV7WcNR+7imLRvSluZb9EtCigrBDqt+y8dity/HfDjJA4bL1V1+GSU7/qaPIjUD26uI8Ev6VaNuSLoIJLZNW3BnUY0NMlDzzHBt7Cwqzw7EY62O2jhqPcdSperfTj0oCXmD9ukd1R/egD+YDPeMd8Tqefb6LtVm8Ywn6c89EOgdf8AT+P7J+iWqBECEQIRAhECEQIXH0rt9ElLqeXicm0bVrOQ5bSdwMNyyCNtyplDRvq5hG3vPAKCtIftCbNTeddVVStiRv4JSMPARVdKR3Wt698NBT8Gt06/yU46QWs3ZrAk5Q/bEVcc2pqMz94jIbBThDr3CMbLVQ0VLJiM31VR9u4cersG/iUnWFo8/OFXZAd0VUpRoK7q7zDLWF2ivqyvgowOcOugHr2Jl0Em3ZKaMtMJU2HcAFZBY9Ug5EH1aitTd3Q7ESx2yVUYxFFWU31EJuW8OG/w1z61ytYVjejzRUkUbdqtPA+0noceREIlbsuU3Baz6imAP3NyPsfD0SxDSt0QIXVftqbfCWi44sUCUtp2gClCE+thvrC9pxyUJtHSwEyBoG8k/J0XVs3QCbdoVJS0P8w4/lFT0NIU2FxUOfHaSLIHaPV8mw8ExSmrBA/avqPBCQPMk/KHRTjeVVycpXn+XGB2m/pZdFrVzJjMuq4lY+iRCuYaoruUNWdLDu+SvXNXUmRh2o4hY+qTBzDVxvKCrBzse78rQmtWDR/ZvuJP30pV8rsJNONxUmPlLKPvYD2XHyl+0dXc03Ut3HR900V4Kp5Ew2YHDRWcHKClkyfdvbp4hceUtSbklXUqcaIzbUDT8ihTrSEBzmqdJTUlY3aIDusfIWq/aa1v+kL7yysLO6oINOWFI4XEm6fZTMZDzLchayo+sCTVOSjL8vVaU1XdGZSoDGm9JFCOe6JMo2mghZTBpW0dS+GbInLvHyuGjRSXm5ZK5ByryEjtG1mhUdtR7JONPZNOZhvm2ubdqsTilRS1BZVt6JORG756965OkWkcw60iWfQEloi8SDfKgCKknLA7M84Q97iNkqbQ4fTxSGohN9rThY/lLsNq0T/odpCh9v0Gd7yVC62o+SSdhHsnpuiRG8EbLlmsToHwP+spsiMyPU9nEd6WtILHdkJgCpFDfacGFQDgRuUDmP8AxDbmljlbUVXHXQXt1OH7uKtGgWlInmKqoHkUDqR5LHA+RqIsoJecb1rF4rh5o5bD7TofbuTPD6rEQIRAhECF4pQAJJoBiSdkC6ASbBfPunmkZnpolNS0iqGU7xtVTeojwoNkVM8vOO6ty9BwqhFHB0vuObvju+UysJTZElfIBm3sgdnDkitTvJpuosfwm9ZVO8uxar2R/KZ5/k7uASNZ1mPzji+zSXF0K1kkDxJwqTEcNLjktDPUwUbG7ZsNB/bqTXq8tJcrMKlJhKkBw1SFilHMtvvAU5hMPQuLTslUuN07KmEVMJvs62zy/Hymq3bYl0u+jzrdEK7zTuN3dmO82oHaOBqKw69zb2cqejpJ3R8/SuzGThv8NCDwPZYrDrAl2nZErLie7RTS6g3j7oIzvCuXA7I5KAWXS8FklirNkNOeThw6+qyjwEQ1uk76NavnHaLmSWkZhH7xQ419TrU8IfZCTmVnq/Ho4rsg6R47h8+nWqPZVjsy6brLaUbyPWPNRxMSWtDdFlairmqHXldf08NFvQpRl4tYSKqIA3k0gXQCTYLxt1KhVJChvBB+UcXXNLciLL9R1JRAhECFrWhZ7T6bjyErTuUMuRzB4iOFoOqehnkhdtRuIPUp9pHq5KarlCVD+Eo4/hVt5HHiYjPg3tWnoeUANmVIt/qHuPceAS9o9pPMSKiilUV7zK6ih202pP8AoiG2SFitK3DYK5odv3OH7mP26ajp/KpbccZYKJhQ91NFHYVKBqQONKw7zzbXAzVL/wACqXPayR92DrOXYDpdTtxxx5wk3nHFq5qUTuA+QiPmStS1scMdhk0eSodi6JsSjJftC6SRS4cQmoyFPWXyy2ZViQ2NrRd6y9Vik9XMIaO9uPHr6h67+CnUyU31FuoReNy9mE1wrTbSI56lqmB2wNvW2duO9UWx5pNqyipZ4gTDQqhZzNMAv+lXQ55SGnnG2OqytVG7C6oTxD+G7Ue3uPBKFgWo7Z82F0IUglDqDtTXvJ8qg7wDDUbzG66vqqnirqbZByOYPXuK+h5GbQ62hxs3kLSFJPAxcNIIuF51LG6N5Y4WIyKzx1IRAhECEg63NIexlxLoP2j9Qrg2M/zHu8r0RKqTZbsjer/AKLnZuddo313eGvgkfVxY6VrVNPUDTGIJyvgVqfhGPMpiJC252juVzjlW5jBTx/c/0089PFcPSm2lTcwpw1u+q2nckZdTmeJht79o3Vjh9G2kgEY11PWf3Je6P6SvyZPZFN1RqpChUHrmOhgZIW6Llbh0NWBzmo0I3eyepTTGSnEhE22G1bCrFIO9LgopB44c4fErXZOWclwispCX07todWveND59i6Gn8o07Ilalp7neaXUG8croIzvDdtodkKlALbqNg0ssVYGBuuRHDr7vwpIwlxwpaReUSe4gVOJ3DjEQXOS2zzHGDI6w4lVfQ7QtEsA69Rb+zalvgnefveG8y44g3M6rF4njD6kmOPJnme3q6vFNE3NoaSVurShIzUogCHSQNVTxxPldssFz1JZmtYcmkG6XHDsCUEV6qpDRnarePAKtx6QA7T8XSpaWsKaeN2XSGq4AJF9Z6kU8BDRmcdFdQYDTQjamO125D97StdnRG0Jo33bwrkp9Zr4YqHgI5zT3apx2K0FKNmP/ANR75DzWGe0YnpI9oi9QfvGVHDmBRQHMUjhjezNOQ4lRVo2HeDvbd7rp2NrJdRRMwgOj3k91XUeqfKFNnI1UOq5OxPzhds9RzHyPNNDGsGSUmpWtB91SDXl3ajzh0TMVO/AaxpsAD1gj3sVksvTqUfcDYK0KUaJvpABOwVBNK8Y62ZpNkmowSqhYXkAga23eiZ4dVQvIEJe0r0TanE1wQ8B3XAM+C9445jyLckYd2q0w7FJKR1tWbx7j9zUdtKQcYcU26kpWnMfUHaDviEQQbFbuCeOdgkjNwU86JzUjJyvpKlX31VTdwvg+4kbBSlV8ekPxljW7W9Z3EYq2sqfpwLMGd93aevq/ulHSG3nZty+4cB6iB6qRw47zt8Iae8uNyruioYqSPZYM953n94LLYOjMxNn7NFEbXFYJHXaeArAyNztEisxKClHTOfAa/jvWJl12Rmq5ONLoRsI2jkoeRgF2OS3Nirqb/S4eH5BTVrAkEPst2gx6qgA58gTxB7h6Q7KARthU2DTvgldRS6jT37jqO9djU1pD60ms5VWzX9aR/N+aH6ST+g9yY5RUViKhvY72Pt4KpxOWVRAheE0zgQvnTSy1VT06taakKUEND7oN1IG6ufMmKeV/OPJXo9BTto6UNdlYXd26nw9kz6ZvCSkWZFs95Yq6RtFaqP4l+SSIckOw0NCpcLYa2sfVv0Gnt4DzN1z9W1gpecW88lKmmxdAUAUlRG2uHdTjzIhMLLm5UrHa50LGxRmznZ5agfk+6WbaLZecUyi40VHsxjkMKiu/OmytIada+St6QSCJrZTd1s1rmVXc7S4q4Tdv0N2u6uVY5Y2unedZt7F89bb1+e1UUhF5V2tQmppXKtMqwLuy0HatnxVa0D0VEsjtXR9usZfw0n2RxO09N9ZcUeyLnVYnGMTNS/m4z0B5nj2cPFM1pLcS04WUhTgSShJyKqYCHTe2SqYBG6RokNm3zPUpBO2VaM25edaeUrZfF1I4JrRKRyiGWvccwtxFVYdSM2WOaB1Zk9trkrtWLq1cJCplaUpzKEYqPAqyHSsLbAd6gVXKJgBEDbnich4anyT/AGXYzEuKMtJRvIHePNRxPjEhrQ3RZmoq5qg3lcT6eGi3oUoy9gQl629DZWZJUpHZrPtt0BPMUoedK8YbdE1ytKTF6mnyBuOBz/KUrY1bFttbjT166kquKTQmgqQCDn0hl0FhcFXdLyiEj2skZa5tcHj1flI8hJrecS22KrWaJFQMeZhgAk2C0M0zIWGR+g1TWxbVpWfRLqVFA2Oi8nklYPkDThDoc9mqpX0eHV/SjIv/AKcj3g/C3FaeTr+EswAdpQhSyPoOohXPPOgTAwOjgznk8SG/nzWXRjTOYTMBier3iE1UgJUhRpSoAGB4jbWOsldezkivwendBz1LuzyNwRv45/2TVpho0mcawoHk/s1f0q4HyOO+rske0OtU2GYi6jkzzadR7jr9VFn2VIUpCwQpJIUDmCMxEIiy37Hte0Oabgp20C0eYWy5NzVFIQTRJ9UBIqpSgPW3Ac84eiYCNpyz+MV87ZW00GRO/fnkAOHaslu6xVEdnJo7NIwC1AVp91OSR49I66fc1Io+T7QdupO0eA9zqf3VIsw+paipaipRzUokk8yYYJutGxjWNDWiwG4J41bT6XEuyL2KHEkoHSigOneHImH4Te7Ss7jsDo3Mq49WkX9j7d4SylTkhOAj12HOV4A/JSfIw0CY39iuP4dbS9Th4f2K+jJGbS62h1BqlaQpJ4EVEXLSHC4XnEsbo3ljtQbeCzx1ISvrJtX0eQdINFOfZJ5rrXqE3j0hiofsxlWmD0/P1bQdBme782Ur1Z2Z2s2Fkd1kX+F7JP1V+GK+Ft3XWnx6p5qm2Bq7Lu3/AB3rlaVWkZqbcWMQVXWwMe6ME0558zCHu2nXU3DqcU1M1h1tc9pzPhoqHP2Y7LWYmWl0FTq6IcKcaFfrqPD2a7ByiSWlrNkLLw1MVRiBnmdZouRffbQdu/tWhpqylmVlpBlIU4spAwFcDiobipZz3XoTILNDApGFPdNUyVshs0X/ALddh7I01fTJSLcm0e8sUUfug1Ur8SvrBIdhmyEYUx1bWOqn6DTt3DuHsuVqzsDtXTMODuNHuA5Kczr+HA8yN0IhZc3Km49X81HzDDm7XqH59LqqxLWMRAhLNs6cysuooqpxYNFBsAgHcVEgeFYadM1uSt6XBamdofk0Hj8LjnWe1/066fGP7Qj6gcFP/wCWpP8AyDwK9c1ntU7rDhO4qSB44/KD6gcFxvJqW+bx4Fcmc1mPq/ZNNoHGqj8wPKEGc7lNi5NwD73E+A+fVMOr+3pqaLhfALYAurCbver6opgcMeGG+HYnudqqvGaGmpQ0RHpHUXvlx6k1T0+2ym864lCd6jSvLf0h0kDVU0MEkztmNpJ6kszWsGSFUguLBwqlGH6iD5Q0Zmq3jwGsOZAHafi6mOjz1yaYVudQTyvivlEVhs4LX1rNumkbxafRX0iLBeaLTVajCTdLzQPu30g+FYTtDinxTTuG0GEjsKnesuxHVTIebQpaVpSDdBNFDChpvFKdYjzMO1cLU4DWxNgMT3AEE65ZFUmSvdmjtPXupv8AxUFfOJI0zWTl2dt2xpc27NyQtaNgVAm2xiKJdpuySv5JP4Yjzs/qC0vJ+usfpnnrb7j38Vi1aTaHWX5Jz2gVDilSbqqcRgevCCEggtKVj0T4pY6pm6w7wbjxS05ofNh4shlSqHBdKIIrgq8cKEY0rWGuade1lbtxekMIlLwOrf2W1TTI6v2GWy5PPAYbDdQkn7xxUeGHWHRCALuKppsemmfsUrPcnu3eaQ5GbMu+lxs3i2uoIqAoA8caEfOGAbG4WkmiFRCWPFtoeH9k360JNKizNt4pdQATxAqk9Umn4YdnGjgqPk/M5ofTP1afwfA+qcdTtq9rJqZJ7zCqD4FVUnzvDoImUj7stwVXyhp+bqRINHDzGR9k+xKVApJrttGrjDAPqpLih8Rup8LqvGIFY7MNWu5NQWa+U9g7sz6hamjZ9FsiYmMlu1CTt/hp8FFRhlnRjJRXf4nE44dzbX/3HxFgp8hZBBBIINQRmCNoiOtOQCLFN9j6w5lqgdo8n72C/wAwz6gw82Zw1zVHVYBTy5x9A+I8PiybbN0is+adbdVdbfRgku90itRQKrdVmaAnblDwexxvvVJPh9fSxujGbDrs5+Wo0zU80ntFU5OKUjvAqDbQ4A0TTmcesR3u2nLUYfTijpQHZZXd6nw07lY7Es1Muw2yn2E4neo4qPU1iY1uyLLCVdQaiZ0p3+m7yW9ClGWKcCuzXc9e6q78VDTzjh0yTkeztja0uL9m9Qe1bGfliA+2pFciaEHkRUHxiA5pbqvSKeshqBeJ1/3hqsEnIOumjTa1n7iSfkI4ATolyzxxC8jgO02WOYYU2ooWkpUk0KSKEHiICLJbHte0OabgqqWDoHLsJDkyUuqAvG9g0nDcfWHFWHCJTIWjMrG1mOVE7ubhGyNMvuPx3eK0NI9YSUVakgDTDtSO6PgTt5nDgYS+bc1SKHAHP/iVJ7t/efjxU9nZxx1ZW6tS1Hao1PLgOERySdVqIoWRN2YxYdSwRxOL1KqGozECCLixXZtzSmZmie0WQj+GjBPX3utYW6RztVApMMp6YdBtzxOZ/HcnfRXQqVclG3HUlxbibxVeULtdgANMONca8ofjiaW3KzuIYzVR1LmRmwabWsM+2/Fbmgjy23JmTUorSwv7NRzCSSLp8BhsxhURIJbwTGLsZIyKqAsXjMdfH96k3w8qNY5qXS4hSFiqVpKVDgRQxwi4slxyOjeHt1GYUIm2nJOZUlKilxpZuqHkeRGNNxiAbtcvR4nR1lOHEXa4Zj94FMytZcz2d3s2gv36Hxu1pXy4Q7z7rKpHJyn277Rtw/P72pTtG0nX1X3nFLVxOXIZAcBDRcTqrqCnigbsxtAH74rUhKeVDkz6VYi0nFcuSRXcjv8A8hKekSR0ouxZeX/C4u1w0f75eoBWrqftHs57sycHkKTT7ye+D4BQ6x2kdZ9uKl8oYNul2/8AKR4HL4VwizWGXz/rNm+0tF/HBF1A/CkV/VWKmpN5CvQcEi2KJnXc+J+LLs6dfY2dJy+RIClD4UY/qXWOy5MAVbhH8aumn7fM5eQS3o/oo/NoUtotgJVdIUSCTSuFEkQ2yMuFwratxSGkeGSA555f3WWZ0HnUfubw3pUk+Va+UdMTxuTbMaon/wBdu0H4XHnLLeaxdZcQMqqQoDxIhBaRqFPiqYZco3g9hBXf1bWf2s6lRGDSS51wCfM16QuEXcqzHZ+apCBq7L3PkLd6sUTVhEQIRAhcPSN+RcbLU061StaXxeBG0AGo2jxht5YRZysaFlbG/nKdp8MvhcqzNJrMlUdky5RNamiHDU7ySnGEtkjaLBTajDsSqn85K3PtHpdIWm8+y/NqdYJKVJTUkEVUBTI8AIjykF1wtJhMEsFMI5ciCfDVY7Z0nfmG0NLVRtCUpuj2ikAXlbzt3COOkLhZLpcNgp3ukaOkSc+F9wXFhCnr9ssqWbqUlROwAk+AjqS57Wi7jYIdaUklKgUqGBBFCOYOUC61zXDaabhfiOLqIELq2bpHMsIuMvKSnO7gQOVQadIW17hkCoc+H007tuRlz+8EyaCaUS8sFh/tO0cVeW76wO6vtZknI5w5FI1uqqcYwyoqC0xW2Wiwbp+OHBU2Um0OpC2lpWk5KSaj/XCJQIOiyMsT4nbLxY9azR1NqXa2LPuvNPAftElKuaKf0kDpEWdud1seTk+1E6I7jcd/5HmtTQ/RBubaLq3igJUUlISNgBreJ47oTHEHC5KfxPFpKSURtZe4ve/t+Uxyuh9mJWEF3tFnJBeTeP4UUMOiKPS6qpMWxJzS8M2Rx2TbxK0dYVhSkvLI7FCG3C4KCpKlJob2ZJoCQa/3hMrGtbkpGC1tVUVB5wlzbdVgd2netfVQ8FKmGFZLQFU5EpP8wjkB1Cc5RsIbHMNxt7j0S1o+8ZefZJNC2+kK5X7qvKsNxnZeFcVbRPSOtvbceFwvpGLlebL5ttb7afd/zJhQ/M4RFM/N57V6VAeapGng0eQTJrbe+3ZR7rdfzKI/phyoOYCqOTbP4L38T6D8pWsu3ZiXBSw6pAJqQKEE0pWhEMte5uiuaihp6g3lbcqnaJrn1J7WccShqlbqkJCyN5IoEDnjyziVHt6uWQxJtA13N0zSXdRNu7W/dklvWFpY0+gS7FVJCwpTmSTQEXUjaKmteG2G5ZA7IK1wXC5IHc9LkbWA357z8Loao5ajb7m9SUDoCT/MIVTjIlRuUsl3xx8AT45ey6WkWnjUs4toNLW4ilcQlOIBzxOR3Qp8wabWUSiwOSpjEpcA0959vVKVoaxppdQ2ENDgLyvFVR5QyZ3HRXcPJ6lZm+7vIeXylyetmYer2rziwdhUafly8obLidSrWGjgh/lsA7vfVaMJUhECFtqs1wMB8po2V3EqO1VCcN4FM/8AzCtk2umRURmbmQela56gmLQzRBM4hTi3SgJVdKUpqTgDWpOHgYcji287qrxTFnUbgxrbki9yfb8p4kNApNuhKFOEbXFE+QoPKHxC0LOzY5WSaO2ewe5uVv2tNsyEstxDaEACiUpSE3lHIYDqeAMKcQwXUamilrpwxzib6k52G9RCZmFOLUtZKlKJKidpMQSb5r0OONsbQxosBosUcSkAQIRAhECF1dHredlHAts1T7aCe6objuO47IWx5abhQ62hiq49l4z3HeP3grhITaXW0OINUrSFDrv4xOBuLrzyaJ0UhjdqMksa0Za9JXtrbiVdDVP1ENTjoq35PybNXs8QR7+yk0qwpxSW04lRAAJAFThmcBEQC+S2sj2xtL3aBVazLGTZcst7s1Pv07xQCfwj3UDarM+AEtrebbfUrF1FY7E6gRbWwzdf1PE8B+Spha1puTLpddVVR8ANiUjYB/rGIrnFxuVsKamjp4xHGLD16z1ru6tH7s+ge+laf03v6YXCemq7HmbVG48CD5291ztLmeznZgD+IpQ/Eb31hMgs4qVhr9ujjJ4AeGStX+8g/wBGLPnVivoiohYqr04yfefQfFwRWNzcFuKsbNI8cGn0Xd1pqrO8mkjzUfrC5/uVdyeFqTvPsmTV5ow0lluZWL7ixVNckCpAoN+Fa7NnF2GMW2iqnG8SldK6nabNGvX29XV4o0ssS0ZslIUylmuDaVqx3FZKRePkPOCRj3Iw6tw+lF7OLuJA8s8kgW7o+9KFIeCRfrduqBrSleWYiO5hbqtNR18NWCYjprcW1VI1Wt0kifedUT4JH0iTB9qynKF16u3AD3KZp2zmnhR1tCx95INORzHSHS0HVVEVRLCbxuI7CpNp1LSTTnZyqVBxJ+0oqqB93GpJ5Ggy5Q5QwGzVtcIkrJY9ucjZOmWZ68t3dc+qrDSuUQIRAhO05bjcxZXZEJQ4wpuiRgCK3QpPQmvHHbD5eHR24LPxUUlPiXODNr75+dj4ZLpaoXsJhG4tqHW+D8hCqc6qJylZnG7tHp+VRIkrLKRayLd7d/skH7Nmo4FftHp6o674hzPubLcYFRcxDzjh0neQ3eOvglCGVeJvkNClKkXJlZIXcvtIHujElXNNaAcDtpDwi6O0qObGWtrG07Rlezj18B2HVd/VLOAtPMnNKgsclCh8CnzhyA5EKs5SQkSMlG8W8P7+SaLa0bl5lJDjYCtjiQAsddvI1EOuja7VVFLiNRTG7HZcDmPD4Uf0lsFyTd7NeKTihYGCh9CNo2dREN7C02K3NBXR1ke23I7xw/dxXPk1IC0lwFSK94JNDTgd8JFt6lSh5Ydg2O66u9gS7SJdtMuatXaoJNSQolVT1JiewADJecVkkr53Om+7f3ZLR06bvSEwD7oPgtJ+kJl+wqRhDtmtjPX6gqOWXZbswu4yi+ql6lQMBQVxIG0RDa0uyC3dRUxU7duU2Gn7ZUbRWVtRiiXEoW1lcccTeSPuqTepyNRyiTGJAsriMuGT9JhIdxANj2g2W7pZoaw8hbqR2ToSVEpGCiATRScqneMecdkiBF1Hw7F54Xtjcdpt7Z7uw+3op9oIqk/L/ER4pUIjxfeFp8YF6KTs9wsmsEf8Qf5o/wC2iCX7yk4L/wBDH3+pWv8A7cVvMc5wp76Nq17CF2cYB2Pt+TgjjPuCXWHapZP/AKn0K7utJP8Ajebaf6hDk/3Ku5PH/Cd59kvS1tTDYCUPvJSMglxQA5CtIbDnDQq0fR08hu+ME9YC3W9LZ0ZTDnU1+YhXOP4qOcKoz/2wtO1bZemSkvuFd2oTUAUrnkBCXOLtU/T0cNPfmm2vqqfquWDJU3OKB8En6xKg+1ZDlA0irvxA91saeaQ+isUQftnKhH3R7S+mQ4nhHZX7IyTWD0H1U13/AGt16+A+epRomuJiEt6BZdiwdGX5upbAShPrOLNEjhkSTyELZGXaKBWYlBS2DzcnQDVcaEKev240pIBUkgKFUkgiorSo3ioIjqSHtcSAdNepfiOJSeNUz9JlxHvNV6pUn6Ew/Aeks9yjZena7gfUFOmm9ueiyyik0dX3G+B2q/CMedIflfstWfwmi+qqAD9ozPx3+l1E4gr0FECFf7HeDkuyrYppBI5pFRFg3NoXmdSwxzvbwJ9VNLFrZ9qlo4IUot47ULoUHxu1POIzehJZa2qtX4bzg1Av3jX38lWYlrFLi6XWKJqWWinfHebP3hs65dYRI3abZWGG1hpagP3HI9n41UMiAvRFTtVFrXm3JdRxR30fCT3h0VQ/iiVA7KyyPKOl2XtnG/I9o08vRMWnCwJCYJ90DxUkQ5L9hVVhLb1sduPsVH7Fth2VcLjJAUUlOIrgSDkeQiG1xabhbqrpI6pmxJpe66bunM8r9/TgEIH9NYXzr+KhtwWiH9HmflaUzpLNrBCph2hwICiARuIFISZHHepEeHUrDdsY8L+qz6CprPy/xHySTHYvvCbxc2opOz3Cy6wj/wAQf5o/7aIJfvKRgv8A0Mff/uK53+yVboTslS/qWrLPHsZ9ezs5hX6XT/aFOyee1IjHO0YHFvqEx62maTLS9imqflUr+4hdQOkqnk2+8Dm8D6gfCRoYWiRAhepFcBnAgm2qrGq6WdbYcS42tAKwpN4EVqkA0ryES4AQM1iuUEkUkzXMcDlY2ztn+Ug6Z2r6TNuLBqhJuI+FOGHM1V1hiR20660uF0v09M1u85ntPxp3LW0eslU1MIZTgFGqj7qRiT4ZcaQljdo2T1bVNpoHSndp1nd+8FW9JVIlLPdDYupS32aANl7uV4nGpPOJj7NYbLEUAfVVzS83JNz3Z+1lJdG7IM1MIaFQCarI2JGJP0HEiIjG7RsttX1YpYHSHXd27lT9PLBS7J/ZpAUwLzYHuAd5PK6K80iJMrLty3LIYPXOiqumcn5HtOh8fVR2Ia3SYNApwNTzSlKCUm8lRJoKFJzPOkORGzgqzGITLRvAFzkR3H4X40yt30uYUsE9mnutj7o9qm8nHwGyCR+0UrC6L6SANP3HM9vDuXChtWKZjo3/AMME0B3+0qc/2dbmXx413Q7sdDaVR/xH/wCQ+m3W/wDbX081RNX012kg1vReQeijT9JESIjdgWXxqLYrH9dj4j5uuHrVsi8hEynNHcX8JPdPRWH4hCJ25bSseTtXsvdTu35jt3+I9E0aK2r6TKtu171Lq/jTgfHPqIdjdtNuqfEaX6aodHu1HYdPhdeFqCohpxIdjOvJAolRvp5KF4+dR0iDKLOK9DwmfnqRhOoyPdl6L3QSe7KeZNcFq7M/j7o/VQ9IIjZwXMXh52jeOGfhn6XVJ1hNOLkloaQpZUpNQkEmgN6tBjSoESZr7OSyeCujZVhz3AAA65dSjK0EEgggjMHAiIS3oIIuF+YF1ECEz6t2L0+2fdC1foI+Zh2EdNVGOv2aJw42Hnf2Wlpm9fnpgj+IU/l7v0hMhu4qRhbNijjHVfxzVc/3Y4CLHmlkfr1LtZEp2dozApgpQWON5IUfMmIVQLSFarBpNuiYeGXgV3NYX20lJzHAA81oB+aTHZc2gqrwX+FVzQfuRt7pJsqz1zDqGW6Xl1peNBgCcTyEMtaXGwWhqahlPEZX6BUOydWjaaGYdKz7iME8rxxPlEhsA3rL1PKOR2ULbdZzPhp6pws2xmJcfYtIRxA73VRxPjDwaG6BUU9ZPP8AzXk+nhoi35otSzzgzS2ojndNPOB5s0lFHGJKhjDvI9VAYr16WqVqks8XXnyMSQ2nkO8rxqnwiTTt1KyfKSfpMhHafQe62NbM7dYaaGa1lR5IH91Dwjs5yATXJuHamfJwFvH+y/eq6yOzYVMKFFOmia7EA/VVfAR2BthdJ5QVfOTCFujde0/A900zdryyMHXmk7wVprTlWsOlzRqVTx0lQ/NjCe4qDTKUhagg1SFEJO8VwPhEAr0mMuLAXZG2axRxKRAhECFdrLs5JkW2F+qphKVfiRifE1ie1vRsvOaiocKx0zdQ4kdxSxqycLTkzKLwUhV4DfTuKPL1PGGociWlW+PNErIqlmhFvce6eJuWS6hTaxVK0lKhwIpD5FxZZ6KR0bw9uozCn+hbipKddknT3VmrZORIFUkfEnDmAIjx9B2yVpsVa2tpG1ceo19/A+WaosSVlVLtbcvR9lfvNlP5VE/1RFqBmCtjybkvC9nA38R+EkyzxQtKxmlQUOhrDANloZGB7C07xZfQ18UrXCla8M4sV5dY3slyfn5aYNxbAd92paCyCK3kIUsOUpiMASMq4Q0XNdkQrWGCogG02TZ4/dbsJALfW29cac1eyzyA5KuKbChUBVVJ5UNFJNcDWpFMoQYWnNqnxY9UQu2J2g27j5ZHu1SFb9iuSjvZOlJVdCgUmoIJI3A7DEdzS02K0tHWR1cfOR3tpmmnVNLjtX3TkhsJ/Ma/JEPQDMlU3KN55pkQ3m/hl7paspBmZ5sEftXwTyUup8qw2wbTx2q3nIp6R3+lvoMl9JxcrzVR/XZZ919l8ZLQUHmg18wryivrG9IOWx5NTXifFwN/H+3msNkj0mxXWs1MFRG/untBToVJhtvSiI4JFT/hsWZJufbz6PwUj2TOll5t0ewsK5gHEdRhEdpsbrRVMImidGd4IX0A2sKAINQQCDvBxEWK8yILTYr2BcXO0jkVPyrrSKXlpoK5VqDCXi7SApdDM2GoZI7QFQuek1suKbcTdWk0UMDTbmMIgEEGxXosMzJmCRhuDoq/q3bAkGj7xWT+cp+QiZD9iw2OOJrXDhb0B91OtN7e9LmLycG0C4jiKmquvypEaV+0VqsJofpILO+45n47lw1zCykJKlFIyBJoOQhF1YiNgO0ALrFHEpECEQIXZ0WsP0t1SCu4EtqWTSpNKCg8YWxm0bKBiNaaSMPDb3IHiuNCFPX0RK+oj4R8hFiNF5dJ957SpzrLlly76JplS0F1JQtSCRikDaN6f5YjTAg7QWqwGRk8LqeUAhpuL569XUfVb9kWvazjSFJl2lpKRdWshJUPeI7QZ55CFNdKRoo1TSYUyUtMhBvoM7dX2n1XD0vZtFdx+YYSjscltEVFSCCaLUcCMN1YRIHnMhWOGPw9l4YXk7W51/gD5TzoROvPSiFv1KySAoihUmuCvpXbSsPxEltys5i0MUNU5kWmWXA7wlbW/nLcnP8A64aqNyueTOkv/wCfdTqIy1KvMy0pyTKUiqls0A31R6teOXWJ5zavN43Njqg52gd4Z69y4MygOF54LQGVPNKUklCV3UIbCu8o1bUlScUmh7ppQkQg53O5WUbjGGREHaDXAHMi5LrZD7gQciLjMbgmKxQShSqFIccWtKSKG6o4EjZe9ahx72OMONVVVWDg297AA9o+NO7JRzTO0O3nHlg90KuJ5J7uHOhPWIUjruK3eF0/MUrGnW1z35/hNNij0axnnTgp68E76K+zH9Soeb0YyeKp6r/E4qyPcy1+7pfAWhqks/tLQSvY0hSzzIuAfqr0gpW3kvwU7H5ubpC3/MQPf2V1i0WDShrTsvt5BZA7zJDo5CoV+kk9BEepZtR9iuMDqOZq2g6Oy8dPNTjVdaIRMqZV6ryaU+8mpHleHhEGB1nWWg5QU5fTiUatPkfzZLukNmmXmXWtiVG7xScUn8pENPbsusrSiqBUQNk4jPt3+aqWri1e2lAgnvs9w/D7B8MPwmJcLrtssdjlLzNSXDR2ffv+e9NMOqmRAhRPT0f49/4k/wAiYgy/eV6Dg3/RR9/qVSdXuNns/jH/AMi4kw/YFlMayrn93+0KV2/YD0q4UuJN2vdcp3VDZjlXhnEV7C05rY0VdFVMDmHPeN4/eKa9AZCRU0RMKZW6tWCFmhSAMhWlSc8K7IdiDLZqmxmetbKDCHBoGozv4X810NNtG5NiVcdQ0Er7qUEKVSpI2VocKnpCpY2ht7KNhOIVk9S2Nz7jO+Q4dl1L4irXogQnrVfKEmZdpglooB4qx/pHiIfgGpWd5QSgCKPib+GXukWGFol9AWK9fl2Ve80g+KRFg03aF5nVM2J3t4E+q21oBFFAEbiKwpMAkG4XsC4iBCIEKZa3XgXWEbQhSvzKA/piLUHMBa/k0wiOR3EgeA/KQIjrSr6IlUXUITuSB4ACLEaLy6Q7TyesrxcqgqCyhBUMlFIvDrSsFguiV4bshxtwvkuZpba3o0q45WiiLqPiVgPDFXSEyO2W3UvDaX6mpazdqewfOneojJyynXENoFVLUEp5k0iCBc2XoUsjY2F7tALp41mTCWm5eTb9VtIUeguJ6+seoh+Y2AaFncBjdK+SqfqTb3PsmfUxZdyWcfIxeXRPwoqP5irwESaNlml3FQOUdRtztiH9I8z+LKiRMWdX5dbCgUqFQQQQdoOBEBzXQSDcL5wtqRXITqkA95lwKbJ2ioUg+FK9YpntMb7cF6RTysraUOOjhY+hTTrAlkzMuxPtDApCXOAJwr8K6pPMQ5KNoB4VLgsjqad9HJ2j96xYpf0Htv0WZSVGja+45wByV0OPKsNxP2XK0xai+qpyB9wzHx3+tla4nLz5ECFHdZkvdnln30IV+m5/TEKYdNbvAZNqjA4Ejzv7py1WzN6TKdrbih0NFfMmH4D0VQ8oY9mq2uIHlkmW0rRZZA7dxCAqoAWRjTPDbDhcBqqmCnmlP8JpJHDclW0Jex3fWUwk721XfIYeIhoiIq5hkxeLQOI6xf1zS1bmjYDsvLSswpxLwK0pWqqEgA0VVOBqArEDYYadHmGtOqtqTESYpKioj2S3IkDM9WfdvSxatnrl3VMuUvIpWhqMQDgeRhtzS02KuKaoZURCVmhRZdmuzDgbZSVKPgBvJ2DjA1pcbBFRUx07C+Q2H7orZo7YaZWXDIxJqVq95RGJ5bBwAiaxmyLLz6urXVM5lPcOAChbzZSopOaSQeYNIgr0Zrg5ocN6s2r2c7SRaxqUVbPChqP0lMTITdiwWNQ83WO67Hx187pjh1VKIEIgQiBCjGsSd7Wecpk2A2PwjH9RMQpjdy32CQ83RtvvufHTysuVo9KdrMst0recTXlWp8qwhgu4BTa2Xmqd7+AP481fYsF5ovIEKS6zLb7Z/sUHuM4Hi57Xh6vO9EOZ9zZbbAaLmYedcM3em7x18Fl1ZWYO0cm3MG2UmhOV6lSfwpr+YR2Fue0dyRj9SdhtMz7n+m7xPol60Jhc9OEpHeecCUDcCQlIPIUr1hs3e7tVrBGyipQ06NGfqfNfRFkSCWGW2Ueq2gJHGgxJ4k49YuGN2WgBed1EzppXSO1JutuFJlECFNtcej99pM2gd5vuuU2oJwP4VH9XCIVXHcbYWl5O1uw8wO0OY7fyPRLOrm00rDki/ih0G5XeR3kjdUYjiDviPC6/RKnY5TOYW1cWrbX9j7HqSrbtlKln1sr9k4H3knJQ5j6iGXN2TZXVHVNqYWyt3+R3hUrVxpF27XYOH7Vod0n2kZDqnI8KcYkwvuLFZPHMP5mTnmDou8j+flOUPqgU71uSODLw2VbV/Mn+qI1QNCtTyanzfEe0eh9lytV9qhqZLSjRLwAHxpqU+IJHMiEQOs63FTeUFKZYBINW+h19k6aZ6LmdDV1wILd7MVBCrv8AaH5I9tUGF4mKIuu24NvK/wApXOq9z/qG/wAqoa+nPFXH/Msf/jPiEwaI6EplHO1W52jlClNBRKa5neTs2ZmHI4tk3VXiWMmrZzbW2br1lTXSmcD02+4MisgHeB3QfARGebuJWtw+ExUrGHW3rmnTVDLG7MObCUIHMXifmmHqcalUHKWQXjZvzPoB7qiGJKyyiGnEj2M68NildonkvvfOo6RBlFnFeh4TNztIw7xke7L0Xf1U2qEuOS6jg4L6PiSMR1Tj+GHIHZ2VZyipS6Ns43ZHsOnn6qnxKWPRAhECFpW1aSZdhx5XsJqBvVkkdTSEudsi6kUtO6ombE3f+k+CgbzpUoqUaqUSSd5JqTEBeltaGtDRoE66qrNvzC3iMGk0T8SsMOSa+Ih6BtzdZ/lFU7EIiGrjn2D82VUiWsYl3TfSESjBun7ZyqWxu3r6fOkNyv2QrXCaA1c3S+0Zn47/AEUck5ZbziW0AqWtVBxJ2n5kxCAJNlu5ZGQxl7sgE+aaTKZOUbkGT3lCrpG6tTX4lbNwpEiQ7DdgLN4VG6sqnVkgyGn71DzzWxqb0fvuKm1juoqhqu1ZHeV0Safi4Q5SR3O2UrlFW7LBTt1OZ7Nw7z6KvRYLHogQiBCxzDCVoUhYCkqBSoHIgihB6RwgEWKUx7mODmmxGi+eNKrEcs+bKASACFsr3prVJ5g4HiIqJYzG6y9EoaplbT7R7HD18U2Wgym1pIOtgelMiikjCu0p5KzTxqN8OEc4241VHC92FVZjf/Ldoffu0PVnwU9kptbDqXEEpWg1HPaCPIiI4JBuFp5YmTxlj8wVbdGLfbnGr6cFjBxG1J+oOw/UGJzHhwuvPq+hfSS7DtNx4/nisukll+kyzjW1QqjgoYp88ORMD27TbJNDU/TVDZdw17N6hHeQralSTyIIPkQYg6L0bovbxB81Z9GtJA79jMDsppOCkKwv4VvJ31GNB8omMkvkdVgq/DjF/Fh6UZ0I3dR/fNMUOqqS3p1pAJWXISftXAUoG0Davps404w1K/ZCtsIoDVTAn7W5nr6u/wBFF4hLfLIl9QFApQG4E08I7dJLGk3IzX4JjiVZeQIW3ZSHi6n0cKLqTeTcFTUY1pCm3vkmagxCM88RsnI361YdGNKW5oXVUbfTgto4GozKa5jhmNu+JjJA7tWExDDJKU7QzYdD8/timCHFWIgQpLrD0mEw4GWjVps4kZLXlUbwMhvqTuiHNJtGw0W3wTDTTs52QdI+Q+TvSclJJAAqTgANsMq9JAFyrnonY3osshs+ue84d6jn4Cg6RPjbstsvOsRq/qqh0m7Qdg+dVt2zarcs0p100AyG1R2JTxP/AJjrnBouUzS0slTII4xn6dZUQt21lzTynXMzgBsSkZJHL+5iC5xcblehUdKyliEbP7ninXRKz0SEsqemRRahRpG2hyp95XknHaYfjaGN2is/iU766cUcByH3Hs9h5nuSjLMPWhNgZuvKxOxI2nglKfIQ00Okdbir1zoaCm4NaPH8kr6GsezUSzLbLYolCaDjtJPEmpPOLdjQ1tgvO6id88rpH6n98luQpMogQiBCIEJc050YTPS5TgHUVU0o7DtSfuqyPQ7IZmi5xtt6ssMr3Uc21/SdR79oUSsW1HpCZJIIKTcdbOFQDiDxGwxWNcWOW1q6WKugtfXNp4fu9d7Tuz5dxCZ2XcQO09duoBUcioJzvA+sOu+FytaRtBVuEVE8bzSTNPR0PDqJ4cPBK9i2u7Kuhxk0ORByUNyhtENNcWm4VzVUkdTHzcgy9OxblqaVzb9Qt5QSfZR3U8sMT1rCnSOO9R6fC6WD7WZ8TmfP2XEhtWCbrL0saKEInpcP9mKIdH7QAZAnCvOo65w82QaOF1SVGFShxfSybF9W7vx4Lt2jrOTdpLsqve84RQfhTWviIWajgFXwcm3XvM/Lq+T8Kf2jPuPuFx1RUs5k/IDIDgIjkkm5WmggjgYGRiwC1o4nUQIRAhECFt2VaLku6l1o0UnwI2gjaCIU1xabhM1FOyojMcgyKe/9rWbP0VMgy749sEjqFgUP4hUQ/tRv1yKzf0uI0N2wnbZw18tfBduU0gk5RBSZ1b+68e0UOAKUjzMLD2tGt1XyUFXVPuIQzs6I8z6JP0q07cmElpkFpo4KNe+sbjT1RwGe/ZDL5i7IK9w7BGU5Ekp2neQ+T1+SToZV6iBC61maSTTH7J5YHuk3k/lVUDpC2vcNCoVRh1NP97BfjofELy37fem1BTxHdFEpSKJG80rmd8D3l2q7R0ENI0iMa6k6rraB2My6tT0w4gNs97syoVVTGqhncHmcIXE0HMqDjFZNE0RQtO07K/DqHWfLVaumGkapx7u1DSTRtG/7xG8+Qw31TI/bKewzD20cXS+46n27Aqpq10S9DZ7V0f4h0d77icwjntPGg2RYU8OwLnVZfGcS+qk2GHoN8zx+PynSJKpUQIRAhECEQIRAhIWsjQj0pJmJcf4hI7yR+9SNnxAZHblupFqINvpN1V/g+LfTHmpT0D/6/jj48VFFpIJBBBGBBzB3RWLbggi4XkCFRrBsJElKLmplhTqlpALV2txs5kg5GmJOzAYYxJYwNbtELK1la6sqRTwP2QN/Ej9sOOueS4ts6LoW2ZmQV2rOJWj229pBGZA8eYxhDoxbaborClxN7X8xVjZfuO5374dmiU4ZV0iBCIEIgQiBCIEIgQiBCIEIgQiBCIEJk0P0eTMFbr6rkuyKuHarCt0bsMSc8gM6h2Nm1mdFVYnXupw2KIXkdp1dfx+F01SiLSWlqTl0sMtE3niMSCB6wGZwwBJPEYwqwkNmiyhiV+HMMlTIXvdo344DjkB1FLFu2O5Kulp0Y5pUMlJ2EQ05pabFW9HVx1UYkZ39R4LnwlSlWdWOg127NzSe9my2dm5xQ37hszzpSfTU9um7uWSxrF9q9PCcv6j7D38FUInLLIgQiBCIEIgQiBCIEIgQkHWDoCJqr8sAl/NScg79Arjkdu+Ik9Pt9Juqv8Jxg09ops2ceH4/QpFIvKlphKnGgVNrqptwEYjYRmCPnTOK8dE5ha+ZgqYS1rrBw1CoLk67Mq9Ms54qcSkB2Vc3DYBtFanjU0IOESLl3SYe5ZhsMVM36WsZZpPRePn96xvWVuZYlWFWgJdxpxwdmWK0TfqcbppQEjPyjtw0bdkh0c1VMKLnA5rc9rU27e/8qd2DZhmZhtkYXjidyRio9BWIzW7RstTWVIpoHSnd67vNMFp6v301VLqQ+gEjukBQIOIIrSo4GvCHHQndmqynx6B1hMCw9enj+EpvsKQopWkpUM0qBBHMGGiLK6Y9r27TTccQsccSkQIRAhECEQIRAhepSSQAKk4ADbAgkAXK2J2Qdap2ra0XhUX0kVHCsdII1TUU8Ut+bcDbgbrvN2E05ZpmGrxebWe2BNRd+6KDChSquPtboc2AWXCrXV0kdfzEltlw6Pb1+Y8F1tX8w09LPyLirinSVIO+qUjDeQUg02ivGFxEFpaVCxqOWKeOsYLhuR8T63tdb0ho27LNFM5MoTJpX2hSmtXCPZNUg0NB3RWuzfHRGWjpHJRpsRiqZA6mjJlItc7uvXUccrJN0qtozkwXACE+q2nbdGXUnHrDL3bTrq+w6jFHAGHXUnr/AAqBq91eXbszOJ72bbJ2blLG/cnZtxwEynpv6n+CocXxravDTnLe72Hz4KoROWWRAhECEQIRAhECEQIRAhECEQISxphoWxPJvH7N4DuugeSx7Q8xsMMSwNk7VZ4fistGbDNu8fHBRm1bIm7OeBVebUD3HUE3VclbeKT1EVz2PjOa2kNTTV8RAzG8HUd3v4FYLa0imJoJD7l4JyAAArvIAFTCXPc7VLpcPp6UkxNtfv7s0z6ABEtLvzzoqE0bQBmcRWnMlI6GHYrNBeVT4yX1M8dHHvzP71C/ktuzLLl5lS3rOmXpdwUU4lVSBWpxxx27VCOta12bDZMVFTUUwEVbE17dAR++wXI1k2g0680G1pcUhu644mlFGuVRhhicMr1IRM4E5KfgUEsUTi8bIJuAd377LNZ2j8kJFp+bU62XFKAUip2qAwunCia14x0MZsguTc9fWGsfDTgODQMj3XzuOK15vRyRKFLZn0d1JUELACjQVoKkGpyyjhYy1w5OR4jWh4bJTnMgXGg69/quJo/Yq5t3sm1ISq6Vd8kA0pgKJOOMIYwuNgrGtrGUkfOPBIvbK3uQtrR3RlyaecaqGy2DfKhWhCrt3DbWvgY6yMuNkzXYlHSxNktfa0t2XustiaKqenHJVa7hbCipVK4JUBgKjOogbHd2ykVeJthpW1DRfatYdov7LBozKMuTqGne+0pRSMSmuBunA1xNMK7Y4wAusU5XyzR0jpI8nAA8e1YLclTKzbiEd3s3Ko4Ct5GfCkDhsuTlJIKqla52e0M/QqjW/pLSXl3y0h6XeFHEKzSvPA4j3hiPZGUSHydEG2SytHh155IQ8tkboRvH7bxWHRecs2rhZc7JLiKOMPEBO3EEncSMFHA5CBhj3JzEIcRs0SN2i05Obr5d27VTS0WUodWltYWhKiErG0VwOW6IpFjktbA9z42ueLEjMcFtWdITM64G2wt1XEkhI3knBIhTWuebBNTS09IwvdZo9flWLQrQBqTo67R2Y972UfADt+8cd1MYsYacMzOZWNxLGZKq7GdFnme349U6RJVKiBCIEIgQiBCIEIgQiBCIEIgQiBCIELBOybbqC26hK0HNKhURwtBFilxyvjcHMNj1KZ6TaqM1yS6f5Lh8kr+ivGIUlJvYtPRcordGoHePcfHgptaVnPy6i282tsnYoEA02jYocRWITmuabFaWGeGcbcZB9vhb2iVvehvFwpK0qSUKTWmBINd2FIVG/ZN1GxKh+si2AbEG4K5EwU31XKhFTdBzu1wrxpCCpzNrZG1rvVhSiaRLSyZEy6whsBwLNam6nKmGd7btETOlsjZWFJpnVEjqraFzlbtOt+5JumVnzjlHXpVDQbSbymymhxzNCTDEjXHMhX2Fz0cf8OOUuLtAb+GiW7BtEy8w08PYUCeKTgodUkiG2u2TdWtZTiogdEd4893mqdbbYk2pybaIvPlsoI3mlT1JUqJTuiC4b1kaRxrJIaaQZM2r/vcAsk2tCGZi0GyB20sinBdCMepQPwmA2ALxwSIw98sdE/8ApefDL8nvUjlJgtrQtOaFBQ5g1ERAbG628sYkYWHQgjxTNrGeacmUusrQsLbTeukGihhjTbdp4Q7MQXXCqcDZLHAY5GkWJtfLLq77rnM6QqEkqUKEqSpV4KJNU4g0SBxFephG30dlSnYe01YqQbEC1uPb3LmScm46oIaQpajklIJPgISASbBTJJWRt2nmw61RNGtVLi6LnFdmnPskEFZ+JWSelekTI6QnN6zlbyiY3o04ueJ07hqfJVKyrKZlmw2w2lCRsG3iTmo8TE5rGtFgFlZ6iWd+3I65/fBbkKTKIEIgQiBCIEIgQiBCIEIgQiBCIEIgQiBCIEIgQsE5JtupKHUJWk5pWkEeBjhaCLFLjlfG7aYSD1ZJJtnVXKO1LKlsK3DvI/Ko18FCIz6Rh0yV5T8oamPKQBw8D4j4SZaeqydbqWuzeGy6q6rqFUHgTEZ1I8aZq6g5Q0r/AL7t8x5fCXJqwJxg1Ww+intBCqfmGHnDJje3UKxZWUswsHtPVcehWBy2Ji6ptTzpSRRSFLURyoTCdp2l0sUlOHB4YLjQgBaEJUldCbtt9xlDK3CWkUupoMLooMQKmg3wovJFio0dFBHKZWts46nPfqsRtN7sgx2i+yH7uvdzrlzxg2jayV9NDzvO7I2uO/h6LLJ2HMu07KXeXXaEKp40oI6I3HQLklZBH97wO8Jks3VjPOeulDI3rUCegTXzpDzaWQ65Ktmx+kj+0l3YPmycbH1TS6KGYcW8fdHcT5EqPiIkMo2j7jdUtRyjnflE0N8z8eSebNsxlhN1htDadoSAK8ScyeJiU1jW5AKjmqJZnbUjiT1rbhSZRAhECEQIRAhECEQIRAhECEQIRAhECEQIRAhECEQIRAhECEQIRAhECEsaVZeMMSqzotVF9IfWMVkmq2tH9q1rG9cRxuqdqftVl0R2cosoli69OcSVTIgQiBCIEIgQiBCIEIgQiBCIEIgQiBCIEL//2Q=="/>
          <p:cNvSpPr>
            <a:spLocks noChangeAspect="1" noChangeArrowheads="1"/>
          </p:cNvSpPr>
          <p:nvPr/>
        </p:nvSpPr>
        <p:spPr bwMode="auto">
          <a:xfrm>
            <a:off x="0" y="2668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72" y="571686"/>
            <a:ext cx="3684000" cy="2339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33" y="585357"/>
            <a:ext cx="3507256" cy="2339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71" y="3478888"/>
            <a:ext cx="3684000" cy="2457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84" y="3510054"/>
            <a:ext cx="3469153" cy="2313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77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06" y="2575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34" y="810185"/>
            <a:ext cx="2395505" cy="2618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1" y="3690655"/>
            <a:ext cx="5688106" cy="2284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82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7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eart &amp; Stroke Big Bike RId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627">
            <a:off x="3144926" y="696529"/>
            <a:ext cx="2973254" cy="2973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Beau's 4 Breast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272">
            <a:off x="6706658" y="709356"/>
            <a:ext cx="2947600" cy="294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Pride - Group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19" y="3337351"/>
            <a:ext cx="5188616" cy="2664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Grp="1" noChangeAspect="1"/>
          </p:cNvPicPr>
          <p:nvPr isPhoto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624">
            <a:off x="2406560" y="3402896"/>
            <a:ext cx="2692785" cy="2692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77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15</a:t>
            </a:fld>
            <a:endParaRPr lang="en-CA"/>
          </a:p>
        </p:txBody>
      </p:sp>
      <p:pic>
        <p:nvPicPr>
          <p:cNvPr id="4" name="Picture 3" descr="BYBO Magnet Pic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14" y="1268033"/>
            <a:ext cx="3665110" cy="366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reener Futures - Sign-up Today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41" y="1249784"/>
            <a:ext cx="3683359" cy="3683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24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8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60494" y="755373"/>
            <a:ext cx="8005482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36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You Need to Get Started</a:t>
            </a:r>
          </a:p>
          <a:p>
            <a:pPr algn="just">
              <a:spcAft>
                <a:spcPts val="0"/>
              </a:spcAft>
            </a:pP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 financials (Revenue, net income, non-labour expenses)</a:t>
            </a:r>
            <a:endParaRPr lang="en-CA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Written mission statement</a:t>
            </a:r>
            <a:endParaRPr lang="en-CA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employees (FT/PT), retention and turnover data, diversity metrics</a:t>
            </a:r>
            <a:endParaRPr lang="en-CA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Job creation &amp; wages metrics</a:t>
            </a:r>
            <a:endParaRPr lang="en-CA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company energy use (kWh) &amp; % from renewable resources</a:t>
            </a:r>
            <a:endParaRPr lang="en-CA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greenhouse gas emissions (metric tonnes of CO2 equivalent)</a:t>
            </a:r>
            <a:endParaRPr lang="en-CA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water use</a:t>
            </a:r>
            <a:endParaRPr lang="en-CA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Supplier data – significant suppliers &amp; value of purchases from them, audit of their environmental/social practices and certifications</a:t>
            </a:r>
            <a:endParaRPr lang="en-CA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 and overall % of Local suppliers (200 miles or 322 km)</a:t>
            </a:r>
            <a:endParaRPr lang="en-CA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service hours contributed, charitable giving total &amp; list of charities</a:t>
            </a:r>
            <a:endParaRPr lang="en-C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274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65" y="-1210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1622738" y="553793"/>
            <a:ext cx="8757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/>
              <a:t>Cost of B-Corp Certification</a:t>
            </a:r>
            <a:endParaRPr lang="en-CA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2758"/>
              </p:ext>
            </p:extLst>
          </p:nvPr>
        </p:nvGraphicFramePr>
        <p:xfrm>
          <a:off x="3127375" y="1813384"/>
          <a:ext cx="5937250" cy="278417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968625"/>
                <a:gridCol w="2968625"/>
              </a:tblGrid>
              <a:tr h="348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Brewery’s Annual Sales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Annual Fee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8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$0-$999,999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$500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8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$1 MM - $4,999,999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$1,000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8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$5 MM - $9,999,999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$2,500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8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$10 MM - $19,999,999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$5,000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8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$20 MM - $49,999,999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$10,000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8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$50 MM - $99,999,999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$15,000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13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$100 MM+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$25,000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40" y="4945487"/>
            <a:ext cx="672250" cy="105639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12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9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65" y="809625"/>
            <a:ext cx="3921179" cy="495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809625"/>
            <a:ext cx="3306861" cy="495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77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7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50" y="3166221"/>
            <a:ext cx="7134225" cy="1466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463" y="806822"/>
            <a:ext cx="7010400" cy="21240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43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56" y="909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999656" y="1052736"/>
            <a:ext cx="6400800" cy="478904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CA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92" y="2791213"/>
            <a:ext cx="5001342" cy="289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244011" y="961735"/>
            <a:ext cx="5472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/>
              <a:t>Sustainability &amp; </a:t>
            </a:r>
          </a:p>
          <a:p>
            <a:r>
              <a:rPr lang="en-CA" sz="4000" dirty="0" smtClean="0"/>
              <a:t>Making Craft Beer</a:t>
            </a:r>
            <a:endParaRPr lang="en-CA" sz="4000" dirty="0"/>
          </a:p>
        </p:txBody>
      </p:sp>
      <p:pic>
        <p:nvPicPr>
          <p:cNvPr id="11" name="Picture 10" descr="C:\Users\B Lab\Desktop\B Lab Docs\Marketing\B_Corp_Seal_R1\JPG\A_BCorp_logo_P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714" y="1045254"/>
            <a:ext cx="1131592" cy="17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96" y="3307159"/>
            <a:ext cx="922983" cy="9229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54" y="4920614"/>
            <a:ext cx="1800225" cy="76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42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37" y="452437"/>
            <a:ext cx="7629525" cy="59531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015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5" y="438150"/>
            <a:ext cx="7600950" cy="5981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235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1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72" y="812928"/>
            <a:ext cx="7129340" cy="2160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72" y="3107512"/>
            <a:ext cx="7162800" cy="18573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439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DSC1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0"/>
            <a:ext cx="9853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439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DSC11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0"/>
            <a:ext cx="1090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939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3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88" y="2729746"/>
            <a:ext cx="7096125" cy="3362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50" y="403411"/>
            <a:ext cx="7010400" cy="2124075"/>
          </a:xfrm>
          <a:prstGeom prst="rect">
            <a:avLst/>
          </a:prstGeom>
          <a:ln w="19050"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74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wer to the Peop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37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ld 4th Visi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41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580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8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81" y="2926135"/>
            <a:ext cx="7153275" cy="3076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19" y="607478"/>
            <a:ext cx="7010400" cy="21240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85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93" y="0"/>
            <a:ext cx="8925813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699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smtClean="0"/>
              <a:t>Photo Album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by Jennifer</a:t>
            </a:r>
            <a:endParaRPr lang="en-CA" dirty="0"/>
          </a:p>
        </p:txBody>
      </p:sp>
      <p:pic>
        <p:nvPicPr>
          <p:cNvPr id="4" name="Picture 3" descr="slide-01-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-28576"/>
            <a:ext cx="9182100" cy="6886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61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37" y="0"/>
            <a:ext cx="8568092" cy="667125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004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2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B Lab\Desktop\B Lab Docs\Marketing\B_Corp_Seal_R1\JPG\A_BCorp_logo_P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36" y="1074510"/>
            <a:ext cx="2590800" cy="409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747464"/>
              </p:ext>
            </p:extLst>
          </p:nvPr>
        </p:nvGraphicFramePr>
        <p:xfrm>
          <a:off x="5305717" y="1061062"/>
          <a:ext cx="4477872" cy="409406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657601"/>
                <a:gridCol w="820271"/>
              </a:tblGrid>
              <a:tr h="564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BREWERY</a:t>
                      </a:r>
                      <a:endParaRPr lang="en-C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SCORE</a:t>
                      </a:r>
                      <a:endParaRPr lang="en-C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64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New Belgium</a:t>
                      </a:r>
                      <a:endParaRPr lang="en-C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120</a:t>
                      </a:r>
                      <a:endParaRPr lang="en-C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64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Bison</a:t>
                      </a:r>
                      <a:endParaRPr lang="en-C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93</a:t>
                      </a:r>
                      <a:endParaRPr lang="en-C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64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Picaroons</a:t>
                      </a:r>
                      <a:endParaRPr lang="en-C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92</a:t>
                      </a:r>
                      <a:endParaRPr lang="en-C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066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Bull City Burger and Brewery</a:t>
                      </a:r>
                      <a:endParaRPr lang="en-C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90</a:t>
                      </a:r>
                      <a:endParaRPr lang="en-C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64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Beau’s</a:t>
                      </a:r>
                      <a:endParaRPr lang="en-C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87</a:t>
                      </a:r>
                      <a:endParaRPr lang="en-C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64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Brewing Vivant</a:t>
                      </a:r>
                      <a:endParaRPr lang="en-C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86</a:t>
                      </a:r>
                      <a:endParaRPr lang="en-C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679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/>
          </p:cNvSpPr>
          <p:nvPr/>
        </p:nvSpPr>
        <p:spPr bwMode="auto">
          <a:xfrm>
            <a:off x="1989460" y="642937"/>
            <a:ext cx="6724055" cy="383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531" b="1" i="1" dirty="0">
                <a:solidFill>
                  <a:srgbClr val="E90909"/>
                </a:solidFill>
                <a:latin typeface="Times" pitchFamily="18" charset="0"/>
                <a:sym typeface="Times" pitchFamily="18" charset="0"/>
              </a:rPr>
              <a:t>Why Become a B Corp?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952625" y="1182067"/>
            <a:ext cx="8268891" cy="492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pPr marL="0" lvl="1" eaLnBrk="0" hangingPunct="0">
              <a:lnSpc>
                <a:spcPct val="80000"/>
              </a:lnSpc>
              <a:defRPr/>
            </a:pPr>
            <a:r>
              <a:rPr lang="en-US" sz="1969" dirty="0">
                <a:latin typeface="Times" pitchFamily="18" charset="0"/>
                <a:cs typeface="Times" pitchFamily="18" charset="0"/>
              </a:rPr>
              <a:t>B Corps want to be part of something bigger than themselves, but for many, becoming a B Corp also has to make business sense. B Corp Certification helps companies:</a:t>
            </a:r>
          </a:p>
          <a:p>
            <a:pPr marL="160729" lvl="1" indent="-160729" eaLnBrk="0" hangingPunct="0">
              <a:lnSpc>
                <a:spcPct val="80000"/>
              </a:lnSpc>
              <a:defRPr/>
            </a:pPr>
            <a:endParaRPr lang="en-US" sz="1266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ea typeface="ＭＳ Ｐゴシック" pitchFamily="34" charset="-128"/>
              <a:cs typeface="Times" pitchFamily="18" charset="0"/>
              <a:sym typeface="Gill Sans" charset="0"/>
            </a:endParaRPr>
          </a:p>
          <a:p>
            <a:pPr marL="160729" lvl="1" indent="-160729" eaLnBrk="0" hangingPunct="0">
              <a:lnSpc>
                <a:spcPct val="80000"/>
              </a:lnSpc>
              <a:defRPr/>
            </a:pPr>
            <a:endParaRPr lang="en-US" sz="1266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ea typeface="ＭＳ Ｐゴシック" pitchFamily="34" charset="-128"/>
              <a:cs typeface="Times" pitchFamily="18" charset="0"/>
              <a:sym typeface="Gill Sans" charset="0"/>
            </a:endParaRPr>
          </a:p>
          <a:p>
            <a:pPr lvl="1" indent="-160729" eaLnBrk="0" hangingPunct="0">
              <a:lnSpc>
                <a:spcPct val="80000"/>
              </a:lnSpc>
              <a:defRPr/>
            </a:pPr>
            <a:endParaRPr lang="en-US" sz="1266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ea typeface="ＭＳ Ｐゴシック" pitchFamily="34" charset="-128"/>
              <a:cs typeface="Times" pitchFamily="18" charset="0"/>
              <a:sym typeface="Gill Sans" charset="0"/>
            </a:endParaRPr>
          </a:p>
          <a:p>
            <a:pPr lvl="1" indent="-160729"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2039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ea typeface="ＭＳ Ｐゴシック" pitchFamily="34" charset="-128"/>
                <a:cs typeface="Times" pitchFamily="18" charset="0"/>
                <a:sym typeface="Gill Sans" charset="0"/>
              </a:rPr>
              <a:t>Differentiate from Pretenders</a:t>
            </a:r>
          </a:p>
          <a:p>
            <a:pPr lvl="1" indent="-160729"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sz="2039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ea typeface="ＭＳ Ｐゴシック" pitchFamily="34" charset="-128"/>
              <a:cs typeface="Times" pitchFamily="18" charset="0"/>
              <a:sym typeface="Gill Sans" charset="0"/>
            </a:endParaRPr>
          </a:p>
          <a:p>
            <a:pPr lvl="1" indent="-160729"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2039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ea typeface="ＭＳ Ｐゴシック" pitchFamily="34" charset="-128"/>
                <a:cs typeface="Times" pitchFamily="18" charset="0"/>
                <a:sym typeface="Gill Sans" charset="0"/>
              </a:rPr>
              <a:t>Generate press</a:t>
            </a:r>
          </a:p>
          <a:p>
            <a:pPr lvl="1" indent="-160729"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sz="2039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ea typeface="ＭＳ Ｐゴシック" pitchFamily="34" charset="-128"/>
              <a:cs typeface="Times" pitchFamily="18" charset="0"/>
              <a:sym typeface="Gill Sans" charset="0"/>
            </a:endParaRPr>
          </a:p>
          <a:p>
            <a:pPr lvl="1" indent="-160729"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2039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ea typeface="ＭＳ Ｐゴシック" pitchFamily="34" charset="-128"/>
                <a:cs typeface="Times" pitchFamily="18" charset="0"/>
                <a:sym typeface="Gill Sans" charset="0"/>
              </a:rPr>
              <a:t>Attract Investors</a:t>
            </a:r>
          </a:p>
          <a:p>
            <a:pPr lvl="1" indent="-160729"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sz="2039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ea typeface="ＭＳ Ｐゴシック" pitchFamily="34" charset="-128"/>
              <a:cs typeface="Times" pitchFamily="18" charset="0"/>
              <a:sym typeface="Gill Sans" charset="0"/>
            </a:endParaRPr>
          </a:p>
          <a:p>
            <a:pPr lvl="1" indent="-160729"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2039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ea typeface="ＭＳ Ｐゴシック" pitchFamily="34" charset="-128"/>
                <a:cs typeface="Times" pitchFamily="18" charset="0"/>
                <a:sym typeface="Gill Sans" charset="0"/>
              </a:rPr>
              <a:t>Benchmark performance </a:t>
            </a:r>
          </a:p>
          <a:p>
            <a:pPr lvl="1" indent="-160729"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sz="2039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ea typeface="ＭＳ Ｐゴシック" pitchFamily="34" charset="-128"/>
              <a:cs typeface="Times" pitchFamily="18" charset="0"/>
              <a:sym typeface="Gill Sans" charset="0"/>
            </a:endParaRPr>
          </a:p>
          <a:p>
            <a:pPr lvl="1" indent="-160729"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2039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ea typeface="ＭＳ Ｐゴシック" pitchFamily="34" charset="-128"/>
                <a:cs typeface="Times" pitchFamily="18" charset="0"/>
                <a:sym typeface="Gill Sans" charset="0"/>
              </a:rPr>
              <a:t>Attract and Engage Talent</a:t>
            </a:r>
          </a:p>
          <a:p>
            <a:pPr lvl="1" indent="-160729"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sz="2039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ea typeface="ＭＳ Ｐゴシック" pitchFamily="34" charset="-128"/>
              <a:cs typeface="Times" pitchFamily="18" charset="0"/>
              <a:sym typeface="Gill Sans" charset="0"/>
            </a:endParaRPr>
          </a:p>
          <a:p>
            <a:pPr lvl="1" indent="-160729"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2039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ea typeface="ＭＳ Ｐゴシック" pitchFamily="34" charset="-128"/>
                <a:cs typeface="Times" pitchFamily="18" charset="0"/>
                <a:sym typeface="Gill Sans" charset="0"/>
              </a:rPr>
              <a:t>Save Money and Access Services</a:t>
            </a:r>
          </a:p>
          <a:p>
            <a:pPr lvl="1" indent="-160729"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sz="2039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ea typeface="ＭＳ Ｐゴシック" pitchFamily="34" charset="-128"/>
              <a:cs typeface="Times" pitchFamily="18" charset="0"/>
              <a:sym typeface="Gill Sans" charset="0"/>
            </a:endParaRPr>
          </a:p>
          <a:p>
            <a:pPr lvl="1" indent="-160729"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2039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ea typeface="ＭＳ Ｐゴシック" pitchFamily="34" charset="-128"/>
                <a:cs typeface="Times" pitchFamily="18" charset="0"/>
                <a:sym typeface="Gill Sans" charset="0"/>
              </a:rPr>
              <a:t>Partner with Peers</a:t>
            </a:r>
          </a:p>
        </p:txBody>
      </p:sp>
      <p:pic>
        <p:nvPicPr>
          <p:cNvPr id="6" name="Picture 2" descr="Becoming a B Cor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8937" y="2110978"/>
            <a:ext cx="3573661" cy="1478756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9558" y="2882503"/>
            <a:ext cx="1060847" cy="70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Bolstering The Bottom L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0" y="4007644"/>
            <a:ext cx="1060847" cy="707231"/>
          </a:xfrm>
          <a:prstGeom prst="rect">
            <a:avLst/>
          </a:prstGeom>
          <a:noFill/>
        </p:spPr>
      </p:pic>
      <p:pic>
        <p:nvPicPr>
          <p:cNvPr id="10" name="Picture 9" descr="Raise Mone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8656" y="5239941"/>
            <a:ext cx="1060847" cy="707231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95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_DSC09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-25758"/>
            <a:ext cx="10282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1057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9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65173" y="708338"/>
            <a:ext cx="5975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36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 Resources</a:t>
            </a:r>
          </a:p>
          <a:p>
            <a:pPr algn="just">
              <a:spcAft>
                <a:spcPts val="0"/>
              </a:spcAft>
            </a:pPr>
            <a:endParaRPr lang="en-CA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1381" y="1710724"/>
            <a:ext cx="807505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Me! </a:t>
            </a: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Steve </a:t>
            </a:r>
            <a:r>
              <a:rPr lang="en-CA" dirty="0" err="1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Beauchesne</a:t>
            </a: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Beau’s All Natural Brewing </a:t>
            </a:r>
            <a:r>
              <a:rPr lang="en-CA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steve@beaus.ca</a:t>
            </a:r>
            <a:endParaRPr lang="en-CA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 Corp Handbook (2014) </a:t>
            </a: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Ryan </a:t>
            </a:r>
            <a:r>
              <a:rPr lang="en-CA" dirty="0" err="1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Honeyman</a:t>
            </a:r>
            <a:r>
              <a:rPr lang="en-CA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Available from Amazon.ca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Quick Assessment Tool from B Lab (20 minutes): </a:t>
            </a:r>
            <a:r>
              <a:rPr lang="en-CA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www.bcorporation.net</a:t>
            </a:r>
            <a:endParaRPr lang="en-CA" b="1" dirty="0" smtClean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Provision Coalition (KPIs and other tools): </a:t>
            </a:r>
            <a:r>
              <a:rPr lang="en-CA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www.provisioncoalition.com</a:t>
            </a:r>
            <a:endParaRPr lang="en-CA" b="1" dirty="0" smtClean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n-CA" dirty="0" smtClean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dirty="0" smtClean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B Lab\Desktop\B Lab Docs\Marketing\Stamp_B-Circle-Version02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12586" r="12742" b="13589"/>
          <a:stretch/>
        </p:blipFill>
        <p:spPr bwMode="auto">
          <a:xfrm>
            <a:off x="4947431" y="3764311"/>
            <a:ext cx="2213223" cy="2228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671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4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824" y="847164"/>
            <a:ext cx="3502718" cy="2705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Legion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624">
            <a:off x="6682724" y="2851566"/>
            <a:ext cx="2692785" cy="2692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55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7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09" y="2759321"/>
            <a:ext cx="3853528" cy="3372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24" y="3267635"/>
            <a:ext cx="3779099" cy="2864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64" y="566411"/>
            <a:ext cx="3693459" cy="2464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09" y="566411"/>
            <a:ext cx="3854907" cy="193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20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/>
          </p:cNvSpPr>
          <p:nvPr/>
        </p:nvSpPr>
        <p:spPr bwMode="auto">
          <a:xfrm>
            <a:off x="1989460" y="642942"/>
            <a:ext cx="8071321" cy="383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531" b="1" i="1" dirty="0">
                <a:solidFill>
                  <a:srgbClr val="E90909"/>
                </a:solidFill>
                <a:latin typeface="Times" pitchFamily="18" charset="0"/>
                <a:sym typeface="Times" pitchFamily="18" charset="0"/>
              </a:rPr>
              <a:t>What is a B Corporation?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506266" y="4343177"/>
            <a:ext cx="7947422" cy="160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/>
          <a:lstStyle/>
          <a:p>
            <a:pPr marL="321457" lvl="1" indent="-321457" eaLnBrk="0" hangingPunct="0">
              <a:lnSpc>
                <a:spcPct val="80000"/>
              </a:lnSpc>
              <a:buFont typeface="Courier New" pitchFamily="49" charset="0"/>
              <a:buChar char="o"/>
              <a:defRPr/>
            </a:pPr>
            <a:r>
              <a:rPr lang="en-US" sz="1969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cs typeface="Times" pitchFamily="18" charset="0"/>
              </a:rPr>
              <a:t>B Corp certification is to sustainable business what Fair Trade certification is to coffee or </a:t>
            </a:r>
            <a:r>
              <a:rPr lang="en-US" sz="196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cs typeface="Times" pitchFamily="18" charset="0"/>
              </a:rPr>
              <a:t>Organic </a:t>
            </a:r>
            <a:r>
              <a:rPr lang="en-US" sz="1969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cs typeface="Times" pitchFamily="18" charset="0"/>
              </a:rPr>
              <a:t>certification is to milk.</a:t>
            </a:r>
          </a:p>
          <a:p>
            <a:pPr lvl="1" indent="-321457" eaLnBrk="0" hangingPunct="0">
              <a:lnSpc>
                <a:spcPct val="80000"/>
              </a:lnSpc>
              <a:buFont typeface="Courier New" pitchFamily="49" charset="0"/>
              <a:buChar char="o"/>
              <a:defRPr/>
            </a:pPr>
            <a:endParaRPr lang="en-US" sz="1969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cs typeface="Times" pitchFamily="18" charset="0"/>
            </a:endParaRPr>
          </a:p>
          <a:p>
            <a:pPr lvl="1" indent="-321457" eaLnBrk="0" hangingPunct="0">
              <a:lnSpc>
                <a:spcPct val="80000"/>
              </a:lnSpc>
              <a:buFont typeface="Courier New" pitchFamily="49" charset="0"/>
              <a:buChar char="o"/>
              <a:defRPr/>
            </a:pPr>
            <a:endParaRPr lang="en-US" sz="1969" dirty="0">
              <a:solidFill>
                <a:schemeClr val="tx1">
                  <a:lumMod val="65000"/>
                  <a:lumOff val="35000"/>
                </a:schemeClr>
              </a:solidFill>
              <a:latin typeface="Times" charset="0"/>
              <a:ea typeface="ＭＳ Ｐゴシック" pitchFamily="34" charset="-128"/>
              <a:sym typeface="Gill Sans" charset="0"/>
            </a:endParaRPr>
          </a:p>
          <a:p>
            <a:pPr marL="321457" lvl="1" indent="-321457" eaLnBrk="0" hangingPunct="0">
              <a:lnSpc>
                <a:spcPct val="80000"/>
              </a:lnSpc>
              <a:buFont typeface="Courier New" pitchFamily="49" charset="0"/>
              <a:buChar char="o"/>
              <a:defRPr/>
            </a:pPr>
            <a:r>
              <a:rPr lang="en-US" sz="1969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ＭＳ Ｐゴシック" pitchFamily="34" charset="-128"/>
                <a:sym typeface="Gill Sans" charset="0"/>
              </a:rPr>
              <a:t>B Corps are certified by the nonprofit B Lab to meet rigorous standards of social and environmental </a:t>
            </a:r>
            <a:r>
              <a:rPr lang="en-US" sz="1969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ＭＳ Ｐゴシック" pitchFamily="34" charset="-128"/>
                <a:sym typeface="Gill Sans" charset="0"/>
              </a:rPr>
              <a:t>performance</a:t>
            </a:r>
            <a:r>
              <a:rPr lang="en-US" sz="1969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ＭＳ Ｐゴシック" pitchFamily="34" charset="-128"/>
                <a:sym typeface="Gill Sans" charset="0"/>
              </a:rPr>
              <a:t>, </a:t>
            </a:r>
            <a:r>
              <a:rPr lang="en-US" sz="1969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ＭＳ Ｐゴシック" pitchFamily="34" charset="-128"/>
                <a:sym typeface="Gill Sans" charset="0"/>
              </a:rPr>
              <a:t>accountability</a:t>
            </a:r>
            <a:r>
              <a:rPr lang="en-US" sz="1969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ＭＳ Ｐゴシック" pitchFamily="34" charset="-128"/>
                <a:sym typeface="Gill Sans" charset="0"/>
              </a:rPr>
              <a:t>, and </a:t>
            </a:r>
            <a:r>
              <a:rPr lang="en-US" sz="1969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ＭＳ Ｐゴシック" pitchFamily="34" charset="-128"/>
                <a:sym typeface="Gill Sans" charset="0"/>
              </a:rPr>
              <a:t>transparency</a:t>
            </a:r>
            <a:r>
              <a:rPr lang="en-US" sz="1969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ＭＳ Ｐゴシック" pitchFamily="34" charset="-128"/>
                <a:sym typeface="Gill Sans" charset="0"/>
              </a:rPr>
              <a:t>.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defRPr/>
            </a:pPr>
            <a:endParaRPr lang="en-US" sz="1969" dirty="0">
              <a:solidFill>
                <a:schemeClr val="tx1">
                  <a:lumMod val="65000"/>
                  <a:lumOff val="35000"/>
                </a:schemeClr>
              </a:solidFill>
              <a:latin typeface="Times" charset="0"/>
              <a:ea typeface="ＭＳ Ｐゴシック" pitchFamily="34" charset="-128"/>
              <a:sym typeface="Gill Sans" charset="0"/>
            </a:endParaRPr>
          </a:p>
        </p:txBody>
      </p:sp>
      <p:pic>
        <p:nvPicPr>
          <p:cNvPr id="2050" name="Picture 2" descr="B Corporation Home Sli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905" y="1489472"/>
            <a:ext cx="490970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92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/>
          </p:cNvSpPr>
          <p:nvPr/>
        </p:nvSpPr>
        <p:spPr bwMode="auto">
          <a:xfrm>
            <a:off x="1989460" y="642937"/>
            <a:ext cx="6724055" cy="383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531" b="1" i="1" dirty="0">
                <a:solidFill>
                  <a:srgbClr val="E90909"/>
                </a:solidFill>
                <a:latin typeface="Times" pitchFamily="18" charset="0"/>
                <a:sym typeface="Times" pitchFamily="18" charset="0"/>
              </a:rPr>
              <a:t>How does a company become certified?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967136" y="1489472"/>
            <a:ext cx="431862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pPr>
              <a:defRPr/>
            </a:pPr>
            <a:r>
              <a:rPr lang="en-US" sz="1828" b="1" dirty="0">
                <a:solidFill>
                  <a:srgbClr val="E90909"/>
                </a:solidFill>
                <a:latin typeface="Times" pitchFamily="18" charset="0"/>
                <a:cs typeface="Times" pitchFamily="18" charset="0"/>
                <a:sym typeface="Gill Sans" charset="0"/>
              </a:rPr>
              <a:t>Step 1:</a:t>
            </a:r>
            <a:r>
              <a:rPr lang="en-US" sz="1828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cs typeface="Times" pitchFamily="18" charset="0"/>
                <a:sym typeface="Gill Sans" charset="0"/>
              </a:rPr>
              <a:t> Meet Performance Requirement</a:t>
            </a:r>
            <a:r>
              <a:rPr lang="en-US" sz="1828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cs typeface="Times" pitchFamily="18" charset="0"/>
                <a:sym typeface="Gill Sans" charset="0"/>
              </a:rPr>
              <a:t> </a:t>
            </a:r>
          </a:p>
          <a:p>
            <a:pPr>
              <a:defRPr/>
            </a:pPr>
            <a:endParaRPr lang="en-US" sz="703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cs typeface="Times" pitchFamily="18" charset="0"/>
              <a:sym typeface="Gill Sans" charset="0"/>
            </a:endParaRPr>
          </a:p>
          <a:p>
            <a:pPr>
              <a:defRPr/>
            </a:pPr>
            <a:r>
              <a:rPr lang="en-US" sz="1828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cs typeface="Times" pitchFamily="18" charset="0"/>
                <a:sym typeface="Gill Sans" charset="0"/>
              </a:rPr>
              <a:t>Complete the B Impact Assessment and earn a reviewed minimum score of 80 out </a:t>
            </a:r>
          </a:p>
          <a:p>
            <a:pPr>
              <a:defRPr/>
            </a:pPr>
            <a:r>
              <a:rPr lang="en-US" sz="1828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cs typeface="Times" pitchFamily="18" charset="0"/>
                <a:sym typeface="Gill Sans" charset="0"/>
              </a:rPr>
              <a:t>of 200 points</a:t>
            </a:r>
          </a:p>
          <a:p>
            <a:pPr>
              <a:defRPr/>
            </a:pPr>
            <a:endParaRPr lang="en-US" sz="1828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cs typeface="Times" pitchFamily="18" charset="0"/>
              <a:sym typeface="Gill Sans" charset="0"/>
            </a:endParaRPr>
          </a:p>
          <a:p>
            <a:pPr>
              <a:defRPr/>
            </a:pPr>
            <a:r>
              <a:rPr lang="en-US" sz="1828" b="1" dirty="0">
                <a:solidFill>
                  <a:srgbClr val="E90909"/>
                </a:solidFill>
                <a:latin typeface="Times" pitchFamily="18" charset="0"/>
                <a:cs typeface="Times" pitchFamily="18" charset="0"/>
                <a:sym typeface="Gill Sans" charset="0"/>
              </a:rPr>
              <a:t>Step 2: </a:t>
            </a:r>
            <a:r>
              <a:rPr lang="en-US" sz="1828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cs typeface="Times" pitchFamily="18" charset="0"/>
                <a:sym typeface="Gill Sans" charset="0"/>
              </a:rPr>
              <a:t>Meet Legal Requirement</a:t>
            </a:r>
          </a:p>
          <a:p>
            <a:pPr>
              <a:defRPr/>
            </a:pPr>
            <a:endParaRPr lang="en-US" sz="703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cs typeface="Times" pitchFamily="18" charset="0"/>
              <a:sym typeface="Gill Sans" charset="0"/>
            </a:endParaRPr>
          </a:p>
          <a:p>
            <a:pPr>
              <a:defRPr/>
            </a:pPr>
            <a:r>
              <a:rPr lang="en-US" sz="1828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cs typeface="Times" pitchFamily="18" charset="0"/>
                <a:sym typeface="Gill Sans" charset="0"/>
              </a:rPr>
              <a:t>Determine the path for your corporate structure and state of incorporation</a:t>
            </a:r>
          </a:p>
          <a:p>
            <a:pPr>
              <a:defRPr/>
            </a:pPr>
            <a:endParaRPr lang="en-US" sz="1828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cs typeface="Times" pitchFamily="18" charset="0"/>
              <a:sym typeface="Gill Sans" charset="0"/>
            </a:endParaRPr>
          </a:p>
          <a:p>
            <a:pPr>
              <a:defRPr/>
            </a:pPr>
            <a:r>
              <a:rPr lang="en-US" sz="1828" b="1" dirty="0">
                <a:solidFill>
                  <a:srgbClr val="E90909"/>
                </a:solidFill>
                <a:latin typeface="Times" pitchFamily="18" charset="0"/>
                <a:cs typeface="Times" pitchFamily="18" charset="0"/>
                <a:sym typeface="Gill Sans" charset="0"/>
              </a:rPr>
              <a:t>Step 3: </a:t>
            </a:r>
            <a:r>
              <a:rPr lang="en-US" sz="1828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cs typeface="Times" pitchFamily="18" charset="0"/>
                <a:sym typeface="Gill Sans" charset="0"/>
              </a:rPr>
              <a:t>Make it Official</a:t>
            </a:r>
          </a:p>
          <a:p>
            <a:pPr>
              <a:defRPr/>
            </a:pPr>
            <a:endParaRPr lang="en-US" sz="703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cs typeface="Times" pitchFamily="18" charset="0"/>
              <a:sym typeface="Gill Sans" charset="0"/>
            </a:endParaRPr>
          </a:p>
          <a:p>
            <a:pPr>
              <a:defRPr/>
            </a:pPr>
            <a:r>
              <a:rPr lang="en-US" sz="1828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cs typeface="Times" pitchFamily="18" charset="0"/>
                <a:sym typeface="Gill Sans" charset="0"/>
              </a:rPr>
              <a:t>Sign the Declaration of </a:t>
            </a:r>
            <a:r>
              <a:rPr lang="en-US" sz="182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  <a:cs typeface="Times" pitchFamily="18" charset="0"/>
                <a:sym typeface="Gill Sans" charset="0"/>
              </a:rPr>
              <a:t>Interdependence</a:t>
            </a:r>
            <a:endParaRPr lang="en-US" sz="1828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  <a:cs typeface="Times" pitchFamily="18" charset="0"/>
              <a:sym typeface="Gill Sans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5" t="8888" r="26983" b="1079"/>
          <a:stretch/>
        </p:blipFill>
        <p:spPr bwMode="auto">
          <a:xfrm>
            <a:off x="6126579" y="1135857"/>
            <a:ext cx="4309249" cy="552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39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3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251" y="809625"/>
            <a:ext cx="4143375" cy="523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43" y="2286000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20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-00-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9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3026550" y="1456147"/>
            <a:ext cx="6400800" cy="478904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CA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93" y="758736"/>
            <a:ext cx="1943100" cy="306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www.bcorporation.net/sites/default/files/documents/portal/community%20logo%20cloud%2020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14" y="770482"/>
            <a:ext cx="5219508" cy="24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34870" y="1922929"/>
            <a:ext cx="593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B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028798" y="4251965"/>
            <a:ext cx="3545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125 in Food and Beverage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6 Breweries</a:t>
            </a:r>
            <a:endParaRPr lang="en-CA" sz="2000" dirty="0"/>
          </a:p>
        </p:txBody>
      </p:sp>
      <p:sp>
        <p:nvSpPr>
          <p:cNvPr id="10" name="Rectangle 9"/>
          <p:cNvSpPr/>
          <p:nvPr/>
        </p:nvSpPr>
        <p:spPr>
          <a:xfrm>
            <a:off x="2200993" y="4215190"/>
            <a:ext cx="3294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dirty="0" smtClean="0"/>
              <a:t>1,200 B Corps worldwide</a:t>
            </a:r>
            <a:endParaRPr lang="en-CA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A894-4D80-4454-9242-88760962A2E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733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F17393E0BAEA4089102F6B212C3CF1" ma:contentTypeVersion="2" ma:contentTypeDescription="Create a new document." ma:contentTypeScope="" ma:versionID="7481cfc28d18a4ac0bf44a179c8d3c5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9fc5f63cddc813ae2817f831fe6e647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BBF24B-8173-4F30-9F34-E456CD51339A}"/>
</file>

<file path=customXml/itemProps2.xml><?xml version="1.0" encoding="utf-8"?>
<ds:datastoreItem xmlns:ds="http://schemas.openxmlformats.org/officeDocument/2006/customXml" ds:itemID="{E31CFDF7-29F6-47FD-90C8-06959B5CB3EF}"/>
</file>

<file path=customXml/itemProps3.xml><?xml version="1.0" encoding="utf-8"?>
<ds:datastoreItem xmlns:ds="http://schemas.openxmlformats.org/officeDocument/2006/customXml" ds:itemID="{957BCA95-6ED2-4304-96FF-5C12EF7C504D}"/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363</Words>
  <Application>Microsoft Office PowerPoint</Application>
  <PresentationFormat>Custom</PresentationFormat>
  <Paragraphs>130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B Corp Certification  for Craft Breweries</vt:lpstr>
      <vt:lpstr>PowerPoint Presentation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</dc:creator>
  <cp:lastModifiedBy>MCBC</cp:lastModifiedBy>
  <cp:revision>42</cp:revision>
  <dcterms:created xsi:type="dcterms:W3CDTF">2015-01-27T15:16:45Z</dcterms:created>
  <dcterms:modified xsi:type="dcterms:W3CDTF">2015-01-29T13:11:21Z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0x01010058F17393E0BAEA4089102F6B212C3CF1</vt:lpwstr>
  </property>
  <property fmtid="{D5CDD505-2E9C-101B-9397-08002B2CF9AE}" pid="3" name="Order">
    <vt:r8>4700</vt:r8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