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6" r:id="rId4"/>
    <p:sldId id="301" r:id="rId5"/>
    <p:sldId id="302" r:id="rId6"/>
    <p:sldId id="29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3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373E6-DB9A-D540-9E73-EAE21E6112F7}" type="datetimeFigureOut">
              <a:rPr lang="en-US" smtClean="0"/>
              <a:t>2015-01-10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D36B7-C243-7B40-BC19-372A8713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0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790CA1-7232-6746-91A1-814FE416875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>
                <a:latin typeface="Century Schoolbook" charset="0"/>
                <a:cs typeface="+mn-cs"/>
              </a:rPr>
              <a:t>Written as a hymn to the Sumerian goddess Ninkasi </a:t>
            </a:r>
          </a:p>
          <a:p>
            <a:pPr>
              <a:defRPr/>
            </a:pPr>
            <a:endParaRPr lang="en-US" sz="1400" smtClean="0">
              <a:latin typeface="Century Schoolbook" charset="0"/>
              <a:cs typeface="+mn-cs"/>
            </a:endParaRPr>
          </a:p>
          <a:p>
            <a:pPr>
              <a:defRPr/>
            </a:pPr>
            <a:r>
              <a:rPr lang="en-US" sz="1400" smtClean="0">
                <a:latin typeface="Century Schoolbook" charset="0"/>
                <a:cs typeface="+mn-cs"/>
              </a:rPr>
              <a:t>The eleven-verse hymn has been described as a linear description of brewing.</a:t>
            </a:r>
          </a:p>
          <a:p>
            <a:pPr>
              <a:defRPr/>
            </a:pPr>
            <a:endParaRPr lang="en-US" sz="1400" smtClean="0">
              <a:latin typeface="Century Schoolbook" charset="0"/>
              <a:cs typeface="+mn-cs"/>
            </a:endParaRPr>
          </a:p>
          <a:p>
            <a:pPr>
              <a:defRPr/>
            </a:pPr>
            <a:r>
              <a:rPr lang="en-US" sz="1400" smtClean="0">
                <a:latin typeface="Century Schoolbook" charset="0"/>
                <a:cs typeface="+mn-cs"/>
              </a:rPr>
              <a:t>This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2015-01-10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2015-01-10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2015-01-10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2015-01-10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2015-01-10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2015-01-10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2015-01-10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2015-01-10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2015-01-10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2015-01-10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2015-01-10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2015-01-10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Adapting Beer Recipes Between Breweries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91" y="3733498"/>
            <a:ext cx="2431144" cy="20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3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second brewery may already have hop contracts that don’t include your preferred hop varieties.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you have hop contracts yourself you can ensure the same hops for each brewery.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4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experience is that breweries willing to do contract work have particular house strains they want to use and are reluctant to introduce new strains.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may have to modify the recipe to account for different attenuations or different ester contributions.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1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0857"/>
            <a:ext cx="8229600" cy="3985306"/>
          </a:xfrm>
        </p:spPr>
        <p:txBody>
          <a:bodyPr/>
          <a:lstStyle/>
          <a:p>
            <a:r>
              <a:rPr lang="en-US" dirty="0" smtClean="0"/>
              <a:t>Mash </a:t>
            </a:r>
            <a:r>
              <a:rPr lang="en-US" dirty="0" err="1" smtClean="0"/>
              <a:t>tun</a:t>
            </a:r>
            <a:r>
              <a:rPr lang="en-US" dirty="0" smtClean="0"/>
              <a:t> efficiencies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Evaporation at boil – hop efficiency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Fermenter configuration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4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at your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breweries will have analytical tools for alcohol, IBUs, </a:t>
            </a:r>
            <a:r>
              <a:rPr lang="en-US" dirty="0" err="1" smtClean="0"/>
              <a:t>etc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Most will be able to measure carbonation levels.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Your most reliable tool is your taste.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5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tools</a:t>
            </a:r>
            <a:endParaRPr lang="en-US" dirty="0"/>
          </a:p>
        </p:txBody>
      </p:sp>
      <p:pic>
        <p:nvPicPr>
          <p:cNvPr id="6" name="Content Placeholder 5" descr="Screen Shot 2015-01-09 at 3.59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54" r="-348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59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recipe</a:t>
            </a:r>
            <a:endParaRPr lang="en-US" dirty="0"/>
          </a:p>
        </p:txBody>
      </p:sp>
      <p:pic>
        <p:nvPicPr>
          <p:cNvPr id="4" name="Content Placeholder 3" descr="Screen Shot 2015-01-09 at 4.07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9" b="-11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294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can establish the units you wish to use</a:t>
            </a:r>
            <a:endParaRPr lang="en-US" dirty="0"/>
          </a:p>
        </p:txBody>
      </p:sp>
      <p:pic>
        <p:nvPicPr>
          <p:cNvPr id="7" name="Content Placeholder 6" descr="Screen Shot 2015-01-09 at 4.01.27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718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235060" cy="4525963"/>
          </a:xfrm>
        </p:spPr>
        <p:txBody>
          <a:bodyPr/>
          <a:lstStyle/>
          <a:p>
            <a:r>
              <a:rPr lang="en-US" dirty="0" smtClean="0"/>
              <a:t>Choose water profiles.</a:t>
            </a:r>
          </a:p>
          <a:p>
            <a:r>
              <a:rPr lang="en-US" dirty="0" smtClean="0"/>
              <a:t>Establish a preferred water profile for your beer</a:t>
            </a:r>
            <a:endParaRPr lang="en-US" dirty="0"/>
          </a:p>
        </p:txBody>
      </p:sp>
      <p:pic>
        <p:nvPicPr>
          <p:cNvPr id="5" name="Content Placeholder 4" descr="Screen Shot 2015-01-09 at 4.03.35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53" b="-20753"/>
          <a:stretch>
            <a:fillRect/>
          </a:stretch>
        </p:blipFill>
        <p:spPr>
          <a:xfrm>
            <a:off x="2692260" y="1417638"/>
            <a:ext cx="5994540" cy="4525963"/>
          </a:xfrm>
        </p:spPr>
      </p:pic>
    </p:spTree>
    <p:extLst>
      <p:ext uri="{BB962C8B-B14F-4D97-AF65-F5344CB8AC3E}">
        <p14:creationId xmlns:p14="http://schemas.microsoft.com/office/powerpoint/2010/main" val="160896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Tools for various calculations of </a:t>
            </a:r>
            <a:r>
              <a:rPr lang="en-US" dirty="0" err="1" smtClean="0"/>
              <a:t>colour</a:t>
            </a:r>
            <a:r>
              <a:rPr lang="en-US" dirty="0" smtClean="0"/>
              <a:t>, gravity, etc.</a:t>
            </a:r>
            <a:endParaRPr lang="en-US" dirty="0"/>
          </a:p>
        </p:txBody>
      </p:sp>
      <p:pic>
        <p:nvPicPr>
          <p:cNvPr id="5" name="Content Placeholder 4" descr="Screen Shot 2015-01-09 at 4.04.42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575" b="-1595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421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Calculations for utilization</a:t>
            </a:r>
            <a:endParaRPr lang="en-US" dirty="0"/>
          </a:p>
        </p:txBody>
      </p:sp>
      <p:pic>
        <p:nvPicPr>
          <p:cNvPr id="5" name="Content Placeholder 4" descr="Screen Shot 2015-01-09 at 4.05.14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763" b="-44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985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41012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Contract Brewer Perspective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4634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calculations</a:t>
            </a:r>
            <a:endParaRPr lang="en-US" dirty="0"/>
          </a:p>
        </p:txBody>
      </p:sp>
      <p:pic>
        <p:nvPicPr>
          <p:cNvPr id="5" name="Content Placeholder 4" descr="Screen Shot 2015-01-09 at 4.04.55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9" b="-587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975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And most useful – a tool to scale a recipe taking into account the efficiency of the second or third brewery</a:t>
            </a:r>
            <a:endParaRPr lang="en-US" dirty="0"/>
          </a:p>
        </p:txBody>
      </p:sp>
      <p:pic>
        <p:nvPicPr>
          <p:cNvPr id="9" name="Content Placeholder 8" descr="Screen Shot 2015-01-09 at 4.27.06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237" b="-432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213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close can you 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</a:t>
            </a:r>
          </a:p>
          <a:p>
            <a:r>
              <a:rPr lang="en-US" dirty="0" smtClean="0"/>
              <a:t>Contract brewing out of more than one brewery is basically to brew in various regions and eliminate shipping.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As such the product is not often sold in the same geographic area – limiting comparisons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6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1,800 BC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smtClean="0">
                <a:cs typeface="+mn-cs"/>
              </a:rPr>
              <a:t>The earliest known recipe for beer is recorded.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239000" y="5029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828800" y="4114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5365" name="Picture 7" descr="sumerian writing"/>
          <p:cNvPicPr>
            <a:picLocks noChangeAspect="1" noChangeArrowheads="1"/>
          </p:cNvPicPr>
          <p:nvPr/>
        </p:nvPicPr>
        <p:blipFill>
          <a:blip r:embed="rId3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perspectives</a:t>
            </a:r>
            <a:endParaRPr lang="en-US" dirty="0"/>
          </a:p>
        </p:txBody>
      </p:sp>
      <p:pic>
        <p:nvPicPr>
          <p:cNvPr id="7" name="Content Placeholder 6" descr="biology-microscope.jpg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perspectives</a:t>
            </a:r>
            <a:endParaRPr lang="en-US" dirty="0"/>
          </a:p>
        </p:txBody>
      </p:sp>
      <p:pic>
        <p:nvPicPr>
          <p:cNvPr id="7" name="Content Placeholder 6" descr="biology-microscope.jpg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pic>
        <p:nvPicPr>
          <p:cNvPr id="2" name="Content Placeholder 1" descr="Screen Shot 2015-01-09 at 2.52.12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r="1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793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247" y="1360610"/>
            <a:ext cx="2326820" cy="1742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12" y="3649023"/>
            <a:ext cx="1982078" cy="1964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024" y="3649023"/>
            <a:ext cx="5016500" cy="1612900"/>
          </a:xfrm>
          <a:prstGeom prst="rect">
            <a:avLst/>
          </a:prstGeom>
        </p:spPr>
      </p:pic>
      <p:pic>
        <p:nvPicPr>
          <p:cNvPr id="2" name="Picture 1" descr="SummitBreweryTourJan172008007-vi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2" y="733956"/>
            <a:ext cx="3567024" cy="23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1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contract brewer there is limited control over raw materials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Yeast availability may vary</a:t>
            </a:r>
          </a:p>
          <a:p>
            <a:endParaRPr lang="en-US" dirty="0" smtClean="0"/>
          </a:p>
          <a:p>
            <a:r>
              <a:rPr lang="en-US" dirty="0" smtClean="0"/>
              <a:t>Invariably there is a different water profile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Invariably the brewing equipment is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0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Water is the </a:t>
            </a:r>
            <a:r>
              <a:rPr lang="en-US" dirty="0" err="1" smtClean="0"/>
              <a:t>terroir</a:t>
            </a:r>
            <a:r>
              <a:rPr lang="en-US" dirty="0" smtClean="0"/>
              <a:t> of beer.  Not only do you have typical water profiles for your various products but each brewery may have very different water profiles.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There is only so much you can do at a craft brewery level.  Unless you are using reverse osmosis water you can only approximate the profile you want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3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host brewery uses bulk malt you are likely stuck with whatever supplier they have.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Specialty malt may be something you can order or in some cases you will have to find substitutions from the supplier your other brewery uses.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6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17393E0BAEA4089102F6B212C3CF1" ma:contentTypeVersion="2" ma:contentTypeDescription="Create a new document." ma:contentTypeScope="" ma:versionID="7481cfc28d18a4ac0bf44a179c8d3c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fc5f63cddc813ae2817f831fe6e647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3CD77E-7DFF-4C3C-AB41-F45BC5C73FF6}"/>
</file>

<file path=customXml/itemProps2.xml><?xml version="1.0" encoding="utf-8"?>
<ds:datastoreItem xmlns:ds="http://schemas.openxmlformats.org/officeDocument/2006/customXml" ds:itemID="{A36189B9-6AAC-420F-B963-EC9DBB49C477}"/>
</file>

<file path=customXml/itemProps3.xml><?xml version="1.0" encoding="utf-8"?>
<ds:datastoreItem xmlns:ds="http://schemas.openxmlformats.org/officeDocument/2006/customXml" ds:itemID="{F22BF952-9D71-411F-B5C0-0FF8BF3AF182}"/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89</TotalTime>
  <Words>261</Words>
  <Application>Microsoft Macintosh PowerPoint</Application>
  <PresentationFormat>On-screen Show (4:3)</PresentationFormat>
  <Paragraphs>52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 Black </vt:lpstr>
      <vt:lpstr>Adapting Beer Recipes Between Breweries </vt:lpstr>
      <vt:lpstr>The Contract Brewer Perspective </vt:lpstr>
      <vt:lpstr>1,800 BC</vt:lpstr>
      <vt:lpstr>Two perspectives</vt:lpstr>
      <vt:lpstr>Two perspectives</vt:lpstr>
      <vt:lpstr>PowerPoint Presentation</vt:lpstr>
      <vt:lpstr>Challenges </vt:lpstr>
      <vt:lpstr>Water </vt:lpstr>
      <vt:lpstr>Malt</vt:lpstr>
      <vt:lpstr>Hops</vt:lpstr>
      <vt:lpstr>Yeast </vt:lpstr>
      <vt:lpstr>Equipment</vt:lpstr>
      <vt:lpstr>Tools at your disposal</vt:lpstr>
      <vt:lpstr>Software tools</vt:lpstr>
      <vt:lpstr>Sample recipe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close can you get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Beer Recipes Between Breweries </dc:title>
  <dc:creator>Paul Dickey</dc:creator>
  <cp:lastModifiedBy>Paul Dickey</cp:lastModifiedBy>
  <cp:revision>16</cp:revision>
  <dcterms:created xsi:type="dcterms:W3CDTF">2014-12-27T23:18:40Z</dcterms:created>
  <dcterms:modified xsi:type="dcterms:W3CDTF">2015-01-10T22:49:50Z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0x01010058F17393E0BAEA4089102F6B212C3CF1</vt:lpwstr>
  </property>
  <property fmtid="{D5CDD505-2E9C-101B-9397-08002B2CF9AE}" pid="3" name="Order">
    <vt:r8>5100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