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1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6" r:id="rId26"/>
    <p:sldId id="312" r:id="rId27"/>
    <p:sldId id="313" r:id="rId28"/>
    <p:sldId id="314" r:id="rId29"/>
    <p:sldId id="311" r:id="rId30"/>
    <p:sldId id="315" r:id="rId31"/>
    <p:sldId id="285" r:id="rId32"/>
  </p:sldIdLst>
  <p:sldSz cx="9144000" cy="6858000" type="screen4x3"/>
  <p:notesSz cx="6954838" cy="92408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ckwell Extra Bold" panose="02060903040505020403" pitchFamily="18" charset="0"/>
      <p:bold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na Hassanali" initials="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72"/>
    <a:srgbClr val="F7941E"/>
    <a:srgbClr val="FFA61A"/>
    <a:srgbClr val="FFCD00"/>
    <a:srgbClr val="404040"/>
    <a:srgbClr val="FFFF81"/>
    <a:srgbClr val="EBF1DE"/>
    <a:srgbClr val="C5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492" autoAdjust="0"/>
  </p:normalViewPr>
  <p:slideViewPr>
    <p:cSldViewPr>
      <p:cViewPr>
        <p:scale>
          <a:sx n="50" d="100"/>
          <a:sy n="50" d="100"/>
        </p:scale>
        <p:origin x="-12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18" y="-24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552" cy="462201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050"/>
            <a:ext cx="3013552" cy="462201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8" y="8777050"/>
            <a:ext cx="3013552" cy="462201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6CE5D054-8ED6-4431-BC3C-EC58E631E10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55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r">
              <a:defRPr sz="1200"/>
            </a:lvl1pPr>
          </a:lstStyle>
          <a:p>
            <a:fld id="{3638B236-201E-4386-B823-349C42DE020E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21212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8" tIns="46269" rIns="92538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9399"/>
            <a:ext cx="5563870" cy="4158377"/>
          </a:xfrm>
          <a:prstGeom prst="rect">
            <a:avLst/>
          </a:prstGeom>
        </p:spPr>
        <p:txBody>
          <a:bodyPr vert="horz" lIns="92538" tIns="46269" rIns="92538" bIns="462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r">
              <a:defRPr sz="1200"/>
            </a:lvl1pPr>
          </a:lstStyle>
          <a:p>
            <a:fld id="{530191E6-3DBA-4D17-BE39-76453E0D2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54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74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62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Centrifuges</a:t>
            </a:r>
          </a:p>
          <a:p>
            <a:r>
              <a:rPr lang="en-CA" dirty="0" smtClean="0"/>
              <a:t>Presses</a:t>
            </a:r>
          </a:p>
          <a:p>
            <a:r>
              <a:rPr lang="en-CA" dirty="0" smtClean="0"/>
              <a:t>Filtration</a:t>
            </a:r>
            <a:r>
              <a:rPr lang="en-CA" baseline="0" dirty="0" smtClean="0"/>
              <a:t> – crossflow MF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620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Centrifuges</a:t>
            </a:r>
          </a:p>
          <a:p>
            <a:r>
              <a:rPr lang="en-CA" dirty="0" smtClean="0"/>
              <a:t>Presses</a:t>
            </a:r>
          </a:p>
          <a:p>
            <a:r>
              <a:rPr lang="en-CA" dirty="0" smtClean="0"/>
              <a:t>Filtration</a:t>
            </a:r>
            <a:r>
              <a:rPr lang="en-CA" baseline="0" dirty="0" smtClean="0"/>
              <a:t> – crossflow MF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620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41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91E6-3DBA-4D17-BE39-76453E0D250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Preliminary - A treatment process consisting of screening and grit removal before the wastewater flows</a:t>
            </a:r>
          </a:p>
          <a:p>
            <a:r>
              <a:rPr lang="en-CA" dirty="0"/>
              <a:t>on to other treatment processes.</a:t>
            </a:r>
          </a:p>
          <a:p>
            <a:endParaRPr lang="en-CA" dirty="0"/>
          </a:p>
          <a:p>
            <a:r>
              <a:rPr lang="en-CA" dirty="0"/>
              <a:t>Primary - A treatment process that usually consists of clarification by solid-liquid separation that</a:t>
            </a:r>
          </a:p>
          <a:p>
            <a:r>
              <a:rPr lang="en-CA" dirty="0"/>
              <a:t>removes a substantial amount of suspended and floating matter.</a:t>
            </a:r>
          </a:p>
          <a:p>
            <a:endParaRPr lang="en-CA" dirty="0"/>
          </a:p>
          <a:p>
            <a:r>
              <a:rPr lang="en-CA" dirty="0"/>
              <a:t>Secondary - A treatment process that uses biological processes utilizing bacteria to remove pollutants, followed by clarification.</a:t>
            </a:r>
          </a:p>
          <a:p>
            <a:endParaRPr lang="en-CA" dirty="0"/>
          </a:p>
          <a:p>
            <a:r>
              <a:rPr lang="en-CA" dirty="0"/>
              <a:t>Tertiary - A treatment process that uses physical, chemical, or biological processes to remove</a:t>
            </a:r>
          </a:p>
          <a:p>
            <a:r>
              <a:rPr lang="en-CA" dirty="0"/>
              <a:t>suspended solids and nutrients in wastewater to accomplish a level of treatment greater</a:t>
            </a:r>
          </a:p>
          <a:p>
            <a:r>
              <a:rPr lang="en-CA" dirty="0"/>
              <a:t>than what can be achieved by secondary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03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91E6-3DBA-4D17-BE39-76453E0D25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8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8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8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8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8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total volume of surplus</a:t>
            </a:r>
          </a:p>
          <a:p>
            <a:r>
              <a:rPr lang="en-CA" dirty="0"/>
              <a:t>yeast represents about 2 to 3 % of a brewery‘s output. </a:t>
            </a:r>
          </a:p>
          <a:p>
            <a:r>
              <a:rPr lang="en-CA" dirty="0"/>
              <a:t>Approximately</a:t>
            </a:r>
          </a:p>
          <a:p>
            <a:r>
              <a:rPr lang="en-CA" dirty="0"/>
              <a:t>50 % of the volume of surplus yeast is beer, which</a:t>
            </a:r>
          </a:p>
          <a:p>
            <a:r>
              <a:rPr lang="en-CA" dirty="0"/>
              <a:t>is lost to the brewery if the slurry is sent untreated to farms</a:t>
            </a:r>
          </a:p>
          <a:p>
            <a:r>
              <a:rPr lang="en-CA" dirty="0"/>
              <a:t>or food producers. If yeast is discharged into the sewerage</a:t>
            </a:r>
          </a:p>
          <a:p>
            <a:r>
              <a:rPr lang="en-CA" dirty="0"/>
              <a:t>system, very high treatment charges arise because of the</a:t>
            </a:r>
          </a:p>
          <a:p>
            <a:r>
              <a:rPr lang="en-CA" dirty="0"/>
              <a:t>very high biological oxygen demand. The average B.O.D. value</a:t>
            </a:r>
          </a:p>
          <a:p>
            <a:r>
              <a:rPr lang="en-CA" dirty="0"/>
              <a:t>is around 140,000 mg/kg.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A43-D9E6-4CFE-8ABF-19EAD40AC051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7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OOM-ppt-graphic-grinder-2.jpg"/>
          <p:cNvPicPr>
            <a:picLocks noChangeAspect="1"/>
          </p:cNvPicPr>
          <p:nvPr userDrawn="1"/>
        </p:nvPicPr>
        <p:blipFill>
          <a:blip r:embed="rId2" cstate="print"/>
          <a:srcRect t="17531" r="2439" b="17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762001"/>
            <a:ext cx="5181600" cy="1904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962400"/>
            <a:ext cx="4419600" cy="2209800"/>
          </a:xfrm>
        </p:spPr>
        <p:txBody>
          <a:bodyPr/>
          <a:lstStyle>
            <a:lvl1pPr marL="0" indent="0" algn="r">
              <a:buNone/>
              <a:defRPr b="0">
                <a:solidFill>
                  <a:srgbClr val="707372"/>
                </a:solidFill>
                <a:latin typeface="Optima LT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L_T_RGB_MS Offic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998" y="208648"/>
            <a:ext cx="1077602" cy="943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OOM-ppt-graphic-harvest.jpg"/>
          <p:cNvPicPr>
            <a:picLocks noChangeAspect="1"/>
          </p:cNvPicPr>
          <p:nvPr userDrawn="1"/>
        </p:nvPicPr>
        <p:blipFill>
          <a:blip r:embed="rId2" cstate="print"/>
          <a:srcRect t="17532" r="2439" b="17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762001"/>
            <a:ext cx="5181600" cy="1904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962400"/>
            <a:ext cx="4419600" cy="2209800"/>
          </a:xfrm>
        </p:spPr>
        <p:txBody>
          <a:bodyPr/>
          <a:lstStyle>
            <a:lvl1pPr marL="0" indent="0" algn="r">
              <a:buNone/>
              <a:defRPr b="0">
                <a:solidFill>
                  <a:srgbClr val="707372"/>
                </a:solidFill>
                <a:latin typeface="Optima LT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L_T_RGB_MS Offic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998" y="208648"/>
            <a:ext cx="1077602" cy="943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OOM-outline-orange-25pt.png"/>
          <p:cNvPicPr>
            <a:picLocks noChangeAspect="1"/>
          </p:cNvPicPr>
          <p:nvPr userDrawn="1"/>
        </p:nvPicPr>
        <p:blipFill>
          <a:blip r:embed="rId2" cstate="print"/>
          <a:srcRect t="4211" r="973" b="1053"/>
          <a:stretch>
            <a:fillRect/>
          </a:stretch>
        </p:blipFill>
        <p:spPr>
          <a:xfrm>
            <a:off x="1371599" y="0"/>
            <a:ext cx="7772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30425"/>
            <a:ext cx="5715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495800"/>
            <a:ext cx="57150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707372"/>
                </a:solidFill>
                <a:latin typeface="Optima LT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L_T_RGB_MS Offic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3572" y="304800"/>
            <a:ext cx="1566028" cy="1371600"/>
          </a:xfrm>
          <a:prstGeom prst="rect">
            <a:avLst/>
          </a:prstGeom>
        </p:spPr>
      </p:pic>
      <p:pic>
        <p:nvPicPr>
          <p:cNvPr id="10" name="Picture 9" descr="Beer bottles.jpg"/>
          <p:cNvPicPr>
            <a:picLocks noChangeAspect="1"/>
          </p:cNvPicPr>
          <p:nvPr userDrawn="1"/>
        </p:nvPicPr>
        <p:blipFill>
          <a:blip r:embed="rId4" cstate="print"/>
          <a:srcRect r="73102"/>
          <a:stretch>
            <a:fillRect/>
          </a:stretch>
        </p:blipFill>
        <p:spPr>
          <a:xfrm>
            <a:off x="533399" y="-1295400"/>
            <a:ext cx="2667001" cy="838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OOM-Fade-1.png"/>
          <p:cNvPicPr>
            <a:picLocks noChangeAspect="1"/>
          </p:cNvPicPr>
          <p:nvPr userDrawn="1"/>
        </p:nvPicPr>
        <p:blipFill>
          <a:blip r:embed="rId2" cstate="print"/>
          <a:srcRect b="8415"/>
          <a:stretch>
            <a:fillRect/>
          </a:stretch>
        </p:blipFill>
        <p:spPr>
          <a:xfrm>
            <a:off x="193616" y="1881971"/>
            <a:ext cx="6816784" cy="4976029"/>
          </a:xfrm>
          <a:prstGeom prst="rect">
            <a:avLst/>
          </a:prstGeom>
        </p:spPr>
      </p:pic>
      <p:pic>
        <p:nvPicPr>
          <p:cNvPr id="15" name="Picture 14" descr="BLOOM-outline-white.png"/>
          <p:cNvPicPr>
            <a:picLocks noChangeAspect="1"/>
          </p:cNvPicPr>
          <p:nvPr userDrawn="1"/>
        </p:nvPicPr>
        <p:blipFill>
          <a:blip r:embed="rId3" cstate="print"/>
          <a:srcRect l="-2332" b="11827"/>
          <a:stretch>
            <a:fillRect/>
          </a:stretch>
        </p:blipFill>
        <p:spPr>
          <a:xfrm>
            <a:off x="304800" y="1241611"/>
            <a:ext cx="7150894" cy="5616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16175"/>
            <a:ext cx="8153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153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Optima LT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LOOM-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1578509" cy="1381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_RGB_digi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6324600"/>
            <a:ext cx="533400" cy="42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rgbClr val="7073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buClr>
                <a:srgbClr val="FAA61A"/>
              </a:buClr>
              <a:buSzPct val="65000"/>
              <a:buFont typeface="Wingdings 3" pitchFamily="18" charset="2"/>
              <a:buChar char="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buSzPct val="110000"/>
              <a:defRPr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rgbClr val="FFA61A"/>
                </a:solidFill>
              </a:defRPr>
            </a:lvl1pPr>
          </a:lstStyle>
          <a:p>
            <a:fld id="{85CBA47E-EE5D-4B38-B2E0-A16C05F97F4C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1026" name="Picture 2" descr="C:\Users\MFagan\AppData\Local\Temp\Wa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0" y="0"/>
            <a:ext cx="8602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>
                    <a:tint val="75000"/>
                  </a:schemeClr>
                </a:solidFill>
                <a:latin typeface="Optima LT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FD7F-42D2-4265-9082-D308AC2A3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7941E"/>
                </a:solidFill>
                <a:latin typeface="Rockwell Extra Bold" pitchFamily="18" charset="0"/>
              </a:defRPr>
            </a:lvl1pPr>
          </a:lstStyle>
          <a:p>
            <a:fld id="{75EBFD7F-42D2-4265-9082-D308AC2A3F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707372"/>
          </a:solidFill>
          <a:latin typeface="Rockwell Extra Bol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600200"/>
            <a:ext cx="5715000" cy="2670175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latin typeface="Calibri" pitchFamily="34" charset="0"/>
              </a:rPr>
              <a:t>Brewery Wastewater Management: Why, What and How</a:t>
            </a:r>
            <a:endParaRPr lang="en-CA" sz="4800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572000"/>
            <a:ext cx="5181600" cy="91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CA" sz="2400" b="1" dirty="0" smtClean="0">
                <a:latin typeface="Calibri" pitchFamily="34" charset="0"/>
              </a:rPr>
              <a:t>Ontario Technical Conference – 2015</a:t>
            </a:r>
          </a:p>
          <a:p>
            <a:pPr>
              <a:spcBef>
                <a:spcPts val="0"/>
              </a:spcBef>
            </a:pPr>
            <a:r>
              <a:rPr lang="en-CA" sz="2400" b="1" dirty="0" smtClean="0">
                <a:latin typeface="Calibri" pitchFamily="34" charset="0"/>
              </a:rPr>
              <a:t>Master Brewers’ Association of Canada</a:t>
            </a:r>
            <a:endParaRPr lang="en-CA" sz="2400" b="1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172200"/>
            <a:ext cx="39624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7372"/>
                </a:solidFill>
                <a:latin typeface="Calibri" pitchFamily="34" charset="0"/>
              </a:rPr>
              <a:t>Michael Fagan, BLOOM</a:t>
            </a:r>
            <a:endParaRPr lang="en-US" sz="2400" b="1" dirty="0">
              <a:solidFill>
                <a:srgbClr val="70737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Take a moment to discuss one of your biggest “unintentional” single customers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52EEC0-D6AB-41B7-B52E-698AC507C1F2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Take a moment to discuss one of your biggest “unintentional” single customers</a:t>
            </a:r>
          </a:p>
        </p:txBody>
      </p:sp>
      <p:pic>
        <p:nvPicPr>
          <p:cNvPr id="1027" name="Picture 3" descr="C:\Users\MFagan\Desktop\aerial-view-water-treatment-plant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68" y="2416166"/>
            <a:ext cx="5034632" cy="393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52EEC0-D6AB-41B7-B52E-698AC507C1F2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5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– Municipal 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/>
              <a:t>Generally 4 phases </a:t>
            </a:r>
            <a:r>
              <a:rPr lang="en-CA" sz="2800" dirty="0"/>
              <a:t>– Preliminary, Primary, Secondary and Tertiary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Balancing act</a:t>
            </a:r>
            <a:r>
              <a:rPr lang="en-CA" sz="2800" dirty="0" smtClean="0"/>
              <a:t> of physical, biological and chemical action to reduce or remove wastewater pollutants</a:t>
            </a:r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4" name="Group 4"/>
          <p:cNvGrpSpPr/>
          <p:nvPr/>
        </p:nvGrpSpPr>
        <p:grpSpPr>
          <a:xfrm>
            <a:off x="467544" y="1916832"/>
            <a:ext cx="8136904" cy="884064"/>
            <a:chOff x="755576" y="4345136"/>
            <a:chExt cx="8136904" cy="884064"/>
          </a:xfrm>
        </p:grpSpPr>
        <p:sp>
          <p:nvSpPr>
            <p:cNvPr id="6" name="Rounded Rectangle 5"/>
            <p:cNvSpPr/>
            <p:nvPr/>
          </p:nvSpPr>
          <p:spPr>
            <a:xfrm>
              <a:off x="755576" y="4365104"/>
              <a:ext cx="1368152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/>
                <a:t>ORGANISMS</a:t>
              </a:r>
              <a:endParaRPr lang="en-CA" sz="16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83768" y="4365104"/>
              <a:ext cx="540060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/>
                <a:t>O2</a:t>
              </a:r>
              <a:endParaRPr lang="en-CA" sz="16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19872" y="4365104"/>
              <a:ext cx="792088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/>
                <a:t>FOOD</a:t>
              </a:r>
              <a:endParaRPr lang="en-CA" sz="16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16016" y="4365104"/>
              <a:ext cx="1152128" cy="86409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>
                  <a:solidFill>
                    <a:schemeClr val="tx1"/>
                  </a:solidFill>
                </a:rPr>
                <a:t>ORGANIC MATTER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00192" y="4365104"/>
              <a:ext cx="720080" cy="86409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>
                  <a:solidFill>
                    <a:schemeClr val="tx1"/>
                  </a:solidFill>
                </a:rPr>
                <a:t>CO2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24328" y="4345136"/>
              <a:ext cx="1368152" cy="86409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>
                  <a:solidFill>
                    <a:schemeClr val="tx1"/>
                  </a:solidFill>
                </a:rPr>
                <a:t>ORGANISMS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Plus 11"/>
            <p:cNvSpPr/>
            <p:nvPr/>
          </p:nvSpPr>
          <p:spPr>
            <a:xfrm>
              <a:off x="2123728" y="4631072"/>
              <a:ext cx="360040" cy="360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Equal 12"/>
            <p:cNvSpPr/>
            <p:nvPr/>
          </p:nvSpPr>
          <p:spPr>
            <a:xfrm>
              <a:off x="4283968" y="4621324"/>
              <a:ext cx="360040" cy="351656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4" name="Plus 13"/>
            <p:cNvSpPr/>
            <p:nvPr/>
          </p:nvSpPr>
          <p:spPr>
            <a:xfrm>
              <a:off x="3059832" y="4612940"/>
              <a:ext cx="360040" cy="360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Plus 14"/>
            <p:cNvSpPr/>
            <p:nvPr/>
          </p:nvSpPr>
          <p:spPr>
            <a:xfrm>
              <a:off x="5940152" y="4612940"/>
              <a:ext cx="360040" cy="360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Plus 15"/>
            <p:cNvSpPr/>
            <p:nvPr/>
          </p:nvSpPr>
          <p:spPr>
            <a:xfrm>
              <a:off x="7092280" y="4597164"/>
              <a:ext cx="360040" cy="360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00C7D26-2EA2-4ED3-9F41-56B031664B78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8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Why – Balancing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CA" sz="2500" b="1" dirty="0" smtClean="0"/>
              <a:t>System limits</a:t>
            </a:r>
            <a:r>
              <a:rPr lang="en-CA" sz="2500" dirty="0" smtClean="0"/>
              <a:t> – flow and strength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500" b="1" dirty="0" smtClean="0"/>
              <a:t>Too much organic Loading (BOD)</a:t>
            </a:r>
          </a:p>
          <a:p>
            <a:pPr lvl="1">
              <a:spcBef>
                <a:spcPts val="0"/>
              </a:spcBef>
            </a:pPr>
            <a:r>
              <a:rPr lang="en-CA" sz="2500" dirty="0" smtClean="0"/>
              <a:t>Drive up cost of adding O2 – a max limit to O2 saturation</a:t>
            </a:r>
          </a:p>
          <a:p>
            <a:pPr lvl="1">
              <a:spcBef>
                <a:spcPts val="0"/>
              </a:spcBef>
            </a:pPr>
            <a:r>
              <a:rPr lang="en-CA" sz="2500" dirty="0" smtClean="0"/>
              <a:t>Could kill bugs and wipe out system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CA" sz="2500" dirty="0" smtClean="0"/>
              <a:t>Excess sludge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500" b="1" dirty="0" smtClean="0"/>
              <a:t>Too much flowrate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CA" sz="2500" dirty="0" smtClean="0"/>
              <a:t>Could reduce treatment time and cause safety issue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500" b="1" dirty="0" smtClean="0"/>
              <a:t>TSS and </a:t>
            </a:r>
            <a:r>
              <a:rPr lang="en-CA" sz="2500" b="1" dirty="0"/>
              <a:t>other </a:t>
            </a:r>
            <a:r>
              <a:rPr lang="en-CA" sz="2500" b="1" dirty="0" smtClean="0"/>
              <a:t>parameters</a:t>
            </a:r>
            <a:r>
              <a:rPr lang="en-CA" sz="2500" dirty="0" smtClean="0"/>
              <a:t> – i.e., P and TKN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CA" sz="2500" dirty="0" smtClean="0"/>
              <a:t>Excess sludge production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CA" sz="2500" dirty="0" smtClean="0"/>
              <a:t>Foaming and fouling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CA" sz="2500" dirty="0" smtClean="0"/>
              <a:t>What is your impact?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3C2E1EF-1811-4AAA-B3FF-461BA1400219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8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– Surcharges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u="sng" dirty="0" smtClean="0"/>
              <a:t>Municipal Discretion</a:t>
            </a:r>
            <a:r>
              <a:rPr lang="en-CA" sz="2800" dirty="0" smtClean="0"/>
              <a:t> to recoup costs of over strength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Model Sewer Use Bylaw (MOE 1988)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CA" dirty="0" smtClean="0"/>
              <a:t>Implement, revise or ignore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b="1" dirty="0" smtClean="0"/>
              <a:t>Typical</a:t>
            </a:r>
            <a:r>
              <a:rPr lang="en-CA" sz="2800" dirty="0" smtClean="0"/>
              <a:t> surcharge </a:t>
            </a:r>
            <a:r>
              <a:rPr lang="en-CA" sz="2800" dirty="0"/>
              <a:t>parameters include </a:t>
            </a:r>
            <a:r>
              <a:rPr lang="en-CA" sz="2800" dirty="0" smtClean="0"/>
              <a:t>BOD</a:t>
            </a:r>
            <a:r>
              <a:rPr lang="en-CA" sz="2800" baseline="-25000" dirty="0" smtClean="0"/>
              <a:t>5 </a:t>
            </a:r>
            <a:r>
              <a:rPr lang="en-CA" sz="1800" i="1" dirty="0" smtClean="0"/>
              <a:t>(300)</a:t>
            </a:r>
            <a:r>
              <a:rPr lang="en-CA" sz="2800" dirty="0" smtClean="0"/>
              <a:t>, TSS </a:t>
            </a:r>
            <a:r>
              <a:rPr lang="en-CA" sz="1800" i="1" dirty="0" smtClean="0"/>
              <a:t>(350)</a:t>
            </a:r>
            <a:r>
              <a:rPr lang="en-CA" sz="2800" dirty="0" smtClean="0"/>
              <a:t>, TP </a:t>
            </a:r>
            <a:r>
              <a:rPr lang="en-CA" sz="1800" i="1" dirty="0" smtClean="0"/>
              <a:t>(10) </a:t>
            </a:r>
            <a:r>
              <a:rPr lang="en-CA" sz="2800" dirty="0"/>
              <a:t>and </a:t>
            </a:r>
            <a:r>
              <a:rPr lang="en-CA" sz="2800" dirty="0" smtClean="0"/>
              <a:t>TKN </a:t>
            </a:r>
            <a:r>
              <a:rPr lang="en-CA" sz="1800" i="1" dirty="0" smtClean="0"/>
              <a:t>(100)</a:t>
            </a:r>
            <a:r>
              <a:rPr lang="en-CA" sz="2800" dirty="0" smtClean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Additional</a:t>
            </a:r>
            <a:r>
              <a:rPr lang="en-CA" sz="2800" dirty="0" smtClean="0"/>
              <a:t> surcharge parameters could include </a:t>
            </a:r>
            <a:r>
              <a:rPr lang="en-CA" sz="2800" dirty="0"/>
              <a:t>phenols, </a:t>
            </a:r>
            <a:r>
              <a:rPr lang="en-CA" sz="2800" dirty="0" smtClean="0"/>
              <a:t>FOG, and sulphate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1F9D69D-3B1E-4326-815A-2960217464BA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3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– Surcharges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Example Cost Equation</a:t>
            </a:r>
          </a:p>
          <a:p>
            <a:pPr marL="400050" lvl="1" indent="0">
              <a:buNone/>
            </a:pPr>
            <a:endParaRPr lang="en-CA" sz="2400" dirty="0" smtClean="0"/>
          </a:p>
          <a:p>
            <a:pPr marL="0" indent="0" algn="ctr">
              <a:buNone/>
            </a:pPr>
            <a:endParaRPr lang="en-CA" sz="2800" b="1" dirty="0" smtClean="0"/>
          </a:p>
          <a:p>
            <a:endParaRPr lang="en-CA" sz="2800" b="1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CA" sz="12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Surcharge can be additive for </a:t>
            </a:r>
            <a:r>
              <a:rPr lang="en-CA" sz="2800" b="1" u="sng" dirty="0" smtClean="0"/>
              <a:t>each</a:t>
            </a:r>
            <a:r>
              <a:rPr lang="en-CA" sz="2800" dirty="0" smtClean="0"/>
              <a:t> parameter or only for the most out of compliance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i="1" dirty="0" smtClean="0"/>
              <a:t>Over </a:t>
            </a:r>
            <a:r>
              <a:rPr lang="en-CA" sz="2800" i="1" dirty="0"/>
              <a:t>Strength Surcharge </a:t>
            </a:r>
            <a:r>
              <a:rPr lang="en-CA" sz="2800" i="1" dirty="0" smtClean="0"/>
              <a:t>Review for </a:t>
            </a:r>
            <a:r>
              <a:rPr lang="en-CA" sz="2800" i="1" dirty="0"/>
              <a:t>Toronto Water, City of </a:t>
            </a:r>
            <a:r>
              <a:rPr lang="en-CA" sz="2800" i="1" dirty="0" smtClean="0"/>
              <a:t>Toronto  -  June 2012 - </a:t>
            </a:r>
            <a:r>
              <a:rPr lang="en-CA" sz="2800" i="1" dirty="0" err="1" smtClean="0"/>
              <a:t>Stantec</a:t>
            </a:r>
            <a:endParaRPr lang="en-CA" sz="2800" i="1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E358C00-62F0-4A47-AA60-4B0CE6490BB5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2392978"/>
            <a:ext cx="8153400" cy="1092364"/>
          </a:xfrm>
          <a:prstGeom prst="rect">
            <a:avLst/>
          </a:prstGeom>
          <a:noFill/>
          <a:ln w="28575">
            <a:solidFill>
              <a:srgbClr val="F7941E"/>
            </a:solidFill>
          </a:ln>
        </p:spPr>
        <p:txBody>
          <a:bodyPr wrap="square" tIns="396000" rtlCol="0" anchor="ctr" anchorCtr="0">
            <a:spAutoFit/>
          </a:bodyPr>
          <a:lstStyle/>
          <a:p>
            <a:r>
              <a:rPr lang="en-CA" sz="2400" b="1" dirty="0" smtClean="0"/>
              <a:t>(Over Concentration x Volume x Parameter Cost Factor) = $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1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– Effect of Volume &amp; Concentration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8F9FCEB-1A83-4914-B1D4-3413CAF74A9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140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Brewery Size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55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– Effect of Volume &amp;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2" y="1188244"/>
            <a:ext cx="8418048" cy="50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5E75B25-1FDA-4585-8FFB-00E599DAD973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0" y="2514600"/>
            <a:ext cx="140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Brewery Size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09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– </a:t>
            </a:r>
            <a:r>
              <a:rPr lang="en-CA" dirty="0" smtClean="0"/>
              <a:t>Effect of </a:t>
            </a:r>
            <a:r>
              <a:rPr lang="en-CA" dirty="0"/>
              <a:t>Volume &amp;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431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673BDC1-9D8F-4E8D-8708-E7A97D428236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– </a:t>
            </a:r>
            <a:r>
              <a:rPr lang="en-CA" dirty="0" smtClean="0"/>
              <a:t>Full Water Cost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33BDA4F-C584-4405-BC8E-21F5B67DDB97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2809"/>
            <a:ext cx="8139881" cy="48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6705600" y="2362200"/>
            <a:ext cx="432048" cy="1520552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152823" y="2937810"/>
            <a:ext cx="15376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$56,000 (71%)</a:t>
            </a:r>
          </a:p>
        </p:txBody>
      </p:sp>
    </p:spTree>
    <p:extLst>
      <p:ext uri="{BB962C8B-B14F-4D97-AF65-F5344CB8AC3E}">
        <p14:creationId xmlns:p14="http://schemas.microsoft.com/office/powerpoint/2010/main" val="212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dirty="0" smtClean="0"/>
              <a:t>BLOOM and our work with OCB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Why</a:t>
            </a:r>
            <a:r>
              <a:rPr lang="en-CA" sz="2800" dirty="0" smtClean="0"/>
              <a:t> – the emerging issue of Wastewater Management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Municipal Perspective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Brewery Perspective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How</a:t>
            </a:r>
            <a:r>
              <a:rPr lang="en-CA" sz="2800" dirty="0" smtClean="0"/>
              <a:t> to move ahead with Wastewater Management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Now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Future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Ongoing</a:t>
            </a:r>
            <a:r>
              <a:rPr lang="en-CA" sz="2800" dirty="0" smtClean="0"/>
              <a:t> BLOOM brewing activities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4BBBF8A-3EAF-44B3-836D-B38035F62B75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0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Brewery Wastewater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36"/>
            <a:ext cx="8229600" cy="604664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What is in it?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55585"/>
              </p:ext>
            </p:extLst>
          </p:nvPr>
        </p:nvGraphicFramePr>
        <p:xfrm>
          <a:off x="539552" y="2133600"/>
          <a:ext cx="8147248" cy="38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53"/>
                <a:gridCol w="1998483"/>
                <a:gridCol w="2036812"/>
              </a:tblGrid>
              <a:tr h="399663">
                <a:tc>
                  <a:txBody>
                    <a:bodyPr/>
                    <a:lstStyle/>
                    <a:p>
                      <a:r>
                        <a:rPr lang="en-CA" dirty="0" smtClean="0"/>
                        <a:t>Component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BOD (mg/L)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TSS (mg/</a:t>
                      </a:r>
                      <a:r>
                        <a:rPr lang="en-CA" dirty="0" smtClean="0">
                          <a:sym typeface="Wingdings" panose="05000000000000000000" pitchFamily="2" charset="2"/>
                        </a:rPr>
                        <a:t>L)</a:t>
                      </a:r>
                      <a:endParaRPr lang="en-CA" dirty="0"/>
                    </a:p>
                  </a:txBody>
                  <a:tcPr/>
                </a:tc>
              </a:tr>
              <a:tr h="39966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Purchased Water</a:t>
                      </a:r>
                      <a:r>
                        <a:rPr lang="en-CA" b="1" baseline="0" dirty="0" smtClean="0"/>
                        <a:t> (less what is in beer)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9966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Lost Beer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90,000-100,000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30</a:t>
                      </a:r>
                      <a:endParaRPr lang="en-CA" dirty="0"/>
                    </a:p>
                  </a:txBody>
                  <a:tcPr/>
                </a:tc>
              </a:tr>
              <a:tr h="39966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Spent Grains</a:t>
                      </a:r>
                      <a:r>
                        <a:rPr lang="en-CA" b="1" baseline="0" dirty="0" smtClean="0"/>
                        <a:t> and </a:t>
                      </a:r>
                      <a:r>
                        <a:rPr lang="en-CA" b="1" baseline="0" dirty="0" err="1" smtClean="0"/>
                        <a:t>Trub</a:t>
                      </a:r>
                      <a:endParaRPr lang="en-C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85,000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35,000</a:t>
                      </a:r>
                      <a:endParaRPr lang="en-CA" dirty="0"/>
                    </a:p>
                  </a:txBody>
                  <a:tcPr/>
                </a:tc>
              </a:tr>
              <a:tr h="985472">
                <a:tc>
                  <a:txBody>
                    <a:bodyPr/>
                    <a:lstStyle/>
                    <a:p>
                      <a:r>
                        <a:rPr lang="en-CA" b="1" dirty="0" smtClean="0"/>
                        <a:t>Yeast</a:t>
                      </a:r>
                      <a:r>
                        <a:rPr lang="en-CA" b="1" baseline="0" dirty="0" smtClean="0"/>
                        <a:t> and beer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Approx.</a:t>
                      </a:r>
                      <a:r>
                        <a:rPr lang="en-CA" baseline="0" dirty="0" smtClean="0"/>
                        <a:t> 10% dry solids (50% wet volume)</a:t>
                      </a:r>
                      <a:endParaRPr lang="en-CA" dirty="0"/>
                    </a:p>
                  </a:txBody>
                  <a:tcPr/>
                </a:tc>
              </a:tr>
              <a:tr h="39966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Cleaning/Filter</a:t>
                      </a:r>
                      <a:r>
                        <a:rPr lang="en-CA" b="1" baseline="0" dirty="0" smtClean="0"/>
                        <a:t> Aids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135,000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60,000</a:t>
                      </a:r>
                      <a:endParaRPr lang="en-CA" dirty="0"/>
                    </a:p>
                  </a:txBody>
                  <a:tcPr/>
                </a:tc>
              </a:tr>
              <a:tr h="508427">
                <a:tc>
                  <a:txBody>
                    <a:bodyPr/>
                    <a:lstStyle/>
                    <a:p>
                      <a:r>
                        <a:rPr lang="en-CA" b="1" dirty="0" smtClean="0"/>
                        <a:t>Labels</a:t>
                      </a:r>
                      <a:endParaRPr lang="en-C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Paper pulp, ink and adhesive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9966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Energy</a:t>
                      </a:r>
                      <a:endParaRPr lang="en-C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Wasted</a:t>
                      </a:r>
                      <a:r>
                        <a:rPr lang="en-CA" baseline="0" dirty="0" smtClean="0"/>
                        <a:t> heat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361DBD-73B8-42B8-877F-3BB57CCA50E0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9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– Brewery Wastewater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7667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Must address both are volume </a:t>
            </a:r>
            <a:r>
              <a:rPr lang="en-CA" sz="2800" b="1" u="sng" dirty="0" smtClean="0"/>
              <a:t>AND</a:t>
            </a:r>
            <a:r>
              <a:rPr lang="en-CA" sz="2800" dirty="0" smtClean="0"/>
              <a:t> strength</a:t>
            </a:r>
            <a:endParaRPr lang="en-CA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52684"/>
              </p:ext>
            </p:extLst>
          </p:nvPr>
        </p:nvGraphicFramePr>
        <p:xfrm>
          <a:off x="533400" y="2127798"/>
          <a:ext cx="8153400" cy="358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Source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Volume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Solids</a:t>
                      </a:r>
                      <a:endParaRPr lang="en-CA" dirty="0"/>
                    </a:p>
                  </a:txBody>
                  <a:tcPr/>
                </a:tc>
              </a:tr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Bottle Washer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Medium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Medium</a:t>
                      </a:r>
                      <a:endParaRPr lang="en-CA" dirty="0"/>
                    </a:p>
                  </a:txBody>
                  <a:tcPr/>
                </a:tc>
              </a:tr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Fillers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Low</a:t>
                      </a:r>
                      <a:endParaRPr lang="en-CA" dirty="0"/>
                    </a:p>
                  </a:txBody>
                  <a:tcPr/>
                </a:tc>
              </a:tr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Pasteurizer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Low</a:t>
                      </a:r>
                      <a:endParaRPr lang="en-CA" dirty="0"/>
                    </a:p>
                  </a:txBody>
                  <a:tcPr/>
                </a:tc>
              </a:tr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Fermentation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</a:t>
                      </a:r>
                      <a:endParaRPr lang="en-CA" dirty="0"/>
                    </a:p>
                  </a:txBody>
                  <a:tcPr/>
                </a:tc>
              </a:tr>
              <a:tr h="423206">
                <a:tc>
                  <a:txBody>
                    <a:bodyPr/>
                    <a:lstStyle/>
                    <a:p>
                      <a:r>
                        <a:rPr lang="en-CA" b="1" dirty="0" smtClean="0"/>
                        <a:t>Filtration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</a:t>
                      </a:r>
                      <a:endParaRPr lang="en-CA" dirty="0"/>
                    </a:p>
                  </a:txBody>
                  <a:tcPr/>
                </a:tc>
              </a:tr>
              <a:tr h="1047966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Brewhouse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 (</a:t>
                      </a:r>
                      <a:r>
                        <a:rPr lang="en-CA" dirty="0" err="1" smtClean="0"/>
                        <a:t>Trub</a:t>
                      </a:r>
                      <a:r>
                        <a:rPr lang="en-CA" dirty="0" smtClean="0"/>
                        <a:t>)</a:t>
                      </a:r>
                    </a:p>
                    <a:p>
                      <a:r>
                        <a:rPr lang="en-CA" dirty="0" smtClean="0"/>
                        <a:t>Very High (</a:t>
                      </a:r>
                      <a:r>
                        <a:rPr lang="en-CA" dirty="0" err="1" smtClean="0"/>
                        <a:t>Lauter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Tun</a:t>
                      </a:r>
                      <a:r>
                        <a:rPr lang="en-CA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High (</a:t>
                      </a:r>
                      <a:r>
                        <a:rPr lang="en-CA" dirty="0" err="1" smtClean="0"/>
                        <a:t>Trub</a:t>
                      </a:r>
                      <a:r>
                        <a:rPr lang="en-CA" dirty="0" smtClean="0"/>
                        <a:t>)</a:t>
                      </a:r>
                    </a:p>
                    <a:p>
                      <a:r>
                        <a:rPr lang="en-CA" dirty="0" smtClean="0"/>
                        <a:t>Very High (</a:t>
                      </a:r>
                      <a:r>
                        <a:rPr lang="en-CA" dirty="0" err="1" smtClean="0"/>
                        <a:t>Lauter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Tun</a:t>
                      </a:r>
                      <a:r>
                        <a:rPr lang="en-CA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37B56DF-D6CC-4E6F-8C1A-E33C1987944B}" type="slidenum">
              <a:rPr lang="en-US" smtClean="0"/>
              <a:pPr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9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– Not Down the Drain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019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CA" sz="2800" dirty="0" smtClean="0"/>
              <a:t>Easy to say, but has its challenges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Volume</a:t>
            </a:r>
            <a:r>
              <a:rPr lang="en-CA" sz="2800" dirty="0" smtClean="0"/>
              <a:t> – using 8-12 L/L beer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800" b="1" dirty="0" smtClean="0"/>
              <a:t>Common Practices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err="1" smtClean="0"/>
              <a:t>Trub</a:t>
            </a:r>
            <a:endParaRPr lang="en-CA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Residual spent grain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Yeast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Beer (~10%)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Others</a:t>
            </a:r>
          </a:p>
        </p:txBody>
      </p:sp>
      <p:pic>
        <p:nvPicPr>
          <p:cNvPr id="4098" name="Picture 2" descr="C:\Users\MFagan\Desktop\Ho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356AA7D-1619-4C9E-9390-5057823E72F6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– </a:t>
            </a:r>
            <a:r>
              <a:rPr lang="en-CA" dirty="0" err="1" smtClean="0"/>
              <a:t>Brewhouse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Spent Grains, </a:t>
            </a:r>
            <a:r>
              <a:rPr lang="en-CA" sz="2800" b="1" dirty="0" err="1" smtClean="0"/>
              <a:t>Trub</a:t>
            </a:r>
            <a:r>
              <a:rPr lang="en-CA" sz="2800" b="1" dirty="0" smtClean="0"/>
              <a:t> and Hops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Diligent getting them out of vessels – avoid rinsing to drain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Sweep them from floor – avoid rinsing to drain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Install fine enough screens in drains to catch before going into piping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u="sng" dirty="0" smtClean="0"/>
              <a:t>Properly designed</a:t>
            </a:r>
            <a:r>
              <a:rPr lang="en-CA" dirty="0" smtClean="0"/>
              <a:t> settling tank to catch before discharge to sewer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Divert to farmer and/or solid waste (as applicable)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08695B7-C4DE-41A6-91E5-3045665FAB90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– Fermenter/Aging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56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300" b="1" dirty="0" smtClean="0"/>
              <a:t>Surplus Yeast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300" dirty="0" smtClean="0"/>
              <a:t>About 10% dry solids in fermenters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CA" sz="3300" dirty="0" smtClean="0"/>
              <a:t>Approx. 50 - 60% (volume) Beer in fermenters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300" b="1" dirty="0" smtClean="0"/>
              <a:t>Options – Beer recovery or not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300" b="1" dirty="0" smtClean="0"/>
              <a:t>Enhanced settling</a:t>
            </a:r>
            <a:r>
              <a:rPr lang="en-CA" sz="3300" dirty="0" smtClean="0"/>
              <a:t>  (another tank, liquid to sewer and high % solids to farmer/solid waste)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300" b="1" dirty="0" smtClean="0"/>
              <a:t>Physical processing</a:t>
            </a:r>
            <a:r>
              <a:rPr lang="en-CA" sz="3300" dirty="0" smtClean="0"/>
              <a:t>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CA" sz="3300" dirty="0"/>
              <a:t>R</a:t>
            </a:r>
            <a:r>
              <a:rPr lang="en-CA" sz="3300" dirty="0" smtClean="0"/>
              <a:t>ecover beer and divert high % solids (i.e., centrifuge)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CA" sz="3300" dirty="0" err="1" smtClean="0"/>
              <a:t>Biodigest</a:t>
            </a:r>
            <a:r>
              <a:rPr lang="en-CA" sz="3300" dirty="0" smtClean="0"/>
              <a:t> liquid and divert high % solids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CA" sz="3300" dirty="0" smtClean="0"/>
              <a:t>Others?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550976-BD9C-4FF8-BA6B-E56D595A0AAC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2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– Drains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dirty="0" smtClean="0"/>
              <a:t>Keep </a:t>
            </a:r>
            <a:r>
              <a:rPr lang="en-CA" sz="2800" b="1" dirty="0" smtClean="0"/>
              <a:t>brewery drains separate</a:t>
            </a:r>
            <a:r>
              <a:rPr lang="en-CA" sz="2800" dirty="0" smtClean="0"/>
              <a:t> from hospitality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Future Proof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Ensure access to sewer streams (don’t bury them)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Be able to collect and treat drain sources – without dealing with full volume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Sumps and/or diversion points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Balancing tank </a:t>
            </a:r>
            <a:r>
              <a:rPr lang="en-CA" sz="2800" dirty="0" smtClean="0"/>
              <a:t>to smooth spikes/surges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Production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Cleaning / Sanitizing</a:t>
            </a:r>
          </a:p>
          <a:p>
            <a:pPr lvl="1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550976-BD9C-4FF8-BA6B-E56D595A0AAC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94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Activities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800" b="1" dirty="0" smtClean="0"/>
              <a:t>Process level effluent sampling and analyses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Production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Cleaning/Sanitizing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800" b="1" dirty="0" smtClean="0"/>
              <a:t>Water Use Metering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/>
              <a:t>To make a change, we need data on where it is being used and </a:t>
            </a:r>
            <a:r>
              <a:rPr lang="en-CA" dirty="0" smtClean="0"/>
              <a:t>how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800" b="1" dirty="0" smtClean="0"/>
              <a:t>Solids Management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Diversion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800" b="1" dirty="0" smtClean="0"/>
              <a:t>Wastewater Management</a:t>
            </a:r>
          </a:p>
          <a:p>
            <a:pPr lvl="1">
              <a:spcBef>
                <a:spcPts val="0"/>
              </a:spcBef>
            </a:pPr>
            <a:r>
              <a:rPr lang="en-CA" dirty="0" smtClean="0"/>
              <a:t>Guidance and Tools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B7D311F-D876-4A1C-94A6-2C7B62367FEB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8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Brewery Guidance and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Determining water </a:t>
            </a:r>
            <a:r>
              <a:rPr lang="en-US" sz="2800" b="1" dirty="0" smtClean="0"/>
              <a:t>use</a:t>
            </a:r>
            <a:r>
              <a:rPr lang="en-US" sz="2800" dirty="0" smtClean="0"/>
              <a:t> and </a:t>
            </a:r>
            <a:r>
              <a:rPr lang="en-US" sz="2800" dirty="0"/>
              <a:t>wastewater </a:t>
            </a:r>
            <a:r>
              <a:rPr lang="en-US" sz="2800" b="1" dirty="0" smtClean="0"/>
              <a:t>composition</a:t>
            </a:r>
            <a:r>
              <a:rPr lang="en-US" sz="2800" dirty="0" smtClean="0"/>
              <a:t> within </a:t>
            </a:r>
            <a:r>
              <a:rPr lang="en-US" sz="2800" dirty="0"/>
              <a:t>the brewery.</a:t>
            </a:r>
            <a:endParaRPr lang="en-CA" sz="2800" dirty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/>
              <a:t>Regulatory</a:t>
            </a:r>
            <a:r>
              <a:rPr lang="en-US" sz="2800" dirty="0" smtClean="0"/>
              <a:t> factors</a:t>
            </a:r>
            <a:endParaRPr lang="en-CA" sz="28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800" b="1" u="sng" dirty="0"/>
              <a:t>Appropriate</a:t>
            </a:r>
            <a:r>
              <a:rPr lang="en-US" sz="2800" dirty="0"/>
              <a:t> </a:t>
            </a:r>
            <a:r>
              <a:rPr lang="en-US" sz="2800" dirty="0" smtClean="0"/>
              <a:t>solutions to </a:t>
            </a:r>
            <a:r>
              <a:rPr lang="en-US" sz="2800" dirty="0"/>
              <a:t>reduce </a:t>
            </a:r>
            <a:r>
              <a:rPr lang="en-US" sz="2800" dirty="0" smtClean="0"/>
              <a:t>wastewater strength </a:t>
            </a:r>
            <a:r>
              <a:rPr lang="en-US" sz="2800" dirty="0"/>
              <a:t>and </a:t>
            </a:r>
            <a:r>
              <a:rPr lang="en-US" sz="2800" dirty="0" smtClean="0"/>
              <a:t>volume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Performance and Business Case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“</a:t>
            </a:r>
            <a:r>
              <a:rPr lang="en-US" sz="2800" b="1" dirty="0" smtClean="0"/>
              <a:t>Business relevant</a:t>
            </a:r>
            <a:r>
              <a:rPr lang="en-US" sz="2800" dirty="0" smtClean="0"/>
              <a:t>” water metrics</a:t>
            </a:r>
            <a:endParaRPr lang="en-CA" sz="2800" dirty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Potential </a:t>
            </a:r>
            <a:r>
              <a:rPr lang="en-US" sz="2800" b="1" dirty="0" smtClean="0"/>
              <a:t>demonstration opportunities </a:t>
            </a:r>
            <a:r>
              <a:rPr lang="en-US" sz="2800" dirty="0"/>
              <a:t>for on-site wastewater </a:t>
            </a:r>
            <a:r>
              <a:rPr lang="en-US" sz="2800" dirty="0" smtClean="0"/>
              <a:t>management solutions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EC5FA57-E210-4809-984C-4C6304A46436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 Providers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dirty="0" smtClean="0"/>
              <a:t>Provide </a:t>
            </a:r>
            <a:r>
              <a:rPr lang="en-CA" sz="2800" b="1" dirty="0" smtClean="0"/>
              <a:t>feedback</a:t>
            </a:r>
            <a:r>
              <a:rPr lang="en-CA" sz="2800" dirty="0" smtClean="0"/>
              <a:t> and </a:t>
            </a:r>
            <a:r>
              <a:rPr lang="en-CA" sz="2800" b="1" dirty="0" smtClean="0"/>
              <a:t>insights</a:t>
            </a:r>
            <a:r>
              <a:rPr lang="en-CA" sz="2800" dirty="0" smtClean="0"/>
              <a:t> to solution providers about the needs, expectations and constraints of Ontario’s craft breweries: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Wastewater composition and behaviour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Footprint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Modularity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Scalability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Mobility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Easy to utilize and operate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CA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1203DF8-A94D-407B-8A9F-6CDBCEF799EC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7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Thoughts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000" b="1" dirty="0" smtClean="0"/>
              <a:t>3 Change Components</a:t>
            </a:r>
            <a:r>
              <a:rPr lang="en-CA" sz="3000" dirty="0"/>
              <a:t>:</a:t>
            </a:r>
            <a:endParaRPr lang="en-CA" sz="30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000" dirty="0" smtClean="0"/>
              <a:t>Start (Why)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000" dirty="0" smtClean="0"/>
              <a:t>End (Where)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sz="3000" dirty="0" smtClean="0"/>
              <a:t>Path (What and How)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000" b="1" dirty="0" smtClean="0"/>
              <a:t>Data </a:t>
            </a:r>
            <a:r>
              <a:rPr lang="en-CA" sz="3000" b="1" dirty="0"/>
              <a:t>and </a:t>
            </a:r>
            <a:r>
              <a:rPr lang="en-CA" sz="3000" b="1" dirty="0" smtClean="0"/>
              <a:t>information: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000" dirty="0" smtClean="0"/>
              <a:t>Necessary to support business decisions, strategy and management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sz="3000" dirty="0" smtClean="0"/>
              <a:t>Performance AND Business Case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000" b="1" dirty="0" smtClean="0"/>
              <a:t>Solutions: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sz="3000" dirty="0" smtClean="0"/>
              <a:t>People AND Processes AND Technology</a:t>
            </a:r>
          </a:p>
          <a:p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529C352-CAFE-4E83-BC69-0097F31AE444}" type="slidenum">
              <a:rPr lang="en-US" smtClean="0"/>
              <a:pPr/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8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BLOOM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b="1" dirty="0" smtClean="0"/>
              <a:t>Change </a:t>
            </a:r>
            <a:r>
              <a:rPr lang="en-CA" sz="2800" b="1" dirty="0"/>
              <a:t>agent</a:t>
            </a:r>
            <a:r>
              <a:rPr lang="en-CA" sz="2800" dirty="0"/>
              <a:t>, acting as a “connecting bridge” between market demand, innovative solutions and public </a:t>
            </a:r>
            <a:r>
              <a:rPr lang="en-CA" sz="2800" dirty="0" smtClean="0"/>
              <a:t>policy</a:t>
            </a:r>
            <a:endParaRPr lang="en-CA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dirty="0" smtClean="0"/>
              <a:t>Understand </a:t>
            </a:r>
            <a:r>
              <a:rPr lang="en-CA" sz="2800" dirty="0"/>
              <a:t>that </a:t>
            </a:r>
            <a:r>
              <a:rPr lang="en-CA" sz="2800" b="1" dirty="0" smtClean="0"/>
              <a:t>solutions involve trade-offs 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CA" dirty="0"/>
              <a:t>W</a:t>
            </a:r>
            <a:r>
              <a:rPr lang="en-CA" dirty="0" smtClean="0"/>
              <a:t>ill change as the business changes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Finding the </a:t>
            </a:r>
            <a:r>
              <a:rPr lang="en-CA" sz="2800" b="1" dirty="0"/>
              <a:t>right </a:t>
            </a:r>
            <a:r>
              <a:rPr lang="en-CA" sz="2800" b="1" dirty="0" smtClean="0"/>
              <a:t>business balance</a:t>
            </a:r>
            <a:r>
              <a:rPr lang="en-CA" sz="2800" dirty="0" smtClean="0"/>
              <a:t> that supports forward progress </a:t>
            </a:r>
            <a:endParaRPr lang="en-CA" sz="2800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5B91F0A-07F6-4CF6-B945-0E4BC253D4F2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CA" dirty="0" smtClean="0"/>
              <a:t>Stay Tuned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D8D4BB6-3325-4405-ADEA-49E3D2028F95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6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914399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153400" cy="3810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b="1" dirty="0" smtClean="0"/>
              <a:t>Michael Fagan</a:t>
            </a:r>
          </a:p>
          <a:p>
            <a:r>
              <a:rPr lang="en-US" b="1" dirty="0" smtClean="0"/>
              <a:t>Senior Vice President</a:t>
            </a:r>
          </a:p>
          <a:p>
            <a:r>
              <a:rPr lang="en-US" dirty="0" smtClean="0"/>
              <a:t>mfagan@bloomcentre.com </a:t>
            </a:r>
          </a:p>
          <a:p>
            <a:r>
              <a:rPr lang="en-US" dirty="0" smtClean="0"/>
              <a:t>905.842.1115 x227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BLOOM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CA" sz="2800" b="1" dirty="0" smtClean="0"/>
              <a:t>Simple and Pragmatic</a:t>
            </a:r>
            <a:r>
              <a:rPr lang="en-CA" sz="2800" dirty="0" smtClean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First understand </a:t>
            </a:r>
            <a:r>
              <a:rPr lang="en-CA" sz="2800" dirty="0"/>
              <a:t>the </a:t>
            </a:r>
            <a:r>
              <a:rPr lang="en-CA" sz="2800" b="1" dirty="0"/>
              <a:t>issues and needs</a:t>
            </a:r>
            <a:r>
              <a:rPr lang="en-CA" sz="2800" dirty="0"/>
              <a:t> of </a:t>
            </a:r>
            <a:r>
              <a:rPr lang="en-CA" sz="2800" dirty="0" smtClean="0"/>
              <a:t>the sector and its participants</a:t>
            </a:r>
            <a:endParaRPr lang="en-CA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Uncover </a:t>
            </a:r>
            <a:r>
              <a:rPr lang="en-CA" sz="2800" b="1" dirty="0" smtClean="0"/>
              <a:t>opportunities</a:t>
            </a:r>
            <a:r>
              <a:rPr lang="en-CA" sz="2800" dirty="0" smtClean="0"/>
              <a:t> and explore pragmatic </a:t>
            </a:r>
            <a:r>
              <a:rPr lang="en-CA" sz="2800" b="1" dirty="0" smtClean="0"/>
              <a:t>solutions</a:t>
            </a:r>
            <a:endParaRPr lang="en-CA" sz="2800" b="1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Support adoption of solutions to drive </a:t>
            </a:r>
            <a:r>
              <a:rPr lang="en-CA" sz="2800" b="1" dirty="0" smtClean="0"/>
              <a:t>tangible </a:t>
            </a:r>
            <a:r>
              <a:rPr lang="en-CA" sz="2800" b="1" dirty="0"/>
              <a:t>and measurable</a:t>
            </a:r>
            <a:r>
              <a:rPr lang="en-CA" sz="2800" dirty="0"/>
              <a:t> </a:t>
            </a:r>
            <a:r>
              <a:rPr lang="en-CA" sz="2800" dirty="0" smtClean="0"/>
              <a:t>results</a:t>
            </a:r>
            <a:endParaRPr lang="en-CA" sz="28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6FDFB25-F89A-41FE-83E4-69BCC425CB9F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5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rot="19439364">
            <a:off x="6101046" y="4026726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Broad </a:t>
            </a:r>
            <a:r>
              <a:rPr lang="en-CA" sz="2800" b="1" dirty="0"/>
              <a:t>variation</a:t>
            </a:r>
            <a:r>
              <a:rPr lang="en-CA" sz="2800" dirty="0"/>
              <a:t> </a:t>
            </a:r>
            <a:r>
              <a:rPr lang="en-CA" sz="2800" dirty="0" smtClean="0"/>
              <a:t>between craft </a:t>
            </a:r>
            <a:r>
              <a:rPr lang="en-CA" sz="2800" dirty="0"/>
              <a:t>brewery operations </a:t>
            </a:r>
            <a:r>
              <a:rPr lang="en-CA" sz="2800" dirty="0" smtClean="0"/>
              <a:t>– influences </a:t>
            </a:r>
            <a:r>
              <a:rPr lang="en-CA" sz="2800" dirty="0"/>
              <a:t>their water and wastewater </a:t>
            </a:r>
            <a:r>
              <a:rPr lang="en-CA" sz="2800" dirty="0" smtClean="0"/>
              <a:t>situation. </a:t>
            </a:r>
            <a:endParaRPr lang="en-CA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dirty="0" smtClean="0"/>
              <a:t>To shift from the </a:t>
            </a:r>
            <a:r>
              <a:rPr lang="en-CA" sz="2800" b="1" dirty="0" smtClean="0"/>
              <a:t>status quo</a:t>
            </a:r>
            <a:r>
              <a:rPr lang="en-CA" sz="2800" dirty="0"/>
              <a:t> </a:t>
            </a:r>
            <a:r>
              <a:rPr lang="en-CA" sz="2800" dirty="0" smtClean="0"/>
              <a:t>…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CA" dirty="0" smtClean="0"/>
              <a:t>Now, Why and Where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dirty="0" smtClean="0"/>
              <a:t>Can then be </a:t>
            </a:r>
            <a:r>
              <a:rPr lang="en-CA" sz="2800" b="1" dirty="0" smtClean="0"/>
              <a:t>strategic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What, How and When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D68BBA-2563-44E6-8283-A184442F71DD}" type="slidenum">
              <a:rPr lang="en-US" smtClean="0"/>
              <a:t>5</a:t>
            </a:fld>
            <a:endParaRPr lang="en-US" dirty="0" smtClean="0"/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4453082"/>
            <a:ext cx="1371600" cy="80471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TODAY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34200" y="3048000"/>
            <a:ext cx="1524000" cy="762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FUTURE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Description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/>
              <a:t>P</a:t>
            </a:r>
            <a:r>
              <a:rPr lang="en-CA" sz="2800" b="1" dirty="0" smtClean="0"/>
              <a:t>urpose</a:t>
            </a:r>
            <a:r>
              <a:rPr lang="en-CA" sz="2800" dirty="0" smtClean="0"/>
              <a:t> -  Support the improvement of </a:t>
            </a:r>
            <a:r>
              <a:rPr lang="en-CA" sz="2800" dirty="0"/>
              <a:t>water and wastewater management practices in the Ontario craft brewing </a:t>
            </a:r>
            <a:r>
              <a:rPr lang="en-CA" sz="2800" dirty="0" smtClean="0"/>
              <a:t>industry </a:t>
            </a:r>
            <a:endParaRPr lang="en-CA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/>
              <a:t>Outputs</a:t>
            </a:r>
            <a:r>
              <a:rPr lang="en-US" sz="2800" dirty="0" smtClean="0"/>
              <a:t> - Information </a:t>
            </a:r>
            <a:r>
              <a:rPr lang="en-US" sz="2800" dirty="0"/>
              <a:t>and guidance necessary for breweries to </a:t>
            </a:r>
            <a:r>
              <a:rPr lang="en-US" sz="2800" dirty="0" smtClean="0"/>
              <a:t>plan </a:t>
            </a:r>
            <a:r>
              <a:rPr lang="en-US" sz="2800" dirty="0"/>
              <a:t>and implement water and wastewater solutions within their </a:t>
            </a:r>
            <a:r>
              <a:rPr lang="en-US" sz="2800" dirty="0" smtClean="0"/>
              <a:t>operations</a:t>
            </a:r>
            <a:endParaRPr lang="en-CA" sz="2800" dirty="0"/>
          </a:p>
          <a:p>
            <a:r>
              <a:rPr lang="en-CA" sz="2800" b="1" dirty="0" smtClean="0"/>
              <a:t>Success</a:t>
            </a:r>
            <a:r>
              <a:rPr lang="en-CA" sz="2800" dirty="0" smtClean="0"/>
              <a:t> - Will be measured through meaningful </a:t>
            </a:r>
            <a:r>
              <a:rPr lang="en-CA" sz="2800" dirty="0"/>
              <a:t>business, operational and environmental improvements - both in the short and </a:t>
            </a:r>
            <a:r>
              <a:rPr lang="en-CA" sz="2800" dirty="0" smtClean="0"/>
              <a:t>long-term</a:t>
            </a:r>
            <a:endParaRPr lang="en-CA" sz="28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329303C-F6CE-4A68-AED6-560F0A759905}" type="slidenum">
              <a:rPr lang="en-US" smtClean="0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Status Quo is Comfortable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/>
              <a:t>W</a:t>
            </a:r>
            <a:r>
              <a:rPr lang="en-CA" sz="2800" dirty="0" smtClean="0"/>
              <a:t>ater </a:t>
            </a:r>
            <a:r>
              <a:rPr lang="en-CA" sz="2800" dirty="0"/>
              <a:t>consumption and wastewater </a:t>
            </a:r>
            <a:r>
              <a:rPr lang="en-CA" sz="2800" dirty="0" smtClean="0"/>
              <a:t>management are </a:t>
            </a:r>
            <a:r>
              <a:rPr lang="en-CA" sz="2800" b="1" u="sng" dirty="0" smtClean="0"/>
              <a:t>lurking</a:t>
            </a:r>
            <a:r>
              <a:rPr lang="en-CA" sz="2800" dirty="0" smtClean="0"/>
              <a:t> business issues for breweries – not </a:t>
            </a:r>
            <a:r>
              <a:rPr lang="en-CA" sz="2800" b="1" u="sng" dirty="0" smtClean="0"/>
              <a:t>yet</a:t>
            </a:r>
            <a:r>
              <a:rPr lang="en-CA" sz="2800" dirty="0" smtClean="0"/>
              <a:t> impacting the bottom-line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Perceived </a:t>
            </a:r>
            <a:r>
              <a:rPr lang="en-CA" sz="2800" b="1" dirty="0" smtClean="0"/>
              <a:t>abundance</a:t>
            </a:r>
            <a:r>
              <a:rPr lang="en-CA" sz="2800" dirty="0" smtClean="0"/>
              <a:t> </a:t>
            </a:r>
            <a:r>
              <a:rPr lang="en-CA" sz="2800" dirty="0"/>
              <a:t>of </a:t>
            </a:r>
            <a:r>
              <a:rPr lang="en-CA" sz="2800" dirty="0" smtClean="0"/>
              <a:t>quality, </a:t>
            </a:r>
            <a:r>
              <a:rPr lang="en-CA" sz="2800" dirty="0"/>
              <a:t>affordable water in </a:t>
            </a:r>
            <a:r>
              <a:rPr lang="en-CA" sz="2800" dirty="0" smtClean="0"/>
              <a:t>Ontario – as well as easy, </a:t>
            </a:r>
            <a:r>
              <a:rPr lang="en-CA" sz="2800" b="1" dirty="0" smtClean="0"/>
              <a:t>low-cost</a:t>
            </a:r>
            <a:r>
              <a:rPr lang="en-CA" sz="2800" dirty="0" smtClean="0"/>
              <a:t> wastewater disposal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2800" dirty="0" smtClean="0"/>
              <a:t>“</a:t>
            </a:r>
            <a:r>
              <a:rPr lang="en-CA" sz="2800" b="1" dirty="0" smtClean="0"/>
              <a:t>Off the radar</a:t>
            </a:r>
            <a:r>
              <a:rPr lang="en-CA" sz="2800" dirty="0" smtClean="0"/>
              <a:t>” versus other business issues</a:t>
            </a:r>
          </a:p>
          <a:p>
            <a:pPr>
              <a:spcAft>
                <a:spcPts val="2400"/>
              </a:spcAft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06CB12-013F-4476-AB1B-648E4C37C19B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3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Change 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dirty="0"/>
              <a:t>Emerging </a:t>
            </a:r>
            <a:r>
              <a:rPr lang="en-CA" sz="2800" b="1" dirty="0"/>
              <a:t>meaningful</a:t>
            </a:r>
            <a:r>
              <a:rPr lang="en-CA" sz="2800" dirty="0"/>
              <a:t> business risks and impacts associated with wastewater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Integrate</a:t>
            </a:r>
            <a:r>
              <a:rPr lang="en-CA" sz="2800" dirty="0" smtClean="0"/>
              <a:t> it into your business strategy – not the other way around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dirty="0"/>
              <a:t>Get ahead of the curve – </a:t>
            </a:r>
            <a:r>
              <a:rPr lang="en-CA" sz="2800" b="1" dirty="0"/>
              <a:t>when … not if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2800" b="1" dirty="0" smtClean="0"/>
              <a:t>Control</a:t>
            </a:r>
            <a:r>
              <a:rPr lang="en-CA" sz="2800" dirty="0" smtClean="0"/>
              <a:t> </a:t>
            </a:r>
            <a:r>
              <a:rPr lang="en-CA" sz="2800" dirty="0"/>
              <a:t>your own strategy and implementation </a:t>
            </a:r>
            <a:r>
              <a:rPr lang="en-CA" sz="2800" dirty="0" smtClean="0"/>
              <a:t>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8563519-8FD3-4524-9F23-1436C4F8F13C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9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Why – Risks &amp; Impacts?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600" b="1" dirty="0" smtClean="0"/>
              <a:t>Direct costs</a:t>
            </a:r>
            <a:r>
              <a:rPr lang="en-CA" sz="3600" dirty="0" smtClean="0"/>
              <a:t> tied to wastewater volume and strength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3600" dirty="0" smtClean="0"/>
              <a:t>Sewer charges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Over-strength surcharges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3600" dirty="0" smtClean="0"/>
              <a:t>Unplanned for and expensive </a:t>
            </a:r>
            <a:r>
              <a:rPr lang="en-CA" sz="3600" b="1" dirty="0" smtClean="0"/>
              <a:t>compliance costs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“end of pipe” and not optimized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b="1" dirty="0" smtClean="0"/>
              <a:t>Growth</a:t>
            </a:r>
            <a:r>
              <a:rPr lang="en-CA" sz="3600" dirty="0" smtClean="0"/>
              <a:t> restrictions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Embedded </a:t>
            </a:r>
            <a:r>
              <a:rPr lang="en-CA" sz="3600" b="1" dirty="0" smtClean="0"/>
              <a:t>“Lost” value </a:t>
            </a:r>
            <a:r>
              <a:rPr lang="en-CA" sz="3600" dirty="0" smtClean="0"/>
              <a:t>– products and by-products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Community and customer relations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25042F8-CCDD-4BA7-9567-9CB0D9AEF354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0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17393E0BAEA4089102F6B212C3CF1" ma:contentTypeVersion="2" ma:contentTypeDescription="Create a new document." ma:contentTypeScope="" ma:versionID="7481cfc28d18a4ac0bf44a179c8d3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fc5f63cddc813ae2817f831fe6e64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052EE6-190F-4041-BE72-1B01B59461AF}"/>
</file>

<file path=customXml/itemProps2.xml><?xml version="1.0" encoding="utf-8"?>
<ds:datastoreItem xmlns:ds="http://schemas.openxmlformats.org/officeDocument/2006/customXml" ds:itemID="{152DAD10-2AF7-434E-B5FE-5C9476574F65}"/>
</file>

<file path=customXml/itemProps3.xml><?xml version="1.0" encoding="utf-8"?>
<ds:datastoreItem xmlns:ds="http://schemas.openxmlformats.org/officeDocument/2006/customXml" ds:itemID="{2476A799-6980-4D79-8EFE-83E63B22666E}"/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1394</Words>
  <Application>Microsoft Office PowerPoint</Application>
  <PresentationFormat>On-screen Show (4:3)</PresentationFormat>
  <Paragraphs>306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Rockwell Extra Bold</vt:lpstr>
      <vt:lpstr>Wingdings 3</vt:lpstr>
      <vt:lpstr>Optima LT</vt:lpstr>
      <vt:lpstr>Optima LT Medium</vt:lpstr>
      <vt:lpstr>Wingdings</vt:lpstr>
      <vt:lpstr>Office Theme</vt:lpstr>
      <vt:lpstr>Brewery Wastewater Management: Why, What and How</vt:lpstr>
      <vt:lpstr>Discussion Topics</vt:lpstr>
      <vt:lpstr>About BLOOM</vt:lpstr>
      <vt:lpstr>BLOOM Approach</vt:lpstr>
      <vt:lpstr>Project Background</vt:lpstr>
      <vt:lpstr>Project Description</vt:lpstr>
      <vt:lpstr>The Status Quo is Comfortable</vt:lpstr>
      <vt:lpstr>Why Change Now?</vt:lpstr>
      <vt:lpstr>Why – Risks &amp; Impacts?</vt:lpstr>
      <vt:lpstr>Why</vt:lpstr>
      <vt:lpstr>Why</vt:lpstr>
      <vt:lpstr>Why – Municipal Treatment</vt:lpstr>
      <vt:lpstr>Why – Balancing Act</vt:lpstr>
      <vt:lpstr>Why – Surcharges</vt:lpstr>
      <vt:lpstr>Why – Surcharges</vt:lpstr>
      <vt:lpstr>Why – Effect of Volume &amp; Concentration</vt:lpstr>
      <vt:lpstr>Why – Effect of Volume &amp; Concentration</vt:lpstr>
      <vt:lpstr>Why – Effect of Volume &amp; Concentration</vt:lpstr>
      <vt:lpstr>Why – Full Water Cost</vt:lpstr>
      <vt:lpstr>Brewery Wastewater</vt:lpstr>
      <vt:lpstr>What – Brewery Wastewater</vt:lpstr>
      <vt:lpstr>What – Not Down the Drain</vt:lpstr>
      <vt:lpstr>How – Brewhouse</vt:lpstr>
      <vt:lpstr>How – Fermenter/Aging</vt:lpstr>
      <vt:lpstr>How – Drains</vt:lpstr>
      <vt:lpstr>Current Activities</vt:lpstr>
      <vt:lpstr>Brewery Guidance and Tools</vt:lpstr>
      <vt:lpstr>Solution Providers</vt:lpstr>
      <vt:lpstr>Final Thoughts</vt:lpstr>
      <vt:lpstr>Stay Tuned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</dc:creator>
  <cp:lastModifiedBy>Michael Fagan</cp:lastModifiedBy>
  <cp:revision>398</cp:revision>
  <cp:lastPrinted>2015-01-22T20:09:29Z</cp:lastPrinted>
  <dcterms:created xsi:type="dcterms:W3CDTF">2011-07-28T21:56:23Z</dcterms:created>
  <dcterms:modified xsi:type="dcterms:W3CDTF">2015-01-22T20:27:48Z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0x01010058F17393E0BAEA4089102F6B212C3CF1</vt:lpwstr>
  </property>
  <property fmtid="{D5CDD505-2E9C-101B-9397-08002B2CF9AE}" pid="3" name="Order">
    <vt:r8>4900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