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57" r:id="rId3"/>
    <p:sldId id="261" r:id="rId4"/>
    <p:sldId id="263" r:id="rId5"/>
    <p:sldId id="289" r:id="rId6"/>
    <p:sldId id="267" r:id="rId7"/>
    <p:sldId id="265" r:id="rId8"/>
    <p:sldId id="270" r:id="rId9"/>
    <p:sldId id="271" r:id="rId10"/>
    <p:sldId id="272" r:id="rId11"/>
    <p:sldId id="275" r:id="rId12"/>
    <p:sldId id="276" r:id="rId13"/>
    <p:sldId id="278" r:id="rId14"/>
    <p:sldId id="290" r:id="rId15"/>
    <p:sldId id="291" r:id="rId16"/>
    <p:sldId id="288" r:id="rId17"/>
    <p:sldId id="287" r:id="rId18"/>
    <p:sldId id="283" r:id="rId19"/>
    <p:sldId id="284" r:id="rId20"/>
    <p:sldId id="286" r:id="rId21"/>
    <p:sldId id="29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67" autoAdjust="0"/>
  </p:normalViewPr>
  <p:slideViewPr>
    <p:cSldViewPr snapToGrid="0" snapToObjects="1">
      <p:cViewPr>
        <p:scale>
          <a:sx n="150" d="100"/>
          <a:sy n="150" d="100"/>
        </p:scale>
        <p:origin x="-264" y="6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8" Type="http://schemas.openxmlformats.org/officeDocument/2006/relationships/slide" Target="slides/slide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0" Type="http://schemas.openxmlformats.org/officeDocument/2006/relationships/slide" Target="slides/slide19.xml"/><Relationship Id="rId16" Type="http://schemas.openxmlformats.org/officeDocument/2006/relationships/slide" Target="slides/slide15.xml"/><Relationship Id="rId2" Type="http://schemas.openxmlformats.org/officeDocument/2006/relationships/slide" Target="slides/slide1.xml"/><Relationship Id="rId29" Type="http://schemas.openxmlformats.org/officeDocument/2006/relationships/customXml" Target="../customXml/item1.xml"/><Relationship Id="rId24" Type="http://schemas.openxmlformats.org/officeDocument/2006/relationships/printerSettings" Target="printerSettings/printerSettings1.bin"/><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ableStyles" Target="tableStyles.xml"/><Relationship Id="rId15" Type="http://schemas.openxmlformats.org/officeDocument/2006/relationships/slide" Target="slides/slide1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theme" Target="theme/theme1.xml"/><Relationship Id="rId14" Type="http://schemas.openxmlformats.org/officeDocument/2006/relationships/slide" Target="slides/slide13.xml"/><Relationship Id="rId4" Type="http://schemas.openxmlformats.org/officeDocument/2006/relationships/slide" Target="slides/slide3.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A5739F-0EAF-4349-B4E5-852422F8BFFD}" type="datetimeFigureOut">
              <a:rPr lang="en-US" smtClean="0"/>
              <a:t>15-01-12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04E7E5-81E3-5F4C-A605-8248CBA3A128}" type="slidenum">
              <a:rPr lang="en-US" smtClean="0"/>
              <a:t>‹#›</a:t>
            </a:fld>
            <a:endParaRPr lang="en-US"/>
          </a:p>
        </p:txBody>
      </p:sp>
    </p:spTree>
    <p:extLst>
      <p:ext uri="{BB962C8B-B14F-4D97-AF65-F5344CB8AC3E}">
        <p14:creationId xmlns:p14="http://schemas.microsoft.com/office/powerpoint/2010/main" val="22464371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As</a:t>
            </a:r>
            <a:r>
              <a:rPr lang="en-US" sz="1400" baseline="0" dirty="0" smtClean="0"/>
              <a:t> a regional brand grows in popularity and distribution expands to other provinces or countries it won’t take long before someone in Operations suggests this brand be brewed in locations closer to the market.  Considering that the cost per </a:t>
            </a:r>
            <a:r>
              <a:rPr lang="en-US" sz="1400" baseline="0" dirty="0" err="1" smtClean="0"/>
              <a:t>Hls</a:t>
            </a:r>
            <a:r>
              <a:rPr lang="en-US" sz="1400" baseline="0" dirty="0" smtClean="0"/>
              <a:t> of Logistics can be the same as brewing and packaging combined, there is a big economic incentive to achieving this goal.</a:t>
            </a:r>
          </a:p>
          <a:p>
            <a:pPr marL="171450" indent="-171450">
              <a:buFont typeface="Arial"/>
              <a:buChar char="•"/>
            </a:pPr>
            <a:endParaRPr lang="en-US" sz="1400" baseline="0" dirty="0" smtClean="0"/>
          </a:p>
          <a:p>
            <a:pPr marL="171450" indent="-171450">
              <a:buFont typeface="Arial"/>
              <a:buChar char="•"/>
            </a:pPr>
            <a:r>
              <a:rPr lang="en-US" sz="1400" baseline="0" dirty="0" smtClean="0"/>
              <a:t>However one must first overcome </a:t>
            </a:r>
            <a:r>
              <a:rPr lang="en-US" sz="1400" baseline="0" dirty="0" smtClean="0"/>
              <a:t>any potential blockades </a:t>
            </a:r>
            <a:r>
              <a:rPr lang="en-US" sz="1400" baseline="0" dirty="0" smtClean="0"/>
              <a:t>that your </a:t>
            </a:r>
            <a:r>
              <a:rPr lang="en-US" sz="1400" baseline="0" dirty="0" smtClean="0"/>
              <a:t>marketing </a:t>
            </a:r>
            <a:r>
              <a:rPr lang="en-US" sz="1400" baseline="0" dirty="0" smtClean="0"/>
              <a:t>group </a:t>
            </a:r>
            <a:r>
              <a:rPr lang="en-US" sz="1400" baseline="0" dirty="0" smtClean="0"/>
              <a:t>has put into </a:t>
            </a:r>
            <a:r>
              <a:rPr lang="en-US" sz="1400" baseline="0" dirty="0" smtClean="0"/>
              <a:t>this project </a:t>
            </a:r>
            <a:r>
              <a:rPr lang="en-US" sz="1400" baseline="0" dirty="0" smtClean="0"/>
              <a:t>path, as they may have highlighted the benefits of exclusively </a:t>
            </a:r>
            <a:r>
              <a:rPr lang="en-US" sz="1400" baseline="0" dirty="0" smtClean="0"/>
              <a:t>brewing the brand at this one location.</a:t>
            </a:r>
          </a:p>
          <a:p>
            <a:pPr marL="171450" indent="-171450">
              <a:buFont typeface="Arial"/>
              <a:buChar char="•"/>
            </a:pPr>
            <a:endParaRPr lang="en-US" sz="1400" baseline="0" dirty="0" smtClean="0"/>
          </a:p>
          <a:p>
            <a:pPr marL="171450" indent="-171450">
              <a:buFont typeface="Arial"/>
              <a:buChar char="•"/>
            </a:pPr>
            <a:r>
              <a:rPr lang="en-US" sz="1400" baseline="0" dirty="0" smtClean="0"/>
              <a:t>So the priority of brewing a commercially matched beer in the new brewery location is of paramount importance.</a:t>
            </a:r>
          </a:p>
          <a:p>
            <a:pPr marL="171450" indent="-171450">
              <a:buFont typeface="Arial"/>
              <a:buChar char="•"/>
            </a:pPr>
            <a:endParaRPr lang="en-US" sz="1400" baseline="0" dirty="0" smtClean="0"/>
          </a:p>
          <a:p>
            <a:pPr marL="171450" indent="-171450">
              <a:buFont typeface="Arial"/>
              <a:buChar char="•"/>
            </a:pPr>
            <a:r>
              <a:rPr lang="en-US" sz="1400" baseline="0" dirty="0" smtClean="0"/>
              <a:t>I hope this presentation can help outline some of the key areas to consider if one has to under take this project.</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a:t>
            </a:fld>
            <a:endParaRPr lang="en-US"/>
          </a:p>
        </p:txBody>
      </p:sp>
    </p:spTree>
    <p:extLst>
      <p:ext uri="{BB962C8B-B14F-4D97-AF65-F5344CB8AC3E}">
        <p14:creationId xmlns:p14="http://schemas.microsoft.com/office/powerpoint/2010/main" val="533460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You</a:t>
            </a:r>
            <a:r>
              <a:rPr lang="en-US" sz="1400" baseline="0" dirty="0" smtClean="0"/>
              <a:t> may not have the luxury of finding an identical kettle boiling system in the brewery selected for brewing the brand.</a:t>
            </a:r>
          </a:p>
          <a:p>
            <a:pPr marL="171450" indent="-171450">
              <a:buFont typeface="Arial"/>
              <a:buChar char="•"/>
            </a:pPr>
            <a:endParaRPr lang="en-US" sz="1400" baseline="0" dirty="0" smtClean="0"/>
          </a:p>
          <a:p>
            <a:pPr marL="171450" indent="-171450">
              <a:buFont typeface="Arial"/>
              <a:buChar char="•"/>
            </a:pPr>
            <a:r>
              <a:rPr lang="en-US" sz="1400" baseline="0" dirty="0" smtClean="0"/>
              <a:t>You will have to know what rates of evaporation can be achieved and the ventilation draw up the kettle stack.</a:t>
            </a:r>
          </a:p>
          <a:p>
            <a:pPr marL="171450" indent="-171450">
              <a:buFont typeface="Arial"/>
              <a:buChar char="•"/>
            </a:pPr>
            <a:endParaRPr lang="en-US" sz="1400" baseline="0" dirty="0" smtClean="0"/>
          </a:p>
          <a:p>
            <a:pPr marL="171450" indent="-171450">
              <a:buFont typeface="Arial"/>
              <a:buChar char="•"/>
            </a:pPr>
            <a:r>
              <a:rPr lang="en-US" sz="1400" baseline="0" dirty="0" smtClean="0"/>
              <a:t>Compensation may need to be made to the steam controls and to the addition time of the aroma hop.  In same cases you have have to extend or shorten boil times.</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10</a:t>
            </a:fld>
            <a:endParaRPr lang="en-US"/>
          </a:p>
        </p:txBody>
      </p:sp>
    </p:spTree>
    <p:extLst>
      <p:ext uri="{BB962C8B-B14F-4D97-AF65-F5344CB8AC3E}">
        <p14:creationId xmlns:p14="http://schemas.microsoft.com/office/powerpoint/2010/main" val="370617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Fermenter</a:t>
            </a:r>
            <a:r>
              <a:rPr lang="en-US" sz="1400" baseline="0" dirty="0" smtClean="0"/>
              <a:t> vessel types can play a role in the flavour produced during a fermentation.</a:t>
            </a:r>
          </a:p>
          <a:p>
            <a:pPr marL="171450" indent="-171450">
              <a:buFont typeface="Arial"/>
              <a:buChar char="•"/>
            </a:pPr>
            <a:endParaRPr lang="en-US" sz="1400" baseline="0" dirty="0" smtClean="0"/>
          </a:p>
          <a:p>
            <a:pPr marL="171450" indent="-171450">
              <a:buFont typeface="Arial"/>
              <a:buChar char="•"/>
            </a:pPr>
            <a:r>
              <a:rPr lang="en-US" sz="1400" baseline="0" dirty="0" smtClean="0"/>
              <a:t>2 main types of vessel configuration are Vertical Conical fermenters and horizontal “bread loaf” design fermenters.</a:t>
            </a:r>
          </a:p>
          <a:p>
            <a:pPr marL="171450" indent="-171450">
              <a:buFont typeface="Arial"/>
              <a:buChar char="•"/>
            </a:pPr>
            <a:endParaRPr lang="en-US" sz="1400" baseline="0" dirty="0" smtClean="0"/>
          </a:p>
          <a:p>
            <a:pPr marL="171450" indent="-171450">
              <a:buFont typeface="Arial"/>
              <a:buChar char="•"/>
            </a:pPr>
            <a:r>
              <a:rPr lang="en-US" sz="1400" dirty="0" smtClean="0"/>
              <a:t>The</a:t>
            </a:r>
            <a:r>
              <a:rPr lang="en-US" sz="1400" baseline="0" dirty="0" smtClean="0"/>
              <a:t> main control one has to influence fermentation is temperature.  </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11</a:t>
            </a:fld>
            <a:endParaRPr lang="en-US"/>
          </a:p>
        </p:txBody>
      </p:sp>
    </p:spTree>
    <p:extLst>
      <p:ext uri="{BB962C8B-B14F-4D97-AF65-F5344CB8AC3E}">
        <p14:creationId xmlns:p14="http://schemas.microsoft.com/office/powerpoint/2010/main" val="2929121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Yeast return ratio refers</a:t>
            </a:r>
            <a:r>
              <a:rPr lang="en-US" sz="1400" baseline="0" dirty="0" smtClean="0"/>
              <a:t> to the amount of yeast one gets back once the fermentation has been complete vs. the amount initially pitched.</a:t>
            </a:r>
          </a:p>
          <a:p>
            <a:pPr marL="171450" indent="-171450">
              <a:buFont typeface="Arial"/>
              <a:buChar char="•"/>
            </a:pPr>
            <a:endParaRPr lang="en-US" sz="1400" baseline="0" dirty="0" smtClean="0"/>
          </a:p>
          <a:p>
            <a:pPr marL="171450" indent="-171450">
              <a:buFont typeface="Arial"/>
              <a:buChar char="•"/>
            </a:pPr>
            <a:r>
              <a:rPr lang="en-US" sz="1400" baseline="0" dirty="0" smtClean="0"/>
              <a:t>This can be difficult to control.  </a:t>
            </a:r>
            <a:r>
              <a:rPr lang="en-US" sz="1400" baseline="0" dirty="0" err="1" smtClean="0"/>
              <a:t>Wort</a:t>
            </a:r>
            <a:r>
              <a:rPr lang="en-US" sz="1400" baseline="0" dirty="0" smtClean="0"/>
              <a:t> oxygenation, zinc addition and calcium levels are factors that will need to be reviewed.</a:t>
            </a:r>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104E7E5-81E3-5F4C-A605-8248CBA3A128}" type="slidenum">
              <a:rPr lang="en-US" smtClean="0"/>
              <a:t>12</a:t>
            </a:fld>
            <a:endParaRPr lang="en-US"/>
          </a:p>
        </p:txBody>
      </p:sp>
    </p:spTree>
    <p:extLst>
      <p:ext uri="{BB962C8B-B14F-4D97-AF65-F5344CB8AC3E}">
        <p14:creationId xmlns:p14="http://schemas.microsoft.com/office/powerpoint/2010/main" val="4278478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Some yeasts can contribute substantially to the</a:t>
            </a:r>
            <a:r>
              <a:rPr lang="en-US" sz="1400" baseline="0" dirty="0" smtClean="0"/>
              <a:t> finished product flavour and as such using an alternative yeast type is not an option.</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13</a:t>
            </a:fld>
            <a:endParaRPr lang="en-US"/>
          </a:p>
        </p:txBody>
      </p:sp>
    </p:spTree>
    <p:extLst>
      <p:ext uri="{BB962C8B-B14F-4D97-AF65-F5344CB8AC3E}">
        <p14:creationId xmlns:p14="http://schemas.microsoft.com/office/powerpoint/2010/main" val="4233108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Moving onto Aging, the main factors to consider are good process control.</a:t>
            </a:r>
          </a:p>
          <a:p>
            <a:pPr marL="171450" indent="-171450">
              <a:buFont typeface="Arial"/>
              <a:buChar char="•"/>
            </a:pPr>
            <a:endParaRPr lang="en-US" sz="1400" dirty="0" smtClean="0"/>
          </a:p>
          <a:p>
            <a:pPr marL="171450" indent="-171450">
              <a:buFont typeface="Arial"/>
              <a:buChar char="•"/>
            </a:pPr>
            <a:r>
              <a:rPr lang="en-US" sz="1400" dirty="0" smtClean="0"/>
              <a:t>Primarily you want to eliminate the formation</a:t>
            </a:r>
            <a:r>
              <a:rPr lang="en-US" sz="1400" baseline="0" dirty="0" smtClean="0"/>
              <a:t> of off flavours such as oxidation</a:t>
            </a:r>
          </a:p>
          <a:p>
            <a:pPr marL="171450" indent="-171450">
              <a:buFont typeface="Arial"/>
              <a:buChar char="•"/>
            </a:pPr>
            <a:endParaRPr lang="en-US" sz="1400" baseline="0" dirty="0" smtClean="0"/>
          </a:p>
          <a:p>
            <a:pPr marL="171450" indent="-171450">
              <a:buFont typeface="Arial"/>
              <a:buChar char="•"/>
            </a:pPr>
            <a:r>
              <a:rPr lang="en-US" sz="1400" baseline="0" dirty="0" err="1" smtClean="0"/>
              <a:t>Sulphur</a:t>
            </a:r>
            <a:r>
              <a:rPr lang="en-US" sz="1400" baseline="0" dirty="0" smtClean="0"/>
              <a:t> aromas can be influenced by the control of CO2 levels and venting procedures during tank filling and storage.</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14</a:t>
            </a:fld>
            <a:endParaRPr lang="en-US"/>
          </a:p>
        </p:txBody>
      </p:sp>
    </p:spTree>
    <p:extLst>
      <p:ext uri="{BB962C8B-B14F-4D97-AF65-F5344CB8AC3E}">
        <p14:creationId xmlns:p14="http://schemas.microsoft.com/office/powerpoint/2010/main" val="1702897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Similar to Aging, this stage is again about good</a:t>
            </a:r>
            <a:r>
              <a:rPr lang="en-US" sz="1400" baseline="0" dirty="0" smtClean="0"/>
              <a:t> process control</a:t>
            </a:r>
          </a:p>
          <a:p>
            <a:pPr marL="171450" indent="-171450">
              <a:buFont typeface="Arial"/>
              <a:buChar char="•"/>
            </a:pPr>
            <a:endParaRPr lang="en-US" baseline="0" dirty="0" smtClean="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5104E7E5-81E3-5F4C-A605-8248CBA3A128}" type="slidenum">
              <a:rPr lang="en-US" smtClean="0"/>
              <a:t>15</a:t>
            </a:fld>
            <a:endParaRPr lang="en-US"/>
          </a:p>
        </p:txBody>
      </p:sp>
    </p:spTree>
    <p:extLst>
      <p:ext uri="{BB962C8B-B14F-4D97-AF65-F5344CB8AC3E}">
        <p14:creationId xmlns:p14="http://schemas.microsoft.com/office/powerpoint/2010/main" val="184076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The biggest challenge you will have in matching recipes in multiple breweries is with light</a:t>
            </a:r>
            <a:r>
              <a:rPr lang="en-US" sz="1400" baseline="0" dirty="0" smtClean="0"/>
              <a:t> beers.  When I say light I am referring to the overall flavour and not just about alcohol content.</a:t>
            </a:r>
          </a:p>
          <a:p>
            <a:pPr marL="171450" indent="-171450">
              <a:buFont typeface="Arial"/>
              <a:buChar char="•"/>
            </a:pPr>
            <a:endParaRPr lang="en-US" sz="1400" baseline="0" dirty="0" smtClean="0"/>
          </a:p>
          <a:p>
            <a:pPr marL="171450" indent="-171450">
              <a:buFont typeface="Arial"/>
              <a:buChar char="•"/>
            </a:pPr>
            <a:r>
              <a:rPr lang="en-US" sz="1400" baseline="0" dirty="0" smtClean="0"/>
              <a:t>Light beers are delicate and will show up flavour defects readily.</a:t>
            </a:r>
          </a:p>
          <a:p>
            <a:pPr marL="171450" indent="-171450">
              <a:buFont typeface="Arial"/>
              <a:buChar char="•"/>
            </a:pPr>
            <a:endParaRPr lang="en-US" sz="1400" baseline="0" dirty="0" smtClean="0"/>
          </a:p>
          <a:p>
            <a:pPr marL="171450" indent="-171450">
              <a:buFont typeface="Arial"/>
              <a:buChar char="•"/>
            </a:pPr>
            <a:r>
              <a:rPr lang="en-US" sz="1400" baseline="0" dirty="0" smtClean="0"/>
              <a:t>No great wisdom to pass on with this slide other than identifying that you will have to pay more </a:t>
            </a:r>
            <a:r>
              <a:rPr lang="en-US" sz="1400" baseline="0" dirty="0" err="1" smtClean="0"/>
              <a:t>attetion</a:t>
            </a:r>
            <a:r>
              <a:rPr lang="en-US" sz="1400" baseline="0" dirty="0" smtClean="0"/>
              <a:t> to detail if the brand you want to produce in multiple sites is a light beer.</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16</a:t>
            </a:fld>
            <a:endParaRPr lang="en-US"/>
          </a:p>
        </p:txBody>
      </p:sp>
    </p:spTree>
    <p:extLst>
      <p:ext uri="{BB962C8B-B14F-4D97-AF65-F5344CB8AC3E}">
        <p14:creationId xmlns:p14="http://schemas.microsoft.com/office/powerpoint/2010/main" val="1523271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The goal is to have a commercial match on the</a:t>
            </a:r>
            <a:r>
              <a:rPr lang="en-US" sz="1400" baseline="0" dirty="0" smtClean="0"/>
              <a:t> same brand produced at multiple sites.</a:t>
            </a:r>
          </a:p>
          <a:p>
            <a:pPr marL="171450" indent="-171450">
              <a:buFont typeface="Arial"/>
              <a:buChar char="•"/>
            </a:pPr>
            <a:endParaRPr lang="en-US" sz="1400" baseline="0" dirty="0" smtClean="0"/>
          </a:p>
          <a:p>
            <a:pPr marL="171450" indent="-171450">
              <a:buFont typeface="Arial"/>
              <a:buChar char="•"/>
            </a:pPr>
            <a:r>
              <a:rPr lang="en-US" sz="1400" baseline="0" dirty="0" smtClean="0"/>
              <a:t>In order to achieve this you need to have a disciplined sensory program</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17</a:t>
            </a:fld>
            <a:endParaRPr lang="en-US"/>
          </a:p>
        </p:txBody>
      </p:sp>
    </p:spTree>
    <p:extLst>
      <p:ext uri="{BB962C8B-B14F-4D97-AF65-F5344CB8AC3E}">
        <p14:creationId xmlns:p14="http://schemas.microsoft.com/office/powerpoint/2010/main" val="3944050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The numerical scale</a:t>
            </a:r>
            <a:r>
              <a:rPr lang="en-US" sz="1400" baseline="0" dirty="0" smtClean="0"/>
              <a:t> I have experience with is from 0 to 9, where 0 describes that the flavour is not detectable up to the highest perceived level of very strong rated at a 9.</a:t>
            </a:r>
          </a:p>
          <a:p>
            <a:pPr marL="171450" indent="-171450">
              <a:buFont typeface="Arial"/>
              <a:buChar char="•"/>
            </a:pPr>
            <a:endParaRPr lang="en-US" sz="1400" baseline="0" dirty="0" smtClean="0"/>
          </a:p>
          <a:p>
            <a:pPr marL="171450" indent="-171450">
              <a:buFont typeface="Arial"/>
              <a:buChar char="•"/>
            </a:pPr>
            <a:r>
              <a:rPr lang="en-US" sz="1400" baseline="0" dirty="0" smtClean="0"/>
              <a:t>The use of this scale allows sensory panelists a common reference point to describe the beer they are evaluating.</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18</a:t>
            </a:fld>
            <a:endParaRPr lang="en-US"/>
          </a:p>
        </p:txBody>
      </p:sp>
    </p:spTree>
    <p:extLst>
      <p:ext uri="{BB962C8B-B14F-4D97-AF65-F5344CB8AC3E}">
        <p14:creationId xmlns:p14="http://schemas.microsoft.com/office/powerpoint/2010/main" val="3557173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This same scale can then be used to map out a brand’s “True to Profile</a:t>
            </a:r>
            <a:r>
              <a:rPr lang="en-US" sz="1400" baseline="0" dirty="0" smtClean="0"/>
              <a:t>” map.  Sometimes referred to as a spider web plot.</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19</a:t>
            </a:fld>
            <a:endParaRPr lang="en-US"/>
          </a:p>
        </p:txBody>
      </p:sp>
    </p:spTree>
    <p:extLst>
      <p:ext uri="{BB962C8B-B14F-4D97-AF65-F5344CB8AC3E}">
        <p14:creationId xmlns:p14="http://schemas.microsoft.com/office/powerpoint/2010/main" val="314939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Typically</a:t>
            </a:r>
            <a:r>
              <a:rPr lang="en-US" sz="1400" baseline="0" dirty="0" smtClean="0"/>
              <a:t> one does not have the luxury of being able to pick a new brewery location that has the identical brewing equipment as the current site where the brand is being brewed.</a:t>
            </a:r>
          </a:p>
          <a:p>
            <a:pPr marL="171450" indent="-171450">
              <a:buFont typeface="Arial"/>
              <a:buChar char="•"/>
            </a:pPr>
            <a:endParaRPr lang="en-US" sz="1400" dirty="0" smtClean="0"/>
          </a:p>
          <a:p>
            <a:pPr marL="171450" indent="-171450">
              <a:buFont typeface="Arial"/>
              <a:buChar char="•"/>
            </a:pPr>
            <a:r>
              <a:rPr lang="en-US" sz="1400" dirty="0" smtClean="0"/>
              <a:t>This slide outlines</a:t>
            </a:r>
            <a:r>
              <a:rPr lang="en-US" sz="1400" baseline="0" dirty="0" smtClean="0"/>
              <a:t> the main areas to focus on to achieve a commercial match on beer recipes brewed at multiple locations.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104E7E5-81E3-5F4C-A605-8248CBA3A128}" type="slidenum">
              <a:rPr lang="en-US" smtClean="0"/>
              <a:t>2</a:t>
            </a:fld>
            <a:endParaRPr lang="en-US"/>
          </a:p>
        </p:txBody>
      </p:sp>
    </p:spTree>
    <p:extLst>
      <p:ext uri="{BB962C8B-B14F-4D97-AF65-F5344CB8AC3E}">
        <p14:creationId xmlns:p14="http://schemas.microsoft.com/office/powerpoint/2010/main" val="3751734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It is critical that your panel meets to evaluate the product profile match on a frequent basis.</a:t>
            </a:r>
          </a:p>
          <a:p>
            <a:pPr marL="171450" indent="-171450">
              <a:buFont typeface="Arial"/>
              <a:buChar char="•"/>
            </a:pPr>
            <a:endParaRPr lang="en-US" sz="1400" dirty="0" smtClean="0"/>
          </a:p>
          <a:p>
            <a:pPr marL="171450" indent="-171450">
              <a:buFont typeface="Arial"/>
              <a:buChar char="•"/>
            </a:pPr>
            <a:r>
              <a:rPr lang="en-US" sz="1400" dirty="0" smtClean="0"/>
              <a:t>Panel</a:t>
            </a:r>
            <a:r>
              <a:rPr lang="en-US" sz="1400" baseline="0" dirty="0" smtClean="0"/>
              <a:t> scores will tell you if you are achieving a commercial match.  We are not looking for perfect scores, but we are looking for consistency and if a scale of 0 to 9 is being used to rate the overall “Trueness to Profile” then if you are achieving a score of 7 or greater on a regular basis, one can conclude a commercial match is being achieved.</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20</a:t>
            </a:fld>
            <a:endParaRPr lang="en-US"/>
          </a:p>
        </p:txBody>
      </p:sp>
    </p:spTree>
    <p:extLst>
      <p:ext uri="{BB962C8B-B14F-4D97-AF65-F5344CB8AC3E}">
        <p14:creationId xmlns:p14="http://schemas.microsoft.com/office/powerpoint/2010/main" val="2724704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04E7E5-81E3-5F4C-A605-8248CBA3A128}" type="slidenum">
              <a:rPr lang="en-US" smtClean="0"/>
              <a:t>21</a:t>
            </a:fld>
            <a:endParaRPr lang="en-US"/>
          </a:p>
        </p:txBody>
      </p:sp>
    </p:spTree>
    <p:extLst>
      <p:ext uri="{BB962C8B-B14F-4D97-AF65-F5344CB8AC3E}">
        <p14:creationId xmlns:p14="http://schemas.microsoft.com/office/powerpoint/2010/main" val="1069823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So let’s start with ingredients.</a:t>
            </a:r>
          </a:p>
          <a:p>
            <a:pPr marL="171450" indent="-171450">
              <a:buFont typeface="Arial"/>
              <a:buChar char="•"/>
            </a:pPr>
            <a:endParaRPr lang="en-US" sz="1400" dirty="0" smtClean="0"/>
          </a:p>
          <a:p>
            <a:pPr marL="171450" indent="-171450">
              <a:buFont typeface="Arial"/>
              <a:buChar char="•"/>
            </a:pPr>
            <a:r>
              <a:rPr lang="en-US" sz="1400" dirty="0" smtClean="0"/>
              <a:t>The most critical one that makes up</a:t>
            </a:r>
            <a:r>
              <a:rPr lang="en-US" sz="1400" baseline="0" dirty="0" smtClean="0"/>
              <a:t> the largest contribution to the recipe is water.</a:t>
            </a:r>
          </a:p>
          <a:p>
            <a:pPr marL="171450" indent="-171450">
              <a:buFont typeface="Arial"/>
              <a:buChar char="•"/>
            </a:pPr>
            <a:endParaRPr lang="en-US" sz="1400" baseline="0" dirty="0" smtClean="0"/>
          </a:p>
          <a:p>
            <a:pPr marL="171450" indent="-171450">
              <a:buFont typeface="Arial"/>
              <a:buChar char="•"/>
            </a:pPr>
            <a:r>
              <a:rPr lang="en-US" sz="1400" baseline="0" dirty="0" smtClean="0"/>
              <a:t>You want to ensure you have the proper concentration of Calcium in your mash water.  This can be achieved with Calcium Chloride or Calcium </a:t>
            </a:r>
            <a:r>
              <a:rPr lang="en-US" sz="1400" baseline="0" dirty="0" err="1" smtClean="0"/>
              <a:t>Sulphate</a:t>
            </a:r>
            <a:r>
              <a:rPr lang="en-US" sz="1400" baseline="0" dirty="0" smtClean="0"/>
              <a:t> additions. Depending on the brand these brewing salts may be interchangeable.</a:t>
            </a:r>
          </a:p>
          <a:p>
            <a:pPr marL="171450" indent="-171450">
              <a:buFont typeface="Arial"/>
              <a:buChar char="•"/>
            </a:pPr>
            <a:endParaRPr lang="en-US" sz="1400" baseline="0" dirty="0" smtClean="0"/>
          </a:p>
          <a:p>
            <a:pPr marL="171450" indent="-171450">
              <a:buFont typeface="Arial"/>
              <a:buChar char="•"/>
            </a:pPr>
            <a:r>
              <a:rPr lang="en-US" sz="1400" baseline="0" dirty="0" smtClean="0"/>
              <a:t>Hardness is a consideration.</a:t>
            </a:r>
          </a:p>
          <a:p>
            <a:pPr marL="171450" indent="-171450">
              <a:buFont typeface="Arial"/>
              <a:buChar char="•"/>
            </a:pPr>
            <a:endParaRPr lang="en-US" sz="1400" baseline="0" dirty="0" smtClean="0"/>
          </a:p>
          <a:p>
            <a:pPr marL="171450" indent="-171450">
              <a:buFont typeface="Arial"/>
              <a:buChar char="•"/>
            </a:pPr>
            <a:r>
              <a:rPr lang="en-US" sz="1400" baseline="0" dirty="0" smtClean="0"/>
              <a:t>Alkalinity can affect how yeast flocculate and as such can influence the fermentation performance.</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3</a:t>
            </a:fld>
            <a:endParaRPr lang="en-US"/>
          </a:p>
        </p:txBody>
      </p:sp>
    </p:spTree>
    <p:extLst>
      <p:ext uri="{BB962C8B-B14F-4D97-AF65-F5344CB8AC3E}">
        <p14:creationId xmlns:p14="http://schemas.microsoft.com/office/powerpoint/2010/main" val="170563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In</a:t>
            </a:r>
            <a:r>
              <a:rPr lang="en-US" sz="1400" baseline="0" dirty="0" smtClean="0"/>
              <a:t> some situations you may not have access to the same ingredients at the selected brewery where you want to expand production of the brand.</a:t>
            </a:r>
          </a:p>
          <a:p>
            <a:pPr marL="171450" indent="-171450">
              <a:buFont typeface="Arial"/>
              <a:buChar char="•"/>
            </a:pPr>
            <a:endParaRPr lang="en-US" sz="1400" baseline="0" dirty="0" smtClean="0"/>
          </a:p>
          <a:p>
            <a:pPr marL="171450" indent="-171450">
              <a:buFont typeface="Arial"/>
              <a:buChar char="•"/>
            </a:pPr>
            <a:r>
              <a:rPr lang="en-US" sz="1400" baseline="0" dirty="0" smtClean="0"/>
              <a:t>How important is it to get the exact duplicate blend of malt?</a:t>
            </a:r>
          </a:p>
          <a:p>
            <a:pPr marL="171450" indent="-171450">
              <a:buFont typeface="Arial"/>
              <a:buChar char="•"/>
            </a:pPr>
            <a:endParaRPr lang="en-US" sz="1400" baseline="0" dirty="0" smtClean="0"/>
          </a:p>
          <a:p>
            <a:pPr marL="171450" indent="-171450">
              <a:buFont typeface="Arial"/>
              <a:buChar char="•"/>
            </a:pPr>
            <a:r>
              <a:rPr lang="en-US" sz="1400" baseline="0" dirty="0" smtClean="0"/>
              <a:t>Some brewers use a blend of 6 row and 2 row malt.</a:t>
            </a:r>
          </a:p>
          <a:p>
            <a:pPr marL="171450" indent="-171450">
              <a:buFont typeface="Arial"/>
              <a:buChar char="•"/>
            </a:pPr>
            <a:endParaRPr lang="en-US" sz="1400" baseline="0" dirty="0" smtClean="0"/>
          </a:p>
          <a:p>
            <a:pPr marL="171450" indent="-171450">
              <a:buFont typeface="Arial"/>
              <a:buChar char="•"/>
            </a:pPr>
            <a:r>
              <a:rPr lang="en-US" sz="1400" baseline="0" dirty="0" smtClean="0"/>
              <a:t>Historically this was driven by the need to have good enzymatic activity, and one included 6 row malt to achieve this.</a:t>
            </a:r>
          </a:p>
          <a:p>
            <a:pPr marL="171450" indent="-171450">
              <a:buFont typeface="Arial"/>
              <a:buChar char="•"/>
            </a:pPr>
            <a:endParaRPr lang="en-US" sz="1400" baseline="0" dirty="0" smtClean="0"/>
          </a:p>
          <a:p>
            <a:pPr marL="171450" indent="-171450">
              <a:buFont typeface="Arial"/>
              <a:buChar char="•"/>
            </a:pPr>
            <a:r>
              <a:rPr lang="en-US" sz="1400" baseline="0" dirty="0" smtClean="0"/>
              <a:t>2 row malts have improved over the years and the need to include a blend of 6 row has diminished.</a:t>
            </a:r>
          </a:p>
          <a:p>
            <a:pPr marL="171450" indent="-171450">
              <a:buFont typeface="Arial"/>
              <a:buChar char="•"/>
            </a:pPr>
            <a:endParaRPr lang="en-US" sz="1400" baseline="0" dirty="0" smtClean="0"/>
          </a:p>
          <a:p>
            <a:pPr marL="171450" indent="-171450">
              <a:buFont typeface="Arial"/>
              <a:buChar char="•"/>
            </a:pPr>
            <a:r>
              <a:rPr lang="en-US" sz="1400" baseline="0" dirty="0" smtClean="0"/>
              <a:t>Other factors to consider then come down to overall malt performance which will have the brewer engage in discussion with the </a:t>
            </a:r>
            <a:r>
              <a:rPr lang="en-US" sz="1400" baseline="0" dirty="0" err="1" smtClean="0"/>
              <a:t>maltster</a:t>
            </a:r>
            <a:r>
              <a:rPr lang="en-US" sz="1400" baseline="0" dirty="0" smtClean="0"/>
              <a:t> on Beta </a:t>
            </a:r>
            <a:r>
              <a:rPr lang="en-US" sz="1400" baseline="0" dirty="0" err="1" smtClean="0"/>
              <a:t>Glucan</a:t>
            </a:r>
            <a:r>
              <a:rPr lang="en-US" sz="1400" baseline="0" dirty="0" smtClean="0"/>
              <a:t> levels, protein levels, extract, etc.</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4</a:t>
            </a:fld>
            <a:endParaRPr lang="en-US"/>
          </a:p>
        </p:txBody>
      </p:sp>
    </p:spTree>
    <p:extLst>
      <p:ext uri="{BB962C8B-B14F-4D97-AF65-F5344CB8AC3E}">
        <p14:creationId xmlns:p14="http://schemas.microsoft.com/office/powerpoint/2010/main" val="4159992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Adjuncts</a:t>
            </a:r>
            <a:r>
              <a:rPr lang="en-US" sz="1400" baseline="0" dirty="0" smtClean="0"/>
              <a:t> are the extract portion of the recipe not derived from malt.  Typical choices are corn or rice.</a:t>
            </a:r>
          </a:p>
          <a:p>
            <a:pPr marL="171450" indent="-171450">
              <a:buFont typeface="Arial"/>
              <a:buChar char="•"/>
            </a:pPr>
            <a:endParaRPr lang="en-US" sz="1400" baseline="0" dirty="0" smtClean="0"/>
          </a:p>
          <a:p>
            <a:pPr marL="171450" indent="-171450">
              <a:buFont typeface="Arial"/>
              <a:buChar char="•"/>
            </a:pPr>
            <a:r>
              <a:rPr lang="en-US" sz="1400" baseline="0" dirty="0" smtClean="0"/>
              <a:t>Some brewers will require that a particular type of adjunct is used.  For most brewers you will find that the type is inter-changeable and typically economics will drive the choice.</a:t>
            </a:r>
          </a:p>
          <a:p>
            <a:pPr marL="171450" indent="-171450">
              <a:buFont typeface="Arial"/>
              <a:buChar char="•"/>
            </a:pPr>
            <a:endParaRPr lang="en-US" sz="1400" baseline="0" dirty="0" smtClean="0"/>
          </a:p>
          <a:p>
            <a:pPr marL="171450" indent="-171450">
              <a:buFont typeface="Arial"/>
              <a:buChar char="•"/>
            </a:pPr>
            <a:r>
              <a:rPr lang="en-US" sz="1400" baseline="0" dirty="0" smtClean="0"/>
              <a:t>The choice between using corn grits vs. brewers grade corn syrup is usually based on existing equipment capabilities.</a:t>
            </a:r>
          </a:p>
          <a:p>
            <a:pPr marL="171450" indent="-171450">
              <a:buFont typeface="Arial"/>
              <a:buChar char="•"/>
            </a:pPr>
            <a:endParaRPr lang="en-US" sz="1400" baseline="0" dirty="0" smtClean="0"/>
          </a:p>
          <a:p>
            <a:pPr marL="171450" indent="-171450">
              <a:buFont typeface="Arial"/>
              <a:buChar char="•"/>
            </a:pPr>
            <a:r>
              <a:rPr lang="en-US" sz="1400" baseline="0" dirty="0" smtClean="0"/>
              <a:t>One has to be careful on the make up of the brewer’s syrup if this is the choice of adjunct.  Syrups too high in glucose can have a feedback effect on the yeast and could result in incomplete fermentations.</a:t>
            </a:r>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104E7E5-81E3-5F4C-A605-8248CBA3A128}" type="slidenum">
              <a:rPr lang="en-US" smtClean="0"/>
              <a:t>5</a:t>
            </a:fld>
            <a:endParaRPr lang="en-US"/>
          </a:p>
        </p:txBody>
      </p:sp>
    </p:spTree>
    <p:extLst>
      <p:ext uri="{BB962C8B-B14F-4D97-AF65-F5344CB8AC3E}">
        <p14:creationId xmlns:p14="http://schemas.microsoft.com/office/powerpoint/2010/main" val="14782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As you are</a:t>
            </a:r>
            <a:r>
              <a:rPr lang="en-US" sz="1400" baseline="0" dirty="0" smtClean="0"/>
              <a:t> aware hops provide both a bittering component and an aroma component to beer.</a:t>
            </a:r>
          </a:p>
          <a:p>
            <a:pPr marL="171450" indent="-171450">
              <a:buFont typeface="Arial"/>
              <a:buChar char="•"/>
            </a:pPr>
            <a:endParaRPr lang="en-US" sz="1400" baseline="0" dirty="0" smtClean="0"/>
          </a:p>
          <a:p>
            <a:pPr marL="171450" indent="-171450">
              <a:buFont typeface="Arial"/>
              <a:buChar char="•"/>
            </a:pPr>
            <a:r>
              <a:rPr lang="en-US" sz="1400" baseline="0" dirty="0" smtClean="0"/>
              <a:t>My experience with bittering hops is that the varieties are inter-changeable.  These are typically added at start of boil or kettle full and do not contribute appreciably to the aroma.</a:t>
            </a:r>
          </a:p>
          <a:p>
            <a:pPr marL="171450" indent="-171450">
              <a:buFont typeface="Arial"/>
              <a:buChar char="•"/>
            </a:pPr>
            <a:endParaRPr lang="en-US" sz="1400" baseline="0" dirty="0" smtClean="0"/>
          </a:p>
          <a:p>
            <a:pPr marL="171450" indent="-171450">
              <a:buFont typeface="Arial"/>
              <a:buChar char="•"/>
            </a:pPr>
            <a:r>
              <a:rPr lang="en-US" sz="1400" baseline="0" dirty="0" smtClean="0"/>
              <a:t>Aroma hops however, must be matched.  The variable that you may need to play with is the timing of the aroma hop addition.  This is due to the differences one can see between kettle boils.  One kettle may drive off more aromatics than another.</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6</a:t>
            </a:fld>
            <a:endParaRPr lang="en-US"/>
          </a:p>
        </p:txBody>
      </p:sp>
    </p:spTree>
    <p:extLst>
      <p:ext uri="{BB962C8B-B14F-4D97-AF65-F5344CB8AC3E}">
        <p14:creationId xmlns:p14="http://schemas.microsoft.com/office/powerpoint/2010/main" val="315485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Now let’s move onto the equipment side of the challenge.</a:t>
            </a:r>
          </a:p>
          <a:p>
            <a:pPr marL="171450" indent="-171450">
              <a:buFont typeface="Arial"/>
              <a:buChar char="•"/>
            </a:pPr>
            <a:endParaRPr lang="en-US" sz="1400" dirty="0" smtClean="0"/>
          </a:p>
          <a:p>
            <a:pPr marL="171450" indent="-171450">
              <a:buFont typeface="Arial"/>
              <a:buChar char="•"/>
            </a:pPr>
            <a:r>
              <a:rPr lang="en-US" sz="1400" dirty="0" smtClean="0"/>
              <a:t>The 2 main vessels I want to comment on are the mash mixer and kettle.  These will influence the recipe more than the </a:t>
            </a:r>
            <a:r>
              <a:rPr lang="en-US" sz="1400" dirty="0" err="1" smtClean="0"/>
              <a:t>lauter</a:t>
            </a:r>
            <a:r>
              <a:rPr lang="en-US" sz="1400" dirty="0" smtClean="0"/>
              <a:t> </a:t>
            </a:r>
            <a:r>
              <a:rPr lang="en-US" sz="1400" dirty="0" err="1" smtClean="0"/>
              <a:t>tun</a:t>
            </a:r>
            <a:r>
              <a:rPr lang="en-US" sz="1400" dirty="0" smtClean="0"/>
              <a:t> or whirlpool.</a:t>
            </a:r>
          </a:p>
          <a:p>
            <a:pPr marL="171450" indent="-171450">
              <a:buFont typeface="Arial"/>
              <a:buChar char="•"/>
            </a:pPr>
            <a:endParaRPr lang="en-US" sz="1400" dirty="0" smtClean="0"/>
          </a:p>
          <a:p>
            <a:pPr marL="171450" indent="-171450">
              <a:buFont typeface="Arial"/>
              <a:buChar char="•"/>
            </a:pPr>
            <a:r>
              <a:rPr lang="en-US" sz="1400" dirty="0" smtClean="0"/>
              <a:t>Not all mash mixers are identical in design.  Malt addition systems</a:t>
            </a:r>
            <a:r>
              <a:rPr lang="en-US" sz="1400" baseline="0" dirty="0" smtClean="0"/>
              <a:t> can vary, heating surfaces may have more or less area, &amp; mixer agitation can be different.</a:t>
            </a:r>
          </a:p>
          <a:p>
            <a:pPr marL="171450" indent="-171450">
              <a:buFont typeface="Arial"/>
              <a:buChar char="•"/>
            </a:pPr>
            <a:endParaRPr lang="en-US" sz="1400" baseline="0" dirty="0" smtClean="0"/>
          </a:p>
          <a:p>
            <a:pPr marL="171450" indent="-171450">
              <a:buFont typeface="Arial"/>
              <a:buChar char="•"/>
            </a:pPr>
            <a:r>
              <a:rPr lang="en-US" sz="1400" baseline="0" dirty="0" smtClean="0"/>
              <a:t>Understand what those differences are and adapt the recipe profile to compensate.  You have control on the temperature set points, rest times and possibly agitator speed.</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7</a:t>
            </a:fld>
            <a:endParaRPr lang="en-US"/>
          </a:p>
        </p:txBody>
      </p:sp>
    </p:spTree>
    <p:extLst>
      <p:ext uri="{BB962C8B-B14F-4D97-AF65-F5344CB8AC3E}">
        <p14:creationId xmlns:p14="http://schemas.microsoft.com/office/powerpoint/2010/main" val="285926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Moving on to the kettle.</a:t>
            </a:r>
            <a:endParaRPr lang="en-US" sz="1400" baseline="0" dirty="0" smtClean="0"/>
          </a:p>
          <a:p>
            <a:pPr marL="171450" indent="-171450">
              <a:buFont typeface="Arial"/>
              <a:buChar char="•"/>
            </a:pPr>
            <a:endParaRPr lang="en-US" sz="1400" baseline="0" dirty="0" smtClean="0"/>
          </a:p>
          <a:p>
            <a:pPr marL="171450" indent="-171450">
              <a:buFont typeface="Arial"/>
              <a:buChar char="•"/>
            </a:pPr>
            <a:r>
              <a:rPr lang="en-US" sz="1400" baseline="0" dirty="0" smtClean="0"/>
              <a:t>This slide shows a 5 barrel percolator inside a kettle</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8</a:t>
            </a:fld>
            <a:endParaRPr lang="en-US"/>
          </a:p>
        </p:txBody>
      </p:sp>
    </p:spTree>
    <p:extLst>
      <p:ext uri="{BB962C8B-B14F-4D97-AF65-F5344CB8AC3E}">
        <p14:creationId xmlns:p14="http://schemas.microsoft.com/office/powerpoint/2010/main" val="103267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400" dirty="0" smtClean="0"/>
              <a:t>Compare that to a kettle</a:t>
            </a:r>
            <a:r>
              <a:rPr lang="en-US" sz="1400" baseline="0" dirty="0" smtClean="0"/>
              <a:t> that is equipped with an external </a:t>
            </a:r>
            <a:r>
              <a:rPr lang="en-US" sz="1400" baseline="0" dirty="0" err="1" smtClean="0"/>
              <a:t>calandria</a:t>
            </a:r>
            <a:r>
              <a:rPr lang="en-US" sz="1400" baseline="0" dirty="0" smtClean="0"/>
              <a:t> and uses a pump to circulate the </a:t>
            </a:r>
            <a:r>
              <a:rPr lang="en-US" sz="1400" baseline="0" dirty="0" err="1" smtClean="0"/>
              <a:t>wort</a:t>
            </a:r>
            <a:r>
              <a:rPr lang="en-US" sz="1400" baseline="0" dirty="0" smtClean="0"/>
              <a:t> from the kettle through the heater and then back up the center of the kettle to a spreading plate as shown in this slide.</a:t>
            </a:r>
            <a:endParaRPr lang="en-US" sz="1400" dirty="0"/>
          </a:p>
        </p:txBody>
      </p:sp>
      <p:sp>
        <p:nvSpPr>
          <p:cNvPr id="4" name="Slide Number Placeholder 3"/>
          <p:cNvSpPr>
            <a:spLocks noGrp="1"/>
          </p:cNvSpPr>
          <p:nvPr>
            <p:ph type="sldNum" sz="quarter" idx="10"/>
          </p:nvPr>
        </p:nvSpPr>
        <p:spPr/>
        <p:txBody>
          <a:bodyPr/>
          <a:lstStyle/>
          <a:p>
            <a:fld id="{5104E7E5-81E3-5F4C-A605-8248CBA3A128}" type="slidenum">
              <a:rPr lang="en-US" smtClean="0"/>
              <a:t>9</a:t>
            </a:fld>
            <a:endParaRPr lang="en-US"/>
          </a:p>
        </p:txBody>
      </p:sp>
    </p:spTree>
    <p:extLst>
      <p:ext uri="{BB962C8B-B14F-4D97-AF65-F5344CB8AC3E}">
        <p14:creationId xmlns:p14="http://schemas.microsoft.com/office/powerpoint/2010/main" val="71266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540AA292-FF67-F142-BCC1-831387CE1ADA}"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CA"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p:txBody>
          <a:bodyPr/>
          <a:lstStyle/>
          <a:p>
            <a:fld id="{3D31B2F6-3F02-D143-9BAD-160B62CF39E0}" type="datetimeFigureOut">
              <a:rPr lang="en-US" smtClean="0"/>
              <a:t>15-01-12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3D31B2F6-3F02-D143-9BAD-160B62CF39E0}" type="datetimeFigureOut">
              <a:rPr lang="en-US" smtClean="0"/>
              <a:t>15-01-12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CA"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CA"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CA"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CA"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3D31B2F6-3F02-D143-9BAD-160B62CF39E0}" type="datetimeFigureOut">
              <a:rPr lang="en-US" smtClean="0"/>
              <a:t>15-01-12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3D31B2F6-3F02-D143-9BAD-160B62CF39E0}" type="datetimeFigureOut">
              <a:rPr lang="en-US" smtClean="0"/>
              <a:t>15-01-12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3D31B2F6-3F02-D143-9BAD-160B62CF39E0}" type="datetimeFigureOut">
              <a:rPr lang="en-US" smtClean="0"/>
              <a:t>15-01-12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CA"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3D31B2F6-3F02-D143-9BAD-160B62CF39E0}" type="datetimeFigureOut">
              <a:rPr lang="en-US" smtClean="0"/>
              <a:t>15-01-12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3D31B2F6-3F02-D143-9BAD-160B62CF39E0}" type="datetimeFigureOut">
              <a:rPr lang="en-US" smtClean="0"/>
              <a:t>15-01-12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0AA292-FF67-F142-BCC1-831387CE1ADA}"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5" name="Date Placeholder 4"/>
          <p:cNvSpPr>
            <a:spLocks noGrp="1"/>
          </p:cNvSpPr>
          <p:nvPr>
            <p:ph type="dt" sz="half" idx="10"/>
          </p:nvPr>
        </p:nvSpPr>
        <p:spPr/>
        <p:txBody>
          <a:bodyPr/>
          <a:lstStyle/>
          <a:p>
            <a:fld id="{3D31B2F6-3F02-D143-9BAD-160B62CF39E0}" type="datetimeFigureOut">
              <a:rPr lang="en-US" smtClean="0"/>
              <a:t>15-01-12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0AA292-FF67-F142-BCC1-831387CE1ADA}"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3D31B2F6-3F02-D143-9BAD-160B62CF39E0}" type="datetimeFigureOut">
              <a:rPr lang="en-US" smtClean="0"/>
              <a:t>15-01-12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0AA292-FF67-F142-BCC1-831387CE1AD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CA"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3D31B2F6-3F02-D143-9BAD-160B62CF39E0}" type="datetimeFigureOut">
              <a:rPr lang="en-US" smtClean="0"/>
              <a:t>15-01-12</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540AA292-FF67-F142-BCC1-831387CE1AD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0000"/>
                </a:solidFill>
              </a:rPr>
              <a:t>Adapting Beer Recipes Between Breweries</a:t>
            </a:r>
            <a:endParaRPr lang="en-US" dirty="0">
              <a:solidFill>
                <a:srgbClr val="000000"/>
              </a:solidFill>
            </a:endParaRPr>
          </a:p>
        </p:txBody>
      </p:sp>
      <p:sp>
        <p:nvSpPr>
          <p:cNvPr id="3" name="Subtitle 2"/>
          <p:cNvSpPr>
            <a:spLocks noGrp="1"/>
          </p:cNvSpPr>
          <p:nvPr>
            <p:ph type="subTitle" idx="1"/>
          </p:nvPr>
        </p:nvSpPr>
        <p:spPr>
          <a:xfrm>
            <a:off x="1600201" y="4481067"/>
            <a:ext cx="6762749" cy="563488"/>
          </a:xfrm>
        </p:spPr>
        <p:txBody>
          <a:bodyPr/>
          <a:lstStyle/>
          <a:p>
            <a:r>
              <a:rPr lang="en-US" dirty="0" smtClean="0"/>
              <a:t>Kevin Hryclik</a:t>
            </a:r>
          </a:p>
          <a:p>
            <a:endParaRPr lang="en-US" dirty="0"/>
          </a:p>
        </p:txBody>
      </p:sp>
      <p:pic>
        <p:nvPicPr>
          <p:cNvPr id="4" name="Picture 3" descr="Blue House logo for email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104" y="5045061"/>
            <a:ext cx="1037912" cy="673021"/>
          </a:xfrm>
          <a:prstGeom prst="rect">
            <a:avLst/>
          </a:prstGeom>
        </p:spPr>
      </p:pic>
    </p:spTree>
    <p:extLst>
      <p:ext uri="{BB962C8B-B14F-4D97-AF65-F5344CB8AC3E}">
        <p14:creationId xmlns:p14="http://schemas.microsoft.com/office/powerpoint/2010/main" val="30239609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ierra Nevada 41.jpg"/>
          <p:cNvPicPr>
            <a:picLocks noGrp="1" noChangeAspect="1"/>
          </p:cNvPicPr>
          <p:nvPr>
            <p:ph idx="1"/>
          </p:nvPr>
        </p:nvPicPr>
        <p:blipFill rotWithShape="1">
          <a:blip r:embed="rId3">
            <a:alphaModFix amt="68000"/>
            <a:extLst>
              <a:ext uri="{28A0092B-C50C-407E-A947-70E740481C1C}">
                <a14:useLocalDpi xmlns:a14="http://schemas.microsoft.com/office/drawing/2010/main" val="0"/>
              </a:ext>
            </a:extLst>
          </a:blip>
          <a:srcRect t="-1754" r="15752" b="-318"/>
          <a:stretch/>
        </p:blipFill>
        <p:spPr>
          <a:xfrm>
            <a:off x="476237" y="178581"/>
            <a:ext cx="8225012" cy="6349542"/>
          </a:xfrm>
        </p:spPr>
      </p:pic>
      <p:sp>
        <p:nvSpPr>
          <p:cNvPr id="5" name="Title 1"/>
          <p:cNvSpPr>
            <a:spLocks noGrp="1"/>
          </p:cNvSpPr>
          <p:nvPr>
            <p:ph type="title"/>
          </p:nvPr>
        </p:nvSpPr>
        <p:spPr>
          <a:xfrm>
            <a:off x="779463" y="381000"/>
            <a:ext cx="7583487" cy="1044388"/>
          </a:xfrm>
        </p:spPr>
        <p:txBody>
          <a:bodyPr/>
          <a:lstStyle/>
          <a:p>
            <a:r>
              <a:rPr lang="en-US" dirty="0" smtClean="0">
                <a:solidFill>
                  <a:srgbClr val="000000"/>
                </a:solidFill>
              </a:rPr>
              <a:t>Brewing Vessels</a:t>
            </a:r>
            <a:endParaRPr lang="en-US" dirty="0">
              <a:solidFill>
                <a:srgbClr val="000000"/>
              </a:solidFill>
            </a:endParaRPr>
          </a:p>
        </p:txBody>
      </p:sp>
      <p:sp>
        <p:nvSpPr>
          <p:cNvPr id="6" name="Content Placeholder 2"/>
          <p:cNvSpPr txBox="1">
            <a:spLocks/>
          </p:cNvSpPr>
          <p:nvPr/>
        </p:nvSpPr>
        <p:spPr>
          <a:xfrm>
            <a:off x="779463" y="1590691"/>
            <a:ext cx="7583487" cy="4590189"/>
          </a:xfrm>
          <a:prstGeom prst="rect">
            <a:avLst/>
          </a:prstGeom>
        </p:spPr>
        <p:txBody>
          <a:bodyPr vert="horz" lIns="91440" tIns="45720" rIns="91440" bIns="45720" rtlCol="0">
            <a:normAutofit fontScale="92500" lnSpcReduction="1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r>
              <a:rPr lang="en-US" sz="3500" b="1" dirty="0" smtClean="0">
                <a:solidFill>
                  <a:srgbClr val="000000"/>
                </a:solidFill>
              </a:rPr>
              <a:t>Kettle</a:t>
            </a:r>
          </a:p>
          <a:p>
            <a:r>
              <a:rPr lang="en-US" b="1" dirty="0" smtClean="0">
                <a:solidFill>
                  <a:srgbClr val="000000"/>
                </a:solidFill>
              </a:rPr>
              <a:t>Many different kettle boiling systems exist.  These include </a:t>
            </a:r>
            <a:r>
              <a:rPr lang="en-US" b="1" dirty="0" err="1" smtClean="0">
                <a:solidFill>
                  <a:srgbClr val="000000"/>
                </a:solidFill>
              </a:rPr>
              <a:t>percs</a:t>
            </a:r>
            <a:r>
              <a:rPr lang="en-US" b="1" dirty="0" smtClean="0">
                <a:solidFill>
                  <a:srgbClr val="000000"/>
                </a:solidFill>
              </a:rPr>
              <a:t>, coils, internal &amp; external </a:t>
            </a:r>
            <a:r>
              <a:rPr lang="en-US" b="1" dirty="0" err="1" smtClean="0">
                <a:solidFill>
                  <a:srgbClr val="000000"/>
                </a:solidFill>
              </a:rPr>
              <a:t>calandrias</a:t>
            </a:r>
            <a:r>
              <a:rPr lang="en-US" b="1" dirty="0" smtClean="0">
                <a:solidFill>
                  <a:srgbClr val="000000"/>
                </a:solidFill>
              </a:rPr>
              <a:t>.</a:t>
            </a:r>
          </a:p>
          <a:p>
            <a:r>
              <a:rPr lang="en-US" b="1" dirty="0" smtClean="0">
                <a:solidFill>
                  <a:srgbClr val="000000"/>
                </a:solidFill>
              </a:rPr>
              <a:t>Boils need to achieve similar </a:t>
            </a:r>
            <a:r>
              <a:rPr lang="en-US" b="1" dirty="0" err="1" smtClean="0">
                <a:solidFill>
                  <a:srgbClr val="000000"/>
                </a:solidFill>
              </a:rPr>
              <a:t>vigour</a:t>
            </a:r>
            <a:r>
              <a:rPr lang="en-US" b="1" dirty="0" smtClean="0">
                <a:solidFill>
                  <a:srgbClr val="000000"/>
                </a:solidFill>
              </a:rPr>
              <a:t> and evaporation rates to give consistency.</a:t>
            </a:r>
          </a:p>
          <a:p>
            <a:r>
              <a:rPr lang="en-US" b="1" dirty="0" smtClean="0">
                <a:solidFill>
                  <a:srgbClr val="000000"/>
                </a:solidFill>
              </a:rPr>
              <a:t>Modifications to the steam feed will need to be reviewed to best match boiling characteristics.</a:t>
            </a:r>
          </a:p>
          <a:p>
            <a:r>
              <a:rPr lang="en-US" b="1" dirty="0" smtClean="0">
                <a:solidFill>
                  <a:srgbClr val="000000"/>
                </a:solidFill>
              </a:rPr>
              <a:t>Other considerations may be required such as open or closed door boiling.</a:t>
            </a:r>
          </a:p>
          <a:p>
            <a:r>
              <a:rPr lang="en-US" b="1" dirty="0" smtClean="0">
                <a:solidFill>
                  <a:srgbClr val="000000"/>
                </a:solidFill>
              </a:rPr>
              <a:t>As mentioned earlier, timing of the aroma hop addition may have to be altered to achieve the best product match.</a:t>
            </a:r>
          </a:p>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797015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ierra Nevada 31.jpg"/>
          <p:cNvPicPr>
            <a:picLocks noGrp="1" noChangeAspect="1"/>
          </p:cNvPicPr>
          <p:nvPr>
            <p:ph idx="1"/>
          </p:nvPr>
        </p:nvPicPr>
        <p:blipFill rotWithShape="1">
          <a:blip r:embed="rId3">
            <a:alphaModFix amt="48000"/>
            <a:extLst>
              <a:ext uri="{28A0092B-C50C-407E-A947-70E740481C1C}">
                <a14:useLocalDpi xmlns:a14="http://schemas.microsoft.com/office/drawing/2010/main" val="0"/>
              </a:ext>
            </a:extLst>
          </a:blip>
          <a:srcRect t="7567" r="6255" b="11724"/>
          <a:stretch/>
        </p:blipFill>
        <p:spPr>
          <a:xfrm>
            <a:off x="193487" y="148817"/>
            <a:ext cx="8883058" cy="6577728"/>
          </a:xfrm>
        </p:spPr>
      </p:pic>
      <p:sp>
        <p:nvSpPr>
          <p:cNvPr id="5" name="Title 1"/>
          <p:cNvSpPr>
            <a:spLocks noGrp="1"/>
          </p:cNvSpPr>
          <p:nvPr>
            <p:ph type="title"/>
          </p:nvPr>
        </p:nvSpPr>
        <p:spPr>
          <a:xfrm>
            <a:off x="779463" y="381000"/>
            <a:ext cx="7583487" cy="1044388"/>
          </a:xfrm>
        </p:spPr>
        <p:txBody>
          <a:bodyPr/>
          <a:lstStyle/>
          <a:p>
            <a:r>
              <a:rPr lang="en-US" dirty="0" smtClean="0">
                <a:solidFill>
                  <a:srgbClr val="000000"/>
                </a:solidFill>
              </a:rPr>
              <a:t>Fermenter Configuration</a:t>
            </a:r>
            <a:endParaRPr lang="en-US" dirty="0">
              <a:solidFill>
                <a:srgbClr val="000000"/>
              </a:solidFill>
            </a:endParaRPr>
          </a:p>
        </p:txBody>
      </p:sp>
      <p:sp>
        <p:nvSpPr>
          <p:cNvPr id="6" name="Content Placeholder 2"/>
          <p:cNvSpPr txBox="1">
            <a:spLocks/>
          </p:cNvSpPr>
          <p:nvPr/>
        </p:nvSpPr>
        <p:spPr>
          <a:xfrm>
            <a:off x="779463" y="1828800"/>
            <a:ext cx="7583487" cy="420893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b="1" dirty="0" smtClean="0">
                <a:solidFill>
                  <a:srgbClr val="000000"/>
                </a:solidFill>
              </a:rPr>
              <a:t>2 main types of fermentation vessels are in use today, horizontal and conical bottom vertical fermenters.</a:t>
            </a:r>
          </a:p>
          <a:p>
            <a:r>
              <a:rPr lang="en-US" b="1" dirty="0" smtClean="0">
                <a:solidFill>
                  <a:srgbClr val="000000"/>
                </a:solidFill>
              </a:rPr>
              <a:t>Adjustments in the main fermentation temperature at the initial phase of the fermentation may need to be adjusted to provide a flavour match to compensate for the type of vessel in use.  The rate of fermentation can have an affect on the formation of flavour components such as esters and </a:t>
            </a:r>
            <a:r>
              <a:rPr lang="en-US" b="1" dirty="0" err="1" smtClean="0">
                <a:solidFill>
                  <a:srgbClr val="000000"/>
                </a:solidFill>
              </a:rPr>
              <a:t>sulphur</a:t>
            </a:r>
            <a:r>
              <a:rPr lang="en-US" b="1" dirty="0" smtClean="0">
                <a:solidFill>
                  <a:srgbClr val="000000"/>
                </a:solidFill>
              </a:rPr>
              <a:t>.</a:t>
            </a:r>
          </a:p>
          <a:p>
            <a:r>
              <a:rPr lang="en-US" b="1" dirty="0" smtClean="0">
                <a:solidFill>
                  <a:srgbClr val="000000"/>
                </a:solidFill>
              </a:rPr>
              <a:t>Timing for cooling on after the diacetyl reduction phase may need to be adjusted.</a:t>
            </a:r>
          </a:p>
          <a:p>
            <a:endParaRPr lang="en-US" dirty="0">
              <a:solidFill>
                <a:srgbClr val="000000"/>
              </a:solidFill>
            </a:endParaRPr>
          </a:p>
        </p:txBody>
      </p:sp>
    </p:spTree>
    <p:extLst>
      <p:ext uri="{BB962C8B-B14F-4D97-AF65-F5344CB8AC3E}">
        <p14:creationId xmlns:p14="http://schemas.microsoft.com/office/powerpoint/2010/main" val="12568155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591273"/>
          </a:xfrm>
        </p:spPr>
        <p:txBody>
          <a:bodyPr/>
          <a:lstStyle/>
          <a:p>
            <a:r>
              <a:rPr lang="en-US" dirty="0" smtClean="0">
                <a:solidFill>
                  <a:srgbClr val="000000"/>
                </a:solidFill>
              </a:rPr>
              <a:t>Yeast Collection</a:t>
            </a:r>
            <a:endParaRPr lang="en-US" dirty="0">
              <a:solidFill>
                <a:srgbClr val="000000"/>
              </a:solidFill>
            </a:endParaRPr>
          </a:p>
        </p:txBody>
      </p:sp>
      <p:sp>
        <p:nvSpPr>
          <p:cNvPr id="5" name="Text Placeholder 4"/>
          <p:cNvSpPr>
            <a:spLocks noGrp="1"/>
          </p:cNvSpPr>
          <p:nvPr>
            <p:ph type="body" idx="1"/>
          </p:nvPr>
        </p:nvSpPr>
        <p:spPr>
          <a:xfrm>
            <a:off x="779462" y="972273"/>
            <a:ext cx="7892022" cy="932589"/>
          </a:xfrm>
        </p:spPr>
        <p:txBody>
          <a:bodyPr/>
          <a:lstStyle/>
          <a:p>
            <a:pPr marL="457200" indent="-457200" algn="l">
              <a:buFont typeface="Arial"/>
              <a:buChar char="•"/>
            </a:pPr>
            <a:r>
              <a:rPr lang="en-US" sz="2000" dirty="0" smtClean="0">
                <a:solidFill>
                  <a:srgbClr val="000000"/>
                </a:solidFill>
              </a:rPr>
              <a:t>The yeast strain being used may perform differently depending on vessel type.  Yeast return ratios can be affected.</a:t>
            </a:r>
            <a:endParaRPr lang="en-US" sz="2000" dirty="0">
              <a:solidFill>
                <a:srgbClr val="000000"/>
              </a:solidFill>
            </a:endParaRPr>
          </a:p>
        </p:txBody>
      </p:sp>
      <p:pic>
        <p:nvPicPr>
          <p:cNvPr id="4" name="Content Placeholder 3" descr="Sierra Nevada 45.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905" r="21648" b="4211"/>
          <a:stretch/>
        </p:blipFill>
        <p:spPr>
          <a:xfrm>
            <a:off x="848914" y="2539900"/>
            <a:ext cx="3705103" cy="3839405"/>
          </a:xfrm>
        </p:spPr>
      </p:pic>
      <p:pic>
        <p:nvPicPr>
          <p:cNvPr id="8" name="Content Placeholder 7" descr="ldn ss breadloaf ferm inside.JPG"/>
          <p:cNvPicPr>
            <a:picLocks noGrp="1" noChangeAspect="1"/>
          </p:cNvPicPr>
          <p:nvPr>
            <p:ph sz="quarter" idx="4"/>
          </p:nvPr>
        </p:nvPicPr>
        <p:blipFill>
          <a:blip r:embed="rId4">
            <a:extLst>
              <a:ext uri="{28A0092B-C50C-407E-A947-70E740481C1C}">
                <a14:useLocalDpi xmlns:a14="http://schemas.microsoft.com/office/drawing/2010/main" val="0"/>
              </a:ext>
            </a:extLst>
          </a:blip>
          <a:srcRect l="16899" r="16899"/>
          <a:stretch>
            <a:fillRect/>
          </a:stretch>
        </p:blipFill>
        <p:spPr>
          <a:xfrm>
            <a:off x="4761662" y="2539900"/>
            <a:ext cx="3809642" cy="3839405"/>
          </a:xfrm>
        </p:spPr>
      </p:pic>
    </p:spTree>
    <p:extLst>
      <p:ext uri="{BB962C8B-B14F-4D97-AF65-F5344CB8AC3E}">
        <p14:creationId xmlns:p14="http://schemas.microsoft.com/office/powerpoint/2010/main" val="37568112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Untitled.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225697" y="565506"/>
            <a:ext cx="8775700" cy="5969000"/>
          </a:xfrm>
          <a:prstGeom prst="rect">
            <a:avLst/>
          </a:prstGeom>
        </p:spPr>
      </p:pic>
      <p:sp>
        <p:nvSpPr>
          <p:cNvPr id="5" name="Title 8"/>
          <p:cNvSpPr>
            <a:spLocks noGrp="1"/>
          </p:cNvSpPr>
          <p:nvPr>
            <p:ph type="title"/>
          </p:nvPr>
        </p:nvSpPr>
        <p:spPr>
          <a:xfrm>
            <a:off x="779463" y="381000"/>
            <a:ext cx="7583487" cy="740091"/>
          </a:xfrm>
        </p:spPr>
        <p:txBody>
          <a:bodyPr/>
          <a:lstStyle/>
          <a:p>
            <a:r>
              <a:rPr lang="en-US" dirty="0" smtClean="0">
                <a:solidFill>
                  <a:srgbClr val="000000"/>
                </a:solidFill>
              </a:rPr>
              <a:t>Yeast Strain Selection	</a:t>
            </a:r>
            <a:endParaRPr lang="en-US" dirty="0">
              <a:solidFill>
                <a:srgbClr val="000000"/>
              </a:solidFill>
            </a:endParaRPr>
          </a:p>
        </p:txBody>
      </p:sp>
      <p:sp>
        <p:nvSpPr>
          <p:cNvPr id="6" name="Content Placeholder 9"/>
          <p:cNvSpPr>
            <a:spLocks noGrp="1"/>
          </p:cNvSpPr>
          <p:nvPr>
            <p:ph idx="1"/>
          </p:nvPr>
        </p:nvSpPr>
        <p:spPr>
          <a:xfrm>
            <a:off x="779463" y="2331472"/>
            <a:ext cx="7583487" cy="3706258"/>
          </a:xfrm>
        </p:spPr>
        <p:txBody>
          <a:bodyPr/>
          <a:lstStyle/>
          <a:p>
            <a:r>
              <a:rPr lang="en-US" b="1" dirty="0" smtClean="0">
                <a:solidFill>
                  <a:srgbClr val="000000"/>
                </a:solidFill>
              </a:rPr>
              <a:t>Some beer types are very dependent on the yeast strain due to the flavours contributed by yeast during fermentation.  </a:t>
            </a:r>
          </a:p>
          <a:p>
            <a:r>
              <a:rPr lang="en-US" b="1" dirty="0" smtClean="0">
                <a:solidFill>
                  <a:srgbClr val="000000"/>
                </a:solidFill>
              </a:rPr>
              <a:t>The decision on using alternate yeast strains can only be determined through trials and sensory evaluation.</a:t>
            </a:r>
            <a:endParaRPr lang="en-US" b="1" dirty="0">
              <a:solidFill>
                <a:srgbClr val="000000"/>
              </a:solidFill>
            </a:endParaRPr>
          </a:p>
        </p:txBody>
      </p:sp>
    </p:spTree>
    <p:extLst>
      <p:ext uri="{BB962C8B-B14F-4D97-AF65-F5344CB8AC3E}">
        <p14:creationId xmlns:p14="http://schemas.microsoft.com/office/powerpoint/2010/main" val="22887714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ort Garry Brewing Co. 07.jpg"/>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0" y="0"/>
            <a:ext cx="9144000" cy="6856207"/>
          </a:xfrm>
          <a:prstGeom prst="rect">
            <a:avLst/>
          </a:prstGeom>
        </p:spPr>
      </p:pic>
      <p:sp>
        <p:nvSpPr>
          <p:cNvPr id="5" name="Title 1"/>
          <p:cNvSpPr>
            <a:spLocks noGrp="1"/>
          </p:cNvSpPr>
          <p:nvPr>
            <p:ph type="title"/>
          </p:nvPr>
        </p:nvSpPr>
        <p:spPr>
          <a:xfrm>
            <a:off x="779463" y="381000"/>
            <a:ext cx="7583487" cy="1044388"/>
          </a:xfrm>
        </p:spPr>
        <p:txBody>
          <a:bodyPr/>
          <a:lstStyle/>
          <a:p>
            <a:r>
              <a:rPr lang="en-US" b="1" dirty="0" smtClean="0">
                <a:solidFill>
                  <a:srgbClr val="000000"/>
                </a:solidFill>
              </a:rPr>
              <a:t>Aging</a:t>
            </a:r>
            <a:endParaRPr lang="en-US" b="1" dirty="0">
              <a:solidFill>
                <a:srgbClr val="000000"/>
              </a:solidFill>
            </a:endParaRPr>
          </a:p>
        </p:txBody>
      </p:sp>
      <p:sp>
        <p:nvSpPr>
          <p:cNvPr id="6" name="Content Placeholder 2"/>
          <p:cNvSpPr>
            <a:spLocks noGrp="1"/>
          </p:cNvSpPr>
          <p:nvPr>
            <p:ph idx="1"/>
          </p:nvPr>
        </p:nvSpPr>
        <p:spPr>
          <a:xfrm>
            <a:off x="779463" y="2057400"/>
            <a:ext cx="7583487" cy="4208930"/>
          </a:xfrm>
        </p:spPr>
        <p:txBody>
          <a:bodyPr/>
          <a:lstStyle/>
          <a:p>
            <a:r>
              <a:rPr lang="en-US" b="1" dirty="0" smtClean="0">
                <a:solidFill>
                  <a:srgbClr val="000000"/>
                </a:solidFill>
              </a:rPr>
              <a:t>Good process control is required moving into aging to prevent off flavours from arising.</a:t>
            </a:r>
          </a:p>
          <a:p>
            <a:r>
              <a:rPr lang="en-US" b="1" dirty="0" smtClean="0">
                <a:solidFill>
                  <a:srgbClr val="000000"/>
                </a:solidFill>
              </a:rPr>
              <a:t>If centrifuges are being used, ensure these are operated with proper programing and controls in place to minimize oxygen pick up.</a:t>
            </a:r>
          </a:p>
          <a:p>
            <a:r>
              <a:rPr lang="en-US" b="1" dirty="0" smtClean="0">
                <a:solidFill>
                  <a:srgbClr val="000000"/>
                </a:solidFill>
              </a:rPr>
              <a:t>Establish consistent venting procedures on tank fillings and have a targeted CO</a:t>
            </a:r>
            <a:r>
              <a:rPr lang="en-US" b="1" baseline="-25000" dirty="0" smtClean="0">
                <a:solidFill>
                  <a:srgbClr val="000000"/>
                </a:solidFill>
              </a:rPr>
              <a:t>2</a:t>
            </a:r>
            <a:r>
              <a:rPr lang="en-US" b="1" dirty="0" smtClean="0">
                <a:solidFill>
                  <a:srgbClr val="000000"/>
                </a:solidFill>
              </a:rPr>
              <a:t> carbonation levels so consistent aromatic compounds are achieved.</a:t>
            </a:r>
            <a:endParaRPr lang="en-US" b="1" dirty="0">
              <a:solidFill>
                <a:srgbClr val="000000"/>
              </a:solidFill>
            </a:endParaRPr>
          </a:p>
        </p:txBody>
      </p:sp>
    </p:spTree>
    <p:extLst>
      <p:ext uri="{BB962C8B-B14F-4D97-AF65-F5344CB8AC3E}">
        <p14:creationId xmlns:p14="http://schemas.microsoft.com/office/powerpoint/2010/main" val="11090212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ort Garry Brewing Co. 08.jpg"/>
          <p:cNvPicPr>
            <a:picLocks noChangeAspect="1"/>
          </p:cNvPicPr>
          <p:nvPr/>
        </p:nvPicPr>
        <p:blipFill>
          <a:blip r:embed="rId3">
            <a:alphaModFix amt="39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779463" y="381000"/>
            <a:ext cx="7583487" cy="1044388"/>
          </a:xfrm>
        </p:spPr>
        <p:txBody>
          <a:bodyPr/>
          <a:lstStyle/>
          <a:p>
            <a:r>
              <a:rPr lang="en-US" b="1" dirty="0" smtClean="0">
                <a:solidFill>
                  <a:srgbClr val="000000"/>
                </a:solidFill>
              </a:rPr>
              <a:t>Filtration</a:t>
            </a:r>
            <a:r>
              <a:rPr lang="en-US" dirty="0" smtClean="0">
                <a:solidFill>
                  <a:srgbClr val="000000"/>
                </a:solidFill>
              </a:rPr>
              <a:t>	</a:t>
            </a:r>
            <a:endParaRPr lang="en-US" dirty="0">
              <a:solidFill>
                <a:srgbClr val="000000"/>
              </a:solidFill>
            </a:endParaRPr>
          </a:p>
        </p:txBody>
      </p:sp>
      <p:sp>
        <p:nvSpPr>
          <p:cNvPr id="6" name="Content Placeholder 2"/>
          <p:cNvSpPr>
            <a:spLocks noGrp="1"/>
          </p:cNvSpPr>
          <p:nvPr>
            <p:ph idx="1"/>
          </p:nvPr>
        </p:nvSpPr>
        <p:spPr>
          <a:xfrm>
            <a:off x="779463" y="1828800"/>
            <a:ext cx="7583487" cy="4208930"/>
          </a:xfrm>
        </p:spPr>
        <p:txBody>
          <a:bodyPr/>
          <a:lstStyle/>
          <a:p>
            <a:r>
              <a:rPr lang="en-US" b="1" dirty="0" smtClean="0">
                <a:solidFill>
                  <a:srgbClr val="000000"/>
                </a:solidFill>
              </a:rPr>
              <a:t>Ensure best practices are in place to protect the beer as it is processed to bright beer.</a:t>
            </a:r>
          </a:p>
          <a:p>
            <a:r>
              <a:rPr lang="en-US" b="1" dirty="0" smtClean="0">
                <a:solidFill>
                  <a:srgbClr val="000000"/>
                </a:solidFill>
              </a:rPr>
              <a:t>These would include:  line packing with low dissolved oxygen water, CO2 purging of pre-coat and body feed tanks.  </a:t>
            </a:r>
          </a:p>
          <a:p>
            <a:r>
              <a:rPr lang="en-US" b="1" dirty="0" smtClean="0">
                <a:solidFill>
                  <a:srgbClr val="000000"/>
                </a:solidFill>
              </a:rPr>
              <a:t>The use of low dissolved oxygen water for the final alcohol adjustment (preferably added post filtration).</a:t>
            </a:r>
            <a:endParaRPr lang="en-US" b="1" dirty="0">
              <a:solidFill>
                <a:srgbClr val="000000"/>
              </a:solidFill>
            </a:endParaRPr>
          </a:p>
        </p:txBody>
      </p:sp>
    </p:spTree>
    <p:extLst>
      <p:ext uri="{BB962C8B-B14F-4D97-AF65-F5344CB8AC3E}">
        <p14:creationId xmlns:p14="http://schemas.microsoft.com/office/powerpoint/2010/main" val="7991520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Beer Style Considerations</a:t>
            </a:r>
            <a:endParaRPr lang="en-US" dirty="0"/>
          </a:p>
        </p:txBody>
      </p:sp>
      <p:pic>
        <p:nvPicPr>
          <p:cNvPr id="5" name="Content Placeholder 4" descr="Beer styles2.jpg"/>
          <p:cNvPicPr>
            <a:picLocks noGrp="1" noChangeAspect="1"/>
          </p:cNvPicPr>
          <p:nvPr>
            <p:ph idx="1"/>
          </p:nvPr>
        </p:nvPicPr>
        <p:blipFill rotWithShape="1">
          <a:blip r:embed="rId3">
            <a:alphaModFix amt="59000"/>
            <a:extLst>
              <a:ext uri="{28A0092B-C50C-407E-A947-70E740481C1C}">
                <a14:useLocalDpi xmlns:a14="http://schemas.microsoft.com/office/drawing/2010/main" val="0"/>
              </a:ext>
            </a:extLst>
          </a:blip>
          <a:srcRect r="-281" b="80"/>
          <a:stretch/>
        </p:blipFill>
        <p:spPr>
          <a:xfrm>
            <a:off x="1930929" y="1930401"/>
            <a:ext cx="6755869" cy="4809067"/>
          </a:xfrm>
        </p:spPr>
      </p:pic>
      <p:sp>
        <p:nvSpPr>
          <p:cNvPr id="6" name="Rectangle 5"/>
          <p:cNvSpPr/>
          <p:nvPr/>
        </p:nvSpPr>
        <p:spPr>
          <a:xfrm>
            <a:off x="982663" y="1701801"/>
            <a:ext cx="5681134" cy="1477328"/>
          </a:xfrm>
          <a:prstGeom prst="rect">
            <a:avLst/>
          </a:prstGeom>
        </p:spPr>
        <p:txBody>
          <a:bodyPr wrap="square">
            <a:spAutoFit/>
          </a:bodyPr>
          <a:lstStyle/>
          <a:p>
            <a:pPr marL="285750" indent="-285750">
              <a:buFont typeface="Arial"/>
              <a:buChar char="•"/>
            </a:pPr>
            <a:r>
              <a:rPr lang="en-US" dirty="0" smtClean="0">
                <a:solidFill>
                  <a:srgbClr val="000000"/>
                </a:solidFill>
              </a:rPr>
              <a:t>What type of beer are you trying to make in multiple brewing sites?</a:t>
            </a:r>
          </a:p>
          <a:p>
            <a:pPr marL="285750" indent="-285750">
              <a:buFont typeface="Arial"/>
              <a:buChar char="•"/>
            </a:pPr>
            <a:r>
              <a:rPr lang="en-US" dirty="0" smtClean="0">
                <a:solidFill>
                  <a:srgbClr val="000000"/>
                </a:solidFill>
              </a:rPr>
              <a:t>Is the brand profile a subtle &amp; light flavour or a robust, heavy flavour?</a:t>
            </a:r>
          </a:p>
          <a:p>
            <a:pPr marL="285750" indent="-285750">
              <a:buFont typeface="Arial"/>
              <a:buChar char="•"/>
            </a:pPr>
            <a:r>
              <a:rPr lang="en-US" dirty="0" smtClean="0">
                <a:solidFill>
                  <a:srgbClr val="000000"/>
                </a:solidFill>
              </a:rPr>
              <a:t>Your lighter brands will be the greater challenge.</a:t>
            </a:r>
            <a:endParaRPr lang="en-US" dirty="0">
              <a:solidFill>
                <a:srgbClr val="000000"/>
              </a:solidFill>
            </a:endParaRPr>
          </a:p>
        </p:txBody>
      </p:sp>
    </p:spTree>
    <p:extLst>
      <p:ext uri="{BB962C8B-B14F-4D97-AF65-F5344CB8AC3E}">
        <p14:creationId xmlns:p14="http://schemas.microsoft.com/office/powerpoint/2010/main" val="29466394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t. Louis June 2013 02.jpg"/>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779463" y="381000"/>
            <a:ext cx="7583487" cy="1044388"/>
          </a:xfrm>
        </p:spPr>
        <p:txBody>
          <a:bodyPr/>
          <a:lstStyle/>
          <a:p>
            <a:r>
              <a:rPr lang="en-US" dirty="0" smtClean="0">
                <a:solidFill>
                  <a:srgbClr val="000000"/>
                </a:solidFill>
              </a:rPr>
              <a:t>Sensory Program Requirements</a:t>
            </a:r>
            <a:endParaRPr lang="en-US" dirty="0">
              <a:solidFill>
                <a:srgbClr val="000000"/>
              </a:solidFill>
            </a:endParaRPr>
          </a:p>
        </p:txBody>
      </p:sp>
      <p:sp>
        <p:nvSpPr>
          <p:cNvPr id="6" name="Content Placeholder 2"/>
          <p:cNvSpPr>
            <a:spLocks noGrp="1"/>
          </p:cNvSpPr>
          <p:nvPr>
            <p:ph idx="1"/>
          </p:nvPr>
        </p:nvSpPr>
        <p:spPr>
          <a:xfrm>
            <a:off x="779463" y="1828800"/>
            <a:ext cx="7583487" cy="4208930"/>
          </a:xfrm>
        </p:spPr>
        <p:txBody>
          <a:bodyPr/>
          <a:lstStyle/>
          <a:p>
            <a:r>
              <a:rPr lang="en-US" b="1" dirty="0" smtClean="0">
                <a:solidFill>
                  <a:srgbClr val="000000"/>
                </a:solidFill>
              </a:rPr>
              <a:t>To achieve product match from multiple brewing sites you need a disciplined sensory program.</a:t>
            </a:r>
          </a:p>
          <a:p>
            <a:r>
              <a:rPr lang="en-US" b="1" dirty="0" smtClean="0">
                <a:solidFill>
                  <a:srgbClr val="000000"/>
                </a:solidFill>
              </a:rPr>
              <a:t>Program requirements include:</a:t>
            </a:r>
          </a:p>
          <a:p>
            <a:pPr lvl="1">
              <a:buSzPct val="100000"/>
              <a:buFont typeface="Wingdings" charset="2"/>
              <a:buChar char="ü"/>
            </a:pPr>
            <a:r>
              <a:rPr lang="en-US" b="1" dirty="0" smtClean="0">
                <a:solidFill>
                  <a:srgbClr val="000000"/>
                </a:solidFill>
              </a:rPr>
              <a:t>Trained Sensory Panelists that have knowledge of flavour attribute and defect intensity training.</a:t>
            </a:r>
          </a:p>
          <a:p>
            <a:pPr lvl="1">
              <a:buSzPct val="100000"/>
              <a:buFont typeface="Wingdings" charset="2"/>
              <a:buChar char="ü"/>
            </a:pPr>
            <a:r>
              <a:rPr lang="en-US" b="1" dirty="0" smtClean="0">
                <a:solidFill>
                  <a:srgbClr val="000000"/>
                </a:solidFill>
              </a:rPr>
              <a:t>Understand how to describe and rate the flavour intensity in beers.</a:t>
            </a:r>
          </a:p>
          <a:p>
            <a:pPr lvl="1">
              <a:buSzPct val="100000"/>
              <a:buFont typeface="Wingdings" charset="2"/>
              <a:buChar char="ü"/>
            </a:pPr>
            <a:r>
              <a:rPr lang="en-US" b="1" dirty="0" smtClean="0">
                <a:solidFill>
                  <a:srgbClr val="000000"/>
                </a:solidFill>
              </a:rPr>
              <a:t>Develop a brand “True to Profile” map that describes the beer using product attributes and intensity levels.  A beer should be mapped by highlighting the 7 to 10 main flavour characteristics of the beer.</a:t>
            </a:r>
            <a:endParaRPr lang="en-US" b="1" dirty="0">
              <a:solidFill>
                <a:srgbClr val="000000"/>
              </a:solidFill>
            </a:endParaRPr>
          </a:p>
        </p:txBody>
      </p:sp>
    </p:spTree>
    <p:extLst>
      <p:ext uri="{BB962C8B-B14F-4D97-AF65-F5344CB8AC3E}">
        <p14:creationId xmlns:p14="http://schemas.microsoft.com/office/powerpoint/2010/main" val="7712217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Intensity Scale &amp; Descriptors:</a:t>
            </a:r>
            <a:endParaRPr lang="en-US" dirty="0">
              <a:solidFill>
                <a:srgbClr val="000000"/>
              </a:solidFill>
            </a:endParaRPr>
          </a:p>
        </p:txBody>
      </p:sp>
      <p:pic>
        <p:nvPicPr>
          <p:cNvPr id="4" name="Content Placeholder 3" descr="Screen Shot 2014-12-20 at 11.20.00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2462" r="-46" b="-5956"/>
          <a:stretch/>
        </p:blipFill>
        <p:spPr>
          <a:xfrm>
            <a:off x="474133" y="2641599"/>
            <a:ext cx="8094134" cy="804333"/>
          </a:xfrm>
        </p:spPr>
      </p:pic>
    </p:spTree>
    <p:extLst>
      <p:ext uri="{BB962C8B-B14F-4D97-AF65-F5344CB8AC3E}">
        <p14:creationId xmlns:p14="http://schemas.microsoft.com/office/powerpoint/2010/main" val="20066479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381000"/>
            <a:ext cx="7118350" cy="914400"/>
          </a:xfrm>
        </p:spPr>
        <p:txBody>
          <a:bodyPr/>
          <a:lstStyle/>
          <a:p>
            <a:r>
              <a:rPr lang="en-US" dirty="0" smtClean="0">
                <a:solidFill>
                  <a:srgbClr val="000000"/>
                </a:solidFill>
              </a:rPr>
              <a:t>Brand “True to Profile” Map</a:t>
            </a:r>
            <a:endParaRPr lang="en-US" dirty="0">
              <a:solidFill>
                <a:srgbClr val="000000"/>
              </a:solidFill>
            </a:endParaRPr>
          </a:p>
        </p:txBody>
      </p:sp>
      <p:pic>
        <p:nvPicPr>
          <p:cNvPr id="5" name="Content Placeholder 4" descr="Screen Shot 2015-01-12 at 8.41.08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291" r="1"/>
          <a:stretch/>
        </p:blipFill>
        <p:spPr>
          <a:xfrm>
            <a:off x="973667" y="1363133"/>
            <a:ext cx="6815667" cy="5063068"/>
          </a:xfrm>
        </p:spPr>
      </p:pic>
    </p:spTree>
    <p:extLst>
      <p:ext uri="{BB962C8B-B14F-4D97-AF65-F5344CB8AC3E}">
        <p14:creationId xmlns:p14="http://schemas.microsoft.com/office/powerpoint/2010/main" val="3822018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Discussion points:</a:t>
            </a:r>
            <a:endParaRPr lang="en-US" dirty="0">
              <a:solidFill>
                <a:srgbClr val="00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000000"/>
                </a:solidFill>
              </a:rPr>
              <a:t>Ingredients – What variability can you allow, if any, between sites?</a:t>
            </a:r>
          </a:p>
          <a:p>
            <a:r>
              <a:rPr lang="en-US" dirty="0" err="1" smtClean="0">
                <a:solidFill>
                  <a:srgbClr val="000000"/>
                </a:solidFill>
              </a:rPr>
              <a:t>Brewhouse</a:t>
            </a:r>
            <a:r>
              <a:rPr lang="en-US" dirty="0" smtClean="0">
                <a:solidFill>
                  <a:srgbClr val="000000"/>
                </a:solidFill>
              </a:rPr>
              <a:t> – Where are the potential variables between operations?</a:t>
            </a:r>
          </a:p>
          <a:p>
            <a:r>
              <a:rPr lang="en-US" dirty="0" smtClean="0">
                <a:solidFill>
                  <a:srgbClr val="000000"/>
                </a:solidFill>
              </a:rPr>
              <a:t>Fermentation – Considerations for vessel types and yeast strains.</a:t>
            </a:r>
          </a:p>
          <a:p>
            <a:r>
              <a:rPr lang="en-US" dirty="0" smtClean="0">
                <a:solidFill>
                  <a:srgbClr val="000000"/>
                </a:solidFill>
              </a:rPr>
              <a:t>Aging and Filtration – What are the critical processes?</a:t>
            </a:r>
          </a:p>
          <a:p>
            <a:r>
              <a:rPr lang="en-US" dirty="0" smtClean="0">
                <a:solidFill>
                  <a:srgbClr val="000000"/>
                </a:solidFill>
              </a:rPr>
              <a:t>Beer Style considerations – which are the most challenging?</a:t>
            </a:r>
          </a:p>
          <a:p>
            <a:r>
              <a:rPr lang="en-US" dirty="0" smtClean="0">
                <a:solidFill>
                  <a:srgbClr val="000000"/>
                </a:solidFill>
              </a:rPr>
              <a:t>Sensory – What are the program considerations to help you achieve good product match between multiple breweries?</a:t>
            </a:r>
          </a:p>
          <a:p>
            <a:endParaRPr lang="en-US" dirty="0">
              <a:solidFill>
                <a:srgbClr val="000000"/>
              </a:solidFill>
            </a:endParaRPr>
          </a:p>
        </p:txBody>
      </p:sp>
    </p:spTree>
    <p:extLst>
      <p:ext uri="{BB962C8B-B14F-4D97-AF65-F5344CB8AC3E}">
        <p14:creationId xmlns:p14="http://schemas.microsoft.com/office/powerpoint/2010/main" val="13454939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t. Louis June 2013 04.jp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779463" y="381000"/>
            <a:ext cx="7583487" cy="1044388"/>
          </a:xfrm>
        </p:spPr>
        <p:txBody>
          <a:bodyPr/>
          <a:lstStyle/>
          <a:p>
            <a:r>
              <a:rPr lang="en-US" dirty="0" smtClean="0">
                <a:solidFill>
                  <a:srgbClr val="000000"/>
                </a:solidFill>
              </a:rPr>
              <a:t>Sensory	Panels:</a:t>
            </a:r>
            <a:endParaRPr lang="en-US" dirty="0">
              <a:solidFill>
                <a:srgbClr val="000000"/>
              </a:solidFill>
            </a:endParaRPr>
          </a:p>
        </p:txBody>
      </p:sp>
      <p:sp>
        <p:nvSpPr>
          <p:cNvPr id="7" name="Content Placeholder 2"/>
          <p:cNvSpPr>
            <a:spLocks noGrp="1"/>
          </p:cNvSpPr>
          <p:nvPr>
            <p:ph idx="1"/>
          </p:nvPr>
        </p:nvSpPr>
        <p:spPr>
          <a:xfrm>
            <a:off x="779463" y="1828800"/>
            <a:ext cx="7583487" cy="4208930"/>
          </a:xfrm>
        </p:spPr>
        <p:txBody>
          <a:bodyPr/>
          <a:lstStyle/>
          <a:p>
            <a:r>
              <a:rPr lang="en-US" b="1" dirty="0" smtClean="0">
                <a:solidFill>
                  <a:srgbClr val="000000"/>
                </a:solidFill>
              </a:rPr>
              <a:t>Exchange samples between production sites on a weekly basis.</a:t>
            </a:r>
          </a:p>
          <a:p>
            <a:r>
              <a:rPr lang="en-US" b="1" dirty="0" smtClean="0">
                <a:solidFill>
                  <a:srgbClr val="000000"/>
                </a:solidFill>
              </a:rPr>
              <a:t>Conduct “True to Profile” panels and give an overall rating for the beer.</a:t>
            </a:r>
          </a:p>
          <a:p>
            <a:r>
              <a:rPr lang="en-US" b="1" dirty="0" smtClean="0">
                <a:solidFill>
                  <a:srgbClr val="000000"/>
                </a:solidFill>
              </a:rPr>
              <a:t>The panel scores will tell you if you are achieving a commercial match on the brand between multiple brewing sites.</a:t>
            </a:r>
          </a:p>
          <a:p>
            <a:r>
              <a:rPr lang="en-US" b="1" dirty="0" smtClean="0">
                <a:solidFill>
                  <a:srgbClr val="000000"/>
                </a:solidFill>
              </a:rPr>
              <a:t>Provide feedback to production sites on how their beer is performing and if there are particular trends being noted from the sensory panelists.</a:t>
            </a:r>
            <a:endParaRPr lang="en-US" b="1" dirty="0">
              <a:solidFill>
                <a:srgbClr val="000000"/>
              </a:solidFill>
            </a:endParaRPr>
          </a:p>
        </p:txBody>
      </p:sp>
    </p:spTree>
    <p:extLst>
      <p:ext uri="{BB962C8B-B14F-4D97-AF65-F5344CB8AC3E}">
        <p14:creationId xmlns:p14="http://schemas.microsoft.com/office/powerpoint/2010/main" val="39773584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Summary</a:t>
            </a:r>
            <a:endParaRPr lang="en-US" dirty="0">
              <a:solidFill>
                <a:schemeClr val="tx1"/>
              </a:solidFill>
            </a:endParaRPr>
          </a:p>
        </p:txBody>
      </p:sp>
      <p:sp>
        <p:nvSpPr>
          <p:cNvPr id="3" name="Content Placeholder 2"/>
          <p:cNvSpPr>
            <a:spLocks noGrp="1"/>
          </p:cNvSpPr>
          <p:nvPr>
            <p:ph idx="1"/>
          </p:nvPr>
        </p:nvSpPr>
        <p:spPr>
          <a:xfrm>
            <a:off x="779464" y="1651000"/>
            <a:ext cx="3911070" cy="4521200"/>
          </a:xfrm>
        </p:spPr>
        <p:txBody>
          <a:bodyPr>
            <a:normAutofit fontScale="92500"/>
          </a:bodyPr>
          <a:lstStyle/>
          <a:p>
            <a:r>
              <a:rPr lang="en-US" dirty="0" smtClean="0">
                <a:solidFill>
                  <a:srgbClr val="000000"/>
                </a:solidFill>
              </a:rPr>
              <a:t>Many factors can be involved in matching beer recipes between brewing sites.</a:t>
            </a:r>
          </a:p>
          <a:p>
            <a:r>
              <a:rPr lang="en-US" dirty="0" smtClean="0">
                <a:solidFill>
                  <a:srgbClr val="000000"/>
                </a:solidFill>
              </a:rPr>
              <a:t>This will be influenced by the beer type, the yeast strain used, raw material selection and equipment designs.</a:t>
            </a:r>
          </a:p>
          <a:p>
            <a:r>
              <a:rPr lang="en-US" dirty="0" smtClean="0">
                <a:solidFill>
                  <a:srgbClr val="000000"/>
                </a:solidFill>
              </a:rPr>
              <a:t>You need to be aware of the factors that you must match and ones you have some ability to vary.</a:t>
            </a:r>
            <a:endParaRPr lang="en-US" dirty="0">
              <a:solidFill>
                <a:srgbClr val="000000"/>
              </a:solidFill>
            </a:endParaRPr>
          </a:p>
        </p:txBody>
      </p:sp>
      <p:pic>
        <p:nvPicPr>
          <p:cNvPr id="4" name="Picture 4" descr="glasses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914" y="1109133"/>
            <a:ext cx="3881974" cy="506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8511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Vancouver Island 2011 0561.jpg"/>
          <p:cNvPicPr>
            <a:picLocks noGrp="1" noChangeAspect="1"/>
          </p:cNvPicPr>
          <p:nvPr>
            <p:ph idx="1"/>
          </p:nvPr>
        </p:nvPicPr>
        <p:blipFill>
          <a:blip r:embed="rId3">
            <a:alphaModFix amt="43000"/>
            <a:extLst>
              <a:ext uri="{28A0092B-C50C-407E-A947-70E740481C1C}">
                <a14:useLocalDpi xmlns:a14="http://schemas.microsoft.com/office/drawing/2010/main" val="0"/>
              </a:ext>
            </a:extLst>
          </a:blip>
          <a:srcRect t="8379" b="8379"/>
          <a:stretch>
            <a:fillRect/>
          </a:stretch>
        </p:blipFill>
        <p:spPr>
          <a:xfrm>
            <a:off x="93419" y="160996"/>
            <a:ext cx="8895181" cy="6511411"/>
          </a:xfrm>
        </p:spPr>
      </p:pic>
      <p:sp>
        <p:nvSpPr>
          <p:cNvPr id="5" name="Title 1"/>
          <p:cNvSpPr>
            <a:spLocks noGrp="1"/>
          </p:cNvSpPr>
          <p:nvPr>
            <p:ph type="title"/>
          </p:nvPr>
        </p:nvSpPr>
        <p:spPr>
          <a:xfrm>
            <a:off x="779463" y="447038"/>
            <a:ext cx="7583487" cy="822870"/>
          </a:xfrm>
        </p:spPr>
        <p:txBody>
          <a:bodyPr/>
          <a:lstStyle/>
          <a:p>
            <a:r>
              <a:rPr lang="en-US" dirty="0" smtClean="0">
                <a:solidFill>
                  <a:schemeClr val="tx1"/>
                </a:solidFill>
              </a:rPr>
              <a:t>Ingredients</a:t>
            </a:r>
            <a:endParaRPr lang="en-US" dirty="0">
              <a:solidFill>
                <a:schemeClr val="tx1"/>
              </a:solidFill>
            </a:endParaRPr>
          </a:p>
        </p:txBody>
      </p:sp>
      <p:sp>
        <p:nvSpPr>
          <p:cNvPr id="6" name="Content Placeholder 2"/>
          <p:cNvSpPr txBox="1">
            <a:spLocks/>
          </p:cNvSpPr>
          <p:nvPr/>
        </p:nvSpPr>
        <p:spPr>
          <a:xfrm>
            <a:off x="779463" y="1765966"/>
            <a:ext cx="7792804" cy="429859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r>
              <a:rPr lang="en-US" sz="3500" dirty="0" smtClean="0">
                <a:solidFill>
                  <a:srgbClr val="000000"/>
                </a:solidFill>
              </a:rPr>
              <a:t>Water</a:t>
            </a:r>
          </a:p>
          <a:p>
            <a:pPr lvl="1"/>
            <a:r>
              <a:rPr lang="en-US" sz="2200" dirty="0" smtClean="0">
                <a:solidFill>
                  <a:srgbClr val="000000"/>
                </a:solidFill>
              </a:rPr>
              <a:t>Typically water is adjusted to give a consistent calcium concentration.  This is achieved through the use of calcium chloride or calcium </a:t>
            </a:r>
            <a:r>
              <a:rPr lang="en-US" sz="2200" dirty="0" err="1" smtClean="0">
                <a:solidFill>
                  <a:srgbClr val="000000"/>
                </a:solidFill>
              </a:rPr>
              <a:t>sulphate</a:t>
            </a:r>
            <a:r>
              <a:rPr lang="en-US" sz="2200" dirty="0" smtClean="0">
                <a:solidFill>
                  <a:srgbClr val="000000"/>
                </a:solidFill>
              </a:rPr>
              <a:t> additions.  Calcium will affect  malt enzymes &amp; yeast performance.</a:t>
            </a:r>
          </a:p>
          <a:p>
            <a:pPr lvl="1"/>
            <a:r>
              <a:rPr lang="en-US" sz="2200" dirty="0" smtClean="0">
                <a:solidFill>
                  <a:srgbClr val="000000"/>
                </a:solidFill>
              </a:rPr>
              <a:t>In regions with extreme water hardness ion exchange systems can be utilized.</a:t>
            </a:r>
          </a:p>
          <a:p>
            <a:pPr lvl="1"/>
            <a:r>
              <a:rPr lang="en-US" sz="2200" dirty="0" smtClean="0">
                <a:solidFill>
                  <a:srgbClr val="000000"/>
                </a:solidFill>
              </a:rPr>
              <a:t>Alkalinity may also play a role depending on the yeast strain;  this is typically controlled via acidification of brewing water.</a:t>
            </a:r>
          </a:p>
          <a:p>
            <a:pPr marL="282575" lvl="1" indent="0">
              <a:buFont typeface="Wingdings 2" pitchFamily="18" charset="2"/>
              <a:buNone/>
            </a:pPr>
            <a:endParaRPr lang="en-US" dirty="0">
              <a:solidFill>
                <a:srgbClr val="000000"/>
              </a:solidFill>
            </a:endParaRPr>
          </a:p>
        </p:txBody>
      </p:sp>
    </p:spTree>
    <p:extLst>
      <p:ext uri="{BB962C8B-B14F-4D97-AF65-F5344CB8AC3E}">
        <p14:creationId xmlns:p14="http://schemas.microsoft.com/office/powerpoint/2010/main" val="41626525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arley Field Day 2014 11.jpg"/>
          <p:cNvPicPr>
            <a:picLocks noChangeAspect="1"/>
          </p:cNvPicPr>
          <p:nvPr/>
        </p:nvPicPr>
        <p:blipFill>
          <a:blip r:embed="rId3">
            <a:alphaModFix amt="61000"/>
            <a:extLst>
              <a:ext uri="{28A0092B-C50C-407E-A947-70E740481C1C}">
                <a14:useLocalDpi xmlns:a14="http://schemas.microsoft.com/office/drawing/2010/main" val="0"/>
              </a:ext>
            </a:extLst>
          </a:blip>
          <a:stretch>
            <a:fillRect/>
          </a:stretch>
        </p:blipFill>
        <p:spPr>
          <a:xfrm>
            <a:off x="143102" y="89718"/>
            <a:ext cx="8881274" cy="6660956"/>
          </a:xfrm>
          <a:prstGeom prst="rect">
            <a:avLst/>
          </a:prstGeom>
        </p:spPr>
      </p:pic>
      <p:sp>
        <p:nvSpPr>
          <p:cNvPr id="5" name="Title 1"/>
          <p:cNvSpPr>
            <a:spLocks noGrp="1"/>
          </p:cNvSpPr>
          <p:nvPr>
            <p:ph type="title"/>
          </p:nvPr>
        </p:nvSpPr>
        <p:spPr>
          <a:xfrm>
            <a:off x="779463" y="381000"/>
            <a:ext cx="7583487" cy="1044388"/>
          </a:xfrm>
        </p:spPr>
        <p:txBody>
          <a:bodyPr/>
          <a:lstStyle/>
          <a:p>
            <a:r>
              <a:rPr lang="en-US" dirty="0">
                <a:solidFill>
                  <a:schemeClr val="tx1"/>
                </a:solidFill>
              </a:rPr>
              <a:t>Ingredients</a:t>
            </a:r>
          </a:p>
        </p:txBody>
      </p:sp>
      <p:sp>
        <p:nvSpPr>
          <p:cNvPr id="6" name="Content Placeholder 2"/>
          <p:cNvSpPr>
            <a:spLocks noGrp="1"/>
          </p:cNvSpPr>
          <p:nvPr>
            <p:ph idx="1"/>
          </p:nvPr>
        </p:nvSpPr>
        <p:spPr>
          <a:xfrm>
            <a:off x="779463" y="1828800"/>
            <a:ext cx="7583487" cy="4208930"/>
          </a:xfrm>
        </p:spPr>
        <p:txBody>
          <a:bodyPr>
            <a:normAutofit lnSpcReduction="10000"/>
          </a:bodyPr>
          <a:lstStyle/>
          <a:p>
            <a:pPr marL="0" indent="0">
              <a:buNone/>
            </a:pPr>
            <a:r>
              <a:rPr lang="en-US" sz="3200" b="1" dirty="0" smtClean="0">
                <a:solidFill>
                  <a:schemeClr val="tx1"/>
                </a:solidFill>
              </a:rPr>
              <a:t>Malt</a:t>
            </a:r>
          </a:p>
          <a:p>
            <a:pPr lvl="1"/>
            <a:r>
              <a:rPr lang="en-US" b="1" dirty="0" smtClean="0">
                <a:solidFill>
                  <a:schemeClr val="tx1"/>
                </a:solidFill>
              </a:rPr>
              <a:t>6 row </a:t>
            </a:r>
            <a:r>
              <a:rPr lang="en-US" b="1" dirty="0" err="1" smtClean="0">
                <a:solidFill>
                  <a:schemeClr val="tx1"/>
                </a:solidFill>
              </a:rPr>
              <a:t>vs</a:t>
            </a:r>
            <a:r>
              <a:rPr lang="en-US" b="1" dirty="0" smtClean="0">
                <a:solidFill>
                  <a:schemeClr val="tx1"/>
                </a:solidFill>
              </a:rPr>
              <a:t> 2 row malt blends</a:t>
            </a:r>
          </a:p>
          <a:p>
            <a:pPr lvl="1"/>
            <a:r>
              <a:rPr lang="en-US" b="1" dirty="0" smtClean="0">
                <a:solidFill>
                  <a:schemeClr val="tx1"/>
                </a:solidFill>
              </a:rPr>
              <a:t>Some brewers use a blend of 6 row and 2 row malts in their brewing recipes.</a:t>
            </a:r>
          </a:p>
          <a:p>
            <a:pPr lvl="1"/>
            <a:r>
              <a:rPr lang="en-US" b="1" dirty="0" smtClean="0">
                <a:solidFill>
                  <a:schemeClr val="tx1"/>
                </a:solidFill>
              </a:rPr>
              <a:t>Historically this was done to increase the overall enzymatic activity level since 6 row typically contributed a higher enzyme level than 2 row malt.</a:t>
            </a:r>
          </a:p>
          <a:p>
            <a:pPr lvl="1"/>
            <a:r>
              <a:rPr lang="en-US" b="1" dirty="0" smtClean="0">
                <a:solidFill>
                  <a:schemeClr val="tx1"/>
                </a:solidFill>
              </a:rPr>
              <a:t>2 row malts have improved in terms of enzyme levels and the need to include 6 row is not required from a enzyme level perspective.</a:t>
            </a:r>
          </a:p>
          <a:p>
            <a:pPr lvl="1"/>
            <a:r>
              <a:rPr lang="en-US" b="1" dirty="0" smtClean="0">
                <a:solidFill>
                  <a:schemeClr val="tx1"/>
                </a:solidFill>
              </a:rPr>
              <a:t>The blend requirements today are more driven by economics; recipe matches can be achieved with 100% 2 row malts vs. a blend of 2 row and 6 row malt.</a:t>
            </a:r>
          </a:p>
          <a:p>
            <a:pPr lvl="1"/>
            <a:endParaRPr lang="en-US" b="1" dirty="0">
              <a:solidFill>
                <a:schemeClr val="tx1"/>
              </a:solidFill>
            </a:endParaRPr>
          </a:p>
        </p:txBody>
      </p:sp>
    </p:spTree>
    <p:extLst>
      <p:ext uri="{BB962C8B-B14F-4D97-AF65-F5344CB8AC3E}">
        <p14:creationId xmlns:p14="http://schemas.microsoft.com/office/powerpoint/2010/main" val="762476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9000"/>
          </a:schemeClr>
        </a:solidFill>
        <a:effectLst/>
      </p:bgPr>
    </p:bg>
    <p:spTree>
      <p:nvGrpSpPr>
        <p:cNvPr id="1" name=""/>
        <p:cNvGrpSpPr/>
        <p:nvPr/>
      </p:nvGrpSpPr>
      <p:grpSpPr>
        <a:xfrm>
          <a:off x="0" y="0"/>
          <a:ext cx="0" cy="0"/>
          <a:chOff x="0" y="0"/>
          <a:chExt cx="0" cy="0"/>
        </a:xfrm>
      </p:grpSpPr>
      <p:pic>
        <p:nvPicPr>
          <p:cNvPr id="4" name="Picture 3" descr="corn 10.jpg"/>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0" y="-1"/>
            <a:ext cx="9144000" cy="8585201"/>
          </a:xfrm>
          <a:prstGeom prst="rect">
            <a:avLst/>
          </a:prstGeom>
        </p:spPr>
      </p:pic>
      <p:sp>
        <p:nvSpPr>
          <p:cNvPr id="5" name="Title 1"/>
          <p:cNvSpPr>
            <a:spLocks noGrp="1"/>
          </p:cNvSpPr>
          <p:nvPr>
            <p:ph type="title"/>
          </p:nvPr>
        </p:nvSpPr>
        <p:spPr>
          <a:xfrm>
            <a:off x="779463" y="381000"/>
            <a:ext cx="7583487" cy="1044388"/>
          </a:xfrm>
        </p:spPr>
        <p:txBody>
          <a:bodyPr/>
          <a:lstStyle/>
          <a:p>
            <a:r>
              <a:rPr lang="en-US" dirty="0">
                <a:solidFill>
                  <a:schemeClr val="tx1"/>
                </a:solidFill>
              </a:rPr>
              <a:t>Ingredients</a:t>
            </a:r>
            <a:endParaRPr lang="en-US" b="1" dirty="0">
              <a:solidFill>
                <a:schemeClr val="tx1"/>
              </a:solidFill>
            </a:endParaRPr>
          </a:p>
        </p:txBody>
      </p:sp>
      <p:sp>
        <p:nvSpPr>
          <p:cNvPr id="6" name="Content Placeholder 2"/>
          <p:cNvSpPr>
            <a:spLocks noGrp="1"/>
          </p:cNvSpPr>
          <p:nvPr>
            <p:ph idx="1"/>
          </p:nvPr>
        </p:nvSpPr>
        <p:spPr>
          <a:xfrm>
            <a:off x="779463" y="1828800"/>
            <a:ext cx="7583487" cy="4208930"/>
          </a:xfrm>
        </p:spPr>
        <p:txBody>
          <a:bodyPr>
            <a:normAutofit fontScale="92500" lnSpcReduction="20000"/>
          </a:bodyPr>
          <a:lstStyle/>
          <a:p>
            <a:pPr marL="0" indent="0">
              <a:buNone/>
            </a:pPr>
            <a:r>
              <a:rPr lang="en-US" sz="3200" b="1" dirty="0" smtClean="0">
                <a:solidFill>
                  <a:schemeClr val="tx1"/>
                </a:solidFill>
              </a:rPr>
              <a:t>Adjuncts</a:t>
            </a:r>
          </a:p>
          <a:p>
            <a:pPr lvl="1"/>
            <a:r>
              <a:rPr lang="en-US" sz="2200" b="1" dirty="0" smtClean="0">
                <a:solidFill>
                  <a:schemeClr val="tx1"/>
                </a:solidFill>
              </a:rPr>
              <a:t>If a recipe has a % of the extract derived from an adjunct such as corn or rice you will want to maintain this ratio vs. </a:t>
            </a:r>
            <a:r>
              <a:rPr lang="en-US" sz="2200" b="1" dirty="0" smtClean="0">
                <a:solidFill>
                  <a:srgbClr val="000000"/>
                </a:solidFill>
              </a:rPr>
              <a:t>trying to match using a 100% malt derived extract source.</a:t>
            </a:r>
          </a:p>
          <a:p>
            <a:pPr lvl="1"/>
            <a:r>
              <a:rPr lang="en-US" sz="2200" b="1" dirty="0" smtClean="0">
                <a:solidFill>
                  <a:srgbClr val="000000"/>
                </a:solidFill>
              </a:rPr>
              <a:t>Corn grits vs. maltose (brewer’s blend) syrups can be </a:t>
            </a:r>
            <a:r>
              <a:rPr lang="en-US" sz="2200" b="1" dirty="0" smtClean="0">
                <a:solidFill>
                  <a:schemeClr val="tx1"/>
                </a:solidFill>
              </a:rPr>
              <a:t>used inter-</a:t>
            </a:r>
            <a:r>
              <a:rPr lang="en-US" sz="2200" b="1" dirty="0" err="1" smtClean="0">
                <a:solidFill>
                  <a:schemeClr val="tx1"/>
                </a:solidFill>
              </a:rPr>
              <a:t>changably</a:t>
            </a:r>
            <a:r>
              <a:rPr lang="en-US" sz="2200" b="1" dirty="0" smtClean="0">
                <a:solidFill>
                  <a:schemeClr val="tx1"/>
                </a:solidFill>
              </a:rPr>
              <a:t>.  The decision to use which one is based on the equipment set up at the brewery (cereal cooker capability) and by economics.</a:t>
            </a:r>
          </a:p>
          <a:p>
            <a:pPr lvl="1"/>
            <a:r>
              <a:rPr lang="en-US" sz="2200" b="1" dirty="0" smtClean="0">
                <a:solidFill>
                  <a:schemeClr val="tx1"/>
                </a:solidFill>
              </a:rPr>
              <a:t>Care must be used in determining the syrup type.  Some yeast strains may be more susceptible to incomplete fermentations if high dextrose syrups are used.  The yeast’s ability to bring in maltose for fermentation can be inhibited if dextrose (glucose) levels are high.</a:t>
            </a:r>
            <a:endParaRPr lang="en-US" sz="2200" b="1" dirty="0">
              <a:solidFill>
                <a:schemeClr val="tx1"/>
              </a:solidFill>
            </a:endParaRPr>
          </a:p>
        </p:txBody>
      </p:sp>
    </p:spTree>
    <p:extLst>
      <p:ext uri="{BB962C8B-B14F-4D97-AF65-F5344CB8AC3E}">
        <p14:creationId xmlns:p14="http://schemas.microsoft.com/office/powerpoint/2010/main" val="9926047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My hops 07.jpg"/>
          <p:cNvPicPr>
            <a:picLocks noGrp="1" noChangeAspect="1"/>
          </p:cNvPicPr>
          <p:nvPr>
            <p:ph idx="1"/>
          </p:nvPr>
        </p:nvPicPr>
        <p:blipFill rotWithShape="1">
          <a:blip r:embed="rId3">
            <a:alphaModFix amt="62000"/>
            <a:extLst>
              <a:ext uri="{28A0092B-C50C-407E-A947-70E740481C1C}">
                <a14:useLocalDpi xmlns:a14="http://schemas.microsoft.com/office/drawing/2010/main" val="0"/>
              </a:ext>
            </a:extLst>
          </a:blip>
          <a:srcRect t="131" r="-112" b="-156"/>
          <a:stretch/>
        </p:blipFill>
        <p:spPr>
          <a:xfrm>
            <a:off x="208354" y="228187"/>
            <a:ext cx="8800464" cy="6399146"/>
          </a:xfrm>
        </p:spPr>
      </p:pic>
      <p:sp>
        <p:nvSpPr>
          <p:cNvPr id="5" name="Title 1"/>
          <p:cNvSpPr>
            <a:spLocks noGrp="1"/>
          </p:cNvSpPr>
          <p:nvPr>
            <p:ph type="title"/>
          </p:nvPr>
        </p:nvSpPr>
        <p:spPr>
          <a:xfrm>
            <a:off x="779463" y="381000"/>
            <a:ext cx="7583487" cy="1044388"/>
          </a:xfrm>
        </p:spPr>
        <p:txBody>
          <a:bodyPr/>
          <a:lstStyle/>
          <a:p>
            <a:r>
              <a:rPr lang="en-US" dirty="0">
                <a:solidFill>
                  <a:schemeClr val="tx1"/>
                </a:solidFill>
              </a:rPr>
              <a:t>Ingredients</a:t>
            </a:r>
            <a:endParaRPr lang="en-US" dirty="0">
              <a:solidFill>
                <a:srgbClr val="000000"/>
              </a:solidFill>
            </a:endParaRPr>
          </a:p>
        </p:txBody>
      </p:sp>
      <p:sp>
        <p:nvSpPr>
          <p:cNvPr id="6" name="Content Placeholder 2"/>
          <p:cNvSpPr txBox="1">
            <a:spLocks/>
          </p:cNvSpPr>
          <p:nvPr/>
        </p:nvSpPr>
        <p:spPr>
          <a:xfrm>
            <a:off x="779463" y="1828800"/>
            <a:ext cx="7583487" cy="420893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buFont typeface="Wingdings 2" pitchFamily="18" charset="2"/>
              <a:buNone/>
            </a:pPr>
            <a:r>
              <a:rPr lang="en-US" sz="3200" dirty="0" smtClean="0">
                <a:solidFill>
                  <a:srgbClr val="000000"/>
                </a:solidFill>
              </a:rPr>
              <a:t>Hops</a:t>
            </a:r>
          </a:p>
          <a:p>
            <a:pPr lvl="1"/>
            <a:r>
              <a:rPr lang="en-US" b="1" dirty="0" smtClean="0">
                <a:solidFill>
                  <a:srgbClr val="000000"/>
                </a:solidFill>
              </a:rPr>
              <a:t>2 main considerations are the bittering and aroma hops</a:t>
            </a:r>
          </a:p>
          <a:p>
            <a:pPr lvl="1"/>
            <a:r>
              <a:rPr lang="en-US" b="1" dirty="0" smtClean="0">
                <a:solidFill>
                  <a:srgbClr val="000000"/>
                </a:solidFill>
              </a:rPr>
              <a:t>Bittering hops should be inter-changeable.  One will just have to adjust the amount to compensate for alpha acid content differences and boiling extraction differences.</a:t>
            </a:r>
          </a:p>
          <a:p>
            <a:pPr lvl="1"/>
            <a:r>
              <a:rPr lang="en-US" b="1" dirty="0" smtClean="0">
                <a:solidFill>
                  <a:srgbClr val="000000"/>
                </a:solidFill>
              </a:rPr>
              <a:t>Aroma hops must not be changed since they are an integral component of the finished beer flavour.  Adjustments on the timing of the aroma hop addition may be required due to the different kettle boiling characteristics.  This may vary from 15 min before strike out right up to addition at strike out.</a:t>
            </a:r>
            <a:endParaRPr lang="en-US" b="1" dirty="0">
              <a:solidFill>
                <a:srgbClr val="000000"/>
              </a:solidFill>
            </a:endParaRPr>
          </a:p>
        </p:txBody>
      </p:sp>
    </p:spTree>
    <p:extLst>
      <p:ext uri="{BB962C8B-B14F-4D97-AF65-F5344CB8AC3E}">
        <p14:creationId xmlns:p14="http://schemas.microsoft.com/office/powerpoint/2010/main" val="1831700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algary &amp; Creston 2012 192.jpg"/>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a:off x="79373" y="139931"/>
            <a:ext cx="8980610" cy="6576693"/>
          </a:xfrm>
          <a:prstGeom prst="rect">
            <a:avLst/>
          </a:prstGeom>
        </p:spPr>
      </p:pic>
      <p:sp>
        <p:nvSpPr>
          <p:cNvPr id="5" name="Title 1"/>
          <p:cNvSpPr>
            <a:spLocks noGrp="1"/>
          </p:cNvSpPr>
          <p:nvPr>
            <p:ph type="title"/>
          </p:nvPr>
        </p:nvSpPr>
        <p:spPr>
          <a:xfrm>
            <a:off x="779463" y="381000"/>
            <a:ext cx="7583487" cy="1044388"/>
          </a:xfrm>
        </p:spPr>
        <p:txBody>
          <a:bodyPr/>
          <a:lstStyle/>
          <a:p>
            <a:r>
              <a:rPr lang="en-US" dirty="0" smtClean="0">
                <a:solidFill>
                  <a:srgbClr val="000000"/>
                </a:solidFill>
              </a:rPr>
              <a:t>Brewing Vessels</a:t>
            </a:r>
            <a:endParaRPr lang="en-US" dirty="0">
              <a:solidFill>
                <a:srgbClr val="000000"/>
              </a:solidFill>
            </a:endParaRPr>
          </a:p>
        </p:txBody>
      </p:sp>
      <p:sp>
        <p:nvSpPr>
          <p:cNvPr id="6" name="Content Placeholder 2"/>
          <p:cNvSpPr>
            <a:spLocks noGrp="1"/>
          </p:cNvSpPr>
          <p:nvPr>
            <p:ph idx="1"/>
          </p:nvPr>
        </p:nvSpPr>
        <p:spPr>
          <a:xfrm>
            <a:off x="779463" y="1828800"/>
            <a:ext cx="7583487" cy="4208930"/>
          </a:xfrm>
        </p:spPr>
        <p:txBody>
          <a:bodyPr>
            <a:normAutofit lnSpcReduction="10000"/>
          </a:bodyPr>
          <a:lstStyle/>
          <a:p>
            <a:pPr marL="0" indent="0">
              <a:buNone/>
            </a:pPr>
            <a:r>
              <a:rPr lang="en-US" sz="3200" b="1" dirty="0" smtClean="0">
                <a:solidFill>
                  <a:srgbClr val="000000"/>
                </a:solidFill>
              </a:rPr>
              <a:t>Mash Mixer</a:t>
            </a:r>
          </a:p>
          <a:p>
            <a:r>
              <a:rPr lang="en-US" b="1" dirty="0" smtClean="0">
                <a:solidFill>
                  <a:srgbClr val="000000"/>
                </a:solidFill>
              </a:rPr>
              <a:t>Capabilities of mashing in with water addition at the same time (</a:t>
            </a:r>
            <a:r>
              <a:rPr lang="en-US" b="1" dirty="0" err="1">
                <a:solidFill>
                  <a:srgbClr val="000000"/>
                </a:solidFill>
              </a:rPr>
              <a:t>voremashing</a:t>
            </a:r>
            <a:r>
              <a:rPr lang="en-US" b="1" dirty="0">
                <a:solidFill>
                  <a:srgbClr val="000000"/>
                </a:solidFill>
              </a:rPr>
              <a:t>) </a:t>
            </a:r>
            <a:r>
              <a:rPr lang="en-US" b="1" dirty="0" smtClean="0">
                <a:solidFill>
                  <a:srgbClr val="000000"/>
                </a:solidFill>
              </a:rPr>
              <a:t>vs. all water in first &amp; malt dropped in on top, will have an effect on the wetting of the ground malt.  More time at protein rest will be required if no </a:t>
            </a:r>
            <a:r>
              <a:rPr lang="en-US" b="1" dirty="0" err="1" smtClean="0">
                <a:solidFill>
                  <a:srgbClr val="000000"/>
                </a:solidFill>
              </a:rPr>
              <a:t>voremasher</a:t>
            </a:r>
            <a:r>
              <a:rPr lang="en-US" b="1" dirty="0" smtClean="0">
                <a:solidFill>
                  <a:srgbClr val="000000"/>
                </a:solidFill>
              </a:rPr>
              <a:t> is in use.</a:t>
            </a:r>
          </a:p>
          <a:p>
            <a:r>
              <a:rPr lang="en-US" b="1" dirty="0" smtClean="0">
                <a:solidFill>
                  <a:srgbClr val="000000"/>
                </a:solidFill>
              </a:rPr>
              <a:t>Different vessel configurations and heating surfaces will give varying rates of rise during the heating phases.  Compensation for conversion will be required for both the rest temperature and time of rest.</a:t>
            </a:r>
          </a:p>
          <a:p>
            <a:endParaRPr lang="en-US" dirty="0">
              <a:solidFill>
                <a:srgbClr val="000000"/>
              </a:solidFill>
            </a:endParaRPr>
          </a:p>
        </p:txBody>
      </p:sp>
    </p:spTree>
    <p:extLst>
      <p:ext uri="{BB962C8B-B14F-4D97-AF65-F5344CB8AC3E}">
        <p14:creationId xmlns:p14="http://schemas.microsoft.com/office/powerpoint/2010/main" val="31590836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Kettles – boiling systems</a:t>
            </a:r>
            <a:endParaRPr lang="en-US" dirty="0">
              <a:solidFill>
                <a:srgbClr val="000000"/>
              </a:solidFill>
            </a:endParaRPr>
          </a:p>
        </p:txBody>
      </p:sp>
      <p:pic>
        <p:nvPicPr>
          <p:cNvPr id="4" name="Content Placeholder 3" descr="kettle percs.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293" t="-419" b="-630"/>
          <a:stretch/>
        </p:blipFill>
        <p:spPr>
          <a:xfrm>
            <a:off x="1289809" y="1646912"/>
            <a:ext cx="6826065" cy="4772077"/>
          </a:xfrm>
        </p:spPr>
      </p:pic>
    </p:spTree>
    <p:extLst>
      <p:ext uri="{BB962C8B-B14F-4D97-AF65-F5344CB8AC3E}">
        <p14:creationId xmlns:p14="http://schemas.microsoft.com/office/powerpoint/2010/main" val="12437930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809539"/>
          </a:xfrm>
        </p:spPr>
        <p:txBody>
          <a:bodyPr/>
          <a:lstStyle/>
          <a:p>
            <a:r>
              <a:rPr lang="en-US" dirty="0" smtClean="0">
                <a:solidFill>
                  <a:srgbClr val="000000"/>
                </a:solidFill>
              </a:rPr>
              <a:t>Kettles – boiling systems</a:t>
            </a:r>
            <a:endParaRPr lang="en-US" dirty="0">
              <a:solidFill>
                <a:srgbClr val="000000"/>
              </a:solidFill>
            </a:endParaRPr>
          </a:p>
        </p:txBody>
      </p:sp>
      <p:pic>
        <p:nvPicPr>
          <p:cNvPr id="5" name="Content Placeholder 4" descr="kettle calandria.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85" r="-155" b="5062"/>
          <a:stretch/>
        </p:blipFill>
        <p:spPr>
          <a:xfrm>
            <a:off x="1527928" y="1425388"/>
            <a:ext cx="6409357" cy="5079632"/>
          </a:xfrm>
        </p:spPr>
      </p:pic>
    </p:spTree>
    <p:extLst>
      <p:ext uri="{BB962C8B-B14F-4D97-AF65-F5344CB8AC3E}">
        <p14:creationId xmlns:p14="http://schemas.microsoft.com/office/powerpoint/2010/main" val="17958869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F17393E0BAEA4089102F6B212C3CF1" ma:contentTypeVersion="2" ma:contentTypeDescription="Create a new document." ma:contentTypeScope="" ma:versionID="7481cfc28d18a4ac0bf44a179c8d3c58">
  <xsd:schema xmlns:xsd="http://www.w3.org/2001/XMLSchema" xmlns:xs="http://www.w3.org/2001/XMLSchema" xmlns:p="http://schemas.microsoft.com/office/2006/metadata/properties" xmlns:ns1="http://schemas.microsoft.com/sharepoint/v3" targetNamespace="http://schemas.microsoft.com/office/2006/metadata/properties" ma:root="true" ma:fieldsID="9fc5f63cddc813ae2817f831fe6e6473"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EBD94D-8DF9-47C5-A424-9BF1194983B0}"/>
</file>

<file path=customXml/itemProps2.xml><?xml version="1.0" encoding="utf-8"?>
<ds:datastoreItem xmlns:ds="http://schemas.openxmlformats.org/officeDocument/2006/customXml" ds:itemID="{AB450930-162B-4143-A40C-DD146EDF7F89}"/>
</file>

<file path=customXml/itemProps3.xml><?xml version="1.0" encoding="utf-8"?>
<ds:datastoreItem xmlns:ds="http://schemas.openxmlformats.org/officeDocument/2006/customXml" ds:itemID="{4348424E-02F4-4F35-9838-265372E29B67}"/>
</file>

<file path=docProps/app.xml><?xml version="1.0" encoding="utf-8"?>
<Properties xmlns="http://schemas.openxmlformats.org/officeDocument/2006/extended-properties" xmlns:vt="http://schemas.openxmlformats.org/officeDocument/2006/docPropsVTypes">
  <Template>Revolution.thmx</Template>
  <TotalTime>1046</TotalTime>
  <Words>2557</Words>
  <Application>Microsoft Macintosh PowerPoint</Application>
  <PresentationFormat>On-screen Show (4:3)</PresentationFormat>
  <Paragraphs>191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Revolution</vt:lpstr>
      <vt:lpstr>Adapting Beer Recipes Between Breweries</vt:lpstr>
      <vt:lpstr>Discussion points:</vt:lpstr>
      <vt:lpstr>Ingredients</vt:lpstr>
      <vt:lpstr>Ingredients</vt:lpstr>
      <vt:lpstr>Ingredients</vt:lpstr>
      <vt:lpstr>Ingredients</vt:lpstr>
      <vt:lpstr>Brewing Vessels</vt:lpstr>
      <vt:lpstr>Kettles – boiling systems</vt:lpstr>
      <vt:lpstr>Kettles – boiling systems</vt:lpstr>
      <vt:lpstr>Brewing Vessels</vt:lpstr>
      <vt:lpstr>Fermenter Configuration</vt:lpstr>
      <vt:lpstr>Yeast Collection</vt:lpstr>
      <vt:lpstr>Yeast Strain Selection </vt:lpstr>
      <vt:lpstr>Aging</vt:lpstr>
      <vt:lpstr>Filtration </vt:lpstr>
      <vt:lpstr>Beer Style Considerations</vt:lpstr>
      <vt:lpstr>Sensory Program Requirements</vt:lpstr>
      <vt:lpstr>Intensity Scale &amp; Descriptors:</vt:lpstr>
      <vt:lpstr>Brand “True to Profile” Map</vt:lpstr>
      <vt:lpstr>Sensory Panels:</vt:lpstr>
      <vt:lpstr>Summary</vt:lpstr>
    </vt:vector>
  </TitlesOfParts>
  <Company>Labatt Breweries of Canada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Beer Recipes between Breweries</dc:title>
  <dc:creator>Kevin Hryclik</dc:creator>
  <cp:lastModifiedBy>Kevin Hryclik</cp:lastModifiedBy>
  <cp:revision>62</cp:revision>
  <cp:lastPrinted>2015-01-13T01:40:32Z</cp:lastPrinted>
  <dcterms:created xsi:type="dcterms:W3CDTF">2014-12-20T15:41:11Z</dcterms:created>
  <dcterms:modified xsi:type="dcterms:W3CDTF">2015-01-13T01:43:40Z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0x01010058F17393E0BAEA4089102F6B212C3CF1</vt:lpwstr>
  </property>
  <property fmtid="{D5CDD505-2E9C-101B-9397-08002B2CF9AE}" pid="3" name="Order">
    <vt:r8>5000</vt:r8>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