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28.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sldIdLst>
    <p:sldId id="256" r:id="rId2"/>
    <p:sldId id="307" r:id="rId3"/>
    <p:sldId id="257" r:id="rId4"/>
    <p:sldId id="300" r:id="rId5"/>
    <p:sldId id="301" r:id="rId6"/>
    <p:sldId id="299" r:id="rId7"/>
    <p:sldId id="258" r:id="rId8"/>
    <p:sldId id="259" r:id="rId9"/>
    <p:sldId id="302" r:id="rId10"/>
    <p:sldId id="260" r:id="rId11"/>
    <p:sldId id="263" r:id="rId12"/>
    <p:sldId id="264" r:id="rId13"/>
    <p:sldId id="265" r:id="rId14"/>
    <p:sldId id="303" r:id="rId15"/>
    <p:sldId id="304" r:id="rId16"/>
    <p:sldId id="305" r:id="rId17"/>
    <p:sldId id="290" r:id="rId18"/>
    <p:sldId id="291" r:id="rId19"/>
    <p:sldId id="292" r:id="rId20"/>
    <p:sldId id="29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5" r:id="rId38"/>
    <p:sldId id="296" r:id="rId39"/>
    <p:sldId id="306"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660"/>
  </p:normalViewPr>
  <p:slideViewPr>
    <p:cSldViewPr>
      <p:cViewPr>
        <p:scale>
          <a:sx n="90" d="100"/>
          <a:sy n="90" d="100"/>
        </p:scale>
        <p:origin x="-1238" y="17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ADB9B5-79BD-492F-85F3-4D1C667BE039}" type="datetimeFigureOut">
              <a:rPr lang="en-CA" smtClean="0"/>
              <a:t>12/11/2015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711094-60DF-4CFF-AACF-6C4B35BF4D24}" type="slidenum">
              <a:rPr lang="en-CA" smtClean="0"/>
              <a:t>‹#›</a:t>
            </a:fld>
            <a:endParaRPr lang="en-CA"/>
          </a:p>
        </p:txBody>
      </p:sp>
    </p:spTree>
    <p:extLst>
      <p:ext uri="{BB962C8B-B14F-4D97-AF65-F5344CB8AC3E}">
        <p14:creationId xmlns:p14="http://schemas.microsoft.com/office/powerpoint/2010/main" val="4185391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charset="0"/>
              <a:cs typeface="Arial" charset="0"/>
            </a:endParaRPr>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33B962D-9FF7-4F14-A3D6-EA8C6F76B376}" type="slidenum">
              <a:rPr lang="en-US" altLang="en-US">
                <a:solidFill>
                  <a:prstClr val="black"/>
                </a:solidFill>
              </a:rPr>
              <a:pPr eaLnBrk="1" hangingPunct="1"/>
              <a:t>38</a:t>
            </a:fld>
            <a:endParaRPr lang="en-US" altLang="en-US">
              <a:solidFill>
                <a:prstClr val="black"/>
              </a:solidFill>
            </a:endParaRPr>
          </a:p>
        </p:txBody>
      </p:sp>
      <p:sp>
        <p:nvSpPr>
          <p:cNvPr id="2" name="Date Placeholder 1"/>
          <p:cNvSpPr>
            <a:spLocks noGrp="1"/>
          </p:cNvSpPr>
          <p:nvPr>
            <p:ph type="dt" idx="10"/>
          </p:nvPr>
        </p:nvSpPr>
        <p:spPr/>
        <p:txBody>
          <a:bodyPr/>
          <a:lstStyle/>
          <a:p>
            <a:fld id="{FC49EC33-F353-C541-BC61-158B73B60720}" type="datetime2">
              <a:rPr lang="en-CA" smtClean="0"/>
              <a:t>Thursday, November-12-15</a:t>
            </a:fld>
            <a:endParaRPr lang="en-CA"/>
          </a:p>
        </p:txBody>
      </p:sp>
    </p:spTree>
    <p:extLst>
      <p:ext uri="{BB962C8B-B14F-4D97-AF65-F5344CB8AC3E}">
        <p14:creationId xmlns:p14="http://schemas.microsoft.com/office/powerpoint/2010/main" val="1356159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4554C0B3-19A8-4474-8902-6F75DB53BE4C}" type="datetimeFigureOut">
              <a:rPr lang="en-CA" smtClean="0"/>
              <a:t>12/11/2015</a:t>
            </a:fld>
            <a:endParaRPr lang="en-CA"/>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CA"/>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78725C34-5E94-47C7-A14E-1BCE43CDDCA8}" type="slidenum">
              <a:rPr lang="en-CA" smtClean="0"/>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54C0B3-19A8-4474-8902-6F75DB53BE4C}" type="datetimeFigureOut">
              <a:rPr lang="en-CA" smtClean="0"/>
              <a:t>12/11/2015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8725C34-5E94-47C7-A14E-1BCE43CDDCA8}"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54C0B3-19A8-4474-8902-6F75DB53BE4C}" type="datetimeFigureOut">
              <a:rPr lang="en-CA" smtClean="0"/>
              <a:t>12/11/2015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8725C34-5E94-47C7-A14E-1BCE43CDDCA8}"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4554C0B3-19A8-4474-8902-6F75DB53BE4C}" type="datetimeFigureOut">
              <a:rPr lang="en-CA" smtClean="0"/>
              <a:t>12/11/2015</a:t>
            </a:fld>
            <a:endParaRPr lang="en-CA"/>
          </a:p>
        </p:txBody>
      </p:sp>
      <p:sp>
        <p:nvSpPr>
          <p:cNvPr id="9" name="Slide Number Placeholder 8"/>
          <p:cNvSpPr>
            <a:spLocks noGrp="1"/>
          </p:cNvSpPr>
          <p:nvPr>
            <p:ph type="sldNum" sz="quarter" idx="15"/>
          </p:nvPr>
        </p:nvSpPr>
        <p:spPr/>
        <p:txBody>
          <a:bodyPr rtlCol="0"/>
          <a:lstStyle/>
          <a:p>
            <a:fld id="{78725C34-5E94-47C7-A14E-1BCE43CDDCA8}" type="slidenum">
              <a:rPr lang="en-CA" smtClean="0"/>
              <a:t>‹#›</a:t>
            </a:fld>
            <a:endParaRPr lang="en-CA"/>
          </a:p>
        </p:txBody>
      </p:sp>
      <p:sp>
        <p:nvSpPr>
          <p:cNvPr id="10" name="Footer Placeholder 9"/>
          <p:cNvSpPr>
            <a:spLocks noGrp="1"/>
          </p:cNvSpPr>
          <p:nvPr>
            <p:ph type="ftr" sz="quarter" idx="16"/>
          </p:nvPr>
        </p:nvSpPr>
        <p:spPr/>
        <p:txBody>
          <a:bodyPr rtlCol="0"/>
          <a:lstStyle/>
          <a:p>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4554C0B3-19A8-4474-8902-6F75DB53BE4C}" type="datetimeFigureOut">
              <a:rPr lang="en-CA" smtClean="0"/>
              <a:t>12/11/2015</a:t>
            </a:fld>
            <a:endParaRPr lang="en-CA"/>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CA"/>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78725C34-5E94-47C7-A14E-1BCE43CDDCA8}" type="slidenum">
              <a:rPr lang="en-CA" smtClean="0"/>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554C0B3-19A8-4474-8902-6F75DB53BE4C}" type="datetimeFigureOut">
              <a:rPr lang="en-CA" smtClean="0"/>
              <a:t>12/11/2015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8725C34-5E94-47C7-A14E-1BCE43CDDCA8}" type="slidenum">
              <a:rPr lang="en-CA" smtClean="0"/>
              <a:t>‹#›</a:t>
            </a:fld>
            <a:endParaRPr lang="en-CA"/>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554C0B3-19A8-4474-8902-6F75DB53BE4C}" type="datetimeFigureOut">
              <a:rPr lang="en-CA" smtClean="0"/>
              <a:t>12/11/2015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8725C34-5E94-47C7-A14E-1BCE43CDDCA8}" type="slidenum">
              <a:rPr lang="en-CA" smtClean="0"/>
              <a:t>‹#›</a:t>
            </a:fld>
            <a:endParaRPr lang="en-CA"/>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4554C0B3-19A8-4474-8902-6F75DB53BE4C}" type="datetimeFigureOut">
              <a:rPr lang="en-CA" smtClean="0"/>
              <a:t>12/11/2015</a:t>
            </a:fld>
            <a:endParaRPr lang="en-CA"/>
          </a:p>
        </p:txBody>
      </p:sp>
      <p:sp>
        <p:nvSpPr>
          <p:cNvPr id="7" name="Slide Number Placeholder 6"/>
          <p:cNvSpPr>
            <a:spLocks noGrp="1"/>
          </p:cNvSpPr>
          <p:nvPr>
            <p:ph type="sldNum" sz="quarter" idx="11"/>
          </p:nvPr>
        </p:nvSpPr>
        <p:spPr/>
        <p:txBody>
          <a:bodyPr rtlCol="0"/>
          <a:lstStyle/>
          <a:p>
            <a:fld id="{78725C34-5E94-47C7-A14E-1BCE43CDDCA8}" type="slidenum">
              <a:rPr lang="en-CA" smtClean="0"/>
              <a:t>‹#›</a:t>
            </a:fld>
            <a:endParaRPr lang="en-CA"/>
          </a:p>
        </p:txBody>
      </p:sp>
      <p:sp>
        <p:nvSpPr>
          <p:cNvPr id="8" name="Footer Placeholder 7"/>
          <p:cNvSpPr>
            <a:spLocks noGrp="1"/>
          </p:cNvSpPr>
          <p:nvPr>
            <p:ph type="ftr" sz="quarter" idx="12"/>
          </p:nvPr>
        </p:nvSpPr>
        <p:spPr/>
        <p:txBody>
          <a:bodyPr rtlCol="0"/>
          <a:lstStyle/>
          <a:p>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54C0B3-19A8-4474-8902-6F75DB53BE4C}" type="datetimeFigureOut">
              <a:rPr lang="en-CA" smtClean="0"/>
              <a:t>12/11/2015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8725C34-5E94-47C7-A14E-1BCE43CDDCA8}"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4554C0B3-19A8-4474-8902-6F75DB53BE4C}" type="datetimeFigureOut">
              <a:rPr lang="en-CA" smtClean="0"/>
              <a:t>12/11/2015</a:t>
            </a:fld>
            <a:endParaRPr lang="en-CA"/>
          </a:p>
        </p:txBody>
      </p:sp>
      <p:sp>
        <p:nvSpPr>
          <p:cNvPr id="22" name="Slide Number Placeholder 21"/>
          <p:cNvSpPr>
            <a:spLocks noGrp="1"/>
          </p:cNvSpPr>
          <p:nvPr>
            <p:ph type="sldNum" sz="quarter" idx="15"/>
          </p:nvPr>
        </p:nvSpPr>
        <p:spPr/>
        <p:txBody>
          <a:bodyPr rtlCol="0"/>
          <a:lstStyle/>
          <a:p>
            <a:fld id="{78725C34-5E94-47C7-A14E-1BCE43CDDCA8}" type="slidenum">
              <a:rPr lang="en-CA" smtClean="0"/>
              <a:t>‹#›</a:t>
            </a:fld>
            <a:endParaRPr lang="en-CA"/>
          </a:p>
        </p:txBody>
      </p:sp>
      <p:sp>
        <p:nvSpPr>
          <p:cNvPr id="23" name="Footer Placeholder 22"/>
          <p:cNvSpPr>
            <a:spLocks noGrp="1"/>
          </p:cNvSpPr>
          <p:nvPr>
            <p:ph type="ftr" sz="quarter" idx="16"/>
          </p:nvPr>
        </p:nvSpPr>
        <p:spPr/>
        <p:txBody>
          <a:bodyPr rtlCol="0"/>
          <a:lstStyle/>
          <a:p>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4554C0B3-19A8-4474-8902-6F75DB53BE4C}" type="datetimeFigureOut">
              <a:rPr lang="en-CA" smtClean="0"/>
              <a:t>12/11/2015</a:t>
            </a:fld>
            <a:endParaRPr lang="en-CA"/>
          </a:p>
        </p:txBody>
      </p:sp>
      <p:sp>
        <p:nvSpPr>
          <p:cNvPr id="18" name="Slide Number Placeholder 17"/>
          <p:cNvSpPr>
            <a:spLocks noGrp="1"/>
          </p:cNvSpPr>
          <p:nvPr>
            <p:ph type="sldNum" sz="quarter" idx="11"/>
          </p:nvPr>
        </p:nvSpPr>
        <p:spPr/>
        <p:txBody>
          <a:bodyPr rtlCol="0"/>
          <a:lstStyle/>
          <a:p>
            <a:fld id="{78725C34-5E94-47C7-A14E-1BCE43CDDCA8}" type="slidenum">
              <a:rPr lang="en-CA" smtClean="0"/>
              <a:t>‹#›</a:t>
            </a:fld>
            <a:endParaRPr lang="en-CA"/>
          </a:p>
        </p:txBody>
      </p:sp>
      <p:sp>
        <p:nvSpPr>
          <p:cNvPr id="21" name="Footer Placeholder 20"/>
          <p:cNvSpPr>
            <a:spLocks noGrp="1"/>
          </p:cNvSpPr>
          <p:nvPr>
            <p:ph type="ftr" sz="quarter" idx="12"/>
          </p:nvPr>
        </p:nvSpPr>
        <p:spPr/>
        <p:txBody>
          <a:bodyPr rtlCol="0"/>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554C0B3-19A8-4474-8902-6F75DB53BE4C}" type="datetimeFigureOut">
              <a:rPr lang="en-CA" smtClean="0"/>
              <a:t>12/11/2015</a:t>
            </a:fld>
            <a:endParaRPr lang="en-CA"/>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CA"/>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8725C34-5E94-47C7-A14E-1BCE43CDDCA8}"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admin.mbaa.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blawrence@generalfiltration.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9712" y="692696"/>
            <a:ext cx="6912768" cy="1894362"/>
          </a:xfrm>
        </p:spPr>
        <p:txBody>
          <a:bodyPr>
            <a:noAutofit/>
          </a:bodyPr>
          <a:lstStyle/>
          <a:p>
            <a:r>
              <a:rPr lang="en-US" sz="3400" dirty="0" smtClean="0"/>
              <a:t>Master Brewers’ Association of the Americas</a:t>
            </a:r>
            <a:endParaRPr lang="en-CA" sz="3400" dirty="0"/>
          </a:p>
        </p:txBody>
      </p:sp>
      <p:sp>
        <p:nvSpPr>
          <p:cNvPr id="3" name="Subtitle 2"/>
          <p:cNvSpPr>
            <a:spLocks noGrp="1"/>
          </p:cNvSpPr>
          <p:nvPr>
            <p:ph type="subTitle" idx="1"/>
          </p:nvPr>
        </p:nvSpPr>
        <p:spPr>
          <a:xfrm>
            <a:off x="2123728" y="2924944"/>
            <a:ext cx="6172200" cy="1371600"/>
          </a:xfrm>
        </p:spPr>
        <p:txBody>
          <a:bodyPr>
            <a:normAutofit/>
          </a:bodyPr>
          <a:lstStyle/>
          <a:p>
            <a:r>
              <a:rPr lang="en-US" sz="3200" dirty="0" smtClean="0"/>
              <a:t>District Ontario </a:t>
            </a:r>
            <a:r>
              <a:rPr lang="en-US" sz="3200" dirty="0" smtClean="0"/>
              <a:t>2015 Annual </a:t>
            </a:r>
            <a:r>
              <a:rPr lang="en-US" sz="3200" dirty="0" smtClean="0"/>
              <a:t>General Meeting</a:t>
            </a:r>
            <a:endParaRPr lang="en-CA" sz="3200" dirty="0"/>
          </a:p>
        </p:txBody>
      </p:sp>
    </p:spTree>
    <p:extLst>
      <p:ext uri="{BB962C8B-B14F-4D97-AF65-F5344CB8AC3E}">
        <p14:creationId xmlns:p14="http://schemas.microsoft.com/office/powerpoint/2010/main" val="3674291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Education Committee </a:t>
            </a:r>
            <a:r>
              <a:rPr lang="en-US" b="1" dirty="0" err="1" smtClean="0"/>
              <a:t>Fiancials</a:t>
            </a:r>
            <a:endParaRPr lang="en-CA" b="1" dirty="0"/>
          </a:p>
        </p:txBody>
      </p:sp>
      <p:pic>
        <p:nvPicPr>
          <p:cNvPr id="4" name="table"/>
          <p:cNvPicPr>
            <a:picLocks noChangeAspect="1"/>
          </p:cNvPicPr>
          <p:nvPr/>
        </p:nvPicPr>
        <p:blipFill>
          <a:blip r:embed="rId2"/>
          <a:stretch>
            <a:fillRect/>
          </a:stretch>
        </p:blipFill>
        <p:spPr>
          <a:xfrm>
            <a:off x="403597" y="1828626"/>
            <a:ext cx="7560265" cy="4048646"/>
          </a:xfrm>
          <a:prstGeom prst="rect">
            <a:avLst/>
          </a:prstGeom>
        </p:spPr>
      </p:pic>
    </p:spTree>
    <p:extLst>
      <p:ext uri="{BB962C8B-B14F-4D97-AF65-F5344CB8AC3E}">
        <p14:creationId xmlns:p14="http://schemas.microsoft.com/office/powerpoint/2010/main" val="4281067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Golf Tournament Sponsorships</a:t>
            </a:r>
            <a:endParaRPr lang="en-CA" b="1" dirty="0"/>
          </a:p>
        </p:txBody>
      </p:sp>
      <p:pic>
        <p:nvPicPr>
          <p:cNvPr id="5" name="table"/>
          <p:cNvPicPr>
            <a:picLocks noChangeAspect="1"/>
          </p:cNvPicPr>
          <p:nvPr/>
        </p:nvPicPr>
        <p:blipFill>
          <a:blip r:embed="rId2"/>
          <a:stretch>
            <a:fillRect/>
          </a:stretch>
        </p:blipFill>
        <p:spPr>
          <a:xfrm>
            <a:off x="323528" y="1628800"/>
            <a:ext cx="7488832" cy="4585322"/>
          </a:xfrm>
          <a:prstGeom prst="rect">
            <a:avLst/>
          </a:prstGeom>
        </p:spPr>
      </p:pic>
    </p:spTree>
    <p:extLst>
      <p:ext uri="{BB962C8B-B14F-4D97-AF65-F5344CB8AC3E}">
        <p14:creationId xmlns:p14="http://schemas.microsoft.com/office/powerpoint/2010/main" val="1158798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Education Committee Fund Summary</a:t>
            </a:r>
            <a:endParaRPr lang="en-CA" b="1" dirty="0"/>
          </a:p>
        </p:txBody>
      </p:sp>
      <p:sp>
        <p:nvSpPr>
          <p:cNvPr id="3" name="Content Placeholder 2"/>
          <p:cNvSpPr>
            <a:spLocks noGrp="1"/>
          </p:cNvSpPr>
          <p:nvPr>
            <p:ph sz="quarter" idx="1"/>
          </p:nvPr>
        </p:nvSpPr>
        <p:spPr/>
        <p:txBody>
          <a:bodyPr/>
          <a:lstStyle/>
          <a:p>
            <a:endParaRPr lang="en-US" dirty="0" smtClean="0"/>
          </a:p>
          <a:p>
            <a:r>
              <a:rPr lang="en-US" dirty="0" smtClean="0"/>
              <a:t>Balance in Education Fund </a:t>
            </a:r>
            <a:r>
              <a:rPr lang="en-US" dirty="0" err="1" smtClean="0"/>
              <a:t>pior</a:t>
            </a:r>
            <a:r>
              <a:rPr lang="en-US" dirty="0" smtClean="0"/>
              <a:t> to 2015 fundraising = $1,964.55</a:t>
            </a:r>
          </a:p>
          <a:p>
            <a:endParaRPr lang="en-US" dirty="0"/>
          </a:p>
          <a:p>
            <a:r>
              <a:rPr lang="en-US" dirty="0" smtClean="0"/>
              <a:t>Net 2015 Fundraising = $5,179.00</a:t>
            </a:r>
          </a:p>
          <a:p>
            <a:endParaRPr lang="en-US" dirty="0"/>
          </a:p>
          <a:p>
            <a:r>
              <a:rPr lang="en-US" dirty="0" smtClean="0"/>
              <a:t>Current Balance in Fund = $7,143.55</a:t>
            </a:r>
            <a:endParaRPr lang="en-CA" dirty="0"/>
          </a:p>
        </p:txBody>
      </p:sp>
    </p:spTree>
    <p:extLst>
      <p:ext uri="{BB962C8B-B14F-4D97-AF65-F5344CB8AC3E}">
        <p14:creationId xmlns:p14="http://schemas.microsoft.com/office/powerpoint/2010/main" val="1158798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498178"/>
          </a:xfrm>
        </p:spPr>
        <p:txBody>
          <a:bodyPr>
            <a:noAutofit/>
          </a:bodyPr>
          <a:lstStyle/>
          <a:p>
            <a:pPr fontAlgn="base">
              <a:spcAft>
                <a:spcPct val="0"/>
              </a:spcAft>
            </a:pPr>
            <a:r>
              <a:rPr lang="en-GB" altLang="ja-JP" sz="1700" b="1" dirty="0">
                <a:solidFill>
                  <a:srgbClr val="000000"/>
                </a:solidFill>
                <a:ea typeface="ＭＳ Ｐゴシック" pitchFamily="34" charset="-128"/>
                <a:cs typeface="Times New Roman" pitchFamily="18" charset="0"/>
              </a:rPr>
              <a:t>THE EDUCATION COMMITTEE AND THE MEMBERSHIP OF DISTRICT ONTARIO THANK THE FOLLOWING COMPANIES AND REPRESENTATIVES WHOSE SPONSORSHIPS OF HOLES AT THE 2015 GOLF TOURNAMENT HAVE CONTRIBUTED TO MAKING THE MBAC SCHOLARSHIP A SUCCESS:</a:t>
            </a:r>
            <a:endParaRPr lang="en-CA" altLang="ja-JP" sz="1700" b="1" dirty="0">
              <a:solidFill>
                <a:srgbClr val="000000"/>
              </a:solidFill>
              <a:ea typeface="ＭＳ Ｐゴシック" pitchFamily="34" charset="-128"/>
              <a:cs typeface="Times New Roman" pitchFamily="18" charset="0"/>
            </a:endParaRPr>
          </a:p>
        </p:txBody>
      </p:sp>
      <p:sp>
        <p:nvSpPr>
          <p:cNvPr id="4" name="Content Placeholder 3"/>
          <p:cNvSpPr>
            <a:spLocks noGrp="1" noChangeArrowheads="1"/>
          </p:cNvSpPr>
          <p:nvPr>
            <p:ph sz="quarter" idx="1"/>
          </p:nvPr>
        </p:nvSpPr>
        <p:spPr bwMode="auto">
          <a:xfrm>
            <a:off x="457200" y="2090388"/>
            <a:ext cx="8219256" cy="389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0"/>
              </a:spcBef>
              <a:spcAft>
                <a:spcPct val="0"/>
              </a:spcAft>
            </a:pPr>
            <a:r>
              <a:rPr lang="en-GB" altLang="ja-JP" sz="1300" b="1" dirty="0">
                <a:solidFill>
                  <a:srgbClr val="000000"/>
                </a:solidFill>
                <a:ea typeface="ＭＳ Ｐゴシック" pitchFamily="34" charset="-128"/>
                <a:cs typeface="Times New Roman" pitchFamily="18" charset="0"/>
              </a:rPr>
              <a:t>BALL PACKAGING PRODUCTS CANADA	</a:t>
            </a:r>
            <a:r>
              <a:rPr lang="en-CA" altLang="ja-JP" sz="1300" b="1" dirty="0" smtClean="0">
                <a:solidFill>
                  <a:srgbClr val="000000"/>
                </a:solidFill>
                <a:ea typeface="ＭＳ Ｐゴシック" pitchFamily="34" charset="-128"/>
                <a:cs typeface="Times New Roman" pitchFamily="18" charset="0"/>
              </a:rPr>
              <a:t>DRAY SCURRY</a:t>
            </a:r>
            <a:endParaRPr lang="en-CA" altLang="ja-JP" sz="1300" b="1" dirty="0">
              <a:solidFill>
                <a:srgbClr val="000000"/>
              </a:solidFill>
              <a:ea typeface="ＭＳ Ｐゴシック" pitchFamily="34" charset="-128"/>
              <a:cs typeface="Times New Roman" pitchFamily="18" charset="0"/>
            </a:endParaRPr>
          </a:p>
          <a:p>
            <a:pPr fontAlgn="base">
              <a:spcBef>
                <a:spcPct val="0"/>
              </a:spcBef>
              <a:spcAft>
                <a:spcPct val="0"/>
              </a:spcAft>
            </a:pPr>
            <a:r>
              <a:rPr lang="en-GB" altLang="ja-JP" sz="1300" b="1" dirty="0" smtClean="0">
                <a:solidFill>
                  <a:srgbClr val="000000"/>
                </a:solidFill>
                <a:ea typeface="ＭＳ Ｐゴシック" pitchFamily="34" charset="-128"/>
                <a:cs typeface="Times New Roman" pitchFamily="18" charset="0"/>
              </a:rPr>
              <a:t>BRUTECH </a:t>
            </a:r>
            <a:r>
              <a:rPr lang="en-GB" altLang="ja-JP" sz="1300" b="1" dirty="0">
                <a:solidFill>
                  <a:srgbClr val="000000"/>
                </a:solidFill>
                <a:ea typeface="ＭＳ Ｐゴシック" pitchFamily="34" charset="-128"/>
                <a:cs typeface="Times New Roman" pitchFamily="18" charset="0"/>
              </a:rPr>
              <a:t>PROCESS AND PACKAGING INC.	JOHN BRUNNING</a:t>
            </a:r>
            <a:endParaRPr lang="en-CA" altLang="ja-JP" sz="1300" b="1" dirty="0">
              <a:solidFill>
                <a:srgbClr val="000000"/>
              </a:solidFill>
              <a:ea typeface="ＭＳ Ｐゴシック" pitchFamily="34" charset="-128"/>
              <a:cs typeface="Times New Roman" pitchFamily="18" charset="0"/>
            </a:endParaRPr>
          </a:p>
          <a:p>
            <a:pPr fontAlgn="base">
              <a:spcBef>
                <a:spcPct val="0"/>
              </a:spcBef>
              <a:spcAft>
                <a:spcPct val="0"/>
              </a:spcAft>
            </a:pPr>
            <a:r>
              <a:rPr lang="en-GB" altLang="ja-JP" sz="1300" b="1" dirty="0">
                <a:solidFill>
                  <a:srgbClr val="000000"/>
                </a:solidFill>
                <a:ea typeface="ＭＳ Ｐゴシック" pitchFamily="34" charset="-128"/>
                <a:cs typeface="Times New Roman" pitchFamily="18" charset="0"/>
              </a:rPr>
              <a:t>CANADA MALTING COMPANY LIMITED	MATTHEW </a:t>
            </a:r>
            <a:r>
              <a:rPr lang="en-GB" altLang="ja-JP" sz="1300" b="1" dirty="0" smtClean="0">
                <a:solidFill>
                  <a:srgbClr val="000000"/>
                </a:solidFill>
                <a:ea typeface="ＭＳ Ｐゴシック" pitchFamily="34" charset="-128"/>
                <a:cs typeface="Times New Roman" pitchFamily="18" charset="0"/>
              </a:rPr>
              <a:t>LETKI, ALLISON NIMIK</a:t>
            </a:r>
            <a:endParaRPr lang="en-CA" altLang="ja-JP" sz="1300" b="1" dirty="0">
              <a:solidFill>
                <a:srgbClr val="000000"/>
              </a:solidFill>
              <a:ea typeface="ＭＳ Ｐゴシック" pitchFamily="34" charset="-128"/>
              <a:cs typeface="Times New Roman" pitchFamily="18" charset="0"/>
            </a:endParaRPr>
          </a:p>
          <a:p>
            <a:pPr fontAlgn="base">
              <a:spcBef>
                <a:spcPct val="0"/>
              </a:spcBef>
              <a:spcAft>
                <a:spcPct val="0"/>
              </a:spcAft>
            </a:pPr>
            <a:r>
              <a:rPr lang="en-GB" altLang="ja-JP" sz="1300" b="1" dirty="0">
                <a:solidFill>
                  <a:srgbClr val="000000"/>
                </a:solidFill>
                <a:ea typeface="ＭＳ Ｐゴシック" pitchFamily="34" charset="-128"/>
                <a:cs typeface="Times New Roman" pitchFamily="18" charset="0"/>
              </a:rPr>
              <a:t>CARGILL MALTING AND CORN MILLING	HOWARD </a:t>
            </a:r>
            <a:r>
              <a:rPr lang="en-GB" altLang="ja-JP" sz="1300" b="1" dirty="0" smtClean="0">
                <a:solidFill>
                  <a:srgbClr val="000000"/>
                </a:solidFill>
                <a:ea typeface="ＭＳ Ｐゴシック" pitchFamily="34" charset="-128"/>
                <a:cs typeface="Times New Roman" pitchFamily="18" charset="0"/>
              </a:rPr>
              <a:t>LOW</a:t>
            </a:r>
          </a:p>
          <a:p>
            <a:pPr fontAlgn="base">
              <a:spcBef>
                <a:spcPct val="0"/>
              </a:spcBef>
              <a:spcAft>
                <a:spcPct val="0"/>
              </a:spcAft>
            </a:pPr>
            <a:r>
              <a:rPr lang="en-GB" altLang="ja-JP" sz="1300" b="1" dirty="0" smtClean="0">
                <a:solidFill>
                  <a:srgbClr val="000000"/>
                </a:solidFill>
                <a:ea typeface="ＭＳ Ｐゴシック" pitchFamily="34" charset="-128"/>
                <a:cs typeface="Times New Roman" pitchFamily="18" charset="0"/>
              </a:rPr>
              <a:t>CEMCORP</a:t>
            </a:r>
            <a:r>
              <a:rPr lang="en-GB" altLang="ja-JP" sz="1300" b="1" dirty="0">
                <a:solidFill>
                  <a:srgbClr val="000000"/>
                </a:solidFill>
                <a:ea typeface="ＭＳ Ｐゴシック" pitchFamily="34" charset="-128"/>
                <a:cs typeface="Times New Roman" pitchFamily="18" charset="0"/>
              </a:rPr>
              <a:t>				STEVE HARKNESS	</a:t>
            </a:r>
            <a:endParaRPr lang="en-CA" altLang="ja-JP" sz="1300" b="1" dirty="0">
              <a:solidFill>
                <a:srgbClr val="000000"/>
              </a:solidFill>
              <a:ea typeface="ＭＳ Ｐゴシック" pitchFamily="34" charset="-128"/>
              <a:cs typeface="Times New Roman" pitchFamily="18" charset="0"/>
            </a:endParaRPr>
          </a:p>
          <a:p>
            <a:pPr fontAlgn="base">
              <a:spcBef>
                <a:spcPct val="0"/>
              </a:spcBef>
              <a:spcAft>
                <a:spcPct val="0"/>
              </a:spcAft>
            </a:pPr>
            <a:r>
              <a:rPr lang="en-GB" altLang="ja-JP" sz="1300" b="1" dirty="0" smtClean="0">
                <a:solidFill>
                  <a:srgbClr val="000000"/>
                </a:solidFill>
                <a:ea typeface="ＭＳ Ｐゴシック" pitchFamily="34" charset="-128"/>
                <a:cs typeface="Times New Roman" pitchFamily="18" charset="0"/>
              </a:rPr>
              <a:t>ECOLAB</a:t>
            </a:r>
            <a:r>
              <a:rPr lang="en-GB" altLang="ja-JP" sz="1300" b="1" dirty="0">
                <a:solidFill>
                  <a:srgbClr val="000000"/>
                </a:solidFill>
                <a:ea typeface="ＭＳ Ｐゴシック" pitchFamily="34" charset="-128"/>
                <a:cs typeface="Times New Roman" pitchFamily="18" charset="0"/>
              </a:rPr>
              <a:t>				ROB HAY</a:t>
            </a:r>
            <a:endParaRPr lang="en-CA" altLang="ja-JP" sz="1300" b="1" dirty="0">
              <a:solidFill>
                <a:srgbClr val="000000"/>
              </a:solidFill>
              <a:ea typeface="ＭＳ Ｐゴシック" pitchFamily="34" charset="-128"/>
              <a:cs typeface="Times New Roman" pitchFamily="18" charset="0"/>
            </a:endParaRPr>
          </a:p>
          <a:p>
            <a:pPr fontAlgn="base">
              <a:spcBef>
                <a:spcPct val="0"/>
              </a:spcBef>
              <a:spcAft>
                <a:spcPct val="0"/>
              </a:spcAft>
            </a:pPr>
            <a:r>
              <a:rPr lang="en-US" altLang="ja-JP" sz="1300" b="1" dirty="0" smtClean="0">
                <a:solidFill>
                  <a:srgbClr val="000000"/>
                </a:solidFill>
                <a:ea typeface="ＭＳ Ｐゴシック" pitchFamily="34" charset="-128"/>
                <a:cs typeface="Times New Roman" pitchFamily="18" charset="0"/>
              </a:rPr>
              <a:t>GEA</a:t>
            </a:r>
            <a:r>
              <a:rPr lang="en-US" altLang="ja-JP" sz="1300" b="1" dirty="0">
                <a:solidFill>
                  <a:srgbClr val="000000"/>
                </a:solidFill>
                <a:ea typeface="ＭＳ Ｐゴシック" pitchFamily="34" charset="-128"/>
                <a:cs typeface="Times New Roman" pitchFamily="18" charset="0"/>
              </a:rPr>
              <a:t>				</a:t>
            </a:r>
            <a:r>
              <a:rPr lang="en-US" altLang="ja-JP" sz="1300" b="1" dirty="0" smtClean="0">
                <a:solidFill>
                  <a:srgbClr val="000000"/>
                </a:solidFill>
                <a:ea typeface="ＭＳ Ｐゴシック" pitchFamily="34" charset="-128"/>
                <a:cs typeface="Times New Roman" pitchFamily="18" charset="0"/>
              </a:rPr>
              <a:t>	PAUL </a:t>
            </a:r>
            <a:r>
              <a:rPr lang="en-US" altLang="ja-JP" sz="1300" b="1" dirty="0">
                <a:solidFill>
                  <a:srgbClr val="000000"/>
                </a:solidFill>
                <a:ea typeface="ＭＳ Ｐゴシック" pitchFamily="34" charset="-128"/>
                <a:cs typeface="Times New Roman" pitchFamily="18" charset="0"/>
              </a:rPr>
              <a:t>SCOTT &amp; STEPHEN PAPPAS</a:t>
            </a:r>
            <a:endParaRPr lang="en-GB" altLang="ja-JP" sz="1300" b="1" dirty="0">
              <a:solidFill>
                <a:srgbClr val="000000"/>
              </a:solidFill>
              <a:ea typeface="ＭＳ Ｐゴシック" pitchFamily="34" charset="-128"/>
              <a:cs typeface="Times New Roman" pitchFamily="18" charset="0"/>
            </a:endParaRPr>
          </a:p>
          <a:p>
            <a:pPr fontAlgn="base">
              <a:spcBef>
                <a:spcPct val="0"/>
              </a:spcBef>
              <a:spcAft>
                <a:spcPct val="0"/>
              </a:spcAft>
            </a:pPr>
            <a:r>
              <a:rPr lang="en-GB" altLang="ja-JP" sz="1300" b="1" dirty="0">
                <a:solidFill>
                  <a:srgbClr val="000000"/>
                </a:solidFill>
                <a:ea typeface="ＭＳ Ｐゴシック" pitchFamily="34" charset="-128"/>
                <a:cs typeface="Times New Roman" pitchFamily="18" charset="0"/>
              </a:rPr>
              <a:t>HDP MACDONALD STEEL		</a:t>
            </a:r>
            <a:r>
              <a:rPr lang="en-GB" altLang="ja-JP" sz="1300" b="1" dirty="0" smtClean="0">
                <a:solidFill>
                  <a:srgbClr val="000000"/>
                </a:solidFill>
                <a:ea typeface="ＭＳ Ｐゴシック" pitchFamily="34" charset="-128"/>
                <a:cs typeface="Times New Roman" pitchFamily="18" charset="0"/>
              </a:rPr>
              <a:t>	JOHN </a:t>
            </a:r>
            <a:r>
              <a:rPr lang="en-GB" altLang="ja-JP" sz="1300" b="1" dirty="0">
                <a:solidFill>
                  <a:srgbClr val="000000"/>
                </a:solidFill>
                <a:ea typeface="ＭＳ Ｐゴシック" pitchFamily="34" charset="-128"/>
                <a:cs typeface="Times New Roman" pitchFamily="18" charset="0"/>
              </a:rPr>
              <a:t>CRESSMAN</a:t>
            </a:r>
          </a:p>
          <a:p>
            <a:pPr fontAlgn="base">
              <a:spcBef>
                <a:spcPct val="0"/>
              </a:spcBef>
              <a:spcAft>
                <a:spcPct val="0"/>
              </a:spcAft>
            </a:pPr>
            <a:r>
              <a:rPr lang="en-GB" altLang="ja-JP" sz="1300" b="1" dirty="0">
                <a:solidFill>
                  <a:srgbClr val="000000"/>
                </a:solidFill>
                <a:ea typeface="ＭＳ Ｐゴシック" pitchFamily="34" charset="-128"/>
                <a:cs typeface="Times New Roman" pitchFamily="18" charset="0"/>
              </a:rPr>
              <a:t>INGREDION	CANADA INCORPORATED	LANCE </a:t>
            </a:r>
            <a:r>
              <a:rPr lang="en-GB" altLang="ja-JP" sz="1300" b="1" dirty="0" smtClean="0">
                <a:solidFill>
                  <a:srgbClr val="000000"/>
                </a:solidFill>
                <a:ea typeface="ＭＳ Ｐゴシック" pitchFamily="34" charset="-128"/>
                <a:cs typeface="Times New Roman" pitchFamily="18" charset="0"/>
              </a:rPr>
              <a:t>MACLEAN</a:t>
            </a:r>
          </a:p>
          <a:p>
            <a:pPr fontAlgn="base">
              <a:spcBef>
                <a:spcPct val="0"/>
              </a:spcBef>
              <a:spcAft>
                <a:spcPct val="0"/>
              </a:spcAft>
            </a:pPr>
            <a:r>
              <a:rPr lang="en-US" altLang="ja-JP" sz="1300" b="1" dirty="0">
                <a:solidFill>
                  <a:srgbClr val="000000"/>
                </a:solidFill>
                <a:ea typeface="ＭＳ Ｐゴシック" pitchFamily="34" charset="-128"/>
                <a:cs typeface="Times New Roman" pitchFamily="18" charset="0"/>
              </a:rPr>
              <a:t>KRONES MACHINERY CO. LTD.		WAYNE </a:t>
            </a:r>
            <a:r>
              <a:rPr lang="en-US" altLang="ja-JP" sz="1300" b="1" dirty="0" smtClean="0">
                <a:solidFill>
                  <a:srgbClr val="000000"/>
                </a:solidFill>
                <a:ea typeface="ＭＳ Ｐゴシック" pitchFamily="34" charset="-128"/>
                <a:cs typeface="Times New Roman" pitchFamily="18" charset="0"/>
              </a:rPr>
              <a:t>CONFIANT</a:t>
            </a:r>
          </a:p>
          <a:p>
            <a:pPr fontAlgn="base">
              <a:spcBef>
                <a:spcPct val="0"/>
              </a:spcBef>
              <a:spcAft>
                <a:spcPct val="0"/>
              </a:spcAft>
            </a:pPr>
            <a:r>
              <a:rPr lang="en-US" altLang="ja-JP" sz="1300" b="1" dirty="0" smtClean="0">
                <a:solidFill>
                  <a:srgbClr val="000000"/>
                </a:solidFill>
                <a:ea typeface="ＭＳ Ｐゴシック" pitchFamily="34" charset="-128"/>
                <a:cs typeface="Times New Roman" pitchFamily="18" charset="0"/>
              </a:rPr>
              <a:t>LAPORTE </a:t>
            </a:r>
            <a:r>
              <a:rPr lang="en-US" altLang="ja-JP" sz="1300" b="1" dirty="0">
                <a:solidFill>
                  <a:srgbClr val="000000"/>
                </a:solidFill>
                <a:ea typeface="ＭＳ Ｐゴシック" pitchFamily="34" charset="-128"/>
                <a:cs typeface="Times New Roman" pitchFamily="18" charset="0"/>
              </a:rPr>
              <a:t>ENGINEERING INC</a:t>
            </a:r>
            <a:r>
              <a:rPr lang="en-US" altLang="ja-JP" sz="1300" b="1" dirty="0" smtClean="0">
                <a:solidFill>
                  <a:srgbClr val="000000"/>
                </a:solidFill>
                <a:ea typeface="ＭＳ Ｐゴシック" pitchFamily="34" charset="-128"/>
                <a:cs typeface="Times New Roman" pitchFamily="18" charset="0"/>
              </a:rPr>
              <a:t>.</a:t>
            </a:r>
            <a:r>
              <a:rPr lang="en-US" altLang="ja-JP" sz="1300" b="1" dirty="0">
                <a:solidFill>
                  <a:srgbClr val="000000"/>
                </a:solidFill>
                <a:ea typeface="ＭＳ Ｐゴシック" pitchFamily="34" charset="-128"/>
                <a:cs typeface="Times New Roman" pitchFamily="18" charset="0"/>
              </a:rPr>
              <a:t>		DAVE LALANCETTE</a:t>
            </a:r>
            <a:r>
              <a:rPr lang="en-GB" altLang="ja-JP" sz="1300" b="1" dirty="0">
                <a:solidFill>
                  <a:srgbClr val="000000"/>
                </a:solidFill>
                <a:ea typeface="ＭＳ Ｐゴシック" pitchFamily="34" charset="-128"/>
                <a:cs typeface="Times New Roman" pitchFamily="18" charset="0"/>
              </a:rPr>
              <a:t>	</a:t>
            </a:r>
            <a:endParaRPr lang="en-CA" altLang="ja-JP" sz="1300" b="1" dirty="0">
              <a:solidFill>
                <a:srgbClr val="000000"/>
              </a:solidFill>
              <a:ea typeface="ＭＳ Ｐゴシック" pitchFamily="34" charset="-128"/>
              <a:cs typeface="Times New Roman" pitchFamily="18" charset="0"/>
            </a:endParaRPr>
          </a:p>
          <a:p>
            <a:pPr fontAlgn="base">
              <a:spcBef>
                <a:spcPct val="0"/>
              </a:spcBef>
              <a:spcAft>
                <a:spcPct val="0"/>
              </a:spcAft>
            </a:pPr>
            <a:r>
              <a:rPr lang="de-DE" altLang="ja-JP" sz="1300" b="1" dirty="0">
                <a:solidFill>
                  <a:srgbClr val="000000"/>
                </a:solidFill>
                <a:ea typeface="ＭＳ Ｐゴシック" pitchFamily="34" charset="-128"/>
                <a:cs typeface="Times New Roman" pitchFamily="18" charset="0"/>
              </a:rPr>
              <a:t>L.V. LOMAS LIMITED			</a:t>
            </a:r>
            <a:r>
              <a:rPr lang="de-DE" altLang="ja-JP" sz="1300" b="1" dirty="0" smtClean="0">
                <a:solidFill>
                  <a:srgbClr val="000000"/>
                </a:solidFill>
                <a:ea typeface="ＭＳ Ｐゴシック" pitchFamily="34" charset="-128"/>
                <a:cs typeface="Times New Roman" pitchFamily="18" charset="0"/>
              </a:rPr>
              <a:t>ALLEN </a:t>
            </a:r>
            <a:r>
              <a:rPr lang="de-DE" altLang="ja-JP" sz="1300" b="1" dirty="0">
                <a:solidFill>
                  <a:srgbClr val="000000"/>
                </a:solidFill>
                <a:ea typeface="ＭＳ Ｐゴシック" pitchFamily="34" charset="-128"/>
                <a:cs typeface="Times New Roman" pitchFamily="18" charset="0"/>
              </a:rPr>
              <a:t>SCHWARTZBERG</a:t>
            </a:r>
            <a:endParaRPr lang="en-GB" altLang="ja-JP" sz="1300" b="1" dirty="0" smtClean="0">
              <a:solidFill>
                <a:srgbClr val="000000"/>
              </a:solidFill>
              <a:ea typeface="ＭＳ Ｐゴシック" pitchFamily="34" charset="-128"/>
              <a:cs typeface="Times New Roman" pitchFamily="18" charset="0"/>
            </a:endParaRPr>
          </a:p>
          <a:p>
            <a:pPr fontAlgn="base">
              <a:spcBef>
                <a:spcPct val="0"/>
              </a:spcBef>
              <a:spcAft>
                <a:spcPct val="0"/>
              </a:spcAft>
            </a:pPr>
            <a:r>
              <a:rPr lang="en-GB" altLang="ja-JP" sz="1300" b="1" dirty="0" err="1" smtClean="0">
                <a:solidFill>
                  <a:srgbClr val="000000"/>
                </a:solidFill>
                <a:ea typeface="ＭＳ Ｐゴシック" pitchFamily="34" charset="-128"/>
                <a:cs typeface="Times New Roman" pitchFamily="18" charset="0"/>
              </a:rPr>
              <a:t>McRAE</a:t>
            </a:r>
            <a:r>
              <a:rPr lang="en-GB" altLang="ja-JP" sz="1300" b="1" dirty="0" smtClean="0">
                <a:solidFill>
                  <a:srgbClr val="000000"/>
                </a:solidFill>
                <a:ea typeface="ＭＳ Ｐゴシック" pitchFamily="34" charset="-128"/>
                <a:cs typeface="Times New Roman" pitchFamily="18" charset="0"/>
              </a:rPr>
              <a:t> </a:t>
            </a:r>
            <a:r>
              <a:rPr lang="en-GB" altLang="ja-JP" sz="1300" b="1" dirty="0">
                <a:solidFill>
                  <a:srgbClr val="000000"/>
                </a:solidFill>
                <a:ea typeface="ＭＳ Ｐゴシック" pitchFamily="34" charset="-128"/>
                <a:cs typeface="Times New Roman" pitchFamily="18" charset="0"/>
              </a:rPr>
              <a:t>INTEGRATION			ANDY </a:t>
            </a:r>
            <a:r>
              <a:rPr lang="en-GB" altLang="ja-JP" sz="1300" b="1" dirty="0" smtClean="0">
                <a:solidFill>
                  <a:srgbClr val="000000"/>
                </a:solidFill>
                <a:ea typeface="ＭＳ Ｐゴシック" pitchFamily="34" charset="-128"/>
                <a:cs typeface="Times New Roman" pitchFamily="18" charset="0"/>
              </a:rPr>
              <a:t>BENTLEY</a:t>
            </a:r>
          </a:p>
          <a:p>
            <a:pPr fontAlgn="base">
              <a:spcBef>
                <a:spcPct val="0"/>
              </a:spcBef>
              <a:spcAft>
                <a:spcPct val="0"/>
              </a:spcAft>
            </a:pPr>
            <a:r>
              <a:rPr lang="en-GB" altLang="ja-JP" sz="1300" b="1" dirty="0" smtClean="0">
                <a:solidFill>
                  <a:srgbClr val="000000"/>
                </a:solidFill>
                <a:ea typeface="ＭＳ Ｐゴシック" pitchFamily="34" charset="-128"/>
                <a:cs typeface="Times New Roman" pitchFamily="18" charset="0"/>
              </a:rPr>
              <a:t>NOVABR</a:t>
            </a:r>
            <a:r>
              <a:rPr lang="az-Cyrl-AZ" altLang="ja-JP" sz="1300" b="1" dirty="0">
                <a:solidFill>
                  <a:srgbClr val="000000"/>
                </a:solidFill>
                <a:ea typeface="ＭＳ Ｐゴシック" pitchFamily="34" charset="-128"/>
                <a:cs typeface="Times New Roman" pitchFamily="18" charset="0"/>
              </a:rPr>
              <a:t>Ӓ</a:t>
            </a:r>
            <a:r>
              <a:rPr lang="en-GB" altLang="ja-JP" sz="1300" b="1" dirty="0">
                <a:solidFill>
                  <a:srgbClr val="000000"/>
                </a:solidFill>
                <a:ea typeface="ＭＳ Ｐゴシック" pitchFamily="34" charset="-128"/>
                <a:cs typeface="Times New Roman" pitchFamily="18" charset="0"/>
              </a:rPr>
              <a:t>U BY </a:t>
            </a:r>
            <a:r>
              <a:rPr lang="en-GB" altLang="ja-JP" sz="1300" b="1" dirty="0" smtClean="0">
                <a:solidFill>
                  <a:srgbClr val="000000"/>
                </a:solidFill>
                <a:ea typeface="ＭＳ Ｐゴシック" pitchFamily="34" charset="-128"/>
                <a:cs typeface="Times New Roman" pitchFamily="18" charset="0"/>
              </a:rPr>
              <a:t>QUALTECH</a:t>
            </a:r>
            <a:r>
              <a:rPr lang="en-GB" altLang="ja-JP" sz="1300" b="1" dirty="0">
                <a:solidFill>
                  <a:srgbClr val="000000"/>
                </a:solidFill>
                <a:ea typeface="ＭＳ Ｐゴシック" pitchFamily="34" charset="-128"/>
                <a:cs typeface="Times New Roman" pitchFamily="18" charset="0"/>
              </a:rPr>
              <a:t>		 </a:t>
            </a:r>
            <a:r>
              <a:rPr lang="en-GB" altLang="ja-JP" sz="1300" b="1" dirty="0" smtClean="0">
                <a:solidFill>
                  <a:srgbClr val="000000"/>
                </a:solidFill>
                <a:ea typeface="ＭＳ Ｐゴシック" pitchFamily="34" charset="-128"/>
                <a:cs typeface="Times New Roman" pitchFamily="18" charset="0"/>
              </a:rPr>
              <a:t>           PADDY </a:t>
            </a:r>
            <a:r>
              <a:rPr lang="en-GB" altLang="ja-JP" sz="1300" b="1" dirty="0">
                <a:solidFill>
                  <a:srgbClr val="000000"/>
                </a:solidFill>
                <a:ea typeface="ＭＳ Ｐゴシック" pitchFamily="34" charset="-128"/>
                <a:cs typeface="Times New Roman" pitchFamily="18" charset="0"/>
              </a:rPr>
              <a:t>FINNEGAN &amp;  UELI SCHRADER</a:t>
            </a:r>
          </a:p>
          <a:p>
            <a:pPr fontAlgn="base">
              <a:spcBef>
                <a:spcPct val="0"/>
              </a:spcBef>
              <a:spcAft>
                <a:spcPct val="0"/>
              </a:spcAft>
            </a:pPr>
            <a:r>
              <a:rPr lang="en-US" altLang="ja-JP" sz="1300" b="1" dirty="0">
                <a:solidFill>
                  <a:srgbClr val="000000"/>
                </a:solidFill>
                <a:ea typeface="ＭＳ Ｐゴシック" pitchFamily="34" charset="-128"/>
                <a:cs typeface="Times New Roman" pitchFamily="18" charset="0"/>
              </a:rPr>
              <a:t>PROMINENT FLUID CONTROLS		MIKE </a:t>
            </a:r>
            <a:r>
              <a:rPr lang="en-US" altLang="ja-JP" sz="1300" b="1" dirty="0" smtClean="0">
                <a:solidFill>
                  <a:srgbClr val="000000"/>
                </a:solidFill>
                <a:ea typeface="ＭＳ Ｐゴシック" pitchFamily="34" charset="-128"/>
                <a:cs typeface="Times New Roman" pitchFamily="18" charset="0"/>
              </a:rPr>
              <a:t>BUCKLEY</a:t>
            </a:r>
          </a:p>
          <a:p>
            <a:pPr fontAlgn="base">
              <a:spcBef>
                <a:spcPct val="0"/>
              </a:spcBef>
              <a:spcAft>
                <a:spcPct val="0"/>
              </a:spcAft>
            </a:pPr>
            <a:r>
              <a:rPr lang="en-GB" altLang="ja-JP" sz="1300" b="1" dirty="0" smtClean="0">
                <a:solidFill>
                  <a:srgbClr val="000000"/>
                </a:solidFill>
                <a:ea typeface="ＭＳ Ｐゴシック" pitchFamily="34" charset="-128"/>
                <a:cs typeface="Times New Roman" pitchFamily="18" charset="0"/>
              </a:rPr>
              <a:t>ROSS </a:t>
            </a:r>
            <a:r>
              <a:rPr lang="en-GB" altLang="ja-JP" sz="1300" b="1" dirty="0">
                <a:solidFill>
                  <a:srgbClr val="000000"/>
                </a:solidFill>
                <a:ea typeface="ＭＳ Ｐゴシック" pitchFamily="34" charset="-128"/>
                <a:cs typeface="Times New Roman" pitchFamily="18" charset="0"/>
              </a:rPr>
              <a:t>HARTRICK TANK LININGS		GUY AND LEE ZACHARCZUK</a:t>
            </a:r>
            <a:endParaRPr lang="en-CA" altLang="ja-JP" sz="1300" b="1" dirty="0">
              <a:solidFill>
                <a:srgbClr val="000000"/>
              </a:solidFill>
              <a:ea typeface="ＭＳ Ｐゴシック" pitchFamily="34" charset="-128"/>
              <a:cs typeface="Times New Roman" pitchFamily="18" charset="0"/>
            </a:endParaRPr>
          </a:p>
          <a:p>
            <a:pPr fontAlgn="base">
              <a:spcBef>
                <a:spcPct val="0"/>
              </a:spcBef>
              <a:spcAft>
                <a:spcPct val="0"/>
              </a:spcAft>
            </a:pPr>
            <a:r>
              <a:rPr lang="en-CA" altLang="ja-JP" sz="1300" b="1" dirty="0">
                <a:solidFill>
                  <a:srgbClr val="000000"/>
                </a:solidFill>
                <a:ea typeface="ＭＳ Ｐゴシック" pitchFamily="34" charset="-128"/>
                <a:cs typeface="Times New Roman" pitchFamily="18" charset="0"/>
              </a:rPr>
              <a:t>SANI MARC FOOD &amp; BEVERAGE		BART SCHUURMAN </a:t>
            </a:r>
            <a:r>
              <a:rPr lang="en-CA" altLang="ja-JP" sz="1300" b="1" dirty="0" smtClean="0">
                <a:solidFill>
                  <a:srgbClr val="000000"/>
                </a:solidFill>
                <a:ea typeface="ＭＳ Ｐゴシック" pitchFamily="34" charset="-128"/>
                <a:cs typeface="Times New Roman" pitchFamily="18" charset="0"/>
              </a:rPr>
              <a:t>HESS</a:t>
            </a:r>
          </a:p>
          <a:p>
            <a:pPr fontAlgn="base">
              <a:spcBef>
                <a:spcPct val="0"/>
              </a:spcBef>
              <a:spcAft>
                <a:spcPct val="0"/>
              </a:spcAft>
            </a:pPr>
            <a:r>
              <a:rPr lang="en-US" altLang="ja-JP" sz="1300" b="1" dirty="0" smtClean="0">
                <a:solidFill>
                  <a:srgbClr val="000000"/>
                </a:solidFill>
                <a:ea typeface="ＭＳ Ｐゴシック" pitchFamily="34" charset="-128"/>
                <a:cs typeface="Times New Roman" pitchFamily="18" charset="0"/>
              </a:rPr>
              <a:t>SEALED </a:t>
            </a:r>
            <a:r>
              <a:rPr lang="en-US" altLang="ja-JP" sz="1300" b="1" dirty="0">
                <a:solidFill>
                  <a:srgbClr val="000000"/>
                </a:solidFill>
                <a:ea typeface="ＭＳ Ｐゴシック" pitchFamily="34" charset="-128"/>
                <a:cs typeface="Times New Roman" pitchFamily="18" charset="0"/>
              </a:rPr>
              <a:t>AIR FOOD CARE		</a:t>
            </a:r>
            <a:r>
              <a:rPr lang="en-US" altLang="ja-JP" sz="1300" b="1" dirty="0" smtClean="0">
                <a:solidFill>
                  <a:srgbClr val="000000"/>
                </a:solidFill>
                <a:ea typeface="ＭＳ Ｐゴシック" pitchFamily="34" charset="-128"/>
                <a:cs typeface="Times New Roman" pitchFamily="18" charset="0"/>
              </a:rPr>
              <a:t>	TROY </a:t>
            </a:r>
            <a:r>
              <a:rPr lang="en-US" altLang="ja-JP" sz="1300" b="1" dirty="0">
                <a:solidFill>
                  <a:srgbClr val="000000"/>
                </a:solidFill>
                <a:ea typeface="ＭＳ Ｐゴシック" pitchFamily="34" charset="-128"/>
                <a:cs typeface="Times New Roman" pitchFamily="18" charset="0"/>
              </a:rPr>
              <a:t>MATTEOTTI</a:t>
            </a:r>
            <a:endParaRPr lang="en-GB" altLang="ja-JP" sz="1300" b="1" dirty="0" smtClean="0">
              <a:solidFill>
                <a:srgbClr val="000000"/>
              </a:solidFill>
              <a:ea typeface="ＭＳ Ｐゴシック" pitchFamily="34" charset="-128"/>
              <a:cs typeface="Times New Roman" pitchFamily="18" charset="0"/>
            </a:endParaRPr>
          </a:p>
          <a:p>
            <a:pPr fontAlgn="base">
              <a:spcBef>
                <a:spcPct val="0"/>
              </a:spcBef>
              <a:spcAft>
                <a:spcPct val="0"/>
              </a:spcAft>
            </a:pPr>
            <a:r>
              <a:rPr lang="en-GB" altLang="ja-JP" sz="1300" b="1" dirty="0" smtClean="0">
                <a:solidFill>
                  <a:srgbClr val="000000"/>
                </a:solidFill>
                <a:ea typeface="ＭＳ Ｐゴシック" pitchFamily="34" charset="-128"/>
                <a:cs typeface="Times New Roman" pitchFamily="18" charset="0"/>
              </a:rPr>
              <a:t>TRAXXSIDE </a:t>
            </a:r>
            <a:r>
              <a:rPr lang="en-GB" altLang="ja-JP" sz="1300" b="1" dirty="0">
                <a:solidFill>
                  <a:srgbClr val="000000"/>
                </a:solidFill>
                <a:ea typeface="ＭＳ Ｐゴシック" pitchFamily="34" charset="-128"/>
                <a:cs typeface="Times New Roman" pitchFamily="18" charset="0"/>
              </a:rPr>
              <a:t>TRANSLOADING		ROBERT HAVEKES</a:t>
            </a:r>
          </a:p>
        </p:txBody>
      </p:sp>
    </p:spTree>
    <p:extLst>
      <p:ext uri="{BB962C8B-B14F-4D97-AF65-F5344CB8AC3E}">
        <p14:creationId xmlns:p14="http://schemas.microsoft.com/office/powerpoint/2010/main" val="1158798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6933"/>
            <a:ext cx="8147248" cy="1143000"/>
          </a:xfrm>
        </p:spPr>
        <p:txBody>
          <a:bodyPr/>
          <a:lstStyle/>
          <a:p>
            <a:r>
              <a:rPr lang="en-US" dirty="0" smtClean="0"/>
              <a:t>MBAC Education Committee Scholarship</a:t>
            </a:r>
            <a:endParaRPr lang="en-CA" dirty="0"/>
          </a:p>
        </p:txBody>
      </p:sp>
      <p:sp>
        <p:nvSpPr>
          <p:cNvPr id="3" name="Content Placeholder 2"/>
          <p:cNvSpPr>
            <a:spLocks noGrp="1"/>
          </p:cNvSpPr>
          <p:nvPr>
            <p:ph sz="quarter" idx="1"/>
          </p:nvPr>
        </p:nvSpPr>
        <p:spPr/>
        <p:txBody>
          <a:bodyPr>
            <a:normAutofit fontScale="85000" lnSpcReduction="20000"/>
          </a:bodyPr>
          <a:lstStyle/>
          <a:p>
            <a:r>
              <a:rPr lang="en-US" altLang="ko-KR" sz="2600" dirty="0">
                <a:ea typeface="Gulim" pitchFamily="34" charset="-127"/>
              </a:rPr>
              <a:t>A scholarship is to be awarded to any of the MBAA courses: Brewery Packaging Technology, Brewing and Malting Science, or Brewery Utilities and Engineering</a:t>
            </a:r>
            <a:r>
              <a:rPr lang="en-US" altLang="ko-KR" sz="2600" dirty="0" smtClean="0">
                <a:ea typeface="Gulim" pitchFamily="34" charset="-127"/>
              </a:rPr>
              <a:t>.</a:t>
            </a:r>
          </a:p>
          <a:p>
            <a:endParaRPr lang="en-US" altLang="ko-KR" sz="2600" dirty="0">
              <a:ea typeface="Gulim" pitchFamily="34" charset="-127"/>
            </a:endParaRPr>
          </a:p>
          <a:p>
            <a:r>
              <a:rPr lang="en-US" altLang="ko-KR" sz="2600" dirty="0">
                <a:ea typeface="Gulim" pitchFamily="34" charset="-127"/>
              </a:rPr>
              <a:t>Applications are due by January 1</a:t>
            </a:r>
            <a:r>
              <a:rPr lang="en-US" altLang="ko-KR" sz="2600" baseline="30000" dirty="0">
                <a:ea typeface="Gulim" pitchFamily="34" charset="-127"/>
              </a:rPr>
              <a:t>st</a:t>
            </a:r>
            <a:r>
              <a:rPr lang="en-US" altLang="ko-KR" sz="2600" dirty="0">
                <a:ea typeface="Gulim" pitchFamily="34" charset="-127"/>
              </a:rPr>
              <a:t>, 2016</a:t>
            </a:r>
            <a:r>
              <a:rPr lang="en-US" altLang="ko-KR" sz="2600" dirty="0" smtClean="0">
                <a:ea typeface="Gulim" pitchFamily="34" charset="-127"/>
              </a:rPr>
              <a:t>.</a:t>
            </a:r>
          </a:p>
          <a:p>
            <a:endParaRPr lang="en-US" altLang="ko-KR" sz="2600" dirty="0">
              <a:ea typeface="Gulim" pitchFamily="34" charset="-127"/>
            </a:endParaRPr>
          </a:p>
          <a:p>
            <a:r>
              <a:rPr lang="en-US" altLang="ko-KR" sz="2600" dirty="0">
                <a:ea typeface="Gulim" pitchFamily="34" charset="-127"/>
              </a:rPr>
              <a:t>Application can be found at District Ontario tab on </a:t>
            </a:r>
            <a:r>
              <a:rPr lang="en-US" altLang="ko-KR" sz="2600" dirty="0">
                <a:ea typeface="Gulim" pitchFamily="34" charset="-127"/>
                <a:hlinkClick r:id="rId2"/>
              </a:rPr>
              <a:t>www.mbaa.com</a:t>
            </a:r>
            <a:r>
              <a:rPr lang="en-US" altLang="ko-KR" sz="2600" dirty="0" smtClean="0">
                <a:ea typeface="Gulim" pitchFamily="34" charset="-127"/>
              </a:rPr>
              <a:t>.</a:t>
            </a:r>
          </a:p>
          <a:p>
            <a:endParaRPr lang="en-US" altLang="ko-KR" sz="2600" dirty="0">
              <a:ea typeface="Gulim" pitchFamily="34" charset="-127"/>
            </a:endParaRPr>
          </a:p>
          <a:p>
            <a:r>
              <a:rPr lang="en-US" altLang="ko-KR" sz="2600" dirty="0">
                <a:ea typeface="Gulim" pitchFamily="34" charset="-127"/>
              </a:rPr>
              <a:t>Application is the same as MBAA’s </a:t>
            </a:r>
            <a:r>
              <a:rPr lang="en-US" altLang="ko-KR" sz="2600" dirty="0" err="1">
                <a:ea typeface="Gulim" pitchFamily="34" charset="-127"/>
              </a:rPr>
              <a:t>Hipp</a:t>
            </a:r>
            <a:r>
              <a:rPr lang="en-US" altLang="ko-KR" sz="2600" dirty="0">
                <a:ea typeface="Gulim" pitchFamily="34" charset="-127"/>
              </a:rPr>
              <a:t> Scholarship, so be sure to apply to both</a:t>
            </a:r>
            <a:r>
              <a:rPr lang="en-US" altLang="ko-KR" sz="2600" dirty="0" smtClean="0">
                <a:ea typeface="Gulim" pitchFamily="34" charset="-127"/>
              </a:rPr>
              <a:t>.</a:t>
            </a:r>
          </a:p>
          <a:p>
            <a:endParaRPr lang="en-US" altLang="ko-KR" sz="2600" dirty="0">
              <a:ea typeface="Gulim" pitchFamily="34" charset="-127"/>
            </a:endParaRPr>
          </a:p>
          <a:p>
            <a:r>
              <a:rPr lang="en-US" altLang="ko-KR" sz="2600" dirty="0">
                <a:ea typeface="Gulim" pitchFamily="34" charset="-127"/>
              </a:rPr>
              <a:t>Winner will be announced at the January, 2016 MBAC Ontario Technical Conference</a:t>
            </a:r>
            <a:r>
              <a:rPr lang="en-US" altLang="ko-KR" sz="2600" dirty="0" smtClean="0">
                <a:ea typeface="Gulim" pitchFamily="34" charset="-127"/>
              </a:rPr>
              <a:t>.</a:t>
            </a:r>
            <a:endParaRPr lang="en-US" altLang="en-US" sz="2600" dirty="0"/>
          </a:p>
        </p:txBody>
      </p:sp>
    </p:spTree>
    <p:extLst>
      <p:ext uri="{BB962C8B-B14F-4D97-AF65-F5344CB8AC3E}">
        <p14:creationId xmlns:p14="http://schemas.microsoft.com/office/powerpoint/2010/main" val="3810291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115"/>
            <a:ext cx="7467600" cy="1143000"/>
          </a:xfrm>
        </p:spPr>
        <p:txBody>
          <a:bodyPr/>
          <a:lstStyle/>
          <a:p>
            <a:r>
              <a:rPr lang="en-US" dirty="0" smtClean="0"/>
              <a:t>MBAC District Ontario Scholarship Previous Winners</a:t>
            </a:r>
            <a:endParaRPr lang="en-CA" dirty="0"/>
          </a:p>
        </p:txBody>
      </p:sp>
      <p:sp>
        <p:nvSpPr>
          <p:cNvPr id="3" name="Content Placeholder 2"/>
          <p:cNvSpPr>
            <a:spLocks noGrp="1"/>
          </p:cNvSpPr>
          <p:nvPr>
            <p:ph sz="quarter" idx="1"/>
          </p:nvPr>
        </p:nvSpPr>
        <p:spPr/>
        <p:txBody>
          <a:bodyPr>
            <a:normAutofit fontScale="92500"/>
          </a:bodyPr>
          <a:lstStyle/>
          <a:p>
            <a:r>
              <a:rPr lang="en-CA" altLang="en-US" sz="2100" dirty="0"/>
              <a:t>2007		IAIN </a:t>
            </a:r>
            <a:r>
              <a:rPr lang="en-CA" altLang="en-US" sz="2100" dirty="0" err="1"/>
              <a:t>McOUSTRA</a:t>
            </a:r>
            <a:r>
              <a:rPr lang="en-CA" altLang="en-US" sz="2100" dirty="0"/>
              <a:t>		AMSTERDAM </a:t>
            </a:r>
          </a:p>
          <a:p>
            <a:r>
              <a:rPr lang="en-CA" altLang="en-US" sz="2100" dirty="0"/>
              <a:t>2008		ANDRE KLINKER		AMSTERDAM</a:t>
            </a:r>
          </a:p>
          <a:p>
            <a:r>
              <a:rPr lang="en-CA" altLang="en-US" sz="2100" dirty="0"/>
              <a:t>2009		CATE </a:t>
            </a:r>
            <a:r>
              <a:rPr lang="en-CA" altLang="en-US" sz="2100" dirty="0" err="1"/>
              <a:t>McFALLS</a:t>
            </a:r>
            <a:r>
              <a:rPr lang="en-CA" altLang="en-US" sz="2100" dirty="0"/>
              <a:t>		SLEEMAN </a:t>
            </a:r>
          </a:p>
          <a:p>
            <a:r>
              <a:rPr lang="en-CA" altLang="en-US" sz="2100" dirty="0"/>
              <a:t>2010		MARY ELIZABETH </a:t>
            </a:r>
            <a:r>
              <a:rPr lang="en-CA" altLang="en-US" sz="2100" dirty="0" smtClean="0"/>
              <a:t>KEEFE	THE </a:t>
            </a:r>
            <a:r>
              <a:rPr lang="en-CA" altLang="en-US" sz="2100" dirty="0"/>
              <a:t>GRANITE</a:t>
            </a:r>
          </a:p>
          <a:p>
            <a:r>
              <a:rPr lang="en-CA" altLang="en-US" sz="2100" dirty="0"/>
              <a:t>2011		JAMES YII-JEN TIEN	</a:t>
            </a:r>
            <a:r>
              <a:rPr lang="en-CA" altLang="en-US" sz="2100" dirty="0" smtClean="0"/>
              <a:t>	MUSKOKA</a:t>
            </a:r>
            <a:endParaRPr lang="en-CA" altLang="en-US" sz="2100" dirty="0"/>
          </a:p>
          <a:p>
            <a:r>
              <a:rPr lang="en-CA" altLang="en-US" sz="2100" dirty="0"/>
              <a:t>2012		SCOTT PETERS		</a:t>
            </a:r>
            <a:r>
              <a:rPr lang="en-CA" altLang="en-US" sz="2100" dirty="0" smtClean="0"/>
              <a:t>MILL </a:t>
            </a:r>
            <a:r>
              <a:rPr lang="en-CA" altLang="en-US" sz="2100" dirty="0"/>
              <a:t>STREET </a:t>
            </a:r>
          </a:p>
          <a:p>
            <a:r>
              <a:rPr lang="en-CA" altLang="en-US" sz="2100" dirty="0"/>
              <a:t>2013		BRIDGID YOUNG		</a:t>
            </a:r>
            <a:r>
              <a:rPr lang="en-CA" altLang="en-US" sz="2100" dirty="0" smtClean="0"/>
              <a:t>MILL STREET</a:t>
            </a:r>
            <a:r>
              <a:rPr lang="en-CA" altLang="en-US" sz="2100" dirty="0"/>
              <a:t>	</a:t>
            </a:r>
          </a:p>
          <a:p>
            <a:r>
              <a:rPr lang="en-CA" altLang="en-US" sz="2100" dirty="0"/>
              <a:t>2014		MARTA HOROFKER	 </a:t>
            </a:r>
            <a:r>
              <a:rPr lang="en-CA" altLang="en-US" sz="2100" dirty="0" smtClean="0"/>
              <a:t>        MOLSON </a:t>
            </a:r>
            <a:r>
              <a:rPr lang="en-CA" altLang="en-US" sz="2100" dirty="0"/>
              <a:t>COORS</a:t>
            </a:r>
          </a:p>
          <a:p>
            <a:r>
              <a:rPr lang="en-CA" altLang="en-US" sz="2100" dirty="0"/>
              <a:t>2015		SIOBHAN </a:t>
            </a:r>
            <a:r>
              <a:rPr lang="en-CA" altLang="en-US" sz="2100" dirty="0" err="1"/>
              <a:t>McPHERSON</a:t>
            </a:r>
            <a:r>
              <a:rPr lang="en-CA" altLang="en-US" sz="2100" dirty="0"/>
              <a:t>	AMSTERDAM</a:t>
            </a:r>
            <a:r>
              <a:rPr lang="en-CA" altLang="en-US" dirty="0"/>
              <a:t>	</a:t>
            </a:r>
          </a:p>
          <a:p>
            <a:r>
              <a:rPr lang="en-CA" altLang="en-US" dirty="0"/>
              <a:t>Add your name to this distinguished list. Apply today!</a:t>
            </a:r>
          </a:p>
          <a:p>
            <a:endParaRPr lang="en-CA" dirty="0"/>
          </a:p>
        </p:txBody>
      </p:sp>
    </p:spTree>
    <p:extLst>
      <p:ext uri="{BB962C8B-B14F-4D97-AF65-F5344CB8AC3E}">
        <p14:creationId xmlns:p14="http://schemas.microsoft.com/office/powerpoint/2010/main" val="3652594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5696" y="1484784"/>
            <a:ext cx="6912768" cy="1894362"/>
          </a:xfrm>
        </p:spPr>
        <p:txBody>
          <a:bodyPr>
            <a:noAutofit/>
          </a:bodyPr>
          <a:lstStyle/>
          <a:p>
            <a:r>
              <a:rPr lang="en-US" dirty="0" smtClean="0"/>
              <a:t>Technical Committee Update</a:t>
            </a:r>
            <a:endParaRPr lang="en-CA" dirty="0"/>
          </a:p>
        </p:txBody>
      </p:sp>
      <p:sp>
        <p:nvSpPr>
          <p:cNvPr id="3" name="Subtitle 2"/>
          <p:cNvSpPr>
            <a:spLocks noGrp="1"/>
          </p:cNvSpPr>
          <p:nvPr>
            <p:ph type="subTitle" idx="1"/>
          </p:nvPr>
        </p:nvSpPr>
        <p:spPr>
          <a:xfrm>
            <a:off x="2339752" y="3501008"/>
            <a:ext cx="6408712" cy="1371600"/>
          </a:xfrm>
        </p:spPr>
        <p:txBody>
          <a:bodyPr>
            <a:normAutofit/>
          </a:bodyPr>
          <a:lstStyle/>
          <a:p>
            <a:r>
              <a:rPr lang="en-US" dirty="0" smtClean="0"/>
              <a:t>Kaitlin </a:t>
            </a:r>
            <a:r>
              <a:rPr lang="en-US" dirty="0" err="1" smtClean="0"/>
              <a:t>Vandenbosch</a:t>
            </a:r>
            <a:r>
              <a:rPr lang="en-US" dirty="0" smtClean="0"/>
              <a:t> – </a:t>
            </a:r>
            <a:r>
              <a:rPr lang="en-US" dirty="0" err="1" smtClean="0"/>
              <a:t>TechCommittee</a:t>
            </a:r>
            <a:r>
              <a:rPr lang="en-US" dirty="0" smtClean="0"/>
              <a:t> Chairperson</a:t>
            </a:r>
            <a:endParaRPr lang="en-CA" dirty="0"/>
          </a:p>
        </p:txBody>
      </p:sp>
    </p:spTree>
    <p:extLst>
      <p:ext uri="{BB962C8B-B14F-4D97-AF65-F5344CB8AC3E}">
        <p14:creationId xmlns:p14="http://schemas.microsoft.com/office/powerpoint/2010/main" val="753357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Technical Committee 2015 Members</a:t>
            </a:r>
            <a:endParaRPr lang="en-CA" dirty="0"/>
          </a:p>
        </p:txBody>
      </p:sp>
      <p:sp>
        <p:nvSpPr>
          <p:cNvPr id="3" name="Content Placeholder 2"/>
          <p:cNvSpPr>
            <a:spLocks noGrp="1"/>
          </p:cNvSpPr>
          <p:nvPr>
            <p:ph sz="quarter" idx="1"/>
          </p:nvPr>
        </p:nvSpPr>
        <p:spPr>
          <a:xfrm>
            <a:off x="457200" y="1600200"/>
            <a:ext cx="6059016" cy="3701008"/>
          </a:xfrm>
        </p:spPr>
        <p:txBody>
          <a:bodyPr>
            <a:normAutofit/>
          </a:bodyPr>
          <a:lstStyle/>
          <a:p>
            <a:pPr>
              <a:buFont typeface="Courier New" panose="02070309020205020404" pitchFamily="49" charset="0"/>
              <a:buChar char="o"/>
            </a:pPr>
            <a:endParaRPr lang="en-US" dirty="0" smtClean="0"/>
          </a:p>
          <a:p>
            <a:pPr>
              <a:buFont typeface="Courier New" panose="02070309020205020404" pitchFamily="49" charset="0"/>
              <a:buChar char="o"/>
            </a:pPr>
            <a:r>
              <a:rPr lang="en-US" dirty="0" smtClean="0"/>
              <a:t>Kevin Clark		</a:t>
            </a:r>
            <a:endParaRPr lang="en-US" dirty="0"/>
          </a:p>
          <a:p>
            <a:pPr>
              <a:buFont typeface="Courier New" panose="02070309020205020404" pitchFamily="49" charset="0"/>
              <a:buChar char="o"/>
            </a:pPr>
            <a:r>
              <a:rPr lang="en-US" dirty="0"/>
              <a:t>Dave Coutts</a:t>
            </a:r>
          </a:p>
          <a:p>
            <a:pPr>
              <a:buFont typeface="Courier New" panose="02070309020205020404" pitchFamily="49" charset="0"/>
              <a:buChar char="o"/>
            </a:pPr>
            <a:r>
              <a:rPr lang="en-US" dirty="0"/>
              <a:t>Paul Dickey</a:t>
            </a:r>
          </a:p>
          <a:p>
            <a:pPr>
              <a:buFont typeface="Courier New" panose="02070309020205020404" pitchFamily="49" charset="0"/>
              <a:buChar char="o"/>
            </a:pPr>
            <a:r>
              <a:rPr lang="en-US" dirty="0"/>
              <a:t>Wakelin Fulford</a:t>
            </a:r>
          </a:p>
          <a:p>
            <a:pPr>
              <a:buFont typeface="Courier New" panose="02070309020205020404" pitchFamily="49" charset="0"/>
              <a:buChar char="o"/>
            </a:pPr>
            <a:r>
              <a:rPr lang="en-US" dirty="0"/>
              <a:t>Erica </a:t>
            </a:r>
            <a:r>
              <a:rPr lang="en-US" dirty="0" err="1"/>
              <a:t>Graholm</a:t>
            </a:r>
            <a:endParaRPr lang="en-US" dirty="0"/>
          </a:p>
          <a:p>
            <a:pPr>
              <a:buFont typeface="Courier New" panose="02070309020205020404" pitchFamily="49" charset="0"/>
              <a:buChar char="o"/>
            </a:pPr>
            <a:r>
              <a:rPr lang="en-US" dirty="0"/>
              <a:t>Steve Harkness</a:t>
            </a:r>
          </a:p>
          <a:p>
            <a:pPr>
              <a:buFont typeface="Courier New" panose="02070309020205020404" pitchFamily="49" charset="0"/>
              <a:buChar char="o"/>
            </a:pPr>
            <a:r>
              <a:rPr lang="en-US" dirty="0"/>
              <a:t>Kevin </a:t>
            </a:r>
            <a:r>
              <a:rPr lang="en-US" dirty="0" err="1"/>
              <a:t>Hryclik</a:t>
            </a:r>
            <a:endParaRPr lang="en-US" dirty="0"/>
          </a:p>
          <a:p>
            <a:pPr>
              <a:buFont typeface="Courier New" panose="02070309020205020404" pitchFamily="49" charset="0"/>
              <a:buChar char="o"/>
            </a:pPr>
            <a:endParaRPr lang="en-CA" dirty="0"/>
          </a:p>
        </p:txBody>
      </p:sp>
      <p:sp>
        <p:nvSpPr>
          <p:cNvPr id="4" name="TextBox 3"/>
          <p:cNvSpPr txBox="1"/>
          <p:nvPr/>
        </p:nvSpPr>
        <p:spPr>
          <a:xfrm>
            <a:off x="3851920" y="2132856"/>
            <a:ext cx="4536504" cy="2954655"/>
          </a:xfrm>
          <a:prstGeom prst="rect">
            <a:avLst/>
          </a:prstGeom>
          <a:noFill/>
        </p:spPr>
        <p:txBody>
          <a:bodyPr wrap="square" rtlCol="0">
            <a:spAutoFit/>
          </a:bodyPr>
          <a:lstStyle/>
          <a:p>
            <a:pPr>
              <a:buClr>
                <a:schemeClr val="accent1"/>
              </a:buClr>
              <a:buSzPct val="75000"/>
              <a:buFont typeface="Courier New" panose="02070309020205020404" pitchFamily="49" charset="0"/>
              <a:buChar char="o"/>
            </a:pPr>
            <a:r>
              <a:rPr lang="en-US" sz="2400" dirty="0" smtClean="0"/>
              <a:t>  Jonathan Morse</a:t>
            </a:r>
          </a:p>
          <a:p>
            <a:pPr>
              <a:buClr>
                <a:schemeClr val="accent1"/>
              </a:buClr>
              <a:buSzPct val="75000"/>
              <a:buFont typeface="Courier New" panose="02070309020205020404" pitchFamily="49" charset="0"/>
              <a:buChar char="o"/>
            </a:pPr>
            <a:r>
              <a:rPr lang="en-US" sz="2400" dirty="0" smtClean="0"/>
              <a:t>  Vera Morton</a:t>
            </a:r>
          </a:p>
          <a:p>
            <a:pPr>
              <a:buClr>
                <a:schemeClr val="accent1"/>
              </a:buClr>
              <a:buSzPct val="75000"/>
              <a:buFont typeface="Courier New" panose="02070309020205020404" pitchFamily="49" charset="0"/>
              <a:buChar char="o"/>
            </a:pPr>
            <a:r>
              <a:rPr lang="en-US" sz="2400" dirty="0" smtClean="0"/>
              <a:t>  </a:t>
            </a:r>
            <a:r>
              <a:rPr lang="en-US" sz="2400" dirty="0" err="1" smtClean="0"/>
              <a:t>Ueli</a:t>
            </a:r>
            <a:r>
              <a:rPr lang="en-US" sz="2400" dirty="0" smtClean="0"/>
              <a:t> Schrader</a:t>
            </a:r>
          </a:p>
          <a:p>
            <a:pPr>
              <a:buClr>
                <a:schemeClr val="accent1"/>
              </a:buClr>
              <a:buSzPct val="75000"/>
              <a:buFont typeface="Courier New" panose="02070309020205020404" pitchFamily="49" charset="0"/>
              <a:buChar char="o"/>
            </a:pPr>
            <a:r>
              <a:rPr lang="en-US" sz="2400" dirty="0" smtClean="0"/>
              <a:t>  </a:t>
            </a:r>
            <a:r>
              <a:rPr lang="en-US" sz="2400" dirty="0" err="1" smtClean="0"/>
              <a:t>Phillipe</a:t>
            </a:r>
            <a:r>
              <a:rPr lang="en-US" sz="2400" dirty="0" smtClean="0"/>
              <a:t> Taylor</a:t>
            </a:r>
          </a:p>
          <a:p>
            <a:pPr>
              <a:buClr>
                <a:schemeClr val="accent1"/>
              </a:buClr>
              <a:buSzPct val="75000"/>
              <a:buFont typeface="Courier New" panose="02070309020205020404" pitchFamily="49" charset="0"/>
              <a:buChar char="o"/>
            </a:pPr>
            <a:r>
              <a:rPr lang="en-US" sz="2400" dirty="0" smtClean="0"/>
              <a:t>  Elyse Vaile</a:t>
            </a:r>
          </a:p>
          <a:p>
            <a:pPr>
              <a:buClr>
                <a:schemeClr val="accent1"/>
              </a:buClr>
              <a:buSzPct val="75000"/>
              <a:buFont typeface="Courier New" panose="02070309020205020404" pitchFamily="49" charset="0"/>
              <a:buChar char="o"/>
            </a:pPr>
            <a:r>
              <a:rPr lang="en-US" sz="2400" dirty="0" smtClean="0"/>
              <a:t>  </a:t>
            </a:r>
            <a:r>
              <a:rPr lang="en-US" sz="2400" dirty="0" err="1" smtClean="0"/>
              <a:t>Ivona</a:t>
            </a:r>
            <a:r>
              <a:rPr lang="en-US" sz="2400" dirty="0" smtClean="0"/>
              <a:t> </a:t>
            </a:r>
            <a:r>
              <a:rPr lang="en-US" sz="2400" dirty="0" err="1" smtClean="0"/>
              <a:t>Wojdyla</a:t>
            </a:r>
            <a:endParaRPr lang="en-US" sz="2400" dirty="0" smtClean="0"/>
          </a:p>
          <a:p>
            <a:pPr>
              <a:buClr>
                <a:schemeClr val="accent1"/>
              </a:buClr>
              <a:buSzPct val="75000"/>
              <a:buFont typeface="Courier New" panose="02070309020205020404" pitchFamily="49" charset="0"/>
              <a:buChar char="o"/>
            </a:pPr>
            <a:r>
              <a:rPr lang="en-US" sz="2400" dirty="0" smtClean="0"/>
              <a:t>  James </a:t>
            </a:r>
            <a:r>
              <a:rPr lang="en-US" sz="2400" dirty="0" err="1" smtClean="0"/>
              <a:t>Yii</a:t>
            </a:r>
            <a:r>
              <a:rPr lang="en-US" sz="2400" dirty="0" smtClean="0"/>
              <a:t>-Jen Tien</a:t>
            </a:r>
          </a:p>
          <a:p>
            <a:pPr>
              <a:buClr>
                <a:schemeClr val="accent1"/>
              </a:buClr>
              <a:buSzPct val="75000"/>
            </a:pPr>
            <a:endParaRPr lang="en-CA" dirty="0"/>
          </a:p>
        </p:txBody>
      </p:sp>
    </p:spTree>
    <p:extLst>
      <p:ext uri="{BB962C8B-B14F-4D97-AF65-F5344CB8AC3E}">
        <p14:creationId xmlns:p14="http://schemas.microsoft.com/office/powerpoint/2010/main" val="603448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2015 Tech Committee Events</a:t>
            </a:r>
            <a:endParaRPr lang="en-CA" dirty="0"/>
          </a:p>
        </p:txBody>
      </p:sp>
      <p:sp>
        <p:nvSpPr>
          <p:cNvPr id="4" name="Rectangle 3"/>
          <p:cNvSpPr txBox="1">
            <a:spLocks noGrp="1" noChangeArrowheads="1"/>
          </p:cNvSpPr>
          <p:nvPr>
            <p:ph sz="quarter"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 typeface="Courier New" panose="02070309020205020404" pitchFamily="49" charset="0"/>
              <a:buChar char="o"/>
            </a:pPr>
            <a:r>
              <a:rPr lang="en-US" sz="2400" dirty="0" smtClean="0"/>
              <a:t>Technical Conference </a:t>
            </a:r>
          </a:p>
          <a:p>
            <a:pPr eaLnBrk="1" hangingPunct="1">
              <a:buFont typeface="Courier New" panose="02070309020205020404" pitchFamily="49" charset="0"/>
              <a:buChar char="o"/>
            </a:pPr>
            <a:r>
              <a:rPr lang="en-US" sz="2400" dirty="0" smtClean="0"/>
              <a:t>Springfield Meeting</a:t>
            </a:r>
            <a:endParaRPr lang="en-US" sz="2400" dirty="0"/>
          </a:p>
          <a:p>
            <a:pPr eaLnBrk="1" hangingPunct="1">
              <a:buFont typeface="Courier New" panose="02070309020205020404" pitchFamily="49" charset="0"/>
              <a:buChar char="o"/>
            </a:pPr>
            <a:r>
              <a:rPr lang="en-US" sz="2400" dirty="0"/>
              <a:t>Barley Field </a:t>
            </a:r>
            <a:r>
              <a:rPr lang="en-US" sz="2400" dirty="0" smtClean="0"/>
              <a:t>Day</a:t>
            </a:r>
          </a:p>
          <a:p>
            <a:pPr eaLnBrk="1" hangingPunct="1">
              <a:buFont typeface="Courier New" panose="02070309020205020404" pitchFamily="49" charset="0"/>
              <a:buChar char="o"/>
            </a:pPr>
            <a:r>
              <a:rPr lang="en-US" sz="2400" dirty="0" smtClean="0"/>
              <a:t>Hop Field Day</a:t>
            </a:r>
            <a:endParaRPr lang="en-US" sz="2400" dirty="0"/>
          </a:p>
          <a:p>
            <a:pPr eaLnBrk="1" hangingPunct="1">
              <a:buFont typeface="Courier New" panose="02070309020205020404" pitchFamily="49" charset="0"/>
              <a:buChar char="o"/>
            </a:pPr>
            <a:r>
              <a:rPr lang="en-US" sz="2400" dirty="0"/>
              <a:t>Iron </a:t>
            </a:r>
            <a:r>
              <a:rPr lang="en-US" sz="2400" dirty="0" smtClean="0"/>
              <a:t>Brewer </a:t>
            </a:r>
          </a:p>
          <a:p>
            <a:pPr eaLnBrk="1" hangingPunct="1">
              <a:buFont typeface="Courier New" panose="02070309020205020404" pitchFamily="49" charset="0"/>
              <a:buChar char="o"/>
            </a:pPr>
            <a:r>
              <a:rPr lang="en-US" sz="2400" dirty="0" smtClean="0"/>
              <a:t>Annual General Meeting</a:t>
            </a:r>
            <a:endParaRPr lang="en-US" sz="2400" dirty="0"/>
          </a:p>
          <a:p>
            <a:pPr eaLnBrk="1" hangingPunct="1">
              <a:buFont typeface="Courier New" panose="02070309020205020404" pitchFamily="49" charset="0"/>
              <a:buChar char="o"/>
            </a:pPr>
            <a:endParaRPr lang="en-US" sz="2400" dirty="0"/>
          </a:p>
          <a:p>
            <a:pPr marL="0" indent="0">
              <a:buNone/>
            </a:pPr>
            <a:r>
              <a:rPr lang="en-US" sz="2400" b="1" dirty="0"/>
              <a:t>Coming in </a:t>
            </a:r>
            <a:r>
              <a:rPr lang="en-US" sz="2400" b="1" dirty="0" smtClean="0"/>
              <a:t>2016</a:t>
            </a:r>
            <a:endParaRPr lang="en-US" sz="2400" b="1" dirty="0"/>
          </a:p>
          <a:p>
            <a:pPr>
              <a:buFont typeface="Courier New" panose="02070309020205020404" pitchFamily="49" charset="0"/>
              <a:buChar char="o"/>
            </a:pPr>
            <a:r>
              <a:rPr lang="en-US" sz="2400" dirty="0" smtClean="0"/>
              <a:t>Technical </a:t>
            </a:r>
            <a:r>
              <a:rPr lang="en-US" sz="2400" dirty="0"/>
              <a:t>Conference January </a:t>
            </a:r>
            <a:r>
              <a:rPr lang="en-US" sz="2400" dirty="0" smtClean="0"/>
              <a:t>28</a:t>
            </a:r>
            <a:r>
              <a:rPr lang="en-US" sz="2400" baseline="30000" dirty="0" smtClean="0"/>
              <a:t>th</a:t>
            </a:r>
            <a:r>
              <a:rPr lang="en-US" sz="2400" dirty="0" smtClean="0"/>
              <a:t> </a:t>
            </a:r>
            <a:r>
              <a:rPr lang="en-US" sz="2400" dirty="0"/>
              <a:t>and </a:t>
            </a:r>
            <a:r>
              <a:rPr lang="en-US" sz="2400" dirty="0" smtClean="0"/>
              <a:t>29</a:t>
            </a:r>
            <a:r>
              <a:rPr lang="en-US" sz="2400" baseline="30000" dirty="0" smtClean="0"/>
              <a:t>th</a:t>
            </a:r>
            <a:endParaRPr lang="en-US" sz="2400" dirty="0"/>
          </a:p>
        </p:txBody>
      </p:sp>
    </p:spTree>
    <p:extLst>
      <p:ext uri="{BB962C8B-B14F-4D97-AF65-F5344CB8AC3E}">
        <p14:creationId xmlns:p14="http://schemas.microsoft.com/office/powerpoint/2010/main" val="4200291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2015 Hop Field Day</a:t>
            </a:r>
            <a:endParaRPr lang="en-CA" dirty="0"/>
          </a:p>
        </p:txBody>
      </p:sp>
      <p:sp>
        <p:nvSpPr>
          <p:cNvPr id="4" name="Rectangle 3"/>
          <p:cNvSpPr txBox="1">
            <a:spLocks noGrp="1" noChangeArrowheads="1"/>
          </p:cNvSpPr>
          <p:nvPr>
            <p:ph sz="quarter"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endParaRPr lang="en-US" sz="2400" b="1" i="1" dirty="0"/>
          </a:p>
          <a:p>
            <a:pPr>
              <a:buFont typeface="Courier New" panose="02070309020205020404" pitchFamily="49" charset="0"/>
              <a:buChar char="o"/>
            </a:pPr>
            <a:r>
              <a:rPr lang="en-US" sz="2400" dirty="0"/>
              <a:t>The first ever Hop Field Day was held on August 12</a:t>
            </a:r>
            <a:r>
              <a:rPr lang="en-US" sz="2400" baseline="30000" dirty="0"/>
              <a:t>th</a:t>
            </a:r>
            <a:r>
              <a:rPr lang="en-US" sz="2400" dirty="0"/>
              <a:t> at Bighead Hops, </a:t>
            </a:r>
            <a:r>
              <a:rPr lang="en-US" sz="2400" dirty="0" err="1"/>
              <a:t>Meaford</a:t>
            </a:r>
            <a:r>
              <a:rPr lang="en-US" sz="2400" dirty="0"/>
              <a:t>. </a:t>
            </a:r>
            <a:endParaRPr lang="en-US" sz="2400" dirty="0" smtClean="0"/>
          </a:p>
          <a:p>
            <a:pPr>
              <a:buFont typeface="Courier New" panose="02070309020205020404" pitchFamily="49" charset="0"/>
              <a:buChar char="o"/>
            </a:pPr>
            <a:endParaRPr lang="en-US" sz="2400" dirty="0"/>
          </a:p>
          <a:p>
            <a:pPr>
              <a:buFont typeface="Courier New" panose="02070309020205020404" pitchFamily="49" charset="0"/>
              <a:buChar char="o"/>
            </a:pPr>
            <a:r>
              <a:rPr lang="en-US" sz="2400" dirty="0"/>
              <a:t>30 people attended this event. Wonderful weather and very educational and enjoyable field tour lead by Nicholas </a:t>
            </a:r>
            <a:r>
              <a:rPr lang="en-US" sz="2400" dirty="0" err="1"/>
              <a:t>Schaut</a:t>
            </a:r>
            <a:r>
              <a:rPr lang="en-US" sz="2400" dirty="0"/>
              <a:t>. Evan </a:t>
            </a:r>
            <a:r>
              <a:rPr lang="en-US" sz="2400" dirty="0" err="1"/>
              <a:t>Elford</a:t>
            </a:r>
            <a:r>
              <a:rPr lang="en-US" sz="2400" dirty="0"/>
              <a:t>, OMAFRA  gave an overview on local crops and updates on current research projects</a:t>
            </a:r>
            <a:r>
              <a:rPr lang="en-US" sz="2400" dirty="0" smtClean="0"/>
              <a:t>.</a:t>
            </a:r>
          </a:p>
          <a:p>
            <a:pPr>
              <a:buFont typeface="Courier New" panose="02070309020205020404" pitchFamily="49" charset="0"/>
              <a:buChar char="o"/>
            </a:pPr>
            <a:endParaRPr lang="en-US" sz="2400" dirty="0"/>
          </a:p>
          <a:p>
            <a:pPr>
              <a:buFont typeface="Courier New" panose="02070309020205020404" pitchFamily="49" charset="0"/>
              <a:buChar char="o"/>
            </a:pPr>
            <a:r>
              <a:rPr lang="en-US" sz="2400" dirty="0"/>
              <a:t>Followed by tour at Side Launch Brewery with Michael Hancock who shared his love and passion for his beer &amp; new brewery </a:t>
            </a:r>
          </a:p>
        </p:txBody>
      </p:sp>
    </p:spTree>
    <p:extLst>
      <p:ext uri="{BB962C8B-B14F-4D97-AF65-F5344CB8AC3E}">
        <p14:creationId xmlns:p14="http://schemas.microsoft.com/office/powerpoint/2010/main" val="2273775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b="1" u="sng" dirty="0" smtClean="0"/>
              <a:t>Agenda</a:t>
            </a:r>
            <a:endParaRPr lang="en-CA" sz="4200" dirty="0"/>
          </a:p>
        </p:txBody>
      </p:sp>
      <p:sp>
        <p:nvSpPr>
          <p:cNvPr id="3" name="Content Placeholder 2"/>
          <p:cNvSpPr>
            <a:spLocks noGrp="1"/>
          </p:cNvSpPr>
          <p:nvPr>
            <p:ph sz="quarter" idx="1"/>
          </p:nvPr>
        </p:nvSpPr>
        <p:spPr>
          <a:xfrm>
            <a:off x="457200" y="1600200"/>
            <a:ext cx="8147248" cy="4873752"/>
          </a:xfrm>
        </p:spPr>
        <p:txBody>
          <a:bodyPr/>
          <a:lstStyle/>
          <a:p>
            <a:pPr>
              <a:buFont typeface="Courier New" panose="02070309020205020404" pitchFamily="49" charset="0"/>
              <a:buChar char="o"/>
            </a:pPr>
            <a:r>
              <a:rPr lang="en-US" dirty="0" smtClean="0"/>
              <a:t>3pm-3:30pm</a:t>
            </a:r>
            <a:r>
              <a:rPr lang="en-US" dirty="0"/>
              <a:t>: </a:t>
            </a:r>
            <a:r>
              <a:rPr lang="en-US" dirty="0" smtClean="0"/>
              <a:t>Hospitality</a:t>
            </a:r>
          </a:p>
          <a:p>
            <a:pPr>
              <a:buFont typeface="Courier New" panose="02070309020205020404" pitchFamily="49" charset="0"/>
              <a:buChar char="o"/>
            </a:pPr>
            <a:endParaRPr lang="en-US" dirty="0"/>
          </a:p>
          <a:p>
            <a:pPr>
              <a:buFont typeface="Courier New" panose="02070309020205020404" pitchFamily="49" charset="0"/>
              <a:buChar char="o"/>
            </a:pPr>
            <a:r>
              <a:rPr lang="en-US" dirty="0"/>
              <a:t>3:30pm – </a:t>
            </a:r>
            <a:r>
              <a:rPr lang="en-US" dirty="0" smtClean="0"/>
              <a:t>4:15pm</a:t>
            </a:r>
            <a:r>
              <a:rPr lang="en-US" dirty="0"/>
              <a:t>: Matthew </a:t>
            </a:r>
            <a:r>
              <a:rPr lang="en-US" dirty="0" err="1"/>
              <a:t>Letki</a:t>
            </a:r>
            <a:r>
              <a:rPr lang="en-US" dirty="0"/>
              <a:t> – Canada Malting</a:t>
            </a:r>
            <a:endParaRPr lang="en-US" dirty="0" smtClean="0"/>
          </a:p>
          <a:p>
            <a:pPr>
              <a:buFont typeface="Courier New" panose="02070309020205020404" pitchFamily="49" charset="0"/>
              <a:buChar char="o"/>
            </a:pPr>
            <a:endParaRPr lang="en-US" dirty="0"/>
          </a:p>
          <a:p>
            <a:pPr>
              <a:buFont typeface="Courier New" panose="02070309020205020404" pitchFamily="49" charset="0"/>
              <a:buChar char="o"/>
            </a:pPr>
            <a:r>
              <a:rPr lang="en-US" dirty="0" smtClean="0"/>
              <a:t>4:15pm </a:t>
            </a:r>
            <a:r>
              <a:rPr lang="en-US" dirty="0"/>
              <a:t>– </a:t>
            </a:r>
            <a:r>
              <a:rPr lang="en-US" dirty="0" smtClean="0"/>
              <a:t>4:45pm</a:t>
            </a:r>
            <a:r>
              <a:rPr lang="en-US" dirty="0"/>
              <a:t>: </a:t>
            </a:r>
            <a:r>
              <a:rPr lang="en-US" dirty="0" smtClean="0"/>
              <a:t>Denis </a:t>
            </a:r>
            <a:r>
              <a:rPr lang="en-US" dirty="0" err="1" smtClean="0"/>
              <a:t>Blais</a:t>
            </a:r>
            <a:r>
              <a:rPr lang="en-US" dirty="0" smtClean="0"/>
              <a:t> - Ecolab</a:t>
            </a:r>
          </a:p>
          <a:p>
            <a:pPr>
              <a:buFont typeface="Courier New" panose="02070309020205020404" pitchFamily="49" charset="0"/>
              <a:buChar char="o"/>
            </a:pPr>
            <a:endParaRPr lang="en-US" dirty="0"/>
          </a:p>
          <a:p>
            <a:pPr>
              <a:buFont typeface="Courier New" panose="02070309020205020404" pitchFamily="49" charset="0"/>
              <a:buChar char="o"/>
            </a:pPr>
            <a:r>
              <a:rPr lang="en-US" dirty="0" smtClean="0"/>
              <a:t>4:45pm </a:t>
            </a:r>
            <a:r>
              <a:rPr lang="en-US" dirty="0"/>
              <a:t>– </a:t>
            </a:r>
            <a:r>
              <a:rPr lang="en-US" dirty="0" smtClean="0"/>
              <a:t>5:45pm</a:t>
            </a:r>
            <a:r>
              <a:rPr lang="en-US" dirty="0"/>
              <a:t>: Phil </a:t>
            </a:r>
            <a:r>
              <a:rPr lang="en-US" dirty="0" smtClean="0"/>
              <a:t>Taylor - </a:t>
            </a:r>
            <a:r>
              <a:rPr lang="en-US" dirty="0"/>
              <a:t>MBAC </a:t>
            </a:r>
            <a:r>
              <a:rPr lang="en-US" dirty="0" smtClean="0"/>
              <a:t>AGM</a:t>
            </a:r>
          </a:p>
          <a:p>
            <a:pPr>
              <a:buFont typeface="Courier New" panose="02070309020205020404" pitchFamily="49" charset="0"/>
              <a:buChar char="o"/>
            </a:pPr>
            <a:endParaRPr lang="en-US" dirty="0"/>
          </a:p>
          <a:p>
            <a:pPr>
              <a:buFont typeface="Courier New" panose="02070309020205020404" pitchFamily="49" charset="0"/>
              <a:buChar char="o"/>
            </a:pPr>
            <a:r>
              <a:rPr lang="en-US" dirty="0"/>
              <a:t>6</a:t>
            </a:r>
            <a:r>
              <a:rPr lang="en-US" dirty="0" smtClean="0"/>
              <a:t>pm </a:t>
            </a:r>
            <a:r>
              <a:rPr lang="en-US" dirty="0"/>
              <a:t>– 7pm: Dinner</a:t>
            </a:r>
          </a:p>
          <a:p>
            <a:pPr>
              <a:buFont typeface="Courier New" panose="02070309020205020404" pitchFamily="49" charset="0"/>
              <a:buChar char="o"/>
            </a:pPr>
            <a:endParaRPr lang="en-CA" dirty="0"/>
          </a:p>
        </p:txBody>
      </p:sp>
    </p:spTree>
    <p:extLst>
      <p:ext uri="{BB962C8B-B14F-4D97-AF65-F5344CB8AC3E}">
        <p14:creationId xmlns:p14="http://schemas.microsoft.com/office/powerpoint/2010/main" val="9082015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Hop Field Day</a:t>
            </a:r>
            <a:endParaRPr lang="en-CA" sz="3600" b="1" dirty="0"/>
          </a:p>
        </p:txBody>
      </p:sp>
      <p:sp>
        <p:nvSpPr>
          <p:cNvPr id="4" name="Rectangle 3"/>
          <p:cNvSpPr txBox="1">
            <a:spLocks noGrp="1" noChangeArrowheads="1"/>
          </p:cNvSpPr>
          <p:nvPr>
            <p:ph sz="quarter"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buFont typeface="Courier New" panose="02070309020205020404" pitchFamily="49" charset="0"/>
              <a:buChar char="o"/>
            </a:pPr>
            <a:endParaRPr lang="en-US" sz="2400" b="1" i="1" dirty="0"/>
          </a:p>
          <a:p>
            <a:pPr>
              <a:buFont typeface="Courier New" panose="02070309020205020404" pitchFamily="49" charset="0"/>
              <a:buChar char="o"/>
            </a:pPr>
            <a:r>
              <a:rPr lang="en-US" sz="2400" dirty="0"/>
              <a:t>Thanks to Bighead Hops and Side Launch Brewery for hosting this event.  </a:t>
            </a:r>
            <a:endParaRPr lang="en-US" sz="2400" dirty="0" smtClean="0"/>
          </a:p>
          <a:p>
            <a:pPr>
              <a:buFont typeface="Courier New" panose="02070309020205020404" pitchFamily="49" charset="0"/>
              <a:buChar char="o"/>
            </a:pPr>
            <a:endParaRPr lang="en-US" sz="2400" dirty="0"/>
          </a:p>
          <a:p>
            <a:pPr>
              <a:buFont typeface="Courier New" panose="02070309020205020404" pitchFamily="49" charset="0"/>
              <a:buChar char="o"/>
            </a:pPr>
            <a:r>
              <a:rPr lang="en-US" sz="2400" dirty="0"/>
              <a:t>Thanks to MacLean’s Ales Inc., Collingwood Brewery, </a:t>
            </a:r>
            <a:r>
              <a:rPr lang="en-US" sz="2400" dirty="0" err="1"/>
              <a:t>Northwind</a:t>
            </a:r>
            <a:r>
              <a:rPr lang="en-US" sz="2400" dirty="0"/>
              <a:t> </a:t>
            </a:r>
            <a:r>
              <a:rPr lang="en-US" sz="2400" dirty="0" err="1"/>
              <a:t>Brewhouse</a:t>
            </a:r>
            <a:r>
              <a:rPr lang="en-US" sz="2400" dirty="0"/>
              <a:t> &amp; Eatery, Wellington Brewery and </a:t>
            </a:r>
            <a:r>
              <a:rPr lang="en-US" sz="2400" dirty="0" err="1"/>
              <a:t>Stonehammer</a:t>
            </a:r>
            <a:r>
              <a:rPr lang="en-US" sz="2400" dirty="0"/>
              <a:t> Brewing for beer donations. </a:t>
            </a:r>
          </a:p>
        </p:txBody>
      </p:sp>
    </p:spTree>
    <p:extLst>
      <p:ext uri="{BB962C8B-B14F-4D97-AF65-F5344CB8AC3E}">
        <p14:creationId xmlns:p14="http://schemas.microsoft.com/office/powerpoint/2010/main" val="2307096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600" y="1268760"/>
            <a:ext cx="6905740" cy="5179305"/>
          </a:xfrm>
        </p:spPr>
      </p:pic>
    </p:spTree>
    <p:extLst>
      <p:ext uri="{BB962C8B-B14F-4D97-AF65-F5344CB8AC3E}">
        <p14:creationId xmlns:p14="http://schemas.microsoft.com/office/powerpoint/2010/main" val="1047773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03581" y="1124744"/>
            <a:ext cx="7008779" cy="5256584"/>
          </a:xfrm>
        </p:spPr>
      </p:pic>
    </p:spTree>
    <p:extLst>
      <p:ext uri="{BB962C8B-B14F-4D97-AF65-F5344CB8AC3E}">
        <p14:creationId xmlns:p14="http://schemas.microsoft.com/office/powerpoint/2010/main" val="3818057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9" y="1058007"/>
            <a:ext cx="6905740" cy="5179305"/>
          </a:xfrm>
        </p:spPr>
      </p:pic>
    </p:spTree>
    <p:extLst>
      <p:ext uri="{BB962C8B-B14F-4D97-AF65-F5344CB8AC3E}">
        <p14:creationId xmlns:p14="http://schemas.microsoft.com/office/powerpoint/2010/main" val="518452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72551" y="1124745"/>
            <a:ext cx="6816757" cy="5112568"/>
          </a:xfrm>
        </p:spPr>
      </p:pic>
    </p:spTree>
    <p:extLst>
      <p:ext uri="{BB962C8B-B14F-4D97-AF65-F5344CB8AC3E}">
        <p14:creationId xmlns:p14="http://schemas.microsoft.com/office/powerpoint/2010/main" val="2946794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2" y="1196752"/>
            <a:ext cx="6905740" cy="5179305"/>
          </a:xfrm>
        </p:spPr>
      </p:pic>
    </p:spTree>
    <p:extLst>
      <p:ext uri="{BB962C8B-B14F-4D97-AF65-F5344CB8AC3E}">
        <p14:creationId xmlns:p14="http://schemas.microsoft.com/office/powerpoint/2010/main" val="2525392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9" name="Title 1"/>
          <p:cNvSpPr>
            <a:spLocks noGrp="1"/>
          </p:cNvSpPr>
          <p:nvPr>
            <p:ph type="title" idx="4294967295"/>
          </p:nvPr>
        </p:nvSpPr>
        <p:spPr/>
        <p:txBody>
          <a:bodyPr/>
          <a:lstStyle/>
          <a:p>
            <a:pPr eaLnBrk="1" hangingPunct="1"/>
            <a:r>
              <a:rPr lang="en-US" dirty="0" smtClean="0"/>
              <a:t>2015 Iron Brewer</a:t>
            </a:r>
          </a:p>
        </p:txBody>
      </p:sp>
      <p:sp>
        <p:nvSpPr>
          <p:cNvPr id="359430" name="Content Placeholder 2"/>
          <p:cNvSpPr>
            <a:spLocks noGrp="1"/>
          </p:cNvSpPr>
          <p:nvPr>
            <p:ph idx="4294967295"/>
          </p:nvPr>
        </p:nvSpPr>
        <p:spPr/>
        <p:txBody>
          <a:bodyPr/>
          <a:lstStyle/>
          <a:p>
            <a:pPr marL="0" indent="0">
              <a:buNone/>
            </a:pPr>
            <a:endParaRPr lang="en-US" sz="2400" dirty="0" smtClean="0"/>
          </a:p>
          <a:p>
            <a:r>
              <a:rPr lang="en-US" sz="2400" dirty="0" smtClean="0"/>
              <a:t>All </a:t>
            </a:r>
            <a:r>
              <a:rPr lang="en-US" sz="2400" dirty="0"/>
              <a:t>supplies were generously donated by Canada </a:t>
            </a:r>
            <a:r>
              <a:rPr lang="en-US" sz="2400" dirty="0" smtClean="0"/>
              <a:t>Malting/Country Malt, BGS Canada,  Charles </a:t>
            </a:r>
            <a:r>
              <a:rPr lang="en-US" sz="2400" dirty="0" err="1" smtClean="0"/>
              <a:t>Faram</a:t>
            </a:r>
            <a:r>
              <a:rPr lang="en-US" sz="2400" dirty="0" smtClean="0"/>
              <a:t> Brewing Supplies, Harvest Hop &amp; Malt, </a:t>
            </a:r>
            <a:r>
              <a:rPr lang="en-US" sz="2400" dirty="0" err="1" smtClean="0"/>
              <a:t>Winterbrook</a:t>
            </a:r>
            <a:r>
              <a:rPr lang="en-US" sz="2400" dirty="0" smtClean="0"/>
              <a:t> Farms &amp; Scott Laboratories. </a:t>
            </a:r>
            <a:br>
              <a:rPr lang="en-US" sz="2400" dirty="0" smtClean="0"/>
            </a:br>
            <a:endParaRPr lang="en-US" sz="2400" dirty="0" smtClean="0"/>
          </a:p>
          <a:p>
            <a:r>
              <a:rPr lang="en-US" sz="2400" dirty="0" smtClean="0"/>
              <a:t>A big thanks to Mill Street for hosting the event.</a:t>
            </a:r>
          </a:p>
          <a:p>
            <a:pPr marL="0" indent="0">
              <a:buNone/>
            </a:pPr>
            <a:endParaRPr lang="en-US" sz="2400" dirty="0"/>
          </a:p>
        </p:txBody>
      </p:sp>
      <p:sp>
        <p:nvSpPr>
          <p:cNvPr id="6" name="Slide Number Placeholder 5"/>
          <p:cNvSpPr>
            <a:spLocks noGrp="1"/>
          </p:cNvSpPr>
          <p:nvPr>
            <p:ph type="sldNum" sz="quarter" idx="12"/>
          </p:nvPr>
        </p:nvSpPr>
        <p:spPr/>
        <p:txBody>
          <a:bodyPr/>
          <a:lstStyle/>
          <a:p>
            <a:pPr>
              <a:defRPr/>
            </a:pPr>
            <a:fld id="{5E2AAC2D-692C-46AA-82AB-83AAC37D05B3}" type="slidenum">
              <a:rPr lang="en-US" smtClean="0"/>
              <a:pPr>
                <a:defRPr/>
              </a:pPr>
              <a:t>26</a:t>
            </a:fld>
            <a:endParaRPr lang="en-US"/>
          </a:p>
        </p:txBody>
      </p:sp>
    </p:spTree>
    <p:extLst>
      <p:ext uri="{BB962C8B-B14F-4D97-AF65-F5344CB8AC3E}">
        <p14:creationId xmlns:p14="http://schemas.microsoft.com/office/powerpoint/2010/main" val="1590359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9" name="Title 1"/>
          <p:cNvSpPr>
            <a:spLocks noGrp="1"/>
          </p:cNvSpPr>
          <p:nvPr>
            <p:ph type="title" idx="4294967295"/>
          </p:nvPr>
        </p:nvSpPr>
        <p:spPr/>
        <p:txBody>
          <a:bodyPr/>
          <a:lstStyle/>
          <a:p>
            <a:pPr eaLnBrk="1" hangingPunct="1"/>
            <a:r>
              <a:rPr lang="en-US" dirty="0" smtClean="0"/>
              <a:t>2015 Iron Brewery</a:t>
            </a:r>
          </a:p>
        </p:txBody>
      </p:sp>
      <p:sp>
        <p:nvSpPr>
          <p:cNvPr id="359430" name="Content Placeholder 2"/>
          <p:cNvSpPr>
            <a:spLocks noGrp="1"/>
          </p:cNvSpPr>
          <p:nvPr>
            <p:ph idx="4294967295"/>
          </p:nvPr>
        </p:nvSpPr>
        <p:spPr/>
        <p:txBody>
          <a:bodyPr>
            <a:normAutofit/>
          </a:bodyPr>
          <a:lstStyle/>
          <a:p>
            <a:pPr eaLnBrk="1" hangingPunct="1">
              <a:buFont typeface="Courier New" panose="02070309020205020404" pitchFamily="49" charset="0"/>
              <a:buChar char="o"/>
            </a:pPr>
            <a:r>
              <a:rPr lang="en-US" sz="2400" dirty="0" smtClean="0"/>
              <a:t>The Iron Brewer event was held on September 25</a:t>
            </a:r>
            <a:r>
              <a:rPr lang="en-US" sz="2400" baseline="30000" dirty="0" smtClean="0"/>
              <a:t>th</a:t>
            </a:r>
            <a:r>
              <a:rPr lang="en-US" sz="2400" dirty="0" smtClean="0"/>
              <a:t> at the Mill Street Beer Hall in the Distillery District</a:t>
            </a:r>
          </a:p>
          <a:p>
            <a:pPr eaLnBrk="1" hangingPunct="1"/>
            <a:endParaRPr lang="en-US" sz="2400" dirty="0" smtClean="0"/>
          </a:p>
          <a:p>
            <a:pPr eaLnBrk="1" hangingPunct="1"/>
            <a:r>
              <a:rPr lang="en-US" sz="2400" dirty="0" smtClean="0"/>
              <a:t>Over 130 members and guests were in attendance to sample the creations of the 15 brewers. </a:t>
            </a:r>
          </a:p>
          <a:p>
            <a:pPr eaLnBrk="1" hangingPunct="1"/>
            <a:endParaRPr lang="en-US" sz="2400" dirty="0" smtClean="0"/>
          </a:p>
          <a:p>
            <a:pPr eaLnBrk="1" hangingPunct="1"/>
            <a:r>
              <a:rPr lang="en-US" sz="2400" dirty="0" smtClean="0"/>
              <a:t> A broad range of beers was presented by the participants.  All were well-received and the voting for the favourite beer provided some challenges. </a:t>
            </a:r>
          </a:p>
          <a:p>
            <a:pPr eaLnBrk="1" hangingPunct="1"/>
            <a:endParaRPr lang="en-US" sz="2400" dirty="0" smtClean="0"/>
          </a:p>
        </p:txBody>
      </p:sp>
      <p:sp>
        <p:nvSpPr>
          <p:cNvPr id="6" name="Slide Number Placeholder 5"/>
          <p:cNvSpPr>
            <a:spLocks noGrp="1"/>
          </p:cNvSpPr>
          <p:nvPr>
            <p:ph type="sldNum" sz="quarter" idx="12"/>
          </p:nvPr>
        </p:nvSpPr>
        <p:spPr/>
        <p:txBody>
          <a:bodyPr/>
          <a:lstStyle/>
          <a:p>
            <a:pPr>
              <a:defRPr/>
            </a:pPr>
            <a:fld id="{5E2AAC2D-692C-46AA-82AB-83AAC37D05B3}" type="slidenum">
              <a:rPr lang="en-US" smtClean="0"/>
              <a:pPr>
                <a:defRPr/>
              </a:pPr>
              <a:t>27</a:t>
            </a:fld>
            <a:endParaRPr lang="en-US"/>
          </a:p>
        </p:txBody>
      </p:sp>
    </p:spTree>
    <p:extLst>
      <p:ext uri="{BB962C8B-B14F-4D97-AF65-F5344CB8AC3E}">
        <p14:creationId xmlns:p14="http://schemas.microsoft.com/office/powerpoint/2010/main" val="10798523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9" name="Title 1"/>
          <p:cNvSpPr>
            <a:spLocks noGrp="1"/>
          </p:cNvSpPr>
          <p:nvPr>
            <p:ph type="title" idx="4294967295"/>
          </p:nvPr>
        </p:nvSpPr>
        <p:spPr/>
        <p:txBody>
          <a:bodyPr/>
          <a:lstStyle/>
          <a:p>
            <a:pPr eaLnBrk="1" hangingPunct="1"/>
            <a:r>
              <a:rPr lang="en-US" dirty="0" smtClean="0"/>
              <a:t>2015 Iron Brewer</a:t>
            </a:r>
          </a:p>
        </p:txBody>
      </p:sp>
      <p:sp>
        <p:nvSpPr>
          <p:cNvPr id="359430" name="Content Placeholder 2"/>
          <p:cNvSpPr>
            <a:spLocks noGrp="1"/>
          </p:cNvSpPr>
          <p:nvPr>
            <p:ph idx="4294967295"/>
          </p:nvPr>
        </p:nvSpPr>
        <p:spPr/>
        <p:txBody>
          <a:bodyPr/>
          <a:lstStyle/>
          <a:p>
            <a:pPr marL="0" indent="0" algn="ctr" eaLnBrk="1" hangingPunct="1">
              <a:buNone/>
            </a:pPr>
            <a:endParaRPr lang="en-US" sz="2400" b="1" i="1" dirty="0" smtClean="0"/>
          </a:p>
          <a:p>
            <a:pPr marL="0" indent="0" algn="ctr" eaLnBrk="1" hangingPunct="1">
              <a:buNone/>
            </a:pPr>
            <a:r>
              <a:rPr lang="en-US" sz="2400" b="1" i="1" dirty="0" smtClean="0"/>
              <a:t>2015   Iron Brewer included</a:t>
            </a:r>
          </a:p>
          <a:p>
            <a:pPr marL="457200" indent="-457200" algn="ctr" eaLnBrk="1" hangingPunct="1">
              <a:buAutoNum type="arabicPlain" startAt="2014"/>
            </a:pPr>
            <a:endParaRPr lang="en-US" sz="2400" b="1" i="1" dirty="0" smtClean="0"/>
          </a:p>
          <a:p>
            <a:pPr algn="ctr"/>
            <a:r>
              <a:rPr lang="en-US" sz="2400" dirty="0" smtClean="0"/>
              <a:t>Iron Brewer award</a:t>
            </a:r>
            <a:br>
              <a:rPr lang="en-US" sz="2400" dirty="0" smtClean="0"/>
            </a:br>
            <a:r>
              <a:rPr lang="en-US" sz="2400" dirty="0" smtClean="0"/>
              <a:t/>
            </a:r>
            <a:br>
              <a:rPr lang="en-US" sz="2400" dirty="0" smtClean="0"/>
            </a:br>
            <a:endParaRPr lang="en-US" sz="2400" dirty="0" smtClean="0"/>
          </a:p>
          <a:p>
            <a:pPr algn="ctr"/>
            <a:r>
              <a:rPr lang="en-US" sz="2400" dirty="0" smtClean="0"/>
              <a:t>People’s choice certificate</a:t>
            </a:r>
          </a:p>
        </p:txBody>
      </p:sp>
      <p:sp>
        <p:nvSpPr>
          <p:cNvPr id="6" name="Slide Number Placeholder 5"/>
          <p:cNvSpPr>
            <a:spLocks noGrp="1"/>
          </p:cNvSpPr>
          <p:nvPr>
            <p:ph type="sldNum" sz="quarter" idx="12"/>
          </p:nvPr>
        </p:nvSpPr>
        <p:spPr/>
        <p:txBody>
          <a:bodyPr/>
          <a:lstStyle/>
          <a:p>
            <a:pPr>
              <a:defRPr/>
            </a:pPr>
            <a:fld id="{5E2AAC2D-692C-46AA-82AB-83AAC37D05B3}" type="slidenum">
              <a:rPr lang="en-US" smtClean="0"/>
              <a:pPr>
                <a:defRPr/>
              </a:pPr>
              <a:t>28</a:t>
            </a:fld>
            <a:endParaRPr lang="en-US" dirty="0"/>
          </a:p>
        </p:txBody>
      </p:sp>
    </p:spTree>
    <p:extLst>
      <p:ext uri="{BB962C8B-B14F-4D97-AF65-F5344CB8AC3E}">
        <p14:creationId xmlns:p14="http://schemas.microsoft.com/office/powerpoint/2010/main" val="30804080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9" name="Title 1"/>
          <p:cNvSpPr>
            <a:spLocks noGrp="1"/>
          </p:cNvSpPr>
          <p:nvPr>
            <p:ph type="title" idx="4294967295"/>
          </p:nvPr>
        </p:nvSpPr>
        <p:spPr/>
        <p:txBody>
          <a:bodyPr/>
          <a:lstStyle/>
          <a:p>
            <a:pPr eaLnBrk="1" hangingPunct="1"/>
            <a:r>
              <a:rPr lang="en-US" dirty="0" smtClean="0"/>
              <a:t>2015 Iron Brewer</a:t>
            </a:r>
          </a:p>
        </p:txBody>
      </p:sp>
      <p:sp>
        <p:nvSpPr>
          <p:cNvPr id="359430" name="Content Placeholder 2"/>
          <p:cNvSpPr>
            <a:spLocks noGrp="1"/>
          </p:cNvSpPr>
          <p:nvPr>
            <p:ph idx="4294967295"/>
          </p:nvPr>
        </p:nvSpPr>
        <p:spPr/>
        <p:txBody>
          <a:bodyPr>
            <a:normAutofit/>
          </a:bodyPr>
          <a:lstStyle/>
          <a:p>
            <a:pPr marL="0" indent="0" algn="ctr" eaLnBrk="1" hangingPunct="1">
              <a:buNone/>
            </a:pPr>
            <a:r>
              <a:rPr lang="en-US" sz="2400" b="1" i="1" dirty="0" smtClean="0"/>
              <a:t>People’s Choice</a:t>
            </a:r>
          </a:p>
          <a:p>
            <a:pPr marL="0" indent="0" algn="ctr" eaLnBrk="1" hangingPunct="1">
              <a:buNone/>
            </a:pPr>
            <a:endParaRPr lang="en-US" sz="2400" b="1" i="1" dirty="0"/>
          </a:p>
          <a:p>
            <a:pPr marL="0" indent="0" algn="ctr" eaLnBrk="1" hangingPunct="1">
              <a:buNone/>
            </a:pPr>
            <a:r>
              <a:rPr lang="en-US" sz="2400" b="1" i="1" dirty="0" smtClean="0"/>
              <a:t> </a:t>
            </a:r>
          </a:p>
          <a:p>
            <a:pPr marL="0" indent="0" algn="ctr" eaLnBrk="1" hangingPunct="1">
              <a:buNone/>
            </a:pPr>
            <a:endParaRPr lang="en-US" sz="2400" b="1" i="1" dirty="0"/>
          </a:p>
          <a:p>
            <a:pPr marL="0" indent="0" algn="ctr" eaLnBrk="1" hangingPunct="1">
              <a:buNone/>
            </a:pPr>
            <a:endParaRPr lang="en-US" sz="2400" b="1" i="1" dirty="0" smtClean="0"/>
          </a:p>
          <a:p>
            <a:pPr marL="0" indent="0" algn="ctr" eaLnBrk="1" hangingPunct="1">
              <a:buNone/>
            </a:pPr>
            <a:endParaRPr lang="en-US" sz="2400" b="1" i="1" dirty="0"/>
          </a:p>
          <a:p>
            <a:pPr marL="0" indent="0" algn="ctr" eaLnBrk="1" hangingPunct="1">
              <a:buNone/>
            </a:pPr>
            <a:endParaRPr lang="en-US" sz="2400" b="1" i="1" dirty="0" smtClean="0"/>
          </a:p>
          <a:p>
            <a:pPr marL="0" indent="0">
              <a:buNone/>
            </a:pPr>
            <a:r>
              <a:rPr lang="en-US" sz="2400" b="1" i="1" dirty="0" smtClean="0"/>
              <a:t>		3</a:t>
            </a:r>
            <a:r>
              <a:rPr lang="en-US" sz="2400" b="1" i="1" baseline="30000" dirty="0" smtClean="0"/>
              <a:t>rd</a:t>
            </a:r>
            <a:r>
              <a:rPr lang="en-US" sz="2400" b="1" i="1" dirty="0" smtClean="0"/>
              <a:t> place	</a:t>
            </a:r>
            <a:r>
              <a:rPr lang="en-US" sz="2400" b="1" i="1" dirty="0"/>
              <a:t> </a:t>
            </a:r>
            <a:r>
              <a:rPr lang="en-US" sz="2400" b="1" i="1" dirty="0" smtClean="0"/>
              <a:t>    	    2</a:t>
            </a:r>
            <a:r>
              <a:rPr lang="en-US" sz="2400" b="1" i="1" baseline="30000" dirty="0" smtClean="0"/>
              <a:t>nd</a:t>
            </a:r>
            <a:r>
              <a:rPr lang="en-US" sz="2400" b="1" i="1" dirty="0" smtClean="0"/>
              <a:t>  </a:t>
            </a:r>
            <a:r>
              <a:rPr lang="en-US" sz="2400" b="1" i="1" dirty="0"/>
              <a:t>place</a:t>
            </a:r>
          </a:p>
          <a:p>
            <a:pPr marL="0" indent="0">
              <a:buNone/>
            </a:pPr>
            <a:r>
              <a:rPr lang="en-US" sz="2400" b="1" i="1" dirty="0" smtClean="0"/>
              <a:t>	      Erin </a:t>
            </a:r>
            <a:r>
              <a:rPr lang="en-US" sz="2400" b="1" i="1" dirty="0" err="1" smtClean="0"/>
              <a:t>Broadfoot</a:t>
            </a:r>
            <a:r>
              <a:rPr lang="en-US" sz="2400" b="1" i="1" dirty="0" smtClean="0"/>
              <a:t> </a:t>
            </a:r>
            <a:r>
              <a:rPr lang="en-US" b="1" i="1" dirty="0"/>
              <a:t>	</a:t>
            </a:r>
            <a:r>
              <a:rPr lang="en-US" b="1" i="1" dirty="0" smtClean="0"/>
              <a:t>    </a:t>
            </a:r>
            <a:r>
              <a:rPr lang="en-US" sz="2400" b="1" i="1" dirty="0" smtClean="0"/>
              <a:t>Josh Bell</a:t>
            </a:r>
          </a:p>
          <a:p>
            <a:pPr marL="0" indent="0" algn="ctr" eaLnBrk="1" hangingPunct="1">
              <a:buNone/>
            </a:pPr>
            <a:endParaRPr lang="en-US" sz="2400" b="1" i="1" dirty="0" smtClean="0"/>
          </a:p>
        </p:txBody>
      </p:sp>
      <p:sp>
        <p:nvSpPr>
          <p:cNvPr id="6" name="Slide Number Placeholder 5"/>
          <p:cNvSpPr>
            <a:spLocks noGrp="1"/>
          </p:cNvSpPr>
          <p:nvPr>
            <p:ph type="sldNum" sz="quarter" idx="12"/>
          </p:nvPr>
        </p:nvSpPr>
        <p:spPr/>
        <p:txBody>
          <a:bodyPr/>
          <a:lstStyle/>
          <a:p>
            <a:pPr>
              <a:defRPr/>
            </a:pPr>
            <a:fld id="{5E2AAC2D-692C-46AA-82AB-83AAC37D05B3}" type="slidenum">
              <a:rPr lang="en-US" smtClean="0"/>
              <a:pPr>
                <a:defRPr/>
              </a:pPr>
              <a:t>29</a:t>
            </a:fld>
            <a:endParaRPr lang="en-US"/>
          </a:p>
        </p:txBody>
      </p:sp>
      <p:pic>
        <p:nvPicPr>
          <p:cNvPr id="2" name="Picture 1" descr="Screen Shot 2015-09-30 at 5.41.08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2362200"/>
            <a:ext cx="1665942" cy="2207652"/>
          </a:xfrm>
          <a:prstGeom prst="rect">
            <a:avLst/>
          </a:prstGeom>
        </p:spPr>
      </p:pic>
      <p:pic>
        <p:nvPicPr>
          <p:cNvPr id="8" name="Picture 7" descr="Screen Shot 2015-09-30 at 5.41.46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2362200"/>
            <a:ext cx="1658257" cy="2209799"/>
          </a:xfrm>
          <a:prstGeom prst="rect">
            <a:avLst/>
          </a:prstGeom>
        </p:spPr>
      </p:pic>
    </p:spTree>
    <p:extLst>
      <p:ext uri="{BB962C8B-B14F-4D97-AF65-F5344CB8AC3E}">
        <p14:creationId xmlns:p14="http://schemas.microsoft.com/office/powerpoint/2010/main" val="4050407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7467600" cy="724942"/>
          </a:xfrm>
        </p:spPr>
        <p:txBody>
          <a:bodyPr>
            <a:normAutofit/>
          </a:bodyPr>
          <a:lstStyle/>
          <a:p>
            <a:r>
              <a:rPr lang="en-US" sz="3600" b="1" dirty="0" smtClean="0"/>
              <a:t>Officers and Committees</a:t>
            </a:r>
            <a:endParaRPr lang="en-CA" sz="3600" b="1" dirty="0"/>
          </a:p>
        </p:txBody>
      </p:sp>
      <p:sp>
        <p:nvSpPr>
          <p:cNvPr id="3" name="Content Placeholder 2"/>
          <p:cNvSpPr>
            <a:spLocks noGrp="1"/>
          </p:cNvSpPr>
          <p:nvPr>
            <p:ph sz="quarter" idx="1"/>
          </p:nvPr>
        </p:nvSpPr>
        <p:spPr>
          <a:xfrm>
            <a:off x="457200" y="1600200"/>
            <a:ext cx="7859216" cy="4873752"/>
          </a:xfrm>
        </p:spPr>
        <p:txBody>
          <a:bodyPr>
            <a:normAutofit lnSpcReduction="10000"/>
          </a:bodyPr>
          <a:lstStyle/>
          <a:p>
            <a:r>
              <a:rPr lang="en-US" altLang="en-US" dirty="0" smtClean="0"/>
              <a:t>Technical </a:t>
            </a:r>
            <a:r>
              <a:rPr lang="en-US" altLang="en-US" dirty="0"/>
              <a:t>Chair		</a:t>
            </a:r>
            <a:r>
              <a:rPr lang="en-US" altLang="en-US" dirty="0" smtClean="0"/>
              <a:t>	Kaitlin </a:t>
            </a:r>
            <a:r>
              <a:rPr lang="en-US" altLang="en-US" dirty="0" err="1" smtClean="0"/>
              <a:t>Vandenbosch</a:t>
            </a:r>
            <a:endParaRPr lang="en-US" altLang="en-US" dirty="0" smtClean="0"/>
          </a:p>
          <a:p>
            <a:r>
              <a:rPr lang="en-US" altLang="en-US" dirty="0" smtClean="0"/>
              <a:t>President</a:t>
            </a:r>
            <a:r>
              <a:rPr lang="en-US" altLang="en-US" dirty="0"/>
              <a:t>			</a:t>
            </a:r>
            <a:r>
              <a:rPr lang="en-US" altLang="en-US" dirty="0" smtClean="0"/>
              <a:t>	Phil Taylor</a:t>
            </a:r>
          </a:p>
          <a:p>
            <a:r>
              <a:rPr lang="en-US" altLang="en-US" dirty="0" smtClean="0"/>
              <a:t>Past </a:t>
            </a:r>
            <a:r>
              <a:rPr lang="en-US" altLang="en-US" dirty="0"/>
              <a:t>President			</a:t>
            </a:r>
            <a:r>
              <a:rPr lang="en-US" altLang="en-US" dirty="0" err="1"/>
              <a:t>Ueli</a:t>
            </a:r>
            <a:r>
              <a:rPr lang="en-US" altLang="en-US" dirty="0"/>
              <a:t> Schrader</a:t>
            </a:r>
          </a:p>
          <a:p>
            <a:r>
              <a:rPr lang="en-US" altLang="en-US" dirty="0" smtClean="0"/>
              <a:t>Vice President/Membership</a:t>
            </a:r>
            <a:r>
              <a:rPr lang="en-US" altLang="en-US" dirty="0"/>
              <a:t>	Bill </a:t>
            </a:r>
            <a:r>
              <a:rPr lang="en-US" altLang="en-US" dirty="0" smtClean="0"/>
              <a:t>Lawrence</a:t>
            </a:r>
          </a:p>
          <a:p>
            <a:r>
              <a:rPr lang="en-US" altLang="en-US" dirty="0" smtClean="0"/>
              <a:t>Board </a:t>
            </a:r>
            <a:r>
              <a:rPr lang="en-US" altLang="en-US" dirty="0"/>
              <a:t>of Governors	</a:t>
            </a:r>
            <a:r>
              <a:rPr lang="en-US" altLang="en-US" dirty="0" smtClean="0"/>
              <a:t>	Chris Williams</a:t>
            </a:r>
          </a:p>
          <a:p>
            <a:r>
              <a:rPr lang="en-US" altLang="en-US" dirty="0" smtClean="0"/>
              <a:t>Secretary</a:t>
            </a:r>
            <a:r>
              <a:rPr lang="en-US" altLang="en-US" dirty="0"/>
              <a:t>			</a:t>
            </a:r>
            <a:r>
              <a:rPr lang="en-US" altLang="en-US" dirty="0" smtClean="0"/>
              <a:t>	Jonathan Morse</a:t>
            </a:r>
          </a:p>
          <a:p>
            <a:r>
              <a:rPr lang="en-US" altLang="en-US" dirty="0" smtClean="0"/>
              <a:t>Treasurer</a:t>
            </a:r>
            <a:r>
              <a:rPr lang="en-US" altLang="en-US" dirty="0"/>
              <a:t>			</a:t>
            </a:r>
            <a:r>
              <a:rPr lang="en-US" altLang="en-US" dirty="0" smtClean="0"/>
              <a:t>	Debbie </a:t>
            </a:r>
            <a:r>
              <a:rPr lang="en-US" altLang="en-US" dirty="0" err="1" smtClean="0"/>
              <a:t>Mowat</a:t>
            </a:r>
            <a:r>
              <a:rPr lang="en-US" altLang="en-US" dirty="0"/>
              <a:t>	</a:t>
            </a:r>
            <a:endParaRPr lang="en-US" altLang="en-US" dirty="0" smtClean="0"/>
          </a:p>
          <a:p>
            <a:r>
              <a:rPr lang="en-US" altLang="en-US" dirty="0" smtClean="0"/>
              <a:t>Education </a:t>
            </a:r>
            <a:r>
              <a:rPr lang="en-US" altLang="en-US" dirty="0"/>
              <a:t>Committee	</a:t>
            </a:r>
            <a:r>
              <a:rPr lang="en-US" altLang="en-US" dirty="0" smtClean="0"/>
              <a:t>      Joel Manning/Ed Bridge</a:t>
            </a:r>
          </a:p>
          <a:p>
            <a:r>
              <a:rPr lang="en-US" altLang="en-US" dirty="0" smtClean="0"/>
              <a:t>Golf </a:t>
            </a:r>
            <a:r>
              <a:rPr lang="en-US" altLang="en-US" dirty="0"/>
              <a:t>Committee			Helen </a:t>
            </a:r>
            <a:r>
              <a:rPr lang="en-US" altLang="en-US" dirty="0" smtClean="0"/>
              <a:t>Knowles</a:t>
            </a:r>
          </a:p>
          <a:p>
            <a:r>
              <a:rPr lang="en-US" altLang="en-US" dirty="0" smtClean="0"/>
              <a:t>Curling </a:t>
            </a:r>
            <a:r>
              <a:rPr lang="en-US" altLang="en-US" dirty="0"/>
              <a:t>Committee		Chris </a:t>
            </a:r>
            <a:r>
              <a:rPr lang="en-US" altLang="en-US" dirty="0" smtClean="0"/>
              <a:t>Williams</a:t>
            </a:r>
          </a:p>
          <a:p>
            <a:r>
              <a:rPr lang="en-US" altLang="en-US" dirty="0" smtClean="0"/>
              <a:t>Recruitment </a:t>
            </a:r>
            <a:r>
              <a:rPr lang="en-US" altLang="en-US" dirty="0"/>
              <a:t>Committee	</a:t>
            </a:r>
            <a:r>
              <a:rPr lang="en-US" altLang="en-US" dirty="0" smtClean="0"/>
              <a:t>Joel </a:t>
            </a:r>
            <a:r>
              <a:rPr lang="en-US" altLang="en-US" dirty="0"/>
              <a:t>Manning</a:t>
            </a:r>
          </a:p>
          <a:p>
            <a:endParaRPr lang="en-CA" dirty="0"/>
          </a:p>
        </p:txBody>
      </p:sp>
    </p:spTree>
    <p:extLst>
      <p:ext uri="{BB962C8B-B14F-4D97-AF65-F5344CB8AC3E}">
        <p14:creationId xmlns:p14="http://schemas.microsoft.com/office/powerpoint/2010/main" val="3523339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9" name="Title 1"/>
          <p:cNvSpPr>
            <a:spLocks noGrp="1"/>
          </p:cNvSpPr>
          <p:nvPr>
            <p:ph type="title" idx="4294967295"/>
          </p:nvPr>
        </p:nvSpPr>
        <p:spPr/>
        <p:txBody>
          <a:bodyPr/>
          <a:lstStyle/>
          <a:p>
            <a:pPr eaLnBrk="1" hangingPunct="1"/>
            <a:r>
              <a:rPr lang="en-US" dirty="0" smtClean="0"/>
              <a:t>2015 iron Brewer</a:t>
            </a:r>
          </a:p>
        </p:txBody>
      </p:sp>
      <p:sp>
        <p:nvSpPr>
          <p:cNvPr id="359430" name="Content Placeholder 2"/>
          <p:cNvSpPr>
            <a:spLocks noGrp="1"/>
          </p:cNvSpPr>
          <p:nvPr>
            <p:ph idx="4294967295"/>
          </p:nvPr>
        </p:nvSpPr>
        <p:spPr/>
        <p:txBody>
          <a:bodyPr/>
          <a:lstStyle/>
          <a:p>
            <a:pPr marL="0" indent="0" algn="ctr" eaLnBrk="1" hangingPunct="1">
              <a:buNone/>
            </a:pPr>
            <a:endParaRPr lang="en-US" sz="2400" b="1" i="1" dirty="0" smtClean="0"/>
          </a:p>
          <a:p>
            <a:pPr marL="0" indent="0" algn="ctr" eaLnBrk="1" hangingPunct="1">
              <a:buNone/>
            </a:pPr>
            <a:r>
              <a:rPr lang="en-US" sz="2400" b="1" i="1" dirty="0" smtClean="0"/>
              <a:t>           The People’s Choice</a:t>
            </a:r>
          </a:p>
          <a:p>
            <a:pPr marL="0" indent="0" algn="ctr" eaLnBrk="1" hangingPunct="1">
              <a:buNone/>
            </a:pPr>
            <a:endParaRPr lang="en-US" sz="2400" b="1" i="1" dirty="0" smtClean="0"/>
          </a:p>
          <a:p>
            <a:pPr marL="0" indent="0" algn="ctr" eaLnBrk="1" hangingPunct="1">
              <a:buNone/>
            </a:pPr>
            <a:endParaRPr lang="en-US" sz="2400" b="1" i="1" dirty="0"/>
          </a:p>
          <a:p>
            <a:pPr marL="0" indent="0" algn="ctr" eaLnBrk="1" hangingPunct="1">
              <a:buNone/>
            </a:pPr>
            <a:endParaRPr lang="en-US" sz="2400" b="1" i="1" dirty="0" smtClean="0"/>
          </a:p>
          <a:p>
            <a:pPr marL="0" indent="0" algn="ctr" eaLnBrk="1" hangingPunct="1">
              <a:buNone/>
            </a:pPr>
            <a:endParaRPr lang="en-US" sz="2400" b="1" i="1" dirty="0"/>
          </a:p>
          <a:p>
            <a:pPr marL="0" indent="0" algn="ctr" eaLnBrk="1" hangingPunct="1">
              <a:buNone/>
            </a:pPr>
            <a:endParaRPr lang="en-US" sz="2400" b="1" i="1" dirty="0" smtClean="0"/>
          </a:p>
          <a:p>
            <a:pPr marL="0" indent="0" algn="ctr" eaLnBrk="1" hangingPunct="1">
              <a:buNone/>
            </a:pPr>
            <a:endParaRPr lang="en-US" sz="2400" b="1" i="1" dirty="0"/>
          </a:p>
          <a:p>
            <a:pPr marL="0" indent="0" algn="ctr" eaLnBrk="1" hangingPunct="1">
              <a:buNone/>
            </a:pPr>
            <a:r>
              <a:rPr lang="en-US" sz="2400" b="1" i="1" dirty="0" smtClean="0"/>
              <a:t>           Nick Muzzin</a:t>
            </a:r>
            <a:endParaRPr lang="en-US" sz="2400" b="1" i="1" dirty="0"/>
          </a:p>
        </p:txBody>
      </p:sp>
      <p:sp>
        <p:nvSpPr>
          <p:cNvPr id="6" name="Slide Number Placeholder 5"/>
          <p:cNvSpPr>
            <a:spLocks noGrp="1"/>
          </p:cNvSpPr>
          <p:nvPr>
            <p:ph type="sldNum" sz="quarter" idx="12"/>
          </p:nvPr>
        </p:nvSpPr>
        <p:spPr/>
        <p:txBody>
          <a:bodyPr/>
          <a:lstStyle/>
          <a:p>
            <a:pPr>
              <a:defRPr/>
            </a:pPr>
            <a:fld id="{5E2AAC2D-692C-46AA-82AB-83AAC37D05B3}" type="slidenum">
              <a:rPr lang="en-US" smtClean="0"/>
              <a:pPr>
                <a:defRPr/>
              </a:pPr>
              <a:t>30</a:t>
            </a:fld>
            <a:endParaRPr lang="en-US"/>
          </a:p>
        </p:txBody>
      </p:sp>
      <p:pic>
        <p:nvPicPr>
          <p:cNvPr id="2" name="Picture 1" descr="Screen Shot 2015-09-30 at 5.39.2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2667000"/>
            <a:ext cx="2115396" cy="2490562"/>
          </a:xfrm>
          <a:prstGeom prst="rect">
            <a:avLst/>
          </a:prstGeom>
        </p:spPr>
      </p:pic>
    </p:spTree>
    <p:extLst>
      <p:ext uri="{BB962C8B-B14F-4D97-AF65-F5344CB8AC3E}">
        <p14:creationId xmlns:p14="http://schemas.microsoft.com/office/powerpoint/2010/main" val="30628228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9" name="Title 1"/>
          <p:cNvSpPr>
            <a:spLocks noGrp="1"/>
          </p:cNvSpPr>
          <p:nvPr>
            <p:ph type="title" idx="4294967295"/>
          </p:nvPr>
        </p:nvSpPr>
        <p:spPr/>
        <p:txBody>
          <a:bodyPr/>
          <a:lstStyle/>
          <a:p>
            <a:pPr eaLnBrk="1" hangingPunct="1"/>
            <a:r>
              <a:rPr lang="en-US" dirty="0" smtClean="0"/>
              <a:t>2015Iron Brewer</a:t>
            </a:r>
          </a:p>
        </p:txBody>
      </p:sp>
      <p:sp>
        <p:nvSpPr>
          <p:cNvPr id="359430" name="Content Placeholder 2"/>
          <p:cNvSpPr>
            <a:spLocks noGrp="1"/>
          </p:cNvSpPr>
          <p:nvPr>
            <p:ph idx="4294967295"/>
          </p:nvPr>
        </p:nvSpPr>
        <p:spPr/>
        <p:txBody>
          <a:bodyPr/>
          <a:lstStyle/>
          <a:p>
            <a:pPr marL="0" indent="0" algn="ctr" eaLnBrk="1" hangingPunct="1">
              <a:buNone/>
            </a:pPr>
            <a:endParaRPr lang="en-US" sz="2400" b="1" i="1" dirty="0" smtClean="0"/>
          </a:p>
          <a:p>
            <a:pPr marL="0" indent="0" algn="ctr" eaLnBrk="1" hangingPunct="1">
              <a:buNone/>
            </a:pPr>
            <a:r>
              <a:rPr lang="en-US" sz="2400" b="1" i="1" dirty="0" smtClean="0"/>
              <a:t> The Judges hard at work</a:t>
            </a:r>
          </a:p>
          <a:p>
            <a:pPr marL="0" indent="0" algn="ctr" eaLnBrk="1" hangingPunct="1">
              <a:buNone/>
            </a:pPr>
            <a:endParaRPr lang="en-US" sz="2400" b="1" i="1" dirty="0"/>
          </a:p>
          <a:p>
            <a:pPr marL="0" indent="0" algn="ctr" eaLnBrk="1" hangingPunct="1">
              <a:buNone/>
            </a:pPr>
            <a:endParaRPr lang="en-US" sz="2400" b="1" i="1" dirty="0"/>
          </a:p>
        </p:txBody>
      </p:sp>
      <p:sp>
        <p:nvSpPr>
          <p:cNvPr id="6" name="Slide Number Placeholder 5"/>
          <p:cNvSpPr>
            <a:spLocks noGrp="1"/>
          </p:cNvSpPr>
          <p:nvPr>
            <p:ph type="sldNum" sz="quarter" idx="12"/>
          </p:nvPr>
        </p:nvSpPr>
        <p:spPr/>
        <p:txBody>
          <a:bodyPr/>
          <a:lstStyle/>
          <a:p>
            <a:pPr>
              <a:defRPr/>
            </a:pPr>
            <a:fld id="{5E2AAC2D-692C-46AA-82AB-83AAC37D05B3}" type="slidenum">
              <a:rPr lang="en-US" smtClean="0"/>
              <a:pPr>
                <a:defRPr/>
              </a:pPr>
              <a:t>31</a:t>
            </a:fld>
            <a:endParaRPr lang="en-US"/>
          </a:p>
        </p:txBody>
      </p:sp>
      <p:pic>
        <p:nvPicPr>
          <p:cNvPr id="3" name="Picture 2" descr="Screen Shot 2015-09-30 at 5.41.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2743200"/>
            <a:ext cx="4219121" cy="3186280"/>
          </a:xfrm>
          <a:prstGeom prst="rect">
            <a:avLst/>
          </a:prstGeom>
        </p:spPr>
      </p:pic>
    </p:spTree>
    <p:extLst>
      <p:ext uri="{BB962C8B-B14F-4D97-AF65-F5344CB8AC3E}">
        <p14:creationId xmlns:p14="http://schemas.microsoft.com/office/powerpoint/2010/main" val="18335943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9" name="Title 1"/>
          <p:cNvSpPr>
            <a:spLocks noGrp="1"/>
          </p:cNvSpPr>
          <p:nvPr>
            <p:ph type="title" idx="4294967295"/>
          </p:nvPr>
        </p:nvSpPr>
        <p:spPr/>
        <p:txBody>
          <a:bodyPr/>
          <a:lstStyle/>
          <a:p>
            <a:pPr eaLnBrk="1" hangingPunct="1"/>
            <a:r>
              <a:rPr lang="en-US" dirty="0" smtClean="0"/>
              <a:t>2015 Iron Brewer</a:t>
            </a:r>
          </a:p>
        </p:txBody>
      </p:sp>
      <p:sp>
        <p:nvSpPr>
          <p:cNvPr id="359430" name="Content Placeholder 2"/>
          <p:cNvSpPr>
            <a:spLocks noGrp="1"/>
          </p:cNvSpPr>
          <p:nvPr>
            <p:ph idx="4294967295"/>
          </p:nvPr>
        </p:nvSpPr>
        <p:spPr/>
        <p:txBody>
          <a:bodyPr>
            <a:normAutofit fontScale="62500" lnSpcReduction="20000"/>
          </a:bodyPr>
          <a:lstStyle/>
          <a:p>
            <a:pPr marL="0" indent="0" algn="ctr" eaLnBrk="1" hangingPunct="1">
              <a:buNone/>
            </a:pPr>
            <a:endParaRPr lang="en-US" sz="2400" b="1" i="1" dirty="0" smtClean="0"/>
          </a:p>
          <a:p>
            <a:pPr marL="0" indent="0" algn="ctr" eaLnBrk="1" hangingPunct="1">
              <a:buNone/>
            </a:pPr>
            <a:r>
              <a:rPr lang="en-US" sz="4000" b="1" i="1" dirty="0" smtClean="0"/>
              <a:t>The Iron Brewer</a:t>
            </a:r>
          </a:p>
          <a:p>
            <a:pPr marL="0" indent="0" eaLnBrk="1" hangingPunct="1">
              <a:buNone/>
            </a:pPr>
            <a:endParaRPr lang="en-US" sz="2000" dirty="0" smtClean="0"/>
          </a:p>
          <a:p>
            <a:pPr marL="0" indent="0" algn="ctr" eaLnBrk="1" hangingPunct="1">
              <a:buNone/>
            </a:pPr>
            <a:endParaRPr lang="en-US" dirty="0" smtClean="0"/>
          </a:p>
          <a:p>
            <a:pPr marL="0" indent="0" algn="ctr" eaLnBrk="1" hangingPunct="1">
              <a:buNone/>
            </a:pPr>
            <a:endParaRPr lang="en-US" dirty="0"/>
          </a:p>
          <a:p>
            <a:pPr marL="0" indent="0" algn="ctr" eaLnBrk="1" hangingPunct="1">
              <a:buNone/>
            </a:pPr>
            <a:endParaRPr lang="en-US" dirty="0" smtClean="0"/>
          </a:p>
          <a:p>
            <a:pPr marL="0" indent="0" algn="ctr" eaLnBrk="1" hangingPunct="1">
              <a:buNone/>
            </a:pPr>
            <a:endParaRPr lang="en-US" dirty="0"/>
          </a:p>
          <a:p>
            <a:pPr marL="0" indent="0" algn="ctr">
              <a:buNone/>
            </a:pPr>
            <a:r>
              <a:rPr lang="en-US" dirty="0" smtClean="0"/>
              <a:t>	</a:t>
            </a:r>
          </a:p>
          <a:p>
            <a:pPr marL="0" indent="0" algn="ctr">
              <a:buNone/>
            </a:pPr>
            <a:endParaRPr lang="en-US" sz="2600" b="1" i="1" dirty="0"/>
          </a:p>
          <a:p>
            <a:pPr marL="0" indent="0" algn="ctr">
              <a:buNone/>
            </a:pPr>
            <a:endParaRPr lang="en-US" sz="2600" b="1" i="1" dirty="0" smtClean="0"/>
          </a:p>
          <a:p>
            <a:pPr marL="0" indent="0" algn="ctr">
              <a:buNone/>
            </a:pPr>
            <a:endParaRPr lang="en-US" sz="2600" b="1" i="1" dirty="0"/>
          </a:p>
          <a:p>
            <a:pPr marL="0" indent="0" algn="ctr">
              <a:buNone/>
            </a:pPr>
            <a:endParaRPr lang="en-US" sz="2600" b="1" i="1" dirty="0" smtClean="0"/>
          </a:p>
          <a:p>
            <a:pPr marL="0" indent="0" algn="ctr">
              <a:buNone/>
            </a:pPr>
            <a:endParaRPr lang="en-US" sz="2600" b="1" i="1" dirty="0"/>
          </a:p>
          <a:p>
            <a:pPr marL="0" indent="0">
              <a:buNone/>
            </a:pPr>
            <a:r>
              <a:rPr lang="en-US" sz="2600" b="1" i="1" dirty="0" smtClean="0"/>
              <a:t>		</a:t>
            </a:r>
            <a:r>
              <a:rPr lang="en-US" b="1" i="1" dirty="0" smtClean="0"/>
              <a:t>3</a:t>
            </a:r>
            <a:r>
              <a:rPr lang="en-US" b="1" i="1" baseline="30000" dirty="0" smtClean="0"/>
              <a:t>rd</a:t>
            </a:r>
            <a:r>
              <a:rPr lang="en-US" b="1" i="1" dirty="0" smtClean="0"/>
              <a:t> </a:t>
            </a:r>
            <a:r>
              <a:rPr lang="en-US" b="1" i="1" dirty="0"/>
              <a:t>Place </a:t>
            </a:r>
            <a:r>
              <a:rPr lang="en-US" b="1" i="1" dirty="0" smtClean="0"/>
              <a:t>			           2</a:t>
            </a:r>
            <a:r>
              <a:rPr lang="en-US" b="1" i="1" baseline="30000" dirty="0" smtClean="0"/>
              <a:t>nd</a:t>
            </a:r>
            <a:r>
              <a:rPr lang="en-US" b="1" i="1" dirty="0" smtClean="0"/>
              <a:t>  </a:t>
            </a:r>
            <a:r>
              <a:rPr lang="en-US" b="1" i="1" dirty="0"/>
              <a:t>Place </a:t>
            </a:r>
            <a:endParaRPr lang="en-US" b="1" i="1" dirty="0" smtClean="0"/>
          </a:p>
          <a:p>
            <a:pPr marL="0" indent="0">
              <a:buNone/>
            </a:pPr>
            <a:r>
              <a:rPr lang="en-US" b="1" i="1" dirty="0"/>
              <a:t>	</a:t>
            </a:r>
            <a:r>
              <a:rPr lang="en-US" b="1" i="1" dirty="0" smtClean="0"/>
              <a:t>	Kyle </a:t>
            </a:r>
            <a:r>
              <a:rPr lang="en-US" b="1" i="1" dirty="0"/>
              <a:t>Smith </a:t>
            </a:r>
            <a:r>
              <a:rPr lang="en-US" sz="2600" b="1" i="1" dirty="0" smtClean="0"/>
              <a:t>		</a:t>
            </a:r>
            <a:r>
              <a:rPr lang="en-US" sz="2600" b="1" i="1" dirty="0"/>
              <a:t> </a:t>
            </a:r>
            <a:r>
              <a:rPr lang="en-US" sz="2600" b="1" i="1" dirty="0" smtClean="0"/>
              <a:t>        </a:t>
            </a:r>
            <a:r>
              <a:rPr lang="en-US" sz="3600" b="1" i="1" dirty="0" smtClean="0"/>
              <a:t>Jordan </a:t>
            </a:r>
            <a:r>
              <a:rPr lang="en-US" sz="3600" b="1" i="1" dirty="0"/>
              <a:t>Mills</a:t>
            </a:r>
          </a:p>
          <a:p>
            <a:pPr marL="0" indent="0" eaLnBrk="1" hangingPunct="1">
              <a:buNone/>
            </a:pPr>
            <a:endParaRPr lang="en-US" sz="2600" b="1" i="1" dirty="0" smtClean="0"/>
          </a:p>
          <a:p>
            <a:pPr marL="0" indent="0" eaLnBrk="1" hangingPunct="1">
              <a:buNone/>
            </a:pPr>
            <a:r>
              <a:rPr lang="en-US" sz="2600" b="1" i="1" dirty="0" smtClean="0"/>
              <a:t>	</a:t>
            </a:r>
          </a:p>
        </p:txBody>
      </p:sp>
      <p:sp>
        <p:nvSpPr>
          <p:cNvPr id="6" name="Slide Number Placeholder 5"/>
          <p:cNvSpPr>
            <a:spLocks noGrp="1"/>
          </p:cNvSpPr>
          <p:nvPr>
            <p:ph type="sldNum" sz="quarter" idx="12"/>
          </p:nvPr>
        </p:nvSpPr>
        <p:spPr/>
        <p:txBody>
          <a:bodyPr/>
          <a:lstStyle/>
          <a:p>
            <a:pPr>
              <a:defRPr/>
            </a:pPr>
            <a:fld id="{5E2AAC2D-692C-46AA-82AB-83AAC37D05B3}" type="slidenum">
              <a:rPr lang="en-US" smtClean="0"/>
              <a:pPr>
                <a:defRPr/>
              </a:pPr>
              <a:t>32</a:t>
            </a:fld>
            <a:endParaRPr lang="en-US"/>
          </a:p>
        </p:txBody>
      </p:sp>
      <p:pic>
        <p:nvPicPr>
          <p:cNvPr id="2" name="Picture 1" descr="Screen Shot 2015-09-30 at 5.40.09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2362200"/>
            <a:ext cx="1736155" cy="2286000"/>
          </a:xfrm>
          <a:prstGeom prst="rect">
            <a:avLst/>
          </a:prstGeom>
        </p:spPr>
      </p:pic>
      <p:pic>
        <p:nvPicPr>
          <p:cNvPr id="8" name="Picture 7" descr="Screen Shot 2015-09-30 at 5.40.24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2362200"/>
            <a:ext cx="1739575" cy="2362200"/>
          </a:xfrm>
          <a:prstGeom prst="rect">
            <a:avLst/>
          </a:prstGeom>
        </p:spPr>
      </p:pic>
    </p:spTree>
    <p:extLst>
      <p:ext uri="{BB962C8B-B14F-4D97-AF65-F5344CB8AC3E}">
        <p14:creationId xmlns:p14="http://schemas.microsoft.com/office/powerpoint/2010/main" val="13712208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9" name="Title 1"/>
          <p:cNvSpPr>
            <a:spLocks noGrp="1"/>
          </p:cNvSpPr>
          <p:nvPr>
            <p:ph type="title" idx="4294967295"/>
          </p:nvPr>
        </p:nvSpPr>
        <p:spPr/>
        <p:txBody>
          <a:bodyPr/>
          <a:lstStyle/>
          <a:p>
            <a:pPr eaLnBrk="1" hangingPunct="1"/>
            <a:r>
              <a:rPr lang="en-US" dirty="0" smtClean="0"/>
              <a:t>2015 Iron Brewer</a:t>
            </a:r>
          </a:p>
        </p:txBody>
      </p:sp>
      <p:sp>
        <p:nvSpPr>
          <p:cNvPr id="359430" name="Content Placeholder 2"/>
          <p:cNvSpPr>
            <a:spLocks noGrp="1"/>
          </p:cNvSpPr>
          <p:nvPr>
            <p:ph idx="4294967295"/>
          </p:nvPr>
        </p:nvSpPr>
        <p:spPr/>
        <p:txBody>
          <a:bodyPr/>
          <a:lstStyle/>
          <a:p>
            <a:pPr marL="0" indent="0" algn="ctr" eaLnBrk="1" hangingPunct="1">
              <a:buNone/>
            </a:pPr>
            <a:endParaRPr lang="en-US" b="1" i="1" dirty="0"/>
          </a:p>
          <a:p>
            <a:pPr marL="0" indent="0" algn="ctr" eaLnBrk="1" hangingPunct="1">
              <a:buNone/>
            </a:pPr>
            <a:r>
              <a:rPr lang="en-US" b="1" i="1" dirty="0" smtClean="0"/>
              <a:t>The 2015 </a:t>
            </a:r>
            <a:r>
              <a:rPr lang="en-US" sz="2400" b="1" i="1" dirty="0" smtClean="0"/>
              <a:t>Iron Brewer</a:t>
            </a:r>
            <a:endParaRPr lang="en-US" sz="2400" b="1" i="1" dirty="0"/>
          </a:p>
          <a:p>
            <a:pPr marL="0" indent="0" algn="ctr" eaLnBrk="1" hangingPunct="1">
              <a:buNone/>
            </a:pPr>
            <a:r>
              <a:rPr lang="en-US" sz="2400" b="1" i="1" dirty="0" smtClean="0"/>
              <a:t>Ian Johnson</a:t>
            </a:r>
          </a:p>
          <a:p>
            <a:pPr marL="0" indent="0" algn="ctr">
              <a:buNone/>
            </a:pPr>
            <a:endParaRPr lang="en-US" sz="2400" dirty="0" smtClean="0"/>
          </a:p>
        </p:txBody>
      </p:sp>
      <p:sp>
        <p:nvSpPr>
          <p:cNvPr id="6" name="Slide Number Placeholder 5"/>
          <p:cNvSpPr>
            <a:spLocks noGrp="1"/>
          </p:cNvSpPr>
          <p:nvPr>
            <p:ph type="sldNum" sz="quarter" idx="12"/>
          </p:nvPr>
        </p:nvSpPr>
        <p:spPr/>
        <p:txBody>
          <a:bodyPr/>
          <a:lstStyle/>
          <a:p>
            <a:pPr>
              <a:defRPr/>
            </a:pPr>
            <a:fld id="{5E2AAC2D-692C-46AA-82AB-83AAC37D05B3}" type="slidenum">
              <a:rPr lang="en-US" smtClean="0"/>
              <a:pPr>
                <a:defRPr/>
              </a:pPr>
              <a:t>33</a:t>
            </a:fld>
            <a:endParaRPr lang="en-US" dirty="0"/>
          </a:p>
        </p:txBody>
      </p:sp>
      <p:pic>
        <p:nvPicPr>
          <p:cNvPr id="2" name="Picture 1" descr="IMGP085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3130810"/>
            <a:ext cx="4953000" cy="2786063"/>
          </a:xfrm>
          <a:prstGeom prst="rect">
            <a:avLst/>
          </a:prstGeom>
        </p:spPr>
      </p:pic>
    </p:spTree>
    <p:extLst>
      <p:ext uri="{BB962C8B-B14F-4D97-AF65-F5344CB8AC3E}">
        <p14:creationId xmlns:p14="http://schemas.microsoft.com/office/powerpoint/2010/main" val="11946582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9" name="Title 1"/>
          <p:cNvSpPr>
            <a:spLocks noGrp="1"/>
          </p:cNvSpPr>
          <p:nvPr>
            <p:ph type="title" idx="4294967295"/>
          </p:nvPr>
        </p:nvSpPr>
        <p:spPr/>
        <p:txBody>
          <a:bodyPr/>
          <a:lstStyle/>
          <a:p>
            <a:pPr eaLnBrk="1" hangingPunct="1"/>
            <a:r>
              <a:rPr lang="en-US" dirty="0" smtClean="0"/>
              <a:t>2015 Iron Brewer</a:t>
            </a:r>
          </a:p>
        </p:txBody>
      </p:sp>
      <p:sp>
        <p:nvSpPr>
          <p:cNvPr id="359430" name="Content Placeholder 2"/>
          <p:cNvSpPr>
            <a:spLocks noGrp="1"/>
          </p:cNvSpPr>
          <p:nvPr>
            <p:ph idx="4294967295"/>
          </p:nvPr>
        </p:nvSpPr>
        <p:spPr/>
        <p:txBody>
          <a:bodyPr/>
          <a:lstStyle/>
          <a:p>
            <a:pPr marL="0" indent="0" algn="ctr" eaLnBrk="1" hangingPunct="1">
              <a:buNone/>
            </a:pPr>
            <a:endParaRPr lang="en-US" sz="2400" b="1" i="1" dirty="0" smtClean="0"/>
          </a:p>
          <a:p>
            <a:pPr marL="0" indent="0" algn="ctr" eaLnBrk="1" hangingPunct="1">
              <a:buNone/>
            </a:pPr>
            <a:endParaRPr lang="en-US" sz="2400" b="1" i="1" dirty="0"/>
          </a:p>
          <a:p>
            <a:pPr marL="0" indent="0" algn="ctr" eaLnBrk="1" hangingPunct="1">
              <a:buNone/>
            </a:pPr>
            <a:r>
              <a:rPr lang="en-US" sz="2400" b="1" i="1" dirty="0" smtClean="0"/>
              <a:t>2015   Iron Brewer</a:t>
            </a:r>
            <a:br>
              <a:rPr lang="en-US" sz="2400" b="1" i="1" dirty="0" smtClean="0"/>
            </a:br>
            <a:endParaRPr lang="en-US" sz="2400" dirty="0" smtClean="0"/>
          </a:p>
          <a:p>
            <a:pPr algn="ctr" eaLnBrk="1" hangingPunct="1"/>
            <a:r>
              <a:rPr lang="en-US" sz="2400" dirty="0" smtClean="0"/>
              <a:t>All net proceeds will be donated to </a:t>
            </a:r>
          </a:p>
          <a:p>
            <a:pPr marL="0" indent="0" algn="ctr" eaLnBrk="1" hangingPunct="1">
              <a:buNone/>
            </a:pPr>
            <a:r>
              <a:rPr lang="en-US" sz="2400" dirty="0" smtClean="0"/>
              <a:t>Breast Cancer &amp; Prostate Cancer</a:t>
            </a:r>
            <a:br>
              <a:rPr lang="en-US" sz="2400" dirty="0" smtClean="0"/>
            </a:br>
            <a:endParaRPr lang="en-US" sz="2400" dirty="0" smtClean="0"/>
          </a:p>
          <a:p>
            <a:pPr algn="ctr" eaLnBrk="1" hangingPunct="1"/>
            <a:r>
              <a:rPr lang="en-US" sz="2400" dirty="0" smtClean="0"/>
              <a:t>This amounted to over $1,660</a:t>
            </a:r>
          </a:p>
          <a:p>
            <a:pPr marL="0" indent="0" eaLnBrk="1" hangingPunct="1">
              <a:buNone/>
            </a:pPr>
            <a:endParaRPr lang="en-US" sz="2400" dirty="0" smtClean="0"/>
          </a:p>
        </p:txBody>
      </p:sp>
      <p:sp>
        <p:nvSpPr>
          <p:cNvPr id="6" name="Slide Number Placeholder 5"/>
          <p:cNvSpPr>
            <a:spLocks noGrp="1"/>
          </p:cNvSpPr>
          <p:nvPr>
            <p:ph type="sldNum" sz="quarter" idx="12"/>
          </p:nvPr>
        </p:nvSpPr>
        <p:spPr/>
        <p:txBody>
          <a:bodyPr/>
          <a:lstStyle/>
          <a:p>
            <a:pPr>
              <a:defRPr/>
            </a:pPr>
            <a:fld id="{5E2AAC2D-692C-46AA-82AB-83AAC37D05B3}" type="slidenum">
              <a:rPr lang="en-US" smtClean="0"/>
              <a:pPr>
                <a:defRPr/>
              </a:pPr>
              <a:t>34</a:t>
            </a:fld>
            <a:endParaRPr lang="en-US"/>
          </a:p>
        </p:txBody>
      </p:sp>
    </p:spTree>
    <p:extLst>
      <p:ext uri="{BB962C8B-B14F-4D97-AF65-F5344CB8AC3E}">
        <p14:creationId xmlns:p14="http://schemas.microsoft.com/office/powerpoint/2010/main" val="38708922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9" name="Title 1"/>
          <p:cNvSpPr>
            <a:spLocks noGrp="1"/>
          </p:cNvSpPr>
          <p:nvPr>
            <p:ph type="title" idx="4294967295"/>
          </p:nvPr>
        </p:nvSpPr>
        <p:spPr/>
        <p:txBody>
          <a:bodyPr/>
          <a:lstStyle/>
          <a:p>
            <a:pPr eaLnBrk="1" hangingPunct="1"/>
            <a:r>
              <a:rPr lang="en-US" dirty="0" smtClean="0"/>
              <a:t>2016 Technical Conference</a:t>
            </a:r>
          </a:p>
        </p:txBody>
      </p:sp>
      <p:sp>
        <p:nvSpPr>
          <p:cNvPr id="359430" name="Content Placeholder 2"/>
          <p:cNvSpPr>
            <a:spLocks noGrp="1"/>
          </p:cNvSpPr>
          <p:nvPr>
            <p:ph idx="4294967295"/>
          </p:nvPr>
        </p:nvSpPr>
        <p:spPr/>
        <p:txBody>
          <a:bodyPr/>
          <a:lstStyle/>
          <a:p>
            <a:endParaRPr lang="en-US" sz="2400" dirty="0"/>
          </a:p>
          <a:p>
            <a:r>
              <a:rPr lang="en-US" sz="2400" b="1" i="1" dirty="0" smtClean="0"/>
              <a:t>Beer Distribution in Ontario</a:t>
            </a:r>
          </a:p>
          <a:p>
            <a:r>
              <a:rPr lang="en-US" sz="2400" b="1" i="1" dirty="0" smtClean="0"/>
              <a:t>Quality Systems</a:t>
            </a:r>
          </a:p>
          <a:p>
            <a:r>
              <a:rPr lang="en-US" sz="2400" b="1" i="1" dirty="0" smtClean="0"/>
              <a:t>Traceability</a:t>
            </a:r>
          </a:p>
          <a:p>
            <a:r>
              <a:rPr lang="en-US" sz="2400" b="1" i="1" dirty="0" smtClean="0"/>
              <a:t>Centrifuges</a:t>
            </a:r>
          </a:p>
          <a:p>
            <a:r>
              <a:rPr lang="en-US" sz="2400" b="1" i="1" dirty="0" smtClean="0"/>
              <a:t>Automation Scale-Up</a:t>
            </a:r>
          </a:p>
          <a:p>
            <a:r>
              <a:rPr lang="en-US" sz="2400" b="1" i="1" dirty="0" smtClean="0"/>
              <a:t>Energy Recovery</a:t>
            </a:r>
          </a:p>
          <a:p>
            <a:r>
              <a:rPr lang="en-US" sz="2400" b="1" i="1" dirty="0" smtClean="0"/>
              <a:t>Dried Yeast </a:t>
            </a:r>
          </a:p>
        </p:txBody>
      </p:sp>
      <p:sp>
        <p:nvSpPr>
          <p:cNvPr id="6" name="Slide Number Placeholder 5"/>
          <p:cNvSpPr>
            <a:spLocks noGrp="1"/>
          </p:cNvSpPr>
          <p:nvPr>
            <p:ph type="sldNum" sz="quarter" idx="12"/>
          </p:nvPr>
        </p:nvSpPr>
        <p:spPr/>
        <p:txBody>
          <a:bodyPr/>
          <a:lstStyle/>
          <a:p>
            <a:pPr>
              <a:defRPr/>
            </a:pPr>
            <a:fld id="{5E2AAC2D-692C-46AA-82AB-83AAC37D05B3}" type="slidenum">
              <a:rPr lang="en-US" smtClean="0"/>
              <a:pPr>
                <a:defRPr/>
              </a:pPr>
              <a:t>35</a:t>
            </a:fld>
            <a:endParaRPr lang="en-US"/>
          </a:p>
        </p:txBody>
      </p:sp>
    </p:spTree>
    <p:extLst>
      <p:ext uri="{BB962C8B-B14F-4D97-AF65-F5344CB8AC3E}">
        <p14:creationId xmlns:p14="http://schemas.microsoft.com/office/powerpoint/2010/main" val="26780523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9" name="Title 1"/>
          <p:cNvSpPr>
            <a:spLocks noGrp="1"/>
          </p:cNvSpPr>
          <p:nvPr>
            <p:ph type="title" idx="4294967295"/>
          </p:nvPr>
        </p:nvSpPr>
        <p:spPr/>
        <p:txBody>
          <a:bodyPr/>
          <a:lstStyle/>
          <a:p>
            <a:pPr eaLnBrk="1" hangingPunct="1"/>
            <a:r>
              <a:rPr lang="en-US" dirty="0" smtClean="0"/>
              <a:t>Join the Technical Committee!!!</a:t>
            </a:r>
          </a:p>
        </p:txBody>
      </p:sp>
      <p:sp>
        <p:nvSpPr>
          <p:cNvPr id="359430" name="Content Placeholder 2"/>
          <p:cNvSpPr>
            <a:spLocks noGrp="1"/>
          </p:cNvSpPr>
          <p:nvPr>
            <p:ph idx="4294967295"/>
          </p:nvPr>
        </p:nvSpPr>
        <p:spPr/>
        <p:txBody>
          <a:bodyPr/>
          <a:lstStyle/>
          <a:p>
            <a:endParaRPr lang="en-US" sz="2400" dirty="0"/>
          </a:p>
          <a:p>
            <a:r>
              <a:rPr lang="en-US" sz="2400" dirty="0" smtClean="0"/>
              <a:t>We are looking for a new Technical Chairperson for 2016</a:t>
            </a:r>
          </a:p>
          <a:p>
            <a:pPr marL="0" indent="0">
              <a:buNone/>
            </a:pPr>
            <a:endParaRPr lang="en-US" sz="2400" dirty="0"/>
          </a:p>
          <a:p>
            <a:r>
              <a:rPr lang="en-US" sz="2400" dirty="0"/>
              <a:t>New members to the committee are always welcome!</a:t>
            </a:r>
          </a:p>
          <a:p>
            <a:pPr marL="0" indent="0" algn="ctr">
              <a:buNone/>
            </a:pPr>
            <a:endParaRPr lang="en-US" sz="2400" b="1" i="1" dirty="0" smtClean="0"/>
          </a:p>
        </p:txBody>
      </p:sp>
      <p:sp>
        <p:nvSpPr>
          <p:cNvPr id="6" name="Slide Number Placeholder 5"/>
          <p:cNvSpPr>
            <a:spLocks noGrp="1"/>
          </p:cNvSpPr>
          <p:nvPr>
            <p:ph type="sldNum" sz="quarter" idx="12"/>
          </p:nvPr>
        </p:nvSpPr>
        <p:spPr/>
        <p:txBody>
          <a:bodyPr/>
          <a:lstStyle/>
          <a:p>
            <a:pPr>
              <a:defRPr/>
            </a:pPr>
            <a:fld id="{5E2AAC2D-692C-46AA-82AB-83AAC37D05B3}" type="slidenum">
              <a:rPr lang="en-US" smtClean="0"/>
              <a:pPr>
                <a:defRPr/>
              </a:pPr>
              <a:t>36</a:t>
            </a:fld>
            <a:endParaRPr lang="en-US"/>
          </a:p>
        </p:txBody>
      </p:sp>
    </p:spTree>
    <p:extLst>
      <p:ext uri="{BB962C8B-B14F-4D97-AF65-F5344CB8AC3E}">
        <p14:creationId xmlns:p14="http://schemas.microsoft.com/office/powerpoint/2010/main" val="35257930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5736" y="1772816"/>
            <a:ext cx="6172200" cy="1894362"/>
          </a:xfrm>
        </p:spPr>
        <p:txBody>
          <a:bodyPr/>
          <a:lstStyle/>
          <a:p>
            <a:r>
              <a:rPr lang="en-US" dirty="0" smtClean="0"/>
              <a:t>Board Of Governors Update</a:t>
            </a:r>
            <a:endParaRPr lang="en-CA" dirty="0"/>
          </a:p>
        </p:txBody>
      </p:sp>
      <p:sp>
        <p:nvSpPr>
          <p:cNvPr id="3" name="Subtitle 2"/>
          <p:cNvSpPr>
            <a:spLocks noGrp="1"/>
          </p:cNvSpPr>
          <p:nvPr>
            <p:ph type="subTitle" idx="1"/>
          </p:nvPr>
        </p:nvSpPr>
        <p:spPr>
          <a:xfrm>
            <a:off x="2483768" y="3717032"/>
            <a:ext cx="6172200" cy="1371600"/>
          </a:xfrm>
        </p:spPr>
        <p:txBody>
          <a:bodyPr/>
          <a:lstStyle/>
          <a:p>
            <a:r>
              <a:rPr lang="en-US" dirty="0" smtClean="0"/>
              <a:t>Chris Williams – BOG Representative</a:t>
            </a:r>
            <a:endParaRPr lang="en-CA" dirty="0"/>
          </a:p>
        </p:txBody>
      </p:sp>
    </p:spTree>
    <p:extLst>
      <p:ext uri="{BB962C8B-B14F-4D97-AF65-F5344CB8AC3E}">
        <p14:creationId xmlns:p14="http://schemas.microsoft.com/office/powerpoint/2010/main" val="15404061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body" idx="1"/>
          </p:nvPr>
        </p:nvSpPr>
        <p:spPr>
          <a:xfrm>
            <a:off x="323528" y="908720"/>
            <a:ext cx="8229600" cy="4680520"/>
          </a:xfrm>
        </p:spPr>
        <p:txBody>
          <a:bodyPr>
            <a:normAutofit fontScale="92500"/>
          </a:bodyPr>
          <a:lstStyle/>
          <a:p>
            <a:pPr algn="ctr" eaLnBrk="1" hangingPunct="1">
              <a:buFontTx/>
              <a:buNone/>
            </a:pPr>
            <a:endParaRPr lang="en-US" altLang="en-US" sz="2800" dirty="0" smtClean="0"/>
          </a:p>
          <a:p>
            <a:pPr algn="ctr" eaLnBrk="1" hangingPunct="1">
              <a:buFontTx/>
              <a:buNone/>
            </a:pPr>
            <a:endParaRPr lang="en-US" altLang="en-US" sz="2800" dirty="0" smtClean="0"/>
          </a:p>
          <a:p>
            <a:pPr eaLnBrk="1" hangingPunct="1">
              <a:buFontTx/>
              <a:buNone/>
            </a:pPr>
            <a:endParaRPr lang="en-US" altLang="en-US" sz="1600" dirty="0" smtClean="0"/>
          </a:p>
          <a:p>
            <a:pPr eaLnBrk="1" hangingPunct="1">
              <a:buFontTx/>
              <a:buNone/>
            </a:pPr>
            <a:r>
              <a:rPr lang="en-US" altLang="en-US" sz="1600" dirty="0" smtClean="0"/>
              <a:t>Insurance			Officer </a:t>
            </a:r>
            <a:r>
              <a:rPr lang="en-US" altLang="en-US" sz="1600" dirty="0"/>
              <a:t>and Director insurance	</a:t>
            </a:r>
            <a:r>
              <a:rPr lang="en-US" altLang="en-US" sz="1600" dirty="0" smtClean="0"/>
              <a:t>$1200 / </a:t>
            </a:r>
            <a:r>
              <a:rPr lang="en-US" altLang="en-US" sz="1600" dirty="0"/>
              <a:t>year</a:t>
            </a:r>
          </a:p>
          <a:p>
            <a:pPr eaLnBrk="1" hangingPunct="1">
              <a:buNone/>
            </a:pPr>
            <a:r>
              <a:rPr lang="en-US" altLang="en-US" sz="1600" dirty="0" smtClean="0"/>
              <a:t>Technical Directors		</a:t>
            </a:r>
            <a:r>
              <a:rPr lang="en-US" sz="1600" dirty="0"/>
              <a:t>Mark </a:t>
            </a:r>
            <a:r>
              <a:rPr lang="en-US" sz="1600" dirty="0" err="1" smtClean="0"/>
              <a:t>Sammartino</a:t>
            </a:r>
            <a:r>
              <a:rPr lang="en-CA" sz="1600" dirty="0" smtClean="0"/>
              <a:t>, John Bryce</a:t>
            </a:r>
            <a:endParaRPr lang="en-US" altLang="en-US" sz="1600" dirty="0" smtClean="0"/>
          </a:p>
          <a:p>
            <a:pPr eaLnBrk="1" hangingPunct="1">
              <a:buFontTx/>
              <a:buNone/>
            </a:pPr>
            <a:r>
              <a:rPr lang="en-US" altLang="en-US" sz="1600" dirty="0" smtClean="0"/>
              <a:t>WBC 2016		Denver, April 13 to 17, 2016</a:t>
            </a:r>
          </a:p>
          <a:p>
            <a:pPr eaLnBrk="1" hangingPunct="1">
              <a:buFontTx/>
              <a:buNone/>
            </a:pPr>
            <a:r>
              <a:rPr lang="en-US" altLang="en-US" sz="1600" dirty="0" smtClean="0"/>
              <a:t>District Boundaries		With many more “small” breweries, becoming an issue</a:t>
            </a:r>
          </a:p>
          <a:p>
            <a:pPr eaLnBrk="1" hangingPunct="1">
              <a:buFontTx/>
              <a:buNone/>
            </a:pPr>
            <a:r>
              <a:rPr lang="en-US" altLang="en-US" sz="1600" dirty="0" smtClean="0"/>
              <a:t>Brewing Guilds		Every state in US, OCB</a:t>
            </a:r>
          </a:p>
          <a:p>
            <a:pPr eaLnBrk="1" hangingPunct="1">
              <a:buFontTx/>
              <a:buNone/>
            </a:pPr>
            <a:r>
              <a:rPr lang="en-US" altLang="en-US" sz="1600" dirty="0" smtClean="0"/>
              <a:t>Volunteerism		Drives the Association</a:t>
            </a:r>
          </a:p>
          <a:p>
            <a:pPr eaLnBrk="1" hangingPunct="1">
              <a:buFontTx/>
              <a:buNone/>
            </a:pPr>
            <a:r>
              <a:rPr lang="en-US" altLang="en-US" sz="1600" dirty="0" smtClean="0"/>
              <a:t>Scholarship Opportunities	Many at National Level not being distributed</a:t>
            </a:r>
          </a:p>
          <a:p>
            <a:pPr eaLnBrk="1" hangingPunct="1">
              <a:buFontTx/>
              <a:buNone/>
            </a:pPr>
            <a:r>
              <a:rPr lang="en-US" altLang="en-US" sz="1600" dirty="0" smtClean="0"/>
              <a:t>MBAA Member Value	Tech Resources, Communications/Networking, Discounts</a:t>
            </a:r>
          </a:p>
          <a:p>
            <a:pPr eaLnBrk="1" hangingPunct="1">
              <a:buNone/>
            </a:pPr>
            <a:r>
              <a:rPr lang="en-US" altLang="en-US" sz="1600" dirty="0"/>
              <a:t>Financial Report </a:t>
            </a:r>
            <a:r>
              <a:rPr lang="en-US" altLang="en-US" sz="1600" dirty="0" smtClean="0"/>
              <a:t>		MBAA </a:t>
            </a:r>
            <a:r>
              <a:rPr lang="en-US" altLang="en-US" sz="1600" dirty="0"/>
              <a:t>Central, </a:t>
            </a:r>
            <a:r>
              <a:rPr lang="en-US" altLang="en-US" sz="1600" dirty="0" smtClean="0"/>
              <a:t>2014 – Email Chris Williams and he will 			get you a copy</a:t>
            </a:r>
            <a:endParaRPr lang="en-US" altLang="en-US" sz="1600" dirty="0"/>
          </a:p>
          <a:p>
            <a:pPr eaLnBrk="1" hangingPunct="1">
              <a:buFontTx/>
              <a:buNone/>
            </a:pPr>
            <a:r>
              <a:rPr lang="en-US" altLang="en-US" sz="1600" dirty="0" smtClean="0"/>
              <a:t>Membership Equity		~$2.3M</a:t>
            </a:r>
          </a:p>
        </p:txBody>
      </p:sp>
      <p:sp>
        <p:nvSpPr>
          <p:cNvPr id="7" name="Title 1"/>
          <p:cNvSpPr>
            <a:spLocks noGrp="1"/>
          </p:cNvSpPr>
          <p:nvPr>
            <p:ph type="title" idx="4294967295"/>
          </p:nvPr>
        </p:nvSpPr>
        <p:spPr>
          <a:xfrm>
            <a:off x="539552" y="404664"/>
            <a:ext cx="7467600" cy="1143000"/>
          </a:xfrm>
        </p:spPr>
        <p:txBody>
          <a:bodyPr/>
          <a:lstStyle/>
          <a:p>
            <a:pPr eaLnBrk="1" hangingPunct="1"/>
            <a:r>
              <a:rPr lang="en-US" dirty="0" smtClean="0"/>
              <a:t>Board of Governors 2015 Update</a:t>
            </a:r>
          </a:p>
        </p:txBody>
      </p:sp>
    </p:spTree>
    <p:extLst>
      <p:ext uri="{BB962C8B-B14F-4D97-AF65-F5344CB8AC3E}">
        <p14:creationId xmlns:p14="http://schemas.microsoft.com/office/powerpoint/2010/main" val="5093869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7467600" cy="1143000"/>
          </a:xfrm>
        </p:spPr>
        <p:txBody>
          <a:bodyPr>
            <a:normAutofit/>
          </a:bodyPr>
          <a:lstStyle/>
          <a:p>
            <a:pPr algn="ctr"/>
            <a:r>
              <a:rPr lang="en-US" sz="4200" b="1" dirty="0" smtClean="0"/>
              <a:t>Thank you!</a:t>
            </a:r>
            <a:endParaRPr lang="en-CA" sz="4200" b="1"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259632" y="1412776"/>
            <a:ext cx="6264696" cy="4927567"/>
          </a:xfrm>
        </p:spPr>
      </p:pic>
    </p:spTree>
    <p:extLst>
      <p:ext uri="{BB962C8B-B14F-4D97-AF65-F5344CB8AC3E}">
        <p14:creationId xmlns:p14="http://schemas.microsoft.com/office/powerpoint/2010/main" val="2351818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5696" y="1484784"/>
            <a:ext cx="6912768" cy="1894362"/>
          </a:xfrm>
        </p:spPr>
        <p:txBody>
          <a:bodyPr>
            <a:noAutofit/>
          </a:bodyPr>
          <a:lstStyle/>
          <a:p>
            <a:r>
              <a:rPr lang="en-US" dirty="0" smtClean="0"/>
              <a:t>District Financial Update</a:t>
            </a:r>
            <a:endParaRPr lang="en-CA" dirty="0"/>
          </a:p>
        </p:txBody>
      </p:sp>
      <p:sp>
        <p:nvSpPr>
          <p:cNvPr id="3" name="Subtitle 2"/>
          <p:cNvSpPr>
            <a:spLocks noGrp="1"/>
          </p:cNvSpPr>
          <p:nvPr>
            <p:ph type="subTitle" idx="1"/>
          </p:nvPr>
        </p:nvSpPr>
        <p:spPr>
          <a:xfrm>
            <a:off x="2483768" y="3501008"/>
            <a:ext cx="6172200" cy="1371600"/>
          </a:xfrm>
        </p:spPr>
        <p:txBody>
          <a:bodyPr>
            <a:normAutofit/>
          </a:bodyPr>
          <a:lstStyle/>
          <a:p>
            <a:r>
              <a:rPr lang="en-US" dirty="0" smtClean="0"/>
              <a:t>Debbie </a:t>
            </a:r>
            <a:r>
              <a:rPr lang="en-US" dirty="0" err="1" smtClean="0"/>
              <a:t>Mowat</a:t>
            </a:r>
            <a:r>
              <a:rPr lang="en-US" dirty="0" smtClean="0"/>
              <a:t> - Treasurer</a:t>
            </a:r>
            <a:endParaRPr lang="en-CA" dirty="0"/>
          </a:p>
        </p:txBody>
      </p:sp>
    </p:spTree>
    <p:extLst>
      <p:ext uri="{BB962C8B-B14F-4D97-AF65-F5344CB8AC3E}">
        <p14:creationId xmlns:p14="http://schemas.microsoft.com/office/powerpoint/2010/main" val="22834165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MBAA District Ontario 2015 Financial Update</a:t>
            </a:r>
            <a:endParaRPr lang="en-CA" dirty="0"/>
          </a:p>
        </p:txBody>
      </p:sp>
      <p:pic>
        <p:nvPicPr>
          <p:cNvPr id="4" name="table"/>
          <p:cNvPicPr>
            <a:picLocks noGrp="1" noChangeAspect="1"/>
          </p:cNvPicPr>
          <p:nvPr>
            <p:ph sz="quarter" idx="1"/>
          </p:nvPr>
        </p:nvPicPr>
        <p:blipFill>
          <a:blip r:embed="rId2"/>
          <a:stretch>
            <a:fillRect/>
          </a:stretch>
        </p:blipFill>
        <p:spPr>
          <a:xfrm>
            <a:off x="395536" y="1556792"/>
            <a:ext cx="7467600" cy="4322449"/>
          </a:xfrm>
          <a:prstGeom prst="rect">
            <a:avLst/>
          </a:prstGeom>
        </p:spPr>
      </p:pic>
    </p:spTree>
    <p:extLst>
      <p:ext uri="{BB962C8B-B14F-4D97-AF65-F5344CB8AC3E}">
        <p14:creationId xmlns:p14="http://schemas.microsoft.com/office/powerpoint/2010/main" val="674672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5696" y="1484784"/>
            <a:ext cx="6912768" cy="1894362"/>
          </a:xfrm>
        </p:spPr>
        <p:txBody>
          <a:bodyPr>
            <a:noAutofit/>
          </a:bodyPr>
          <a:lstStyle/>
          <a:p>
            <a:r>
              <a:rPr lang="en-US" dirty="0" smtClean="0"/>
              <a:t>District Membership Update</a:t>
            </a:r>
            <a:endParaRPr lang="en-CA" dirty="0"/>
          </a:p>
        </p:txBody>
      </p:sp>
      <p:sp>
        <p:nvSpPr>
          <p:cNvPr id="3" name="Subtitle 2"/>
          <p:cNvSpPr>
            <a:spLocks noGrp="1"/>
          </p:cNvSpPr>
          <p:nvPr>
            <p:ph type="subTitle" idx="1"/>
          </p:nvPr>
        </p:nvSpPr>
        <p:spPr>
          <a:xfrm>
            <a:off x="2483768" y="3501008"/>
            <a:ext cx="6172200" cy="1371600"/>
          </a:xfrm>
        </p:spPr>
        <p:txBody>
          <a:bodyPr>
            <a:normAutofit/>
          </a:bodyPr>
          <a:lstStyle/>
          <a:p>
            <a:r>
              <a:rPr lang="en-US" dirty="0" smtClean="0"/>
              <a:t>Bill Lawrence – Vice President</a:t>
            </a:r>
            <a:endParaRPr lang="en-CA" dirty="0"/>
          </a:p>
        </p:txBody>
      </p:sp>
    </p:spTree>
    <p:extLst>
      <p:ext uri="{BB962C8B-B14F-4D97-AF65-F5344CB8AC3E}">
        <p14:creationId xmlns:p14="http://schemas.microsoft.com/office/powerpoint/2010/main" val="11078986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District Membership </a:t>
            </a:r>
            <a:endParaRPr lang="en-CA" sz="3600" b="1" dirty="0"/>
          </a:p>
        </p:txBody>
      </p:sp>
      <p:sp>
        <p:nvSpPr>
          <p:cNvPr id="3" name="Content Placeholder 2"/>
          <p:cNvSpPr>
            <a:spLocks noGrp="1"/>
          </p:cNvSpPr>
          <p:nvPr>
            <p:ph sz="quarter" idx="1"/>
          </p:nvPr>
        </p:nvSpPr>
        <p:spPr/>
        <p:txBody>
          <a:bodyPr/>
          <a:lstStyle/>
          <a:p>
            <a:r>
              <a:rPr lang="en-US" altLang="en-US" dirty="0"/>
              <a:t>Current membership is 263, up 7.3% from last year.</a:t>
            </a:r>
          </a:p>
          <a:p>
            <a:r>
              <a:rPr lang="en-US" altLang="en-US" dirty="0"/>
              <a:t>There are 11 memberships that have just expired and most will be renewed.</a:t>
            </a:r>
          </a:p>
          <a:p>
            <a:endParaRPr lang="en-US" altLang="en-US" dirty="0" smtClean="0"/>
          </a:p>
          <a:p>
            <a:endParaRPr lang="en-US" altLang="en-US" dirty="0"/>
          </a:p>
          <a:p>
            <a:endParaRPr lang="en-US" altLang="en-US" dirty="0" smtClean="0"/>
          </a:p>
          <a:p>
            <a:endParaRPr lang="en-US" altLang="en-US" dirty="0"/>
          </a:p>
          <a:p>
            <a:endParaRPr lang="en-US" altLang="en-US" dirty="0" smtClean="0"/>
          </a:p>
          <a:p>
            <a:r>
              <a:rPr lang="en-US" altLang="en-US" dirty="0" smtClean="0"/>
              <a:t>The </a:t>
            </a:r>
            <a:r>
              <a:rPr lang="en-US" altLang="en-US" dirty="0"/>
              <a:t>figures in parentheses are from 2014</a:t>
            </a:r>
          </a:p>
          <a:p>
            <a:endParaRPr lang="en-CA" dirty="0"/>
          </a:p>
        </p:txBody>
      </p:sp>
      <p:graphicFrame>
        <p:nvGraphicFramePr>
          <p:cNvPr id="5" name="Table 4"/>
          <p:cNvGraphicFramePr>
            <a:graphicFrameLocks noGrp="1"/>
          </p:cNvGraphicFramePr>
          <p:nvPr>
            <p:extLst>
              <p:ext uri="{D42A27DB-BD31-4B8C-83A1-F6EECF244321}">
                <p14:modId xmlns:p14="http://schemas.microsoft.com/office/powerpoint/2010/main" val="676058140"/>
              </p:ext>
            </p:extLst>
          </p:nvPr>
        </p:nvGraphicFramePr>
        <p:xfrm>
          <a:off x="1043608" y="3356992"/>
          <a:ext cx="6936431" cy="1854200"/>
        </p:xfrm>
        <a:graphic>
          <a:graphicData uri="http://schemas.openxmlformats.org/drawingml/2006/table">
            <a:tbl>
              <a:tblPr firstRow="1" bandRow="1">
                <a:tableStyleId>{5C22544A-7EE6-4342-B048-85BDC9FD1C3A}</a:tableStyleId>
              </a:tblPr>
              <a:tblGrid>
                <a:gridCol w="2287369"/>
                <a:gridCol w="2287369"/>
                <a:gridCol w="2361693"/>
              </a:tblGrid>
              <a:tr h="370840">
                <a:tc>
                  <a:txBody>
                    <a:bodyPr/>
                    <a:lstStyle/>
                    <a:p>
                      <a:r>
                        <a:rPr lang="en-US" dirty="0" smtClean="0"/>
                        <a:t>Category</a:t>
                      </a:r>
                      <a:endParaRPr lang="en-CA" dirty="0"/>
                    </a:p>
                  </a:txBody>
                  <a:tcPr/>
                </a:tc>
                <a:tc>
                  <a:txBody>
                    <a:bodyPr/>
                    <a:lstStyle/>
                    <a:p>
                      <a:r>
                        <a:rPr lang="en-US" dirty="0" smtClean="0"/>
                        <a:t>2015 Membership</a:t>
                      </a:r>
                      <a:endParaRPr lang="en-CA" dirty="0"/>
                    </a:p>
                  </a:txBody>
                  <a:tcPr/>
                </a:tc>
                <a:tc>
                  <a:txBody>
                    <a:bodyPr/>
                    <a:lstStyle/>
                    <a:p>
                      <a:r>
                        <a:rPr lang="en-US" dirty="0" smtClean="0"/>
                        <a:t>2014 Membership</a:t>
                      </a:r>
                      <a:endParaRPr lang="en-CA" dirty="0"/>
                    </a:p>
                  </a:txBody>
                  <a:tcPr/>
                </a:tc>
              </a:tr>
              <a:tr h="370840">
                <a:tc>
                  <a:txBody>
                    <a:bodyPr/>
                    <a:lstStyle/>
                    <a:p>
                      <a:r>
                        <a:rPr lang="en-US" dirty="0" smtClean="0"/>
                        <a:t>Brewery:</a:t>
                      </a:r>
                      <a:endParaRPr lang="en-CA" dirty="0"/>
                    </a:p>
                  </a:txBody>
                  <a:tcPr/>
                </a:tc>
                <a:tc>
                  <a:txBody>
                    <a:bodyPr/>
                    <a:lstStyle/>
                    <a:p>
                      <a:pPr algn="ctr"/>
                      <a:r>
                        <a:rPr lang="en-US" dirty="0" smtClean="0"/>
                        <a:t>144</a:t>
                      </a:r>
                      <a:endParaRPr lang="en-CA" dirty="0"/>
                    </a:p>
                  </a:txBody>
                  <a:tcPr/>
                </a:tc>
                <a:tc>
                  <a:txBody>
                    <a:bodyPr/>
                    <a:lstStyle/>
                    <a:p>
                      <a:pPr algn="ctr"/>
                      <a:r>
                        <a:rPr lang="en-US" dirty="0" smtClean="0"/>
                        <a:t>126</a:t>
                      </a:r>
                      <a:endParaRPr lang="en-CA" dirty="0"/>
                    </a:p>
                  </a:txBody>
                  <a:tcPr/>
                </a:tc>
              </a:tr>
              <a:tr h="370840">
                <a:tc>
                  <a:txBody>
                    <a:bodyPr/>
                    <a:lstStyle/>
                    <a:p>
                      <a:r>
                        <a:rPr lang="en-US" dirty="0" smtClean="0"/>
                        <a:t>Allied:</a:t>
                      </a:r>
                      <a:endParaRPr lang="en-CA" dirty="0"/>
                    </a:p>
                  </a:txBody>
                  <a:tcPr/>
                </a:tc>
                <a:tc>
                  <a:txBody>
                    <a:bodyPr/>
                    <a:lstStyle/>
                    <a:p>
                      <a:pPr algn="ctr"/>
                      <a:r>
                        <a:rPr lang="en-US" dirty="0" smtClean="0"/>
                        <a:t>98</a:t>
                      </a:r>
                      <a:endParaRPr lang="en-CA" dirty="0"/>
                    </a:p>
                  </a:txBody>
                  <a:tcPr/>
                </a:tc>
                <a:tc>
                  <a:txBody>
                    <a:bodyPr/>
                    <a:lstStyle/>
                    <a:p>
                      <a:pPr algn="ctr"/>
                      <a:r>
                        <a:rPr lang="en-US" dirty="0" smtClean="0"/>
                        <a:t>95</a:t>
                      </a:r>
                      <a:endParaRPr lang="en-CA" dirty="0"/>
                    </a:p>
                  </a:txBody>
                  <a:tcPr/>
                </a:tc>
              </a:tr>
              <a:tr h="370840">
                <a:tc>
                  <a:txBody>
                    <a:bodyPr/>
                    <a:lstStyle/>
                    <a:p>
                      <a:r>
                        <a:rPr lang="en-US" dirty="0" smtClean="0"/>
                        <a:t>Student:</a:t>
                      </a:r>
                      <a:endParaRPr lang="en-CA" dirty="0"/>
                    </a:p>
                  </a:txBody>
                  <a:tcPr/>
                </a:tc>
                <a:tc>
                  <a:txBody>
                    <a:bodyPr/>
                    <a:lstStyle/>
                    <a:p>
                      <a:pPr algn="ctr"/>
                      <a:r>
                        <a:rPr lang="en-US" dirty="0" smtClean="0"/>
                        <a:t>2</a:t>
                      </a:r>
                      <a:endParaRPr lang="en-CA" dirty="0"/>
                    </a:p>
                  </a:txBody>
                  <a:tcPr/>
                </a:tc>
                <a:tc>
                  <a:txBody>
                    <a:bodyPr/>
                    <a:lstStyle/>
                    <a:p>
                      <a:pPr algn="ctr"/>
                      <a:r>
                        <a:rPr lang="en-US" dirty="0" smtClean="0"/>
                        <a:t>7</a:t>
                      </a:r>
                      <a:endParaRPr lang="en-CA" dirty="0"/>
                    </a:p>
                  </a:txBody>
                  <a:tcPr/>
                </a:tc>
              </a:tr>
              <a:tr h="370840">
                <a:tc>
                  <a:txBody>
                    <a:bodyPr/>
                    <a:lstStyle/>
                    <a:p>
                      <a:r>
                        <a:rPr lang="en-US" dirty="0" smtClean="0"/>
                        <a:t>Honorary/Retired:</a:t>
                      </a:r>
                      <a:endParaRPr lang="en-CA" dirty="0"/>
                    </a:p>
                  </a:txBody>
                  <a:tcPr/>
                </a:tc>
                <a:tc>
                  <a:txBody>
                    <a:bodyPr/>
                    <a:lstStyle/>
                    <a:p>
                      <a:pPr algn="ctr"/>
                      <a:r>
                        <a:rPr lang="en-US" dirty="0" smtClean="0"/>
                        <a:t>19</a:t>
                      </a:r>
                      <a:endParaRPr lang="en-CA" dirty="0"/>
                    </a:p>
                  </a:txBody>
                  <a:tcPr/>
                </a:tc>
                <a:tc>
                  <a:txBody>
                    <a:bodyPr/>
                    <a:lstStyle/>
                    <a:p>
                      <a:pPr algn="ctr"/>
                      <a:r>
                        <a:rPr lang="en-US" dirty="0" smtClean="0"/>
                        <a:t>17</a:t>
                      </a:r>
                      <a:endParaRPr lang="en-CA" dirty="0"/>
                    </a:p>
                  </a:txBody>
                  <a:tcPr/>
                </a:tc>
              </a:tr>
            </a:tbl>
          </a:graphicData>
        </a:graphic>
      </p:graphicFrame>
    </p:spTree>
    <p:extLst>
      <p:ext uri="{BB962C8B-B14F-4D97-AF65-F5344CB8AC3E}">
        <p14:creationId xmlns:p14="http://schemas.microsoft.com/office/powerpoint/2010/main" val="1080147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District Membership</a:t>
            </a:r>
            <a:endParaRPr lang="en-CA" sz="3600" b="1" dirty="0"/>
          </a:p>
        </p:txBody>
      </p:sp>
      <p:sp>
        <p:nvSpPr>
          <p:cNvPr id="3" name="Content Placeholder 2"/>
          <p:cNvSpPr>
            <a:spLocks noGrp="1"/>
          </p:cNvSpPr>
          <p:nvPr>
            <p:ph sz="quarter" idx="1"/>
          </p:nvPr>
        </p:nvSpPr>
        <p:spPr/>
        <p:txBody>
          <a:bodyPr/>
          <a:lstStyle/>
          <a:p>
            <a:pPr>
              <a:buNone/>
            </a:pPr>
            <a:r>
              <a:rPr lang="en-US" altLang="en-US" dirty="0"/>
              <a:t>A number of current members have 25 years or more of membership and will qualify for Retiree status when they retire.</a:t>
            </a:r>
          </a:p>
          <a:p>
            <a:pPr>
              <a:buNone/>
            </a:pPr>
            <a:endParaRPr lang="en-US" altLang="en-US" dirty="0"/>
          </a:p>
          <a:p>
            <a:r>
              <a:rPr lang="en-US" altLang="en-US" dirty="0"/>
              <a:t>If you want to know your status please contact me at </a:t>
            </a:r>
            <a:r>
              <a:rPr lang="en-US" altLang="en-US" dirty="0">
                <a:solidFill>
                  <a:schemeClr val="accent2"/>
                </a:solidFill>
                <a:hlinkClick r:id="rId2"/>
              </a:rPr>
              <a:t>blawrence@generalfiltration.com</a:t>
            </a:r>
            <a:r>
              <a:rPr lang="en-US" altLang="en-US" dirty="0"/>
              <a:t> or give me a call.</a:t>
            </a:r>
          </a:p>
          <a:p>
            <a:endParaRPr lang="en-US" altLang="en-US" dirty="0"/>
          </a:p>
          <a:p>
            <a:r>
              <a:rPr lang="en-US" altLang="en-US" dirty="0"/>
              <a:t>You must maintain a Retiree membership to be kept on the membership list and be in the flow of information.</a:t>
            </a:r>
          </a:p>
          <a:p>
            <a:endParaRPr lang="en-CA" dirty="0"/>
          </a:p>
        </p:txBody>
      </p:sp>
    </p:spTree>
    <p:extLst>
      <p:ext uri="{BB962C8B-B14F-4D97-AF65-F5344CB8AC3E}">
        <p14:creationId xmlns:p14="http://schemas.microsoft.com/office/powerpoint/2010/main" val="637610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5696" y="1484784"/>
            <a:ext cx="6912768" cy="1894362"/>
          </a:xfrm>
        </p:spPr>
        <p:txBody>
          <a:bodyPr>
            <a:noAutofit/>
          </a:bodyPr>
          <a:lstStyle/>
          <a:p>
            <a:r>
              <a:rPr lang="en-US" dirty="0" smtClean="0"/>
              <a:t>Education Committee Update</a:t>
            </a:r>
            <a:endParaRPr lang="en-CA" dirty="0"/>
          </a:p>
        </p:txBody>
      </p:sp>
      <p:sp>
        <p:nvSpPr>
          <p:cNvPr id="3" name="Subtitle 2"/>
          <p:cNvSpPr>
            <a:spLocks noGrp="1"/>
          </p:cNvSpPr>
          <p:nvPr>
            <p:ph type="subTitle" idx="1"/>
          </p:nvPr>
        </p:nvSpPr>
        <p:spPr>
          <a:xfrm>
            <a:off x="2483768" y="3501008"/>
            <a:ext cx="6172200" cy="1371600"/>
          </a:xfrm>
        </p:spPr>
        <p:txBody>
          <a:bodyPr>
            <a:normAutofit/>
          </a:bodyPr>
          <a:lstStyle/>
          <a:p>
            <a:r>
              <a:rPr lang="en-US" dirty="0" smtClean="0"/>
              <a:t>Ed Bridge</a:t>
            </a:r>
            <a:endParaRPr lang="en-CA" dirty="0"/>
          </a:p>
        </p:txBody>
      </p:sp>
    </p:spTree>
    <p:extLst>
      <p:ext uri="{BB962C8B-B14F-4D97-AF65-F5344CB8AC3E}">
        <p14:creationId xmlns:p14="http://schemas.microsoft.com/office/powerpoint/2010/main" val="31104012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icture" ma:contentTypeID="0x01010200D598C31900859E4995171C076825C663" ma:contentTypeVersion="0" ma:contentTypeDescription="Upload an image or a photograph." ma:contentTypeScope="" ma:versionID="5f6e8e34605d797d8a0d40e8ca3c9304">
  <xsd:schema xmlns:xsd="http://www.w3.org/2001/XMLSchema" xmlns:xs="http://www.w3.org/2001/XMLSchema" xmlns:p="http://schemas.microsoft.com/office/2006/metadata/properties" xmlns:ns1="http://schemas.microsoft.com/sharepoint/v3" targetNamespace="http://schemas.microsoft.com/office/2006/metadata/properties" ma:root="true" ma:fieldsID="9bece2fad494c46aba9b50cf0a7c2c7e" ns1:_="">
    <xsd:import namespace="http://schemas.microsoft.com/sharepoint/v3"/>
    <xsd:element name="properties">
      <xsd:complexType>
        <xsd:sequence>
          <xsd:element name="documentManagement">
            <xsd:complexType>
              <xsd:all>
                <xsd:element ref="ns1:ImageWidth" minOccurs="0"/>
                <xsd:element ref="ns1:ImageHeight" minOccurs="0"/>
                <xsd:element ref="ns1:ImageCreateDate" minOccurs="0"/>
                <xsd:element ref="ns1:Description" minOccurs="0"/>
                <xsd:element ref="ns1:ThumbnailExists" minOccurs="0"/>
                <xsd:element ref="ns1:PreviewExists" minOccurs="0"/>
                <xsd:element ref="ns1:AlternateThumbnail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geWidth" ma:index="11" nillable="true" ma:displayName="Picture Width" ma:internalName="ImageWidth" ma:readOnly="true">
      <xsd:simpleType>
        <xsd:restriction base="dms:Unknown"/>
      </xsd:simpleType>
    </xsd:element>
    <xsd:element name="ImageHeight" ma:index="12" nillable="true" ma:displayName="Picture Height" ma:internalName="ImageHeight" ma:readOnly="true">
      <xsd:simpleType>
        <xsd:restriction base="dms:Unknown"/>
      </xsd:simpleType>
    </xsd:element>
    <xsd:element name="ImageCreateDate" ma:index="13" nillable="true" ma:displayName="Date Picture Taken" ma:format="DateTime" ma:hidden="true" ma:internalName="ImageCreateDate">
      <xsd:simpleType>
        <xsd:restriction base="dms:DateTime"/>
      </xsd:simpleType>
    </xsd:element>
    <xsd:element name="Description" ma:index="14" nillable="true" ma:displayName="Description" ma:description="Used as alternative text for the picture." ma:hidden="true" ma:internalName="Description">
      <xsd:simpleType>
        <xsd:restriction base="dms:Note">
          <xsd:maxLength value="255"/>
        </xsd:restriction>
      </xsd:simpleType>
    </xsd:element>
    <xsd:element name="ThumbnailExists" ma:index="23" nillable="true" ma:displayName="Thumbnail Exists" ma:default="FALSE" ma:hidden="true" ma:internalName="ThumbnailExists" ma:readOnly="true">
      <xsd:simpleType>
        <xsd:restriction base="dms:Boolean"/>
      </xsd:simpleType>
    </xsd:element>
    <xsd:element name="PreviewExists" ma:index="24" nillable="true" ma:displayName="Preview Exists" ma:default="FALSE" ma:hidden="true" ma:internalName="PreviewExists" ma:readOnly="true">
      <xsd:simpleType>
        <xsd:restriction base="dms:Boolean"/>
      </xsd:simpleType>
    </xsd:element>
    <xsd:element name="AlternateThumbnailUrl" ma:index="25" nillable="true" ma:displayName="Preview Image URL" ma:format="Image" ma:hidden="true" ma:internalName="AlternateThumbnail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8" ma:displayName="Title"/>
        <xsd:element ref="dc:subject" minOccurs="0" maxOccurs="1"/>
        <xsd:element ref="dc:description" minOccurs="0" maxOccurs="1"/>
        <xsd:element name="keywords" minOccurs="0" maxOccurs="1" type="xsd:string" ma:index="2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lternateThumbnailUrl xmlns="http://schemas.microsoft.com/sharepoint/v3">
      <Url xsi:nil="true"/>
      <Description xsi:nil="true"/>
    </AlternateThumbnailUrl>
    <Description xmlns="http://schemas.microsoft.com/sharepoint/v3" xsi:nil="true"/>
    <ImageCreateDate xmlns="http://schemas.microsoft.com/sharepoint/v3" xsi:nil="true"/>
  </documentManagement>
</p:properties>
</file>

<file path=customXml/itemProps1.xml><?xml version="1.0" encoding="utf-8"?>
<ds:datastoreItem xmlns:ds="http://schemas.openxmlformats.org/officeDocument/2006/customXml" ds:itemID="{D14894DA-E597-477B-95AD-D3525A894B2C}"/>
</file>

<file path=customXml/itemProps2.xml><?xml version="1.0" encoding="utf-8"?>
<ds:datastoreItem xmlns:ds="http://schemas.openxmlformats.org/officeDocument/2006/customXml" ds:itemID="{6BC9355E-7DA6-4024-8256-13CB0061B5B6}"/>
</file>

<file path=customXml/itemProps3.xml><?xml version="1.0" encoding="utf-8"?>
<ds:datastoreItem xmlns:ds="http://schemas.openxmlformats.org/officeDocument/2006/customXml" ds:itemID="{53C0BC57-9090-4FF9-B1E8-D1261C84C3F1}"/>
</file>

<file path=docProps/app.xml><?xml version="1.0" encoding="utf-8"?>
<Properties xmlns="http://schemas.openxmlformats.org/officeDocument/2006/extended-properties" xmlns:vt="http://schemas.openxmlformats.org/officeDocument/2006/docPropsVTypes">
  <Template>Oriel</Template>
  <TotalTime>178</TotalTime>
  <Words>767</Words>
  <Application>Microsoft Office PowerPoint</Application>
  <PresentationFormat>On-screen Show (4:3)</PresentationFormat>
  <Paragraphs>263</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Oriel</vt:lpstr>
      <vt:lpstr>Master Brewers’ Association of the Americas</vt:lpstr>
      <vt:lpstr>Agenda</vt:lpstr>
      <vt:lpstr>Officers and Committees</vt:lpstr>
      <vt:lpstr>District Financial Update</vt:lpstr>
      <vt:lpstr>MBAA District Ontario 2015 Financial Update</vt:lpstr>
      <vt:lpstr>District Membership Update</vt:lpstr>
      <vt:lpstr>District Membership </vt:lpstr>
      <vt:lpstr>District Membership</vt:lpstr>
      <vt:lpstr>Education Committee Update</vt:lpstr>
      <vt:lpstr>Education Committee Fiancials</vt:lpstr>
      <vt:lpstr>Golf Tournament Sponsorships</vt:lpstr>
      <vt:lpstr>Education Committee Fund Summary</vt:lpstr>
      <vt:lpstr>THE EDUCATION COMMITTEE AND THE MEMBERSHIP OF DISTRICT ONTARIO THANK THE FOLLOWING COMPANIES AND REPRESENTATIVES WHOSE SPONSORSHIPS OF HOLES AT THE 2015 GOLF TOURNAMENT HAVE CONTRIBUTED TO MAKING THE MBAC SCHOLARSHIP A SUCCESS:</vt:lpstr>
      <vt:lpstr>MBAC Education Committee Scholarship</vt:lpstr>
      <vt:lpstr>MBAC District Ontario Scholarship Previous Winners</vt:lpstr>
      <vt:lpstr>Technical Committee Update</vt:lpstr>
      <vt:lpstr>Technical Committee 2015 Members</vt:lpstr>
      <vt:lpstr>2015 Tech Committee Events</vt:lpstr>
      <vt:lpstr>2015 Hop Field Day</vt:lpstr>
      <vt:lpstr>Hop Field Day</vt:lpstr>
      <vt:lpstr>PowerPoint Presentation</vt:lpstr>
      <vt:lpstr>PowerPoint Presentation</vt:lpstr>
      <vt:lpstr>PowerPoint Presentation</vt:lpstr>
      <vt:lpstr>PowerPoint Presentation</vt:lpstr>
      <vt:lpstr>PowerPoint Presentation</vt:lpstr>
      <vt:lpstr>2015 Iron Brewer</vt:lpstr>
      <vt:lpstr>2015 Iron Brewery</vt:lpstr>
      <vt:lpstr>2015 Iron Brewer</vt:lpstr>
      <vt:lpstr>2015 Iron Brewer</vt:lpstr>
      <vt:lpstr>2015 iron Brewer</vt:lpstr>
      <vt:lpstr>2015Iron Brewer</vt:lpstr>
      <vt:lpstr>2015 Iron Brewer</vt:lpstr>
      <vt:lpstr>2015 Iron Brewer</vt:lpstr>
      <vt:lpstr>2015 Iron Brewer</vt:lpstr>
      <vt:lpstr>2016 Technical Conference</vt:lpstr>
      <vt:lpstr>Join the Technical Committee!!!</vt:lpstr>
      <vt:lpstr>Board Of Governors Update</vt:lpstr>
      <vt:lpstr>Board of Governors 2015 Update</vt:lpstr>
      <vt:lpstr>Thank you!</vt:lpstr>
    </vt:vector>
  </TitlesOfParts>
  <Company>Molson Coors Brewing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MBA</dc:title>
  <dc:creator>Philippe Taylor</dc:creator>
  <cp:keywords/>
  <cp:lastModifiedBy>Philippe Taylor</cp:lastModifiedBy>
  <cp:revision>14</cp:revision>
  <dcterms:created xsi:type="dcterms:W3CDTF">2015-11-10T20:57:22Z</dcterms:created>
  <dcterms:modified xsi:type="dcterms:W3CDTF">2015-11-12T20:06:59Z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ti_description">
    <vt:lpwstr/>
  </property>
  <property fmtid="{D5CDD505-2E9C-101B-9397-08002B2CF9AE}" pid="3" name="ContentTypeId">
    <vt:lpwstr>0x01010200D598C31900859E4995171C076825C663</vt:lpwstr>
  </property>
</Properties>
</file>